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41" dt="2026-07-22T20:31:52.76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20:34:07.849" v="328"/>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mod">
        <pc:chgData name="office365" userId="5fcdbc0c-b1d0-4b52-bc28-28c25c9fccde" providerId="ADAL" clId="{839C158B-1674-498C-8D10-D29DEC7F3344}" dt="2026-07-22T20:34:07.841" v="279"/>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mod">
        <pc:chgData name="office365" userId="5fcdbc0c-b1d0-4b52-bc28-28c25c9fccde" providerId="ADAL" clId="{839C158B-1674-498C-8D10-D29DEC7F3344}" dt="2026-07-22T20:34:07.843" v="286"/>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mod">
        <pc:chgData name="office365" userId="5fcdbc0c-b1d0-4b52-bc28-28c25c9fccde" providerId="ADAL" clId="{839C158B-1674-498C-8D10-D29DEC7F3344}" dt="2026-07-22T20:34:07.844" v="293"/>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mod">
        <pc:chgData name="office365" userId="5fcdbc0c-b1d0-4b52-bc28-28c25c9fccde" providerId="ADAL" clId="{839C158B-1674-498C-8D10-D29DEC7F3344}" dt="2026-07-22T20:34:07.845" v="300"/>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mod">
        <pc:chgData name="office365" userId="5fcdbc0c-b1d0-4b52-bc28-28c25c9fccde" providerId="ADAL" clId="{839C158B-1674-498C-8D10-D29DEC7F3344}" dt="2026-07-22T20:34:07.846" v="30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mod">
        <pc:chgData name="office365" userId="5fcdbc0c-b1d0-4b52-bc28-28c25c9fccde" providerId="ADAL" clId="{839C158B-1674-498C-8D10-D29DEC7F3344}" dt="2026-07-22T20:34:07.847" v="314"/>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mod">
        <pc:chgData name="office365" userId="5fcdbc0c-b1d0-4b52-bc28-28c25c9fccde" providerId="ADAL" clId="{839C158B-1674-498C-8D10-D29DEC7F3344}" dt="2026-07-22T20:34:07.848" v="321"/>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mod">
        <pc:chgData name="office365" userId="5fcdbc0c-b1d0-4b52-bc28-28c25c9fccde" providerId="ADAL" clId="{839C158B-1674-498C-8D10-D29DEC7F3344}" dt="2026-07-22T20:34:07.849" v="328"/>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34443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127690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756506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898255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362832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899773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888923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85851180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strong report contains: location, evidence, classification, cause hypothesis and actionable recommendation.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Dominant problem should be linked to maintenance decision, e.g. drainage failure before surface repair.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Immediate actions address safety and access; short-term actions restore function; medium-term actions prevent recurrence.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presentation should avoid excessive terminology and explain consequences of postponement.</a:t>
            </a:r>
            <a:endParaRPr lang="en-US" sz="1800" dirty="0"/>
          </a:p>
        </p:txBody>
      </p:sp>
      <p:sp>
        <p:nvSpPr>
          <p:cNvPr id="4" name="Title 3">
            <a:extLst>
              <a:ext uri="{FF2B5EF4-FFF2-40B4-BE49-F238E27FC236}">
                <a16:creationId xmlns:a16="http://schemas.microsoft.com/office/drawing/2014/main" id="{A09B4C3A-BFA1-2ECE-411B-7CBC3DC7CB3A}"/>
              </a:ext>
            </a:extLst>
          </p:cNvPr>
          <p:cNvSpPr>
            <a:spLocks noGrp="1"/>
          </p:cNvSpPr>
          <p:nvPr>
            <p:ph type="title"/>
          </p:nvPr>
        </p:nvSpPr>
        <p:spPr>
          <a:xfrm>
            <a:off x="603250" y="539750"/>
            <a:ext cx="7874000" cy="838200"/>
          </a:xfrm>
        </p:spPr>
        <p:txBody>
          <a:bodyPr/>
          <a:lstStyle/>
          <a:p>
            <a:r>
              <a:t>Expected answer / solution</a:t>
            </a:r>
            <a:endParaRPr lang="en-US"/>
          </a:p>
        </p:txBody>
      </p:sp>
      <p:sp>
        <p:nvSpPr>
          <p:cNvPr id="5" name="Text Placeholder 4">
            <a:extLst>
              <a:ext uri="{FF2B5EF4-FFF2-40B4-BE49-F238E27FC236}">
                <a16:creationId xmlns:a16="http://schemas.microsoft.com/office/drawing/2014/main" id="{D52D7C09-D481-6283-6D79-8DC3678E4D21}"/>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85113254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whether each student contributes a defined part.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describing defects without recommending a decision.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a maintenance report is a management tool, not only a technical inventory.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ask students to add cost estimates and a monitoring indicator.</a:t>
            </a:r>
            <a:endParaRPr lang="en-US" sz="1800" dirty="0"/>
          </a:p>
        </p:txBody>
      </p:sp>
      <p:sp>
        <p:nvSpPr>
          <p:cNvPr id="4" name="Title 3">
            <a:extLst>
              <a:ext uri="{FF2B5EF4-FFF2-40B4-BE49-F238E27FC236}">
                <a16:creationId xmlns:a16="http://schemas.microsoft.com/office/drawing/2014/main" id="{7CA641A4-DC4E-6D1C-AC97-7E1AAE7CCDF3}"/>
              </a:ext>
            </a:extLst>
          </p:cNvPr>
          <p:cNvSpPr>
            <a:spLocks noGrp="1"/>
          </p:cNvSpPr>
          <p:nvPr>
            <p:ph type="title"/>
          </p:nvPr>
        </p:nvSpPr>
        <p:spPr>
          <a:xfrm>
            <a:off x="603250" y="539750"/>
            <a:ext cx="7874000" cy="838200"/>
          </a:xfrm>
        </p:spPr>
        <p:txBody>
          <a:bodyPr/>
          <a:lstStyle/>
          <a:p>
            <a:r>
              <a:t>Teacher notes</a:t>
            </a:r>
            <a:endParaRPr lang="en-US"/>
          </a:p>
        </p:txBody>
      </p:sp>
      <p:sp>
        <p:nvSpPr>
          <p:cNvPr id="5" name="Text Placeholder 4">
            <a:extLst>
              <a:ext uri="{FF2B5EF4-FFF2-40B4-BE49-F238E27FC236}">
                <a16:creationId xmlns:a16="http://schemas.microsoft.com/office/drawing/2014/main" id="{92C3633B-1270-F444-AC0F-B4FAC95D2F4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2391278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Mixed capstone exercise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45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pavement inspection and maintenance reporting</a:t>
            </a:r>
            <a:endParaRPr lang="en-US" sz="1800" dirty="0"/>
          </a:p>
        </p:txBody>
      </p:sp>
      <p:sp>
        <p:nvSpPr>
          <p:cNvPr id="4" name="Title 3">
            <a:extLst>
              <a:ext uri="{FF2B5EF4-FFF2-40B4-BE49-F238E27FC236}">
                <a16:creationId xmlns:a16="http://schemas.microsoft.com/office/drawing/2014/main" id="{2C8B60B5-3B41-88A9-88C8-4D09335D2906}"/>
              </a:ext>
            </a:extLst>
          </p:cNvPr>
          <p:cNvSpPr>
            <a:spLocks noGrp="1"/>
          </p:cNvSpPr>
          <p:nvPr>
            <p:ph type="title"/>
          </p:nvPr>
        </p:nvSpPr>
        <p:spPr>
          <a:xfrm>
            <a:off x="603250" y="539750"/>
            <a:ext cx="7874000" cy="838200"/>
          </a:xfrm>
        </p:spPr>
        <p:txBody>
          <a:bodyPr/>
          <a:lstStyle/>
          <a:p>
            <a:r>
              <a:t>Project 05. Inspection report and recommendation</a:t>
            </a:r>
            <a:endParaRPr lang="en-US"/>
          </a:p>
        </p:txBody>
      </p:sp>
      <p:sp>
        <p:nvSpPr>
          <p:cNvPr id="5" name="Text Placeholder 4">
            <a:extLst>
              <a:ext uri="{FF2B5EF4-FFF2-40B4-BE49-F238E27FC236}">
                <a16:creationId xmlns:a16="http://schemas.microsoft.com/office/drawing/2014/main" id="{7CBA250D-48D5-A1B6-8040-FB443F437AF2}"/>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35210883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Summarise road-condition observations in an engineering format.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Assess damage frequency, size, severity and likely causes.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Translate inspection results into maintenance needs.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Present recommendations clearly to a non-specialist decision-maker.</a:t>
            </a:r>
            <a:endParaRPr lang="en-US" sz="1800" dirty="0"/>
          </a:p>
        </p:txBody>
      </p:sp>
      <p:sp>
        <p:nvSpPr>
          <p:cNvPr id="4" name="Title 3">
            <a:extLst>
              <a:ext uri="{FF2B5EF4-FFF2-40B4-BE49-F238E27FC236}">
                <a16:creationId xmlns:a16="http://schemas.microsoft.com/office/drawing/2014/main" id="{9F9F05D2-342C-306A-7043-FE551DD62EF4}"/>
              </a:ext>
            </a:extLst>
          </p:cNvPr>
          <p:cNvSpPr>
            <a:spLocks noGrp="1"/>
          </p:cNvSpPr>
          <p:nvPr>
            <p:ph type="title"/>
          </p:nvPr>
        </p:nvSpPr>
        <p:spPr>
          <a:xfrm>
            <a:off x="603250" y="539750"/>
            <a:ext cx="7874000" cy="838200"/>
          </a:xfrm>
        </p:spPr>
        <p:txBody>
          <a:bodyPr/>
          <a:lstStyle/>
          <a:p>
            <a:r>
              <a:t>Learning objectives</a:t>
            </a:r>
            <a:endParaRPr lang="en-US"/>
          </a:p>
        </p:txBody>
      </p:sp>
      <p:sp>
        <p:nvSpPr>
          <p:cNvPr id="5" name="Text Placeholder 4">
            <a:extLst>
              <a:ext uri="{FF2B5EF4-FFF2-40B4-BE49-F238E27FC236}">
                <a16:creationId xmlns:a16="http://schemas.microsoft.com/office/drawing/2014/main" id="{C046DC8F-B7D4-B15D-7E54-0C77FCF38FE3}"/>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7035952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Each student group has inspected or is given a hypothetical road section.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road authority asks for a short presentation before deciding the annual maintenance plan.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report must be practical, evidence-based and understandable.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Students should use photographs, tables or sketches if available.</a:t>
            </a:r>
            <a:endParaRPr lang="en-US" sz="1800" dirty="0"/>
          </a:p>
        </p:txBody>
      </p:sp>
      <p:sp>
        <p:nvSpPr>
          <p:cNvPr id="4" name="Title 3">
            <a:extLst>
              <a:ext uri="{FF2B5EF4-FFF2-40B4-BE49-F238E27FC236}">
                <a16:creationId xmlns:a16="http://schemas.microsoft.com/office/drawing/2014/main" id="{68EE6371-69FA-49CA-4F79-88C4087BDDE5}"/>
              </a:ext>
            </a:extLst>
          </p:cNvPr>
          <p:cNvSpPr>
            <a:spLocks noGrp="1"/>
          </p:cNvSpPr>
          <p:nvPr>
            <p:ph type="title"/>
          </p:nvPr>
        </p:nvSpPr>
        <p:spPr>
          <a:xfrm>
            <a:off x="603250" y="539750"/>
            <a:ext cx="7874000" cy="838200"/>
          </a:xfrm>
        </p:spPr>
        <p:txBody>
          <a:bodyPr/>
          <a:lstStyle/>
          <a:p>
            <a:r>
              <a:t>Background / case study</a:t>
            </a:r>
            <a:endParaRPr lang="en-US"/>
          </a:p>
        </p:txBody>
      </p:sp>
      <p:sp>
        <p:nvSpPr>
          <p:cNvPr id="5" name="Text Placeholder 4">
            <a:extLst>
              <a:ext uri="{FF2B5EF4-FFF2-40B4-BE49-F238E27FC236}">
                <a16:creationId xmlns:a16="http://schemas.microsoft.com/office/drawing/2014/main" id="{E3A107F6-9312-FF31-900E-AC709F0F857C}"/>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1566001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Prepare a summary table for one road section.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Identify dominant defects and likely causes.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Assign a simplified condition class and level.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Recommend maintenance actions: immediate, short-term, medium-term.</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5. Prepare a 3-minute oral briefing.</a:t>
            </a:r>
            <a:endParaRPr lang="en-US" sz="1800" dirty="0"/>
          </a:p>
        </p:txBody>
      </p:sp>
      <p:sp>
        <p:nvSpPr>
          <p:cNvPr id="4" name="Title 3">
            <a:extLst>
              <a:ext uri="{FF2B5EF4-FFF2-40B4-BE49-F238E27FC236}">
                <a16:creationId xmlns:a16="http://schemas.microsoft.com/office/drawing/2014/main" id="{2A4CBD13-CD25-234C-2FBE-67DABEA40F16}"/>
              </a:ext>
            </a:extLst>
          </p:cNvPr>
          <p:cNvSpPr>
            <a:spLocks noGrp="1"/>
          </p:cNvSpPr>
          <p:nvPr>
            <p:ph type="title"/>
          </p:nvPr>
        </p:nvSpPr>
        <p:spPr>
          <a:xfrm>
            <a:off x="603250" y="539750"/>
            <a:ext cx="7874000" cy="838200"/>
          </a:xfrm>
        </p:spPr>
        <p:txBody>
          <a:bodyPr/>
          <a:lstStyle/>
          <a:p>
            <a:r>
              <a:t>Student task</a:t>
            </a:r>
            <a:endParaRPr lang="en-US"/>
          </a:p>
        </p:txBody>
      </p:sp>
      <p:sp>
        <p:nvSpPr>
          <p:cNvPr id="5" name="Text Placeholder 4">
            <a:extLst>
              <a:ext uri="{FF2B5EF4-FFF2-40B4-BE49-F238E27FC236}">
                <a16:creationId xmlns:a16="http://schemas.microsoft.com/office/drawing/2014/main" id="{1C70EAF3-3BB2-2831-0503-9796E83C62A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79708782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Assumed reporting template: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Road ID; location; length; surface type; function; traffic users.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Observed defects: type, frequency, size/severity, likely cause, photo ID.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Condition class: A good, B satisfactory, C unsatisfactory, D bad.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Condition level: desired, warning, critical.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Recommendation: treatment, urgency, required resources, expected risk if postponed.</a:t>
            </a:r>
            <a:endParaRPr lang="en-US" sz="1800" dirty="0"/>
          </a:p>
        </p:txBody>
      </p:sp>
      <p:sp>
        <p:nvSpPr>
          <p:cNvPr id="4" name="Title 3">
            <a:extLst>
              <a:ext uri="{FF2B5EF4-FFF2-40B4-BE49-F238E27FC236}">
                <a16:creationId xmlns:a16="http://schemas.microsoft.com/office/drawing/2014/main" id="{3468B63D-DF1A-4622-CDFF-C80A3BAD1F39}"/>
              </a:ext>
            </a:extLst>
          </p:cNvPr>
          <p:cNvSpPr>
            <a:spLocks noGrp="1"/>
          </p:cNvSpPr>
          <p:nvPr>
            <p:ph type="title"/>
          </p:nvPr>
        </p:nvSpPr>
        <p:spPr>
          <a:xfrm>
            <a:off x="603250" y="539750"/>
            <a:ext cx="7874000" cy="838200"/>
          </a:xfrm>
        </p:spPr>
        <p:txBody>
          <a:bodyPr/>
          <a:lstStyle/>
          <a:p>
            <a:r>
              <a:t>Data / materials</a:t>
            </a:r>
            <a:endParaRPr lang="en-US"/>
          </a:p>
        </p:txBody>
      </p:sp>
      <p:sp>
        <p:nvSpPr>
          <p:cNvPr id="5" name="Text Placeholder 4">
            <a:extLst>
              <a:ext uri="{FF2B5EF4-FFF2-40B4-BE49-F238E27FC236}">
                <a16:creationId xmlns:a16="http://schemas.microsoft.com/office/drawing/2014/main" id="{DEB6FB21-6380-EFA5-4F02-2920F37BD69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64662630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Individual work: 10 min — draft own observations.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Group work: 20 min — complete report table.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Presentation: 10 min — selected groups give a 3-minute briefing.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Teacher feedback: 5 min — clarity and decision usefulness.</a:t>
            </a:r>
            <a:endParaRPr lang="en-US" sz="1800" dirty="0"/>
          </a:p>
        </p:txBody>
      </p:sp>
      <p:sp>
        <p:nvSpPr>
          <p:cNvPr id="4" name="Title 3">
            <a:extLst>
              <a:ext uri="{FF2B5EF4-FFF2-40B4-BE49-F238E27FC236}">
                <a16:creationId xmlns:a16="http://schemas.microsoft.com/office/drawing/2014/main" id="{6694FD49-FEB0-417F-10E2-0375A9AFB941}"/>
              </a:ext>
            </a:extLst>
          </p:cNvPr>
          <p:cNvSpPr>
            <a:spLocks noGrp="1"/>
          </p:cNvSpPr>
          <p:nvPr>
            <p:ph type="title"/>
          </p:nvPr>
        </p:nvSpPr>
        <p:spPr>
          <a:xfrm>
            <a:off x="603250" y="539750"/>
            <a:ext cx="7874000" cy="838200"/>
          </a:xfrm>
        </p:spPr>
        <p:txBody>
          <a:bodyPr/>
          <a:lstStyle/>
          <a:p>
            <a:r>
              <a:t>Work organisation</a:t>
            </a:r>
            <a:endParaRPr lang="en-US"/>
          </a:p>
        </p:txBody>
      </p:sp>
      <p:sp>
        <p:nvSpPr>
          <p:cNvPr id="5" name="Text Placeholder 4">
            <a:extLst>
              <a:ext uri="{FF2B5EF4-FFF2-40B4-BE49-F238E27FC236}">
                <a16:creationId xmlns:a16="http://schemas.microsoft.com/office/drawing/2014/main" id="{99326E56-A75D-F551-E278-AFC19BF50503}"/>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29279403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8FC33630-1D42-41A5-BFC7-A19DC67321FB}"/>
</file>

<file path=docProps/app.xml><?xml version="1.0" encoding="utf-8"?>
<Properties xmlns="http://schemas.openxmlformats.org/officeDocument/2006/extended-properties" xmlns:vt="http://schemas.openxmlformats.org/officeDocument/2006/docPropsVTypes">
  <TotalTime>62</TotalTime>
  <Words>469</Words>
  <Application>Microsoft Office PowerPoint</Application>
  <PresentationFormat>Widescreen</PresentationFormat>
  <Paragraphs>51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Project 05. Inspection report and recommendation</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2026-07-22T20:35:22Z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