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9"/>
  </p:notesMasterIdLst>
  <p:handoutMasterIdLst>
    <p:handoutMasterId r:id="rId40"/>
  </p:handoutMasterIdLst>
  <p:sldIdLst>
    <p:sldId id="306" r:id="rId6"/>
    <p:sldId id="307" r:id="rId7"/>
    <p:sldId id="318" r:id="rId8"/>
    <p:sldId id="378" r:id="rId9"/>
    <p:sldId id="392" r:id="rId10"/>
    <p:sldId id="376" r:id="rId11"/>
    <p:sldId id="393" r:id="rId12"/>
    <p:sldId id="326" r:id="rId13"/>
    <p:sldId id="354" r:id="rId14"/>
    <p:sldId id="355" r:id="rId15"/>
    <p:sldId id="325" r:id="rId16"/>
    <p:sldId id="394" r:id="rId17"/>
    <p:sldId id="357" r:id="rId18"/>
    <p:sldId id="358" r:id="rId19"/>
    <p:sldId id="359" r:id="rId20"/>
    <p:sldId id="360" r:id="rId21"/>
    <p:sldId id="361" r:id="rId22"/>
    <p:sldId id="395" r:id="rId23"/>
    <p:sldId id="363" r:id="rId24"/>
    <p:sldId id="364" r:id="rId25"/>
    <p:sldId id="365" r:id="rId26"/>
    <p:sldId id="396" r:id="rId27"/>
    <p:sldId id="367" r:id="rId28"/>
    <p:sldId id="368" r:id="rId29"/>
    <p:sldId id="397" r:id="rId30"/>
    <p:sldId id="370" r:id="rId31"/>
    <p:sldId id="371" r:id="rId32"/>
    <p:sldId id="372" r:id="rId33"/>
    <p:sldId id="373" r:id="rId34"/>
    <p:sldId id="374" r:id="rId35"/>
    <p:sldId id="398" r:id="rId36"/>
    <p:sldId id="380" r:id="rId37"/>
    <p:sldId id="309" r:id="rId38"/>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C1474F-59E5-412E-9DA3-E57FCB6E122E}" v="2" dt="2026-05-04T16:08:30.664"/>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0883" autoAdjust="0"/>
  </p:normalViewPr>
  <p:slideViewPr>
    <p:cSldViewPr snapToGrid="0">
      <p:cViewPr varScale="1">
        <p:scale>
          <a:sx n="144" d="100"/>
          <a:sy n="144" d="100"/>
        </p:scale>
        <p:origin x="114" y="29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notesMaster" Target="notesMasters/notesMaster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handoutMaster" Target="handoutMasters/handoutMaster1.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08:33.352" v="2" actId="20577"/>
      <pc:docMkLst>
        <pc:docMk/>
      </pc:docMkLst>
      <pc:sldMasterChg chg="modSldLayout">
        <pc:chgData name="Wojciech Kustra" userId="afebd3d0-216b-4c4f-8992-1bf1fda6d5e8" providerId="ADAL" clId="{1D307E72-7901-4E61-A01B-3C4232ABCF63}" dt="2026-05-04T16:08:33.352" v="2" actId="20577"/>
        <pc:sldMasterMkLst>
          <pc:docMk/>
          <pc:sldMasterMk cId="0" sldId="2147483648"/>
        </pc:sldMasterMkLst>
        <pc:sldLayoutChg chg="addSp delSp modSp mod">
          <pc:chgData name="Wojciech Kustra" userId="afebd3d0-216b-4c4f-8992-1bf1fda6d5e8" providerId="ADAL" clId="{1D307E72-7901-4E61-A01B-3C4232ABCF63}" dt="2026-05-04T16:08:33.352" v="2" actId="20577"/>
          <pc:sldLayoutMkLst>
            <pc:docMk/>
            <pc:sldMasterMk cId="0" sldId="2147483648"/>
            <pc:sldLayoutMk cId="0" sldId="2147483650"/>
          </pc:sldLayoutMkLst>
          <pc:spChg chg="mod">
            <ac:chgData name="Wojciech Kustra" userId="afebd3d0-216b-4c4f-8992-1bf1fda6d5e8" providerId="ADAL" clId="{1D307E72-7901-4E61-A01B-3C4232ABCF63}" dt="2026-05-04T16:08:33.352" v="2" actId="20577"/>
            <ac:spMkLst>
              <pc:docMk/>
              <pc:sldMasterMk cId="0" sldId="2147483648"/>
              <pc:sldLayoutMk cId="0" sldId="2147483650"/>
              <ac:spMk id="5" creationId="{0A291318-0461-869B-B55D-8430B1D27F7C}"/>
            </ac:spMkLst>
          </pc:spChg>
          <pc:grpChg chg="add mod">
            <ac:chgData name="Wojciech Kustra" userId="afebd3d0-216b-4c4f-8992-1bf1fda6d5e8" providerId="ADAL" clId="{1D307E72-7901-4E61-A01B-3C4232ABCF63}" dt="2026-05-04T16:08:30.664" v="1"/>
            <ac:grpSpMkLst>
              <pc:docMk/>
              <pc:sldMasterMk cId="0" sldId="2147483648"/>
              <pc:sldLayoutMk cId="0" sldId="2147483650"/>
              <ac:grpSpMk id="3" creationId="{FCF3D529-B193-4D93-0370-2B60E7968098}"/>
            </ac:grpSpMkLst>
          </pc:grpChg>
          <pc:picChg chg="mod">
            <ac:chgData name="Wojciech Kustra" userId="afebd3d0-216b-4c4f-8992-1bf1fda6d5e8" providerId="ADAL" clId="{1D307E72-7901-4E61-A01B-3C4232ABCF63}" dt="2026-05-04T16:08:30.664" v="1"/>
            <ac:picMkLst>
              <pc:docMk/>
              <pc:sldMasterMk cId="0" sldId="2147483648"/>
              <pc:sldLayoutMk cId="0" sldId="2147483650"/>
              <ac:picMk id="4" creationId="{83CAAB76-9893-35AD-C885-07BAF3378B99}"/>
            </ac:picMkLst>
          </pc:picChg>
          <pc:picChg chg="del">
            <ac:chgData name="Wojciech Kustra" userId="afebd3d0-216b-4c4f-8992-1bf1fda6d5e8" providerId="ADAL" clId="{1D307E72-7901-4E61-A01B-3C4232ABCF63}" dt="2026-05-04T16:08:30.275"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T" dirty="0"/>
          </a:p>
        </p:txBody>
      </p:sp>
    </p:spTree>
    <p:extLst>
      <p:ext uri="{BB962C8B-B14F-4D97-AF65-F5344CB8AC3E}">
        <p14:creationId xmlns:p14="http://schemas.microsoft.com/office/powerpoint/2010/main" val="2078371480"/>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4914124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FCF3D529-B193-4D93-0370-2B60E7968098}"/>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83CAAB76-9893-35AD-C885-07BAF3378B99}"/>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A291318-0461-869B-B55D-8430B1D27F7C}"/>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sldNum="0"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Introduction to Transport Research and Analysis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hf sldNum="0"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docs.google.com/forms/u/0/" TargetMode="External"/><Relationship Id="rId2" Type="http://schemas.openxmlformats.org/officeDocument/2006/relationships/slideLayout" Target="../slideLayouts/slideLayout13.xml"/><Relationship Id="rId1" Type="http://schemas.openxmlformats.org/officeDocument/2006/relationships/video" Target="https://www.youtube.com/embed/BtoOHhA3aPQ?feature=oembed" TargetMode="External"/><Relationship Id="rId5" Type="http://schemas.openxmlformats.org/officeDocument/2006/relationships/hyperlink" Target="https://youtu.be/BtoOHhA3aPQ" TargetMode="External"/><Relationship Id="rId4" Type="http://schemas.openxmlformats.org/officeDocument/2006/relationships/image" Target="../media/image26.jpeg"/></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support.google.com/docs/answer/6281888" TargetMode="External"/><Relationship Id="rId2" Type="http://schemas.openxmlformats.org/officeDocument/2006/relationships/hyperlink" Target="https://youtu.be/BtoOHhA3aPQ" TargetMode="Externa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en-US" sz="2800" dirty="0">
                <a:solidFill>
                  <a:srgbClr val="0070C0"/>
                </a:solidFill>
              </a:rPr>
              <a:t>Module 1: Introduction to Transport Research and Analysis</a:t>
            </a:r>
            <a:endParaRPr lang="pl-PL" sz="2800"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2800" dirty="0">
                <a:solidFill>
                  <a:srgbClr val="0070C0"/>
                </a:solidFill>
                <a:highlight>
                  <a:srgbClr val="FFFF00"/>
                </a:highlight>
              </a:rPr>
              <a:t>Lab</a:t>
            </a:r>
            <a:r>
              <a:rPr lang="pl-PL" sz="2800" dirty="0">
                <a:solidFill>
                  <a:srgbClr val="0070C0"/>
                </a:solidFill>
                <a:highlight>
                  <a:srgbClr val="FFFF00"/>
                </a:highlight>
              </a:rPr>
              <a:t> </a:t>
            </a:r>
            <a:r>
              <a:rPr lang="en-US" sz="2800" dirty="0">
                <a:solidFill>
                  <a:srgbClr val="0070C0"/>
                </a:solidFill>
                <a:highlight>
                  <a:srgbClr val="FFFF00"/>
                </a:highlight>
              </a:rPr>
              <a:t>2</a:t>
            </a:r>
            <a:r>
              <a:rPr lang="pl-PL" sz="2800" dirty="0">
                <a:solidFill>
                  <a:srgbClr val="0070C0"/>
                </a:solidFill>
                <a:highlight>
                  <a:srgbClr val="FFFF00"/>
                </a:highlight>
              </a:rPr>
              <a:t>: Designing Surveys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81E17-CAD1-85A3-6138-3870513D3E4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1BD86CDB-C2E5-8999-10D4-4F614052AF7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6</a:t>
            </a:r>
            <a:endParaRPr lang="LID4096" sz="1500" dirty="0">
              <a:solidFill>
                <a:schemeClr val="bg1"/>
              </a:solidFill>
            </a:endParaRPr>
          </a:p>
        </p:txBody>
      </p:sp>
      <p:sp>
        <p:nvSpPr>
          <p:cNvPr id="7" name="object 3">
            <a:extLst>
              <a:ext uri="{FF2B5EF4-FFF2-40B4-BE49-F238E27FC236}">
                <a16:creationId xmlns:a16="http://schemas.microsoft.com/office/drawing/2014/main" id="{4B922C91-5D42-645D-570A-DB420EB79F7C}"/>
              </a:ext>
            </a:extLst>
          </p:cNvPr>
          <p:cNvSpPr txBox="1"/>
          <p:nvPr/>
        </p:nvSpPr>
        <p:spPr>
          <a:xfrm>
            <a:off x="726281" y="1944181"/>
            <a:ext cx="6254382" cy="3476923"/>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Group Discussion:</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a:t>
            </a:r>
            <a:r>
              <a:rPr lang="en-US" sz="1600" dirty="0">
                <a:solidFill>
                  <a:sysClr val="windowText" lastClr="000000"/>
                </a:solidFill>
                <a:latin typeface="Arial"/>
                <a:cs typeface="Arial"/>
              </a:rPr>
              <a:t>Divide students into small groups to brainstorm how surveys can be applied in engineering contexts. Potential applications include:​</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User Feedback:​</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Needs Assessment:​</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Performance Evaluation:​</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Market Research:</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pic>
        <p:nvPicPr>
          <p:cNvPr id="3074" name="Picture 2">
            <a:extLst>
              <a:ext uri="{FF2B5EF4-FFF2-40B4-BE49-F238E27FC236}">
                <a16:creationId xmlns:a16="http://schemas.microsoft.com/office/drawing/2014/main" id="{5B764570-28F5-F1BA-33B8-C6E89060E0B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36691" y="2391936"/>
            <a:ext cx="4520964" cy="277107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0BDA820-6B89-E4FF-49DC-A154A3BC09F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3B57E8E9-FF02-F7DB-18E9-B6256B6A9DBA}"/>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DE0E078A-5BE8-1D30-DEB5-3FC26B86CBC6}"/>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1.3 Applications in Engineering</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6F9AF954-54F4-523D-8F40-A5446E609CA2}"/>
              </a:ext>
            </a:extLst>
          </p:cNvPr>
          <p:cNvSpPr txBox="1">
            <a:spLocks/>
          </p:cNvSpPr>
          <p:nvPr/>
        </p:nvSpPr>
        <p:spPr>
          <a:xfrm>
            <a:off x="726280" y="403415"/>
            <a:ext cx="48158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1. Introduction to Survey Design </a:t>
            </a:r>
            <a:endParaRPr lang="en-GB" sz="2400" b="1" spc="-13" dirty="0">
              <a:solidFill>
                <a:schemeClr val="bg1"/>
              </a:solidFill>
            </a:endParaRPr>
          </a:p>
        </p:txBody>
      </p:sp>
    </p:spTree>
    <p:extLst>
      <p:ext uri="{BB962C8B-B14F-4D97-AF65-F5344CB8AC3E}">
        <p14:creationId xmlns:p14="http://schemas.microsoft.com/office/powerpoint/2010/main" val="891605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6FCFF2-46A3-07E9-2413-3BE4AA8CA82B}"/>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4962789-C667-DFBD-E25D-16E4550E456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7</a:t>
            </a:r>
            <a:endParaRPr lang="LID4096" sz="1500" dirty="0">
              <a:solidFill>
                <a:schemeClr val="bg1"/>
              </a:solidFill>
            </a:endParaRPr>
          </a:p>
        </p:txBody>
      </p:sp>
      <p:sp>
        <p:nvSpPr>
          <p:cNvPr id="7" name="object 3">
            <a:extLst>
              <a:ext uri="{FF2B5EF4-FFF2-40B4-BE49-F238E27FC236}">
                <a16:creationId xmlns:a16="http://schemas.microsoft.com/office/drawing/2014/main" id="{DFFF9A1A-4308-5F92-474A-2DFE909B7BD4}"/>
              </a:ext>
            </a:extLst>
          </p:cNvPr>
          <p:cNvSpPr txBox="1"/>
          <p:nvPr/>
        </p:nvSpPr>
        <p:spPr>
          <a:xfrm>
            <a:off x="731807" y="789234"/>
            <a:ext cx="10733911" cy="5459517"/>
          </a:xfrm>
          <a:prstGeom prst="rect">
            <a:avLst/>
          </a:prstGeom>
        </p:spPr>
        <p:txBody>
          <a:bodyPr vert="horz" wrap="square" lIns="0" tIns="16329" rIns="0" bIns="0" rtlCol="0">
            <a:spAutoFit/>
          </a:bodyPr>
          <a:lstStyle/>
          <a:p>
            <a:pPr marL="361950" indent="-171450" defTabSz="1175644" hangingPunct="1">
              <a:lnSpc>
                <a:spcPct val="20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361950" indent="-171450" defTabSz="1175644" hangingPunct="1">
              <a:lnSpc>
                <a:spcPct val="2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Objectives</a:t>
            </a:r>
            <a:r>
              <a:rPr lang="en-US" sz="1600" dirty="0">
                <a:solidFill>
                  <a:sysClr val="windowText" lastClr="000000"/>
                </a:solidFill>
                <a:latin typeface="Arial"/>
                <a:cs typeface="Arial"/>
              </a:rPr>
              <a:t>: Clearly articulate the goals of the survey to ensure focused data collection.​</a:t>
            </a:r>
          </a:p>
          <a:p>
            <a:pPr marL="361950" indent="-171450" defTabSz="1175644" hangingPunct="1">
              <a:lnSpc>
                <a:spcPct val="2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Design the Survey:</a:t>
            </a:r>
          </a:p>
          <a:p>
            <a:pPr marL="361950" lvl="1" indent="-1714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Question Development: Create clear and unbiased questions that align with the survey's objectives.</a:t>
            </a:r>
          </a:p>
          <a:p>
            <a:pPr marL="361950" lvl="1" indent="-171450" defTabSz="1175644" hangingPunct="1">
              <a:lnSpc>
                <a:spcPct val="100000"/>
              </a:lnSpc>
              <a:spcBef>
                <a:spcPts val="129"/>
              </a:spcBef>
              <a:buFont typeface="Arial" panose="020B0604020202020204" pitchFamily="34" charset="0"/>
              <a:buChar char="•"/>
            </a:pPr>
            <a:r>
              <a:rPr lang="en-US" sz="1600" dirty="0">
                <a:solidFill>
                  <a:sysClr val="windowText" lastClr="000000"/>
                </a:solidFill>
                <a:latin typeface="Arial"/>
                <a:cs typeface="Arial"/>
              </a:rPr>
              <a:t>Response Options: Determine appropriate answer formats (e.g., multiple-choice, Likert scales).</a:t>
            </a:r>
          </a:p>
          <a:p>
            <a:pPr marL="361950" indent="-171450" defTabSz="1175644" hangingPunct="1">
              <a:lnSpc>
                <a:spcPct val="2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Select the Sample: </a:t>
            </a:r>
            <a:r>
              <a:rPr lang="en-US" sz="1600" dirty="0">
                <a:solidFill>
                  <a:sysClr val="windowText" lastClr="000000"/>
                </a:solidFill>
                <a:latin typeface="Arial"/>
                <a:cs typeface="Arial"/>
              </a:rPr>
              <a:t>Identify and recruit a representative subset of the target population to participate in the survey.​</a:t>
            </a:r>
          </a:p>
          <a:p>
            <a:pPr marL="361950" indent="-171450" defTabSz="1175644" hangingPunct="1">
              <a:lnSpc>
                <a:spcPct val="2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Distribute the Survey: </a:t>
            </a:r>
            <a:r>
              <a:rPr lang="en-US" sz="1600" dirty="0">
                <a:solidFill>
                  <a:sysClr val="windowText" lastClr="000000"/>
                </a:solidFill>
                <a:latin typeface="Arial"/>
                <a:cs typeface="Arial"/>
              </a:rPr>
              <a:t>Choose the most effective method for reaching respondents (e.g., online platforms, mail, in-person).​</a:t>
            </a:r>
          </a:p>
          <a:p>
            <a:pPr marL="361950" indent="-171450" defTabSz="1175644" hangingPunct="1">
              <a:lnSpc>
                <a:spcPct val="2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Collect and Analyze Data: </a:t>
            </a:r>
            <a:r>
              <a:rPr lang="en-US" sz="1600" dirty="0">
                <a:solidFill>
                  <a:sysClr val="windowText" lastClr="000000"/>
                </a:solidFill>
                <a:latin typeface="Arial"/>
                <a:cs typeface="Arial"/>
              </a:rPr>
              <a:t>Gather responses systematically and use statistical tools to interpret the data and draw meaningful conclusions.​</a:t>
            </a:r>
          </a:p>
          <a:p>
            <a:pPr marL="361950" indent="-171450" defTabSz="1175644" hangingPunct="1">
              <a:lnSpc>
                <a:spcPct val="20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Report Findings: </a:t>
            </a:r>
            <a:r>
              <a:rPr lang="en-US" sz="1600" dirty="0">
                <a:solidFill>
                  <a:sysClr val="windowText" lastClr="000000"/>
                </a:solidFill>
                <a:latin typeface="Arial"/>
                <a:cs typeface="Arial"/>
              </a:rPr>
              <a:t>Present the results in a clear and actionable manner to inform decision-making.</a:t>
            </a:r>
            <a:endParaRPr lang="en-GB" sz="1600" dirty="0">
              <a:solidFill>
                <a:sysClr val="windowText" lastClr="000000"/>
              </a:solidFill>
              <a:latin typeface="Arial"/>
              <a:cs typeface="Arial"/>
            </a:endParaRPr>
          </a:p>
        </p:txBody>
      </p:sp>
      <p:sp>
        <p:nvSpPr>
          <p:cNvPr id="4" name="object 6">
            <a:extLst>
              <a:ext uri="{FF2B5EF4-FFF2-40B4-BE49-F238E27FC236}">
                <a16:creationId xmlns:a16="http://schemas.microsoft.com/office/drawing/2014/main" id="{3DE527B3-3AFE-C8E2-8AD7-E072667DC818}"/>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61E48287-D09E-9FAB-D23E-A0C836A52A6C}"/>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3">
            <a:extLst>
              <a:ext uri="{FF2B5EF4-FFF2-40B4-BE49-F238E27FC236}">
                <a16:creationId xmlns:a16="http://schemas.microsoft.com/office/drawing/2014/main" id="{B7A51A85-26C4-23DA-C6D8-D8E68446AFE1}"/>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1.4 Overview of the Survey Design Process</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3E4264DB-2BD1-B480-4262-B9C89DE3D238}"/>
              </a:ext>
            </a:extLst>
          </p:cNvPr>
          <p:cNvSpPr txBox="1">
            <a:spLocks/>
          </p:cNvSpPr>
          <p:nvPr/>
        </p:nvSpPr>
        <p:spPr>
          <a:xfrm>
            <a:off x="726280" y="403415"/>
            <a:ext cx="48158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1. Introduction to Survey Design </a:t>
            </a:r>
            <a:endParaRPr lang="en-GB" sz="2400" b="1" spc="-13" dirty="0">
              <a:solidFill>
                <a:schemeClr val="bg1"/>
              </a:solidFill>
            </a:endParaRPr>
          </a:p>
        </p:txBody>
      </p:sp>
    </p:spTree>
    <p:extLst>
      <p:ext uri="{BB962C8B-B14F-4D97-AF65-F5344CB8AC3E}">
        <p14:creationId xmlns:p14="http://schemas.microsoft.com/office/powerpoint/2010/main" val="41040491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C793C-B785-06D9-09E6-BCF98075147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BF29771-8064-B85D-EB98-B449EA6E811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a:t>
            </a:r>
          </a:p>
          <a:p>
            <a:pPr algn="ctr"/>
            <a:r>
              <a:rPr lang="en-US" sz="3200" b="1" dirty="0">
                <a:solidFill>
                  <a:schemeClr val="bg1"/>
                </a:solidFill>
              </a:rPr>
              <a:t>Survey Creation Principles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3A4FFE3B-DD63-1C25-6563-6C4DEA26F6F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6098A14F-5CEE-B9F5-6AE8-F0E1AF9A4F3E}"/>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Tree>
    <p:extLst>
      <p:ext uri="{BB962C8B-B14F-4D97-AF65-F5344CB8AC3E}">
        <p14:creationId xmlns:p14="http://schemas.microsoft.com/office/powerpoint/2010/main" val="4250082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6DF97-8EE6-F689-E23E-C57A042F89B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6E9BE33-4BEE-64E3-1364-5232DDBE963A}"/>
              </a:ext>
            </a:extLst>
          </p:cNvPr>
          <p:cNvSpPr txBox="1">
            <a:spLocks noGrp="1"/>
          </p:cNvSpPr>
          <p:nvPr>
            <p:ph type="title"/>
          </p:nvPr>
        </p:nvSpPr>
        <p:spPr>
          <a:xfrm>
            <a:off x="726281" y="403415"/>
            <a:ext cx="390147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2. Survey Creation Principles </a:t>
            </a:r>
            <a:endParaRPr sz="2400" b="1" spc="-13" dirty="0">
              <a:solidFill>
                <a:schemeClr val="bg1"/>
              </a:solidFill>
            </a:endParaRPr>
          </a:p>
        </p:txBody>
      </p:sp>
      <p:sp>
        <p:nvSpPr>
          <p:cNvPr id="8" name="TextBox 7">
            <a:extLst>
              <a:ext uri="{FF2B5EF4-FFF2-40B4-BE49-F238E27FC236}">
                <a16:creationId xmlns:a16="http://schemas.microsoft.com/office/drawing/2014/main" id="{DC6C25BB-87C9-0BD1-DFB4-79F2450B5BD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9</a:t>
            </a:r>
            <a:endParaRPr lang="LID4096" sz="1500" dirty="0">
              <a:solidFill>
                <a:schemeClr val="bg1"/>
              </a:solidFill>
            </a:endParaRPr>
          </a:p>
        </p:txBody>
      </p:sp>
      <p:sp>
        <p:nvSpPr>
          <p:cNvPr id="7" name="object 3">
            <a:extLst>
              <a:ext uri="{FF2B5EF4-FFF2-40B4-BE49-F238E27FC236}">
                <a16:creationId xmlns:a16="http://schemas.microsoft.com/office/drawing/2014/main" id="{0A63AAD7-3035-FA09-C593-A93490A626DC}"/>
              </a:ext>
            </a:extLst>
          </p:cNvPr>
          <p:cNvSpPr txBox="1"/>
          <p:nvPr/>
        </p:nvSpPr>
        <p:spPr>
          <a:xfrm>
            <a:off x="726281" y="1359414"/>
            <a:ext cx="5596460" cy="4954250"/>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What are Survey Objectives?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Objectives define the purpose of the survey and ensure collected data is useful.</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Clear objectives prevent irrelevant questions and increase response quality.</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 of Good vs. Bad Objectives:</a:t>
            </a:r>
          </a:p>
          <a:p>
            <a:pPr marL="190500" lvl="4" indent="0" defTabSz="1175644" hangingPunct="1">
              <a:lnSpc>
                <a:spcPct val="150000"/>
              </a:lnSpc>
              <a:spcBef>
                <a:spcPts val="129"/>
              </a:spcBef>
            </a:pPr>
            <a:r>
              <a:rPr lang="en-US" sz="1600" i="1" dirty="0">
                <a:solidFill>
                  <a:sysClr val="windowText" lastClr="000000"/>
                </a:solidFill>
                <a:latin typeface="Arial"/>
                <a:cs typeface="Arial"/>
              </a:rPr>
              <a:t>"To understand transportation habits." </a:t>
            </a:r>
            <a:r>
              <a:rPr lang="en-US" sz="1600" dirty="0">
                <a:solidFill>
                  <a:sysClr val="windowText" lastClr="000000"/>
                </a:solidFill>
                <a:latin typeface="Arial"/>
                <a:cs typeface="Arial"/>
              </a:rPr>
              <a:t>(Too vague)</a:t>
            </a:r>
          </a:p>
          <a:p>
            <a:pPr marL="190500" lvl="4" indent="0" defTabSz="1175644" hangingPunct="1">
              <a:lnSpc>
                <a:spcPct val="150000"/>
              </a:lnSpc>
              <a:spcBef>
                <a:spcPts val="129"/>
              </a:spcBef>
            </a:pPr>
            <a:r>
              <a:rPr lang="en-US" sz="1600" i="1" dirty="0">
                <a:solidFill>
                  <a:sysClr val="windowText" lastClr="000000"/>
                </a:solidFill>
                <a:latin typeface="Arial"/>
                <a:cs typeface="Arial"/>
              </a:rPr>
              <a:t>"To identify the percentage of students using public transport, cycling, or driving to campus." </a:t>
            </a:r>
            <a:r>
              <a:rPr lang="en-US" sz="1600" dirty="0">
                <a:solidFill>
                  <a:sysClr val="windowText" lastClr="000000"/>
                </a:solidFill>
                <a:latin typeface="Arial"/>
                <a:cs typeface="Arial"/>
              </a:rPr>
              <a:t>(Specific &amp; measurable)</a:t>
            </a:r>
          </a:p>
          <a:p>
            <a:pPr marL="190500" lvl="4" indent="0" defTabSz="1175644" hangingPunct="1">
              <a:lnSpc>
                <a:spcPct val="150000"/>
              </a:lnSpc>
              <a:spcBef>
                <a:spcPts val="129"/>
              </a:spcBef>
            </a:pPr>
            <a:endParaRPr lang="en-US" sz="1600" dirty="0">
              <a:solidFill>
                <a:sysClr val="windowText" lastClr="000000"/>
              </a:solidFill>
              <a:latin typeface="Arial"/>
              <a:cs typeface="Arial"/>
            </a:endParaRPr>
          </a:p>
          <a:p>
            <a:pPr marL="190500" lvl="4" indent="0" defTabSz="1175644" hangingPunct="1">
              <a:lnSpc>
                <a:spcPct val="150000"/>
              </a:lnSpc>
              <a:spcBef>
                <a:spcPts val="129"/>
              </a:spcBef>
            </a:pPr>
            <a:r>
              <a:rPr lang="en-US" sz="1600" b="1" dirty="0">
                <a:solidFill>
                  <a:sysClr val="windowText" lastClr="000000"/>
                </a:solidFill>
                <a:latin typeface="Arial"/>
                <a:cs typeface="Arial"/>
              </a:rPr>
              <a:t>Tip: </a:t>
            </a:r>
            <a:r>
              <a:rPr lang="en-US" sz="1600" dirty="0">
                <a:solidFill>
                  <a:sysClr val="windowText" lastClr="000000"/>
                </a:solidFill>
                <a:latin typeface="Arial"/>
                <a:cs typeface="Arial"/>
              </a:rPr>
              <a:t>Use </a:t>
            </a:r>
            <a:r>
              <a:rPr lang="en-US" sz="1600" b="1" dirty="0">
                <a:solidFill>
                  <a:sysClr val="windowText" lastClr="000000"/>
                </a:solidFill>
                <a:latin typeface="Arial"/>
                <a:cs typeface="Arial"/>
              </a:rPr>
              <a:t>SMART</a:t>
            </a:r>
            <a:r>
              <a:rPr lang="en-US" sz="1600" dirty="0">
                <a:solidFill>
                  <a:sysClr val="windowText" lastClr="000000"/>
                </a:solidFill>
                <a:latin typeface="Arial"/>
                <a:cs typeface="Arial"/>
              </a:rPr>
              <a:t> objectives (Specific, Measurable, Achievable, Relevant, Time-bound).</a:t>
            </a:r>
          </a:p>
        </p:txBody>
      </p:sp>
      <p:pic>
        <p:nvPicPr>
          <p:cNvPr id="4098" name="Picture 2">
            <a:extLst>
              <a:ext uri="{FF2B5EF4-FFF2-40B4-BE49-F238E27FC236}">
                <a16:creationId xmlns:a16="http://schemas.microsoft.com/office/drawing/2014/main" id="{0DE5F99A-D843-F6A6-CFA5-666E20DF86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1540" y="1513910"/>
            <a:ext cx="4747826" cy="383017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91DDB689-A6E2-7658-32AD-2DFB7B79675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5D3A8C6F-E1D2-00D0-B138-D5BB09DDCC74}"/>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9BB12EB6-D6C1-C202-716A-CC80184FFA1B}"/>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2.1 Defining Clear Objectives</a:t>
            </a:r>
            <a:endParaRPr lang="en-GB" b="1" dirty="0">
              <a:solidFill>
                <a:schemeClr val="tx1"/>
              </a:solidFill>
              <a:latin typeface="Arial"/>
              <a:cs typeface="Arial"/>
            </a:endParaRPr>
          </a:p>
        </p:txBody>
      </p:sp>
    </p:spTree>
    <p:extLst>
      <p:ext uri="{BB962C8B-B14F-4D97-AF65-F5344CB8AC3E}">
        <p14:creationId xmlns:p14="http://schemas.microsoft.com/office/powerpoint/2010/main" val="2849114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02085-4ACC-0441-F564-5C516007189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8DE83F8-9A7C-28ED-5830-50CAF452E400}"/>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10</a:t>
            </a:r>
            <a:endParaRPr lang="LID4096" sz="1500" dirty="0">
              <a:solidFill>
                <a:schemeClr val="bg1"/>
              </a:solidFill>
            </a:endParaRPr>
          </a:p>
        </p:txBody>
      </p:sp>
      <p:sp>
        <p:nvSpPr>
          <p:cNvPr id="7" name="object 3">
            <a:extLst>
              <a:ext uri="{FF2B5EF4-FFF2-40B4-BE49-F238E27FC236}">
                <a16:creationId xmlns:a16="http://schemas.microsoft.com/office/drawing/2014/main" id="{DC87B522-9519-5304-E815-42200170FDA6}"/>
              </a:ext>
            </a:extLst>
          </p:cNvPr>
          <p:cNvSpPr txBox="1"/>
          <p:nvPr/>
        </p:nvSpPr>
        <p:spPr>
          <a:xfrm>
            <a:off x="726281" y="1238504"/>
            <a:ext cx="5692295" cy="5085055"/>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Guidelines for Writing Effective Questions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Clarity – Use simple, unambiguous language.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Neutrality – Avoid leading or biased questions.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Relevance – Ensure each question aligns with survey objectives.</a:t>
            </a:r>
          </a:p>
          <a:p>
            <a:pPr marL="190500" defTabSz="1175644" hangingPunct="1">
              <a:lnSpc>
                <a:spcPct val="150000"/>
              </a:lnSpc>
              <a:spcBef>
                <a:spcPts val="129"/>
              </a:spcBef>
            </a:pPr>
            <a:r>
              <a:rPr lang="en-US" sz="2000" b="1" dirty="0">
                <a:solidFill>
                  <a:sysClr val="windowText" lastClr="000000"/>
                </a:solidFill>
                <a:latin typeface="Arial"/>
                <a:cs typeface="Arial"/>
              </a:rPr>
              <a:t>Types of Questions: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Closed-Ended Questions: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Multiple-choice</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Likert Scale (Strongly Agree → Strongly Disagree)</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Yes/No</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Open-Ended Questions: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“What challenges do you face while using public transport?”</a:t>
            </a:r>
          </a:p>
        </p:txBody>
      </p:sp>
      <p:pic>
        <p:nvPicPr>
          <p:cNvPr id="5122" name="Picture 2">
            <a:extLst>
              <a:ext uri="{FF2B5EF4-FFF2-40B4-BE49-F238E27FC236}">
                <a16:creationId xmlns:a16="http://schemas.microsoft.com/office/drawing/2014/main" id="{9A8DA745-D61C-E89B-2F44-6B32C6FC2DF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8850" y="1191924"/>
            <a:ext cx="4586868" cy="2113065"/>
          </a:xfrm>
          <a:prstGeom prst="rect">
            <a:avLst/>
          </a:prstGeom>
          <a:noFill/>
          <a:extLst>
            <a:ext uri="{909E8E84-426E-40DD-AFC4-6F175D3DCCD1}">
              <a14:hiddenFill xmlns:a14="http://schemas.microsoft.com/office/drawing/2010/main">
                <a:solidFill>
                  <a:srgbClr val="FFFFFF"/>
                </a:solidFill>
              </a14:hiddenFill>
            </a:ext>
          </a:extLst>
        </p:spPr>
      </p:pic>
      <p:sp>
        <p:nvSpPr>
          <p:cNvPr id="3" name="object 3">
            <a:extLst>
              <a:ext uri="{FF2B5EF4-FFF2-40B4-BE49-F238E27FC236}">
                <a16:creationId xmlns:a16="http://schemas.microsoft.com/office/drawing/2014/main" id="{3C5F1C05-579E-4090-5EB8-CDCCD49D89EB}"/>
              </a:ext>
            </a:extLst>
          </p:cNvPr>
          <p:cNvSpPr txBox="1"/>
          <p:nvPr/>
        </p:nvSpPr>
        <p:spPr>
          <a:xfrm>
            <a:off x="5869259" y="4140245"/>
            <a:ext cx="5596460" cy="184314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Example of Biased vs. Neutral Questions:</a:t>
            </a:r>
          </a:p>
          <a:p>
            <a:pPr marL="476250" indent="-285750" defTabSz="1175644" hangingPunct="1">
              <a:lnSpc>
                <a:spcPct val="150000"/>
              </a:lnSpc>
              <a:spcBef>
                <a:spcPts val="129"/>
              </a:spcBef>
              <a:buFont typeface="Arial" panose="020B0604020202020204" pitchFamily="34" charset="0"/>
              <a:buChar char="•"/>
            </a:pPr>
            <a:r>
              <a:rPr lang="en-GB" sz="1600" i="1" dirty="0">
                <a:solidFill>
                  <a:sysClr val="windowText" lastClr="000000"/>
                </a:solidFill>
                <a:latin typeface="Arial"/>
                <a:cs typeface="Arial"/>
              </a:rPr>
              <a:t>"Do you agree that electric vehicles are the best solution for pollution?" (Leads to a positive response)</a:t>
            </a:r>
          </a:p>
          <a:p>
            <a:pPr marL="476250" indent="-285750" defTabSz="1175644" hangingPunct="1">
              <a:lnSpc>
                <a:spcPct val="150000"/>
              </a:lnSpc>
              <a:spcBef>
                <a:spcPts val="129"/>
              </a:spcBef>
              <a:buFont typeface="Arial" panose="020B0604020202020204" pitchFamily="34" charset="0"/>
              <a:buChar char="•"/>
            </a:pPr>
            <a:r>
              <a:rPr lang="en-GB" sz="1600" i="1" dirty="0">
                <a:solidFill>
                  <a:sysClr val="windowText" lastClr="000000"/>
                </a:solidFill>
                <a:latin typeface="Arial"/>
                <a:cs typeface="Arial"/>
              </a:rPr>
              <a:t>"How effective do you think electric vehicles are in reducing pollution?" (More neutral)</a:t>
            </a:r>
            <a:endParaRPr lang="en-US" sz="1600" i="1" dirty="0">
              <a:solidFill>
                <a:sysClr val="windowText" lastClr="000000"/>
              </a:solidFill>
              <a:latin typeface="Arial"/>
              <a:cs typeface="Arial"/>
            </a:endParaRPr>
          </a:p>
        </p:txBody>
      </p:sp>
      <p:sp>
        <p:nvSpPr>
          <p:cNvPr id="4" name="object 6">
            <a:extLst>
              <a:ext uri="{FF2B5EF4-FFF2-40B4-BE49-F238E27FC236}">
                <a16:creationId xmlns:a16="http://schemas.microsoft.com/office/drawing/2014/main" id="{0360C2DC-B879-F2A4-BD33-03DFABFA7650}"/>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9" name="object 6">
            <a:extLst>
              <a:ext uri="{FF2B5EF4-FFF2-40B4-BE49-F238E27FC236}">
                <a16:creationId xmlns:a16="http://schemas.microsoft.com/office/drawing/2014/main" id="{6E6E9820-6D9A-DC8C-05BA-7336A7A02C56}"/>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0" name="object 3">
            <a:extLst>
              <a:ext uri="{FF2B5EF4-FFF2-40B4-BE49-F238E27FC236}">
                <a16:creationId xmlns:a16="http://schemas.microsoft.com/office/drawing/2014/main" id="{6885002D-7925-BE78-02B4-41A19AC58107}"/>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2.2 Question Formulation</a:t>
            </a:r>
            <a:endParaRPr lang="en-GB" b="1" dirty="0">
              <a:solidFill>
                <a:schemeClr val="tx1"/>
              </a:solidFill>
              <a:latin typeface="Arial"/>
              <a:cs typeface="Arial"/>
            </a:endParaRPr>
          </a:p>
        </p:txBody>
      </p:sp>
      <p:sp>
        <p:nvSpPr>
          <p:cNvPr id="13" name="object 2">
            <a:extLst>
              <a:ext uri="{FF2B5EF4-FFF2-40B4-BE49-F238E27FC236}">
                <a16:creationId xmlns:a16="http://schemas.microsoft.com/office/drawing/2014/main" id="{5C7D92F4-3D04-1A4A-59D4-ABD599FEF163}"/>
              </a:ext>
            </a:extLst>
          </p:cNvPr>
          <p:cNvSpPr txBox="1">
            <a:spLocks/>
          </p:cNvSpPr>
          <p:nvPr/>
        </p:nvSpPr>
        <p:spPr>
          <a:xfrm>
            <a:off x="726281" y="403415"/>
            <a:ext cx="39014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Survey Creation Principles </a:t>
            </a:r>
            <a:endParaRPr lang="en-US" sz="2400" b="1" spc="-13" dirty="0">
              <a:solidFill>
                <a:schemeClr val="bg1"/>
              </a:solidFill>
            </a:endParaRPr>
          </a:p>
        </p:txBody>
      </p:sp>
    </p:spTree>
    <p:extLst>
      <p:ext uri="{BB962C8B-B14F-4D97-AF65-F5344CB8AC3E}">
        <p14:creationId xmlns:p14="http://schemas.microsoft.com/office/powerpoint/2010/main" val="19043462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04239-AC11-4D4A-8996-CA345868CC3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B901E37-CCAE-1780-1F6C-F28665842F5B}"/>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11</a:t>
            </a:r>
            <a:endParaRPr lang="LID4096" sz="1500" dirty="0">
              <a:solidFill>
                <a:schemeClr val="bg1"/>
              </a:solidFill>
            </a:endParaRPr>
          </a:p>
        </p:txBody>
      </p:sp>
      <p:sp>
        <p:nvSpPr>
          <p:cNvPr id="7" name="object 3">
            <a:extLst>
              <a:ext uri="{FF2B5EF4-FFF2-40B4-BE49-F238E27FC236}">
                <a16:creationId xmlns:a16="http://schemas.microsoft.com/office/drawing/2014/main" id="{5A222190-1D9F-30F7-F073-4C920BA0030D}"/>
              </a:ext>
            </a:extLst>
          </p:cNvPr>
          <p:cNvSpPr txBox="1"/>
          <p:nvPr/>
        </p:nvSpPr>
        <p:spPr>
          <a:xfrm>
            <a:off x="726280" y="1501341"/>
            <a:ext cx="8665968" cy="4715724"/>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Principles of a Well-Structured Survey:</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Logical Flow: Group related questions together.</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Engagement: Start with easy questions to build respondent interest.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Skip Logic: Use branching to make the survey efficient (e.g., If "No" → Skip to Question 5).</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2000" b="1" dirty="0">
                <a:solidFill>
                  <a:sysClr val="windowText" lastClr="000000"/>
                </a:solidFill>
                <a:latin typeface="Arial"/>
                <a:cs typeface="Arial"/>
              </a:rPr>
              <a:t>Example of Logical Question Flow:</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Q1: Do you use public transport? (Yes/No)</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Q2: If Yes → How often do you use it?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Q3: If No → What prevents you from using it?</a:t>
            </a:r>
          </a:p>
          <a:p>
            <a:pPr marL="190500" defTabSz="1175644" hangingPunct="1">
              <a:lnSpc>
                <a:spcPct val="150000"/>
              </a:lnSpc>
              <a:spcBef>
                <a:spcPts val="129"/>
              </a:spcBef>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Tip: </a:t>
            </a:r>
            <a:r>
              <a:rPr lang="en-US" sz="1600" dirty="0">
                <a:solidFill>
                  <a:sysClr val="windowText" lastClr="000000"/>
                </a:solidFill>
                <a:latin typeface="Arial"/>
                <a:cs typeface="Arial"/>
              </a:rPr>
              <a:t>Avoid making surveys too long to response because it cause rates drop if surveys take more than 5-10 minutes.</a:t>
            </a:r>
          </a:p>
        </p:txBody>
      </p:sp>
      <p:pic>
        <p:nvPicPr>
          <p:cNvPr id="6146" name="Picture 2">
            <a:extLst>
              <a:ext uri="{FF2B5EF4-FFF2-40B4-BE49-F238E27FC236}">
                <a16:creationId xmlns:a16="http://schemas.microsoft.com/office/drawing/2014/main" id="{8476B205-BF27-B5D3-596C-1DBB3F546D7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45238" y="1597940"/>
            <a:ext cx="1920480" cy="462972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E866C705-04CE-AEB5-98DF-7E05D0BD892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4AC734D5-4495-3728-7B2C-3C727FC57D0D}"/>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11" name="object 3">
            <a:extLst>
              <a:ext uri="{FF2B5EF4-FFF2-40B4-BE49-F238E27FC236}">
                <a16:creationId xmlns:a16="http://schemas.microsoft.com/office/drawing/2014/main" id="{305C8EA7-F641-B455-574B-7C20368E342E}"/>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2.3 Structuring the Survey</a:t>
            </a:r>
            <a:endParaRPr lang="en-GB" b="1" dirty="0">
              <a:solidFill>
                <a:schemeClr val="tx1"/>
              </a:solidFill>
              <a:latin typeface="Arial"/>
              <a:cs typeface="Arial"/>
            </a:endParaRPr>
          </a:p>
        </p:txBody>
      </p:sp>
      <p:sp>
        <p:nvSpPr>
          <p:cNvPr id="14" name="object 2">
            <a:extLst>
              <a:ext uri="{FF2B5EF4-FFF2-40B4-BE49-F238E27FC236}">
                <a16:creationId xmlns:a16="http://schemas.microsoft.com/office/drawing/2014/main" id="{FA708AC4-08F7-8B27-33A3-2B73AEFA4B7F}"/>
              </a:ext>
            </a:extLst>
          </p:cNvPr>
          <p:cNvSpPr txBox="1">
            <a:spLocks/>
          </p:cNvSpPr>
          <p:nvPr/>
        </p:nvSpPr>
        <p:spPr>
          <a:xfrm>
            <a:off x="726281" y="403415"/>
            <a:ext cx="39014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Survey Creation Principles </a:t>
            </a:r>
            <a:endParaRPr lang="en-US" sz="2400" b="1" spc="-13" dirty="0">
              <a:solidFill>
                <a:schemeClr val="bg1"/>
              </a:solidFill>
            </a:endParaRPr>
          </a:p>
        </p:txBody>
      </p:sp>
    </p:spTree>
    <p:extLst>
      <p:ext uri="{BB962C8B-B14F-4D97-AF65-F5344CB8AC3E}">
        <p14:creationId xmlns:p14="http://schemas.microsoft.com/office/powerpoint/2010/main" val="26261610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6A4F8-9682-4E5B-6ECD-185C771569B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D32CD63-E451-F7D1-73B6-5B708B09E022}"/>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12</a:t>
            </a:r>
            <a:endParaRPr lang="LID4096" sz="1500" dirty="0">
              <a:solidFill>
                <a:schemeClr val="bg1"/>
              </a:solidFill>
            </a:endParaRPr>
          </a:p>
        </p:txBody>
      </p:sp>
      <p:sp>
        <p:nvSpPr>
          <p:cNvPr id="7" name="object 3">
            <a:extLst>
              <a:ext uri="{FF2B5EF4-FFF2-40B4-BE49-F238E27FC236}">
                <a16:creationId xmlns:a16="http://schemas.microsoft.com/office/drawing/2014/main" id="{CDA4AC49-CD8B-DE88-8986-58DD933B681C}"/>
              </a:ext>
            </a:extLst>
          </p:cNvPr>
          <p:cNvSpPr txBox="1"/>
          <p:nvPr/>
        </p:nvSpPr>
        <p:spPr>
          <a:xfrm>
            <a:off x="726281" y="1586826"/>
            <a:ext cx="6198626" cy="4992723"/>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Reliability: </a:t>
            </a:r>
            <a:r>
              <a:rPr lang="en-US" sz="1600" dirty="0">
                <a:solidFill>
                  <a:sysClr val="windowText" lastClr="000000"/>
                </a:solidFill>
                <a:latin typeface="Arial"/>
                <a:cs typeface="Arial"/>
              </a:rPr>
              <a:t>Consistency of responses over time.</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Validity</a:t>
            </a:r>
            <a:r>
              <a:rPr lang="en-US" sz="1600" dirty="0">
                <a:solidFill>
                  <a:sysClr val="windowText" lastClr="000000"/>
                </a:solidFill>
                <a:latin typeface="Arial"/>
                <a:cs typeface="Arial"/>
              </a:rPr>
              <a:t>: Measuring what is intended.</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2000" b="1" dirty="0">
                <a:solidFill>
                  <a:sysClr val="windowText" lastClr="000000"/>
                </a:solidFill>
                <a:latin typeface="Arial"/>
                <a:cs typeface="Arial"/>
              </a:rPr>
              <a:t>Strategies to Improve Survey Accuracy:</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Example of Biased vs. Neutral Questions:</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Pilot Testing: </a:t>
            </a:r>
            <a:r>
              <a:rPr lang="en-US" sz="1600" dirty="0">
                <a:solidFill>
                  <a:sysClr val="windowText" lastClr="000000"/>
                </a:solidFill>
                <a:latin typeface="Arial"/>
                <a:cs typeface="Arial"/>
              </a:rPr>
              <a:t>Test the survey with a small group first.</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Using Standardized Questions:</a:t>
            </a:r>
            <a:r>
              <a:rPr lang="en-US" sz="1600" dirty="0">
                <a:solidFill>
                  <a:sysClr val="windowText" lastClr="000000"/>
                </a:solidFill>
                <a:latin typeface="Arial"/>
                <a:cs typeface="Arial"/>
              </a:rPr>
              <a:t> If applicable, use validated survey questions.</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Randomizing Question Order: </a:t>
            </a:r>
            <a:r>
              <a:rPr lang="en-US" sz="1600" dirty="0">
                <a:solidFill>
                  <a:sysClr val="windowText" lastClr="000000"/>
                </a:solidFill>
                <a:latin typeface="Arial"/>
                <a:cs typeface="Arial"/>
              </a:rPr>
              <a:t>Prevents response biases.</a:t>
            </a:r>
          </a:p>
          <a:p>
            <a:pPr marL="361950" lvl="1"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1600" b="1" dirty="0">
                <a:solidFill>
                  <a:sysClr val="windowText" lastClr="000000"/>
                </a:solidFill>
                <a:latin typeface="Arial"/>
                <a:cs typeface="Arial"/>
              </a:rPr>
              <a:t>Example: </a:t>
            </a:r>
            <a:r>
              <a:rPr lang="en-US" sz="1600" dirty="0">
                <a:solidFill>
                  <a:sysClr val="windowText" lastClr="000000"/>
                </a:solidFill>
                <a:latin typeface="Arial"/>
                <a:cs typeface="Arial"/>
              </a:rPr>
              <a:t>If you survey the same group twice, do you get consistent responses? That’s reliability.</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pic>
        <p:nvPicPr>
          <p:cNvPr id="7170" name="Picture 2">
            <a:extLst>
              <a:ext uri="{FF2B5EF4-FFF2-40B4-BE49-F238E27FC236}">
                <a16:creationId xmlns:a16="http://schemas.microsoft.com/office/drawing/2014/main" id="{EDB4B19C-FACB-DEDD-6F4F-EA3A9C96B5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054" y="1596483"/>
            <a:ext cx="4253141" cy="4511066"/>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8720BE2B-7C85-8531-72D2-EA44199E06C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16D9A259-9F3C-436D-6CBF-4CA51DB3301D}"/>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3">
            <a:extLst>
              <a:ext uri="{FF2B5EF4-FFF2-40B4-BE49-F238E27FC236}">
                <a16:creationId xmlns:a16="http://schemas.microsoft.com/office/drawing/2014/main" id="{0E3989C8-FC3F-F27F-AA72-103043A89F79}"/>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2.4 Ensuring Reliability and Validity</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06F4CA02-92F4-FAA0-8557-8C21F83F7630}"/>
              </a:ext>
            </a:extLst>
          </p:cNvPr>
          <p:cNvSpPr txBox="1">
            <a:spLocks/>
          </p:cNvSpPr>
          <p:nvPr/>
        </p:nvSpPr>
        <p:spPr>
          <a:xfrm>
            <a:off x="726281" y="403415"/>
            <a:ext cx="39014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Survey Creation Principles </a:t>
            </a:r>
            <a:endParaRPr lang="en-US" sz="2400" b="1" spc="-13" dirty="0">
              <a:solidFill>
                <a:schemeClr val="bg1"/>
              </a:solidFill>
            </a:endParaRPr>
          </a:p>
        </p:txBody>
      </p:sp>
    </p:spTree>
    <p:extLst>
      <p:ext uri="{BB962C8B-B14F-4D97-AF65-F5344CB8AC3E}">
        <p14:creationId xmlns:p14="http://schemas.microsoft.com/office/powerpoint/2010/main" val="1950979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19BEF-2D6D-827B-C8E6-CB0A3E00EBF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F58D85E-2887-F56B-BC52-FA9701C66FB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13</a:t>
            </a:r>
            <a:endParaRPr lang="LID4096" sz="1500" dirty="0">
              <a:solidFill>
                <a:schemeClr val="bg1"/>
              </a:solidFill>
            </a:endParaRPr>
          </a:p>
        </p:txBody>
      </p:sp>
      <p:sp>
        <p:nvSpPr>
          <p:cNvPr id="7" name="object 3">
            <a:extLst>
              <a:ext uri="{FF2B5EF4-FFF2-40B4-BE49-F238E27FC236}">
                <a16:creationId xmlns:a16="http://schemas.microsoft.com/office/drawing/2014/main" id="{23E7F0B3-A458-80E9-C4DA-B39BB9F2DBED}"/>
              </a:ext>
            </a:extLst>
          </p:cNvPr>
          <p:cNvSpPr txBox="1"/>
          <p:nvPr/>
        </p:nvSpPr>
        <p:spPr>
          <a:xfrm>
            <a:off x="797165" y="1696914"/>
            <a:ext cx="6791387" cy="4333568"/>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Key Ethical Guidelines:</a:t>
            </a: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Informed Consent: </a:t>
            </a:r>
            <a:r>
              <a:rPr lang="en-US" sz="1600" dirty="0">
                <a:solidFill>
                  <a:sysClr val="windowText" lastClr="000000"/>
                </a:solidFill>
                <a:latin typeface="Arial"/>
                <a:cs typeface="Arial"/>
              </a:rPr>
              <a:t>Explain the survey’s purpose and how data will be used.</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Confidentiality: </a:t>
            </a:r>
            <a:r>
              <a:rPr lang="en-US" sz="1600" dirty="0">
                <a:solidFill>
                  <a:sysClr val="windowText" lastClr="000000"/>
                </a:solidFill>
                <a:latin typeface="Arial"/>
                <a:cs typeface="Arial"/>
              </a:rPr>
              <a:t>Ensure respondents’ identities remain protected.</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Voluntary Participation: </a:t>
            </a:r>
            <a:r>
              <a:rPr lang="en-US" sz="1600" dirty="0">
                <a:solidFill>
                  <a:sysClr val="windowText" lastClr="000000"/>
                </a:solidFill>
                <a:latin typeface="Arial"/>
                <a:cs typeface="Arial"/>
              </a:rPr>
              <a:t>Respondents must be able to opt out.</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2000" b="1" dirty="0">
                <a:solidFill>
                  <a:sysClr val="windowText" lastClr="000000"/>
                </a:solidFill>
                <a:latin typeface="Arial"/>
                <a:cs typeface="Arial"/>
              </a:rPr>
              <a:t>Example of Ethical Issues in Surveys: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Collecting personal data (name, email) without disclosure.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Using survey data for marketing without consent.</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1600" b="1" dirty="0">
                <a:solidFill>
                  <a:sysClr val="windowText" lastClr="000000"/>
                </a:solidFill>
                <a:latin typeface="Arial"/>
                <a:cs typeface="Arial"/>
              </a:rPr>
              <a:t>Tip: </a:t>
            </a:r>
            <a:r>
              <a:rPr lang="en-US" sz="1600" dirty="0">
                <a:solidFill>
                  <a:sysClr val="windowText" lastClr="000000"/>
                </a:solidFill>
                <a:latin typeface="Arial"/>
                <a:cs typeface="Arial"/>
              </a:rPr>
              <a:t>Always provide an opt-out option and a privacy statement.</a:t>
            </a:r>
          </a:p>
        </p:txBody>
      </p:sp>
      <p:pic>
        <p:nvPicPr>
          <p:cNvPr id="8194" name="Picture 2">
            <a:extLst>
              <a:ext uri="{FF2B5EF4-FFF2-40B4-BE49-F238E27FC236}">
                <a16:creationId xmlns:a16="http://schemas.microsoft.com/office/drawing/2014/main" id="{3C6A264C-B0EE-027F-A339-0A11737A9D8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24811" y="2241395"/>
            <a:ext cx="3940907" cy="2919691"/>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CA421D96-5A5F-EE51-D464-2765B69A1A84}"/>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59C70A96-6700-FBE8-029C-20BBA45C0CA3}"/>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1F651FEF-F3FB-A559-1C85-3AE58531ED2A}"/>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2.5 Ethical Considerations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CDBFDEBB-8D09-93C9-2819-A9F0E1F12FE9}"/>
              </a:ext>
            </a:extLst>
          </p:cNvPr>
          <p:cNvSpPr txBox="1">
            <a:spLocks/>
          </p:cNvSpPr>
          <p:nvPr/>
        </p:nvSpPr>
        <p:spPr>
          <a:xfrm>
            <a:off x="726281" y="403415"/>
            <a:ext cx="39014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2. Survey Creation Principles </a:t>
            </a:r>
            <a:endParaRPr lang="en-US" sz="2400" b="1" spc="-13" dirty="0">
              <a:solidFill>
                <a:schemeClr val="bg1"/>
              </a:solidFill>
            </a:endParaRPr>
          </a:p>
        </p:txBody>
      </p:sp>
    </p:spTree>
    <p:extLst>
      <p:ext uri="{BB962C8B-B14F-4D97-AF65-F5344CB8AC3E}">
        <p14:creationId xmlns:p14="http://schemas.microsoft.com/office/powerpoint/2010/main" val="38369322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BE0A4A-A02B-3FF4-8D0B-EC4E43C479A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DAF077-1FC7-C480-ADDA-1641701DA041}"/>
              </a:ext>
            </a:extLst>
          </p:cNvPr>
          <p:cNvSpPr/>
          <p:nvPr/>
        </p:nvSpPr>
        <p:spPr>
          <a:xfrm>
            <a:off x="2332556" y="2604651"/>
            <a:ext cx="7526888" cy="164869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a:t>
            </a:r>
          </a:p>
          <a:p>
            <a:pPr algn="ctr"/>
            <a:r>
              <a:rPr lang="en-US" sz="3200" b="1" dirty="0">
                <a:solidFill>
                  <a:schemeClr val="bg1"/>
                </a:solidFill>
              </a:rPr>
              <a:t>Google Forms: Creating a Passenger Survey</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F16B85AC-F3BF-331F-AECA-1EA1C9CD7EB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67EAF4FE-3CC0-ADC8-958D-0BE845CB1F7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Tree>
    <p:extLst>
      <p:ext uri="{BB962C8B-B14F-4D97-AF65-F5344CB8AC3E}">
        <p14:creationId xmlns:p14="http://schemas.microsoft.com/office/powerpoint/2010/main" val="286300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7A7019-52E4-FE84-181B-2D2E48E10AA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5D9C365-475B-7F82-C512-C334FFFBAB47}"/>
              </a:ext>
            </a:extLst>
          </p:cNvPr>
          <p:cNvSpPr txBox="1">
            <a:spLocks noGrp="1"/>
          </p:cNvSpPr>
          <p:nvPr>
            <p:ph type="title"/>
          </p:nvPr>
        </p:nvSpPr>
        <p:spPr>
          <a:xfrm>
            <a:off x="726280" y="403416"/>
            <a:ext cx="5942149"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 Google Forms: Creating a Passenger Survey</a:t>
            </a:r>
            <a:endParaRPr sz="2400" b="1" spc="-13" dirty="0">
              <a:solidFill>
                <a:schemeClr val="bg1"/>
              </a:solidFill>
            </a:endParaRPr>
          </a:p>
        </p:txBody>
      </p:sp>
      <p:sp>
        <p:nvSpPr>
          <p:cNvPr id="8" name="TextBox 7">
            <a:extLst>
              <a:ext uri="{FF2B5EF4-FFF2-40B4-BE49-F238E27FC236}">
                <a16:creationId xmlns:a16="http://schemas.microsoft.com/office/drawing/2014/main" id="{21734566-1153-1EFE-9C2A-B6D8E234E4AF}"/>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15</a:t>
            </a:r>
            <a:endParaRPr lang="LID4096" sz="1500" dirty="0">
              <a:solidFill>
                <a:schemeClr val="bg1"/>
              </a:solidFill>
            </a:endParaRPr>
          </a:p>
        </p:txBody>
      </p:sp>
      <p:sp>
        <p:nvSpPr>
          <p:cNvPr id="7" name="object 3">
            <a:extLst>
              <a:ext uri="{FF2B5EF4-FFF2-40B4-BE49-F238E27FC236}">
                <a16:creationId xmlns:a16="http://schemas.microsoft.com/office/drawing/2014/main" id="{16714EFD-CA68-B20B-8A3D-37AD054B8E80}"/>
              </a:ext>
            </a:extLst>
          </p:cNvPr>
          <p:cNvSpPr txBox="1"/>
          <p:nvPr/>
        </p:nvSpPr>
        <p:spPr>
          <a:xfrm>
            <a:off x="726280" y="1507318"/>
            <a:ext cx="5596460" cy="5072231"/>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What is Google Forms?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 free tool for creating surveys, collecting responses, and analyzing data.</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Used widely in research, education, and business for efficient, paperless data collection.</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2000" b="1" dirty="0">
                <a:solidFill>
                  <a:sysClr val="windowText" lastClr="000000"/>
                </a:solidFill>
                <a:latin typeface="Arial"/>
                <a:cs typeface="Arial"/>
              </a:rPr>
              <a:t>Key Features of Google Forms: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Various question types (multiple-choice, dropdowns, short text).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Customizable themes and branding.</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Skip logic and response validation.</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Integration with Google Sheets for analysis.</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p:txBody>
      </p:sp>
      <p:pic>
        <p:nvPicPr>
          <p:cNvPr id="9218" name="Picture 2">
            <a:extLst>
              <a:ext uri="{FF2B5EF4-FFF2-40B4-BE49-F238E27FC236}">
                <a16:creationId xmlns:a16="http://schemas.microsoft.com/office/drawing/2014/main" id="{0FE18664-D2EB-46DC-A25B-E171C01CEBA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3719" y="3216325"/>
            <a:ext cx="3507746" cy="289077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08F8D1C5-90D7-5B2F-2E5E-34236B692B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27994" y="1826312"/>
            <a:ext cx="797314" cy="1097104"/>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3AE18D84-439C-6835-3057-D94BC7145C0F}"/>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412AA991-7C51-3C61-8765-E4D10A5C6996}"/>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48D985FD-D0BE-E0FB-0736-3F4586C986F0}"/>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3.1 Introduction to Google Forms</a:t>
            </a:r>
            <a:endParaRPr lang="en-GB" b="1" dirty="0">
              <a:solidFill>
                <a:schemeClr val="tx1"/>
              </a:solidFill>
              <a:latin typeface="Arial"/>
              <a:cs typeface="Arial"/>
            </a:endParaRPr>
          </a:p>
        </p:txBody>
      </p:sp>
    </p:spTree>
    <p:extLst>
      <p:ext uri="{BB962C8B-B14F-4D97-AF65-F5344CB8AC3E}">
        <p14:creationId xmlns:p14="http://schemas.microsoft.com/office/powerpoint/2010/main" val="1406539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58C1B-31E2-5326-C70E-6D962651BED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5B3B863-1430-812F-CA3A-E84E806F510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16</a:t>
            </a:r>
            <a:endParaRPr lang="LID4096" sz="1500" dirty="0">
              <a:solidFill>
                <a:schemeClr val="bg1"/>
              </a:solidFill>
            </a:endParaRPr>
          </a:p>
        </p:txBody>
      </p:sp>
      <p:sp>
        <p:nvSpPr>
          <p:cNvPr id="7" name="object 3">
            <a:extLst>
              <a:ext uri="{FF2B5EF4-FFF2-40B4-BE49-F238E27FC236}">
                <a16:creationId xmlns:a16="http://schemas.microsoft.com/office/drawing/2014/main" id="{C23BAAA6-A9CE-ADE4-8CD4-5D2331FE0F4E}"/>
              </a:ext>
            </a:extLst>
          </p:cNvPr>
          <p:cNvSpPr txBox="1"/>
          <p:nvPr/>
        </p:nvSpPr>
        <p:spPr>
          <a:xfrm>
            <a:off x="722563" y="1375936"/>
            <a:ext cx="6733861" cy="5295369"/>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Create a new form: Go to </a:t>
            </a:r>
            <a:r>
              <a:rPr lang="en-US" sz="1600" dirty="0">
                <a:solidFill>
                  <a:sysClr val="windowText" lastClr="000000"/>
                </a:solidFill>
                <a:latin typeface="Arial"/>
                <a:cs typeface="Arial"/>
                <a:hlinkClick r:id="rId3"/>
              </a:rPr>
              <a:t>Google Forms.</a:t>
            </a: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Title and description: Clearly define the survey’s purpose.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Add 10 questions:.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Type of transport used</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Frequency of travel</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Overall satisfaction (1-5 scale)</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Issues faced (multiple choice)</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Suggestions for improvement</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Customize design: Change themes, fonts, colors.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Configure settings: Allow multiple responses or restrict to one per participant.</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Live Demo: </a:t>
            </a:r>
            <a:r>
              <a:rPr lang="en-US" sz="1600" dirty="0">
                <a:solidFill>
                  <a:sysClr val="windowText" lastClr="000000"/>
                </a:solidFill>
                <a:latin typeface="Arial"/>
                <a:cs typeface="Arial"/>
              </a:rPr>
              <a:t>Students create their own Google Form survey in class.</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p:txBody>
      </p:sp>
      <p:pic>
        <p:nvPicPr>
          <p:cNvPr id="3" name="Online Media 2" title="How to use Google Forms - Tutorial for Beginners">
            <a:hlinkClick r:id="" action="ppaction://media"/>
            <a:extLst>
              <a:ext uri="{FF2B5EF4-FFF2-40B4-BE49-F238E27FC236}">
                <a16:creationId xmlns:a16="http://schemas.microsoft.com/office/drawing/2014/main" id="{6DE9D39F-9559-AD20-9BAF-1AA4743DC7E7}"/>
              </a:ext>
            </a:extLst>
          </p:cNvPr>
          <p:cNvPicPr>
            <a:picLocks noRot="1" noChangeAspect="1"/>
          </p:cNvPicPr>
          <p:nvPr>
            <a:videoFile r:link="rId1"/>
          </p:nvPr>
        </p:nvPicPr>
        <p:blipFill>
          <a:blip r:embed="rId4"/>
          <a:stretch>
            <a:fillRect/>
          </a:stretch>
        </p:blipFill>
        <p:spPr>
          <a:xfrm>
            <a:off x="7550387" y="2587082"/>
            <a:ext cx="4004543" cy="2262567"/>
          </a:xfrm>
          <a:prstGeom prst="rect">
            <a:avLst/>
          </a:prstGeom>
        </p:spPr>
      </p:pic>
      <p:sp>
        <p:nvSpPr>
          <p:cNvPr id="10" name="TextBox 9">
            <a:extLst>
              <a:ext uri="{FF2B5EF4-FFF2-40B4-BE49-F238E27FC236}">
                <a16:creationId xmlns:a16="http://schemas.microsoft.com/office/drawing/2014/main" id="{0F74C4E2-39DA-01E0-9E51-F5BCEBF5BCCF}"/>
              </a:ext>
            </a:extLst>
          </p:cNvPr>
          <p:cNvSpPr txBox="1"/>
          <p:nvPr/>
        </p:nvSpPr>
        <p:spPr>
          <a:xfrm>
            <a:off x="6505588" y="5011980"/>
            <a:ext cx="6094140" cy="313932"/>
          </a:xfrm>
          <a:prstGeom prst="rect">
            <a:avLst/>
          </a:prstGeom>
          <a:noFill/>
        </p:spPr>
        <p:txBody>
          <a:bodyPr wrap="square">
            <a:spAutoFit/>
          </a:bodyPr>
          <a:lstStyle/>
          <a:p>
            <a:pPr algn="ctr"/>
            <a:r>
              <a:rPr lang="en-AT" sz="1600" dirty="0">
                <a:latin typeface="Arial" panose="020B0604020202020204" pitchFamily="34" charset="0"/>
                <a:cs typeface="Arial" panose="020B0604020202020204" pitchFamily="34" charset="0"/>
                <a:hlinkClick r:id="rId5"/>
              </a:rPr>
              <a:t>https://youtu.be/BtoOHhA3aPQ</a:t>
            </a:r>
            <a:endParaRPr lang="en-AT" sz="1600" dirty="0">
              <a:latin typeface="Arial" panose="020B0604020202020204" pitchFamily="34" charset="0"/>
              <a:cs typeface="Arial" panose="020B0604020202020204" pitchFamily="34" charset="0"/>
            </a:endParaRPr>
          </a:p>
        </p:txBody>
      </p:sp>
      <p:sp>
        <p:nvSpPr>
          <p:cNvPr id="5" name="object 6">
            <a:extLst>
              <a:ext uri="{FF2B5EF4-FFF2-40B4-BE49-F238E27FC236}">
                <a16:creationId xmlns:a16="http://schemas.microsoft.com/office/drawing/2014/main" id="{7F8033AF-2703-EF2A-04DE-B47D2C680C9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9" name="object 6">
            <a:extLst>
              <a:ext uri="{FF2B5EF4-FFF2-40B4-BE49-F238E27FC236}">
                <a16:creationId xmlns:a16="http://schemas.microsoft.com/office/drawing/2014/main" id="{60D26B7E-995A-ADAD-940F-B81FA9F5A770}"/>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4" name="object 3">
            <a:extLst>
              <a:ext uri="{FF2B5EF4-FFF2-40B4-BE49-F238E27FC236}">
                <a16:creationId xmlns:a16="http://schemas.microsoft.com/office/drawing/2014/main" id="{D90F7916-4238-5144-4F8B-7275C70583DF}"/>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3.2 Step-by-Step Survey Creation</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CEB801F9-E943-5750-9452-40BAB4DCAB52}"/>
              </a:ext>
            </a:extLst>
          </p:cNvPr>
          <p:cNvSpPr txBox="1">
            <a:spLocks/>
          </p:cNvSpPr>
          <p:nvPr/>
        </p:nvSpPr>
        <p:spPr>
          <a:xfrm>
            <a:off x="726280" y="403416"/>
            <a:ext cx="594214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Google Forms: Creating a Passenger Survey</a:t>
            </a:r>
            <a:endParaRPr lang="en-GB" sz="2400" b="1" spc="-13" dirty="0">
              <a:solidFill>
                <a:schemeClr val="bg1"/>
              </a:solidFill>
            </a:endParaRPr>
          </a:p>
        </p:txBody>
      </p:sp>
    </p:spTree>
    <p:extLst>
      <p:ext uri="{BB962C8B-B14F-4D97-AF65-F5344CB8AC3E}">
        <p14:creationId xmlns:p14="http://schemas.microsoft.com/office/powerpoint/2010/main" val="1190844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D82C5-72E2-9FCF-89F1-60BD69E02502}"/>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2C46E00-1B0B-7FA7-4B92-5DD534EECCD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17</a:t>
            </a:r>
            <a:endParaRPr lang="LID4096" sz="1500" dirty="0">
              <a:solidFill>
                <a:schemeClr val="bg1"/>
              </a:solidFill>
            </a:endParaRPr>
          </a:p>
        </p:txBody>
      </p:sp>
      <p:sp>
        <p:nvSpPr>
          <p:cNvPr id="7" name="object 3">
            <a:extLst>
              <a:ext uri="{FF2B5EF4-FFF2-40B4-BE49-F238E27FC236}">
                <a16:creationId xmlns:a16="http://schemas.microsoft.com/office/drawing/2014/main" id="{CE2A8EC3-6F66-6D3F-C3E0-9BAF1A0238BA}"/>
              </a:ext>
            </a:extLst>
          </p:cNvPr>
          <p:cNvSpPr txBox="1"/>
          <p:nvPr/>
        </p:nvSpPr>
        <p:spPr>
          <a:xfrm>
            <a:off x="726280" y="1670193"/>
            <a:ext cx="4893935" cy="297678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Students brainstorm and refine survey questions.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Class votes on which 10 questions to include in the final passenger survey.</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Discussion: Why were certain questions chosen over others?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Tip: </a:t>
            </a:r>
            <a:r>
              <a:rPr lang="en-US" sz="1600" dirty="0">
                <a:solidFill>
                  <a:sysClr val="windowText" lastClr="000000"/>
                </a:solidFill>
                <a:latin typeface="Arial"/>
                <a:cs typeface="Arial"/>
              </a:rPr>
              <a:t>Encourage students to critically evaluate why specific wording is better.</a:t>
            </a:r>
          </a:p>
        </p:txBody>
      </p:sp>
      <p:pic>
        <p:nvPicPr>
          <p:cNvPr id="11266" name="Picture 2">
            <a:extLst>
              <a:ext uri="{FF2B5EF4-FFF2-40B4-BE49-F238E27FC236}">
                <a16:creationId xmlns:a16="http://schemas.microsoft.com/office/drawing/2014/main" id="{88DC9DBA-3074-FF54-1932-5435CA66AA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3424" y="1670193"/>
            <a:ext cx="5949175" cy="4326673"/>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546D658-D77B-B0F1-D436-C93C4079E02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AB4F9CFD-F4E1-C4BE-4B64-3370F14586C2}"/>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1EA65225-AA34-9590-7082-AFA4DA0478F5}"/>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3.3 Collaborative Survey Development</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DE57373B-A6E7-B14B-D74B-468F5B190955}"/>
              </a:ext>
            </a:extLst>
          </p:cNvPr>
          <p:cNvSpPr txBox="1">
            <a:spLocks/>
          </p:cNvSpPr>
          <p:nvPr/>
        </p:nvSpPr>
        <p:spPr>
          <a:xfrm>
            <a:off x="726280" y="403416"/>
            <a:ext cx="5942149"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3. Google Forms: Creating a Passenger Survey</a:t>
            </a:r>
            <a:endParaRPr lang="en-GB" sz="2400" b="1" spc="-13" dirty="0">
              <a:solidFill>
                <a:schemeClr val="bg1"/>
              </a:solidFill>
            </a:endParaRPr>
          </a:p>
        </p:txBody>
      </p:sp>
    </p:spTree>
    <p:extLst>
      <p:ext uri="{BB962C8B-B14F-4D97-AF65-F5344CB8AC3E}">
        <p14:creationId xmlns:p14="http://schemas.microsoft.com/office/powerpoint/2010/main" val="2592527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E57D2-1C78-269C-3816-E943A892FF8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4EA03AF-20FE-E40E-4DA8-70D1599A6DEF}"/>
              </a:ext>
            </a:extLst>
          </p:cNvPr>
          <p:cNvSpPr/>
          <p:nvPr/>
        </p:nvSpPr>
        <p:spPr>
          <a:xfrm>
            <a:off x="2638493" y="2195688"/>
            <a:ext cx="6915011" cy="2466624"/>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a:t>
            </a:r>
            <a:br>
              <a:rPr lang="en-US" sz="3200" b="1" dirty="0">
                <a:solidFill>
                  <a:schemeClr val="bg1"/>
                </a:solidFill>
              </a:rPr>
            </a:br>
            <a:br>
              <a:rPr lang="en-US" sz="3200" b="1" dirty="0">
                <a:solidFill>
                  <a:schemeClr val="bg1"/>
                </a:solidFill>
              </a:rPr>
            </a:br>
            <a:r>
              <a:rPr lang="en-US" sz="3200" b="1" dirty="0">
                <a:solidFill>
                  <a:schemeClr val="bg1"/>
                </a:solidFill>
              </a:rPr>
              <a:t> Class Activity: Distributing and</a:t>
            </a:r>
            <a:endParaRPr lang="en-AT" sz="3200" b="1" dirty="0">
              <a:solidFill>
                <a:schemeClr val="bg1"/>
              </a:solidFill>
            </a:endParaRPr>
          </a:p>
          <a:p>
            <a:pPr algn="ctr"/>
            <a:r>
              <a:rPr lang="en-US" sz="3200" b="1" dirty="0">
                <a:solidFill>
                  <a:schemeClr val="bg1"/>
                </a:solidFill>
              </a:rPr>
              <a:t> Responding to the Survey</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A0C720BB-12F2-C310-30A3-EDC09BBFA53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53704BE2-7156-96BE-23AA-5E64D3EE85F7}"/>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Tree>
    <p:extLst>
      <p:ext uri="{BB962C8B-B14F-4D97-AF65-F5344CB8AC3E}">
        <p14:creationId xmlns:p14="http://schemas.microsoft.com/office/powerpoint/2010/main" val="16223575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B468A-D8F4-FD04-ED41-210AC9AEFD7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D0F427-5F29-3CFC-5EB0-48956376A008}"/>
              </a:ext>
            </a:extLst>
          </p:cNvPr>
          <p:cNvSpPr txBox="1">
            <a:spLocks noGrp="1"/>
          </p:cNvSpPr>
          <p:nvPr>
            <p:ph type="title"/>
          </p:nvPr>
        </p:nvSpPr>
        <p:spPr>
          <a:xfrm>
            <a:off x="726279" y="403417"/>
            <a:ext cx="781555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4. Class Activity: Distributing and Responding to the Survey</a:t>
            </a:r>
            <a:endParaRPr sz="2400" b="1" spc="-13" dirty="0">
              <a:solidFill>
                <a:schemeClr val="bg1"/>
              </a:solidFill>
            </a:endParaRPr>
          </a:p>
        </p:txBody>
      </p:sp>
      <p:sp>
        <p:nvSpPr>
          <p:cNvPr id="8" name="TextBox 7">
            <a:extLst>
              <a:ext uri="{FF2B5EF4-FFF2-40B4-BE49-F238E27FC236}">
                <a16:creationId xmlns:a16="http://schemas.microsoft.com/office/drawing/2014/main" id="{66E534C2-12F0-3D0E-63FD-C83B39295523}"/>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19</a:t>
            </a:r>
            <a:endParaRPr lang="LID4096" sz="1500" dirty="0">
              <a:solidFill>
                <a:schemeClr val="bg1"/>
              </a:solidFill>
            </a:endParaRPr>
          </a:p>
        </p:txBody>
      </p:sp>
      <p:sp>
        <p:nvSpPr>
          <p:cNvPr id="7" name="object 3">
            <a:extLst>
              <a:ext uri="{FF2B5EF4-FFF2-40B4-BE49-F238E27FC236}">
                <a16:creationId xmlns:a16="http://schemas.microsoft.com/office/drawing/2014/main" id="{12F47CFD-0CA4-629B-61D2-51A269EAA629}"/>
              </a:ext>
            </a:extLst>
          </p:cNvPr>
          <p:cNvSpPr txBox="1"/>
          <p:nvPr/>
        </p:nvSpPr>
        <p:spPr>
          <a:xfrm>
            <a:off x="726279" y="1425502"/>
            <a:ext cx="4893935" cy="262027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Methods of Distribution:</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Email invitations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Direct link sharing</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QR codes (for mobile surveys)</a:t>
            </a:r>
          </a:p>
          <a:p>
            <a:pPr marL="361950" lvl="1"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Live Task: </a:t>
            </a:r>
            <a:r>
              <a:rPr lang="en-US" sz="1600" dirty="0">
                <a:solidFill>
                  <a:sysClr val="windowText" lastClr="000000"/>
                </a:solidFill>
                <a:latin typeface="Arial"/>
                <a:cs typeface="Arial"/>
              </a:rPr>
              <a:t>Students share their Google Form survey with classmates.</a:t>
            </a:r>
          </a:p>
        </p:txBody>
      </p:sp>
      <p:pic>
        <p:nvPicPr>
          <p:cNvPr id="12290" name="Picture 2">
            <a:extLst>
              <a:ext uri="{FF2B5EF4-FFF2-40B4-BE49-F238E27FC236}">
                <a16:creationId xmlns:a16="http://schemas.microsoft.com/office/drawing/2014/main" id="{6BEFD5B1-5617-A5F3-D481-CA7C36C47C5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1356" y="4070572"/>
            <a:ext cx="3366378" cy="207961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web page&#10;&#10;AI-generated content may be incorrect.">
            <a:extLst>
              <a:ext uri="{FF2B5EF4-FFF2-40B4-BE49-F238E27FC236}">
                <a16:creationId xmlns:a16="http://schemas.microsoft.com/office/drawing/2014/main" id="{37D56C39-C68D-1071-9E3F-E269451D90C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71876" y="1650380"/>
            <a:ext cx="4297647" cy="1887159"/>
          </a:xfrm>
          <a:prstGeom prst="rect">
            <a:avLst/>
          </a:prstGeom>
        </p:spPr>
      </p:pic>
      <p:pic>
        <p:nvPicPr>
          <p:cNvPr id="9" name="Picture 8">
            <a:extLst>
              <a:ext uri="{FF2B5EF4-FFF2-40B4-BE49-F238E27FC236}">
                <a16:creationId xmlns:a16="http://schemas.microsoft.com/office/drawing/2014/main" id="{E3545FAE-A59E-FE9C-65C6-6D12B168EB14}"/>
              </a:ext>
            </a:extLst>
          </p:cNvPr>
          <p:cNvPicPr>
            <a:picLocks noChangeAspect="1"/>
          </p:cNvPicPr>
          <p:nvPr/>
        </p:nvPicPr>
        <p:blipFill>
          <a:blip r:embed="rId4"/>
          <a:stretch>
            <a:fillRect/>
          </a:stretch>
        </p:blipFill>
        <p:spPr>
          <a:xfrm>
            <a:off x="6298470" y="4045780"/>
            <a:ext cx="4451306" cy="2087647"/>
          </a:xfrm>
          <a:prstGeom prst="rect">
            <a:avLst/>
          </a:prstGeom>
        </p:spPr>
      </p:pic>
      <p:sp>
        <p:nvSpPr>
          <p:cNvPr id="3" name="object 6">
            <a:extLst>
              <a:ext uri="{FF2B5EF4-FFF2-40B4-BE49-F238E27FC236}">
                <a16:creationId xmlns:a16="http://schemas.microsoft.com/office/drawing/2014/main" id="{1486AF40-D93C-E36C-9C9C-924EF128BC63}"/>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7680153F-44F6-A50A-E276-20CB00F39574}"/>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3">
            <a:extLst>
              <a:ext uri="{FF2B5EF4-FFF2-40B4-BE49-F238E27FC236}">
                <a16:creationId xmlns:a16="http://schemas.microsoft.com/office/drawing/2014/main" id="{E8027C0D-E38B-9C84-BD26-0ED93B39A867}"/>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4.1 Sharing the Survey</a:t>
            </a:r>
            <a:endParaRPr lang="en-GB" b="1" dirty="0">
              <a:solidFill>
                <a:schemeClr val="tx1"/>
              </a:solidFill>
              <a:latin typeface="Arial"/>
              <a:cs typeface="Arial"/>
            </a:endParaRPr>
          </a:p>
        </p:txBody>
      </p:sp>
    </p:spTree>
    <p:extLst>
      <p:ext uri="{BB962C8B-B14F-4D97-AF65-F5344CB8AC3E}">
        <p14:creationId xmlns:p14="http://schemas.microsoft.com/office/powerpoint/2010/main" val="1984964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DA580-4141-7141-41AE-1E274AB070FC}"/>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842FCA35-9FF1-6343-E38F-987140434F0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20</a:t>
            </a:r>
            <a:endParaRPr lang="LID4096" sz="1500" dirty="0">
              <a:solidFill>
                <a:schemeClr val="bg1"/>
              </a:solidFill>
            </a:endParaRPr>
          </a:p>
        </p:txBody>
      </p:sp>
      <p:sp>
        <p:nvSpPr>
          <p:cNvPr id="7" name="object 3">
            <a:extLst>
              <a:ext uri="{FF2B5EF4-FFF2-40B4-BE49-F238E27FC236}">
                <a16:creationId xmlns:a16="http://schemas.microsoft.com/office/drawing/2014/main" id="{35B54A59-4894-461F-71A4-14E02A789BB6}"/>
              </a:ext>
            </a:extLst>
          </p:cNvPr>
          <p:cNvSpPr txBox="1"/>
          <p:nvPr/>
        </p:nvSpPr>
        <p:spPr>
          <a:xfrm>
            <a:off x="726279" y="2041201"/>
            <a:ext cx="3723058" cy="2963962"/>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Students fill out each other’s surveys.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Responses are collected in real-time and viewed in Google Forms.</a:t>
            </a:r>
          </a:p>
          <a:p>
            <a:pPr marL="361950" lvl="1" indent="-171450" defTabSz="1175644" hangingPunct="1">
              <a:lnSpc>
                <a:spcPct val="150000"/>
              </a:lnSpc>
              <a:spcBef>
                <a:spcPts val="129"/>
              </a:spcBef>
              <a:buFont typeface="Arial" panose="020B0604020202020204" pitchFamily="34" charset="0"/>
              <a:buChar cha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Tip: </a:t>
            </a:r>
            <a:r>
              <a:rPr lang="en-US" sz="1600" dirty="0">
                <a:solidFill>
                  <a:sysClr val="windowText" lastClr="000000"/>
                </a:solidFill>
                <a:latin typeface="Arial"/>
                <a:cs typeface="Arial"/>
              </a:rPr>
              <a:t>Encourage students to provide constructive feedback on clarity and ease of answering.</a:t>
            </a:r>
          </a:p>
        </p:txBody>
      </p:sp>
      <p:pic>
        <p:nvPicPr>
          <p:cNvPr id="13314" name="Picture 2">
            <a:extLst>
              <a:ext uri="{FF2B5EF4-FFF2-40B4-BE49-F238E27FC236}">
                <a16:creationId xmlns:a16="http://schemas.microsoft.com/office/drawing/2014/main" id="{EDCAA16C-FC01-EF45-780D-D8D1B4520E8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31293" y="1561897"/>
            <a:ext cx="6565976" cy="3734205"/>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FDF42C79-AAF2-50CE-E497-D9FC1D0BC4E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5901BCE3-FF01-F620-53B1-E2DEACDFFA54}"/>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7E6CF2F8-27B6-99FD-A26A-F85851C7193B}"/>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4.2 Student Participation</a:t>
            </a:r>
            <a:endParaRPr lang="en-GB" b="1" dirty="0">
              <a:solidFill>
                <a:schemeClr val="tx1"/>
              </a:solidFill>
              <a:latin typeface="Arial"/>
              <a:cs typeface="Arial"/>
            </a:endParaRPr>
          </a:p>
        </p:txBody>
      </p:sp>
      <p:sp>
        <p:nvSpPr>
          <p:cNvPr id="9" name="Title 8">
            <a:extLst>
              <a:ext uri="{FF2B5EF4-FFF2-40B4-BE49-F238E27FC236}">
                <a16:creationId xmlns:a16="http://schemas.microsoft.com/office/drawing/2014/main" id="{E574480C-E9D2-131B-E21A-1F8C06F8C586}"/>
              </a:ext>
            </a:extLst>
          </p:cNvPr>
          <p:cNvSpPr>
            <a:spLocks noGrp="1"/>
          </p:cNvSpPr>
          <p:nvPr>
            <p:ph type="title"/>
          </p:nvPr>
        </p:nvSpPr>
        <p:spPr/>
        <p:txBody>
          <a:bodyPr/>
          <a:lstStyle/>
          <a:p>
            <a:endParaRPr lang="en-AT"/>
          </a:p>
        </p:txBody>
      </p:sp>
      <p:sp>
        <p:nvSpPr>
          <p:cNvPr id="10" name="object 2">
            <a:extLst>
              <a:ext uri="{FF2B5EF4-FFF2-40B4-BE49-F238E27FC236}">
                <a16:creationId xmlns:a16="http://schemas.microsoft.com/office/drawing/2014/main" id="{859D4FE2-07CE-9219-96E2-DF9C852C6F53}"/>
              </a:ext>
            </a:extLst>
          </p:cNvPr>
          <p:cNvSpPr txBox="1">
            <a:spLocks/>
          </p:cNvSpPr>
          <p:nvPr/>
        </p:nvSpPr>
        <p:spPr>
          <a:xfrm>
            <a:off x="726279" y="403417"/>
            <a:ext cx="781555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dirty="0">
                <a:solidFill>
                  <a:schemeClr val="bg1"/>
                </a:solidFill>
              </a:rPr>
              <a:t>4. Class Activity: Distributing and Responding to the Survey</a:t>
            </a:r>
            <a:endParaRPr lang="en-GB" sz="2400" b="1" spc="-13" dirty="0">
              <a:solidFill>
                <a:schemeClr val="bg1"/>
              </a:solidFill>
            </a:endParaRPr>
          </a:p>
        </p:txBody>
      </p:sp>
    </p:spTree>
    <p:extLst>
      <p:ext uri="{BB962C8B-B14F-4D97-AF65-F5344CB8AC3E}">
        <p14:creationId xmlns:p14="http://schemas.microsoft.com/office/powerpoint/2010/main" val="40061582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388484-191C-BCF6-8ABB-4E565BF6FCE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AC4B75C-E490-9BE9-A56F-F506ABA6BB26}"/>
              </a:ext>
            </a:extLst>
          </p:cNvPr>
          <p:cNvSpPr/>
          <p:nvPr/>
        </p:nvSpPr>
        <p:spPr>
          <a:xfrm>
            <a:off x="2164806" y="2780752"/>
            <a:ext cx="7862387" cy="1441478"/>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a:t>
            </a:r>
            <a:br>
              <a:rPr lang="en-US" sz="3200" b="1" dirty="0">
                <a:solidFill>
                  <a:schemeClr val="bg1"/>
                </a:solidFill>
              </a:rPr>
            </a:br>
            <a:br>
              <a:rPr lang="en-US" sz="3200" b="1" dirty="0">
                <a:solidFill>
                  <a:schemeClr val="bg1"/>
                </a:solidFill>
              </a:rPr>
            </a:br>
            <a:r>
              <a:rPr lang="en-US" sz="3200" b="1" dirty="0">
                <a:solidFill>
                  <a:schemeClr val="bg1"/>
                </a:solidFill>
              </a:rPr>
              <a:t> Google Sheets: Analyzing Survey Responses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3631ECD2-465E-9827-D939-0D672341D15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6D9A0E7F-C035-F6BF-4EA6-440A5E4FE7D1}"/>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Tree>
    <p:extLst>
      <p:ext uri="{BB962C8B-B14F-4D97-AF65-F5344CB8AC3E}">
        <p14:creationId xmlns:p14="http://schemas.microsoft.com/office/powerpoint/2010/main" val="14400288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36B80-D759-9B37-AD9D-810F12FCD38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F20D733-1444-EE5C-D102-FFC14D18CD5B}"/>
              </a:ext>
            </a:extLst>
          </p:cNvPr>
          <p:cNvSpPr txBox="1">
            <a:spLocks noGrp="1"/>
          </p:cNvSpPr>
          <p:nvPr>
            <p:ph type="title"/>
          </p:nvPr>
        </p:nvSpPr>
        <p:spPr>
          <a:xfrm>
            <a:off x="726279" y="403417"/>
            <a:ext cx="5989018"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5. Google Sheets: Analyzing Survey Responses</a:t>
            </a:r>
            <a:endParaRPr lang="en-US" sz="2400" b="1" spc="-13" dirty="0">
              <a:solidFill>
                <a:schemeClr val="bg1"/>
              </a:solidFill>
            </a:endParaRPr>
          </a:p>
        </p:txBody>
      </p:sp>
      <p:sp>
        <p:nvSpPr>
          <p:cNvPr id="8" name="TextBox 7">
            <a:extLst>
              <a:ext uri="{FF2B5EF4-FFF2-40B4-BE49-F238E27FC236}">
                <a16:creationId xmlns:a16="http://schemas.microsoft.com/office/drawing/2014/main" id="{5AF6DE94-7849-09F9-69CD-25BA0319AD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22</a:t>
            </a:r>
            <a:endParaRPr lang="LID4096" sz="1500" dirty="0">
              <a:solidFill>
                <a:schemeClr val="bg1"/>
              </a:solidFill>
            </a:endParaRPr>
          </a:p>
        </p:txBody>
      </p:sp>
      <p:sp>
        <p:nvSpPr>
          <p:cNvPr id="7" name="object 3">
            <a:extLst>
              <a:ext uri="{FF2B5EF4-FFF2-40B4-BE49-F238E27FC236}">
                <a16:creationId xmlns:a16="http://schemas.microsoft.com/office/drawing/2014/main" id="{5C6B0F4B-C03F-49EE-591F-01A35AC9589E}"/>
              </a:ext>
            </a:extLst>
          </p:cNvPr>
          <p:cNvSpPr txBox="1"/>
          <p:nvPr/>
        </p:nvSpPr>
        <p:spPr>
          <a:xfrm>
            <a:off x="949302" y="1369327"/>
            <a:ext cx="5027751" cy="2225298"/>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Google Forms automatically saves responses in Google Sheets.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Open Google Sheets and view raw survey data.</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Live Demo: </a:t>
            </a:r>
            <a:r>
              <a:rPr lang="en-US" sz="1600" dirty="0">
                <a:solidFill>
                  <a:sysClr val="windowText" lastClr="000000"/>
                </a:solidFill>
                <a:latin typeface="Arial"/>
                <a:cs typeface="Arial"/>
              </a:rPr>
              <a:t>Instructor shows how to open the response spreadsheet.</a:t>
            </a:r>
          </a:p>
        </p:txBody>
      </p:sp>
      <p:pic>
        <p:nvPicPr>
          <p:cNvPr id="14338" name="Picture 2">
            <a:extLst>
              <a:ext uri="{FF2B5EF4-FFF2-40B4-BE49-F238E27FC236}">
                <a16:creationId xmlns:a16="http://schemas.microsoft.com/office/drawing/2014/main" id="{67A21CAF-F9A2-ECF6-2D60-9895B383130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48313" y="1424246"/>
            <a:ext cx="3084387" cy="248129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screenshot of a computer&#10;&#10;AI-generated content may be incorrect.">
            <a:extLst>
              <a:ext uri="{FF2B5EF4-FFF2-40B4-BE49-F238E27FC236}">
                <a16:creationId xmlns:a16="http://schemas.microsoft.com/office/drawing/2014/main" id="{26BD28F6-F858-BE01-863D-A8EE2CA3A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5297" y="4020282"/>
            <a:ext cx="4750420" cy="2150246"/>
          </a:xfrm>
          <a:prstGeom prst="rect">
            <a:avLst/>
          </a:prstGeom>
        </p:spPr>
      </p:pic>
      <p:pic>
        <p:nvPicPr>
          <p:cNvPr id="10" name="Picture 9">
            <a:extLst>
              <a:ext uri="{FF2B5EF4-FFF2-40B4-BE49-F238E27FC236}">
                <a16:creationId xmlns:a16="http://schemas.microsoft.com/office/drawing/2014/main" id="{3D89BCCD-D84B-AB58-2297-26990C43F47E}"/>
              </a:ext>
            </a:extLst>
          </p:cNvPr>
          <p:cNvPicPr>
            <a:picLocks noChangeAspect="1"/>
          </p:cNvPicPr>
          <p:nvPr/>
        </p:nvPicPr>
        <p:blipFill>
          <a:blip r:embed="rId4"/>
          <a:stretch>
            <a:fillRect/>
          </a:stretch>
        </p:blipFill>
        <p:spPr>
          <a:xfrm>
            <a:off x="1223624" y="3812343"/>
            <a:ext cx="3514862" cy="2358185"/>
          </a:xfrm>
          <a:prstGeom prst="rect">
            <a:avLst/>
          </a:prstGeom>
        </p:spPr>
      </p:pic>
      <p:sp>
        <p:nvSpPr>
          <p:cNvPr id="3" name="object 6">
            <a:extLst>
              <a:ext uri="{FF2B5EF4-FFF2-40B4-BE49-F238E27FC236}">
                <a16:creationId xmlns:a16="http://schemas.microsoft.com/office/drawing/2014/main" id="{301F76FD-D597-3610-C04A-3D6F39FFE98C}"/>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9" name="object 6">
            <a:extLst>
              <a:ext uri="{FF2B5EF4-FFF2-40B4-BE49-F238E27FC236}">
                <a16:creationId xmlns:a16="http://schemas.microsoft.com/office/drawing/2014/main" id="{2E735F56-128E-8FD9-7DD5-50852B644204}"/>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5" name="object 3">
            <a:extLst>
              <a:ext uri="{FF2B5EF4-FFF2-40B4-BE49-F238E27FC236}">
                <a16:creationId xmlns:a16="http://schemas.microsoft.com/office/drawing/2014/main" id="{D10D0868-022B-1F46-6FE2-B1E3EEC72175}"/>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5.1 Accessing Responses</a:t>
            </a:r>
            <a:endParaRPr lang="en-GB" b="1" dirty="0">
              <a:solidFill>
                <a:schemeClr val="tx1"/>
              </a:solidFill>
              <a:latin typeface="Arial"/>
              <a:cs typeface="Arial"/>
            </a:endParaRPr>
          </a:p>
        </p:txBody>
      </p:sp>
    </p:spTree>
    <p:extLst>
      <p:ext uri="{BB962C8B-B14F-4D97-AF65-F5344CB8AC3E}">
        <p14:creationId xmlns:p14="http://schemas.microsoft.com/office/powerpoint/2010/main" val="7990017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8E851-08C9-3A8B-7DEC-A7D5324F29C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3CFC5F98-300B-665C-0D20-D1A540DDC80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23</a:t>
            </a:r>
            <a:endParaRPr lang="LID4096" sz="1500" dirty="0">
              <a:solidFill>
                <a:schemeClr val="bg1"/>
              </a:solidFill>
            </a:endParaRPr>
          </a:p>
        </p:txBody>
      </p:sp>
      <p:sp>
        <p:nvSpPr>
          <p:cNvPr id="7" name="object 3">
            <a:extLst>
              <a:ext uri="{FF2B5EF4-FFF2-40B4-BE49-F238E27FC236}">
                <a16:creationId xmlns:a16="http://schemas.microsoft.com/office/drawing/2014/main" id="{B1F85981-1FA0-C500-978D-D9ED72165D58}"/>
              </a:ext>
            </a:extLst>
          </p:cNvPr>
          <p:cNvSpPr txBox="1"/>
          <p:nvPr/>
        </p:nvSpPr>
        <p:spPr>
          <a:xfrm>
            <a:off x="726279" y="1683835"/>
            <a:ext cx="3723058" cy="2594630"/>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Remove duplicate or incomplete responses.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Organize data into categories for analysis.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Example: </a:t>
            </a:r>
            <a:r>
              <a:rPr lang="en-US" sz="1600" dirty="0">
                <a:solidFill>
                  <a:sysClr val="windowText" lastClr="000000"/>
                </a:solidFill>
                <a:latin typeface="Arial"/>
                <a:cs typeface="Arial"/>
              </a:rPr>
              <a:t>Convert satisfaction scores (1-5) into percentage-based charts.</a:t>
            </a:r>
          </a:p>
        </p:txBody>
      </p:sp>
      <p:pic>
        <p:nvPicPr>
          <p:cNvPr id="15362" name="Picture 2">
            <a:extLst>
              <a:ext uri="{FF2B5EF4-FFF2-40B4-BE49-F238E27FC236}">
                <a16:creationId xmlns:a16="http://schemas.microsoft.com/office/drawing/2014/main" id="{E2A698AF-4E10-02AD-299C-D667B37329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0975" y="1683835"/>
            <a:ext cx="4390673" cy="422725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6B434A3-CD20-D1C1-00FD-6900F9708100}"/>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A2493250-9FBB-C139-E2F5-37574965985C}"/>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AC2049BC-8622-E829-6E5E-A241B7B63821}"/>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5.2 Data Cleaning</a:t>
            </a:r>
            <a:endParaRPr lang="en-GB" b="1" dirty="0">
              <a:solidFill>
                <a:schemeClr val="tx1"/>
              </a:solidFill>
              <a:latin typeface="Arial"/>
              <a:cs typeface="Arial"/>
            </a:endParaRPr>
          </a:p>
        </p:txBody>
      </p:sp>
      <p:sp>
        <p:nvSpPr>
          <p:cNvPr id="11" name="object 2">
            <a:extLst>
              <a:ext uri="{FF2B5EF4-FFF2-40B4-BE49-F238E27FC236}">
                <a16:creationId xmlns:a16="http://schemas.microsoft.com/office/drawing/2014/main" id="{784516CD-4DB2-B5EB-621C-71314B00635B}"/>
              </a:ext>
            </a:extLst>
          </p:cNvPr>
          <p:cNvSpPr txBox="1">
            <a:spLocks/>
          </p:cNvSpPr>
          <p:nvPr/>
        </p:nvSpPr>
        <p:spPr>
          <a:xfrm>
            <a:off x="726279" y="403417"/>
            <a:ext cx="598901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Google Sheets: Analyzing Survey Responses</a:t>
            </a:r>
            <a:endParaRPr lang="en-US" sz="2400" b="1" spc="-13" dirty="0">
              <a:solidFill>
                <a:schemeClr val="bg1"/>
              </a:solidFill>
            </a:endParaRPr>
          </a:p>
        </p:txBody>
      </p:sp>
    </p:spTree>
    <p:extLst>
      <p:ext uri="{BB962C8B-B14F-4D97-AF65-F5344CB8AC3E}">
        <p14:creationId xmlns:p14="http://schemas.microsoft.com/office/powerpoint/2010/main" val="2617320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4358CE-B2D3-85D2-CA47-6BD232881F7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0E025A75-AE92-29B2-AD4F-C5E08B40E65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24</a:t>
            </a:r>
            <a:endParaRPr lang="LID4096" sz="1500" dirty="0">
              <a:solidFill>
                <a:schemeClr val="bg1"/>
              </a:solidFill>
            </a:endParaRPr>
          </a:p>
        </p:txBody>
      </p:sp>
      <p:sp>
        <p:nvSpPr>
          <p:cNvPr id="7" name="object 3">
            <a:extLst>
              <a:ext uri="{FF2B5EF4-FFF2-40B4-BE49-F238E27FC236}">
                <a16:creationId xmlns:a16="http://schemas.microsoft.com/office/drawing/2014/main" id="{70F6D578-FBEB-E896-FE64-E56FED9F3E81}"/>
              </a:ext>
            </a:extLst>
          </p:cNvPr>
          <p:cNvSpPr txBox="1"/>
          <p:nvPr/>
        </p:nvSpPr>
        <p:spPr>
          <a:xfrm>
            <a:off x="922131" y="1409372"/>
            <a:ext cx="4596944" cy="4887566"/>
          </a:xfrm>
          <a:prstGeom prst="rect">
            <a:avLst/>
          </a:prstGeom>
        </p:spPr>
        <p:txBody>
          <a:bodyPr vert="horz" wrap="square" lIns="0" tIns="16329" rIns="0" bIns="0" rtlCol="0">
            <a:spAutoFit/>
          </a:bodyPr>
          <a:lstStyle/>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Remove duplicate or incomplete responses.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Basic statistical functions:</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AVERAGE</a:t>
            </a:r>
            <a:r>
              <a:rPr lang="en-US" sz="1600" dirty="0">
                <a:solidFill>
                  <a:sysClr val="windowText" lastClr="000000"/>
                </a:solidFill>
                <a:latin typeface="Arial"/>
                <a:cs typeface="Arial"/>
              </a:rPr>
              <a:t> – Find the mean rating for satisfaction.</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COUNTIF</a:t>
            </a:r>
            <a:r>
              <a:rPr lang="en-US" sz="1600" dirty="0">
                <a:solidFill>
                  <a:sysClr val="windowText" lastClr="000000"/>
                </a:solidFill>
                <a:latin typeface="Arial"/>
                <a:cs typeface="Arial"/>
              </a:rPr>
              <a:t> – Count how many users selected each transport mode.</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Creating graphs &amp; charts: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Bar graphs: Transport mode preferences.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Pie charts: Satisfaction ratings.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Line graphs: Travel frequency trends.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1600" b="1" dirty="0">
                <a:solidFill>
                  <a:sysClr val="windowText" lastClr="000000"/>
                </a:solidFill>
                <a:latin typeface="Arial"/>
                <a:cs typeface="Arial"/>
              </a:rPr>
              <a:t>Live Activity: </a:t>
            </a:r>
            <a:r>
              <a:rPr lang="en-US" sz="1600" dirty="0">
                <a:solidFill>
                  <a:sysClr val="windowText" lastClr="000000"/>
                </a:solidFill>
                <a:latin typeface="Arial"/>
                <a:cs typeface="Arial"/>
              </a:rPr>
              <a:t>Students generate at least one chart from survey data.</a:t>
            </a:r>
          </a:p>
        </p:txBody>
      </p:sp>
      <p:pic>
        <p:nvPicPr>
          <p:cNvPr id="16386" name="Picture 2">
            <a:extLst>
              <a:ext uri="{FF2B5EF4-FFF2-40B4-BE49-F238E27FC236}">
                <a16:creationId xmlns:a16="http://schemas.microsoft.com/office/drawing/2014/main" id="{23769D1D-C80E-7996-E164-8DD81F4C7CF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06136" y="1265664"/>
            <a:ext cx="3151481" cy="2406646"/>
          </a:xfrm>
          <a:prstGeom prst="rect">
            <a:avLst/>
          </a:prstGeom>
          <a:noFill/>
          <a:extLst>
            <a:ext uri="{909E8E84-426E-40DD-AFC4-6F175D3DCCD1}">
              <a14:hiddenFill xmlns:a14="http://schemas.microsoft.com/office/drawing/2010/main">
                <a:solidFill>
                  <a:srgbClr val="FFFFFF"/>
                </a:solidFill>
              </a14:hiddenFill>
            </a:ext>
          </a:extLst>
        </p:spPr>
      </p:pic>
      <p:pic>
        <p:nvPicPr>
          <p:cNvPr id="16388" name="Picture 4">
            <a:extLst>
              <a:ext uri="{FF2B5EF4-FFF2-40B4-BE49-F238E27FC236}">
                <a16:creationId xmlns:a16="http://schemas.microsoft.com/office/drawing/2014/main" id="{E802C59A-8EEC-7642-0947-3C9F488CB52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72927" y="3520227"/>
            <a:ext cx="3877388" cy="264283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EB89B973-4DAB-5980-3EBB-6F5905FD31EB}"/>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D3413105-FF6D-D46B-33F8-565A37A7B64B}"/>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D34D1A16-CF1E-C1DE-02BE-B7D6A6EFC731}"/>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5.3 Data Analysis Techniques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093710FA-006A-2503-8C2E-5746377F8EDF}"/>
              </a:ext>
            </a:extLst>
          </p:cNvPr>
          <p:cNvSpPr txBox="1">
            <a:spLocks/>
          </p:cNvSpPr>
          <p:nvPr/>
        </p:nvSpPr>
        <p:spPr>
          <a:xfrm>
            <a:off x="726279" y="403417"/>
            <a:ext cx="598901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Google Sheets: Analyzing Survey Responses</a:t>
            </a:r>
            <a:endParaRPr lang="en-US" sz="2400" b="1" spc="-13" dirty="0">
              <a:solidFill>
                <a:schemeClr val="bg1"/>
              </a:solidFill>
            </a:endParaRPr>
          </a:p>
        </p:txBody>
      </p:sp>
    </p:spTree>
    <p:extLst>
      <p:ext uri="{BB962C8B-B14F-4D97-AF65-F5344CB8AC3E}">
        <p14:creationId xmlns:p14="http://schemas.microsoft.com/office/powerpoint/2010/main" val="2186461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C8B07-0510-39BA-5BD9-9598B0E1324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0A3FF00-655A-336E-02EA-D249F11B2F3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25</a:t>
            </a:r>
            <a:endParaRPr lang="LID4096" sz="1500" dirty="0">
              <a:solidFill>
                <a:schemeClr val="bg1"/>
              </a:solidFill>
            </a:endParaRPr>
          </a:p>
        </p:txBody>
      </p:sp>
      <p:sp>
        <p:nvSpPr>
          <p:cNvPr id="7" name="object 3">
            <a:extLst>
              <a:ext uri="{FF2B5EF4-FFF2-40B4-BE49-F238E27FC236}">
                <a16:creationId xmlns:a16="http://schemas.microsoft.com/office/drawing/2014/main" id="{FDADC21B-7D33-BBCA-55AD-0E4877D9E3A3}"/>
              </a:ext>
            </a:extLst>
          </p:cNvPr>
          <p:cNvSpPr txBox="1"/>
          <p:nvPr/>
        </p:nvSpPr>
        <p:spPr>
          <a:xfrm>
            <a:off x="939564" y="1338161"/>
            <a:ext cx="3723058" cy="4861917"/>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Identify key trends from the data.</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Discuss findings:</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Which transport mode is most preferred?</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What are the top complaints about public transport?</a:t>
            </a:r>
          </a:p>
          <a:p>
            <a:pPr marL="361950" lvl="1" indent="-171450" defTabSz="1175644" hangingPunct="1">
              <a:lnSpc>
                <a:spcPct val="150000"/>
              </a:lnSpc>
              <a:spcBef>
                <a:spcPts val="129"/>
              </a:spcBef>
              <a:buFont typeface="Arial" panose="020B0604020202020204" pitchFamily="34" charset="0"/>
              <a:buChar char="•"/>
            </a:pPr>
            <a:r>
              <a:rPr lang="en-US" sz="1600" dirty="0">
                <a:solidFill>
                  <a:sysClr val="windowText" lastClr="000000"/>
                </a:solidFill>
                <a:latin typeface="Arial"/>
                <a:cs typeface="Arial"/>
              </a:rPr>
              <a:t>Are students satisfied with their daily commute?</a:t>
            </a:r>
          </a:p>
          <a:p>
            <a:pPr marL="190500" lvl="1" indent="0" defTabSz="1175644" hangingPunct="1">
              <a:lnSpc>
                <a:spcPct val="150000"/>
              </a:lnSpc>
              <a:spcBef>
                <a:spcPts val="129"/>
              </a:spcBef>
            </a:pPr>
            <a:endParaRPr lang="en-US" sz="1600" dirty="0">
              <a:solidFill>
                <a:sysClr val="windowText" lastClr="000000"/>
              </a:solidFill>
              <a:latin typeface="Arial"/>
              <a:cs typeface="Arial"/>
            </a:endParaRPr>
          </a:p>
          <a:p>
            <a:pPr marL="190500" lvl="1" indent="0" defTabSz="1175644" hangingPunct="1">
              <a:lnSpc>
                <a:spcPct val="150000"/>
              </a:lnSpc>
              <a:spcBef>
                <a:spcPts val="129"/>
              </a:spcBef>
            </a:pPr>
            <a:r>
              <a:rPr lang="en-US" sz="1600" b="1" dirty="0">
                <a:solidFill>
                  <a:sysClr val="windowText" lastClr="000000"/>
                </a:solidFill>
                <a:latin typeface="Arial"/>
                <a:cs typeface="Arial"/>
              </a:rPr>
              <a:t>Final Discussion: </a:t>
            </a:r>
            <a:r>
              <a:rPr lang="en-US" sz="1600" dirty="0">
                <a:solidFill>
                  <a:sysClr val="windowText" lastClr="000000"/>
                </a:solidFill>
                <a:latin typeface="Arial"/>
                <a:cs typeface="Arial"/>
              </a:rPr>
              <a:t>How can these insights be used for policy-making or system improvements?</a:t>
            </a:r>
          </a:p>
        </p:txBody>
      </p:sp>
      <p:pic>
        <p:nvPicPr>
          <p:cNvPr id="17410" name="Picture 2">
            <a:extLst>
              <a:ext uri="{FF2B5EF4-FFF2-40B4-BE49-F238E27FC236}">
                <a16:creationId xmlns:a16="http://schemas.microsoft.com/office/drawing/2014/main" id="{72C0F47D-7751-1D19-C7F8-E66F21AF22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0" y="1559768"/>
            <a:ext cx="4374995" cy="4640310"/>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C592F05B-3314-5C19-8D0C-EE5B4C9F99A4}"/>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4488EB1B-5886-8645-7C2E-7213B49A7223}"/>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398563E0-6FDE-360C-CE9A-F77DACA9F23B}"/>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5.4 Interpreting Results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3BDF0BC8-E8AC-383F-A506-D4363E186706}"/>
              </a:ext>
            </a:extLst>
          </p:cNvPr>
          <p:cNvSpPr txBox="1">
            <a:spLocks/>
          </p:cNvSpPr>
          <p:nvPr/>
        </p:nvSpPr>
        <p:spPr>
          <a:xfrm>
            <a:off x="726279" y="403417"/>
            <a:ext cx="598901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a:solidFill>
                  <a:schemeClr val="bg1"/>
                </a:solidFill>
              </a:rPr>
              <a:t>5. Google Sheets: Analyzing Survey Responses</a:t>
            </a:r>
            <a:endParaRPr lang="en-US" sz="2400" b="1" spc="-13" dirty="0">
              <a:solidFill>
                <a:schemeClr val="bg1"/>
              </a:solidFill>
            </a:endParaRPr>
          </a:p>
        </p:txBody>
      </p:sp>
    </p:spTree>
    <p:extLst>
      <p:ext uri="{BB962C8B-B14F-4D97-AF65-F5344CB8AC3E}">
        <p14:creationId xmlns:p14="http://schemas.microsoft.com/office/powerpoint/2010/main" val="2997941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F47EDC7A-AD2C-C9E5-2A1D-0A52BEA6D4A9}"/>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a:t>
            </a:r>
            <a:endParaRPr lang="LID4096" sz="1500" dirty="0">
              <a:solidFill>
                <a:schemeClr val="bg1"/>
              </a:solidFill>
            </a:endParaRPr>
          </a:p>
        </p:txBody>
      </p:sp>
      <p:sp>
        <p:nvSpPr>
          <p:cNvPr id="5" name="Text Placeholder 2">
            <a:extLst>
              <a:ext uri="{FF2B5EF4-FFF2-40B4-BE49-F238E27FC236}">
                <a16:creationId xmlns:a16="http://schemas.microsoft.com/office/drawing/2014/main" id="{61F45F8F-A4C2-F92D-BAC6-CD6DF08979CA}"/>
              </a:ext>
            </a:extLst>
          </p:cNvPr>
          <p:cNvSpPr txBox="1">
            <a:spLocks/>
          </p:cNvSpPr>
          <p:nvPr/>
        </p:nvSpPr>
        <p:spPr>
          <a:xfrm>
            <a:off x="6668064" y="458128"/>
            <a:ext cx="4797654" cy="57386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r" hangingPunct="1"/>
            <a:r>
              <a:rPr lang="en-US" dirty="0">
                <a:solidFill>
                  <a:srgbClr val="FF0000"/>
                </a:solidFill>
              </a:rPr>
              <a:t>Practical 2: Designing Surveys</a:t>
            </a:r>
            <a:endParaRPr lang="pl-PL" dirty="0">
              <a:solidFill>
                <a:srgbClr val="FF0000"/>
              </a:solidFill>
            </a:endParaRPr>
          </a:p>
        </p:txBody>
      </p:sp>
      <p:sp>
        <p:nvSpPr>
          <p:cNvPr id="7" name="object 6"/>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0187ED3B-A5EF-3709-C4E7-2707071469F2}"/>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graphicFrame>
        <p:nvGraphicFramePr>
          <p:cNvPr id="9" name="Table 8">
            <a:extLst>
              <a:ext uri="{FF2B5EF4-FFF2-40B4-BE49-F238E27FC236}">
                <a16:creationId xmlns:a16="http://schemas.microsoft.com/office/drawing/2014/main" id="{3086BA86-618E-67B3-F808-EC39A00BAE1E}"/>
              </a:ext>
            </a:extLst>
          </p:cNvPr>
          <p:cNvGraphicFramePr>
            <a:graphicFrameLocks noGrp="1"/>
          </p:cNvGraphicFramePr>
          <p:nvPr>
            <p:extLst>
              <p:ext uri="{D42A27DB-BD31-4B8C-83A1-F6EECF244321}">
                <p14:modId xmlns:p14="http://schemas.microsoft.com/office/powerpoint/2010/main" val="2689192432"/>
              </p:ext>
            </p:extLst>
          </p:nvPr>
        </p:nvGraphicFramePr>
        <p:xfrm>
          <a:off x="726282" y="987389"/>
          <a:ext cx="4902005" cy="5143847"/>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0. Objective</a:t>
                      </a:r>
                      <a:endParaRPr lang="en-AT" sz="16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a:t>
                      </a:r>
                      <a:endParaRPr lang="en-AT" sz="16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0.1 Learning Objectives</a:t>
                      </a:r>
                      <a:endParaRPr lang="en-AT"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344099">
                <a:tc>
                  <a:txBody>
                    <a:bodyPr/>
                    <a:lstStyle/>
                    <a:p>
                      <a:endParaRPr lang="en-AT" sz="14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44099">
                <a:tc>
                  <a:txBody>
                    <a:bodyPr/>
                    <a:lstStyle/>
                    <a:p>
                      <a:r>
                        <a:rPr lang="en-GB" sz="1600" b="1" dirty="0">
                          <a:solidFill>
                            <a:sysClr val="windowText" lastClr="000000"/>
                          </a:solidFill>
                          <a:latin typeface="Arial"/>
                          <a:cs typeface="Arial"/>
                        </a:rPr>
                        <a:t>1. Introduction to Survey Design</a:t>
                      </a:r>
                      <a:endParaRPr lang="en-AT" sz="1600"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3</a:t>
                      </a:r>
                      <a:endParaRPr lang="en-AT" sz="16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344099">
                <a:tc>
                  <a:txBody>
                    <a:bodyPr/>
                    <a:lstStyle/>
                    <a:p>
                      <a:r>
                        <a:rPr lang="en-GB" sz="1400" dirty="0">
                          <a:latin typeface="Arial" panose="020B0604020202020204" pitchFamily="34" charset="0"/>
                          <a:cs typeface="Arial" panose="020B0604020202020204" pitchFamily="34" charset="0"/>
                        </a:rPr>
                        <a:t> 1.1 Definition and Purpose of Surveys</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4</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344099">
                <a:tc>
                  <a:txBody>
                    <a:bodyPr/>
                    <a:lstStyle/>
                    <a:p>
                      <a:r>
                        <a:rPr lang="en-GB" sz="1400" dirty="0">
                          <a:latin typeface="Arial" panose="020B0604020202020204" pitchFamily="34" charset="0"/>
                          <a:cs typeface="Arial" panose="020B0604020202020204" pitchFamily="34" charset="0"/>
                        </a:rPr>
                        <a:t> 1.2  Types of Surveys</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5</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344099">
                <a:tc>
                  <a:txBody>
                    <a:bodyPr/>
                    <a:lstStyle/>
                    <a:p>
                      <a:r>
                        <a:rPr lang="en-GB" sz="1400" dirty="0">
                          <a:latin typeface="Arial" panose="020B0604020202020204" pitchFamily="34" charset="0"/>
                          <a:cs typeface="Arial" panose="020B0604020202020204" pitchFamily="34" charset="0"/>
                        </a:rPr>
                        <a:t> 1.3 Applications in Engineering</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6</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344099">
                <a:tc>
                  <a:txBody>
                    <a:bodyPr/>
                    <a:lstStyle/>
                    <a:p>
                      <a:r>
                        <a:rPr lang="en-GB" sz="1400" dirty="0">
                          <a:latin typeface="Arial" panose="020B0604020202020204" pitchFamily="34" charset="0"/>
                          <a:cs typeface="Arial" panose="020B0604020202020204" pitchFamily="34" charset="0"/>
                        </a:rPr>
                        <a:t> 1.4 Overview of the Survey Design Process</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7</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4099">
                <a:tc>
                  <a:txBody>
                    <a:bodyPr/>
                    <a:lstStyle/>
                    <a:p>
                      <a:endParaRPr lang="en-AT"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344099">
                <a:tc>
                  <a:txBody>
                    <a:bodyPr/>
                    <a:lstStyle/>
                    <a:p>
                      <a:r>
                        <a:rPr lang="en-GB" sz="1600" b="1" dirty="0">
                          <a:latin typeface="Arial" panose="020B0604020202020204" pitchFamily="34" charset="0"/>
                          <a:cs typeface="Arial" panose="020B0604020202020204" pitchFamily="34" charset="0"/>
                        </a:rPr>
                        <a:t>2. Survey Creation Principles</a:t>
                      </a:r>
                      <a:endParaRPr lang="en-AT" sz="16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8</a:t>
                      </a:r>
                      <a:endParaRPr lang="en-AT" sz="1600" b="1"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344099">
                <a:tc>
                  <a:txBody>
                    <a:bodyPr/>
                    <a:lstStyle/>
                    <a:p>
                      <a:r>
                        <a:rPr lang="en-GB" sz="1400" dirty="0">
                          <a:latin typeface="Arial" panose="020B0604020202020204" pitchFamily="34" charset="0"/>
                          <a:cs typeface="Arial" panose="020B0604020202020204" pitchFamily="34" charset="0"/>
                        </a:rPr>
                        <a:t> 2.1 Defining Clear Objectives</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9</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344099">
                <a:tc>
                  <a:txBody>
                    <a:bodyPr/>
                    <a:lstStyle/>
                    <a:p>
                      <a:r>
                        <a:rPr lang="en-GB" sz="1400" dirty="0">
                          <a:latin typeface="Arial" panose="020B0604020202020204" pitchFamily="34" charset="0"/>
                          <a:cs typeface="Arial" panose="020B0604020202020204" pitchFamily="34" charset="0"/>
                        </a:rPr>
                        <a:t> 2.2 Question Formulation</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10</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344099">
                <a:tc>
                  <a:txBody>
                    <a:bodyPr/>
                    <a:lstStyle/>
                    <a:p>
                      <a:r>
                        <a:rPr lang="en-GB" sz="1400" dirty="0">
                          <a:latin typeface="Arial" panose="020B0604020202020204" pitchFamily="34" charset="0"/>
                          <a:cs typeface="Arial" panose="020B0604020202020204" pitchFamily="34" charset="0"/>
                        </a:rPr>
                        <a:t> 2.3 Structuring the Survey</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11</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0">
                <a:tc>
                  <a:txBody>
                    <a:bodyPr/>
                    <a:lstStyle/>
                    <a:p>
                      <a:r>
                        <a:rPr lang="en-GB" sz="1400" dirty="0">
                          <a:latin typeface="Arial" panose="020B0604020202020204" pitchFamily="34" charset="0"/>
                          <a:cs typeface="Arial" panose="020B0604020202020204" pitchFamily="34" charset="0"/>
                        </a:rPr>
                        <a:t> 2.4 Ensuring Reliability and Validity</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12</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344099">
                <a:tc>
                  <a:txBody>
                    <a:bodyPr/>
                    <a:lstStyle/>
                    <a:p>
                      <a:r>
                        <a:rPr lang="en-GB" sz="1400" dirty="0">
                          <a:latin typeface="Arial" panose="020B0604020202020204" pitchFamily="34" charset="0"/>
                          <a:cs typeface="Arial" panose="020B0604020202020204" pitchFamily="34" charset="0"/>
                        </a:rPr>
                        <a:t> 2.5 Ethical Considerations</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13</a:t>
                      </a:r>
                      <a:endParaRPr lang="en-AT" sz="1400" dirty="0">
                        <a:latin typeface="Arial" panose="020B0604020202020204" pitchFamily="34" charset="0"/>
                        <a:cs typeface="Arial" panose="020B0604020202020204" pitchFamily="3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graphicFrame>
        <p:nvGraphicFramePr>
          <p:cNvPr id="11" name="Table 10">
            <a:extLst>
              <a:ext uri="{FF2B5EF4-FFF2-40B4-BE49-F238E27FC236}">
                <a16:creationId xmlns:a16="http://schemas.microsoft.com/office/drawing/2014/main" id="{6C4C57B7-F536-DBDA-9E9D-221E20C05F57}"/>
              </a:ext>
            </a:extLst>
          </p:cNvPr>
          <p:cNvGraphicFramePr>
            <a:graphicFrameLocks noGrp="1"/>
          </p:cNvGraphicFramePr>
          <p:nvPr>
            <p:extLst>
              <p:ext uri="{D42A27DB-BD31-4B8C-83A1-F6EECF244321}">
                <p14:modId xmlns:p14="http://schemas.microsoft.com/office/powerpoint/2010/main" val="2408477557"/>
              </p:ext>
            </p:extLst>
          </p:nvPr>
        </p:nvGraphicFramePr>
        <p:xfrm>
          <a:off x="6096000" y="847814"/>
          <a:ext cx="4902005" cy="5442629"/>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542962">
                <a:tc>
                  <a:txBody>
                    <a:bodyPr/>
                    <a:lstStyle/>
                    <a:p>
                      <a:r>
                        <a:rPr lang="en-GB" sz="1600" b="1" dirty="0">
                          <a:solidFill>
                            <a:sysClr val="windowText" lastClr="000000"/>
                          </a:solidFill>
                          <a:latin typeface="Arial" panose="020B0604020202020204" pitchFamily="34" charset="0"/>
                          <a:cs typeface="Arial" panose="020B0604020202020204" pitchFamily="34" charset="0"/>
                        </a:rPr>
                        <a:t>3. Google Forms: Creating a Passenger Survey</a:t>
                      </a:r>
                      <a:endParaRPr lang="en-AT" sz="16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14</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268051">
                <a:tc>
                  <a:txBody>
                    <a:bodyPr/>
                    <a:lstStyle/>
                    <a:p>
                      <a:r>
                        <a:rPr lang="en-GB" sz="1400" spc="64" dirty="0">
                          <a:solidFill>
                            <a:sysClr val="windowText" lastClr="000000"/>
                          </a:solidFill>
                          <a:latin typeface="Arial" panose="020B0604020202020204" pitchFamily="34" charset="0"/>
                          <a:cs typeface="Arial" panose="020B0604020202020204" pitchFamily="34" charset="0"/>
                        </a:rPr>
                        <a:t> 3.1 Introduction to Google Forms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r h="285769">
                <a:tc>
                  <a:txBody>
                    <a:bodyPr/>
                    <a:lstStyle/>
                    <a:p>
                      <a:r>
                        <a:rPr lang="en-GB" sz="1400" dirty="0">
                          <a:latin typeface="Arial" panose="020B0604020202020204" pitchFamily="34" charset="0"/>
                          <a:cs typeface="Arial" panose="020B0604020202020204" pitchFamily="34" charset="0"/>
                        </a:rPr>
                        <a:t> 3.2 Step-by-Step Survey Creation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28788252"/>
                  </a:ext>
                </a:extLst>
              </a:tr>
              <a:tr h="314346">
                <a:tc>
                  <a:txBody>
                    <a:bodyPr/>
                    <a:lstStyle/>
                    <a:p>
                      <a:r>
                        <a:rPr lang="en-GB" sz="1400" dirty="0">
                          <a:latin typeface="Arial" panose="020B0604020202020204" pitchFamily="34" charset="0"/>
                          <a:cs typeface="Arial" panose="020B0604020202020204" pitchFamily="34" charset="0"/>
                        </a:rPr>
                        <a:t> 3.3 Collaborative Survey Development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b="0" dirty="0">
                          <a:latin typeface="Arial" panose="020B0604020202020204" pitchFamily="34" charset="0"/>
                          <a:cs typeface="Arial" panose="020B0604020202020204" pitchFamily="34" charset="0"/>
                        </a:rPr>
                        <a:t>17</a:t>
                      </a:r>
                      <a:endParaRPr lang="en-AT" sz="1400" b="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2859530"/>
                  </a:ext>
                </a:extLst>
              </a:tr>
              <a:tr h="285769">
                <a:tc>
                  <a:txBody>
                    <a:bodyPr/>
                    <a:lstStyle/>
                    <a:p>
                      <a:r>
                        <a:rPr lang="en-GB" sz="1400" dirty="0">
                          <a:latin typeface="Arial" panose="020B0604020202020204" pitchFamily="34" charset="0"/>
                          <a:cs typeface="Arial" panose="020B0604020202020204" pitchFamily="34" charset="0"/>
                        </a:rPr>
                        <a:t> </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2831387"/>
                  </a:ext>
                </a:extLst>
              </a:tr>
              <a:tr h="542962">
                <a:tc>
                  <a:txBody>
                    <a:bodyPr/>
                    <a:lstStyle/>
                    <a:p>
                      <a:r>
                        <a:rPr lang="en-GB" sz="1600" b="1" dirty="0">
                          <a:latin typeface="Arial" panose="020B0604020202020204" pitchFamily="34" charset="0"/>
                          <a:cs typeface="Arial" panose="020B0604020202020204" pitchFamily="34" charset="0"/>
                        </a:rPr>
                        <a:t>4. Class Activity: Distributing and Responding to the Survey</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18</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86782534"/>
                  </a:ext>
                </a:extLst>
              </a:tr>
              <a:tr h="285769">
                <a:tc>
                  <a:txBody>
                    <a:bodyPr/>
                    <a:lstStyle/>
                    <a:p>
                      <a:r>
                        <a:rPr lang="en-GB" sz="1400" dirty="0">
                          <a:latin typeface="Arial" panose="020B0604020202020204" pitchFamily="34" charset="0"/>
                          <a:cs typeface="Arial" panose="020B0604020202020204" pitchFamily="34" charset="0"/>
                        </a:rPr>
                        <a:t> 4.1 Sharing the Survey</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19</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3739701"/>
                  </a:ext>
                </a:extLst>
              </a:tr>
              <a:tr h="285769">
                <a:tc>
                  <a:txBody>
                    <a:bodyPr/>
                    <a:lstStyle/>
                    <a:p>
                      <a:r>
                        <a:rPr lang="en-GB" sz="1400" dirty="0">
                          <a:latin typeface="Arial" panose="020B0604020202020204" pitchFamily="34" charset="0"/>
                          <a:cs typeface="Arial" panose="020B0604020202020204" pitchFamily="34" charset="0"/>
                        </a:rPr>
                        <a:t> 4.2 Student Participation</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20</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330843"/>
                  </a:ext>
                </a:extLst>
              </a:tr>
              <a:tr h="342923">
                <a:tc>
                  <a:txBody>
                    <a:bodyPr/>
                    <a:lstStyle/>
                    <a:p>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36977138"/>
                  </a:ext>
                </a:extLst>
              </a:tr>
              <a:tr h="542962">
                <a:tc>
                  <a:txBody>
                    <a:bodyPr/>
                    <a:lstStyle/>
                    <a:p>
                      <a:r>
                        <a:rPr lang="en-GB" sz="1600" b="1" dirty="0">
                          <a:latin typeface="Arial" panose="020B0604020202020204" pitchFamily="34" charset="0"/>
                          <a:cs typeface="Arial" panose="020B0604020202020204" pitchFamily="34" charset="0"/>
                        </a:rPr>
                        <a:t>5. Google Sheets: </a:t>
                      </a:r>
                      <a:r>
                        <a:rPr lang="en-GB" sz="1600" b="1" dirty="0" err="1">
                          <a:latin typeface="Arial" panose="020B0604020202020204" pitchFamily="34" charset="0"/>
                          <a:cs typeface="Arial" panose="020B0604020202020204" pitchFamily="34" charset="0"/>
                        </a:rPr>
                        <a:t>Analyzing</a:t>
                      </a:r>
                      <a:r>
                        <a:rPr lang="en-GB" sz="1600" b="1" dirty="0">
                          <a:latin typeface="Arial" panose="020B0604020202020204" pitchFamily="34" charset="0"/>
                          <a:cs typeface="Arial" panose="020B0604020202020204" pitchFamily="34" charset="0"/>
                        </a:rPr>
                        <a:t> Survey Responses</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21</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06297302"/>
                  </a:ext>
                </a:extLst>
              </a:tr>
              <a:tr h="285769">
                <a:tc>
                  <a:txBody>
                    <a:bodyPr/>
                    <a:lstStyle/>
                    <a:p>
                      <a:r>
                        <a:rPr lang="en-GB" sz="1400" dirty="0">
                          <a:latin typeface="Arial" panose="020B0604020202020204" pitchFamily="34" charset="0"/>
                          <a:cs typeface="Arial" panose="020B0604020202020204" pitchFamily="34" charset="0"/>
                        </a:rPr>
                        <a:t> 5.1 Accessing Responses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22</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07098451"/>
                  </a:ext>
                </a:extLst>
              </a:tr>
              <a:tr h="285769">
                <a:tc>
                  <a:txBody>
                    <a:bodyPr/>
                    <a:lstStyle/>
                    <a:p>
                      <a:r>
                        <a:rPr lang="en-GB" sz="1400" dirty="0">
                          <a:latin typeface="Arial" panose="020B0604020202020204" pitchFamily="34" charset="0"/>
                          <a:cs typeface="Arial" panose="020B0604020202020204" pitchFamily="34" charset="0"/>
                        </a:rPr>
                        <a:t> 5.2 Data Cleaning</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23</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1154312"/>
                  </a:ext>
                </a:extLst>
              </a:tr>
              <a:tr h="285769">
                <a:tc>
                  <a:txBody>
                    <a:bodyPr/>
                    <a:lstStyle/>
                    <a:p>
                      <a:r>
                        <a:rPr lang="en-GB" sz="1400" dirty="0">
                          <a:latin typeface="Arial" panose="020B0604020202020204" pitchFamily="34" charset="0"/>
                          <a:cs typeface="Arial" panose="020B0604020202020204" pitchFamily="34" charset="0"/>
                        </a:rPr>
                        <a:t> 5.3 Data Analysis Techniques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24</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4202645"/>
                  </a:ext>
                </a:extLst>
              </a:tr>
              <a:tr h="285769">
                <a:tc>
                  <a:txBody>
                    <a:bodyPr/>
                    <a:lstStyle/>
                    <a:p>
                      <a:r>
                        <a:rPr lang="en-GB" sz="1400" dirty="0">
                          <a:latin typeface="Arial" panose="020B0604020202020204" pitchFamily="34" charset="0"/>
                          <a:cs typeface="Arial" panose="020B0604020202020204" pitchFamily="34" charset="0"/>
                        </a:rPr>
                        <a:t> 5.4 Interpreting Results</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25</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76793150"/>
                  </a:ext>
                </a:extLst>
              </a:tr>
              <a:tr h="285769">
                <a:tc>
                  <a:txBody>
                    <a:bodyPr/>
                    <a:lstStyle/>
                    <a:p>
                      <a:r>
                        <a:rPr lang="en-GB" sz="1400" dirty="0">
                          <a:latin typeface="Arial" panose="020B0604020202020204" pitchFamily="34" charset="0"/>
                          <a:cs typeface="Arial" panose="020B0604020202020204" pitchFamily="34" charset="0"/>
                        </a:rPr>
                        <a:t> 5.5 Home Assignment</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26</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04557640"/>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D5815-7988-8A1A-C097-5C8B767A117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EDDC59B-25CB-6927-52C4-C8C35B2CF90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26</a:t>
            </a:r>
            <a:endParaRPr lang="LID4096" sz="1500" dirty="0">
              <a:solidFill>
                <a:schemeClr val="bg1"/>
              </a:solidFill>
            </a:endParaRPr>
          </a:p>
        </p:txBody>
      </p:sp>
      <p:sp>
        <p:nvSpPr>
          <p:cNvPr id="7" name="object 3">
            <a:extLst>
              <a:ext uri="{FF2B5EF4-FFF2-40B4-BE49-F238E27FC236}">
                <a16:creationId xmlns:a16="http://schemas.microsoft.com/office/drawing/2014/main" id="{18F84767-4A19-0CF3-7BA8-451000231F39}"/>
              </a:ext>
            </a:extLst>
          </p:cNvPr>
          <p:cNvSpPr txBox="1"/>
          <p:nvPr/>
        </p:nvSpPr>
        <p:spPr>
          <a:xfrm>
            <a:off x="726279" y="948888"/>
            <a:ext cx="11082861" cy="5295369"/>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Create a 10-question transport survey using Google Forms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Distribute it to at least 10 respondents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Clean and analyse responses using Google Sheets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Generate 2+ charts and interpret the results</a:t>
            </a:r>
          </a:p>
          <a:p>
            <a:pPr marL="361950" indent="-171450" defTabSz="1175644" hangingPunct="1">
              <a:lnSpc>
                <a:spcPct val="150000"/>
              </a:lnSpc>
              <a:spcBef>
                <a:spcPts val="129"/>
              </a:spcBef>
              <a:buFont typeface="Wingdings 2" panose="05020102010507070707" pitchFamily="18" charset="2"/>
              <a:buChar char="R"/>
            </a:pPr>
            <a:endParaRPr lang="en-GB" sz="1600" dirty="0">
              <a:solidFill>
                <a:sysClr val="windowText" lastClr="000000"/>
              </a:solidFill>
              <a:latin typeface="Arial"/>
              <a:cs typeface="Arial"/>
            </a:endParaRPr>
          </a:p>
          <a:p>
            <a:pPr marL="361950" indent="-171450" defTabSz="1175644" hangingPunct="1">
              <a:lnSpc>
                <a:spcPct val="150000"/>
              </a:lnSpc>
              <a:spcBef>
                <a:spcPts val="129"/>
              </a:spcBef>
              <a:buFont typeface="Wingdings 2" panose="05020102010507070707" pitchFamily="18" charset="2"/>
              <a:buChar char="R"/>
            </a:pPr>
            <a:r>
              <a:rPr lang="en-GB" sz="1600" dirty="0">
                <a:solidFill>
                  <a:sysClr val="windowText" lastClr="000000"/>
                </a:solidFill>
                <a:latin typeface="Arial"/>
                <a:cs typeface="Arial"/>
              </a:rPr>
              <a:t> Reflect on insights for engineering decision-making</a:t>
            </a:r>
          </a:p>
          <a:p>
            <a:pPr marL="190500" defTabSz="1175644" hangingPunct="1">
              <a:lnSpc>
                <a:spcPct val="150000"/>
              </a:lnSpc>
              <a:spcBef>
                <a:spcPts val="129"/>
              </a:spcBef>
            </a:pPr>
            <a:endParaRPr lang="en-GB" sz="1600" dirty="0">
              <a:solidFill>
                <a:sysClr val="windowText" lastClr="000000"/>
              </a:solidFill>
              <a:latin typeface="Arial"/>
              <a:cs typeface="Arial"/>
            </a:endParaRPr>
          </a:p>
          <a:p>
            <a:pPr marL="190500" defTabSz="1175644" hangingPunct="1">
              <a:lnSpc>
                <a:spcPct val="150000"/>
              </a:lnSpc>
              <a:spcBef>
                <a:spcPts val="129"/>
              </a:spcBef>
            </a:pPr>
            <a:r>
              <a:rPr lang="en-GB" sz="1600" dirty="0"/>
              <a:t>📂 </a:t>
            </a:r>
            <a:r>
              <a:rPr lang="en-GB" sz="1600" b="1" dirty="0">
                <a:latin typeface="Arial" panose="020B0604020202020204" pitchFamily="34" charset="0"/>
                <a:cs typeface="Arial" panose="020B0604020202020204" pitchFamily="34" charset="0"/>
              </a:rPr>
              <a:t>Refer to the detailed assignment document (Practical_2___Home_Assignment.pdf)</a:t>
            </a:r>
            <a:r>
              <a:rPr lang="en-GB" sz="1600" dirty="0">
                <a:latin typeface="Arial" panose="020B0604020202020204" pitchFamily="34" charset="0"/>
                <a:cs typeface="Arial" panose="020B0604020202020204" pitchFamily="34" charset="0"/>
              </a:rPr>
              <a:t> for full instructions, structure, and grading criteria.</a:t>
            </a:r>
          </a:p>
          <a:p>
            <a:pPr marL="190500" defTabSz="1175644" hangingPunct="1">
              <a:lnSpc>
                <a:spcPct val="150000"/>
              </a:lnSpc>
              <a:spcBef>
                <a:spcPts val="129"/>
              </a:spcBef>
            </a:pPr>
            <a:r>
              <a:rPr lang="en-GB" sz="1600" dirty="0"/>
              <a:t>📂 </a:t>
            </a:r>
            <a:r>
              <a:rPr lang="en-GB" sz="1600" b="1" dirty="0">
                <a:solidFill>
                  <a:sysClr val="windowText" lastClr="000000"/>
                </a:solidFill>
                <a:latin typeface="Arial" panose="020B0604020202020204" pitchFamily="34" charset="0"/>
                <a:cs typeface="Arial" panose="020B0604020202020204" pitchFamily="34" charset="0"/>
              </a:rPr>
              <a:t>Refer (Practical 2 - Submission Report.zip) </a:t>
            </a:r>
            <a:r>
              <a:rPr lang="en-GB" sz="1600" dirty="0">
                <a:solidFill>
                  <a:sysClr val="windowText" lastClr="000000"/>
                </a:solidFill>
                <a:latin typeface="Arial" panose="020B0604020202020204" pitchFamily="34" charset="0"/>
                <a:cs typeface="Arial" panose="020B0604020202020204" pitchFamily="34" charset="0"/>
              </a:rPr>
              <a:t>for final report submission template in LaTeX.</a:t>
            </a:r>
            <a:endParaRPr lang="en-US" sz="1600" dirty="0">
              <a:solidFill>
                <a:sysClr val="windowText" lastClr="000000"/>
              </a:solidFill>
              <a:latin typeface="Arial" panose="020B0604020202020204" pitchFamily="34" charset="0"/>
              <a:cs typeface="Arial" panose="020B0604020202020204" pitchFamily="34" charset="0"/>
            </a:endParaRPr>
          </a:p>
        </p:txBody>
      </p:sp>
      <p:sp>
        <p:nvSpPr>
          <p:cNvPr id="4" name="object 6">
            <a:extLst>
              <a:ext uri="{FF2B5EF4-FFF2-40B4-BE49-F238E27FC236}">
                <a16:creationId xmlns:a16="http://schemas.microsoft.com/office/drawing/2014/main" id="{7F31C9BB-F200-44CD-83DB-BACD65C7A74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7A071122-C5F2-3A6D-73D6-1F92BE5B6888}"/>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BEAED56B-076A-D0AE-8C93-AF60E73B9F72}"/>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5.5 Home Assignment</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812362BD-E95B-CD65-F957-79DB47A2DCAF}"/>
              </a:ext>
            </a:extLst>
          </p:cNvPr>
          <p:cNvSpPr txBox="1">
            <a:spLocks/>
          </p:cNvSpPr>
          <p:nvPr/>
        </p:nvSpPr>
        <p:spPr>
          <a:xfrm>
            <a:off x="726279" y="403417"/>
            <a:ext cx="598901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5. Google Sheets: Analyzing Survey Responses</a:t>
            </a:r>
            <a:endParaRPr lang="en-US" sz="2400" b="1" spc="-13" dirty="0">
              <a:solidFill>
                <a:schemeClr val="bg1"/>
              </a:solidFill>
            </a:endParaRPr>
          </a:p>
        </p:txBody>
      </p:sp>
    </p:spTree>
    <p:extLst>
      <p:ext uri="{BB962C8B-B14F-4D97-AF65-F5344CB8AC3E}">
        <p14:creationId xmlns:p14="http://schemas.microsoft.com/office/powerpoint/2010/main" val="3270892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D7E76-D29A-7B06-D6FB-9E4A053B9FD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F09C92B-5CD1-A521-FC15-19A11191CD1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a:t>
            </a:r>
            <a:br>
              <a:rPr lang="en-US" sz="3200" b="1" dirty="0">
                <a:solidFill>
                  <a:schemeClr val="bg1"/>
                </a:solidFill>
              </a:rPr>
            </a:br>
            <a:br>
              <a:rPr lang="en-US" sz="3200" b="1" dirty="0">
                <a:solidFill>
                  <a:schemeClr val="bg1"/>
                </a:solidFill>
              </a:rPr>
            </a:br>
            <a:r>
              <a:rPr lang="en-US" sz="3200" b="1" dirty="0">
                <a:solidFill>
                  <a:schemeClr val="bg1"/>
                </a:solidFill>
              </a:rPr>
              <a:t> References</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68A69646-9E75-DDA9-FFB3-065238B79E6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3C072093-ED60-9C0A-3E6B-CF0D58E4FACE}"/>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Tree>
    <p:extLst>
      <p:ext uri="{BB962C8B-B14F-4D97-AF65-F5344CB8AC3E}">
        <p14:creationId xmlns:p14="http://schemas.microsoft.com/office/powerpoint/2010/main" val="37591619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427D45-8A6B-C7F6-31B0-7CA70C15C42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4A274F6-E72D-85DD-18FA-1A8E500A5A0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28</a:t>
            </a:r>
            <a:endParaRPr lang="LID4096" sz="1500" dirty="0">
              <a:solidFill>
                <a:schemeClr val="bg1"/>
              </a:solidFill>
            </a:endParaRPr>
          </a:p>
        </p:txBody>
      </p:sp>
      <p:sp>
        <p:nvSpPr>
          <p:cNvPr id="7" name="object 3">
            <a:extLst>
              <a:ext uri="{FF2B5EF4-FFF2-40B4-BE49-F238E27FC236}">
                <a16:creationId xmlns:a16="http://schemas.microsoft.com/office/drawing/2014/main" id="{5C3B88CB-3EC1-2C3D-5D04-110BF084FA34}"/>
              </a:ext>
            </a:extLst>
          </p:cNvPr>
          <p:cNvSpPr txBox="1"/>
          <p:nvPr/>
        </p:nvSpPr>
        <p:spPr>
          <a:xfrm>
            <a:off x="726279" y="1246899"/>
            <a:ext cx="11082861" cy="2522303"/>
          </a:xfrm>
          <a:prstGeom prst="rect">
            <a:avLst/>
          </a:prstGeom>
        </p:spPr>
        <p:txBody>
          <a:bodyPr vert="horz" wrap="square" lIns="0" tIns="16329" rIns="0" bIns="0" rtlCol="0">
            <a:spAutoFit/>
          </a:bodyPr>
          <a:lstStyle/>
          <a:p>
            <a:pPr marL="190500" defTabSz="1175644" hangingPunct="1">
              <a:lnSpc>
                <a:spcPct val="150000"/>
              </a:lnSpc>
              <a:spcBef>
                <a:spcPts val="129"/>
              </a:spcBef>
            </a:pPr>
            <a:endParaRPr lang="en-US" sz="1800" dirty="0">
              <a:solidFill>
                <a:sysClr val="windowText" lastClr="000000"/>
              </a:solidFill>
              <a:latin typeface="Arial"/>
              <a:cs typeface="Arial"/>
            </a:endParaRPr>
          </a:p>
          <a:p>
            <a:pPr marL="476250" indent="-285750" defTabSz="1175644" hangingPunct="1">
              <a:lnSpc>
                <a:spcPct val="150000"/>
              </a:lnSpc>
              <a:spcBef>
                <a:spcPts val="129"/>
              </a:spcBef>
              <a:buFont typeface="Wingdings" panose="05000000000000000000" pitchFamily="2" charset="2"/>
              <a:buChar char="§"/>
            </a:pPr>
            <a:r>
              <a:rPr lang="en-GB" sz="1800" dirty="0">
                <a:solidFill>
                  <a:sysClr val="windowText" lastClr="000000"/>
                </a:solidFill>
                <a:latin typeface="Arial"/>
                <a:cs typeface="Arial"/>
              </a:rPr>
              <a:t>From YouTube: </a:t>
            </a:r>
            <a:r>
              <a:rPr lang="en-AT" sz="1800" dirty="0">
                <a:latin typeface="Arial" panose="020B0604020202020204" pitchFamily="34" charset="0"/>
                <a:cs typeface="Arial" panose="020B0604020202020204" pitchFamily="34" charset="0"/>
                <a:hlinkClick r:id="rId2"/>
              </a:rPr>
              <a:t>https://youtu.be/BtoOHhA3aPQ</a:t>
            </a:r>
            <a:endParaRPr lang="en-GB" sz="1800" dirty="0">
              <a:latin typeface="Arial" panose="020B0604020202020204" pitchFamily="34" charset="0"/>
              <a:cs typeface="Arial" panose="020B0604020202020204" pitchFamily="34" charset="0"/>
            </a:endParaRPr>
          </a:p>
          <a:p>
            <a:pPr marL="476250" indent="-285750" defTabSz="1175644" hangingPunct="1">
              <a:lnSpc>
                <a:spcPct val="150000"/>
              </a:lnSpc>
              <a:spcBef>
                <a:spcPts val="129"/>
              </a:spcBef>
              <a:buFont typeface="Wingdings" panose="05000000000000000000" pitchFamily="2" charset="2"/>
              <a:buChar char="§"/>
            </a:pPr>
            <a:r>
              <a:rPr lang="en-GB" sz="1800" dirty="0">
                <a:latin typeface="Arial" panose="020B0604020202020204" pitchFamily="34" charset="0"/>
                <a:cs typeface="Arial" panose="020B0604020202020204" pitchFamily="34" charset="0"/>
                <a:hlinkClick r:id="rId3"/>
              </a:rPr>
              <a:t>https://support.google.com/docs/answer/6281888</a:t>
            </a:r>
            <a:endParaRPr lang="en-GB" sz="1800" dirty="0">
              <a:latin typeface="Arial" panose="020B0604020202020204" pitchFamily="34" charset="0"/>
              <a:cs typeface="Arial" panose="020B0604020202020204" pitchFamily="34" charset="0"/>
            </a:endParaRPr>
          </a:p>
          <a:p>
            <a:pPr marL="476250" indent="-285750" defTabSz="1175644" hangingPunct="1">
              <a:lnSpc>
                <a:spcPct val="150000"/>
              </a:lnSpc>
              <a:spcBef>
                <a:spcPts val="129"/>
              </a:spcBef>
              <a:buFont typeface="Wingdings" panose="05000000000000000000" pitchFamily="2" charset="2"/>
              <a:buChar char="§"/>
            </a:pPr>
            <a:r>
              <a:rPr lang="en-GB" sz="1800" dirty="0">
                <a:latin typeface="Arial" panose="020B0604020202020204" pitchFamily="34" charset="0"/>
                <a:cs typeface="Arial" panose="020B0604020202020204" pitchFamily="34" charset="0"/>
              </a:rPr>
              <a:t>Fowler, F. J. (2014) </a:t>
            </a:r>
            <a:r>
              <a:rPr lang="en-GB" sz="1800" i="1" dirty="0">
                <a:latin typeface="Arial" panose="020B0604020202020204" pitchFamily="34" charset="0"/>
                <a:cs typeface="Arial" panose="020B0604020202020204" pitchFamily="34" charset="0"/>
              </a:rPr>
              <a:t>Survey research methods</a:t>
            </a:r>
            <a:r>
              <a:rPr lang="en-GB" sz="1800" dirty="0">
                <a:latin typeface="Arial" panose="020B0604020202020204" pitchFamily="34" charset="0"/>
                <a:cs typeface="Arial" panose="020B0604020202020204" pitchFamily="34" charset="0"/>
              </a:rPr>
              <a:t>. 5th edition. Thousand Oaks: SAGE Publications, Inc.</a:t>
            </a:r>
          </a:p>
          <a:p>
            <a:pPr marL="476250" indent="-285750" defTabSz="1175644" hangingPunct="1">
              <a:lnSpc>
                <a:spcPct val="150000"/>
              </a:lnSpc>
              <a:spcBef>
                <a:spcPts val="129"/>
              </a:spcBef>
              <a:buFont typeface="Wingdings" panose="05000000000000000000" pitchFamily="2" charset="2"/>
              <a:buChar char="§"/>
            </a:pPr>
            <a:endParaRPr lang="en-AT" sz="1800" dirty="0">
              <a:latin typeface="Arial" panose="020B0604020202020204" pitchFamily="34" charset="0"/>
              <a:cs typeface="Arial" panose="020B0604020202020204" pitchFamily="34" charset="0"/>
            </a:endParaRPr>
          </a:p>
          <a:p>
            <a:pPr marL="476250" indent="-285750" defTabSz="1175644" hangingPunct="1">
              <a:lnSpc>
                <a:spcPct val="150000"/>
              </a:lnSpc>
              <a:spcBef>
                <a:spcPts val="129"/>
              </a:spcBef>
              <a:buFont typeface="Wingdings" panose="05000000000000000000" pitchFamily="2" charset="2"/>
              <a:buChar char="§"/>
            </a:pPr>
            <a:endParaRPr lang="en-US" sz="1800" dirty="0">
              <a:solidFill>
                <a:sysClr val="windowText" lastClr="000000"/>
              </a:solidFill>
              <a:latin typeface="Arial" panose="020B0604020202020204" pitchFamily="34" charset="0"/>
              <a:cs typeface="Arial" panose="020B0604020202020204" pitchFamily="34" charset="0"/>
            </a:endParaRPr>
          </a:p>
        </p:txBody>
      </p:sp>
      <p:sp>
        <p:nvSpPr>
          <p:cNvPr id="4" name="object 6">
            <a:extLst>
              <a:ext uri="{FF2B5EF4-FFF2-40B4-BE49-F238E27FC236}">
                <a16:creationId xmlns:a16="http://schemas.microsoft.com/office/drawing/2014/main" id="{DAB1651A-5F59-F67A-124A-AA7FFE6D9D70}"/>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9208E76B-DACE-5487-E1A5-35C0361C32BF}"/>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9F556089-C303-5B32-4A2C-537E6CC4E620}"/>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6.1 Reference Textbooks &amp; Tutorials</a:t>
            </a:r>
            <a:endParaRPr lang="en-GB" b="1" dirty="0">
              <a:solidFill>
                <a:schemeClr val="tx1"/>
              </a:solidFill>
              <a:latin typeface="Arial"/>
              <a:cs typeface="Arial"/>
            </a:endParaRPr>
          </a:p>
        </p:txBody>
      </p:sp>
      <p:sp>
        <p:nvSpPr>
          <p:cNvPr id="10" name="object 2">
            <a:extLst>
              <a:ext uri="{FF2B5EF4-FFF2-40B4-BE49-F238E27FC236}">
                <a16:creationId xmlns:a16="http://schemas.microsoft.com/office/drawing/2014/main" id="{B591BF0D-A16B-34AF-43DF-5181F335A9EC}"/>
              </a:ext>
            </a:extLst>
          </p:cNvPr>
          <p:cNvSpPr txBox="1">
            <a:spLocks/>
          </p:cNvSpPr>
          <p:nvPr/>
        </p:nvSpPr>
        <p:spPr>
          <a:xfrm>
            <a:off x="726279" y="403417"/>
            <a:ext cx="5989018"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US" sz="2400" b="1" dirty="0">
                <a:solidFill>
                  <a:schemeClr val="bg1"/>
                </a:solidFill>
              </a:rPr>
              <a:t>6. References</a:t>
            </a:r>
            <a:endParaRPr lang="en-US" sz="2400" b="1" spc="-13" dirty="0">
              <a:solidFill>
                <a:schemeClr val="bg1"/>
              </a:solidFill>
            </a:endParaRPr>
          </a:p>
        </p:txBody>
      </p:sp>
    </p:spTree>
    <p:extLst>
      <p:ext uri="{BB962C8B-B14F-4D97-AF65-F5344CB8AC3E}">
        <p14:creationId xmlns:p14="http://schemas.microsoft.com/office/powerpoint/2010/main" val="1964140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9D8FE-AC6E-5BF8-96B4-2178CA7696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67506FE-75D8-ABB2-13CB-9161D05B36ED}"/>
              </a:ext>
            </a:extLst>
          </p:cNvPr>
          <p:cNvSpPr txBox="1">
            <a:spLocks noGrp="1"/>
          </p:cNvSpPr>
          <p:nvPr>
            <p:ph type="title"/>
          </p:nvPr>
        </p:nvSpPr>
        <p:spPr>
          <a:xfrm>
            <a:off x="726282" y="480941"/>
            <a:ext cx="2524126"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a:t>
            </a:r>
            <a:r>
              <a:rPr sz="2000" b="1" spc="39" dirty="0">
                <a:solidFill>
                  <a:schemeClr val="bg1"/>
                </a:solidFill>
              </a:rPr>
              <a:t> </a:t>
            </a:r>
            <a:r>
              <a:rPr lang="en-GB" sz="2000" b="1" dirty="0">
                <a:solidFill>
                  <a:schemeClr val="bg1"/>
                </a:solidFill>
              </a:rPr>
              <a:t>of Contents</a:t>
            </a:r>
            <a:endParaRPr sz="2000" b="1" spc="-13" dirty="0">
              <a:solidFill>
                <a:schemeClr val="bg1"/>
              </a:solidFill>
            </a:endParaRPr>
          </a:p>
        </p:txBody>
      </p:sp>
      <p:sp>
        <p:nvSpPr>
          <p:cNvPr id="8" name="TextBox 7">
            <a:extLst>
              <a:ext uri="{FF2B5EF4-FFF2-40B4-BE49-F238E27FC236}">
                <a16:creationId xmlns:a16="http://schemas.microsoft.com/office/drawing/2014/main" id="{03A8131E-BDBE-2774-C93C-4B7B1775387D}"/>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ii</a:t>
            </a:r>
            <a:endParaRPr lang="LID4096" sz="1500" dirty="0">
              <a:solidFill>
                <a:schemeClr val="bg1"/>
              </a:solidFill>
            </a:endParaRPr>
          </a:p>
        </p:txBody>
      </p:sp>
      <p:sp>
        <p:nvSpPr>
          <p:cNvPr id="5" name="Text Placeholder 2">
            <a:extLst>
              <a:ext uri="{FF2B5EF4-FFF2-40B4-BE49-F238E27FC236}">
                <a16:creationId xmlns:a16="http://schemas.microsoft.com/office/drawing/2014/main" id="{4BCF3953-CAC2-2369-2E99-E7A27C776641}"/>
              </a:ext>
            </a:extLst>
          </p:cNvPr>
          <p:cNvSpPr txBox="1">
            <a:spLocks/>
          </p:cNvSpPr>
          <p:nvPr/>
        </p:nvSpPr>
        <p:spPr>
          <a:xfrm>
            <a:off x="4357497" y="407761"/>
            <a:ext cx="4797654" cy="5738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rPr>
              <a:t>Practical 2: Designing Surveys</a:t>
            </a:r>
            <a:endParaRPr lang="pl-PL" dirty="0">
              <a:solidFill>
                <a:srgbClr val="0070C0"/>
              </a:solidFill>
            </a:endParaRPr>
          </a:p>
        </p:txBody>
      </p:sp>
      <p:sp>
        <p:nvSpPr>
          <p:cNvPr id="7" name="object 6">
            <a:extLst>
              <a:ext uri="{FF2B5EF4-FFF2-40B4-BE49-F238E27FC236}">
                <a16:creationId xmlns:a16="http://schemas.microsoft.com/office/drawing/2014/main" id="{C1D25FC1-DF40-CD39-9FE3-3C85891B640E}"/>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6" name="object 6">
            <a:extLst>
              <a:ext uri="{FF2B5EF4-FFF2-40B4-BE49-F238E27FC236}">
                <a16:creationId xmlns:a16="http://schemas.microsoft.com/office/drawing/2014/main" id="{0BB047EF-B029-B95F-952C-8446E47458F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graphicFrame>
        <p:nvGraphicFramePr>
          <p:cNvPr id="4" name="Table 3">
            <a:extLst>
              <a:ext uri="{FF2B5EF4-FFF2-40B4-BE49-F238E27FC236}">
                <a16:creationId xmlns:a16="http://schemas.microsoft.com/office/drawing/2014/main" id="{D4F42A9A-CF62-D2CE-73DA-A2155F2953AB}"/>
              </a:ext>
            </a:extLst>
          </p:cNvPr>
          <p:cNvGraphicFramePr>
            <a:graphicFrameLocks noGrp="1"/>
          </p:cNvGraphicFramePr>
          <p:nvPr>
            <p:extLst>
              <p:ext uri="{D42A27DB-BD31-4B8C-83A1-F6EECF244321}">
                <p14:modId xmlns:p14="http://schemas.microsoft.com/office/powerpoint/2010/main" val="2341159368"/>
              </p:ext>
            </p:extLst>
          </p:nvPr>
        </p:nvGraphicFramePr>
        <p:xfrm>
          <a:off x="726282" y="987389"/>
          <a:ext cx="4902005" cy="688198"/>
        </p:xfrm>
        <a:graphic>
          <a:graphicData uri="http://schemas.openxmlformats.org/drawingml/2006/table">
            <a:tbl>
              <a:tblPr firstRow="1" bandRow="1">
                <a:tableStyleId>{5940675A-B579-460E-94D1-54222C63F5DA}</a:tableStyleId>
              </a:tblPr>
              <a:tblGrid>
                <a:gridCol w="4160302">
                  <a:extLst>
                    <a:ext uri="{9D8B030D-6E8A-4147-A177-3AD203B41FA5}">
                      <a16:colId xmlns:a16="http://schemas.microsoft.com/office/drawing/2014/main" val="3157834447"/>
                    </a:ext>
                  </a:extLst>
                </a:gridCol>
                <a:gridCol w="741703">
                  <a:extLst>
                    <a:ext uri="{9D8B030D-6E8A-4147-A177-3AD203B41FA5}">
                      <a16:colId xmlns:a16="http://schemas.microsoft.com/office/drawing/2014/main" val="3568564237"/>
                    </a:ext>
                  </a:extLst>
                </a:gridCol>
              </a:tblGrid>
              <a:tr h="344099">
                <a:tc>
                  <a:txBody>
                    <a:bodyPr/>
                    <a:lstStyle/>
                    <a:p>
                      <a:r>
                        <a:rPr lang="en-GB" sz="1600" b="1" dirty="0">
                          <a:solidFill>
                            <a:sysClr val="windowText" lastClr="000000"/>
                          </a:solidFill>
                          <a:latin typeface="Arial"/>
                          <a:cs typeface="Arial"/>
                        </a:rPr>
                        <a:t>6. References</a:t>
                      </a:r>
                      <a:endParaRPr lang="en-AT"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600" b="1" dirty="0">
                          <a:latin typeface="Arial" panose="020B0604020202020204" pitchFamily="34" charset="0"/>
                          <a:cs typeface="Arial" panose="020B0604020202020204" pitchFamily="34" charset="0"/>
                        </a:rPr>
                        <a:t>27</a:t>
                      </a:r>
                      <a:endParaRPr lang="en-AT" sz="1600" b="1"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79205527"/>
                  </a:ext>
                </a:extLst>
              </a:tr>
              <a:tr h="344099">
                <a:tc>
                  <a:txBody>
                    <a:bodyPr/>
                    <a:lstStyle/>
                    <a:p>
                      <a:r>
                        <a:rPr lang="en-GB" sz="1400" spc="64" dirty="0">
                          <a:solidFill>
                            <a:sysClr val="windowText" lastClr="000000"/>
                          </a:solidFill>
                          <a:latin typeface="Arial"/>
                          <a:cs typeface="Arial"/>
                        </a:rPr>
                        <a:t> </a:t>
                      </a:r>
                      <a:r>
                        <a:rPr lang="en-US" sz="1400" spc="64" dirty="0">
                          <a:solidFill>
                            <a:sysClr val="windowText" lastClr="000000"/>
                          </a:solidFill>
                          <a:latin typeface="Arial"/>
                          <a:cs typeface="Arial"/>
                        </a:rPr>
                        <a:t>6.1 Reference Textbooks &amp; Tutorials</a:t>
                      </a:r>
                      <a:r>
                        <a:rPr lang="en-GB" sz="1400" spc="64" dirty="0">
                          <a:solidFill>
                            <a:sysClr val="windowText" lastClr="000000"/>
                          </a:solidFill>
                          <a:latin typeface="Arial"/>
                          <a:cs typeface="Arial"/>
                        </a:rPr>
                        <a:t> </a:t>
                      </a:r>
                      <a:endParaRPr lang="en-AT" sz="1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400" dirty="0">
                          <a:latin typeface="Arial" panose="020B0604020202020204" pitchFamily="34" charset="0"/>
                          <a:cs typeface="Arial" panose="020B0604020202020204" pitchFamily="34" charset="0"/>
                        </a:rPr>
                        <a:t>28</a:t>
                      </a:r>
                      <a:endParaRPr lang="en-AT" sz="1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608218"/>
                  </a:ext>
                </a:extLst>
              </a:tr>
            </a:tbl>
          </a:graphicData>
        </a:graphic>
      </p:graphicFrame>
    </p:spTree>
    <p:extLst>
      <p:ext uri="{BB962C8B-B14F-4D97-AF65-F5344CB8AC3E}">
        <p14:creationId xmlns:p14="http://schemas.microsoft.com/office/powerpoint/2010/main" val="2968481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a:t>
            </a:r>
          </a:p>
          <a:p>
            <a:pPr algn="ctr"/>
            <a:r>
              <a:rPr lang="en-US" sz="3200" b="1" dirty="0">
                <a:solidFill>
                  <a:schemeClr val="bg1"/>
                </a:solidFill>
              </a:rPr>
              <a:t>Objective</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EB48DED4-5DD8-FE4F-0E89-36842B0B66A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B5E9485B-AB6C-2D1B-A0EB-349738B08909}"/>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Tree>
    <p:extLst>
      <p:ext uri="{BB962C8B-B14F-4D97-AF65-F5344CB8AC3E}">
        <p14:creationId xmlns:p14="http://schemas.microsoft.com/office/powerpoint/2010/main" val="231132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F31F-D0D4-4E7E-77D0-C55CDD37BFF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A8AB1A4-AB0C-CDF4-0A4C-E8B9A34B2F54}"/>
              </a:ext>
            </a:extLst>
          </p:cNvPr>
          <p:cNvSpPr txBox="1">
            <a:spLocks noGrp="1"/>
          </p:cNvSpPr>
          <p:nvPr>
            <p:ph type="title"/>
          </p:nvPr>
        </p:nvSpPr>
        <p:spPr>
          <a:xfrm>
            <a:off x="726280" y="403415"/>
            <a:ext cx="715763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0. Learning Objectives – Lab 2: Designing Surveys</a:t>
            </a:r>
            <a:endParaRPr sz="2400" b="1" spc="-13" dirty="0">
              <a:solidFill>
                <a:schemeClr val="bg1"/>
              </a:solidFill>
            </a:endParaRPr>
          </a:p>
        </p:txBody>
      </p:sp>
      <p:sp>
        <p:nvSpPr>
          <p:cNvPr id="8" name="TextBox 7">
            <a:extLst>
              <a:ext uri="{FF2B5EF4-FFF2-40B4-BE49-F238E27FC236}">
                <a16:creationId xmlns:a16="http://schemas.microsoft.com/office/drawing/2014/main" id="{EC605294-A2FF-1FE7-E33C-C002E8AE196A}"/>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2</a:t>
            </a:r>
            <a:endParaRPr lang="LID4096" sz="1500" dirty="0">
              <a:solidFill>
                <a:schemeClr val="bg1"/>
              </a:solidFill>
            </a:endParaRPr>
          </a:p>
        </p:txBody>
      </p:sp>
      <p:sp>
        <p:nvSpPr>
          <p:cNvPr id="4" name="object 6">
            <a:extLst>
              <a:ext uri="{FF2B5EF4-FFF2-40B4-BE49-F238E27FC236}">
                <a16:creationId xmlns:a16="http://schemas.microsoft.com/office/drawing/2014/main" id="{AF1D9E0D-B151-3EF3-3F9E-E59BE2B56992}"/>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4D1FE3FB-9C72-61B0-2907-F4EDE93B472A}"/>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graphicFrame>
        <p:nvGraphicFramePr>
          <p:cNvPr id="3" name="Table 2">
            <a:extLst>
              <a:ext uri="{FF2B5EF4-FFF2-40B4-BE49-F238E27FC236}">
                <a16:creationId xmlns:a16="http://schemas.microsoft.com/office/drawing/2014/main" id="{4DDB1A39-CA4F-78E6-3671-43117EF600BC}"/>
              </a:ext>
            </a:extLst>
          </p:cNvPr>
          <p:cNvGraphicFramePr>
            <a:graphicFrameLocks noGrp="1"/>
          </p:cNvGraphicFramePr>
          <p:nvPr>
            <p:extLst>
              <p:ext uri="{D42A27DB-BD31-4B8C-83A1-F6EECF244321}">
                <p14:modId xmlns:p14="http://schemas.microsoft.com/office/powerpoint/2010/main" val="2229483655"/>
              </p:ext>
            </p:extLst>
          </p:nvPr>
        </p:nvGraphicFramePr>
        <p:xfrm>
          <a:off x="726281" y="905128"/>
          <a:ext cx="10739437" cy="5322774"/>
        </p:xfrm>
        <a:graphic>
          <a:graphicData uri="http://schemas.openxmlformats.org/drawingml/2006/table">
            <a:tbl>
              <a:tblPr firstRow="1" bandRow="1">
                <a:tableStyleId>{3C2FFA5D-87B4-456A-9821-1D502468CF0F}</a:tableStyleId>
              </a:tblPr>
              <a:tblGrid>
                <a:gridCol w="1147124">
                  <a:extLst>
                    <a:ext uri="{9D8B030D-6E8A-4147-A177-3AD203B41FA5}">
                      <a16:colId xmlns:a16="http://schemas.microsoft.com/office/drawing/2014/main" val="2694392637"/>
                    </a:ext>
                  </a:extLst>
                </a:gridCol>
                <a:gridCol w="5441795">
                  <a:extLst>
                    <a:ext uri="{9D8B030D-6E8A-4147-A177-3AD203B41FA5}">
                      <a16:colId xmlns:a16="http://schemas.microsoft.com/office/drawing/2014/main" val="3585380364"/>
                    </a:ext>
                  </a:extLst>
                </a:gridCol>
                <a:gridCol w="1382751">
                  <a:extLst>
                    <a:ext uri="{9D8B030D-6E8A-4147-A177-3AD203B41FA5}">
                      <a16:colId xmlns:a16="http://schemas.microsoft.com/office/drawing/2014/main" val="355885015"/>
                    </a:ext>
                  </a:extLst>
                </a:gridCol>
                <a:gridCol w="1260088">
                  <a:extLst>
                    <a:ext uri="{9D8B030D-6E8A-4147-A177-3AD203B41FA5}">
                      <a16:colId xmlns:a16="http://schemas.microsoft.com/office/drawing/2014/main" val="805715880"/>
                    </a:ext>
                  </a:extLst>
                </a:gridCol>
                <a:gridCol w="1507679">
                  <a:extLst>
                    <a:ext uri="{9D8B030D-6E8A-4147-A177-3AD203B41FA5}">
                      <a16:colId xmlns:a16="http://schemas.microsoft.com/office/drawing/2014/main" val="2990742582"/>
                    </a:ext>
                  </a:extLst>
                </a:gridCol>
              </a:tblGrid>
              <a:tr h="643289">
                <a:tc>
                  <a:txBody>
                    <a:bodyPr/>
                    <a:lstStyle/>
                    <a:p>
                      <a:pPr algn="ctr"/>
                      <a:r>
                        <a:rPr lang="en-GB" sz="1800" dirty="0"/>
                        <a:t>Section No</a:t>
                      </a:r>
                      <a:endParaRPr lang="en-AT" sz="1800" dirty="0"/>
                    </a:p>
                  </a:txBody>
                  <a:tcPr/>
                </a:tc>
                <a:tc>
                  <a:txBody>
                    <a:bodyPr/>
                    <a:lstStyle/>
                    <a:p>
                      <a:pPr algn="ctr"/>
                      <a:r>
                        <a:rPr lang="en-GB" sz="1800" dirty="0"/>
                        <a:t>Learning Objective</a:t>
                      </a:r>
                      <a:endParaRPr lang="en-AT" sz="1800" dirty="0"/>
                    </a:p>
                  </a:txBody>
                  <a:tcPr/>
                </a:tc>
                <a:tc>
                  <a:txBody>
                    <a:bodyPr/>
                    <a:lstStyle/>
                    <a:p>
                      <a:pPr algn="ctr"/>
                      <a:r>
                        <a:rPr lang="en-GB" sz="1800" dirty="0"/>
                        <a:t>Activity Type</a:t>
                      </a:r>
                      <a:endParaRPr lang="en-AT" sz="1800" dirty="0"/>
                    </a:p>
                  </a:txBody>
                  <a:tcPr/>
                </a:tc>
                <a:tc>
                  <a:txBody>
                    <a:bodyPr/>
                    <a:lstStyle/>
                    <a:p>
                      <a:pPr algn="ctr"/>
                      <a:r>
                        <a:rPr lang="en-GB" sz="1800" dirty="0"/>
                        <a:t>Activity Done by</a:t>
                      </a:r>
                      <a:endParaRPr lang="en-AT" sz="1800" dirty="0"/>
                    </a:p>
                  </a:txBody>
                  <a:tcPr/>
                </a:tc>
                <a:tc>
                  <a:txBody>
                    <a:bodyPr/>
                    <a:lstStyle/>
                    <a:p>
                      <a:pPr algn="ctr"/>
                      <a:r>
                        <a:rPr lang="en-GB" sz="1800" dirty="0"/>
                        <a:t>Allocated Time</a:t>
                      </a:r>
                      <a:endParaRPr lang="en-AT" sz="1800" dirty="0"/>
                    </a:p>
                  </a:txBody>
                  <a:tcPr/>
                </a:tc>
                <a:extLst>
                  <a:ext uri="{0D108BD9-81ED-4DB2-BD59-A6C34878D82A}">
                    <a16:rowId xmlns:a16="http://schemas.microsoft.com/office/drawing/2014/main" val="2714679606"/>
                  </a:ext>
                </a:extLst>
              </a:tr>
              <a:tr h="643289">
                <a:tc>
                  <a:txBody>
                    <a:bodyPr/>
                    <a:lstStyle/>
                    <a:p>
                      <a:r>
                        <a:rPr lang="en-GB" sz="1800" dirty="0"/>
                        <a:t>1</a:t>
                      </a:r>
                      <a:endParaRPr lang="en-AT" sz="1800" dirty="0"/>
                    </a:p>
                  </a:txBody>
                  <a:tcPr/>
                </a:tc>
                <a:tc>
                  <a:txBody>
                    <a:bodyPr/>
                    <a:lstStyle/>
                    <a:p>
                      <a:r>
                        <a:rPr lang="en-GB" sz="1800" dirty="0"/>
                        <a:t>Understand the purpose of surveys in engineering research</a:t>
                      </a:r>
                      <a:endParaRPr lang="en-AT" sz="1800" dirty="0"/>
                    </a:p>
                  </a:txBody>
                  <a:tcPr/>
                </a:tc>
                <a:tc>
                  <a:txBody>
                    <a:bodyPr/>
                    <a:lstStyle/>
                    <a:p>
                      <a:r>
                        <a:rPr lang="en-GB" sz="1800" dirty="0"/>
                        <a:t>Presentation</a:t>
                      </a:r>
                      <a:endParaRPr lang="en-AT" sz="1800" dirty="0"/>
                    </a:p>
                  </a:txBody>
                  <a:tcPr/>
                </a:tc>
                <a:tc>
                  <a:txBody>
                    <a:bodyPr/>
                    <a:lstStyle/>
                    <a:p>
                      <a:r>
                        <a:rPr lang="en-GB" sz="1800" dirty="0"/>
                        <a:t>Teacher</a:t>
                      </a:r>
                      <a:endParaRPr lang="en-AT" sz="1800" dirty="0"/>
                    </a:p>
                  </a:txBody>
                  <a:tcPr/>
                </a:tc>
                <a:tc>
                  <a:txBody>
                    <a:bodyPr/>
                    <a:lstStyle/>
                    <a:p>
                      <a:r>
                        <a:rPr lang="en-GB" sz="1800" dirty="0"/>
                        <a:t>15 minutes</a:t>
                      </a:r>
                      <a:endParaRPr lang="en-AT" sz="1800" dirty="0"/>
                    </a:p>
                  </a:txBody>
                  <a:tcPr/>
                </a:tc>
                <a:extLst>
                  <a:ext uri="{0D108BD9-81ED-4DB2-BD59-A6C34878D82A}">
                    <a16:rowId xmlns:a16="http://schemas.microsoft.com/office/drawing/2014/main" val="4253387704"/>
                  </a:ext>
                </a:extLst>
              </a:tr>
              <a:tr h="643289">
                <a:tc>
                  <a:txBody>
                    <a:bodyPr/>
                    <a:lstStyle/>
                    <a:p>
                      <a:r>
                        <a:rPr lang="en-GB" sz="1800" dirty="0"/>
                        <a:t>1</a:t>
                      </a:r>
                      <a:endParaRPr lang="en-AT" sz="1800" dirty="0"/>
                    </a:p>
                  </a:txBody>
                  <a:tcPr/>
                </a:tc>
                <a:tc>
                  <a:txBody>
                    <a:bodyPr/>
                    <a:lstStyle/>
                    <a:p>
                      <a:r>
                        <a:rPr lang="en-GB" sz="1800" dirty="0"/>
                        <a:t>Identify types of surveys and their real-world applications</a:t>
                      </a:r>
                      <a:endParaRPr lang="en-AT" sz="1800" dirty="0"/>
                    </a:p>
                  </a:txBody>
                  <a:tcPr/>
                </a:tc>
                <a:tc>
                  <a:txBody>
                    <a:bodyPr/>
                    <a:lstStyle/>
                    <a:p>
                      <a:r>
                        <a:rPr lang="en-GB" sz="1800" dirty="0"/>
                        <a:t>Presentation</a:t>
                      </a:r>
                      <a:endParaRPr lang="en-AT" sz="1800" dirty="0"/>
                    </a:p>
                  </a:txBody>
                  <a:tcPr/>
                </a:tc>
                <a:tc>
                  <a:txBody>
                    <a:bodyPr/>
                    <a:lstStyle/>
                    <a:p>
                      <a:r>
                        <a:rPr lang="en-GB" sz="1800" dirty="0"/>
                        <a:t>Teacher</a:t>
                      </a:r>
                      <a:endParaRPr lang="en-AT" sz="1800" dirty="0"/>
                    </a:p>
                  </a:txBody>
                  <a:tcPr/>
                </a:tc>
                <a:tc>
                  <a:txBody>
                    <a:bodyPr/>
                    <a:lstStyle/>
                    <a:p>
                      <a:r>
                        <a:rPr lang="en-GB" sz="1800" dirty="0"/>
                        <a:t>10 minutes</a:t>
                      </a:r>
                      <a:endParaRPr lang="en-AT" sz="1800" dirty="0"/>
                    </a:p>
                  </a:txBody>
                  <a:tcPr/>
                </a:tc>
                <a:extLst>
                  <a:ext uri="{0D108BD9-81ED-4DB2-BD59-A6C34878D82A}">
                    <a16:rowId xmlns:a16="http://schemas.microsoft.com/office/drawing/2014/main" val="2220559623"/>
                  </a:ext>
                </a:extLst>
              </a:tr>
              <a:tr h="363598">
                <a:tc>
                  <a:txBody>
                    <a:bodyPr/>
                    <a:lstStyle/>
                    <a:p>
                      <a:r>
                        <a:rPr lang="en-GB" sz="1800" dirty="0"/>
                        <a:t>2</a:t>
                      </a:r>
                      <a:endParaRPr lang="en-AT" sz="1800" dirty="0"/>
                    </a:p>
                  </a:txBody>
                  <a:tcPr/>
                </a:tc>
                <a:tc>
                  <a:txBody>
                    <a:bodyPr/>
                    <a:lstStyle/>
                    <a:p>
                      <a:r>
                        <a:rPr lang="en-GB" sz="1800" dirty="0"/>
                        <a:t>Formulate clear and unbiased survey questions</a:t>
                      </a:r>
                      <a:endParaRPr lang="en-AT" sz="1800" dirty="0"/>
                    </a:p>
                  </a:txBody>
                  <a:tcPr/>
                </a:tc>
                <a:tc>
                  <a:txBody>
                    <a:bodyPr/>
                    <a:lstStyle/>
                    <a:p>
                      <a:r>
                        <a:rPr lang="en-GB" sz="1800" dirty="0"/>
                        <a:t>Presentation</a:t>
                      </a:r>
                      <a:endParaRPr lang="en-AT" sz="1800" dirty="0"/>
                    </a:p>
                  </a:txBody>
                  <a:tcPr/>
                </a:tc>
                <a:tc>
                  <a:txBody>
                    <a:bodyPr/>
                    <a:lstStyle/>
                    <a:p>
                      <a:r>
                        <a:rPr lang="en-GB" sz="1800" dirty="0"/>
                        <a:t>Teacher</a:t>
                      </a:r>
                      <a:endParaRPr lang="en-AT" sz="1800" dirty="0"/>
                    </a:p>
                  </a:txBody>
                  <a:tcPr/>
                </a:tc>
                <a:tc>
                  <a:txBody>
                    <a:bodyPr/>
                    <a:lstStyle/>
                    <a:p>
                      <a:r>
                        <a:rPr lang="en-GB" sz="1800" dirty="0"/>
                        <a:t>15 minutes</a:t>
                      </a:r>
                      <a:endParaRPr lang="en-AT" sz="1800" dirty="0"/>
                    </a:p>
                  </a:txBody>
                  <a:tcPr/>
                </a:tc>
                <a:extLst>
                  <a:ext uri="{0D108BD9-81ED-4DB2-BD59-A6C34878D82A}">
                    <a16:rowId xmlns:a16="http://schemas.microsoft.com/office/drawing/2014/main" val="958506616"/>
                  </a:ext>
                </a:extLst>
              </a:tr>
              <a:tr h="363598">
                <a:tc>
                  <a:txBody>
                    <a:bodyPr/>
                    <a:lstStyle/>
                    <a:p>
                      <a:r>
                        <a:rPr lang="en-GB" sz="1800" dirty="0"/>
                        <a:t>2</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Apply principles of reliability, validity, and ethics</a:t>
                      </a:r>
                      <a:endParaRPr lang="en-AT" sz="1800" dirty="0"/>
                    </a:p>
                  </a:txBody>
                  <a:tcPr/>
                </a:tc>
                <a:tc>
                  <a:txBody>
                    <a:bodyPr/>
                    <a:lstStyle/>
                    <a:p>
                      <a:r>
                        <a:rPr lang="en-GB" sz="1800" dirty="0"/>
                        <a:t>Presentation</a:t>
                      </a:r>
                      <a:endParaRPr lang="en-AT" sz="1800" dirty="0"/>
                    </a:p>
                  </a:txBody>
                  <a:tcPr/>
                </a:tc>
                <a:tc>
                  <a:txBody>
                    <a:bodyPr/>
                    <a:lstStyle/>
                    <a:p>
                      <a:r>
                        <a:rPr lang="en-GB" sz="1800" dirty="0"/>
                        <a:t>Teacher</a:t>
                      </a:r>
                      <a:endParaRPr lang="en-AT" sz="1800" dirty="0"/>
                    </a:p>
                  </a:txBody>
                  <a:tcPr/>
                </a:tc>
                <a:tc>
                  <a:txBody>
                    <a:bodyPr/>
                    <a:lstStyle/>
                    <a:p>
                      <a:r>
                        <a:rPr lang="en-GB" sz="1800" dirty="0"/>
                        <a:t>10 minutes</a:t>
                      </a:r>
                      <a:endParaRPr lang="en-AT" sz="1800" dirty="0"/>
                    </a:p>
                  </a:txBody>
                  <a:tcPr/>
                </a:tc>
                <a:extLst>
                  <a:ext uri="{0D108BD9-81ED-4DB2-BD59-A6C34878D82A}">
                    <a16:rowId xmlns:a16="http://schemas.microsoft.com/office/drawing/2014/main" val="1570552019"/>
                  </a:ext>
                </a:extLst>
              </a:tr>
              <a:tr h="363598">
                <a:tc>
                  <a:txBody>
                    <a:bodyPr/>
                    <a:lstStyle/>
                    <a:p>
                      <a:r>
                        <a:rPr lang="en-GB" sz="1800" dirty="0"/>
                        <a:t>2</a:t>
                      </a:r>
                      <a:endParaRPr lang="en-AT" sz="1800" dirty="0"/>
                    </a:p>
                  </a:txBody>
                  <a:tcPr/>
                </a:tc>
                <a:tc>
                  <a:txBody>
                    <a:bodyPr/>
                    <a:lstStyle/>
                    <a:p>
                      <a:r>
                        <a:rPr lang="en-GB" sz="1800" dirty="0"/>
                        <a:t>Structure surveys for logical flow and efficiency </a:t>
                      </a:r>
                      <a:endParaRPr lang="en-AT" sz="1800" dirty="0"/>
                    </a:p>
                  </a:txBody>
                  <a:tcPr/>
                </a:tc>
                <a:tc>
                  <a:txBody>
                    <a:bodyPr/>
                    <a:lstStyle/>
                    <a:p>
                      <a:r>
                        <a:rPr lang="en-GB" sz="1800" dirty="0"/>
                        <a:t>Presentation</a:t>
                      </a:r>
                      <a:endParaRPr lang="en-AT" sz="1800" dirty="0"/>
                    </a:p>
                  </a:txBody>
                  <a:tcPr/>
                </a:tc>
                <a:tc>
                  <a:txBody>
                    <a:bodyPr/>
                    <a:lstStyle/>
                    <a:p>
                      <a:r>
                        <a:rPr lang="en-GB" sz="1800" dirty="0"/>
                        <a:t>Teacher</a:t>
                      </a:r>
                      <a:endParaRPr lang="en-AT" sz="1800" dirty="0"/>
                    </a:p>
                  </a:txBody>
                  <a:tcPr/>
                </a:tc>
                <a:tc>
                  <a:txBody>
                    <a:bodyPr/>
                    <a:lstStyle/>
                    <a:p>
                      <a:r>
                        <a:rPr lang="en-GB" sz="1800" dirty="0"/>
                        <a:t>10 minutes</a:t>
                      </a:r>
                      <a:endParaRPr lang="en-AT" sz="1800" dirty="0"/>
                    </a:p>
                  </a:txBody>
                  <a:tcPr/>
                </a:tc>
                <a:extLst>
                  <a:ext uri="{0D108BD9-81ED-4DB2-BD59-A6C34878D82A}">
                    <a16:rowId xmlns:a16="http://schemas.microsoft.com/office/drawing/2014/main" val="2444766040"/>
                  </a:ext>
                </a:extLst>
              </a:tr>
              <a:tr h="643289">
                <a:tc>
                  <a:txBody>
                    <a:bodyPr/>
                    <a:lstStyle/>
                    <a:p>
                      <a:r>
                        <a:rPr lang="en-GB" sz="1800" dirty="0"/>
                        <a:t>3, 4</a:t>
                      </a:r>
                      <a:endParaRPr lang="en-AT" sz="1800" dirty="0"/>
                    </a:p>
                  </a:txBody>
                  <a:tcPr/>
                </a:tc>
                <a:tc>
                  <a:txBody>
                    <a:bodyPr/>
                    <a:lstStyle/>
                    <a:p>
                      <a:r>
                        <a:rPr lang="en-GB" sz="1800" dirty="0"/>
                        <a:t>Create and distribute surveys using Google Forms</a:t>
                      </a:r>
                      <a:endParaRPr lang="en-AT" sz="1800" dirty="0"/>
                    </a:p>
                  </a:txBody>
                  <a:tcPr/>
                </a:tc>
                <a:tc>
                  <a:txBody>
                    <a:bodyPr/>
                    <a:lstStyle/>
                    <a:p>
                      <a:r>
                        <a:rPr lang="en-GB" sz="1800" dirty="0"/>
                        <a:t>Practical</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Teacher</a:t>
                      </a:r>
                      <a:endParaRPr lang="en-AT" sz="1800" dirty="0"/>
                    </a:p>
                    <a:p>
                      <a:pPr marL="0" marR="0" lvl="0" indent="0" defTabSz="914400" eaLnBrk="1" fontAlgn="auto" latinLnBrk="0" hangingPunct="1">
                        <a:lnSpc>
                          <a:spcPct val="100000"/>
                        </a:lnSpc>
                        <a:spcBef>
                          <a:spcPts val="0"/>
                        </a:spcBef>
                        <a:spcAft>
                          <a:spcPts val="0"/>
                        </a:spcAft>
                        <a:buClrTx/>
                        <a:buSzTx/>
                        <a:buFontTx/>
                        <a:buNone/>
                        <a:tabLst/>
                        <a:defRPr/>
                      </a:pPr>
                      <a:r>
                        <a:rPr lang="en-GB" sz="1800" dirty="0"/>
                        <a:t>+Students</a:t>
                      </a:r>
                      <a:endParaRPr lang="en-AT" sz="1800" dirty="0"/>
                    </a:p>
                  </a:txBody>
                  <a:tcPr/>
                </a:tc>
                <a:tc>
                  <a:txBody>
                    <a:bodyPr/>
                    <a:lstStyle/>
                    <a:p>
                      <a:r>
                        <a:rPr lang="en-GB" sz="1800" dirty="0"/>
                        <a:t>35 minutes</a:t>
                      </a:r>
                      <a:endParaRPr lang="en-AT" sz="1800" dirty="0"/>
                    </a:p>
                  </a:txBody>
                  <a:tcPr/>
                </a:tc>
                <a:extLst>
                  <a:ext uri="{0D108BD9-81ED-4DB2-BD59-A6C34878D82A}">
                    <a16:rowId xmlns:a16="http://schemas.microsoft.com/office/drawing/2014/main" val="4230232666"/>
                  </a:ext>
                </a:extLst>
              </a:tr>
              <a:tr h="643289">
                <a:tc>
                  <a:txBody>
                    <a:bodyPr/>
                    <a:lstStyle/>
                    <a:p>
                      <a:r>
                        <a:rPr lang="en-GB" sz="1800" dirty="0"/>
                        <a:t>5</a:t>
                      </a:r>
                      <a:endParaRPr lang="en-AT" sz="1800" dirty="0"/>
                    </a:p>
                  </a:txBody>
                  <a:tcPr/>
                </a:tc>
                <a:tc>
                  <a:txBody>
                    <a:bodyPr/>
                    <a:lstStyle/>
                    <a:p>
                      <a:r>
                        <a:rPr lang="en-GB" sz="1800" dirty="0"/>
                        <a:t>Analyse responses using Google Sheets to extract insights</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Presentation</a:t>
                      </a:r>
                      <a:endParaRPr lang="en-AT" sz="1800" dirty="0"/>
                    </a:p>
                    <a:p>
                      <a:pPr marL="0" marR="0" lvl="0" indent="0" defTabSz="914400" eaLnBrk="1" fontAlgn="auto" latinLnBrk="0" hangingPunct="1">
                        <a:lnSpc>
                          <a:spcPct val="100000"/>
                        </a:lnSpc>
                        <a:spcBef>
                          <a:spcPts val="0"/>
                        </a:spcBef>
                        <a:spcAft>
                          <a:spcPts val="0"/>
                        </a:spcAft>
                        <a:buClrTx/>
                        <a:buSzTx/>
                        <a:buFontTx/>
                        <a:buNone/>
                        <a:tabLst/>
                        <a:defRPr/>
                      </a:pPr>
                      <a:r>
                        <a:rPr lang="en-GB" sz="1800" dirty="0"/>
                        <a:t> +  </a:t>
                      </a:r>
                      <a:r>
                        <a:rPr lang="en-GB" sz="1800" dirty="0">
                          <a:solidFill>
                            <a:schemeClr val="dk1"/>
                          </a:solidFill>
                          <a:effectLst/>
                        </a:rPr>
                        <a:t>Practical</a:t>
                      </a:r>
                      <a:endParaRPr lang="en-AT" sz="1800" dirty="0"/>
                    </a:p>
                  </a:txBody>
                  <a:tcPr/>
                </a:tc>
                <a:tc>
                  <a:txBody>
                    <a:bodyPr/>
                    <a:lstStyle/>
                    <a:p>
                      <a:r>
                        <a:rPr lang="en-GB" sz="1800" dirty="0"/>
                        <a:t>Teacher</a:t>
                      </a:r>
                      <a:endParaRPr lang="en-AT" sz="1800" dirty="0"/>
                    </a:p>
                  </a:txBody>
                  <a:tcPr/>
                </a:tc>
                <a:tc>
                  <a:txBody>
                    <a:bodyPr/>
                    <a:lstStyle/>
                    <a:p>
                      <a:r>
                        <a:rPr lang="en-GB" sz="1800" dirty="0"/>
                        <a:t>30 minutes</a:t>
                      </a:r>
                      <a:endParaRPr lang="en-AT" sz="1800" dirty="0"/>
                    </a:p>
                  </a:txBody>
                  <a:tcPr/>
                </a:tc>
                <a:extLst>
                  <a:ext uri="{0D108BD9-81ED-4DB2-BD59-A6C34878D82A}">
                    <a16:rowId xmlns:a16="http://schemas.microsoft.com/office/drawing/2014/main" val="2953684979"/>
                  </a:ext>
                </a:extLst>
              </a:tr>
              <a:tr h="643289">
                <a:tc>
                  <a:txBody>
                    <a:bodyPr/>
                    <a:lstStyle/>
                    <a:p>
                      <a:r>
                        <a:rPr lang="en-GB" sz="1800" dirty="0"/>
                        <a:t>5</a:t>
                      </a:r>
                      <a:endParaRPr lang="en-AT" sz="1800" dirty="0"/>
                    </a:p>
                  </a:txBody>
                  <a:tcPr/>
                </a:tc>
                <a:tc>
                  <a:txBody>
                    <a:bodyPr/>
                    <a:lstStyle/>
                    <a:p>
                      <a:r>
                        <a:rPr lang="en-GB" sz="1800" dirty="0"/>
                        <a:t>Explaining the Home Assignment and Submission</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solidFill>
                            <a:schemeClr val="dk1"/>
                          </a:solidFill>
                          <a:effectLst/>
                        </a:rPr>
                        <a:t>Practical</a:t>
                      </a:r>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Teacher</a:t>
                      </a:r>
                      <a:endParaRPr lang="en-AT" sz="1800" dirty="0"/>
                    </a:p>
                    <a:p>
                      <a:endParaRPr lang="en-AT" sz="1800" dirty="0"/>
                    </a:p>
                  </a:txBody>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800" dirty="0"/>
                        <a:t>10 minutes</a:t>
                      </a:r>
                      <a:endParaRPr lang="en-AT" sz="1800" dirty="0"/>
                    </a:p>
                    <a:p>
                      <a:endParaRPr lang="en-AT" sz="1800" dirty="0"/>
                    </a:p>
                  </a:txBody>
                  <a:tcPr/>
                </a:tc>
                <a:extLst>
                  <a:ext uri="{0D108BD9-81ED-4DB2-BD59-A6C34878D82A}">
                    <a16:rowId xmlns:a16="http://schemas.microsoft.com/office/drawing/2014/main" val="1883380887"/>
                  </a:ext>
                </a:extLst>
              </a:tr>
              <a:tr h="335629">
                <a:tc>
                  <a:txBody>
                    <a:bodyPr/>
                    <a:lstStyle/>
                    <a:p>
                      <a:endParaRPr lang="en-AT" sz="1600" b="1" dirty="0"/>
                    </a:p>
                  </a:txBody>
                  <a:tcPr/>
                </a:tc>
                <a:tc>
                  <a:txBody>
                    <a:bodyPr/>
                    <a:lstStyle/>
                    <a:p>
                      <a:r>
                        <a:rPr lang="en-GB" sz="1800" b="1" dirty="0"/>
                        <a:t>TOTAL</a:t>
                      </a:r>
                      <a:endParaRPr lang="en-AT" sz="1800" b="1" dirty="0"/>
                    </a:p>
                  </a:txBody>
                  <a:tcPr/>
                </a:tc>
                <a:tc>
                  <a:txBody>
                    <a:bodyPr/>
                    <a:lstStyle/>
                    <a:p>
                      <a:endParaRPr lang="en-AT" sz="1800" b="1" dirty="0"/>
                    </a:p>
                  </a:txBody>
                  <a:tcPr/>
                </a:tc>
                <a:tc>
                  <a:txBody>
                    <a:bodyPr/>
                    <a:lstStyle/>
                    <a:p>
                      <a:endParaRPr lang="en-AT" sz="1800" b="1" dirty="0"/>
                    </a:p>
                  </a:txBody>
                  <a:tcPr/>
                </a:tc>
                <a:tc>
                  <a:txBody>
                    <a:bodyPr/>
                    <a:lstStyle/>
                    <a:p>
                      <a:r>
                        <a:rPr lang="en-GB" sz="1800" b="1" dirty="0"/>
                        <a:t>135 minutes</a:t>
                      </a:r>
                      <a:endParaRPr lang="en-AT" sz="1800" b="1" dirty="0"/>
                    </a:p>
                  </a:txBody>
                  <a:tcPr/>
                </a:tc>
                <a:extLst>
                  <a:ext uri="{0D108BD9-81ED-4DB2-BD59-A6C34878D82A}">
                    <a16:rowId xmlns:a16="http://schemas.microsoft.com/office/drawing/2014/main" val="410515700"/>
                  </a:ext>
                </a:extLst>
              </a:tr>
            </a:tbl>
          </a:graphicData>
        </a:graphic>
      </p:graphicFrame>
    </p:spTree>
    <p:extLst>
      <p:ext uri="{BB962C8B-B14F-4D97-AF65-F5344CB8AC3E}">
        <p14:creationId xmlns:p14="http://schemas.microsoft.com/office/powerpoint/2010/main" val="203342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7F870-7EE6-F1CF-ECED-D31A642999E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A82B8B9-8B95-0DDA-D82C-363C5B5EF62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a:t>
            </a:r>
          </a:p>
          <a:p>
            <a:pPr algn="ctr"/>
            <a:r>
              <a:rPr lang="en-US" sz="3200" b="1" dirty="0">
                <a:solidFill>
                  <a:schemeClr val="bg1"/>
                </a:solidFill>
              </a:rPr>
              <a:t>Introduction to Survey Design</a:t>
            </a:r>
            <a:endParaRPr lang="en-US" sz="3200" b="1" dirty="0">
              <a:solidFill>
                <a:schemeClr val="bg1"/>
              </a:solidFill>
              <a:latin typeface="Calibri" panose="020F0502020204030204" pitchFamily="34" charset="0"/>
              <a:cs typeface="Calibri" panose="020F0502020204030204" pitchFamily="34" charset="0"/>
            </a:endParaRPr>
          </a:p>
        </p:txBody>
      </p:sp>
      <p:sp>
        <p:nvSpPr>
          <p:cNvPr id="6" name="object 6">
            <a:extLst>
              <a:ext uri="{FF2B5EF4-FFF2-40B4-BE49-F238E27FC236}">
                <a16:creationId xmlns:a16="http://schemas.microsoft.com/office/drawing/2014/main" id="{C4C3080C-FC18-04E2-0618-82F93893DE3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2" name="object 6">
            <a:extLst>
              <a:ext uri="{FF2B5EF4-FFF2-40B4-BE49-F238E27FC236}">
                <a16:creationId xmlns:a16="http://schemas.microsoft.com/office/drawing/2014/main" id="{6BEABBA2-2604-3159-4860-4474AFE0C6F5}"/>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Tree>
    <p:extLst>
      <p:ext uri="{BB962C8B-B14F-4D97-AF65-F5344CB8AC3E}">
        <p14:creationId xmlns:p14="http://schemas.microsoft.com/office/powerpoint/2010/main" val="67717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6D0EB-1F88-A35E-E212-8E96751EBAB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0163D78-74C5-F7AF-34DA-3A9CF3E4D980}"/>
              </a:ext>
            </a:extLst>
          </p:cNvPr>
          <p:cNvSpPr txBox="1">
            <a:spLocks noGrp="1"/>
          </p:cNvSpPr>
          <p:nvPr>
            <p:ph type="title"/>
          </p:nvPr>
        </p:nvSpPr>
        <p:spPr>
          <a:xfrm>
            <a:off x="726280" y="403415"/>
            <a:ext cx="4815875"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1. Introduction to Survey Design </a:t>
            </a:r>
            <a:endParaRPr sz="2400" b="1" spc="-13" dirty="0">
              <a:solidFill>
                <a:schemeClr val="bg1"/>
              </a:solidFill>
            </a:endParaRPr>
          </a:p>
        </p:txBody>
      </p:sp>
      <p:sp>
        <p:nvSpPr>
          <p:cNvPr id="8" name="TextBox 7">
            <a:extLst>
              <a:ext uri="{FF2B5EF4-FFF2-40B4-BE49-F238E27FC236}">
                <a16:creationId xmlns:a16="http://schemas.microsoft.com/office/drawing/2014/main" id="{B7CD64E0-8036-0445-FBF1-FDF443F5BA4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4</a:t>
            </a:r>
            <a:endParaRPr lang="LID4096" sz="1500" dirty="0">
              <a:solidFill>
                <a:schemeClr val="bg1"/>
              </a:solidFill>
            </a:endParaRPr>
          </a:p>
        </p:txBody>
      </p:sp>
      <p:sp>
        <p:nvSpPr>
          <p:cNvPr id="7" name="object 3">
            <a:extLst>
              <a:ext uri="{FF2B5EF4-FFF2-40B4-BE49-F238E27FC236}">
                <a16:creationId xmlns:a16="http://schemas.microsoft.com/office/drawing/2014/main" id="{298A624B-D5F7-1CD7-FF96-89FC7954EABA}"/>
              </a:ext>
            </a:extLst>
          </p:cNvPr>
          <p:cNvSpPr txBox="1"/>
          <p:nvPr/>
        </p:nvSpPr>
        <p:spPr>
          <a:xfrm>
            <a:off x="694139" y="1366904"/>
            <a:ext cx="6254382" cy="5323582"/>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What is a Survey?</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A survey is a systematic method for collecting information from individuals to describe, compare, or explain their knowledge, attitudes, and behaviors.</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Surveys help researchers gather structured data from a sample to make informed conclusions about a larger population.</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Purpose in Engineering:</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Gathering user requirements </a:t>
            </a:r>
            <a:r>
              <a:rPr lang="en-US" sz="1600" dirty="0">
                <a:solidFill>
                  <a:sysClr val="windowText" lastClr="000000"/>
                </a:solidFill>
                <a:latin typeface="Arial"/>
                <a:cs typeface="Arial"/>
              </a:rPr>
              <a:t>– Understanding the needs of stakeholders for better system design.</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Evaluating system performance </a:t>
            </a:r>
            <a:r>
              <a:rPr lang="en-US" sz="1600" dirty="0">
                <a:solidFill>
                  <a:sysClr val="windowText" lastClr="000000"/>
                </a:solidFill>
                <a:latin typeface="Arial"/>
                <a:cs typeface="Arial"/>
              </a:rPr>
              <a:t>– Assessing the effectiveness of engineering solutions.</a:t>
            </a:r>
          </a:p>
          <a:p>
            <a:pPr marL="361950" lvl="1" indent="-171450" defTabSz="1175644" hangingPunct="1">
              <a:lnSpc>
                <a:spcPct val="150000"/>
              </a:lnSpc>
              <a:spcBef>
                <a:spcPts val="129"/>
              </a:spcBef>
              <a:buFont typeface="Arial" panose="020B0604020202020204" pitchFamily="34" charset="0"/>
              <a:buChar char="•"/>
            </a:pPr>
            <a:r>
              <a:rPr lang="en-US" sz="1600" b="1" dirty="0">
                <a:solidFill>
                  <a:sysClr val="windowText" lastClr="000000"/>
                </a:solidFill>
                <a:latin typeface="Arial"/>
                <a:cs typeface="Arial"/>
              </a:rPr>
              <a:t>Assessing user satisfaction </a:t>
            </a:r>
            <a:r>
              <a:rPr lang="en-US" sz="1600" dirty="0">
                <a:solidFill>
                  <a:sysClr val="windowText" lastClr="000000"/>
                </a:solidFill>
                <a:latin typeface="Arial"/>
                <a:cs typeface="Arial"/>
              </a:rPr>
              <a:t>– Measuring customer experience with products and services.</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pic>
        <p:nvPicPr>
          <p:cNvPr id="1030" name="Picture 6">
            <a:extLst>
              <a:ext uri="{FF2B5EF4-FFF2-40B4-BE49-F238E27FC236}">
                <a16:creationId xmlns:a16="http://schemas.microsoft.com/office/drawing/2014/main" id="{D742D35C-EF76-16E2-D377-5DF21A159A9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80662" y="1564047"/>
            <a:ext cx="4517199" cy="4246855"/>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3615D6A6-E30A-EA5A-A169-8CC7C0B97ACE}"/>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62EF2CE7-6F32-38EE-59B1-72D169F2A8DF}"/>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3" name="object 3">
            <a:extLst>
              <a:ext uri="{FF2B5EF4-FFF2-40B4-BE49-F238E27FC236}">
                <a16:creationId xmlns:a16="http://schemas.microsoft.com/office/drawing/2014/main" id="{7CB4CFEC-5C5E-4414-E7D5-B389107B1579}"/>
              </a:ext>
            </a:extLst>
          </p:cNvPr>
          <p:cNvSpPr txBox="1"/>
          <p:nvPr/>
        </p:nvSpPr>
        <p:spPr>
          <a:xfrm>
            <a:off x="740566" y="902567"/>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1.1 Definition and Purpose of Surveys</a:t>
            </a:r>
            <a:endParaRPr lang="en-GB" b="1" dirty="0">
              <a:solidFill>
                <a:schemeClr val="tx1"/>
              </a:solidFill>
              <a:latin typeface="Arial"/>
              <a:cs typeface="Arial"/>
            </a:endParaRPr>
          </a:p>
        </p:txBody>
      </p:sp>
    </p:spTree>
    <p:extLst>
      <p:ext uri="{BB962C8B-B14F-4D97-AF65-F5344CB8AC3E}">
        <p14:creationId xmlns:p14="http://schemas.microsoft.com/office/powerpoint/2010/main" val="469052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76D06-C6D3-673F-6DD2-4281399D76A6}"/>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6359C709-CC18-828E-446D-3A95BEE29347}"/>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r>
              <a:rPr lang="en-GB" sz="1500" dirty="0">
                <a:solidFill>
                  <a:schemeClr val="bg1"/>
                </a:solidFill>
              </a:rPr>
              <a:t>5</a:t>
            </a:r>
            <a:endParaRPr lang="LID4096" sz="1500" dirty="0">
              <a:solidFill>
                <a:schemeClr val="bg1"/>
              </a:solidFill>
            </a:endParaRPr>
          </a:p>
        </p:txBody>
      </p:sp>
      <p:sp>
        <p:nvSpPr>
          <p:cNvPr id="7" name="object 3">
            <a:extLst>
              <a:ext uri="{FF2B5EF4-FFF2-40B4-BE49-F238E27FC236}">
                <a16:creationId xmlns:a16="http://schemas.microsoft.com/office/drawing/2014/main" id="{D8F33D41-99A9-42B9-D4F3-0A016CE9207E}"/>
              </a:ext>
            </a:extLst>
          </p:cNvPr>
          <p:cNvSpPr txBox="1"/>
          <p:nvPr/>
        </p:nvSpPr>
        <p:spPr>
          <a:xfrm>
            <a:off x="726281" y="1254384"/>
            <a:ext cx="6890002" cy="5428739"/>
          </a:xfrm>
          <a:prstGeom prst="rect">
            <a:avLst/>
          </a:prstGeom>
        </p:spPr>
        <p:txBody>
          <a:bodyPr vert="horz" wrap="square" lIns="0" tIns="16329" rIns="0" bIns="0" rtlCol="0">
            <a:spAutoFit/>
          </a:bodyPr>
          <a:lstStyle/>
          <a:p>
            <a:pPr marL="190500" defTabSz="1175644" hangingPunct="1">
              <a:lnSpc>
                <a:spcPct val="150000"/>
              </a:lnSpc>
              <a:spcBef>
                <a:spcPts val="129"/>
              </a:spcBef>
            </a:pPr>
            <a:r>
              <a:rPr lang="en-US" sz="2000" b="1" dirty="0">
                <a:solidFill>
                  <a:sysClr val="windowText" lastClr="000000"/>
                </a:solidFill>
                <a:latin typeface="Arial"/>
                <a:cs typeface="Arial"/>
              </a:rPr>
              <a:t>By Administration Method:</a:t>
            </a:r>
          </a:p>
          <a:p>
            <a:pPr marL="361950" indent="-171450" defTabSz="1175644" hangingPunct="1">
              <a:lnSpc>
                <a:spcPct val="150000"/>
              </a:lnSpc>
              <a:spcBef>
                <a:spcPts val="129"/>
              </a:spcBef>
              <a:buFont typeface="Wingdings 2" panose="05020102010507070707" pitchFamily="18" charset="2"/>
              <a:buChar char="R"/>
            </a:pPr>
            <a:r>
              <a:rPr lang="en-US" sz="1600" dirty="0">
                <a:solidFill>
                  <a:sysClr val="windowText" lastClr="000000"/>
                </a:solidFill>
                <a:latin typeface="Arial"/>
                <a:cs typeface="Arial"/>
              </a:rPr>
              <a:t> Surveys help researchers gather structured data from a sample to make informed conclusions about a larger population.</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Questionnaires:</a:t>
            </a:r>
            <a:r>
              <a:rPr lang="en-US" sz="1600" dirty="0">
                <a:solidFill>
                  <a:sysClr val="windowText" lastClr="000000"/>
                </a:solidFill>
                <a:latin typeface="Arial"/>
                <a:cs typeface="Arial"/>
              </a:rPr>
              <a:t> Self-administered instruments where respondents provide answers without an interviewer.</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Interviews: </a:t>
            </a:r>
            <a:r>
              <a:rPr lang="en-US" sz="1600" dirty="0">
                <a:solidFill>
                  <a:sysClr val="windowText" lastClr="000000"/>
                </a:solidFill>
                <a:latin typeface="Arial"/>
                <a:cs typeface="Arial"/>
              </a:rPr>
              <a:t>Researcher-administered surveys conducted in person or over the phone, allowing for in-depth data collection.​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a:p>
            <a:pPr marL="190500" defTabSz="1175644" hangingPunct="1">
              <a:lnSpc>
                <a:spcPct val="150000"/>
              </a:lnSpc>
              <a:spcBef>
                <a:spcPts val="129"/>
              </a:spcBef>
            </a:pPr>
            <a:r>
              <a:rPr lang="en-US" sz="2000" b="1" dirty="0">
                <a:solidFill>
                  <a:sysClr val="windowText" lastClr="000000"/>
                </a:solidFill>
                <a:latin typeface="Arial"/>
                <a:cs typeface="Arial"/>
              </a:rPr>
              <a:t>By Timeframe: </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Cross-Sectional Surveys: </a:t>
            </a:r>
            <a:r>
              <a:rPr lang="en-US" sz="1600" dirty="0">
                <a:solidFill>
                  <a:sysClr val="windowText" lastClr="000000"/>
                </a:solidFill>
                <a:latin typeface="Arial"/>
                <a:cs typeface="Arial"/>
              </a:rPr>
              <a:t>Collect data at a single point in time to provide a snapshot of a population's characteristics or opinions.​</a:t>
            </a:r>
          </a:p>
          <a:p>
            <a:pPr marL="361950" indent="-171450" defTabSz="1175644" hangingPunct="1">
              <a:lnSpc>
                <a:spcPct val="150000"/>
              </a:lnSpc>
              <a:spcBef>
                <a:spcPts val="129"/>
              </a:spcBef>
              <a:buFont typeface="Wingdings 2" panose="05020102010507070707" pitchFamily="18" charset="2"/>
              <a:buChar char="R"/>
            </a:pPr>
            <a:r>
              <a:rPr lang="en-US" sz="1600" b="1" dirty="0">
                <a:solidFill>
                  <a:sysClr val="windowText" lastClr="000000"/>
                </a:solidFill>
                <a:latin typeface="Arial"/>
                <a:cs typeface="Arial"/>
              </a:rPr>
              <a:t> Longitudinal Surveys: </a:t>
            </a:r>
            <a:r>
              <a:rPr lang="en-US" sz="1600" dirty="0">
                <a:solidFill>
                  <a:sysClr val="windowText" lastClr="000000"/>
                </a:solidFill>
                <a:latin typeface="Arial"/>
                <a:cs typeface="Arial"/>
              </a:rPr>
              <a:t>Collect data over an extended period to observe changes and developments within a population.</a:t>
            </a:r>
          </a:p>
          <a:p>
            <a:pPr marL="361950" indent="-171450" defTabSz="1175644" hangingPunct="1">
              <a:lnSpc>
                <a:spcPct val="150000"/>
              </a:lnSpc>
              <a:spcBef>
                <a:spcPts val="129"/>
              </a:spcBef>
              <a:buFont typeface="Wingdings 2" panose="05020102010507070707" pitchFamily="18" charset="2"/>
              <a:buChar char="R"/>
            </a:pPr>
            <a:endParaRPr lang="en-US" sz="1600" dirty="0">
              <a:solidFill>
                <a:sysClr val="windowText" lastClr="000000"/>
              </a:solidFill>
              <a:latin typeface="Arial"/>
              <a:cs typeface="Arial"/>
            </a:endParaRPr>
          </a:p>
        </p:txBody>
      </p:sp>
      <p:pic>
        <p:nvPicPr>
          <p:cNvPr id="1028" name="Picture 4">
            <a:extLst>
              <a:ext uri="{FF2B5EF4-FFF2-40B4-BE49-F238E27FC236}">
                <a16:creationId xmlns:a16="http://schemas.microsoft.com/office/drawing/2014/main" id="{D95BE9F3-538D-0E07-B04B-1C4020423E6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38224" y="1424154"/>
            <a:ext cx="4106329" cy="4200649"/>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594D6571-E657-9B97-C1B1-B135DA2426DA}"/>
              </a:ext>
            </a:extLst>
          </p:cNvPr>
          <p:cNvSpPr txBox="1">
            <a:spLocks/>
          </p:cNvSpPr>
          <p:nvPr/>
        </p:nvSpPr>
        <p:spPr>
          <a:xfrm>
            <a:off x="8849517" y="6400013"/>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Designing Surveys</a:t>
            </a:r>
            <a:endParaRPr lang="en-GB" b="1" spc="-13" dirty="0">
              <a:solidFill>
                <a:prstClr val="black"/>
              </a:solidFill>
            </a:endParaRPr>
          </a:p>
        </p:txBody>
      </p:sp>
      <p:sp>
        <p:nvSpPr>
          <p:cNvPr id="5" name="object 6">
            <a:extLst>
              <a:ext uri="{FF2B5EF4-FFF2-40B4-BE49-F238E27FC236}">
                <a16:creationId xmlns:a16="http://schemas.microsoft.com/office/drawing/2014/main" id="{9D536B01-B2D2-4D5F-D509-0250A7A01F0B}"/>
              </a:ext>
            </a:extLst>
          </p:cNvPr>
          <p:cNvSpPr txBox="1">
            <a:spLocks noGrp="1"/>
          </p:cNvSpPr>
          <p:nvPr>
            <p:ph type="ftr" sz="quarter" idx="5"/>
          </p:nvPr>
        </p:nvSpPr>
        <p:spPr>
          <a:xfrm>
            <a:off x="726282" y="6400013"/>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Introduction to Transport Research and Analysis</a:t>
            </a:r>
            <a:endParaRPr spc="-13" dirty="0">
              <a:solidFill>
                <a:prstClr val="black"/>
              </a:solidFill>
            </a:endParaRPr>
          </a:p>
        </p:txBody>
      </p:sp>
      <p:sp>
        <p:nvSpPr>
          <p:cNvPr id="9" name="object 3">
            <a:extLst>
              <a:ext uri="{FF2B5EF4-FFF2-40B4-BE49-F238E27FC236}">
                <a16:creationId xmlns:a16="http://schemas.microsoft.com/office/drawing/2014/main" id="{A00D6E58-8197-6957-EE53-B3C809B6E852}"/>
              </a:ext>
            </a:extLst>
          </p:cNvPr>
          <p:cNvSpPr txBox="1"/>
          <p:nvPr/>
        </p:nvSpPr>
        <p:spPr>
          <a:xfrm>
            <a:off x="726280" y="876359"/>
            <a:ext cx="10725152" cy="442035"/>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US" b="1" dirty="0">
                <a:solidFill>
                  <a:schemeClr val="tx1"/>
                </a:solidFill>
              </a:rPr>
              <a:t>1.2 Types of Surveys</a:t>
            </a:r>
            <a:endParaRPr lang="en-GB" b="1" dirty="0">
              <a:solidFill>
                <a:schemeClr val="tx1"/>
              </a:solidFill>
              <a:latin typeface="Arial"/>
              <a:cs typeface="Arial"/>
            </a:endParaRPr>
          </a:p>
        </p:txBody>
      </p:sp>
      <p:sp>
        <p:nvSpPr>
          <p:cNvPr id="12" name="object 2">
            <a:extLst>
              <a:ext uri="{FF2B5EF4-FFF2-40B4-BE49-F238E27FC236}">
                <a16:creationId xmlns:a16="http://schemas.microsoft.com/office/drawing/2014/main" id="{443C1E1F-2BA1-020F-245E-67DAA9EFFCF6}"/>
              </a:ext>
            </a:extLst>
          </p:cNvPr>
          <p:cNvSpPr txBox="1">
            <a:spLocks/>
          </p:cNvSpPr>
          <p:nvPr/>
        </p:nvSpPr>
        <p:spPr>
          <a:xfrm>
            <a:off x="726280" y="403415"/>
            <a:ext cx="4815875"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defTabSz="914400" hangingPunct="1">
              <a:lnSpc>
                <a:spcPct val="100000"/>
              </a:lnSpc>
              <a:spcBef>
                <a:spcPts val="129"/>
              </a:spcBef>
            </a:pPr>
            <a:r>
              <a:rPr lang="en-GB" sz="2400" b="1">
                <a:solidFill>
                  <a:schemeClr val="bg1"/>
                </a:solidFill>
              </a:rPr>
              <a:t>1. Introduction to Survey Design </a:t>
            </a:r>
            <a:endParaRPr lang="en-GB" sz="2400" b="1" spc="-13" dirty="0">
              <a:solidFill>
                <a:schemeClr val="bg1"/>
              </a:solidFill>
            </a:endParaRPr>
          </a:p>
        </p:txBody>
      </p:sp>
    </p:spTree>
    <p:extLst>
      <p:ext uri="{BB962C8B-B14F-4D97-AF65-F5344CB8AC3E}">
        <p14:creationId xmlns:p14="http://schemas.microsoft.com/office/powerpoint/2010/main" val="3502389706"/>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065DF086-0EAC-4629-BE9C-33DF98D26663}">
  <ds:schemaRefs>
    <ds:schemaRef ds:uri="d7c2d7e5-d637-40e7-a03d-32f79b35a394"/>
    <ds:schemaRef ds:uri="http://schemas.microsoft.com/office/2006/documentManagement/types"/>
    <ds:schemaRef ds:uri="http://schemas.microsoft.com/office/infopath/2007/PartnerControls"/>
    <ds:schemaRef ds:uri="http://www.w3.org/XML/1998/namespace"/>
    <ds:schemaRef ds:uri="http://purl.org/dc/dcmitype/"/>
    <ds:schemaRef ds:uri="http://schemas.microsoft.com/office/2006/metadata/properties"/>
    <ds:schemaRef ds:uri="http://purl.org/dc/elements/1.1/"/>
    <ds:schemaRef ds:uri="http://schemas.openxmlformats.org/package/2006/metadata/core-properties"/>
    <ds:schemaRef ds:uri="597320a7-26c9-4ada-a5d3-9ce4cfbbe2be"/>
    <ds:schemaRef ds:uri="http://purl.org/dc/terms/"/>
  </ds:schemaRefs>
</ds:datastoreItem>
</file>

<file path=customXml/itemProps3.xml><?xml version="1.0" encoding="utf-8"?>
<ds:datastoreItem xmlns:ds="http://schemas.openxmlformats.org/officeDocument/2006/customXml" ds:itemID="{E0B8701C-47C0-43A2-829D-918015E01CF5}"/>
</file>

<file path=docProps/app.xml><?xml version="1.0" encoding="utf-8"?>
<Properties xmlns="http://schemas.openxmlformats.org/officeDocument/2006/extended-properties" xmlns:vt="http://schemas.openxmlformats.org/officeDocument/2006/docPropsVTypes">
  <TotalTime>41239</TotalTime>
  <Words>2361</Words>
  <Application>Microsoft Office PowerPoint</Application>
  <PresentationFormat>Widescreen</PresentationFormat>
  <Paragraphs>413</Paragraphs>
  <Slides>33</Slides>
  <Notes>1</Notes>
  <HiddenSlides>0</HiddenSlides>
  <MMClips>1</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Aptos</vt:lpstr>
      <vt:lpstr>Arial</vt:lpstr>
      <vt:lpstr>Arial Rounded MT Bold</vt:lpstr>
      <vt:lpstr>Calibri</vt:lpstr>
      <vt:lpstr>Helvetica Neue</vt:lpstr>
      <vt:lpstr>Helvetica Neue Medium</vt:lpstr>
      <vt:lpstr>Montserrat Regular</vt:lpstr>
      <vt:lpstr>Wingdings</vt:lpstr>
      <vt:lpstr>Wingdings 2</vt:lpstr>
      <vt:lpstr>21_BasicWhite</vt:lpstr>
      <vt:lpstr>Office Theme</vt:lpstr>
      <vt:lpstr>Transport Research and Analysis</vt:lpstr>
      <vt:lpstr>PowerPoint Presentation</vt:lpstr>
      <vt:lpstr>Table of Contents</vt:lpstr>
      <vt:lpstr>Table of Contents</vt:lpstr>
      <vt:lpstr>PowerPoint Presentation</vt:lpstr>
      <vt:lpstr>0. Learning Objectives – Lab 2: Designing Surveys</vt:lpstr>
      <vt:lpstr>PowerPoint Presentation</vt:lpstr>
      <vt:lpstr>1. Introduction to Survey Design </vt:lpstr>
      <vt:lpstr>PowerPoint Presentation</vt:lpstr>
      <vt:lpstr>PowerPoint Presentation</vt:lpstr>
      <vt:lpstr>PowerPoint Presentation</vt:lpstr>
      <vt:lpstr>PowerPoint Presentation</vt:lpstr>
      <vt:lpstr>2. Survey Creation Principles </vt:lpstr>
      <vt:lpstr>PowerPoint Presentation</vt:lpstr>
      <vt:lpstr>PowerPoint Presentation</vt:lpstr>
      <vt:lpstr>PowerPoint Presentation</vt:lpstr>
      <vt:lpstr>PowerPoint Presentation</vt:lpstr>
      <vt:lpstr>PowerPoint Presentation</vt:lpstr>
      <vt:lpstr>3. Google Forms: Creating a Passenger Survey</vt:lpstr>
      <vt:lpstr>PowerPoint Presentation</vt:lpstr>
      <vt:lpstr>PowerPoint Presentation</vt:lpstr>
      <vt:lpstr>PowerPoint Presentation</vt:lpstr>
      <vt:lpstr>4. Class Activity: Distributing and Responding to the Survey</vt:lpstr>
      <vt:lpstr>PowerPoint Presentation</vt:lpstr>
      <vt:lpstr>PowerPoint Presentation</vt:lpstr>
      <vt:lpstr>5. Google Sheets: Analyzing Survey Responses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225</cp:revision>
  <dcterms:modified xsi:type="dcterms:W3CDTF">2026-05-04T16:08:38Z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