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09" r:id="rId2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1A15AB-9C8E-4A78-984B-F3E6CCD4F72A}" v="1" dt="2026-05-04T16:38:39.29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2922"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8:39.294" v="0"/>
      <pc:docMkLst>
        <pc:docMk/>
      </pc:docMkLst>
      <pc:sldMasterChg chg="modSldLayout">
        <pc:chgData name="Wojciech Kustra" userId="afebd3d0-216b-4c4f-8992-1bf1fda6d5e8" providerId="ADAL" clId="{1D307E72-7901-4E61-A01B-3C4232ABCF63}" dt="2026-05-04T16:38:39.294" v="0"/>
        <pc:sldMasterMkLst>
          <pc:docMk/>
          <pc:sldMasterMk cId="0" sldId="2147483648"/>
        </pc:sldMasterMkLst>
        <pc:sldLayoutChg chg="modSp">
          <pc:chgData name="Wojciech Kustra" userId="afebd3d0-216b-4c4f-8992-1bf1fda6d5e8" providerId="ADAL" clId="{1D307E72-7901-4E61-A01B-3C4232ABCF63}" dt="2026-05-04T16:38:39.294" v="0"/>
          <pc:sldLayoutMkLst>
            <pc:docMk/>
            <pc:sldMasterMk cId="0" sldId="2147483648"/>
            <pc:sldLayoutMk cId="0" sldId="2147483650"/>
          </pc:sldLayoutMkLst>
          <pc:spChg chg="mod">
            <ac:chgData name="Wojciech Kustra" userId="afebd3d0-216b-4c4f-8992-1bf1fda6d5e8" providerId="ADAL" clId="{1D307E72-7901-4E61-A01B-3C4232ABCF63}" dt="2026-05-04T16:38:39.294"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Demand</a:t>
            </a:r>
            <a:r>
              <a:rPr lang="pl-PL" dirty="0"/>
              <a:t> </a:t>
            </a:r>
            <a:r>
              <a:rPr lang="pl-PL" dirty="0" err="1"/>
              <a:t>Forecasting</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36822"/>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6D233-59A1-813E-0CC8-8C4E2B360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F439C-F751-7987-3073-BDE5E077F48B}"/>
              </a:ext>
            </a:extLst>
          </p:cNvPr>
          <p:cNvSpPr>
            <a:spLocks noGrp="1"/>
          </p:cNvSpPr>
          <p:nvPr>
            <p:ph type="title"/>
          </p:nvPr>
        </p:nvSpPr>
        <p:spPr>
          <a:xfrm>
            <a:off x="603253" y="539751"/>
            <a:ext cx="7094332" cy="717551"/>
          </a:xfrm>
        </p:spPr>
        <p:txBody>
          <a:bodyPr/>
          <a:lstStyle/>
          <a:p>
            <a:r>
              <a:rPr lang="pl-PL" dirty="0"/>
              <a:t>Simple </a:t>
            </a:r>
            <a:r>
              <a:rPr lang="pl-PL" dirty="0" err="1"/>
              <a:t>Exponential</a:t>
            </a:r>
            <a:r>
              <a:rPr lang="pl-PL" dirty="0"/>
              <a:t> </a:t>
            </a:r>
            <a:r>
              <a:rPr lang="pl-PL" dirty="0" err="1"/>
              <a:t>Smoothing</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517CC9CF-379E-EC2E-A74E-CE04D0333757}"/>
              </a:ext>
            </a:extLst>
          </p:cNvPr>
          <p:cNvPicPr>
            <a:picLocks noChangeAspect="1"/>
          </p:cNvPicPr>
          <p:nvPr/>
        </p:nvPicPr>
        <p:blipFill>
          <a:blip r:embed="rId2"/>
          <a:stretch>
            <a:fillRect/>
          </a:stretch>
        </p:blipFill>
        <p:spPr>
          <a:xfrm>
            <a:off x="603253" y="1108952"/>
            <a:ext cx="7094332" cy="4763037"/>
          </a:xfrm>
          <a:prstGeom prst="rect">
            <a:avLst/>
          </a:prstGeom>
        </p:spPr>
      </p:pic>
      <p:pic>
        <p:nvPicPr>
          <p:cNvPr id="7" name="Obraz 6">
            <a:extLst>
              <a:ext uri="{FF2B5EF4-FFF2-40B4-BE49-F238E27FC236}">
                <a16:creationId xmlns:a16="http://schemas.microsoft.com/office/drawing/2014/main" id="{E7387F34-B64A-CC26-0051-ACB9A0CB9B93}"/>
              </a:ext>
            </a:extLst>
          </p:cNvPr>
          <p:cNvPicPr>
            <a:picLocks noChangeAspect="1"/>
          </p:cNvPicPr>
          <p:nvPr/>
        </p:nvPicPr>
        <p:blipFill>
          <a:blip r:embed="rId3"/>
          <a:srcRect r="4229"/>
          <a:stretch>
            <a:fillRect/>
          </a:stretch>
        </p:blipFill>
        <p:spPr>
          <a:xfrm>
            <a:off x="555838" y="6016474"/>
            <a:ext cx="7141748" cy="723810"/>
          </a:xfrm>
          <a:prstGeom prst="rect">
            <a:avLst/>
          </a:prstGeom>
        </p:spPr>
      </p:pic>
    </p:spTree>
    <p:extLst>
      <p:ext uri="{BB962C8B-B14F-4D97-AF65-F5344CB8AC3E}">
        <p14:creationId xmlns:p14="http://schemas.microsoft.com/office/powerpoint/2010/main" val="23191467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371B3-4127-FF40-2833-132272A593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EE4D7-0A4A-78D6-FBD2-68BFEA6A2C61}"/>
              </a:ext>
            </a:extLst>
          </p:cNvPr>
          <p:cNvSpPr>
            <a:spLocks noGrp="1"/>
          </p:cNvSpPr>
          <p:nvPr>
            <p:ph type="title"/>
          </p:nvPr>
        </p:nvSpPr>
        <p:spPr>
          <a:xfrm>
            <a:off x="603253" y="539751"/>
            <a:ext cx="7094332" cy="717551"/>
          </a:xfrm>
        </p:spPr>
        <p:txBody>
          <a:bodyPr/>
          <a:lstStyle/>
          <a:p>
            <a:r>
              <a:rPr lang="en-US" dirty="0"/>
              <a:t>Forecast Error and Accuracy Measurement</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07C27E15-D27A-80F5-2DF1-D3D645EDE71F}"/>
              </a:ext>
            </a:extLst>
          </p:cNvPr>
          <p:cNvPicPr>
            <a:picLocks noChangeAspect="1"/>
          </p:cNvPicPr>
          <p:nvPr/>
        </p:nvPicPr>
        <p:blipFill>
          <a:blip r:embed="rId2"/>
          <a:stretch>
            <a:fillRect/>
          </a:stretch>
        </p:blipFill>
        <p:spPr>
          <a:xfrm>
            <a:off x="603252" y="1736431"/>
            <a:ext cx="9022885" cy="3833857"/>
          </a:xfrm>
          <a:prstGeom prst="rect">
            <a:avLst/>
          </a:prstGeom>
        </p:spPr>
      </p:pic>
    </p:spTree>
    <p:extLst>
      <p:ext uri="{BB962C8B-B14F-4D97-AF65-F5344CB8AC3E}">
        <p14:creationId xmlns:p14="http://schemas.microsoft.com/office/powerpoint/2010/main" val="43474946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A2BD6-D09E-F1C8-EFE2-7BC9A4DFA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A99BE-727E-BD6A-97F7-90F2CB109292}"/>
              </a:ext>
            </a:extLst>
          </p:cNvPr>
          <p:cNvSpPr>
            <a:spLocks noGrp="1"/>
          </p:cNvSpPr>
          <p:nvPr>
            <p:ph type="title"/>
          </p:nvPr>
        </p:nvSpPr>
        <p:spPr>
          <a:xfrm>
            <a:off x="603253" y="539751"/>
            <a:ext cx="7094332" cy="717551"/>
          </a:xfrm>
        </p:spPr>
        <p:txBody>
          <a:bodyPr/>
          <a:lstStyle/>
          <a:p>
            <a:r>
              <a:rPr lang="pl-PL" dirty="0" err="1"/>
              <a:t>Example</a:t>
            </a:r>
            <a:r>
              <a:rPr lang="pl-PL" dirty="0"/>
              <a:t> – MAD and MAPE</a:t>
            </a:r>
            <a:endParaRPr lang="en-US" dirty="0"/>
          </a:p>
        </p:txBody>
      </p:sp>
      <p:pic>
        <p:nvPicPr>
          <p:cNvPr id="4" name="Obraz 3" descr="Obraz zawierający tekst, zrzut ekranu, numer, Czcionka&#10;&#10;Zawartość wygenerowana przez AI może być niepoprawna.">
            <a:extLst>
              <a:ext uri="{FF2B5EF4-FFF2-40B4-BE49-F238E27FC236}">
                <a16:creationId xmlns:a16="http://schemas.microsoft.com/office/drawing/2014/main" id="{135B3866-1F5E-7567-B21A-B3E051FEAA54}"/>
              </a:ext>
            </a:extLst>
          </p:cNvPr>
          <p:cNvPicPr>
            <a:picLocks noChangeAspect="1"/>
          </p:cNvPicPr>
          <p:nvPr/>
        </p:nvPicPr>
        <p:blipFill>
          <a:blip r:embed="rId2"/>
          <a:stretch>
            <a:fillRect/>
          </a:stretch>
        </p:blipFill>
        <p:spPr>
          <a:xfrm>
            <a:off x="603253" y="1257302"/>
            <a:ext cx="7514286" cy="5304762"/>
          </a:xfrm>
          <a:prstGeom prst="rect">
            <a:avLst/>
          </a:prstGeom>
        </p:spPr>
      </p:pic>
    </p:spTree>
    <p:extLst>
      <p:ext uri="{BB962C8B-B14F-4D97-AF65-F5344CB8AC3E}">
        <p14:creationId xmlns:p14="http://schemas.microsoft.com/office/powerpoint/2010/main" val="275747642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39BF3-98DC-4F1C-C701-572A48991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7DE437-83A0-7B56-630C-F8C0D7F0FC89}"/>
              </a:ext>
            </a:extLst>
          </p:cNvPr>
          <p:cNvSpPr>
            <a:spLocks noGrp="1"/>
          </p:cNvSpPr>
          <p:nvPr>
            <p:ph type="title"/>
          </p:nvPr>
        </p:nvSpPr>
        <p:spPr>
          <a:xfrm>
            <a:off x="603253" y="539751"/>
            <a:ext cx="7094332" cy="717551"/>
          </a:xfrm>
        </p:spPr>
        <p:txBody>
          <a:bodyPr/>
          <a:lstStyle/>
          <a:p>
            <a:r>
              <a:rPr lang="en-US" dirty="0"/>
              <a:t>Dealing with Uncertainty in African Markets</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CF33538C-7DCE-59B6-75D4-52486159E759}"/>
              </a:ext>
            </a:extLst>
          </p:cNvPr>
          <p:cNvPicPr>
            <a:picLocks noChangeAspect="1"/>
          </p:cNvPicPr>
          <p:nvPr/>
        </p:nvPicPr>
        <p:blipFill>
          <a:blip r:embed="rId2"/>
          <a:stretch>
            <a:fillRect/>
          </a:stretch>
        </p:blipFill>
        <p:spPr>
          <a:xfrm>
            <a:off x="603253" y="1823826"/>
            <a:ext cx="9039511" cy="4367140"/>
          </a:xfrm>
          <a:prstGeom prst="rect">
            <a:avLst/>
          </a:prstGeom>
        </p:spPr>
      </p:pic>
    </p:spTree>
    <p:extLst>
      <p:ext uri="{BB962C8B-B14F-4D97-AF65-F5344CB8AC3E}">
        <p14:creationId xmlns:p14="http://schemas.microsoft.com/office/powerpoint/2010/main" val="8283027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778E4-E910-12F4-1CB6-7843B9F15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657DE-51FC-7529-8905-3A988139A0A3}"/>
              </a:ext>
            </a:extLst>
          </p:cNvPr>
          <p:cNvSpPr>
            <a:spLocks noGrp="1"/>
          </p:cNvSpPr>
          <p:nvPr>
            <p:ph type="title"/>
          </p:nvPr>
        </p:nvSpPr>
        <p:spPr>
          <a:xfrm>
            <a:off x="603253" y="539751"/>
            <a:ext cx="7094332" cy="717551"/>
          </a:xfrm>
        </p:spPr>
        <p:txBody>
          <a:bodyPr/>
          <a:lstStyle/>
          <a:p>
            <a:r>
              <a:rPr lang="en-US" dirty="0"/>
              <a:t>Dealing with Uncertainty in African Markets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8F130757-4E0D-3163-6650-221CF9A5CEF0}"/>
              </a:ext>
            </a:extLst>
          </p:cNvPr>
          <p:cNvPicPr>
            <a:picLocks noChangeAspect="1"/>
          </p:cNvPicPr>
          <p:nvPr/>
        </p:nvPicPr>
        <p:blipFill>
          <a:blip r:embed="rId2"/>
          <a:stretch>
            <a:fillRect/>
          </a:stretch>
        </p:blipFill>
        <p:spPr>
          <a:xfrm>
            <a:off x="603253" y="1933762"/>
            <a:ext cx="9008954" cy="3669016"/>
          </a:xfrm>
          <a:prstGeom prst="rect">
            <a:avLst/>
          </a:prstGeom>
        </p:spPr>
      </p:pic>
    </p:spTree>
    <p:extLst>
      <p:ext uri="{BB962C8B-B14F-4D97-AF65-F5344CB8AC3E}">
        <p14:creationId xmlns:p14="http://schemas.microsoft.com/office/powerpoint/2010/main" val="141295482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AB610-36A5-D496-417D-7CADF1F10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A7471-8D0A-FC9D-4D01-E5EB51011C10}"/>
              </a:ext>
            </a:extLst>
          </p:cNvPr>
          <p:cNvSpPr>
            <a:spLocks noGrp="1"/>
          </p:cNvSpPr>
          <p:nvPr>
            <p:ph type="title"/>
          </p:nvPr>
        </p:nvSpPr>
        <p:spPr>
          <a:xfrm>
            <a:off x="603253" y="539751"/>
            <a:ext cx="7094332" cy="717551"/>
          </a:xfrm>
        </p:spPr>
        <p:txBody>
          <a:bodyPr/>
          <a:lstStyle/>
          <a:p>
            <a:r>
              <a:rPr lang="pl-PL" dirty="0" err="1"/>
              <a:t>Collaborative</a:t>
            </a:r>
            <a:r>
              <a:rPr lang="pl-PL" dirty="0"/>
              <a:t> </a:t>
            </a:r>
            <a:r>
              <a:rPr lang="pl-PL" dirty="0" err="1"/>
              <a:t>Forecasting</a:t>
            </a:r>
            <a:r>
              <a:rPr lang="pl-PL" dirty="0"/>
              <a:t> </a:t>
            </a:r>
            <a:r>
              <a:rPr lang="pl-PL" dirty="0" err="1"/>
              <a:t>Principles</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7F44815-704E-3B14-346A-FFADDBCD084C}"/>
              </a:ext>
            </a:extLst>
          </p:cNvPr>
          <p:cNvPicPr>
            <a:picLocks noChangeAspect="1"/>
          </p:cNvPicPr>
          <p:nvPr/>
        </p:nvPicPr>
        <p:blipFill>
          <a:blip r:embed="rId2"/>
          <a:stretch>
            <a:fillRect/>
          </a:stretch>
        </p:blipFill>
        <p:spPr>
          <a:xfrm>
            <a:off x="603253" y="1443565"/>
            <a:ext cx="6911452" cy="5238617"/>
          </a:xfrm>
          <a:prstGeom prst="rect">
            <a:avLst/>
          </a:prstGeom>
        </p:spPr>
      </p:pic>
    </p:spTree>
    <p:extLst>
      <p:ext uri="{BB962C8B-B14F-4D97-AF65-F5344CB8AC3E}">
        <p14:creationId xmlns:p14="http://schemas.microsoft.com/office/powerpoint/2010/main" val="175907939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CA2D6-895E-EADD-FA3A-77120ACBB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075F8-28FB-5970-CC96-444BA98435B5}"/>
              </a:ext>
            </a:extLst>
          </p:cNvPr>
          <p:cNvSpPr>
            <a:spLocks noGrp="1"/>
          </p:cNvSpPr>
          <p:nvPr>
            <p:ph type="title"/>
          </p:nvPr>
        </p:nvSpPr>
        <p:spPr>
          <a:xfrm>
            <a:off x="603253" y="539751"/>
            <a:ext cx="7094332" cy="717551"/>
          </a:xfrm>
        </p:spPr>
        <p:txBody>
          <a:bodyPr/>
          <a:lstStyle/>
          <a:p>
            <a:r>
              <a:rPr lang="pl-PL" dirty="0" err="1"/>
              <a:t>Example</a:t>
            </a:r>
            <a:r>
              <a:rPr lang="pl-PL" dirty="0"/>
              <a:t> – </a:t>
            </a:r>
            <a:r>
              <a:rPr lang="pl-PL" dirty="0" err="1"/>
              <a:t>Monthly</a:t>
            </a:r>
            <a:r>
              <a:rPr lang="pl-PL" dirty="0"/>
              <a:t> </a:t>
            </a:r>
            <a:r>
              <a:rPr lang="pl-PL" dirty="0" err="1"/>
              <a:t>Forecast</a:t>
            </a:r>
            <a:r>
              <a:rPr lang="pl-PL" dirty="0"/>
              <a:t> Meeting</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8A3C9DE3-AEF2-42DE-08BC-CD187F255CE7}"/>
              </a:ext>
            </a:extLst>
          </p:cNvPr>
          <p:cNvPicPr>
            <a:picLocks noChangeAspect="1"/>
          </p:cNvPicPr>
          <p:nvPr/>
        </p:nvPicPr>
        <p:blipFill>
          <a:blip r:embed="rId2"/>
          <a:stretch>
            <a:fillRect/>
          </a:stretch>
        </p:blipFill>
        <p:spPr>
          <a:xfrm>
            <a:off x="603253" y="2039759"/>
            <a:ext cx="8814142" cy="2183105"/>
          </a:xfrm>
          <a:prstGeom prst="rect">
            <a:avLst/>
          </a:prstGeom>
        </p:spPr>
      </p:pic>
    </p:spTree>
    <p:extLst>
      <p:ext uri="{BB962C8B-B14F-4D97-AF65-F5344CB8AC3E}">
        <p14:creationId xmlns:p14="http://schemas.microsoft.com/office/powerpoint/2010/main" val="140744013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Explain why forecasts are needed and how the lead-time gap creates risk.</a:t>
            </a:r>
          </a:p>
          <a:p>
            <a:pPr>
              <a:buFont typeface="Wingdings" panose="05000000000000000000" pitchFamily="2" charset="2"/>
              <a:buChar char="§"/>
            </a:pPr>
            <a:r>
              <a:rPr lang="en-US" sz="2400" dirty="0"/>
              <a:t>Describe basic qualitative and quantitative forecasting methods.</a:t>
            </a:r>
          </a:p>
          <a:p>
            <a:pPr>
              <a:buFont typeface="Wingdings" panose="05000000000000000000" pitchFamily="2" charset="2"/>
              <a:buChar char="§"/>
            </a:pPr>
            <a:r>
              <a:rPr lang="en-US" sz="2400" dirty="0"/>
              <a:t>Compute simple forecast error and accuracy measures (MAD, MAPE).</a:t>
            </a:r>
          </a:p>
          <a:p>
            <a:pPr>
              <a:buFont typeface="Wingdings" panose="05000000000000000000" pitchFamily="2" charset="2"/>
              <a:buChar char="§"/>
            </a:pPr>
            <a:r>
              <a:rPr lang="en-US" sz="2400" dirty="0"/>
              <a:t>Discuss how to deal with high uncertainty in African markets.</a:t>
            </a:r>
          </a:p>
          <a:p>
            <a:pPr>
              <a:buFont typeface="Wingdings" panose="05000000000000000000" pitchFamily="2" charset="2"/>
              <a:buChar char="§"/>
            </a:pPr>
            <a:r>
              <a:rPr lang="en-US" sz="2400" dirty="0"/>
              <a:t>Apply basic principles of collaborative forecasting with suppliers and customers.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7094332" cy="717551"/>
          </a:xfrm>
        </p:spPr>
        <p:txBody>
          <a:bodyPr/>
          <a:lstStyle/>
          <a:p>
            <a:r>
              <a:rPr lang="en-US" dirty="0"/>
              <a:t>Why Forecast? The Lead-Time Gap</a:t>
            </a:r>
            <a:br>
              <a:rPr lang="en-US"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F8022951-A105-38D1-56FF-949065466D34}"/>
              </a:ext>
            </a:extLst>
          </p:cNvPr>
          <p:cNvPicPr>
            <a:picLocks noChangeAspect="1"/>
          </p:cNvPicPr>
          <p:nvPr/>
        </p:nvPicPr>
        <p:blipFill>
          <a:blip r:embed="rId2"/>
          <a:stretch>
            <a:fillRect/>
          </a:stretch>
        </p:blipFill>
        <p:spPr>
          <a:xfrm>
            <a:off x="603253" y="1065941"/>
            <a:ext cx="7361905" cy="5657143"/>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2327-6333-BE44-0BA6-64545111D1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648780-FFBB-B644-2CAE-01A5E9691694}"/>
              </a:ext>
            </a:extLst>
          </p:cNvPr>
          <p:cNvSpPr>
            <a:spLocks noGrp="1"/>
          </p:cNvSpPr>
          <p:nvPr>
            <p:ph type="title"/>
          </p:nvPr>
        </p:nvSpPr>
        <p:spPr>
          <a:xfrm>
            <a:off x="603253" y="539751"/>
            <a:ext cx="7094332" cy="717551"/>
          </a:xfrm>
        </p:spPr>
        <p:txBody>
          <a:bodyPr/>
          <a:lstStyle/>
          <a:p>
            <a:r>
              <a:rPr lang="pl-PL" dirty="0" err="1"/>
              <a:t>Forecasting</a:t>
            </a:r>
            <a:r>
              <a:rPr lang="pl-PL" dirty="0"/>
              <a:t> </a:t>
            </a:r>
            <a:r>
              <a:rPr lang="pl-PL" dirty="0" err="1"/>
              <a:t>Methods</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DD99FE9D-5B42-DE8B-DF30-14364031C60D}"/>
              </a:ext>
            </a:extLst>
          </p:cNvPr>
          <p:cNvPicPr>
            <a:picLocks noChangeAspect="1"/>
          </p:cNvPicPr>
          <p:nvPr/>
        </p:nvPicPr>
        <p:blipFill>
          <a:blip r:embed="rId2"/>
          <a:stretch>
            <a:fillRect/>
          </a:stretch>
        </p:blipFill>
        <p:spPr>
          <a:xfrm>
            <a:off x="603253" y="1481380"/>
            <a:ext cx="8391118" cy="4388705"/>
          </a:xfrm>
          <a:prstGeom prst="rect">
            <a:avLst/>
          </a:prstGeom>
        </p:spPr>
      </p:pic>
    </p:spTree>
    <p:extLst>
      <p:ext uri="{BB962C8B-B14F-4D97-AF65-F5344CB8AC3E}">
        <p14:creationId xmlns:p14="http://schemas.microsoft.com/office/powerpoint/2010/main" val="344657751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85A80-014F-92FB-17F1-F16A84575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725C0-C089-9741-25C6-F8953B760E53}"/>
              </a:ext>
            </a:extLst>
          </p:cNvPr>
          <p:cNvSpPr>
            <a:spLocks noGrp="1"/>
          </p:cNvSpPr>
          <p:nvPr>
            <p:ph type="title"/>
          </p:nvPr>
        </p:nvSpPr>
        <p:spPr>
          <a:xfrm>
            <a:off x="603253" y="539751"/>
            <a:ext cx="7094332" cy="717551"/>
          </a:xfrm>
        </p:spPr>
        <p:txBody>
          <a:bodyPr/>
          <a:lstStyle/>
          <a:p>
            <a:r>
              <a:rPr lang="pl-PL" dirty="0" err="1"/>
              <a:t>Forecasting</a:t>
            </a:r>
            <a:r>
              <a:rPr lang="pl-PL" dirty="0"/>
              <a:t> </a:t>
            </a:r>
            <a:r>
              <a:rPr lang="pl-PL" dirty="0" err="1"/>
              <a:t>Methods</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A599FCC8-1ADC-2E75-15DB-E146E6E811F0}"/>
              </a:ext>
            </a:extLst>
          </p:cNvPr>
          <p:cNvPicPr>
            <a:picLocks noChangeAspect="1"/>
          </p:cNvPicPr>
          <p:nvPr/>
        </p:nvPicPr>
        <p:blipFill>
          <a:blip r:embed="rId2"/>
          <a:stretch>
            <a:fillRect/>
          </a:stretch>
        </p:blipFill>
        <p:spPr>
          <a:xfrm>
            <a:off x="603253" y="1639606"/>
            <a:ext cx="8890342" cy="3578788"/>
          </a:xfrm>
          <a:prstGeom prst="rect">
            <a:avLst/>
          </a:prstGeom>
        </p:spPr>
      </p:pic>
    </p:spTree>
    <p:extLst>
      <p:ext uri="{BB962C8B-B14F-4D97-AF65-F5344CB8AC3E}">
        <p14:creationId xmlns:p14="http://schemas.microsoft.com/office/powerpoint/2010/main" val="398848740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53D20-4261-E424-A60E-CB319CD4A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F827D-1A73-D8E2-4F8F-3E3D9D91C518}"/>
              </a:ext>
            </a:extLst>
          </p:cNvPr>
          <p:cNvSpPr>
            <a:spLocks noGrp="1"/>
          </p:cNvSpPr>
          <p:nvPr>
            <p:ph type="title"/>
          </p:nvPr>
        </p:nvSpPr>
        <p:spPr>
          <a:xfrm>
            <a:off x="603253" y="539751"/>
            <a:ext cx="7094332" cy="717551"/>
          </a:xfrm>
        </p:spPr>
        <p:txBody>
          <a:bodyPr/>
          <a:lstStyle/>
          <a:p>
            <a:r>
              <a:rPr lang="pl-PL" dirty="0" err="1"/>
              <a:t>Example</a:t>
            </a:r>
            <a:r>
              <a:rPr lang="pl-PL" dirty="0"/>
              <a:t> – </a:t>
            </a:r>
            <a:r>
              <a:rPr lang="pl-PL" dirty="0" err="1"/>
              <a:t>Naïve</a:t>
            </a:r>
            <a:r>
              <a:rPr lang="pl-PL" dirty="0"/>
              <a:t> </a:t>
            </a:r>
            <a:r>
              <a:rPr lang="pl-PL" dirty="0" err="1"/>
              <a:t>Forecast</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D795E350-7648-214E-A1D6-A8698AAE5DAC}"/>
              </a:ext>
            </a:extLst>
          </p:cNvPr>
          <p:cNvPicPr>
            <a:picLocks noChangeAspect="1"/>
          </p:cNvPicPr>
          <p:nvPr/>
        </p:nvPicPr>
        <p:blipFill>
          <a:blip r:embed="rId2"/>
          <a:stretch>
            <a:fillRect/>
          </a:stretch>
        </p:blipFill>
        <p:spPr>
          <a:xfrm>
            <a:off x="460189" y="1687295"/>
            <a:ext cx="8770767" cy="3117461"/>
          </a:xfrm>
          <a:prstGeom prst="rect">
            <a:avLst/>
          </a:prstGeom>
        </p:spPr>
      </p:pic>
    </p:spTree>
    <p:extLst>
      <p:ext uri="{BB962C8B-B14F-4D97-AF65-F5344CB8AC3E}">
        <p14:creationId xmlns:p14="http://schemas.microsoft.com/office/powerpoint/2010/main" val="272354072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18747-67ED-0B02-60E8-25D21221A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4E1B7-FCD5-1CF3-C5EB-46282F000101}"/>
              </a:ext>
            </a:extLst>
          </p:cNvPr>
          <p:cNvSpPr>
            <a:spLocks noGrp="1"/>
          </p:cNvSpPr>
          <p:nvPr>
            <p:ph type="title"/>
          </p:nvPr>
        </p:nvSpPr>
        <p:spPr>
          <a:xfrm>
            <a:off x="603253" y="539751"/>
            <a:ext cx="7094332" cy="717551"/>
          </a:xfrm>
        </p:spPr>
        <p:txBody>
          <a:bodyPr/>
          <a:lstStyle/>
          <a:p>
            <a:r>
              <a:rPr lang="pl-PL" dirty="0" err="1"/>
              <a:t>Moving</a:t>
            </a:r>
            <a:r>
              <a:rPr lang="pl-PL" dirty="0"/>
              <a:t> </a:t>
            </a:r>
            <a:r>
              <a:rPr lang="pl-PL" dirty="0" err="1"/>
              <a:t>Average</a:t>
            </a:r>
            <a:r>
              <a:rPr lang="pl-PL" dirty="0"/>
              <a:t> (MA)</a:t>
            </a:r>
          </a:p>
        </p:txBody>
      </p:sp>
      <p:pic>
        <p:nvPicPr>
          <p:cNvPr id="5" name="Obraz 4" descr="Obraz zawierający tekst, zrzut ekranu, numer, Czcionka&#10;&#10;Zawartość wygenerowana przez AI może być niepoprawna.">
            <a:extLst>
              <a:ext uri="{FF2B5EF4-FFF2-40B4-BE49-F238E27FC236}">
                <a16:creationId xmlns:a16="http://schemas.microsoft.com/office/drawing/2014/main" id="{C2F2F27D-042E-8A49-4012-53F668E1997C}"/>
              </a:ext>
            </a:extLst>
          </p:cNvPr>
          <p:cNvPicPr>
            <a:picLocks noChangeAspect="1"/>
          </p:cNvPicPr>
          <p:nvPr/>
        </p:nvPicPr>
        <p:blipFill>
          <a:blip r:embed="rId2"/>
          <a:stretch>
            <a:fillRect/>
          </a:stretch>
        </p:blipFill>
        <p:spPr>
          <a:xfrm>
            <a:off x="603253" y="1257302"/>
            <a:ext cx="8291365" cy="5420036"/>
          </a:xfrm>
          <a:prstGeom prst="rect">
            <a:avLst/>
          </a:prstGeom>
        </p:spPr>
      </p:pic>
    </p:spTree>
    <p:extLst>
      <p:ext uri="{BB962C8B-B14F-4D97-AF65-F5344CB8AC3E}">
        <p14:creationId xmlns:p14="http://schemas.microsoft.com/office/powerpoint/2010/main" val="108379711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9E0DE35F-AF32-4E13-B05E-7CCA3FAB42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161</TotalTime>
  <Words>133</Words>
  <Application>Microsoft Office PowerPoint</Application>
  <PresentationFormat>Widescreen</PresentationFormat>
  <Paragraphs>21</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Arial</vt:lpstr>
      <vt:lpstr>Arial Rounded MT Bold</vt:lpstr>
      <vt:lpstr>Calibri</vt:lpstr>
      <vt:lpstr>Helvetica Neue</vt:lpstr>
      <vt:lpstr>Helvetica Neue Medium</vt:lpstr>
      <vt:lpstr>Montserrat Regular</vt:lpstr>
      <vt:lpstr>Wingdings</vt:lpstr>
      <vt:lpstr>21_BasicWhite</vt:lpstr>
      <vt:lpstr>Demand Forecasting</vt:lpstr>
      <vt:lpstr>Road Transportation Systems Engineering Development in the Sub-Saharan Africa – Modern EU Master Programme &amp; Capacity Building</vt:lpstr>
      <vt:lpstr>PowerPoint Presentation</vt:lpstr>
      <vt:lpstr>Learning Objectives </vt:lpstr>
      <vt:lpstr>Why Forecast? The Lead-Time Gap  </vt:lpstr>
      <vt:lpstr>Forecasting Methods</vt:lpstr>
      <vt:lpstr>Forecasting Methods</vt:lpstr>
      <vt:lpstr>Example – Naïve Forecast</vt:lpstr>
      <vt:lpstr>Moving Average (MA)</vt:lpstr>
      <vt:lpstr>Simple Exponential Smoothing</vt:lpstr>
      <vt:lpstr>Forecast Error and Accuracy Measurement</vt:lpstr>
      <vt:lpstr>Example – MAD and MAPE</vt:lpstr>
      <vt:lpstr>Dealing with Uncertainty in African Markets</vt:lpstr>
      <vt:lpstr>Dealing with Uncertainty in African Markets</vt:lpstr>
      <vt:lpstr>Collaborative Forecasting Principles</vt:lpstr>
      <vt:lpstr>Example – Monthly Forecast Meeting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33</cp:revision>
  <dcterms:modified xsi:type="dcterms:W3CDTF">2026-05-04T16:38:42Z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