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notesMasterIdLst>
    <p:notesMasterId r:id="rId22"/>
  </p:notesMasterIdLst>
  <p:sldIdLst>
    <p:sldId id="323" r:id="rId6"/>
    <p:sldId id="324" r:id="rId7"/>
    <p:sldId id="325" r:id="rId8"/>
    <p:sldId id="257" r:id="rId9"/>
    <p:sldId id="346" r:id="rId10"/>
    <p:sldId id="336" r:id="rId11"/>
    <p:sldId id="337" r:id="rId12"/>
    <p:sldId id="338" r:id="rId13"/>
    <p:sldId id="340" r:id="rId14"/>
    <p:sldId id="339" r:id="rId15"/>
    <p:sldId id="341" r:id="rId16"/>
    <p:sldId id="342" r:id="rId17"/>
    <p:sldId id="343" r:id="rId18"/>
    <p:sldId id="344" r:id="rId19"/>
    <p:sldId id="345" r:id="rId20"/>
    <p:sldId id="326" r:id="rId21"/>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A6241A-28DD-248A-5E9C-EB7D0CE5A950}" v="37" dt="2026-05-08T09:10:56.9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2401" autoAdjust="0"/>
  </p:normalViewPr>
  <p:slideViewPr>
    <p:cSldViewPr snapToGrid="0">
      <p:cViewPr varScale="1">
        <p:scale>
          <a:sx n="111" d="100"/>
          <a:sy n="111" d="100"/>
        </p:scale>
        <p:origin x="1440" y="10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swinkl@pg.edu.pl" userId="S::juswinkl_pg.edu.pl#ext#@fril.onmicrosoft.com::455ad5cd-e5a2-49e7-93b8-6e6dfab2f2a5" providerId="AD" clId="Web-{4FA6241A-28DD-248A-5E9C-EB7D0CE5A950}"/>
    <pc:docChg chg="addSld modSld">
      <pc:chgData name="juswinkl@pg.edu.pl" userId="S::juswinkl_pg.edu.pl#ext#@fril.onmicrosoft.com::455ad5cd-e5a2-49e7-93b8-6e6dfab2f2a5" providerId="AD" clId="Web-{4FA6241A-28DD-248A-5E9C-EB7D0CE5A950}" dt="2026-05-08T09:10:56.978" v="36" actId="1076"/>
      <pc:docMkLst>
        <pc:docMk/>
      </pc:docMkLst>
      <pc:sldChg chg="addSp modSp">
        <pc:chgData name="juswinkl@pg.edu.pl" userId="S::juswinkl_pg.edu.pl#ext#@fril.onmicrosoft.com::455ad5cd-e5a2-49e7-93b8-6e6dfab2f2a5" providerId="AD" clId="Web-{4FA6241A-28DD-248A-5E9C-EB7D0CE5A950}" dt="2026-05-08T09:08:14.456" v="4" actId="1076"/>
        <pc:sldMkLst>
          <pc:docMk/>
          <pc:sldMk cId="1950644353" sldId="257"/>
        </pc:sldMkLst>
        <pc:picChg chg="add mod">
          <ac:chgData name="juswinkl@pg.edu.pl" userId="S::juswinkl_pg.edu.pl#ext#@fril.onmicrosoft.com::455ad5cd-e5a2-49e7-93b8-6e6dfab2f2a5" providerId="AD" clId="Web-{4FA6241A-28DD-248A-5E9C-EB7D0CE5A950}" dt="2026-05-08T09:08:14.456" v="4" actId="1076"/>
          <ac:picMkLst>
            <pc:docMk/>
            <pc:sldMk cId="1950644353" sldId="257"/>
            <ac:picMk id="7" creationId="{3E60D0DC-45EF-AF69-921F-621C8642A0A9}"/>
          </ac:picMkLst>
        </pc:picChg>
      </pc:sldChg>
      <pc:sldChg chg="addSp modSp">
        <pc:chgData name="juswinkl@pg.edu.pl" userId="S::juswinkl_pg.edu.pl#ext#@fril.onmicrosoft.com::455ad5cd-e5a2-49e7-93b8-6e6dfab2f2a5" providerId="AD" clId="Web-{4FA6241A-28DD-248A-5E9C-EB7D0CE5A950}" dt="2026-05-08T09:08:06.128" v="2" actId="1076"/>
        <pc:sldMkLst>
          <pc:docMk/>
          <pc:sldMk cId="2579656660" sldId="323"/>
        </pc:sldMkLst>
        <pc:picChg chg="add mod">
          <ac:chgData name="juswinkl@pg.edu.pl" userId="S::juswinkl_pg.edu.pl#ext#@fril.onmicrosoft.com::455ad5cd-e5a2-49e7-93b8-6e6dfab2f2a5" providerId="AD" clId="Web-{4FA6241A-28DD-248A-5E9C-EB7D0CE5A950}" dt="2026-05-08T09:08:06.128" v="2" actId="1076"/>
          <ac:picMkLst>
            <pc:docMk/>
            <pc:sldMk cId="2579656660" sldId="323"/>
            <ac:picMk id="4" creationId="{3E755CB9-AC52-C70A-C991-4BBBE688FF60}"/>
          </ac:picMkLst>
        </pc:picChg>
      </pc:sldChg>
      <pc:sldChg chg="addSp modSp">
        <pc:chgData name="juswinkl@pg.edu.pl" userId="S::juswinkl_pg.edu.pl#ext#@fril.onmicrosoft.com::455ad5cd-e5a2-49e7-93b8-6e6dfab2f2a5" providerId="AD" clId="Web-{4FA6241A-28DD-248A-5E9C-EB7D0CE5A950}" dt="2026-05-08T09:08:20.910" v="6" actId="1076"/>
        <pc:sldMkLst>
          <pc:docMk/>
          <pc:sldMk cId="2731623995" sldId="336"/>
        </pc:sldMkLst>
        <pc:picChg chg="add mod">
          <ac:chgData name="juswinkl@pg.edu.pl" userId="S::juswinkl_pg.edu.pl#ext#@fril.onmicrosoft.com::455ad5cd-e5a2-49e7-93b8-6e6dfab2f2a5" providerId="AD" clId="Web-{4FA6241A-28DD-248A-5E9C-EB7D0CE5A950}" dt="2026-05-08T09:08:20.910" v="6" actId="1076"/>
          <ac:picMkLst>
            <pc:docMk/>
            <pc:sldMk cId="2731623995" sldId="336"/>
            <ac:picMk id="6" creationId="{17DDCF66-FEDD-1F17-1354-CB851173A7DA}"/>
          </ac:picMkLst>
        </pc:picChg>
      </pc:sldChg>
      <pc:sldChg chg="addSp modSp">
        <pc:chgData name="juswinkl@pg.edu.pl" userId="S::juswinkl_pg.edu.pl#ext#@fril.onmicrosoft.com::455ad5cd-e5a2-49e7-93b8-6e6dfab2f2a5" providerId="AD" clId="Web-{4FA6241A-28DD-248A-5E9C-EB7D0CE5A950}" dt="2026-05-08T09:08:26.144" v="8" actId="1076"/>
        <pc:sldMkLst>
          <pc:docMk/>
          <pc:sldMk cId="1892603723" sldId="337"/>
        </pc:sldMkLst>
        <pc:picChg chg="add mod">
          <ac:chgData name="juswinkl@pg.edu.pl" userId="S::juswinkl_pg.edu.pl#ext#@fril.onmicrosoft.com::455ad5cd-e5a2-49e7-93b8-6e6dfab2f2a5" providerId="AD" clId="Web-{4FA6241A-28DD-248A-5E9C-EB7D0CE5A950}" dt="2026-05-08T09:08:26.144" v="8" actId="1076"/>
          <ac:picMkLst>
            <pc:docMk/>
            <pc:sldMk cId="1892603723" sldId="337"/>
            <ac:picMk id="5" creationId="{DA11A8E9-FD1F-705F-A713-6B7A7B9B91D6}"/>
          </ac:picMkLst>
        </pc:picChg>
      </pc:sldChg>
      <pc:sldChg chg="addSp modSp">
        <pc:chgData name="juswinkl@pg.edu.pl" userId="S::juswinkl_pg.edu.pl#ext#@fril.onmicrosoft.com::455ad5cd-e5a2-49e7-93b8-6e6dfab2f2a5" providerId="AD" clId="Web-{4FA6241A-28DD-248A-5E9C-EB7D0CE5A950}" dt="2026-05-08T09:08:36.567" v="11" actId="1076"/>
        <pc:sldMkLst>
          <pc:docMk/>
          <pc:sldMk cId="1215615505" sldId="338"/>
        </pc:sldMkLst>
        <pc:spChg chg="mod">
          <ac:chgData name="juswinkl@pg.edu.pl" userId="S::juswinkl_pg.edu.pl#ext#@fril.onmicrosoft.com::455ad5cd-e5a2-49e7-93b8-6e6dfab2f2a5" providerId="AD" clId="Web-{4FA6241A-28DD-248A-5E9C-EB7D0CE5A950}" dt="2026-05-08T09:08:31.082" v="9" actId="1076"/>
          <ac:spMkLst>
            <pc:docMk/>
            <pc:sldMk cId="1215615505" sldId="338"/>
            <ac:spMk id="4" creationId="{00000000-0000-0000-0000-000000000000}"/>
          </ac:spMkLst>
        </pc:spChg>
        <pc:picChg chg="add mod">
          <ac:chgData name="juswinkl@pg.edu.pl" userId="S::juswinkl_pg.edu.pl#ext#@fril.onmicrosoft.com::455ad5cd-e5a2-49e7-93b8-6e6dfab2f2a5" providerId="AD" clId="Web-{4FA6241A-28DD-248A-5E9C-EB7D0CE5A950}" dt="2026-05-08T09:08:36.567" v="11" actId="1076"/>
          <ac:picMkLst>
            <pc:docMk/>
            <pc:sldMk cId="1215615505" sldId="338"/>
            <ac:picMk id="6" creationId="{90FC07B9-C168-CFE0-B3F0-0BD046A09FBE}"/>
          </ac:picMkLst>
        </pc:picChg>
      </pc:sldChg>
      <pc:sldChg chg="addSp modSp">
        <pc:chgData name="juswinkl@pg.edu.pl" userId="S::juswinkl_pg.edu.pl#ext#@fril.onmicrosoft.com::455ad5cd-e5a2-49e7-93b8-6e6dfab2f2a5" providerId="AD" clId="Web-{4FA6241A-28DD-248A-5E9C-EB7D0CE5A950}" dt="2026-05-08T09:08:52.145" v="16" actId="1076"/>
        <pc:sldMkLst>
          <pc:docMk/>
          <pc:sldMk cId="976278074" sldId="339"/>
        </pc:sldMkLst>
        <pc:spChg chg="mod">
          <ac:chgData name="juswinkl@pg.edu.pl" userId="S::juswinkl_pg.edu.pl#ext#@fril.onmicrosoft.com::455ad5cd-e5a2-49e7-93b8-6e6dfab2f2a5" providerId="AD" clId="Web-{4FA6241A-28DD-248A-5E9C-EB7D0CE5A950}" dt="2026-05-08T09:08:46.411" v="14" actId="1076"/>
          <ac:spMkLst>
            <pc:docMk/>
            <pc:sldMk cId="976278074" sldId="339"/>
            <ac:spMk id="5" creationId="{00000000-0000-0000-0000-000000000000}"/>
          </ac:spMkLst>
        </pc:spChg>
        <pc:picChg chg="add mod">
          <ac:chgData name="juswinkl@pg.edu.pl" userId="S::juswinkl_pg.edu.pl#ext#@fril.onmicrosoft.com::455ad5cd-e5a2-49e7-93b8-6e6dfab2f2a5" providerId="AD" clId="Web-{4FA6241A-28DD-248A-5E9C-EB7D0CE5A950}" dt="2026-05-08T09:08:52.145" v="16" actId="1076"/>
          <ac:picMkLst>
            <pc:docMk/>
            <pc:sldMk cId="976278074" sldId="339"/>
            <ac:picMk id="6" creationId="{B1A549B4-0EED-121D-90B3-DDAF13C2F89B}"/>
          </ac:picMkLst>
        </pc:picChg>
      </pc:sldChg>
      <pc:sldChg chg="addSp modSp">
        <pc:chgData name="juswinkl@pg.edu.pl" userId="S::juswinkl_pg.edu.pl#ext#@fril.onmicrosoft.com::455ad5cd-e5a2-49e7-93b8-6e6dfab2f2a5" providerId="AD" clId="Web-{4FA6241A-28DD-248A-5E9C-EB7D0CE5A950}" dt="2026-05-08T09:08:42.129" v="13" actId="1076"/>
        <pc:sldMkLst>
          <pc:docMk/>
          <pc:sldMk cId="516995589" sldId="340"/>
        </pc:sldMkLst>
        <pc:picChg chg="add mod">
          <ac:chgData name="juswinkl@pg.edu.pl" userId="S::juswinkl_pg.edu.pl#ext#@fril.onmicrosoft.com::455ad5cd-e5a2-49e7-93b8-6e6dfab2f2a5" providerId="AD" clId="Web-{4FA6241A-28DD-248A-5E9C-EB7D0CE5A950}" dt="2026-05-08T09:08:42.129" v="13" actId="1076"/>
          <ac:picMkLst>
            <pc:docMk/>
            <pc:sldMk cId="516995589" sldId="340"/>
            <ac:picMk id="5" creationId="{9CBA1F10-8D0A-0B50-18B7-7ED28FECF92C}"/>
          </ac:picMkLst>
        </pc:picChg>
      </pc:sldChg>
      <pc:sldChg chg="addSp modSp">
        <pc:chgData name="juswinkl@pg.edu.pl" userId="S::juswinkl_pg.edu.pl#ext#@fril.onmicrosoft.com::455ad5cd-e5a2-49e7-93b8-6e6dfab2f2a5" providerId="AD" clId="Web-{4FA6241A-28DD-248A-5E9C-EB7D0CE5A950}" dt="2026-05-08T09:08:56.864" v="18" actId="1076"/>
        <pc:sldMkLst>
          <pc:docMk/>
          <pc:sldMk cId="1393098506" sldId="341"/>
        </pc:sldMkLst>
        <pc:picChg chg="add mod">
          <ac:chgData name="juswinkl@pg.edu.pl" userId="S::juswinkl_pg.edu.pl#ext#@fril.onmicrosoft.com::455ad5cd-e5a2-49e7-93b8-6e6dfab2f2a5" providerId="AD" clId="Web-{4FA6241A-28DD-248A-5E9C-EB7D0CE5A950}" dt="2026-05-08T09:08:56.864" v="18" actId="1076"/>
          <ac:picMkLst>
            <pc:docMk/>
            <pc:sldMk cId="1393098506" sldId="341"/>
            <ac:picMk id="6" creationId="{43C3B756-04D9-D732-66DF-88C36B2DD580}"/>
          </ac:picMkLst>
        </pc:picChg>
      </pc:sldChg>
      <pc:sldChg chg="addSp modSp">
        <pc:chgData name="juswinkl@pg.edu.pl" userId="S::juswinkl_pg.edu.pl#ext#@fril.onmicrosoft.com::455ad5cd-e5a2-49e7-93b8-6e6dfab2f2a5" providerId="AD" clId="Web-{4FA6241A-28DD-248A-5E9C-EB7D0CE5A950}" dt="2026-05-08T09:09:02.693" v="20" actId="1076"/>
        <pc:sldMkLst>
          <pc:docMk/>
          <pc:sldMk cId="609731244" sldId="342"/>
        </pc:sldMkLst>
        <pc:picChg chg="add mod">
          <ac:chgData name="juswinkl@pg.edu.pl" userId="S::juswinkl_pg.edu.pl#ext#@fril.onmicrosoft.com::455ad5cd-e5a2-49e7-93b8-6e6dfab2f2a5" providerId="AD" clId="Web-{4FA6241A-28DD-248A-5E9C-EB7D0CE5A950}" dt="2026-05-08T09:09:02.693" v="20" actId="1076"/>
          <ac:picMkLst>
            <pc:docMk/>
            <pc:sldMk cId="609731244" sldId="342"/>
            <ac:picMk id="5" creationId="{6CBB0215-52FE-F1B9-35E1-568D6998478F}"/>
          </ac:picMkLst>
        </pc:picChg>
      </pc:sldChg>
      <pc:sldChg chg="addSp modSp">
        <pc:chgData name="juswinkl@pg.edu.pl" userId="S::juswinkl_pg.edu.pl#ext#@fril.onmicrosoft.com::455ad5cd-e5a2-49e7-93b8-6e6dfab2f2a5" providerId="AD" clId="Web-{4FA6241A-28DD-248A-5E9C-EB7D0CE5A950}" dt="2026-05-08T09:09:11.334" v="23" actId="1076"/>
        <pc:sldMkLst>
          <pc:docMk/>
          <pc:sldMk cId="4087932784" sldId="343"/>
        </pc:sldMkLst>
        <pc:spChg chg="mod">
          <ac:chgData name="juswinkl@pg.edu.pl" userId="S::juswinkl_pg.edu.pl#ext#@fril.onmicrosoft.com::455ad5cd-e5a2-49e7-93b8-6e6dfab2f2a5" providerId="AD" clId="Web-{4FA6241A-28DD-248A-5E9C-EB7D0CE5A950}" dt="2026-05-08T09:09:05.974" v="21" actId="1076"/>
          <ac:spMkLst>
            <pc:docMk/>
            <pc:sldMk cId="4087932784" sldId="343"/>
            <ac:spMk id="4" creationId="{00000000-0000-0000-0000-000000000000}"/>
          </ac:spMkLst>
        </pc:spChg>
        <pc:picChg chg="add mod">
          <ac:chgData name="juswinkl@pg.edu.pl" userId="S::juswinkl_pg.edu.pl#ext#@fril.onmicrosoft.com::455ad5cd-e5a2-49e7-93b8-6e6dfab2f2a5" providerId="AD" clId="Web-{4FA6241A-28DD-248A-5E9C-EB7D0CE5A950}" dt="2026-05-08T09:09:11.334" v="23" actId="1076"/>
          <ac:picMkLst>
            <pc:docMk/>
            <pc:sldMk cId="4087932784" sldId="343"/>
            <ac:picMk id="6" creationId="{21F76FD7-A542-1BEC-614E-593C404F4D57}"/>
          </ac:picMkLst>
        </pc:picChg>
      </pc:sldChg>
      <pc:sldChg chg="addSp modSp">
        <pc:chgData name="juswinkl@pg.edu.pl" userId="S::juswinkl_pg.edu.pl#ext#@fril.onmicrosoft.com::455ad5cd-e5a2-49e7-93b8-6e6dfab2f2a5" providerId="AD" clId="Web-{4FA6241A-28DD-248A-5E9C-EB7D0CE5A950}" dt="2026-05-08T09:09:21.428" v="26" actId="1076"/>
        <pc:sldMkLst>
          <pc:docMk/>
          <pc:sldMk cId="2998883378" sldId="344"/>
        </pc:sldMkLst>
        <pc:spChg chg="mod">
          <ac:chgData name="juswinkl@pg.edu.pl" userId="S::juswinkl_pg.edu.pl#ext#@fril.onmicrosoft.com::455ad5cd-e5a2-49e7-93b8-6e6dfab2f2a5" providerId="AD" clId="Web-{4FA6241A-28DD-248A-5E9C-EB7D0CE5A950}" dt="2026-05-08T09:09:15.881" v="24" actId="1076"/>
          <ac:spMkLst>
            <pc:docMk/>
            <pc:sldMk cId="2998883378" sldId="344"/>
            <ac:spMk id="4" creationId="{00000000-0000-0000-0000-000000000000}"/>
          </ac:spMkLst>
        </pc:spChg>
        <pc:picChg chg="add mod">
          <ac:chgData name="juswinkl@pg.edu.pl" userId="S::juswinkl_pg.edu.pl#ext#@fril.onmicrosoft.com::455ad5cd-e5a2-49e7-93b8-6e6dfab2f2a5" providerId="AD" clId="Web-{4FA6241A-28DD-248A-5E9C-EB7D0CE5A950}" dt="2026-05-08T09:09:21.428" v="26" actId="1076"/>
          <ac:picMkLst>
            <pc:docMk/>
            <pc:sldMk cId="2998883378" sldId="344"/>
            <ac:picMk id="6" creationId="{BA7D5C9C-03AD-FFD9-0D3A-2DB1A31C7774}"/>
          </ac:picMkLst>
        </pc:picChg>
      </pc:sldChg>
      <pc:sldChg chg="addSp modSp">
        <pc:chgData name="juswinkl@pg.edu.pl" userId="S::juswinkl_pg.edu.pl#ext#@fril.onmicrosoft.com::455ad5cd-e5a2-49e7-93b8-6e6dfab2f2a5" providerId="AD" clId="Web-{4FA6241A-28DD-248A-5E9C-EB7D0CE5A950}" dt="2026-05-08T09:09:26.334" v="28" actId="1076"/>
        <pc:sldMkLst>
          <pc:docMk/>
          <pc:sldMk cId="2258317919" sldId="345"/>
        </pc:sldMkLst>
        <pc:picChg chg="add mod">
          <ac:chgData name="juswinkl@pg.edu.pl" userId="S::juswinkl_pg.edu.pl#ext#@fril.onmicrosoft.com::455ad5cd-e5a2-49e7-93b8-6e6dfab2f2a5" providerId="AD" clId="Web-{4FA6241A-28DD-248A-5E9C-EB7D0CE5A950}" dt="2026-05-08T09:09:26.334" v="28" actId="1076"/>
          <ac:picMkLst>
            <pc:docMk/>
            <pc:sldMk cId="2258317919" sldId="345"/>
            <ac:picMk id="5" creationId="{E2DBF4C1-C4F7-82E9-EBC3-F9EBE80F22C1}"/>
          </ac:picMkLst>
        </pc:picChg>
      </pc:sldChg>
      <pc:sldChg chg="addSp modSp new">
        <pc:chgData name="juswinkl@pg.edu.pl" userId="S::juswinkl_pg.edu.pl#ext#@fril.onmicrosoft.com::455ad5cd-e5a2-49e7-93b8-6e6dfab2f2a5" providerId="AD" clId="Web-{4FA6241A-28DD-248A-5E9C-EB7D0CE5A950}" dt="2026-05-08T09:10:56.978" v="36" actId="1076"/>
        <pc:sldMkLst>
          <pc:docMk/>
          <pc:sldMk cId="2490638405" sldId="346"/>
        </pc:sldMkLst>
        <pc:spChg chg="mod">
          <ac:chgData name="juswinkl@pg.edu.pl" userId="S::juswinkl_pg.edu.pl#ext#@fril.onmicrosoft.com::455ad5cd-e5a2-49e7-93b8-6e6dfab2f2a5" providerId="AD" clId="Web-{4FA6241A-28DD-248A-5E9C-EB7D0CE5A950}" dt="2026-05-08T09:10:40.603" v="32" actId="20577"/>
          <ac:spMkLst>
            <pc:docMk/>
            <pc:sldMk cId="2490638405" sldId="346"/>
            <ac:spMk id="2" creationId="{EA68444A-B775-2A33-113C-ADC1C6B3E4BB}"/>
          </ac:spMkLst>
        </pc:spChg>
        <pc:picChg chg="add mod">
          <ac:chgData name="juswinkl@pg.edu.pl" userId="S::juswinkl_pg.edu.pl#ext#@fril.onmicrosoft.com::455ad5cd-e5a2-49e7-93b8-6e6dfab2f2a5" providerId="AD" clId="Web-{4FA6241A-28DD-248A-5E9C-EB7D0CE5A950}" dt="2026-05-08T09:10:56.978" v="36" actId="1076"/>
          <ac:picMkLst>
            <pc:docMk/>
            <pc:sldMk cId="2490638405" sldId="346"/>
            <ac:picMk id="4" creationId="{4B90B35A-4B16-BE9D-6E90-E492049B0CCA}"/>
          </ac:picMkLst>
        </pc:picChg>
      </pc:sldChg>
    </pc:docChg>
  </pc:docChgLst>
  <pc:docChgLst>
    <pc:chgData name="Wojciech Kustra" userId="afebd3d0-216b-4c4f-8992-1bf1fda6d5e8" providerId="ADAL" clId="{1D307E72-7901-4E61-A01B-3C4232ABCF63}"/>
    <pc:docChg chg="modSld modMainMaster">
      <pc:chgData name="Wojciech Kustra" userId="afebd3d0-216b-4c4f-8992-1bf1fda6d5e8" providerId="ADAL" clId="{1D307E72-7901-4E61-A01B-3C4232ABCF63}" dt="2026-05-04T16:42:08.220" v="17" actId="6549"/>
      <pc:docMkLst>
        <pc:docMk/>
      </pc:docMkLst>
      <pc:sldChg chg="modSp mod">
        <pc:chgData name="Wojciech Kustra" userId="afebd3d0-216b-4c4f-8992-1bf1fda6d5e8" providerId="ADAL" clId="{1D307E72-7901-4E61-A01B-3C4232ABCF63}" dt="2026-04-27T17:44:59.475" v="15" actId="20577"/>
        <pc:sldMkLst>
          <pc:docMk/>
          <pc:sldMk cId="1950644353" sldId="257"/>
        </pc:sldMkLst>
        <pc:spChg chg="mod">
          <ac:chgData name="Wojciech Kustra" userId="afebd3d0-216b-4c4f-8992-1bf1fda6d5e8" providerId="ADAL" clId="{1D307E72-7901-4E61-A01B-3C4232ABCF63}" dt="2026-04-27T17:44:59.475" v="15" actId="20577"/>
          <ac:spMkLst>
            <pc:docMk/>
            <pc:sldMk cId="1950644353" sldId="257"/>
            <ac:spMk id="6" creationId="{00000000-0000-0000-0000-000000000000}"/>
          </ac:spMkLst>
        </pc:spChg>
      </pc:sldChg>
      <pc:sldChg chg="modSp mod">
        <pc:chgData name="Wojciech Kustra" userId="afebd3d0-216b-4c4f-8992-1bf1fda6d5e8" providerId="ADAL" clId="{1D307E72-7901-4E61-A01B-3C4232ABCF63}" dt="2026-04-27T17:44:55.187" v="8" actId="20577"/>
        <pc:sldMkLst>
          <pc:docMk/>
          <pc:sldMk cId="2579656660" sldId="323"/>
        </pc:sldMkLst>
        <pc:spChg chg="mod">
          <ac:chgData name="Wojciech Kustra" userId="afebd3d0-216b-4c4f-8992-1bf1fda6d5e8" providerId="ADAL" clId="{1D307E72-7901-4E61-A01B-3C4232ABCF63}" dt="2026-04-27T17:44:55.187" v="8" actId="20577"/>
          <ac:spMkLst>
            <pc:docMk/>
            <pc:sldMk cId="2579656660" sldId="323"/>
            <ac:spMk id="2" creationId="{72111A30-B86A-18DC-CFD2-586F00D22619}"/>
          </ac:spMkLst>
        </pc:spChg>
      </pc:sldChg>
      <pc:sldMasterChg chg="modSldLayout">
        <pc:chgData name="Wojciech Kustra" userId="afebd3d0-216b-4c4f-8992-1bf1fda6d5e8" providerId="ADAL" clId="{1D307E72-7901-4E61-A01B-3C4232ABCF63}" dt="2026-05-04T16:42:08.220" v="17" actId="6549"/>
        <pc:sldMasterMkLst>
          <pc:docMk/>
          <pc:sldMasterMk cId="65766046" sldId="2147483672"/>
        </pc:sldMasterMkLst>
        <pc:sldLayoutChg chg="modSp mod">
          <pc:chgData name="Wojciech Kustra" userId="afebd3d0-216b-4c4f-8992-1bf1fda6d5e8" providerId="ADAL" clId="{1D307E72-7901-4E61-A01B-3C4232ABCF63}" dt="2026-05-04T16:42:08.220" v="17" actId="6549"/>
          <pc:sldLayoutMkLst>
            <pc:docMk/>
            <pc:sldMasterMk cId="65766046" sldId="2147483672"/>
            <pc:sldLayoutMk cId="4104012898" sldId="2147483674"/>
          </pc:sldLayoutMkLst>
          <pc:spChg chg="mod">
            <ac:chgData name="Wojciech Kustra" userId="afebd3d0-216b-4c4f-8992-1bf1fda6d5e8" providerId="ADAL" clId="{1D307E72-7901-4E61-A01B-3C4232ABCF63}" dt="2026-05-04T16:42:08.220" v="17" actId="6549"/>
            <ac:spMkLst>
              <pc:docMk/>
              <pc:sldMasterMk cId="65766046" sldId="2147483672"/>
              <pc:sldLayoutMk cId="4104012898" sldId="2147483674"/>
              <ac:spMk id="5" creationId="{7E99E910-D45E-25AF-7503-AE875ECCEB8A}"/>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9D8F1E-9544-47B5-8A03-ED3DA7362978}" type="datetimeFigureOut">
              <a:rPr lang="pl-PL" smtClean="0"/>
              <a:t>08.05.2026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2C8A57-6B6E-4704-A442-14AA730D5506}" type="slidenum">
              <a:rPr lang="pl-PL" smtClean="0"/>
              <a:t>‹#›</a:t>
            </a:fld>
            <a:endParaRPr lang="pl-PL"/>
          </a:p>
        </p:txBody>
      </p:sp>
    </p:spTree>
    <p:extLst>
      <p:ext uri="{BB962C8B-B14F-4D97-AF65-F5344CB8AC3E}">
        <p14:creationId xmlns:p14="http://schemas.microsoft.com/office/powerpoint/2010/main" val="41585316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a:t>
            </a:fld>
            <a:endParaRPr lang="pl-PL"/>
          </a:p>
        </p:txBody>
      </p:sp>
    </p:spTree>
    <p:extLst>
      <p:ext uri="{BB962C8B-B14F-4D97-AF65-F5344CB8AC3E}">
        <p14:creationId xmlns:p14="http://schemas.microsoft.com/office/powerpoint/2010/main" val="41962932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11</a:t>
            </a:fld>
            <a:endParaRPr lang="pl-PL"/>
          </a:p>
        </p:txBody>
      </p:sp>
    </p:spTree>
    <p:extLst>
      <p:ext uri="{BB962C8B-B14F-4D97-AF65-F5344CB8AC3E}">
        <p14:creationId xmlns:p14="http://schemas.microsoft.com/office/powerpoint/2010/main" val="8779681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12</a:t>
            </a:fld>
            <a:endParaRPr lang="pl-PL"/>
          </a:p>
        </p:txBody>
      </p:sp>
    </p:spTree>
    <p:extLst>
      <p:ext uri="{BB962C8B-B14F-4D97-AF65-F5344CB8AC3E}">
        <p14:creationId xmlns:p14="http://schemas.microsoft.com/office/powerpoint/2010/main" val="13865177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13</a:t>
            </a:fld>
            <a:endParaRPr lang="pl-PL"/>
          </a:p>
        </p:txBody>
      </p:sp>
    </p:spTree>
    <p:extLst>
      <p:ext uri="{BB962C8B-B14F-4D97-AF65-F5344CB8AC3E}">
        <p14:creationId xmlns:p14="http://schemas.microsoft.com/office/powerpoint/2010/main" val="22159317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14</a:t>
            </a:fld>
            <a:endParaRPr lang="pl-PL"/>
          </a:p>
        </p:txBody>
      </p:sp>
    </p:spTree>
    <p:extLst>
      <p:ext uri="{BB962C8B-B14F-4D97-AF65-F5344CB8AC3E}">
        <p14:creationId xmlns:p14="http://schemas.microsoft.com/office/powerpoint/2010/main" val="5438682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15</a:t>
            </a:fld>
            <a:endParaRPr lang="pl-PL"/>
          </a:p>
        </p:txBody>
      </p:sp>
    </p:spTree>
    <p:extLst>
      <p:ext uri="{BB962C8B-B14F-4D97-AF65-F5344CB8AC3E}">
        <p14:creationId xmlns:p14="http://schemas.microsoft.com/office/powerpoint/2010/main" val="13461851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solidFill>
                  <a:prstClr val="black"/>
                </a:solidFill>
              </a:rPr>
              <a:pPr/>
              <a:t>2</a:t>
            </a:fld>
            <a:endParaRPr lang="pl-PL">
              <a:solidFill>
                <a:prstClr val="black"/>
              </a:solidFill>
            </a:endParaRPr>
          </a:p>
        </p:txBody>
      </p:sp>
    </p:spTree>
    <p:extLst>
      <p:ext uri="{BB962C8B-B14F-4D97-AF65-F5344CB8AC3E}">
        <p14:creationId xmlns:p14="http://schemas.microsoft.com/office/powerpoint/2010/main" val="10629183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4</a:t>
            </a:fld>
            <a:endParaRPr lang="pl-PL"/>
          </a:p>
        </p:txBody>
      </p:sp>
    </p:spTree>
    <p:extLst>
      <p:ext uri="{BB962C8B-B14F-4D97-AF65-F5344CB8AC3E}">
        <p14:creationId xmlns:p14="http://schemas.microsoft.com/office/powerpoint/2010/main" val="16799570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5</a:t>
            </a:fld>
            <a:endParaRPr lang="pl-PL"/>
          </a:p>
        </p:txBody>
      </p:sp>
    </p:spTree>
    <p:extLst>
      <p:ext uri="{BB962C8B-B14F-4D97-AF65-F5344CB8AC3E}">
        <p14:creationId xmlns:p14="http://schemas.microsoft.com/office/powerpoint/2010/main" val="10479394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6</a:t>
            </a:fld>
            <a:endParaRPr lang="pl-PL"/>
          </a:p>
        </p:txBody>
      </p:sp>
    </p:spTree>
    <p:extLst>
      <p:ext uri="{BB962C8B-B14F-4D97-AF65-F5344CB8AC3E}">
        <p14:creationId xmlns:p14="http://schemas.microsoft.com/office/powerpoint/2010/main" val="5778305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7</a:t>
            </a:fld>
            <a:endParaRPr lang="pl-PL"/>
          </a:p>
        </p:txBody>
      </p:sp>
    </p:spTree>
    <p:extLst>
      <p:ext uri="{BB962C8B-B14F-4D97-AF65-F5344CB8AC3E}">
        <p14:creationId xmlns:p14="http://schemas.microsoft.com/office/powerpoint/2010/main" val="36801601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8</a:t>
            </a:fld>
            <a:endParaRPr lang="pl-PL"/>
          </a:p>
        </p:txBody>
      </p:sp>
    </p:spTree>
    <p:extLst>
      <p:ext uri="{BB962C8B-B14F-4D97-AF65-F5344CB8AC3E}">
        <p14:creationId xmlns:p14="http://schemas.microsoft.com/office/powerpoint/2010/main" val="21219401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9</a:t>
            </a:fld>
            <a:endParaRPr lang="pl-PL"/>
          </a:p>
        </p:txBody>
      </p:sp>
    </p:spTree>
    <p:extLst>
      <p:ext uri="{BB962C8B-B14F-4D97-AF65-F5344CB8AC3E}">
        <p14:creationId xmlns:p14="http://schemas.microsoft.com/office/powerpoint/2010/main" val="23530851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10</a:t>
            </a:fld>
            <a:endParaRPr lang="pl-PL"/>
          </a:p>
        </p:txBody>
      </p:sp>
    </p:spTree>
    <p:extLst>
      <p:ext uri="{BB962C8B-B14F-4D97-AF65-F5344CB8AC3E}">
        <p14:creationId xmlns:p14="http://schemas.microsoft.com/office/powerpoint/2010/main" val="6497926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pl-PL"/>
              <a:t>Kliknij, aby edytować styl</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ED3EE1ED-118D-424B-A604-BD05CB3975F7}" type="datetimeFigureOut">
              <a:rPr lang="pl-PL" smtClean="0"/>
              <a:t>08.05.2026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2823405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ED3EE1ED-118D-424B-A604-BD05CB3975F7}" type="datetimeFigureOut">
              <a:rPr lang="pl-PL" smtClean="0"/>
              <a:t>08.05.2026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574740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ED3EE1ED-118D-424B-A604-BD05CB3975F7}" type="datetimeFigureOut">
              <a:rPr lang="pl-PL" smtClean="0"/>
              <a:t>08.05.2026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40225697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219826076"/>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defTabSz="2438338" hangingPunct="0">
              <a:lnSpc>
                <a:spcPct val="90000"/>
              </a:lnSpc>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a:t>
            </a:r>
            <a:r>
              <a:rPr lang="en-US" sz="1400" kern="0" dirty="0">
                <a:solidFill>
                  <a:srgbClr val="00518E"/>
                </a:solidFill>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pl-PL" sz="1400" kern="0" dirty="0">
              <a:solidFill>
                <a:srgbClr val="00518E"/>
              </a:solidFill>
              <a:sym typeface="Helvetica Neue"/>
            </a:endParaRPr>
          </a:p>
        </p:txBody>
      </p:sp>
    </p:spTree>
    <p:extLst>
      <p:ext uri="{BB962C8B-B14F-4D97-AF65-F5344CB8AC3E}">
        <p14:creationId xmlns:p14="http://schemas.microsoft.com/office/powerpoint/2010/main" val="4104012898"/>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934071540"/>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3105414138"/>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933276281"/>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sz="1600" kern="0"/>
              <a:pPr/>
              <a:t>‹#›</a:t>
            </a:fld>
            <a:endParaRPr sz="1600" kern="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976795647"/>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46" hangingPunct="0"/>
            <a:endParaRPr lang="pl-PL" sz="1600" kern="0">
              <a:solidFill>
                <a:srgbClr val="FFFFFF"/>
              </a:solidFill>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701170312"/>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kern="0" err="1"/>
              <a:t>Slide</a:t>
            </a:r>
            <a:r>
              <a:rPr lang="pl-PL" sz="3200" kern="0"/>
              <a:t> </a:t>
            </a:r>
            <a:r>
              <a:rPr lang="pl-PL" sz="3200" kern="0" err="1"/>
              <a:t>Title</a:t>
            </a:r>
            <a:endParaRPr lang="pl-PL" sz="3200" kern="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79058903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ED3EE1ED-118D-424B-A604-BD05CB3975F7}" type="datetimeFigureOut">
              <a:rPr lang="pl-PL" smtClean="0"/>
              <a:t>08.05.2026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451822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006680618"/>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604715578"/>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43081220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pl-PL"/>
              <a:t>Kliknij, aby edytować styl</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ED3EE1ED-118D-424B-A604-BD05CB3975F7}" type="datetimeFigureOut">
              <a:rPr lang="pl-PL" smtClean="0"/>
              <a:t>08.05.2026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567234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8" name="Date Placeholder 7"/>
          <p:cNvSpPr>
            <a:spLocks noGrp="1"/>
          </p:cNvSpPr>
          <p:nvPr>
            <p:ph type="dt" sz="half" idx="10"/>
          </p:nvPr>
        </p:nvSpPr>
        <p:spPr/>
        <p:txBody>
          <a:bodyPr/>
          <a:lstStyle/>
          <a:p>
            <a:fld id="{ED3EE1ED-118D-424B-A604-BD05CB3975F7}" type="datetimeFigureOut">
              <a:rPr lang="pl-PL" smtClean="0"/>
              <a:t>08.05.2026</a:t>
            </a:fld>
            <a:endParaRPr lang="pl-PL"/>
          </a:p>
        </p:txBody>
      </p:sp>
      <p:sp>
        <p:nvSpPr>
          <p:cNvPr id="9" name="Footer Placeholder 8"/>
          <p:cNvSpPr>
            <a:spLocks noGrp="1"/>
          </p:cNvSpPr>
          <p:nvPr>
            <p:ph type="ftr" sz="quarter" idx="11"/>
          </p:nvPr>
        </p:nvSpPr>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59873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l-PL"/>
              <a:t>Kliknij, aby edytować styl</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2" name="Date Placeholder 1"/>
          <p:cNvSpPr>
            <a:spLocks noGrp="1"/>
          </p:cNvSpPr>
          <p:nvPr>
            <p:ph type="dt" sz="half" idx="10"/>
          </p:nvPr>
        </p:nvSpPr>
        <p:spPr/>
        <p:txBody>
          <a:bodyPr/>
          <a:lstStyle/>
          <a:p>
            <a:fld id="{ED3EE1ED-118D-424B-A604-BD05CB3975F7}" type="datetimeFigureOut">
              <a:rPr lang="pl-PL" smtClean="0"/>
              <a:t>08.05.2026</a:t>
            </a:fld>
            <a:endParaRPr lang="pl-PL"/>
          </a:p>
        </p:txBody>
      </p:sp>
      <p:sp>
        <p:nvSpPr>
          <p:cNvPr id="11" name="Footer Placeholder 10"/>
          <p:cNvSpPr>
            <a:spLocks noGrp="1"/>
          </p:cNvSpPr>
          <p:nvPr>
            <p:ph type="ftr" sz="quarter" idx="11"/>
          </p:nvPr>
        </p:nvSpPr>
        <p:spPr/>
        <p:txBody>
          <a:bodyPr/>
          <a:lstStyle/>
          <a:p>
            <a:endParaRPr lang="pl-PL"/>
          </a:p>
        </p:txBody>
      </p:sp>
      <p:sp>
        <p:nvSpPr>
          <p:cNvPr id="12" name="Slide Number Placeholder 11"/>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3948476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pl-PL"/>
              <a:t>Kliknij, aby edytować styl</a:t>
            </a:r>
            <a:endParaRPr lang="en-US" dirty="0"/>
          </a:p>
        </p:txBody>
      </p:sp>
      <p:sp>
        <p:nvSpPr>
          <p:cNvPr id="2" name="Date Placeholder 1"/>
          <p:cNvSpPr>
            <a:spLocks noGrp="1"/>
          </p:cNvSpPr>
          <p:nvPr>
            <p:ph type="dt" sz="half" idx="10"/>
          </p:nvPr>
        </p:nvSpPr>
        <p:spPr/>
        <p:txBody>
          <a:bodyPr/>
          <a:lstStyle/>
          <a:p>
            <a:fld id="{ED3EE1ED-118D-424B-A604-BD05CB3975F7}" type="datetimeFigureOut">
              <a:rPr lang="pl-PL" smtClean="0"/>
              <a:t>08.05.2026</a:t>
            </a:fld>
            <a:endParaRPr lang="pl-PL"/>
          </a:p>
        </p:txBody>
      </p:sp>
      <p:sp>
        <p:nvSpPr>
          <p:cNvPr id="7" name="Footer Placeholder 6"/>
          <p:cNvSpPr>
            <a:spLocks noGrp="1"/>
          </p:cNvSpPr>
          <p:nvPr>
            <p:ph type="ftr" sz="quarter" idx="11"/>
          </p:nvPr>
        </p:nvSpPr>
        <p:spPr/>
        <p:txBody>
          <a:bodyPr/>
          <a:lstStyle/>
          <a:p>
            <a:endParaRPr lang="pl-PL"/>
          </a:p>
        </p:txBody>
      </p:sp>
      <p:sp>
        <p:nvSpPr>
          <p:cNvPr id="8" name="Slide Number Placeholder 7"/>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917828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D3EE1ED-118D-424B-A604-BD05CB3975F7}" type="datetimeFigureOut">
              <a:rPr lang="pl-PL" smtClean="0"/>
              <a:t>08.05.2026</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850897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pl-PL"/>
              <a:t>Kliknij, aby edytować styl</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ED3EE1ED-118D-424B-A604-BD05CB3975F7}" type="datetimeFigureOut">
              <a:rPr lang="pl-PL" smtClean="0"/>
              <a:t>08.05.2026</a:t>
            </a:fld>
            <a:endParaRPr lang="pl-PL"/>
          </a:p>
        </p:txBody>
      </p:sp>
      <p:sp>
        <p:nvSpPr>
          <p:cNvPr id="9" name="Footer Placeholder 8"/>
          <p:cNvSpPr>
            <a:spLocks noGrp="1"/>
          </p:cNvSpPr>
          <p:nvPr>
            <p:ph type="ftr" sz="quarter" idx="11"/>
          </p:nvPr>
        </p:nvSpPr>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2806067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pl-PL"/>
              <a:t>Kliknij, aby edytować styl</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ED3EE1ED-118D-424B-A604-BD05CB3975F7}" type="datetimeFigureOut">
              <a:rPr lang="pl-PL" smtClean="0"/>
              <a:t>08.05.2026</a:t>
            </a:fld>
            <a:endParaRPr lang="pl-PL"/>
          </a:p>
        </p:txBody>
      </p:sp>
      <p:sp>
        <p:nvSpPr>
          <p:cNvPr id="9" name="Footer Placeholder 8"/>
          <p:cNvSpPr>
            <a:spLocks noGrp="1"/>
          </p:cNvSpPr>
          <p:nvPr>
            <p:ph type="ftr" sz="quarter" idx="11"/>
          </p:nvPr>
        </p:nvSpPr>
        <p:spPr>
          <a:xfrm>
            <a:off x="3499101" y="6356350"/>
            <a:ext cx="5911517" cy="365125"/>
          </a:xfrm>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8145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ED3EE1ED-118D-424B-A604-BD05CB3975F7}" type="datetimeFigureOut">
              <a:rPr lang="pl-PL" smtClean="0"/>
              <a:t>08.05.2026</a:t>
            </a:fld>
            <a:endParaRPr lang="pl-PL"/>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pl-PL"/>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13E148FA-A502-4BF7-BB72-BFF919F0980D}" type="slidenum">
              <a:rPr lang="pl-PL" smtClean="0"/>
              <a:t>‹#›</a:t>
            </a:fld>
            <a:endParaRPr lang="pl-PL"/>
          </a:p>
        </p:txBody>
      </p:sp>
    </p:spTree>
    <p:extLst>
      <p:ext uri="{BB962C8B-B14F-4D97-AF65-F5344CB8AC3E}">
        <p14:creationId xmlns:p14="http://schemas.microsoft.com/office/powerpoint/2010/main" val="29892348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pPr hangingPunct="0"/>
            <a:fld id="{86CB4B4D-7CA3-9044-876B-883B54F8677D}" type="slidenum">
              <a:rPr kern="0">
                <a:solidFill>
                  <a:srgbClr val="000000"/>
                </a:solidFill>
                <a:sym typeface="Helvetica Neue"/>
              </a:rPr>
              <a:pPr hangingPunct="0"/>
              <a:t>‹#›</a:t>
            </a:fld>
            <a:endParaRPr kern="0">
              <a:solidFill>
                <a:srgbClr val="000000"/>
              </a:solidFill>
              <a:sym typeface="Helvetica Neue"/>
            </a:endParaRPr>
          </a:p>
        </p:txBody>
      </p:sp>
    </p:spTree>
    <p:extLst>
      <p:ext uri="{BB962C8B-B14F-4D97-AF65-F5344CB8AC3E}">
        <p14:creationId xmlns:p14="http://schemas.microsoft.com/office/powerpoint/2010/main" val="6576604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1149940" y="2445759"/>
            <a:ext cx="8910054" cy="1370632"/>
          </a:xfrm>
        </p:spPr>
        <p:txBody>
          <a:bodyPr>
            <a:normAutofit/>
          </a:bodyPr>
          <a:lstStyle/>
          <a:p>
            <a:r>
              <a:rPr lang="pl-PL" sz="4400" dirty="0">
                <a:solidFill>
                  <a:schemeClr val="tx1"/>
                </a:solidFill>
                <a:latin typeface="Calibri" panose="020F0502020204030204" pitchFamily="34" charset="0"/>
                <a:cs typeface="Calibri" panose="020F0502020204030204" pitchFamily="34" charset="0"/>
              </a:rPr>
              <a:t>Logistics </a:t>
            </a:r>
            <a:r>
              <a:rPr lang="pl-PL" sz="4400" dirty="0" err="1">
                <a:solidFill>
                  <a:schemeClr val="tx1"/>
                </a:solidFill>
                <a:latin typeface="Calibri" panose="020F0502020204030204" pitchFamily="34" charset="0"/>
                <a:cs typeface="Calibri" panose="020F0502020204030204" pitchFamily="34" charset="0"/>
              </a:rPr>
              <a:t>Optimization</a:t>
            </a:r>
            <a:r>
              <a:rPr lang="pl-PL" sz="4400" dirty="0">
                <a:solidFill>
                  <a:schemeClr val="tx1"/>
                </a:solidFill>
                <a:latin typeface="Calibri" panose="020F0502020204030204" pitchFamily="34" charset="0"/>
                <a:cs typeface="Calibri" panose="020F0502020204030204" pitchFamily="34" charset="0"/>
              </a:rPr>
              <a:t> and Collaboration</a:t>
            </a:r>
            <a:br>
              <a:rPr lang="pl-PL" sz="4400" dirty="0">
                <a:solidFill>
                  <a:schemeClr val="tx1"/>
                </a:solidFill>
                <a:latin typeface="Calibri" panose="020F0502020204030204" pitchFamily="34" charset="0"/>
                <a:cs typeface="Calibri" panose="020F0502020204030204" pitchFamily="34" charset="0"/>
              </a:rPr>
            </a:br>
            <a:r>
              <a:rPr lang="pl-PL" sz="4400" dirty="0">
                <a:solidFill>
                  <a:schemeClr val="tx1"/>
                </a:solidFill>
                <a:latin typeface="Calibri" panose="020F0502020204030204" pitchFamily="34" charset="0"/>
                <a:cs typeface="Calibri" panose="020F0502020204030204" pitchFamily="34" charset="0"/>
              </a:rPr>
              <a:t>Part 2</a:t>
            </a:r>
            <a:endParaRPr lang="pl-PL" sz="4400" dirty="0">
              <a:solidFill>
                <a:schemeClr val="tx1"/>
              </a:solidFill>
            </a:endParaRP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7353" cy="573865"/>
          </a:xfrm>
        </p:spPr>
        <p:txBody>
          <a:bodyPr/>
          <a:lstStyle/>
          <a:p>
            <a:pPr algn="r"/>
            <a:r>
              <a:rPr lang="pl-PL" b="0" dirty="0">
                <a:solidFill>
                  <a:schemeClr val="tx1"/>
                </a:solidFill>
              </a:rPr>
              <a:t>Justyna Staszak-Winkler</a:t>
            </a:r>
          </a:p>
        </p:txBody>
      </p:sp>
      <p:pic>
        <p:nvPicPr>
          <p:cNvPr id="4" name="Picture 3">
            <a:extLst>
              <a:ext uri="{FF2B5EF4-FFF2-40B4-BE49-F238E27FC236}">
                <a16:creationId xmlns:a16="http://schemas.microsoft.com/office/drawing/2014/main" id="{3E755CB9-AC52-C70A-C991-4BBBE688FF60}"/>
              </a:ext>
            </a:extLst>
          </p:cNvPr>
          <p:cNvPicPr>
            <a:picLocks noChangeAspect="1"/>
          </p:cNvPicPr>
          <p:nvPr/>
        </p:nvPicPr>
        <p:blipFill>
          <a:blip r:embed="rId3"/>
          <a:stretch>
            <a:fillRect/>
          </a:stretch>
        </p:blipFill>
        <p:spPr>
          <a:xfrm>
            <a:off x="690929" y="4189534"/>
            <a:ext cx="4714143" cy="929055"/>
          </a:xfrm>
          <a:prstGeom prst="rect">
            <a:avLst/>
          </a:prstGeom>
        </p:spPr>
      </p:pic>
    </p:spTree>
    <p:extLst>
      <p:ext uri="{BB962C8B-B14F-4D97-AF65-F5344CB8AC3E}">
        <p14:creationId xmlns:p14="http://schemas.microsoft.com/office/powerpoint/2010/main" val="2579656660"/>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43981" y="669334"/>
            <a:ext cx="7832402" cy="5510188"/>
          </a:xfrm>
        </p:spPr>
        <p:txBody>
          <a:bodyPr/>
          <a:lstStyle/>
          <a:p>
            <a:pPr marL="0" indent="0">
              <a:buNone/>
            </a:pPr>
            <a:r>
              <a:rPr lang="en-US" sz="2800" dirty="0">
                <a:latin typeface="Calibri" panose="020F0502020204030204" pitchFamily="34" charset="0"/>
                <a:cs typeface="Calibri" panose="020F0502020204030204" pitchFamily="34" charset="0"/>
              </a:rPr>
              <a:t>Instead of delivering each component separately to the construction site or storing them in a warehouse, shipments are:</a:t>
            </a:r>
          </a:p>
          <a:p>
            <a:r>
              <a:rPr lang="en-US" sz="2800" dirty="0">
                <a:latin typeface="Calibri" panose="020F0502020204030204" pitchFamily="34" charset="0"/>
                <a:cs typeface="Calibri" panose="020F0502020204030204" pitchFamily="34" charset="0"/>
              </a:rPr>
              <a:t>transported from different suppliers,</a:t>
            </a:r>
          </a:p>
          <a:p>
            <a:r>
              <a:rPr lang="en-US" sz="2800" dirty="0">
                <a:latin typeface="Calibri" panose="020F0502020204030204" pitchFamily="34" charset="0"/>
                <a:cs typeface="Calibri" panose="020F0502020204030204" pitchFamily="34" charset="0"/>
              </a:rPr>
              <a:t>synchronized using delivery schedules and digital tracking,</a:t>
            </a:r>
          </a:p>
          <a:p>
            <a:r>
              <a:rPr lang="en-US" sz="2800" dirty="0">
                <a:latin typeface="Calibri" panose="020F0502020204030204" pitchFamily="34" charset="0"/>
                <a:cs typeface="Calibri" panose="020F0502020204030204" pitchFamily="34" charset="0"/>
              </a:rPr>
              <a:t>consolidated </a:t>
            </a:r>
            <a:r>
              <a:rPr lang="en-US" sz="2800" b="1" dirty="0">
                <a:latin typeface="Calibri" panose="020F0502020204030204" pitchFamily="34" charset="0"/>
                <a:cs typeface="Calibri" panose="020F0502020204030204" pitchFamily="34" charset="0"/>
              </a:rPr>
              <a:t>while in transit</a:t>
            </a:r>
            <a:r>
              <a:rPr lang="en-US" sz="2800" dirty="0">
                <a:latin typeface="Calibri" panose="020F0502020204030204" pitchFamily="34" charset="0"/>
                <a:cs typeface="Calibri" panose="020F0502020204030204" pitchFamily="34" charset="0"/>
              </a:rPr>
              <a:t> at a designated logistics hub or transport node,</a:t>
            </a:r>
          </a:p>
          <a:p>
            <a:r>
              <a:rPr lang="en-US" sz="2800" dirty="0">
                <a:latin typeface="Calibri" panose="020F0502020204030204" pitchFamily="34" charset="0"/>
                <a:cs typeface="Calibri" panose="020F0502020204030204" pitchFamily="34" charset="0"/>
              </a:rPr>
              <a:t>delivered </a:t>
            </a:r>
            <a:r>
              <a:rPr lang="en-US" sz="2800" b="1" dirty="0">
                <a:latin typeface="Calibri" panose="020F0502020204030204" pitchFamily="34" charset="0"/>
                <a:cs typeface="Calibri" panose="020F0502020204030204" pitchFamily="34" charset="0"/>
              </a:rPr>
              <a:t>together as a single shipment</a:t>
            </a:r>
            <a:r>
              <a:rPr lang="en-US" sz="2800" dirty="0">
                <a:latin typeface="Calibri" panose="020F0502020204030204" pitchFamily="34" charset="0"/>
                <a:cs typeface="Calibri" panose="020F0502020204030204" pitchFamily="34" charset="0"/>
              </a:rPr>
              <a:t> to the construction site.</a:t>
            </a:r>
          </a:p>
          <a:p>
            <a:endParaRPr lang="pl-PL" dirty="0"/>
          </a:p>
        </p:txBody>
      </p:sp>
      <p:sp>
        <p:nvSpPr>
          <p:cNvPr id="4"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Merge-in-Transit in the African Context</a:t>
            </a:r>
            <a:r>
              <a:rPr lang="pl-PL" sz="3200" dirty="0">
                <a:latin typeface="Calibri" panose="020F0502020204030204" pitchFamily="34" charset="0"/>
                <a:cs typeface="Calibri" panose="020F0502020204030204" pitchFamily="34" charset="0"/>
              </a:rPr>
              <a:t> - </a:t>
            </a:r>
            <a:r>
              <a:rPr lang="en-US" sz="3200" dirty="0">
                <a:latin typeface="Calibri" panose="020F0502020204030204" pitchFamily="34" charset="0"/>
                <a:cs typeface="Calibri" panose="020F0502020204030204" pitchFamily="34" charset="0"/>
              </a:rPr>
              <a:t>Construction and Infrastructure Projects in East Africa</a:t>
            </a:r>
            <a:endParaRPr lang="pl-PL" sz="3200" dirty="0">
              <a:latin typeface="Calibri" panose="020F0502020204030204" pitchFamily="34" charset="0"/>
              <a:cs typeface="Calibri" panose="020F0502020204030204" pitchFamily="34" charset="0"/>
            </a:endParaRPr>
          </a:p>
        </p:txBody>
      </p:sp>
      <p:sp>
        <p:nvSpPr>
          <p:cNvPr id="5" name="pole tekstowe 4"/>
          <p:cNvSpPr txBox="1"/>
          <p:nvPr/>
        </p:nvSpPr>
        <p:spPr>
          <a:xfrm>
            <a:off x="0" y="5623121"/>
            <a:ext cx="3458817" cy="535322"/>
          </a:xfrm>
          <a:prstGeom prst="rect">
            <a:avLst/>
          </a:prstGeom>
          <a:solidFill>
            <a:schemeClr val="accent2"/>
          </a:solidFill>
        </p:spPr>
        <p:txBody>
          <a:bodyPr wrap="square" rtlCol="0">
            <a:spAutoFit/>
          </a:bodyPr>
          <a:lstStyle/>
          <a:p>
            <a:pPr algn="ctr"/>
            <a:r>
              <a:rPr lang="pl-PL" sz="2800" dirty="0" err="1">
                <a:solidFill>
                  <a:schemeClr val="bg1"/>
                </a:solidFill>
                <a:latin typeface="Calibri" panose="020F0502020204030204" pitchFamily="34" charset="0"/>
                <a:cs typeface="Calibri" panose="020F0502020204030204" pitchFamily="34" charset="0"/>
              </a:rPr>
              <a:t>Example</a:t>
            </a:r>
            <a:endParaRPr lang="pl-PL" sz="2800" dirty="0">
              <a:solidFill>
                <a:schemeClr val="bg1"/>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B1A549B4-0EED-121D-90B3-DDAF13C2F89B}"/>
              </a:ext>
            </a:extLst>
          </p:cNvPr>
          <p:cNvPicPr>
            <a:picLocks noChangeAspect="1"/>
          </p:cNvPicPr>
          <p:nvPr/>
        </p:nvPicPr>
        <p:blipFill>
          <a:blip r:embed="rId3"/>
          <a:stretch>
            <a:fillRect/>
          </a:stretch>
        </p:blipFill>
        <p:spPr>
          <a:xfrm>
            <a:off x="251810" y="5894348"/>
            <a:ext cx="4714143" cy="929055"/>
          </a:xfrm>
          <a:prstGeom prst="rect">
            <a:avLst/>
          </a:prstGeom>
        </p:spPr>
      </p:pic>
    </p:spTree>
    <p:extLst>
      <p:ext uri="{BB962C8B-B14F-4D97-AF65-F5344CB8AC3E}">
        <p14:creationId xmlns:p14="http://schemas.microsoft.com/office/powerpoint/2010/main" val="9762780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Collaborative</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Shared</a:t>
            </a:r>
            <a:r>
              <a:rPr lang="pl-PL" dirty="0">
                <a:latin typeface="Calibri" panose="020F0502020204030204" pitchFamily="34" charset="0"/>
                <a:cs typeface="Calibri" panose="020F0502020204030204" pitchFamily="34" charset="0"/>
              </a:rPr>
              <a:t>) Distribution</a:t>
            </a:r>
          </a:p>
        </p:txBody>
      </p:sp>
      <p:sp>
        <p:nvSpPr>
          <p:cNvPr id="4" name="Prostokąt 3"/>
          <p:cNvSpPr/>
          <p:nvPr/>
        </p:nvSpPr>
        <p:spPr>
          <a:xfrm>
            <a:off x="5393268" y="5526238"/>
            <a:ext cx="6096000" cy="1015663"/>
          </a:xfrm>
          <a:prstGeom prst="rect">
            <a:avLst/>
          </a:prstGeom>
          <a:solidFill>
            <a:schemeClr val="accent1">
              <a:lumMod val="20000"/>
              <a:lumOff val="80000"/>
            </a:schemeClr>
          </a:solidFill>
        </p:spPr>
        <p:txBody>
          <a:bodyPr>
            <a:spAutoFit/>
          </a:bodyPr>
          <a:lstStyle/>
          <a:p>
            <a:r>
              <a:rPr lang="en-US" sz="2000" b="1" dirty="0">
                <a:latin typeface="Calibri" panose="020F0502020204030204" pitchFamily="34" charset="0"/>
                <a:cs typeface="Calibri" panose="020F0502020204030204" pitchFamily="34" charset="0"/>
              </a:rPr>
              <a:t>Collaborative distribution </a:t>
            </a:r>
            <a:r>
              <a:rPr lang="en-US" sz="2000" dirty="0">
                <a:latin typeface="Calibri" panose="020F0502020204030204" pitchFamily="34" charset="0"/>
                <a:cs typeface="Calibri" panose="020F0502020204030204" pitchFamily="34" charset="0"/>
              </a:rPr>
              <a:t>refers to sharing transport resources, warehouses, or distribution networks between multiple companies.</a:t>
            </a:r>
            <a:endParaRPr lang="pl-PL" sz="2000" dirty="0">
              <a:latin typeface="Calibri" panose="020F0502020204030204" pitchFamily="34" charset="0"/>
              <a:cs typeface="Calibri" panose="020F0502020204030204" pitchFamily="34" charset="0"/>
            </a:endParaRPr>
          </a:p>
        </p:txBody>
      </p:sp>
      <p:pic>
        <p:nvPicPr>
          <p:cNvPr id="5" name="Obraz 4"/>
          <p:cNvPicPr>
            <a:picLocks noChangeAspect="1"/>
          </p:cNvPicPr>
          <p:nvPr/>
        </p:nvPicPr>
        <p:blipFill>
          <a:blip r:embed="rId3"/>
          <a:stretch>
            <a:fillRect/>
          </a:stretch>
        </p:blipFill>
        <p:spPr>
          <a:xfrm>
            <a:off x="4066761" y="742121"/>
            <a:ext cx="6773517" cy="4515678"/>
          </a:xfrm>
          <a:prstGeom prst="rect">
            <a:avLst/>
          </a:prstGeom>
        </p:spPr>
      </p:pic>
      <p:pic>
        <p:nvPicPr>
          <p:cNvPr id="6" name="Picture 5">
            <a:extLst>
              <a:ext uri="{FF2B5EF4-FFF2-40B4-BE49-F238E27FC236}">
                <a16:creationId xmlns:a16="http://schemas.microsoft.com/office/drawing/2014/main" id="{43C3B756-04D9-D732-66DF-88C36B2DD580}"/>
              </a:ext>
            </a:extLst>
          </p:cNvPr>
          <p:cNvPicPr>
            <a:picLocks noChangeAspect="1"/>
          </p:cNvPicPr>
          <p:nvPr/>
        </p:nvPicPr>
        <p:blipFill>
          <a:blip r:embed="rId4"/>
          <a:stretch>
            <a:fillRect/>
          </a:stretch>
        </p:blipFill>
        <p:spPr>
          <a:xfrm>
            <a:off x="251810" y="5933093"/>
            <a:ext cx="4714143" cy="929055"/>
          </a:xfrm>
          <a:prstGeom prst="rect">
            <a:avLst/>
          </a:prstGeom>
        </p:spPr>
      </p:pic>
    </p:spTree>
    <p:extLst>
      <p:ext uri="{BB962C8B-B14F-4D97-AF65-F5344CB8AC3E}">
        <p14:creationId xmlns:p14="http://schemas.microsoft.com/office/powerpoint/2010/main" val="13930985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710242" y="360524"/>
            <a:ext cx="7739637" cy="6358328"/>
          </a:xfrm>
        </p:spPr>
        <p:txBody>
          <a:bodyPr>
            <a:normAutofit/>
          </a:bodyPr>
          <a:lstStyle/>
          <a:p>
            <a:pPr marL="0" indent="0">
              <a:buNone/>
            </a:pPr>
            <a:r>
              <a:rPr lang="en-US" sz="2400" b="1" dirty="0">
                <a:latin typeface="Calibri" panose="020F0502020204030204" pitchFamily="34" charset="0"/>
                <a:cs typeface="Calibri" panose="020F0502020204030204" pitchFamily="34" charset="0"/>
              </a:rPr>
              <a:t>Forms of collaboration:</a:t>
            </a:r>
            <a:endParaRPr lang="en-US" sz="2400" dirty="0">
              <a:latin typeface="Calibri" panose="020F0502020204030204" pitchFamily="34" charset="0"/>
              <a:cs typeface="Calibri" panose="020F0502020204030204" pitchFamily="34" charset="0"/>
            </a:endParaRPr>
          </a:p>
          <a:p>
            <a:r>
              <a:rPr lang="en-US" sz="2400" dirty="0">
                <a:latin typeface="Calibri" panose="020F0502020204030204" pitchFamily="34" charset="0"/>
                <a:cs typeface="Calibri" panose="020F0502020204030204" pitchFamily="34" charset="0"/>
              </a:rPr>
              <a:t>Shared trucks or delivery routes</a:t>
            </a:r>
          </a:p>
          <a:p>
            <a:r>
              <a:rPr lang="en-US" sz="2400" dirty="0">
                <a:latin typeface="Calibri" panose="020F0502020204030204" pitchFamily="34" charset="0"/>
                <a:cs typeface="Calibri" panose="020F0502020204030204" pitchFamily="34" charset="0"/>
              </a:rPr>
              <a:t>Shared urban consolidation centers</a:t>
            </a:r>
          </a:p>
          <a:p>
            <a:r>
              <a:rPr lang="en-US" sz="2400" dirty="0">
                <a:latin typeface="Calibri" panose="020F0502020204030204" pitchFamily="34" charset="0"/>
                <a:cs typeface="Calibri" panose="020F0502020204030204" pitchFamily="34" charset="0"/>
              </a:rPr>
              <a:t>Joint last-mile delivery systems</a:t>
            </a:r>
          </a:p>
          <a:p>
            <a:pPr marL="0" indent="0">
              <a:buNone/>
            </a:pPr>
            <a:r>
              <a:rPr lang="en-US" sz="2400" b="1" dirty="0">
                <a:latin typeface="Calibri" panose="020F0502020204030204" pitchFamily="34" charset="0"/>
                <a:cs typeface="Calibri" panose="020F0502020204030204" pitchFamily="34" charset="0"/>
              </a:rPr>
              <a:t>Benefits:</a:t>
            </a:r>
            <a:endParaRPr lang="en-US" sz="2400" dirty="0">
              <a:latin typeface="Calibri" panose="020F0502020204030204" pitchFamily="34" charset="0"/>
              <a:cs typeface="Calibri" panose="020F0502020204030204" pitchFamily="34" charset="0"/>
            </a:endParaRPr>
          </a:p>
          <a:p>
            <a:r>
              <a:rPr lang="en-US" sz="2400" dirty="0">
                <a:latin typeface="Calibri" panose="020F0502020204030204" pitchFamily="34" charset="0"/>
                <a:cs typeface="Calibri" panose="020F0502020204030204" pitchFamily="34" charset="0"/>
              </a:rPr>
              <a:t>Lower transport costs per unit</a:t>
            </a:r>
          </a:p>
          <a:p>
            <a:r>
              <a:rPr lang="en-US" sz="2400" dirty="0">
                <a:latin typeface="Calibri" panose="020F0502020204030204" pitchFamily="34" charset="0"/>
                <a:cs typeface="Calibri" panose="020F0502020204030204" pitchFamily="34" charset="0"/>
              </a:rPr>
              <a:t>Better vehicle utilization</a:t>
            </a:r>
          </a:p>
          <a:p>
            <a:r>
              <a:rPr lang="en-US" sz="2400" dirty="0">
                <a:latin typeface="Calibri" panose="020F0502020204030204" pitchFamily="34" charset="0"/>
                <a:cs typeface="Calibri" panose="020F0502020204030204" pitchFamily="34" charset="0"/>
              </a:rPr>
              <a:t>Reduced congestion and emissions</a:t>
            </a:r>
          </a:p>
          <a:p>
            <a:r>
              <a:rPr lang="en-US" sz="2400" dirty="0">
                <a:latin typeface="Calibri" panose="020F0502020204030204" pitchFamily="34" charset="0"/>
                <a:cs typeface="Calibri" panose="020F0502020204030204" pitchFamily="34" charset="0"/>
              </a:rPr>
              <a:t>Increased access to logistics services for SMEs</a:t>
            </a:r>
          </a:p>
          <a:p>
            <a:pPr marL="0" indent="0">
              <a:buNone/>
            </a:pPr>
            <a:r>
              <a:rPr lang="en-US" sz="2400" b="1" dirty="0">
                <a:latin typeface="Calibri" panose="020F0502020204030204" pitchFamily="34" charset="0"/>
                <a:cs typeface="Calibri" panose="020F0502020204030204" pitchFamily="34" charset="0"/>
              </a:rPr>
              <a:t>Importance for Africa:</a:t>
            </a:r>
            <a:endParaRPr lang="en-US" sz="2400" dirty="0">
              <a:latin typeface="Calibri" panose="020F0502020204030204" pitchFamily="34" charset="0"/>
              <a:cs typeface="Calibri" panose="020F0502020204030204" pitchFamily="34" charset="0"/>
            </a:endParaRPr>
          </a:p>
          <a:p>
            <a:r>
              <a:rPr lang="en-US" sz="2400" dirty="0">
                <a:latin typeface="Calibri" panose="020F0502020204030204" pitchFamily="34" charset="0"/>
                <a:cs typeface="Calibri" panose="020F0502020204030204" pitchFamily="34" charset="0"/>
              </a:rPr>
              <a:t>High relevance due to fragmented markets</a:t>
            </a:r>
          </a:p>
          <a:p>
            <a:r>
              <a:rPr lang="en-US" sz="2400" dirty="0">
                <a:latin typeface="Calibri" panose="020F0502020204030204" pitchFamily="34" charset="0"/>
                <a:cs typeface="Calibri" panose="020F0502020204030204" pitchFamily="34" charset="0"/>
              </a:rPr>
              <a:t>Supports small and medium enterprises</a:t>
            </a:r>
          </a:p>
          <a:p>
            <a:r>
              <a:rPr lang="en-US" sz="2400" dirty="0">
                <a:latin typeface="Calibri" panose="020F0502020204030204" pitchFamily="34" charset="0"/>
                <a:cs typeface="Calibri" panose="020F0502020204030204" pitchFamily="34" charset="0"/>
              </a:rPr>
              <a:t>Enables affordable last-mile delivery solutions</a:t>
            </a:r>
          </a:p>
          <a:p>
            <a:endParaRPr lang="pl-PL" dirty="0"/>
          </a:p>
        </p:txBody>
      </p:sp>
      <p:sp>
        <p:nvSpPr>
          <p:cNvPr id="4"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Collaborative</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Shared</a:t>
            </a:r>
            <a:r>
              <a:rPr lang="pl-PL" dirty="0">
                <a:latin typeface="Calibri" panose="020F0502020204030204" pitchFamily="34" charset="0"/>
                <a:cs typeface="Calibri" panose="020F0502020204030204" pitchFamily="34" charset="0"/>
              </a:rPr>
              <a:t>) Distribution</a:t>
            </a:r>
          </a:p>
        </p:txBody>
      </p:sp>
      <p:pic>
        <p:nvPicPr>
          <p:cNvPr id="5" name="Picture 4">
            <a:extLst>
              <a:ext uri="{FF2B5EF4-FFF2-40B4-BE49-F238E27FC236}">
                <a16:creationId xmlns:a16="http://schemas.microsoft.com/office/drawing/2014/main" id="{6CBB0215-52FE-F1B9-35E1-568D6998478F}"/>
              </a:ext>
            </a:extLst>
          </p:cNvPr>
          <p:cNvPicPr>
            <a:picLocks noChangeAspect="1"/>
          </p:cNvPicPr>
          <p:nvPr/>
        </p:nvPicPr>
        <p:blipFill>
          <a:blip r:embed="rId3"/>
          <a:stretch>
            <a:fillRect/>
          </a:stretch>
        </p:blipFill>
        <p:spPr>
          <a:xfrm>
            <a:off x="251810" y="5791026"/>
            <a:ext cx="4714143" cy="929055"/>
          </a:xfrm>
          <a:prstGeom prst="rect">
            <a:avLst/>
          </a:prstGeom>
        </p:spPr>
      </p:pic>
    </p:spTree>
    <p:extLst>
      <p:ext uri="{BB962C8B-B14F-4D97-AF65-F5344CB8AC3E}">
        <p14:creationId xmlns:p14="http://schemas.microsoft.com/office/powerpoint/2010/main" val="6097312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en-US" dirty="0">
                <a:latin typeface="Calibri" panose="020F0502020204030204" pitchFamily="34" charset="0"/>
                <a:cs typeface="Calibri" panose="020F0502020204030204" pitchFamily="34" charset="0"/>
              </a:rPr>
              <a:t>Shared Delivery Platforms in African Cities</a:t>
            </a:r>
            <a:r>
              <a:rPr lang="pl-PL" dirty="0">
                <a:latin typeface="Calibri" panose="020F0502020204030204" pitchFamily="34" charset="0"/>
                <a:cs typeface="Calibri" panose="020F0502020204030204" pitchFamily="34" charset="0"/>
              </a:rPr>
              <a:t> - </a:t>
            </a:r>
            <a:r>
              <a:rPr lang="en-US" dirty="0">
                <a:latin typeface="Calibri" panose="020F0502020204030204" pitchFamily="34" charset="0"/>
                <a:cs typeface="Calibri" panose="020F0502020204030204" pitchFamily="34" charset="0"/>
              </a:rPr>
              <a:t>Motorcycle and E-Trike-Based Shared Distribution in Nairobi, Lagos, and Accra</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70485" y="291548"/>
            <a:ext cx="7951672" cy="6453807"/>
          </a:xfrm>
        </p:spPr>
        <p:txBody>
          <a:bodyPr>
            <a:normAutofit fontScale="92500" lnSpcReduction="10000"/>
          </a:bodyPr>
          <a:lstStyle/>
          <a:p>
            <a:pPr marL="0" indent="0">
              <a:buNone/>
            </a:pPr>
            <a:r>
              <a:rPr lang="en-US" sz="2600" b="1" dirty="0">
                <a:latin typeface="Calibri" panose="020F0502020204030204" pitchFamily="34" charset="0"/>
                <a:cs typeface="Calibri" panose="020F0502020204030204" pitchFamily="34" charset="0"/>
              </a:rPr>
              <a:t>How shared distribution works in practice</a:t>
            </a:r>
            <a:r>
              <a:rPr lang="pl-PL" sz="2600" b="1" dirty="0">
                <a:latin typeface="Calibri" panose="020F0502020204030204" pitchFamily="34" charset="0"/>
                <a:cs typeface="Calibri" panose="020F0502020204030204" pitchFamily="34" charset="0"/>
              </a:rPr>
              <a:t> ?</a:t>
            </a:r>
            <a:endParaRPr lang="en-US" sz="2600" b="1" dirty="0">
              <a:latin typeface="Calibri" panose="020F0502020204030204" pitchFamily="34" charset="0"/>
              <a:cs typeface="Calibri" panose="020F0502020204030204" pitchFamily="34" charset="0"/>
            </a:endParaRPr>
          </a:p>
          <a:p>
            <a:pPr marL="0" indent="0">
              <a:buNone/>
            </a:pPr>
            <a:r>
              <a:rPr lang="en-US" sz="2600" dirty="0">
                <a:latin typeface="Calibri" panose="020F0502020204030204" pitchFamily="34" charset="0"/>
                <a:cs typeface="Calibri" panose="020F0502020204030204" pitchFamily="34" charset="0"/>
              </a:rPr>
              <a:t>Multiple small businesses—such as:</a:t>
            </a:r>
          </a:p>
          <a:p>
            <a:r>
              <a:rPr lang="en-US" sz="2600" dirty="0">
                <a:latin typeface="Calibri" panose="020F0502020204030204" pitchFamily="34" charset="0"/>
                <a:cs typeface="Calibri" panose="020F0502020204030204" pitchFamily="34" charset="0"/>
              </a:rPr>
              <a:t>local retailers,</a:t>
            </a:r>
          </a:p>
          <a:p>
            <a:r>
              <a:rPr lang="en-US" sz="2600" dirty="0">
                <a:latin typeface="Calibri" panose="020F0502020204030204" pitchFamily="34" charset="0"/>
                <a:cs typeface="Calibri" panose="020F0502020204030204" pitchFamily="34" charset="0"/>
              </a:rPr>
              <a:t>street vendors,</a:t>
            </a:r>
          </a:p>
          <a:p>
            <a:r>
              <a:rPr lang="en-US" sz="2600" dirty="0">
                <a:latin typeface="Calibri" panose="020F0502020204030204" pitchFamily="34" charset="0"/>
                <a:cs typeface="Calibri" panose="020F0502020204030204" pitchFamily="34" charset="0"/>
              </a:rPr>
              <a:t>pharmacies,</a:t>
            </a:r>
          </a:p>
          <a:p>
            <a:r>
              <a:rPr lang="en-US" sz="2600" dirty="0">
                <a:latin typeface="Calibri" panose="020F0502020204030204" pitchFamily="34" charset="0"/>
                <a:cs typeface="Calibri" panose="020F0502020204030204" pitchFamily="34" charset="0"/>
              </a:rPr>
              <a:t>e-commerce sellers,</a:t>
            </a:r>
          </a:p>
          <a:p>
            <a:r>
              <a:rPr lang="en-US" sz="2600" dirty="0">
                <a:latin typeface="Calibri" panose="020F0502020204030204" pitchFamily="34" charset="0"/>
                <a:cs typeface="Calibri" panose="020F0502020204030204" pitchFamily="34" charset="0"/>
              </a:rPr>
              <a:t>restaurants and food suppliers,</a:t>
            </a:r>
          </a:p>
          <a:p>
            <a:pPr marL="0" indent="0">
              <a:buNone/>
            </a:pPr>
            <a:r>
              <a:rPr lang="pl-PL" sz="2600" dirty="0">
                <a:latin typeface="Calibri" panose="020F0502020204030204" pitchFamily="34" charset="0"/>
                <a:cs typeface="Calibri" panose="020F0502020204030204" pitchFamily="34" charset="0"/>
              </a:rPr>
              <a:t>D</a:t>
            </a:r>
            <a:r>
              <a:rPr lang="en-US" sz="2600" dirty="0">
                <a:latin typeface="Calibri" panose="020F0502020204030204" pitchFamily="34" charset="0"/>
                <a:cs typeface="Calibri" panose="020F0502020204030204" pitchFamily="34" charset="0"/>
              </a:rPr>
              <a:t>o not operate their own delivery fleets. Instead, they </a:t>
            </a:r>
            <a:r>
              <a:rPr lang="en-US" sz="2600" b="1" dirty="0">
                <a:latin typeface="Calibri" panose="020F0502020204030204" pitchFamily="34" charset="0"/>
                <a:cs typeface="Calibri" panose="020F0502020204030204" pitchFamily="34" charset="0"/>
              </a:rPr>
              <a:t>share a common delivery platform</a:t>
            </a:r>
            <a:r>
              <a:rPr lang="en-US" sz="2600" dirty="0">
                <a:latin typeface="Calibri" panose="020F0502020204030204" pitchFamily="34" charset="0"/>
                <a:cs typeface="Calibri" panose="020F0502020204030204" pitchFamily="34" charset="0"/>
              </a:rPr>
              <a:t> that provides:</a:t>
            </a:r>
          </a:p>
          <a:p>
            <a:r>
              <a:rPr lang="en-US" sz="2600" dirty="0">
                <a:latin typeface="Calibri" panose="020F0502020204030204" pitchFamily="34" charset="0"/>
                <a:cs typeface="Calibri" panose="020F0502020204030204" pitchFamily="34" charset="0"/>
              </a:rPr>
              <a:t>a pool of delivery riders,</a:t>
            </a:r>
          </a:p>
          <a:p>
            <a:r>
              <a:rPr lang="en-US" sz="2600" dirty="0">
                <a:latin typeface="Calibri" panose="020F0502020204030204" pitchFamily="34" charset="0"/>
                <a:cs typeface="Calibri" panose="020F0502020204030204" pitchFamily="34" charset="0"/>
              </a:rPr>
              <a:t>shared vehicles (motorcycles or e-trikes),</a:t>
            </a:r>
          </a:p>
          <a:p>
            <a:r>
              <a:rPr lang="en-US" sz="2600" dirty="0">
                <a:latin typeface="Calibri" panose="020F0502020204030204" pitchFamily="34" charset="0"/>
                <a:cs typeface="Calibri" panose="020F0502020204030204" pitchFamily="34" charset="0"/>
              </a:rPr>
              <a:t>digital order management and routing.</a:t>
            </a:r>
          </a:p>
          <a:p>
            <a:pPr marL="0" indent="0">
              <a:buNone/>
            </a:pPr>
            <a:r>
              <a:rPr lang="en-US" sz="2600" dirty="0">
                <a:latin typeface="Calibri" panose="020F0502020204030204" pitchFamily="34" charset="0"/>
                <a:cs typeface="Calibri" panose="020F0502020204030204" pitchFamily="34" charset="0"/>
              </a:rPr>
              <a:t>Orders from different senders are </a:t>
            </a:r>
            <a:r>
              <a:rPr lang="en-US" sz="2600" b="1" dirty="0">
                <a:latin typeface="Calibri" panose="020F0502020204030204" pitchFamily="34" charset="0"/>
                <a:cs typeface="Calibri" panose="020F0502020204030204" pitchFamily="34" charset="0"/>
              </a:rPr>
              <a:t>consolidated</a:t>
            </a:r>
            <a:r>
              <a:rPr lang="en-US" sz="2600" dirty="0">
                <a:latin typeface="Calibri" panose="020F0502020204030204" pitchFamily="34" charset="0"/>
                <a:cs typeface="Calibri" panose="020F0502020204030204" pitchFamily="34" charset="0"/>
              </a:rPr>
              <a:t> and delivered along </a:t>
            </a:r>
            <a:r>
              <a:rPr lang="en-US" sz="2600" b="1" dirty="0">
                <a:latin typeface="Calibri" panose="020F0502020204030204" pitchFamily="34" charset="0"/>
                <a:cs typeface="Calibri" panose="020F0502020204030204" pitchFamily="34" charset="0"/>
              </a:rPr>
              <a:t>optimized routes</a:t>
            </a:r>
            <a:r>
              <a:rPr lang="en-US" sz="2600" dirty="0">
                <a:latin typeface="Calibri" panose="020F0502020204030204" pitchFamily="34" charset="0"/>
                <a:cs typeface="Calibri" panose="020F0502020204030204" pitchFamily="34" charset="0"/>
              </a:rPr>
              <a:t>, often serving multiple customers in one trip.</a:t>
            </a:r>
          </a:p>
          <a:p>
            <a:endParaRPr lang="pl-PL" dirty="0"/>
          </a:p>
        </p:txBody>
      </p:sp>
      <p:sp>
        <p:nvSpPr>
          <p:cNvPr id="4" name="pole tekstowe 3"/>
          <p:cNvSpPr txBox="1"/>
          <p:nvPr/>
        </p:nvSpPr>
        <p:spPr>
          <a:xfrm>
            <a:off x="0" y="5715117"/>
            <a:ext cx="3458817" cy="535322"/>
          </a:xfrm>
          <a:prstGeom prst="rect">
            <a:avLst/>
          </a:prstGeom>
          <a:solidFill>
            <a:schemeClr val="accent2"/>
          </a:solidFill>
        </p:spPr>
        <p:txBody>
          <a:bodyPr wrap="square" rtlCol="0">
            <a:spAutoFit/>
          </a:bodyPr>
          <a:lstStyle/>
          <a:p>
            <a:pPr algn="ctr"/>
            <a:r>
              <a:rPr lang="pl-PL" sz="2800" dirty="0" err="1">
                <a:solidFill>
                  <a:schemeClr val="bg1"/>
                </a:solidFill>
                <a:latin typeface="Calibri" panose="020F0502020204030204" pitchFamily="34" charset="0"/>
                <a:cs typeface="Calibri" panose="020F0502020204030204" pitchFamily="34" charset="0"/>
              </a:rPr>
              <a:t>Example</a:t>
            </a:r>
            <a:endParaRPr lang="pl-PL" sz="2800" dirty="0">
              <a:solidFill>
                <a:schemeClr val="bg1"/>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21F76FD7-A542-1BEC-614E-593C404F4D57}"/>
              </a:ext>
            </a:extLst>
          </p:cNvPr>
          <p:cNvPicPr>
            <a:picLocks noChangeAspect="1"/>
          </p:cNvPicPr>
          <p:nvPr/>
        </p:nvPicPr>
        <p:blipFill>
          <a:blip r:embed="rId3"/>
          <a:stretch>
            <a:fillRect/>
          </a:stretch>
        </p:blipFill>
        <p:spPr>
          <a:xfrm>
            <a:off x="251810" y="5933093"/>
            <a:ext cx="4714143" cy="929055"/>
          </a:xfrm>
          <a:prstGeom prst="rect">
            <a:avLst/>
          </a:prstGeom>
        </p:spPr>
      </p:pic>
    </p:spTree>
    <p:extLst>
      <p:ext uri="{BB962C8B-B14F-4D97-AF65-F5344CB8AC3E}">
        <p14:creationId xmlns:p14="http://schemas.microsoft.com/office/powerpoint/2010/main" val="40879327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Why motorcycles and e-trikes are used</a:t>
            </a:r>
            <a:r>
              <a:rPr lang="pl-PL" dirty="0">
                <a:latin typeface="Calibri" panose="020F0502020204030204" pitchFamily="34" charset="0"/>
                <a:cs typeface="Calibri" panose="020F0502020204030204" pitchFamily="34" charset="0"/>
              </a:rPr>
              <a:t>?</a:t>
            </a:r>
            <a:br>
              <a:rPr lang="en-US" b="1" dirty="0"/>
            </a:br>
            <a:endParaRPr lang="pl-PL" dirty="0"/>
          </a:p>
        </p:txBody>
      </p:sp>
      <p:sp>
        <p:nvSpPr>
          <p:cNvPr id="3" name="Symbol zastępczy zawartości 2"/>
          <p:cNvSpPr>
            <a:spLocks noGrp="1"/>
          </p:cNvSpPr>
          <p:nvPr>
            <p:ph idx="1"/>
          </p:nvPr>
        </p:nvSpPr>
        <p:spPr>
          <a:xfrm>
            <a:off x="3617475" y="983378"/>
            <a:ext cx="7805897" cy="5120640"/>
          </a:xfrm>
        </p:spPr>
        <p:txBody>
          <a:bodyPr>
            <a:normAutofit fontScale="92500" lnSpcReduction="10000"/>
          </a:bodyPr>
          <a:lstStyle/>
          <a:p>
            <a:pPr marL="0" indent="0">
              <a:buNone/>
            </a:pPr>
            <a:r>
              <a:rPr lang="en-US" sz="2800" dirty="0">
                <a:latin typeface="Calibri" panose="020F0502020204030204" pitchFamily="34" charset="0"/>
                <a:cs typeface="Calibri" panose="020F0502020204030204" pitchFamily="34" charset="0"/>
              </a:rPr>
              <a:t>These vehicles are particularly suited to African urban conditions because they:</a:t>
            </a:r>
          </a:p>
          <a:p>
            <a:r>
              <a:rPr lang="en-US" sz="2800" dirty="0">
                <a:latin typeface="Calibri" panose="020F0502020204030204" pitchFamily="34" charset="0"/>
                <a:cs typeface="Calibri" panose="020F0502020204030204" pitchFamily="34" charset="0"/>
              </a:rPr>
              <a:t>can navigate congested and narrow streets,</a:t>
            </a:r>
          </a:p>
          <a:p>
            <a:r>
              <a:rPr lang="en-US" sz="2800" dirty="0">
                <a:latin typeface="Calibri" panose="020F0502020204030204" pitchFamily="34" charset="0"/>
                <a:cs typeface="Calibri" panose="020F0502020204030204" pitchFamily="34" charset="0"/>
              </a:rPr>
              <a:t>require low investment and operating costs,</a:t>
            </a:r>
          </a:p>
          <a:p>
            <a:r>
              <a:rPr lang="en-US" sz="2800" dirty="0">
                <a:latin typeface="Calibri" panose="020F0502020204030204" pitchFamily="34" charset="0"/>
                <a:cs typeface="Calibri" panose="020F0502020204030204" pitchFamily="34" charset="0"/>
              </a:rPr>
              <a:t>are flexible and fast for short-distance deliveries,</a:t>
            </a:r>
          </a:p>
          <a:p>
            <a:r>
              <a:rPr lang="en-US" sz="2800" dirty="0">
                <a:latin typeface="Calibri" panose="020F0502020204030204" pitchFamily="34" charset="0"/>
                <a:cs typeface="Calibri" panose="020F0502020204030204" pitchFamily="34" charset="0"/>
              </a:rPr>
              <a:t>can access informal settlements and areas with poor road infrastructure.</a:t>
            </a:r>
          </a:p>
          <a:p>
            <a:pPr marL="0" indent="0">
              <a:buNone/>
            </a:pPr>
            <a:r>
              <a:rPr lang="en-US" sz="2800" dirty="0">
                <a:latin typeface="Calibri" panose="020F0502020204030204" pitchFamily="34" charset="0"/>
                <a:cs typeface="Calibri" panose="020F0502020204030204" pitchFamily="34" charset="0"/>
              </a:rPr>
              <a:t>Electric trikes additionally:</a:t>
            </a:r>
          </a:p>
          <a:p>
            <a:r>
              <a:rPr lang="en-US" sz="2800" dirty="0">
                <a:latin typeface="Calibri" panose="020F0502020204030204" pitchFamily="34" charset="0"/>
                <a:cs typeface="Calibri" panose="020F0502020204030204" pitchFamily="34" charset="0"/>
              </a:rPr>
              <a:t>reduce fuel costs,</a:t>
            </a:r>
          </a:p>
          <a:p>
            <a:r>
              <a:rPr lang="en-US" sz="2800" dirty="0">
                <a:latin typeface="Calibri" panose="020F0502020204030204" pitchFamily="34" charset="0"/>
                <a:cs typeface="Calibri" panose="020F0502020204030204" pitchFamily="34" charset="0"/>
              </a:rPr>
              <a:t>lower emissions and noise,</a:t>
            </a:r>
          </a:p>
          <a:p>
            <a:r>
              <a:rPr lang="en-US" sz="2800" dirty="0">
                <a:latin typeface="Calibri" panose="020F0502020204030204" pitchFamily="34" charset="0"/>
                <a:cs typeface="Calibri" panose="020F0502020204030204" pitchFamily="34" charset="0"/>
              </a:rPr>
              <a:t>support sustainable urban mobility goals.</a:t>
            </a:r>
          </a:p>
          <a:p>
            <a:endParaRPr lang="pl-PL" dirty="0"/>
          </a:p>
        </p:txBody>
      </p:sp>
      <p:sp>
        <p:nvSpPr>
          <p:cNvPr id="4" name="pole tekstowe 3"/>
          <p:cNvSpPr txBox="1"/>
          <p:nvPr/>
        </p:nvSpPr>
        <p:spPr>
          <a:xfrm>
            <a:off x="0" y="5726443"/>
            <a:ext cx="3458817" cy="535322"/>
          </a:xfrm>
          <a:prstGeom prst="rect">
            <a:avLst/>
          </a:prstGeom>
          <a:solidFill>
            <a:schemeClr val="accent2"/>
          </a:solidFill>
        </p:spPr>
        <p:txBody>
          <a:bodyPr wrap="square" rtlCol="0">
            <a:spAutoFit/>
          </a:bodyPr>
          <a:lstStyle/>
          <a:p>
            <a:pPr algn="ctr"/>
            <a:r>
              <a:rPr lang="pl-PL" sz="2800" dirty="0" err="1">
                <a:solidFill>
                  <a:schemeClr val="bg1"/>
                </a:solidFill>
                <a:latin typeface="Calibri" panose="020F0502020204030204" pitchFamily="34" charset="0"/>
                <a:cs typeface="Calibri" panose="020F0502020204030204" pitchFamily="34" charset="0"/>
              </a:rPr>
              <a:t>Example</a:t>
            </a:r>
            <a:endParaRPr lang="pl-PL" sz="2800" dirty="0">
              <a:solidFill>
                <a:schemeClr val="bg1"/>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BA7D5C9C-03AD-FFD9-0D3A-2DB1A31C7774}"/>
              </a:ext>
            </a:extLst>
          </p:cNvPr>
          <p:cNvPicPr>
            <a:picLocks noChangeAspect="1"/>
          </p:cNvPicPr>
          <p:nvPr/>
        </p:nvPicPr>
        <p:blipFill>
          <a:blip r:embed="rId3"/>
          <a:stretch>
            <a:fillRect/>
          </a:stretch>
        </p:blipFill>
        <p:spPr>
          <a:xfrm>
            <a:off x="251810" y="5933093"/>
            <a:ext cx="4714143" cy="929055"/>
          </a:xfrm>
          <a:prstGeom prst="rect">
            <a:avLst/>
          </a:prstGeom>
        </p:spPr>
      </p:pic>
    </p:spTree>
    <p:extLst>
      <p:ext uri="{BB962C8B-B14F-4D97-AF65-F5344CB8AC3E}">
        <p14:creationId xmlns:p14="http://schemas.microsoft.com/office/powerpoint/2010/main" val="29988833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Benefits for businesses and cities</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04592" y="251791"/>
            <a:ext cx="8070574" cy="6347792"/>
          </a:xfrm>
        </p:spPr>
        <p:txBody>
          <a:bodyPr>
            <a:noAutofit/>
          </a:bodyPr>
          <a:lstStyle/>
          <a:p>
            <a:pPr marL="0" indent="0">
              <a:buNone/>
            </a:pPr>
            <a:r>
              <a:rPr lang="en-US" sz="2800" b="1" dirty="0">
                <a:latin typeface="Calibri" panose="020F0502020204030204" pitchFamily="34" charset="0"/>
                <a:cs typeface="Calibri" panose="020F0502020204030204" pitchFamily="34" charset="0"/>
              </a:rPr>
              <a:t>For businesses:</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lower delivery costs (pay-per-delivery model),</a:t>
            </a:r>
          </a:p>
          <a:p>
            <a:r>
              <a:rPr lang="en-US" sz="2800" dirty="0">
                <a:latin typeface="Calibri" panose="020F0502020204030204" pitchFamily="34" charset="0"/>
                <a:cs typeface="Calibri" panose="020F0502020204030204" pitchFamily="34" charset="0"/>
              </a:rPr>
              <a:t>access to professional logistics services,</a:t>
            </a:r>
          </a:p>
          <a:p>
            <a:r>
              <a:rPr lang="en-US" sz="2800" dirty="0">
                <a:latin typeface="Calibri" panose="020F0502020204030204" pitchFamily="34" charset="0"/>
                <a:cs typeface="Calibri" panose="020F0502020204030204" pitchFamily="34" charset="0"/>
              </a:rPr>
              <a:t>improved service reliability and customer reach.</a:t>
            </a:r>
            <a:endParaRPr lang="pl-PL" sz="2800" dirty="0">
              <a:latin typeface="Calibri" panose="020F0502020204030204" pitchFamily="34" charset="0"/>
              <a:cs typeface="Calibri" panose="020F0502020204030204" pitchFamily="34" charset="0"/>
            </a:endParaRPr>
          </a:p>
          <a:p>
            <a:pPr marL="0" indent="0">
              <a:buNone/>
            </a:pPr>
            <a:r>
              <a:rPr lang="pl-PL" sz="2800" b="1" dirty="0">
                <a:latin typeface="Calibri" panose="020F0502020204030204" pitchFamily="34" charset="0"/>
                <a:cs typeface="Calibri" panose="020F0502020204030204" pitchFamily="34" charset="0"/>
              </a:rPr>
              <a:t>F</a:t>
            </a:r>
            <a:r>
              <a:rPr lang="en-US" sz="2800" b="1" dirty="0">
                <a:latin typeface="Calibri" panose="020F0502020204030204" pitchFamily="34" charset="0"/>
                <a:cs typeface="Calibri" panose="020F0502020204030204" pitchFamily="34" charset="0"/>
              </a:rPr>
              <a:t>or cities:</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fewer delivery vehicles on the road,</a:t>
            </a:r>
          </a:p>
          <a:p>
            <a:r>
              <a:rPr lang="en-US" sz="2800" dirty="0">
                <a:latin typeface="Calibri" panose="020F0502020204030204" pitchFamily="34" charset="0"/>
                <a:cs typeface="Calibri" panose="020F0502020204030204" pitchFamily="34" charset="0"/>
              </a:rPr>
              <a:t>reduced congestion and emissions,</a:t>
            </a:r>
          </a:p>
          <a:p>
            <a:r>
              <a:rPr lang="en-US" sz="2800" dirty="0">
                <a:latin typeface="Calibri" panose="020F0502020204030204" pitchFamily="34" charset="0"/>
                <a:cs typeface="Calibri" panose="020F0502020204030204" pitchFamily="34" charset="0"/>
              </a:rPr>
              <a:t>improved organization of informal logistics activities,</a:t>
            </a:r>
          </a:p>
          <a:p>
            <a:r>
              <a:rPr lang="en-US" sz="2800" dirty="0">
                <a:latin typeface="Calibri" panose="020F0502020204030204" pitchFamily="34" charset="0"/>
                <a:cs typeface="Calibri" panose="020F0502020204030204" pitchFamily="34" charset="0"/>
              </a:rPr>
              <a:t>increased employment opportunities for riders.</a:t>
            </a:r>
          </a:p>
          <a:p>
            <a:endParaRPr lang="pl-PL" sz="28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2DBF4C1-C4F7-82E9-EBC3-F9EBE80F22C1}"/>
              </a:ext>
            </a:extLst>
          </p:cNvPr>
          <p:cNvPicPr>
            <a:picLocks noChangeAspect="1"/>
          </p:cNvPicPr>
          <p:nvPr/>
        </p:nvPicPr>
        <p:blipFill>
          <a:blip r:embed="rId3"/>
          <a:stretch>
            <a:fillRect/>
          </a:stretch>
        </p:blipFill>
        <p:spPr>
          <a:xfrm>
            <a:off x="257175" y="5666642"/>
            <a:ext cx="4714143" cy="929055"/>
          </a:xfrm>
          <a:prstGeom prst="rect">
            <a:avLst/>
          </a:prstGeom>
        </p:spPr>
      </p:pic>
    </p:spTree>
    <p:extLst>
      <p:ext uri="{BB962C8B-B14F-4D97-AF65-F5344CB8AC3E}">
        <p14:creationId xmlns:p14="http://schemas.microsoft.com/office/powerpoint/2010/main" val="22583179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5147566"/>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82148" y="2122185"/>
            <a:ext cx="9123851" cy="2110780"/>
          </a:xfrm>
        </p:spPr>
        <p:txBody>
          <a:bodyPr>
            <a:normAutofit/>
          </a:bodyPr>
          <a:lstStyle/>
          <a:p>
            <a:r>
              <a:rPr lang="en-GB" dirty="0">
                <a:solidFill>
                  <a:schemeClr val="tx1"/>
                </a:solidFill>
                <a:latin typeface="Calibri" panose="020F0502020204030204" pitchFamily="34" charset="0"/>
                <a:cs typeface="Calibri" panose="020F0502020204030204" pitchFamily="34" charset="0"/>
              </a:rPr>
              <a:t>Road Transportation Systems Engineering </a:t>
            </a:r>
            <a:r>
              <a:rPr lang="pl-PL" dirty="0">
                <a:solidFill>
                  <a:schemeClr val="tx1"/>
                </a:solidFill>
                <a:latin typeface="Calibri" panose="020F0502020204030204" pitchFamily="34" charset="0"/>
                <a:cs typeface="Calibri" panose="020F0502020204030204" pitchFamily="34" charset="0"/>
              </a:rPr>
              <a:t>Development</a:t>
            </a:r>
            <a:r>
              <a:rPr lang="en-GB" dirty="0">
                <a:solidFill>
                  <a:schemeClr val="tx1"/>
                </a:solidFill>
                <a:latin typeface="Calibri" panose="020F0502020204030204" pitchFamily="34" charset="0"/>
                <a:cs typeface="Calibri" panose="020F0502020204030204" pitchFamily="34" charset="0"/>
              </a:rPr>
              <a:t> in the Sub-Saharan Africa – Modern EU Master Programme &amp; Capacity Building</a:t>
            </a:r>
            <a:endParaRPr lang="pl-PL"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5258206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019660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278296" y="1298448"/>
            <a:ext cx="8106752" cy="3255264"/>
          </a:xfrm>
        </p:spPr>
        <p:txBody>
          <a:bodyPr>
            <a:normAutofit/>
          </a:bodyPr>
          <a:lstStyle/>
          <a:p>
            <a:pPr algn="r"/>
            <a:r>
              <a:rPr lang="en-US" sz="4000" dirty="0">
                <a:latin typeface="Calibri" panose="020F0502020204030204" pitchFamily="34" charset="0"/>
                <a:cs typeface="Calibri" panose="020F0502020204030204" pitchFamily="34" charset="0"/>
              </a:rPr>
              <a:t> </a:t>
            </a:r>
            <a:br>
              <a:rPr lang="pl-PL" sz="4000" dirty="0">
                <a:latin typeface="Calibri" panose="020F0502020204030204" pitchFamily="34" charset="0"/>
                <a:cs typeface="Calibri" panose="020F0502020204030204" pitchFamily="34" charset="0"/>
              </a:rPr>
            </a:br>
            <a:r>
              <a:rPr lang="pl-PL" sz="4400" dirty="0">
                <a:latin typeface="Calibri" panose="020F0502020204030204" pitchFamily="34" charset="0"/>
                <a:cs typeface="Calibri" panose="020F0502020204030204" pitchFamily="34" charset="0"/>
              </a:rPr>
              <a:t>Logistics </a:t>
            </a:r>
            <a:r>
              <a:rPr lang="pl-PL" sz="4400" dirty="0" err="1">
                <a:latin typeface="Calibri" panose="020F0502020204030204" pitchFamily="34" charset="0"/>
                <a:cs typeface="Calibri" panose="020F0502020204030204" pitchFamily="34" charset="0"/>
              </a:rPr>
              <a:t>Optimization</a:t>
            </a:r>
            <a:r>
              <a:rPr lang="pl-PL" sz="4400" dirty="0">
                <a:latin typeface="Calibri" panose="020F0502020204030204" pitchFamily="34" charset="0"/>
                <a:cs typeface="Calibri" panose="020F0502020204030204" pitchFamily="34" charset="0"/>
              </a:rPr>
              <a:t> and Collaboration </a:t>
            </a:r>
          </a:p>
        </p:txBody>
      </p:sp>
      <p:sp>
        <p:nvSpPr>
          <p:cNvPr id="3" name="Podtytuł 2"/>
          <p:cNvSpPr>
            <a:spLocks noGrp="1"/>
          </p:cNvSpPr>
          <p:nvPr>
            <p:ph type="subTitle" idx="1"/>
          </p:nvPr>
        </p:nvSpPr>
        <p:spPr/>
        <p:txBody>
          <a:bodyPr>
            <a:normAutofit/>
          </a:bodyPr>
          <a:lstStyle/>
          <a:p>
            <a:pPr algn="r"/>
            <a:r>
              <a:rPr lang="pl-PL" sz="2400" dirty="0">
                <a:latin typeface="Calibri" panose="020F0502020204030204" pitchFamily="34" charset="0"/>
                <a:cs typeface="Calibri" panose="020F0502020204030204" pitchFamily="34" charset="0"/>
              </a:rPr>
              <a:t>Justyna Staszak-Winkler</a:t>
            </a:r>
          </a:p>
        </p:txBody>
      </p:sp>
      <p:sp>
        <p:nvSpPr>
          <p:cNvPr id="4" name="Prostokąt 3"/>
          <p:cNvSpPr/>
          <p:nvPr/>
        </p:nvSpPr>
        <p:spPr>
          <a:xfrm>
            <a:off x="9267825" y="749300"/>
            <a:ext cx="2924175" cy="533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pl-PL">
              <a:solidFill>
                <a:srgbClr val="FFFFFF"/>
              </a:solidFill>
            </a:endParaRPr>
          </a:p>
        </p:txBody>
      </p:sp>
      <p:sp>
        <p:nvSpPr>
          <p:cNvPr id="6" name="pole tekstowe 5"/>
          <p:cNvSpPr txBox="1"/>
          <p:nvPr/>
        </p:nvSpPr>
        <p:spPr>
          <a:xfrm>
            <a:off x="9628980" y="3742451"/>
            <a:ext cx="2405063" cy="1938992"/>
          </a:xfrm>
          <a:prstGeom prst="rect">
            <a:avLst/>
          </a:prstGeom>
          <a:noFill/>
        </p:spPr>
        <p:txBody>
          <a:bodyPr wrap="square" rtlCol="0">
            <a:spAutoFit/>
          </a:bodyPr>
          <a:lstStyle/>
          <a:p>
            <a:pPr defTabSz="457200"/>
            <a:r>
              <a:rPr lang="pl-PL" sz="3600" b="1" dirty="0">
                <a:solidFill>
                  <a:srgbClr val="FFFFFF"/>
                </a:solidFill>
                <a:latin typeface="Calibri" panose="020F0502020204030204" pitchFamily="34" charset="0"/>
                <a:cs typeface="Calibri" panose="020F0502020204030204" pitchFamily="34" charset="0"/>
              </a:rPr>
              <a:t>MODULE 5</a:t>
            </a:r>
          </a:p>
          <a:p>
            <a:pPr defTabSz="457200"/>
            <a:r>
              <a:rPr lang="pl-PL" sz="3600" b="1" dirty="0">
                <a:solidFill>
                  <a:srgbClr val="FFFFFF"/>
                </a:solidFill>
                <a:latin typeface="Calibri" panose="020F0502020204030204" pitchFamily="34" charset="0"/>
                <a:cs typeface="Calibri" panose="020F0502020204030204" pitchFamily="34" charset="0"/>
              </a:rPr>
              <a:t>Part 2</a:t>
            </a:r>
          </a:p>
          <a:p>
            <a:pPr marL="342900" indent="-342900">
              <a:buFont typeface="Arial" panose="020B0604020202020204" pitchFamily="34" charset="0"/>
              <a:buChar char="•"/>
            </a:pPr>
            <a:endParaRPr lang="pl-PL" sz="2400" dirty="0">
              <a:solidFill>
                <a:schemeClr val="bg1"/>
              </a:solidFill>
              <a:latin typeface="Calibri" panose="020F0502020204030204" pitchFamily="34" charset="0"/>
              <a:cs typeface="Calibri" panose="020F0502020204030204" pitchFamily="34" charset="0"/>
            </a:endParaRPr>
          </a:p>
          <a:p>
            <a:endParaRPr lang="pl-PL" sz="2400" b="1" dirty="0">
              <a:solidFill>
                <a:schemeClr val="bg1"/>
              </a:solidFill>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3E60D0DC-45EF-AF69-921F-621C8642A0A9}"/>
              </a:ext>
            </a:extLst>
          </p:cNvPr>
          <p:cNvPicPr>
            <a:picLocks noChangeAspect="1"/>
          </p:cNvPicPr>
          <p:nvPr/>
        </p:nvPicPr>
        <p:blipFill>
          <a:blip r:embed="rId3"/>
          <a:stretch>
            <a:fillRect/>
          </a:stretch>
        </p:blipFill>
        <p:spPr>
          <a:xfrm>
            <a:off x="280621" y="5690088"/>
            <a:ext cx="4714143" cy="929055"/>
          </a:xfrm>
          <a:prstGeom prst="rect">
            <a:avLst/>
          </a:prstGeom>
        </p:spPr>
      </p:pic>
    </p:spTree>
    <p:extLst>
      <p:ext uri="{BB962C8B-B14F-4D97-AF65-F5344CB8AC3E}">
        <p14:creationId xmlns:p14="http://schemas.microsoft.com/office/powerpoint/2010/main" val="1950644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8444A-B775-2A33-113C-ADC1C6B3E4BB}"/>
              </a:ext>
            </a:extLst>
          </p:cNvPr>
          <p:cNvSpPr>
            <a:spLocks noGrp="1"/>
          </p:cNvSpPr>
          <p:nvPr>
            <p:ph type="ctrTitle"/>
          </p:nvPr>
        </p:nvSpPr>
        <p:spPr/>
        <p:txBody>
          <a:bodyPr>
            <a:normAutofit/>
          </a:bodyPr>
          <a:lstStyle/>
          <a:p>
            <a:pPr algn="r"/>
            <a:r>
              <a:rPr lang="en-US" sz="4000" dirty="0">
                <a:latin typeface="Calibri"/>
                <a:ea typeface="Calibri"/>
                <a:cs typeface="Calibri"/>
              </a:rPr>
              <a:t>Optimizing distribution operations</a:t>
            </a:r>
            <a:endParaRPr lang="en-US" sz="4000" dirty="0"/>
          </a:p>
        </p:txBody>
      </p:sp>
      <p:sp>
        <p:nvSpPr>
          <p:cNvPr id="3" name="Subtitle 2">
            <a:extLst>
              <a:ext uri="{FF2B5EF4-FFF2-40B4-BE49-F238E27FC236}">
                <a16:creationId xmlns:a16="http://schemas.microsoft.com/office/drawing/2014/main" id="{F6A2696E-78B3-885F-9BD4-DBF54D0839F4}"/>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4B90B35A-4B16-BE9D-6E90-E492049B0CCA}"/>
              </a:ext>
            </a:extLst>
          </p:cNvPr>
          <p:cNvPicPr>
            <a:picLocks noChangeAspect="1"/>
          </p:cNvPicPr>
          <p:nvPr/>
        </p:nvPicPr>
        <p:blipFill>
          <a:blip r:embed="rId2"/>
          <a:stretch>
            <a:fillRect/>
          </a:stretch>
        </p:blipFill>
        <p:spPr>
          <a:xfrm>
            <a:off x="37212" y="204435"/>
            <a:ext cx="2133516" cy="644862"/>
          </a:xfrm>
          <a:prstGeom prst="rect">
            <a:avLst/>
          </a:prstGeom>
        </p:spPr>
      </p:pic>
    </p:spTree>
    <p:extLst>
      <p:ext uri="{BB962C8B-B14F-4D97-AF65-F5344CB8AC3E}">
        <p14:creationId xmlns:p14="http://schemas.microsoft.com/office/powerpoint/2010/main" val="24906384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err="1">
                <a:latin typeface="Calibri" panose="020F0502020204030204" pitchFamily="34" charset="0"/>
                <a:cs typeface="Calibri" panose="020F0502020204030204" pitchFamily="34" charset="0"/>
              </a:rPr>
              <a:t>Merge</a:t>
            </a:r>
            <a:r>
              <a:rPr lang="pl-PL" b="1" dirty="0">
                <a:latin typeface="Calibri" panose="020F0502020204030204" pitchFamily="34" charset="0"/>
                <a:cs typeface="Calibri" panose="020F0502020204030204" pitchFamily="34" charset="0"/>
              </a:rPr>
              <a:t>-in-Transit</a:t>
            </a:r>
          </a:p>
        </p:txBody>
      </p:sp>
      <p:pic>
        <p:nvPicPr>
          <p:cNvPr id="5" name="Symbol zastępczy zawartości 4"/>
          <p:cNvPicPr>
            <a:picLocks noGrp="1" noChangeAspect="1"/>
          </p:cNvPicPr>
          <p:nvPr>
            <p:ph idx="1"/>
          </p:nvPr>
        </p:nvPicPr>
        <p:blipFill>
          <a:blip r:embed="rId3"/>
          <a:stretch>
            <a:fillRect/>
          </a:stretch>
        </p:blipFill>
        <p:spPr>
          <a:xfrm>
            <a:off x="3868738" y="985837"/>
            <a:ext cx="7315200" cy="4876800"/>
          </a:xfrm>
          <a:prstGeom prst="rect">
            <a:avLst/>
          </a:prstGeom>
        </p:spPr>
      </p:pic>
      <p:sp>
        <p:nvSpPr>
          <p:cNvPr id="4" name="Prostokąt 3"/>
          <p:cNvSpPr/>
          <p:nvPr/>
        </p:nvSpPr>
        <p:spPr>
          <a:xfrm>
            <a:off x="5313755" y="5615848"/>
            <a:ext cx="6096000" cy="1015663"/>
          </a:xfrm>
          <a:prstGeom prst="rect">
            <a:avLst/>
          </a:prstGeom>
          <a:solidFill>
            <a:schemeClr val="accent1">
              <a:lumMod val="20000"/>
              <a:lumOff val="80000"/>
            </a:schemeClr>
          </a:solidFill>
        </p:spPr>
        <p:txBody>
          <a:bodyPr>
            <a:spAutoFit/>
          </a:bodyPr>
          <a:lstStyle/>
          <a:p>
            <a:r>
              <a:rPr lang="en-US" sz="2000" b="1" dirty="0">
                <a:latin typeface="Calibri" panose="020F0502020204030204" pitchFamily="34" charset="0"/>
                <a:cs typeface="Calibri" panose="020F0502020204030204" pitchFamily="34" charset="0"/>
              </a:rPr>
              <a:t>Merge-in-transit </a:t>
            </a:r>
            <a:r>
              <a:rPr lang="en-US" sz="2000" dirty="0">
                <a:latin typeface="Calibri" panose="020F0502020204030204" pitchFamily="34" charset="0"/>
                <a:cs typeface="Calibri" panose="020F0502020204030204" pitchFamily="34" charset="0"/>
              </a:rPr>
              <a:t>involves combining products from multiple origins into one shipment while they are in transit, instead of assembling them in a warehouse.</a:t>
            </a:r>
            <a:endParaRPr lang="pl-PL" sz="2000"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17DDCF66-FEDD-1F17-1354-CB851173A7DA}"/>
              </a:ext>
            </a:extLst>
          </p:cNvPr>
          <p:cNvPicPr>
            <a:picLocks noChangeAspect="1"/>
          </p:cNvPicPr>
          <p:nvPr/>
        </p:nvPicPr>
        <p:blipFill>
          <a:blip r:embed="rId4"/>
          <a:stretch>
            <a:fillRect/>
          </a:stretch>
        </p:blipFill>
        <p:spPr>
          <a:xfrm>
            <a:off x="-733" y="5713534"/>
            <a:ext cx="4714143" cy="929055"/>
          </a:xfrm>
          <a:prstGeom prst="rect">
            <a:avLst/>
          </a:prstGeom>
        </p:spPr>
      </p:pic>
    </p:spTree>
    <p:extLst>
      <p:ext uri="{BB962C8B-B14F-4D97-AF65-F5344CB8AC3E}">
        <p14:creationId xmlns:p14="http://schemas.microsoft.com/office/powerpoint/2010/main" val="27316239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710242" y="320768"/>
            <a:ext cx="7858906" cy="5894502"/>
          </a:xfrm>
        </p:spPr>
        <p:txBody>
          <a:bodyPr>
            <a:normAutofit fontScale="92500" lnSpcReduction="10000"/>
          </a:bodyPr>
          <a:lstStyle/>
          <a:p>
            <a:pPr marL="0" indent="0">
              <a:buNone/>
            </a:pPr>
            <a:r>
              <a:rPr lang="en-US" sz="2800" b="1" dirty="0">
                <a:latin typeface="Calibri" panose="020F0502020204030204" pitchFamily="34" charset="0"/>
                <a:cs typeface="Calibri" panose="020F0502020204030204" pitchFamily="34" charset="0"/>
              </a:rPr>
              <a:t>Key characteristics:</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Goods from different suppliers arrive simultaneously at the customer</a:t>
            </a:r>
          </a:p>
          <a:p>
            <a:r>
              <a:rPr lang="en-US" sz="2800" dirty="0">
                <a:latin typeface="Calibri" panose="020F0502020204030204" pitchFamily="34" charset="0"/>
                <a:cs typeface="Calibri" panose="020F0502020204030204" pitchFamily="34" charset="0"/>
              </a:rPr>
              <a:t>Coordination through information systems (ICT)</a:t>
            </a:r>
          </a:p>
          <a:p>
            <a:pPr marL="0" indent="0">
              <a:buNone/>
            </a:pPr>
            <a:r>
              <a:rPr lang="en-US" sz="2800" b="1" dirty="0">
                <a:latin typeface="Calibri" panose="020F0502020204030204" pitchFamily="34" charset="0"/>
                <a:cs typeface="Calibri" panose="020F0502020204030204" pitchFamily="34" charset="0"/>
              </a:rPr>
              <a:t>Benefits:</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Reduced warehousing needs</a:t>
            </a:r>
          </a:p>
          <a:p>
            <a:r>
              <a:rPr lang="en-US" sz="2800" dirty="0">
                <a:latin typeface="Calibri" panose="020F0502020204030204" pitchFamily="34" charset="0"/>
                <a:cs typeface="Calibri" panose="020F0502020204030204" pitchFamily="34" charset="0"/>
              </a:rPr>
              <a:t>Lower transport and handling costs</a:t>
            </a:r>
          </a:p>
          <a:p>
            <a:r>
              <a:rPr lang="en-US" sz="2800" dirty="0">
                <a:latin typeface="Calibri" panose="020F0502020204030204" pitchFamily="34" charset="0"/>
                <a:cs typeface="Calibri" panose="020F0502020204030204" pitchFamily="34" charset="0"/>
              </a:rPr>
              <a:t>Improved customer service (one consolidated delivery)</a:t>
            </a:r>
          </a:p>
          <a:p>
            <a:r>
              <a:rPr lang="en-US" sz="2800" dirty="0">
                <a:latin typeface="Calibri" panose="020F0502020204030204" pitchFamily="34" charset="0"/>
                <a:cs typeface="Calibri" panose="020F0502020204030204" pitchFamily="34" charset="0"/>
              </a:rPr>
              <a:t>Reduced carbon emissions through fewer deliveries</a:t>
            </a:r>
          </a:p>
          <a:p>
            <a:pPr marL="0" indent="0">
              <a:buNone/>
            </a:pPr>
            <a:r>
              <a:rPr lang="en-US" sz="2800" b="1" dirty="0">
                <a:latin typeface="Calibri" panose="020F0502020204030204" pitchFamily="34" charset="0"/>
                <a:cs typeface="Calibri" panose="020F0502020204030204" pitchFamily="34" charset="0"/>
              </a:rPr>
              <a:t>Challenges:</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Requires advanced coordination and information sharing</a:t>
            </a:r>
          </a:p>
          <a:p>
            <a:r>
              <a:rPr lang="en-US" sz="2800" dirty="0">
                <a:latin typeface="Calibri" panose="020F0502020204030204" pitchFamily="34" charset="0"/>
                <a:cs typeface="Calibri" panose="020F0502020204030204" pitchFamily="34" charset="0"/>
              </a:rPr>
              <a:t>Dependence on ICT systems and data accuracy</a:t>
            </a:r>
          </a:p>
          <a:p>
            <a:endParaRPr lang="pl-PL" dirty="0"/>
          </a:p>
        </p:txBody>
      </p:sp>
      <p:sp>
        <p:nvSpPr>
          <p:cNvPr id="4" name="Tytuł 1"/>
          <p:cNvSpPr>
            <a:spLocks noGrp="1"/>
          </p:cNvSpPr>
          <p:nvPr>
            <p:ph type="title"/>
          </p:nvPr>
        </p:nvSpPr>
        <p:spPr/>
        <p:txBody>
          <a:bodyPr/>
          <a:lstStyle/>
          <a:p>
            <a:r>
              <a:rPr lang="pl-PL" b="1" dirty="0" err="1">
                <a:latin typeface="Calibri" panose="020F0502020204030204" pitchFamily="34" charset="0"/>
                <a:cs typeface="Calibri" panose="020F0502020204030204" pitchFamily="34" charset="0"/>
              </a:rPr>
              <a:t>Merge</a:t>
            </a:r>
            <a:r>
              <a:rPr lang="pl-PL" b="1" dirty="0">
                <a:latin typeface="Calibri" panose="020F0502020204030204" pitchFamily="34" charset="0"/>
                <a:cs typeface="Calibri" panose="020F0502020204030204" pitchFamily="34" charset="0"/>
              </a:rPr>
              <a:t>-in-Transit</a:t>
            </a:r>
          </a:p>
        </p:txBody>
      </p:sp>
      <p:pic>
        <p:nvPicPr>
          <p:cNvPr id="5" name="Picture 4">
            <a:extLst>
              <a:ext uri="{FF2B5EF4-FFF2-40B4-BE49-F238E27FC236}">
                <a16:creationId xmlns:a16="http://schemas.microsoft.com/office/drawing/2014/main" id="{DA11A8E9-FD1F-705F-A713-6B7A7B9B91D6}"/>
              </a:ext>
            </a:extLst>
          </p:cNvPr>
          <p:cNvPicPr>
            <a:picLocks noChangeAspect="1"/>
          </p:cNvPicPr>
          <p:nvPr/>
        </p:nvPicPr>
        <p:blipFill>
          <a:blip r:embed="rId3"/>
          <a:stretch>
            <a:fillRect/>
          </a:stretch>
        </p:blipFill>
        <p:spPr>
          <a:xfrm>
            <a:off x="251810" y="5739364"/>
            <a:ext cx="4714143" cy="929055"/>
          </a:xfrm>
          <a:prstGeom prst="rect">
            <a:avLst/>
          </a:prstGeom>
        </p:spPr>
      </p:pic>
    </p:spTree>
    <p:extLst>
      <p:ext uri="{BB962C8B-B14F-4D97-AF65-F5344CB8AC3E}">
        <p14:creationId xmlns:p14="http://schemas.microsoft.com/office/powerpoint/2010/main" val="18926037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Merge-in-Transit in the African Context</a:t>
            </a:r>
            <a:r>
              <a:rPr lang="pl-PL" sz="3200" dirty="0">
                <a:latin typeface="Calibri" panose="020F0502020204030204" pitchFamily="34" charset="0"/>
                <a:cs typeface="Calibri" panose="020F0502020204030204" pitchFamily="34" charset="0"/>
              </a:rPr>
              <a:t> - </a:t>
            </a:r>
            <a:r>
              <a:rPr lang="en-US" sz="3200" dirty="0">
                <a:latin typeface="Calibri" panose="020F0502020204030204" pitchFamily="34" charset="0"/>
                <a:cs typeface="Calibri" panose="020F0502020204030204" pitchFamily="34" charset="0"/>
              </a:rPr>
              <a:t>Construction and Infrastructure Projects in East Africa</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44347" y="500369"/>
            <a:ext cx="8110699" cy="5848117"/>
          </a:xfrm>
        </p:spPr>
        <p:txBody>
          <a:bodyPr>
            <a:normAutofit/>
          </a:bodyPr>
          <a:lstStyle/>
          <a:p>
            <a:pPr marL="0" indent="0">
              <a:buNone/>
            </a:pPr>
            <a:r>
              <a:rPr lang="en-US" sz="2800" dirty="0">
                <a:latin typeface="Calibri" panose="020F0502020204030204" pitchFamily="34" charset="0"/>
                <a:cs typeface="Calibri" panose="020F0502020204030204" pitchFamily="34" charset="0"/>
              </a:rPr>
              <a:t>Merge-in-transit is increasingly used in large construction and infrastructure projects in countries such as Kenya, Tanzania, and Rwanda, where materials and equipment are sourced from multiple suppliers.</a:t>
            </a:r>
            <a:endParaRPr lang="pl-PL" sz="2800" dirty="0">
              <a:latin typeface="Calibri" panose="020F0502020204030204" pitchFamily="34" charset="0"/>
              <a:cs typeface="Calibri" panose="020F0502020204030204" pitchFamily="34" charset="0"/>
            </a:endParaRPr>
          </a:p>
          <a:p>
            <a:pPr marL="0" indent="0">
              <a:buNone/>
            </a:pPr>
            <a:r>
              <a:rPr lang="en-US" sz="2800" b="1" dirty="0">
                <a:latin typeface="Calibri" panose="020F0502020204030204" pitchFamily="34" charset="0"/>
                <a:cs typeface="Calibri" panose="020F0502020204030204" pitchFamily="34" charset="0"/>
              </a:rPr>
              <a:t>How merge-in-transit works in practice</a:t>
            </a:r>
            <a:r>
              <a:rPr lang="pl-PL" sz="2800" b="1" dirty="0">
                <a:latin typeface="Calibri" panose="020F0502020204030204" pitchFamily="34" charset="0"/>
                <a:cs typeface="Calibri" panose="020F0502020204030204" pitchFamily="34" charset="0"/>
              </a:rPr>
              <a:t> ?</a:t>
            </a:r>
            <a:endParaRPr lang="en-US" sz="2800" b="1"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A construction company building a shopping mall or public infrastructure project in Nairobi requires:</a:t>
            </a:r>
          </a:p>
          <a:p>
            <a:r>
              <a:rPr lang="en-US" sz="2800" dirty="0">
                <a:latin typeface="Calibri" panose="020F0502020204030204" pitchFamily="34" charset="0"/>
                <a:cs typeface="Calibri" panose="020F0502020204030204" pitchFamily="34" charset="0"/>
              </a:rPr>
              <a:t>construction materials from local suppliers (cement, steel),</a:t>
            </a:r>
          </a:p>
          <a:p>
            <a:r>
              <a:rPr lang="en-US" sz="2800" dirty="0">
                <a:latin typeface="Calibri" panose="020F0502020204030204" pitchFamily="34" charset="0"/>
                <a:cs typeface="Calibri" panose="020F0502020204030204" pitchFamily="34" charset="0"/>
              </a:rPr>
              <a:t>electrical components from regional manufacturers,</a:t>
            </a:r>
          </a:p>
          <a:p>
            <a:r>
              <a:rPr lang="en-US" sz="2800" dirty="0">
                <a:latin typeface="Calibri" panose="020F0502020204030204" pitchFamily="34" charset="0"/>
                <a:cs typeface="Calibri" panose="020F0502020204030204" pitchFamily="34" charset="0"/>
              </a:rPr>
              <a:t>specialized equipment imported via the Port of Mombasa.</a:t>
            </a:r>
          </a:p>
          <a:p>
            <a:pPr marL="0" indent="0">
              <a:buNone/>
            </a:pPr>
            <a:endParaRPr lang="pl-PL" dirty="0"/>
          </a:p>
        </p:txBody>
      </p:sp>
      <p:sp>
        <p:nvSpPr>
          <p:cNvPr id="4" name="pole tekstowe 3"/>
          <p:cNvSpPr txBox="1"/>
          <p:nvPr/>
        </p:nvSpPr>
        <p:spPr>
          <a:xfrm>
            <a:off x="0" y="5726443"/>
            <a:ext cx="3458817" cy="535322"/>
          </a:xfrm>
          <a:prstGeom prst="rect">
            <a:avLst/>
          </a:prstGeom>
          <a:solidFill>
            <a:schemeClr val="accent2"/>
          </a:solidFill>
        </p:spPr>
        <p:txBody>
          <a:bodyPr wrap="square" rtlCol="0">
            <a:spAutoFit/>
          </a:bodyPr>
          <a:lstStyle/>
          <a:p>
            <a:pPr algn="ctr"/>
            <a:r>
              <a:rPr lang="pl-PL" sz="2800" dirty="0" err="1">
                <a:solidFill>
                  <a:schemeClr val="bg1"/>
                </a:solidFill>
                <a:latin typeface="Calibri" panose="020F0502020204030204" pitchFamily="34" charset="0"/>
                <a:cs typeface="Calibri" panose="020F0502020204030204" pitchFamily="34" charset="0"/>
              </a:rPr>
              <a:t>Example</a:t>
            </a:r>
            <a:endParaRPr lang="pl-PL" sz="2800" dirty="0">
              <a:solidFill>
                <a:schemeClr val="bg1"/>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90FC07B9-C168-CFE0-B3F0-0BD046A09FBE}"/>
              </a:ext>
            </a:extLst>
          </p:cNvPr>
          <p:cNvPicPr>
            <a:picLocks noChangeAspect="1"/>
          </p:cNvPicPr>
          <p:nvPr/>
        </p:nvPicPr>
        <p:blipFill>
          <a:blip r:embed="rId3"/>
          <a:stretch>
            <a:fillRect/>
          </a:stretch>
        </p:blipFill>
        <p:spPr>
          <a:xfrm>
            <a:off x="251810" y="5881432"/>
            <a:ext cx="4714143" cy="929055"/>
          </a:xfrm>
          <a:prstGeom prst="rect">
            <a:avLst/>
          </a:prstGeom>
        </p:spPr>
      </p:pic>
    </p:spTree>
    <p:extLst>
      <p:ext uri="{BB962C8B-B14F-4D97-AF65-F5344CB8AC3E}">
        <p14:creationId xmlns:p14="http://schemas.microsoft.com/office/powerpoint/2010/main" val="12156155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Why merge-in-transit is used</a:t>
            </a:r>
            <a:r>
              <a:rPr lang="pl-PL" dirty="0">
                <a:latin typeface="Calibri" panose="020F0502020204030204" pitchFamily="34" charset="0"/>
                <a:cs typeface="Calibri" panose="020F0502020204030204" pitchFamily="34" charset="0"/>
              </a:rPr>
              <a:t> ?</a:t>
            </a:r>
            <a:br>
              <a:rPr lang="en-US" dirty="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7" y="864108"/>
            <a:ext cx="7819149" cy="5120640"/>
          </a:xfrm>
        </p:spPr>
        <p:txBody>
          <a:bodyPr/>
          <a:lstStyle/>
          <a:p>
            <a:pPr marL="0" indent="0">
              <a:buNone/>
            </a:pPr>
            <a:r>
              <a:rPr lang="en-US" sz="2800" dirty="0">
                <a:latin typeface="Calibri" panose="020F0502020204030204" pitchFamily="34" charset="0"/>
                <a:cs typeface="Calibri" panose="020F0502020204030204" pitchFamily="34" charset="0"/>
              </a:rPr>
              <a:t>This approach allows companies to:</a:t>
            </a:r>
          </a:p>
          <a:p>
            <a:r>
              <a:rPr lang="en-US" sz="2800" dirty="0">
                <a:latin typeface="Calibri" panose="020F0502020204030204" pitchFamily="34" charset="0"/>
                <a:cs typeface="Calibri" panose="020F0502020204030204" pitchFamily="34" charset="0"/>
              </a:rPr>
              <a:t>reduce the number of deliveries to congested urban areas,</a:t>
            </a:r>
          </a:p>
          <a:p>
            <a:r>
              <a:rPr lang="en-US" sz="2800" dirty="0">
                <a:latin typeface="Calibri" panose="020F0502020204030204" pitchFamily="34" charset="0"/>
                <a:cs typeface="Calibri" panose="020F0502020204030204" pitchFamily="34" charset="0"/>
              </a:rPr>
              <a:t>avoid costly temporary warehousing,</a:t>
            </a:r>
          </a:p>
          <a:p>
            <a:r>
              <a:rPr lang="en-US" sz="2800" dirty="0">
                <a:latin typeface="Calibri" panose="020F0502020204030204" pitchFamily="34" charset="0"/>
                <a:cs typeface="Calibri" panose="020F0502020204030204" pitchFamily="34" charset="0"/>
              </a:rPr>
              <a:t>ensure all components arrive </a:t>
            </a:r>
            <a:r>
              <a:rPr lang="en-US" sz="2800" b="1" dirty="0">
                <a:latin typeface="Calibri" panose="020F0502020204030204" pitchFamily="34" charset="0"/>
                <a:cs typeface="Calibri" panose="020F0502020204030204" pitchFamily="34" charset="0"/>
              </a:rPr>
              <a:t>at the same time</a:t>
            </a:r>
            <a:r>
              <a:rPr lang="en-US" sz="2800" dirty="0">
                <a:latin typeface="Calibri" panose="020F0502020204030204" pitchFamily="34" charset="0"/>
                <a:cs typeface="Calibri" panose="020F0502020204030204" pitchFamily="34" charset="0"/>
              </a:rPr>
              <a:t>, enabling immediate installation,</a:t>
            </a:r>
          </a:p>
          <a:p>
            <a:r>
              <a:rPr lang="en-US" sz="2800" dirty="0">
                <a:latin typeface="Calibri" panose="020F0502020204030204" pitchFamily="34" charset="0"/>
                <a:cs typeface="Calibri" panose="020F0502020204030204" pitchFamily="34" charset="0"/>
              </a:rPr>
              <a:t>reduce delays caused by missing components.</a:t>
            </a:r>
          </a:p>
          <a:p>
            <a:pPr marL="0" indent="0">
              <a:buNone/>
            </a:pPr>
            <a:r>
              <a:rPr lang="en-US" sz="2800" dirty="0">
                <a:latin typeface="Calibri" panose="020F0502020204030204" pitchFamily="34" charset="0"/>
                <a:cs typeface="Calibri" panose="020F0502020204030204" pitchFamily="34" charset="0"/>
              </a:rPr>
              <a:t>This is particularly important in African cities, where </a:t>
            </a:r>
            <a:r>
              <a:rPr lang="en-US" sz="2800" b="1" dirty="0">
                <a:latin typeface="Calibri" panose="020F0502020204030204" pitchFamily="34" charset="0"/>
                <a:cs typeface="Calibri" panose="020F0502020204030204" pitchFamily="34" charset="0"/>
              </a:rPr>
              <a:t>traffic congestion, limited storage space, and high logistics costs</a:t>
            </a:r>
            <a:r>
              <a:rPr lang="en-US" sz="2800" dirty="0">
                <a:latin typeface="Calibri" panose="020F0502020204030204" pitchFamily="34" charset="0"/>
                <a:cs typeface="Calibri" panose="020F0502020204030204" pitchFamily="34" charset="0"/>
              </a:rPr>
              <a:t> are common challenges.</a:t>
            </a:r>
          </a:p>
          <a:p>
            <a:endParaRPr lang="pl-PL" dirty="0"/>
          </a:p>
        </p:txBody>
      </p:sp>
      <p:pic>
        <p:nvPicPr>
          <p:cNvPr id="5" name="Picture 4">
            <a:extLst>
              <a:ext uri="{FF2B5EF4-FFF2-40B4-BE49-F238E27FC236}">
                <a16:creationId xmlns:a16="http://schemas.microsoft.com/office/drawing/2014/main" id="{9CBA1F10-8D0A-0B50-18B7-7ED28FECF92C}"/>
              </a:ext>
            </a:extLst>
          </p:cNvPr>
          <p:cNvPicPr>
            <a:picLocks noChangeAspect="1"/>
          </p:cNvPicPr>
          <p:nvPr/>
        </p:nvPicPr>
        <p:blipFill>
          <a:blip r:embed="rId3"/>
          <a:stretch>
            <a:fillRect/>
          </a:stretch>
        </p:blipFill>
        <p:spPr>
          <a:xfrm>
            <a:off x="251810" y="5726449"/>
            <a:ext cx="4714143" cy="929055"/>
          </a:xfrm>
          <a:prstGeom prst="rect">
            <a:avLst/>
          </a:prstGeom>
        </p:spPr>
      </p:pic>
    </p:spTree>
    <p:extLst>
      <p:ext uri="{BB962C8B-B14F-4D97-AF65-F5344CB8AC3E}">
        <p14:creationId xmlns:p14="http://schemas.microsoft.com/office/powerpoint/2010/main" val="516995589"/>
      </p:ext>
    </p:extLst>
  </p:cSld>
  <p:clrMapOvr>
    <a:masterClrMapping/>
  </p:clrMapOvr>
</p:sld>
</file>

<file path=ppt/theme/theme1.xml><?xml version="1.0" encoding="utf-8"?>
<a:theme xmlns:a="http://schemas.openxmlformats.org/drawingml/2006/main" name="Ramka">
  <a:themeElements>
    <a:clrScheme name="Ramka">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Ramka">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Ramka">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870218D-BF6C-47AE-8B38-66B506B2EDA2}">
  <ds:schemaRefs>
    <ds:schemaRef ds:uri="http://schemas.microsoft.com/office/2006/metadata/properties"/>
    <ds:schemaRef ds:uri="http://schemas.microsoft.com/office/infopath/2007/PartnerControls"/>
    <ds:schemaRef ds:uri="597320a7-26c9-4ada-a5d3-9ce4cfbbe2be"/>
    <ds:schemaRef ds:uri="d7c2d7e5-d637-40e7-a03d-32f79b35a394"/>
  </ds:schemaRefs>
</ds:datastoreItem>
</file>

<file path=customXml/itemProps2.xml><?xml version="1.0" encoding="utf-8"?>
<ds:datastoreItem xmlns:ds="http://schemas.openxmlformats.org/officeDocument/2006/customXml" ds:itemID="{AC057C1A-DEA0-41B9-91F4-BD7F0A1ADC88}">
  <ds:schemaRefs>
    <ds:schemaRef ds:uri="http://schemas.microsoft.com/sharepoint/v3/contenttype/forms"/>
  </ds:schemaRefs>
</ds:datastoreItem>
</file>

<file path=customXml/itemProps3.xml><?xml version="1.0" encoding="utf-8"?>
<ds:datastoreItem xmlns:ds="http://schemas.openxmlformats.org/officeDocument/2006/customXml" ds:itemID="{D7A3109C-EBE4-467A-99C4-F09C909DB8E3}"/>
</file>

<file path=docProps/app.xml><?xml version="1.0" encoding="utf-8"?>
<Properties xmlns="http://schemas.openxmlformats.org/officeDocument/2006/extended-properties" xmlns:vt="http://schemas.openxmlformats.org/officeDocument/2006/docPropsVTypes">
  <Template>Ramka</Template>
  <TotalTime>4126</TotalTime>
  <Words>693</Words>
  <Application>Microsoft Office PowerPoint</Application>
  <PresentationFormat>Widescreen</PresentationFormat>
  <Paragraphs>108</Paragraphs>
  <Slides>16</Slides>
  <Notes>14</Notes>
  <HiddenSlides>0</HiddenSlides>
  <MMClips>0</MMClips>
  <ScaleCrop>false</ScaleCrop>
  <HeadingPairs>
    <vt:vector size="4" baseType="variant">
      <vt:variant>
        <vt:lpstr>Theme</vt:lpstr>
      </vt:variant>
      <vt:variant>
        <vt:i4>2</vt:i4>
      </vt:variant>
      <vt:variant>
        <vt:lpstr>Slide Titles</vt:lpstr>
      </vt:variant>
      <vt:variant>
        <vt:i4>16</vt:i4>
      </vt:variant>
    </vt:vector>
  </HeadingPairs>
  <TitlesOfParts>
    <vt:vector size="18" baseType="lpstr">
      <vt:lpstr>Ramka</vt:lpstr>
      <vt:lpstr>21_BasicWhite</vt:lpstr>
      <vt:lpstr>Logistics Optimization and Collaboration Part 2</vt:lpstr>
      <vt:lpstr>Road Transportation Systems Engineering Development in the Sub-Saharan Africa – Modern EU Master Programme &amp; Capacity Building</vt:lpstr>
      <vt:lpstr>PowerPoint Presentation</vt:lpstr>
      <vt:lpstr>  Logistics Optimization and Collaboration </vt:lpstr>
      <vt:lpstr>Optimizing distribution operations</vt:lpstr>
      <vt:lpstr>Merge-in-Transit</vt:lpstr>
      <vt:lpstr>Merge-in-Transit</vt:lpstr>
      <vt:lpstr>Merge-in-Transit in the African Context - Construction and Infrastructure Projects in East Africa</vt:lpstr>
      <vt:lpstr>Why merge-in-transit is used ? </vt:lpstr>
      <vt:lpstr>Merge-in-Transit in the African Context - Construction and Infrastructure Projects in East Africa</vt:lpstr>
      <vt:lpstr>Collaborative (Shared) Distribution</vt:lpstr>
      <vt:lpstr>Collaborative (Shared) Distribution</vt:lpstr>
      <vt:lpstr>Shared Delivery Platforms in African Cities - Motorcycle and E-Trike-Based Shared Distribution in Nairobi, Lagos, and Accra</vt:lpstr>
      <vt:lpstr>Why motorcycles and e-trikes are used? </vt:lpstr>
      <vt:lpstr>Benefits for businesses and cities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Warehousing and Material Handling</dc:title>
  <dc:creator>Konto Microsoft</dc:creator>
  <cp:lastModifiedBy>Wojciech Kustra</cp:lastModifiedBy>
  <cp:revision>128</cp:revision>
  <dcterms:created xsi:type="dcterms:W3CDTF">2026-01-09T15:05:47Z</dcterms:created>
  <dcterms:modified xsi:type="dcterms:W3CDTF">2026-05-08T09:11:00Z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