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9"/>
  </p:notesMasterIdLst>
  <p:handoutMasterIdLst>
    <p:handoutMasterId r:id="rId50"/>
  </p:handoutMasterIdLst>
  <p:sldIdLst>
    <p:sldId id="306" r:id="rId5"/>
    <p:sldId id="307" r:id="rId6"/>
    <p:sldId id="308" r:id="rId7"/>
    <p:sldId id="313" r:id="rId8"/>
    <p:sldId id="321" r:id="rId9"/>
    <p:sldId id="318" r:id="rId10"/>
    <p:sldId id="349" r:id="rId11"/>
    <p:sldId id="350" r:id="rId12"/>
    <p:sldId id="353" r:id="rId13"/>
    <p:sldId id="351" r:id="rId14"/>
    <p:sldId id="388" r:id="rId15"/>
    <p:sldId id="359" r:id="rId16"/>
    <p:sldId id="354" r:id="rId17"/>
    <p:sldId id="355" r:id="rId18"/>
    <p:sldId id="356" r:id="rId19"/>
    <p:sldId id="357" r:id="rId20"/>
    <p:sldId id="358" r:id="rId21"/>
    <p:sldId id="366" r:id="rId22"/>
    <p:sldId id="367" r:id="rId23"/>
    <p:sldId id="360" r:id="rId24"/>
    <p:sldId id="361" r:id="rId25"/>
    <p:sldId id="362" r:id="rId26"/>
    <p:sldId id="363" r:id="rId27"/>
    <p:sldId id="364" r:id="rId28"/>
    <p:sldId id="368" r:id="rId29"/>
    <p:sldId id="365" r:id="rId30"/>
    <p:sldId id="369" r:id="rId31"/>
    <p:sldId id="370" r:id="rId32"/>
    <p:sldId id="371" r:id="rId33"/>
    <p:sldId id="373" r:id="rId34"/>
    <p:sldId id="377" r:id="rId35"/>
    <p:sldId id="378" r:id="rId36"/>
    <p:sldId id="379" r:id="rId37"/>
    <p:sldId id="380" r:id="rId38"/>
    <p:sldId id="374" r:id="rId39"/>
    <p:sldId id="375" r:id="rId40"/>
    <p:sldId id="382" r:id="rId41"/>
    <p:sldId id="383" r:id="rId42"/>
    <p:sldId id="384" r:id="rId43"/>
    <p:sldId id="385" r:id="rId44"/>
    <p:sldId id="376" r:id="rId45"/>
    <p:sldId id="372" r:id="rId46"/>
    <p:sldId id="381" r:id="rId47"/>
    <p:sldId id="309" r:id="rId4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F26211"/>
    <a:srgbClr val="005EA4"/>
    <a:srgbClr val="890F00"/>
    <a:srgbClr val="B51600"/>
    <a:srgbClr val="F78722"/>
    <a:srgbClr val="EE230C"/>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E22D11-926D-4ADB-AB4D-87C82EC591AA}" v="8" dt="2026-07-15T15:20:19.29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8" y="17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pc:chgData name="office365" userId="5fcdbc0c-b1d0-4b52-bc28-28c25c9fccde" providerId="ADAL" clId="{839C158B-1674-498C-8D10-D29DEC7F3344}" dt="2026-07-15T15:21:27.675" v="24" actId="14100"/>
      <pc:docMkLst>
        <pc:docMk/>
      </pc:docMkLst>
      <pc:sldChg chg="modSp mod">
        <pc:chgData name="office365" userId="5fcdbc0c-b1d0-4b52-bc28-28c25c9fccde" providerId="ADAL" clId="{839C158B-1674-498C-8D10-D29DEC7F3344}" dt="2026-07-15T15:18:37.210" v="16"/>
        <pc:sldMkLst>
          <pc:docMk/>
          <pc:sldMk cId="930652225" sldId="318"/>
        </pc:sldMkLst>
        <pc:spChg chg="mod">
          <ac:chgData name="office365" userId="5fcdbc0c-b1d0-4b52-bc28-28c25c9fccde" providerId="ADAL" clId="{839C158B-1674-498C-8D10-D29DEC7F3344}" dt="2026-07-15T15:18:37.210" v="16"/>
          <ac:spMkLst>
            <pc:docMk/>
            <pc:sldMk cId="930652225" sldId="318"/>
            <ac:spMk id="15" creationId="{297A3E45-E5C6-78E8-6122-D39AFEEBAB36}"/>
          </ac:spMkLst>
        </pc:spChg>
      </pc:sldChg>
      <pc:sldChg chg="addSp delSp modSp mod">
        <pc:chgData name="office365" userId="5fcdbc0c-b1d0-4b52-bc28-28c25c9fccde" providerId="ADAL" clId="{839C158B-1674-498C-8D10-D29DEC7F3344}" dt="2026-07-15T15:17:34.287" v="11"/>
        <pc:sldMkLst>
          <pc:docMk/>
          <pc:sldMk cId="2115261138" sldId="321"/>
        </pc:sldMkLst>
        <pc:spChg chg="mod">
          <ac:chgData name="office365" userId="5fcdbc0c-b1d0-4b52-bc28-28c25c9fccde" providerId="ADAL" clId="{839C158B-1674-498C-8D10-D29DEC7F3344}" dt="2026-07-15T15:17:34.287" v="11"/>
          <ac:spMkLst>
            <pc:docMk/>
            <pc:sldMk cId="2115261138" sldId="321"/>
            <ac:spMk id="8" creationId="{9BFA07A2-F948-0DE1-AFBE-983BF0DC38AB}"/>
          </ac:spMkLst>
        </pc:spChg>
        <pc:picChg chg="add del">
          <ac:chgData name="office365" userId="5fcdbc0c-b1d0-4b52-bc28-28c25c9fccde" providerId="ADAL" clId="{839C158B-1674-498C-8D10-D29DEC7F3344}" dt="2026-07-15T15:17:27.333" v="10" actId="22"/>
          <ac:picMkLst>
            <pc:docMk/>
            <pc:sldMk cId="2115261138" sldId="321"/>
            <ac:picMk id="5" creationId="{A7EC34F4-245F-62E0-15E2-5D58991D79F3}"/>
          </ac:picMkLst>
        </pc:picChg>
      </pc:sldChg>
      <pc:sldChg chg="modSp mod">
        <pc:chgData name="office365" userId="5fcdbc0c-b1d0-4b52-bc28-28c25c9fccde" providerId="ADAL" clId="{839C158B-1674-498C-8D10-D29DEC7F3344}" dt="2026-07-15T15:16:25.853" v="5" actId="27636"/>
        <pc:sldMkLst>
          <pc:docMk/>
          <pc:sldMk cId="24485617" sldId="351"/>
        </pc:sldMkLst>
        <pc:spChg chg="mod">
          <ac:chgData name="office365" userId="5fcdbc0c-b1d0-4b52-bc28-28c25c9fccde" providerId="ADAL" clId="{839C158B-1674-498C-8D10-D29DEC7F3344}" dt="2026-07-15T15:16:25.853" v="5" actId="27636"/>
          <ac:spMkLst>
            <pc:docMk/>
            <pc:sldMk cId="24485617" sldId="351"/>
            <ac:spMk id="3" creationId="{DFA4427A-25BB-6F41-3672-6E27490421C3}"/>
          </ac:spMkLst>
        </pc:spChg>
      </pc:sldChg>
      <pc:sldChg chg="del">
        <pc:chgData name="office365" userId="5fcdbc0c-b1d0-4b52-bc28-28c25c9fccde" providerId="ADAL" clId="{839C158B-1674-498C-8D10-D29DEC7F3344}" dt="2026-07-15T15:20:08.769" v="18"/>
        <pc:sldMkLst>
          <pc:docMk/>
          <pc:sldMk cId="1068946882" sldId="352"/>
        </pc:sldMkLst>
      </pc:sldChg>
      <pc:sldChg chg="modSp mod">
        <pc:chgData name="office365" userId="5fcdbc0c-b1d0-4b52-bc28-28c25c9fccde" providerId="ADAL" clId="{839C158B-1674-498C-8D10-D29DEC7F3344}" dt="2026-07-15T15:17:23.533" v="8" actId="27636"/>
        <pc:sldMkLst>
          <pc:docMk/>
          <pc:sldMk cId="4153560814" sldId="355"/>
        </pc:sldMkLst>
        <pc:spChg chg="mod">
          <ac:chgData name="office365" userId="5fcdbc0c-b1d0-4b52-bc28-28c25c9fccde" providerId="ADAL" clId="{839C158B-1674-498C-8D10-D29DEC7F3344}" dt="2026-07-15T15:17:23.533" v="8" actId="27636"/>
          <ac:spMkLst>
            <pc:docMk/>
            <pc:sldMk cId="4153560814" sldId="355"/>
            <ac:spMk id="4" creationId="{D6617128-E701-4FF5-1E57-AE95AC3D335A}"/>
          </ac:spMkLst>
        </pc:spChg>
      </pc:sldChg>
      <pc:sldChg chg="modSp mod">
        <pc:chgData name="office365" userId="5fcdbc0c-b1d0-4b52-bc28-28c25c9fccde" providerId="ADAL" clId="{839C158B-1674-498C-8D10-D29DEC7F3344}" dt="2026-07-15T15:21:27.675" v="24" actId="14100"/>
        <pc:sldMkLst>
          <pc:docMk/>
          <pc:sldMk cId="3295614372" sldId="361"/>
        </pc:sldMkLst>
        <pc:picChg chg="mod">
          <ac:chgData name="office365" userId="5fcdbc0c-b1d0-4b52-bc28-28c25c9fccde" providerId="ADAL" clId="{839C158B-1674-498C-8D10-D29DEC7F3344}" dt="2026-07-15T15:21:27.675" v="24" actId="14100"/>
          <ac:picMkLst>
            <pc:docMk/>
            <pc:sldMk cId="3295614372" sldId="361"/>
            <ac:picMk id="10" creationId="{6EB0739E-8ABD-B52B-A8F8-73FBA1553C32}"/>
          </ac:picMkLst>
        </pc:picChg>
      </pc:sldChg>
      <pc:sldChg chg="modSp add del">
        <pc:chgData name="office365" userId="5fcdbc0c-b1d0-4b52-bc28-28c25c9fccde" providerId="ADAL" clId="{839C158B-1674-498C-8D10-D29DEC7F3344}" dt="2026-07-15T15:21:07.756" v="21"/>
        <pc:sldMkLst>
          <pc:docMk/>
          <pc:sldMk cId="2290860076" sldId="386"/>
        </pc:sldMkLst>
        <pc:spChg chg="mod">
          <ac:chgData name="office365" userId="5fcdbc0c-b1d0-4b52-bc28-28c25c9fccde" providerId="ADAL" clId="{839C158B-1674-498C-8D10-D29DEC7F3344}" dt="2026-07-15T15:20:19.291" v="19" actId="14100"/>
          <ac:spMkLst>
            <pc:docMk/>
            <pc:sldMk cId="2290860076" sldId="386"/>
            <ac:spMk id="13" creationId="{6DDFFDC3-5796-6786-07E0-D6268F7C1E21}"/>
          </ac:spMkLst>
        </pc:spChg>
        <pc:spChg chg="mod">
          <ac:chgData name="office365" userId="5fcdbc0c-b1d0-4b52-bc28-28c25c9fccde" providerId="ADAL" clId="{839C158B-1674-498C-8D10-D29DEC7F3344}" dt="2026-07-15T15:20:19.291" v="19" actId="14100"/>
          <ac:spMkLst>
            <pc:docMk/>
            <pc:sldMk cId="2290860076" sldId="386"/>
            <ac:spMk id="23" creationId="{5C7A7DEA-CE40-890C-E152-099411B7E6C8}"/>
          </ac:spMkLst>
        </pc:spChg>
        <pc:spChg chg="mod">
          <ac:chgData name="office365" userId="5fcdbc0c-b1d0-4b52-bc28-28c25c9fccde" providerId="ADAL" clId="{839C158B-1674-498C-8D10-D29DEC7F3344}" dt="2026-07-15T15:20:19.291" v="19" actId="14100"/>
          <ac:spMkLst>
            <pc:docMk/>
            <pc:sldMk cId="2290860076" sldId="386"/>
            <ac:spMk id="24" creationId="{91B8BED3-FC78-94EA-6B56-FA6E7D17598F}"/>
          </ac:spMkLst>
        </pc:spChg>
        <pc:spChg chg="mod">
          <ac:chgData name="office365" userId="5fcdbc0c-b1d0-4b52-bc28-28c25c9fccde" providerId="ADAL" clId="{839C158B-1674-498C-8D10-D29DEC7F3344}" dt="2026-07-15T15:20:19.291" v="19" actId="14100"/>
          <ac:spMkLst>
            <pc:docMk/>
            <pc:sldMk cId="2290860076" sldId="386"/>
            <ac:spMk id="26" creationId="{6C02C6D9-ED7E-8A83-B843-3A7DA1A29DCA}"/>
          </ac:spMkLst>
        </pc:spChg>
        <pc:spChg chg="mod">
          <ac:chgData name="office365" userId="5fcdbc0c-b1d0-4b52-bc28-28c25c9fccde" providerId="ADAL" clId="{839C158B-1674-498C-8D10-D29DEC7F3344}" dt="2026-07-15T15:20:19.291" v="19" actId="14100"/>
          <ac:spMkLst>
            <pc:docMk/>
            <pc:sldMk cId="2290860076" sldId="386"/>
            <ac:spMk id="28" creationId="{F40324BA-06D9-E3E5-178A-D015A23E5B2B}"/>
          </ac:spMkLst>
        </pc:spChg>
        <pc:spChg chg="mod">
          <ac:chgData name="office365" userId="5fcdbc0c-b1d0-4b52-bc28-28c25c9fccde" providerId="ADAL" clId="{839C158B-1674-498C-8D10-D29DEC7F3344}" dt="2026-07-15T15:20:19.291" v="19" actId="14100"/>
          <ac:spMkLst>
            <pc:docMk/>
            <pc:sldMk cId="2290860076" sldId="386"/>
            <ac:spMk id="29" creationId="{CF64FE1C-F6A3-5263-088E-04F050B5A7C7}"/>
          </ac:spMkLst>
        </pc:spChg>
        <pc:spChg chg="mod">
          <ac:chgData name="office365" userId="5fcdbc0c-b1d0-4b52-bc28-28c25c9fccde" providerId="ADAL" clId="{839C158B-1674-498C-8D10-D29DEC7F3344}" dt="2026-07-15T15:20:19.291" v="19" actId="14100"/>
          <ac:spMkLst>
            <pc:docMk/>
            <pc:sldMk cId="2290860076" sldId="386"/>
            <ac:spMk id="39" creationId="{1DD295AB-90BD-8914-1069-B9BE97A5FD84}"/>
          </ac:spMkLst>
        </pc:spChg>
        <pc:spChg chg="mod">
          <ac:chgData name="office365" userId="5fcdbc0c-b1d0-4b52-bc28-28c25c9fccde" providerId="ADAL" clId="{839C158B-1674-498C-8D10-D29DEC7F3344}" dt="2026-07-15T15:20:19.291" v="19" actId="14100"/>
          <ac:spMkLst>
            <pc:docMk/>
            <pc:sldMk cId="2290860076" sldId="386"/>
            <ac:spMk id="40" creationId="{FA48DD02-9C19-6F50-ECDA-9F7D1EF9B76B}"/>
          </ac:spMkLst>
        </pc:spChg>
        <pc:spChg chg="mod">
          <ac:chgData name="office365" userId="5fcdbc0c-b1d0-4b52-bc28-28c25c9fccde" providerId="ADAL" clId="{839C158B-1674-498C-8D10-D29DEC7F3344}" dt="2026-07-15T15:20:19.291" v="19" actId="14100"/>
          <ac:spMkLst>
            <pc:docMk/>
            <pc:sldMk cId="2290860076" sldId="386"/>
            <ac:spMk id="50" creationId="{A874284E-7A6D-EC77-3A72-AD7816EA6E4F}"/>
          </ac:spMkLst>
        </pc:spChg>
        <pc:spChg chg="mod">
          <ac:chgData name="office365" userId="5fcdbc0c-b1d0-4b52-bc28-28c25c9fccde" providerId="ADAL" clId="{839C158B-1674-498C-8D10-D29DEC7F3344}" dt="2026-07-15T15:20:19.291" v="19" actId="14100"/>
          <ac:spMkLst>
            <pc:docMk/>
            <pc:sldMk cId="2290860076" sldId="386"/>
            <ac:spMk id="52" creationId="{704F3F18-EF57-601F-3DA3-C4BE9261765D}"/>
          </ac:spMkLst>
        </pc:spChg>
      </pc:sldChg>
      <pc:sldChg chg="add del">
        <pc:chgData name="office365" userId="5fcdbc0c-b1d0-4b52-bc28-28c25c9fccde" providerId="ADAL" clId="{839C158B-1674-498C-8D10-D29DEC7F3344}" dt="2026-07-15T15:21:21.097" v="23"/>
        <pc:sldMkLst>
          <pc:docMk/>
          <pc:sldMk cId="628704587" sldId="387"/>
        </pc:sldMkLst>
      </pc:sldChg>
      <pc:sldChg chg="add">
        <pc:chgData name="office365" userId="5fcdbc0c-b1d0-4b52-bc28-28c25c9fccde" providerId="ADAL" clId="{839C158B-1674-498C-8D10-D29DEC7F3344}" dt="2026-07-15T15:21:21.056" v="22"/>
        <pc:sldMkLst>
          <pc:docMk/>
          <pc:sldMk cId="282157909" sldId="388"/>
        </pc:sldMkLst>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1:12.853" v="0" actId="6549"/>
      <pc:docMkLst>
        <pc:docMk/>
      </pc:docMkLst>
      <pc:sldChg chg="modSp mod">
        <pc:chgData name="Wojciech Kustra" userId="afebd3d0-216b-4c4f-8992-1bf1fda6d5e8" providerId="ADAL" clId="{1D307E72-7901-4E61-A01B-3C4232ABCF63}" dt="2026-07-13T09:51:12.853" v="0" actId="6549"/>
        <pc:sldMkLst>
          <pc:docMk/>
          <pc:sldMk cId="1478447607" sldId="306"/>
        </pc:sldMkLst>
        <pc:spChg chg="mod">
          <ac:chgData name="Wojciech Kustra" userId="afebd3d0-216b-4c4f-8992-1bf1fda6d5e8" providerId="ADAL" clId="{1D307E72-7901-4E61-A01B-3C4232ABCF63}" dt="2026-07-13T09:51:12.853" v="0" actId="6549"/>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extLst>
      <p:ext uri="{BB962C8B-B14F-4D97-AF65-F5344CB8AC3E}">
        <p14:creationId xmlns:p14="http://schemas.microsoft.com/office/powerpoint/2010/main" val="304425252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88"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safetrec.berkeley.edu/sites/default/files/haddon-matrix-safetrec.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www.publicdomainpictures.net/en/view-image.php?image=212702&amp;picture=driving-and-texti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hyperlink" Target="https://pxhere.com/es/photo/953244"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www.sciencedirect.com/science/article/pii/S235214651630309X" TargetMode="External"/><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hyperlink" Target="https://www.who.int/teams/social-determinants-of-health/safety-and-mobility/decade-of-action-for-road-safety-2021-2030" TargetMode="External"/><Relationship Id="rId5" Type="http://schemas.openxmlformats.org/officeDocument/2006/relationships/hyperlink" Target="https://www.who.int/teams/social-determinants-of-health/safety-and-mobility/global-status-report-on-road-safety-2023" TargetMode="External"/><Relationship Id="rId4" Type="http://schemas.openxmlformats.org/officeDocument/2006/relationships/hyperlink" Target="https://www.itf-oecd.org/sites/default/files/docs/15irtadsafetymanagement.pdf#page=13.40"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orklawyercal.com/fatal-sunset-boulevard-car-crash-driver-killed/"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Fondamentaux du transport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56196" y="3897479"/>
            <a:ext cx="9675241" cy="573865"/>
          </a:xfrm>
        </p:spPr>
        <p:txBody>
          <a:bodyPr/>
          <a:lstStyle/>
          <a:p>
            <a:r>
              <a:rPr lang="pl-PL"/>
              <a:t>Fondamentaux de la sécurité routière</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F54D8-6C54-A58A-EABF-CB712C92E790}"/>
              </a:ext>
            </a:extLst>
          </p:cNvPr>
          <p:cNvSpPr>
            <a:spLocks noGrp="1"/>
          </p:cNvSpPr>
          <p:nvPr>
            <p:ph type="title"/>
          </p:nvPr>
        </p:nvSpPr>
        <p:spPr/>
        <p:txBody>
          <a:bodyPr/>
          <a:lstStyle/>
          <a:p>
            <a:r>
              <a:rPr lang="en-US" dirty="0"/>
              <a:t>Sécurité routière </a:t>
            </a:r>
            <a:br>
              <a:rPr lang="en-US" dirty="0"/>
            </a:br>
            <a:endParaRPr lang="en-US" dirty="0"/>
          </a:p>
        </p:txBody>
      </p:sp>
      <p:sp>
        <p:nvSpPr>
          <p:cNvPr id="3" name="Text Placeholder 2">
            <a:extLst>
              <a:ext uri="{FF2B5EF4-FFF2-40B4-BE49-F238E27FC236}">
                <a16:creationId xmlns:a16="http://schemas.microsoft.com/office/drawing/2014/main" id="{DFA4427A-25BB-6F41-3672-6E27490421C3}"/>
              </a:ext>
            </a:extLst>
          </p:cNvPr>
          <p:cNvSpPr>
            <a:spLocks noGrp="1"/>
          </p:cNvSpPr>
          <p:nvPr>
            <p:ph type="body" sz="half" idx="1"/>
          </p:nvPr>
        </p:nvSpPr>
        <p:spPr>
          <a:xfrm>
            <a:off x="603253" y="1371602"/>
            <a:ext cx="7031987" cy="5059521"/>
          </a:xfrm>
        </p:spPr>
        <p:txBody>
          <a:bodyPr>
            <a:normAutofit lnSpcReduction="10000"/>
          </a:bodyPr>
          <a:lstStyle/>
          <a:p>
            <a:pPr>
              <a:buFont typeface="Wingdings" panose="05000000000000000000" pitchFamily="2" charset="2"/>
              <a:buChar char="q"/>
            </a:pPr>
            <a:r>
              <a:rPr lang="en-US" dirty="0"/>
              <a:t>Pourquoi la sécurité routière est-elle importante ?</a:t>
            </a:r>
          </a:p>
          <a:p>
            <a:pPr lvl="1">
              <a:buClr>
                <a:srgbClr val="005EA4"/>
              </a:buClr>
              <a:buFont typeface="Wingdings" panose="05000000000000000000" pitchFamily="2" charset="2"/>
              <a:buChar char="v"/>
            </a:pPr>
            <a:r>
              <a:rPr lang="en-US" dirty="0"/>
              <a:t>Route trafic blessures are the leading causes de death et disabilities dans le monde.</a:t>
            </a:r>
          </a:p>
          <a:p>
            <a:pPr lvl="1">
              <a:buClr>
                <a:srgbClr val="005EA4"/>
              </a:buClr>
              <a:buFont typeface="Wingdings" panose="05000000000000000000" pitchFamily="2" charset="2"/>
              <a:buChar char="v"/>
            </a:pPr>
            <a:r>
              <a:rPr lang="en-US" dirty="0"/>
              <a:t> Deaths et serious blessures are not random: patterns repeat par route type, vitesse, et usager mix</a:t>
            </a:r>
          </a:p>
          <a:p>
            <a:pPr lvl="1">
              <a:buClr>
                <a:srgbClr val="005EA4"/>
              </a:buClr>
              <a:buFont typeface="Wingdings" panose="05000000000000000000" pitchFamily="2" charset="2"/>
              <a:buChar char="v"/>
            </a:pPr>
            <a:r>
              <a:rPr lang="en-US" dirty="0"/>
              <a:t>They create long-term économique et social burdens</a:t>
            </a:r>
          </a:p>
          <a:p>
            <a:pPr lvl="1">
              <a:buClr>
                <a:srgbClr val="005EA4"/>
              </a:buClr>
              <a:buFont typeface="Wingdings" panose="05000000000000000000" pitchFamily="2" charset="2"/>
              <a:buChar char="v"/>
            </a:pPr>
            <a:r>
              <a:rPr lang="en-US" b="1" dirty="0"/>
              <a:t>Sécurité is a key requirement pour durable mobility et development</a:t>
            </a:r>
          </a:p>
          <a:p>
            <a:pPr lvl="1">
              <a:buClr>
                <a:srgbClr val="005EA4"/>
              </a:buClr>
              <a:buFont typeface="Wingdings" panose="05000000000000000000" pitchFamily="2" charset="2"/>
              <a:buChar char="v"/>
            </a:pPr>
            <a:endParaRPr lang="en-US" dirty="0"/>
          </a:p>
        </p:txBody>
      </p:sp>
      <p:pic>
        <p:nvPicPr>
          <p:cNvPr id="4" name="Picture 3">
            <a:extLst>
              <a:ext uri="{FF2B5EF4-FFF2-40B4-BE49-F238E27FC236}">
                <a16:creationId xmlns:a16="http://schemas.microsoft.com/office/drawing/2014/main" id="{045850CF-D0C1-FD5B-D259-78796604D1E6}"/>
              </a:ext>
            </a:extLst>
          </p:cNvPr>
          <p:cNvPicPr>
            <a:picLocks noChangeAspect="1"/>
          </p:cNvPicPr>
          <p:nvPr/>
        </p:nvPicPr>
        <p:blipFill>
          <a:blip r:embed="rId3"/>
          <a:stretch>
            <a:fillRect/>
          </a:stretch>
        </p:blipFill>
        <p:spPr>
          <a:xfrm>
            <a:off x="7968881" y="334595"/>
            <a:ext cx="4290432" cy="6096528"/>
          </a:xfrm>
          <a:prstGeom prst="rect">
            <a:avLst/>
          </a:prstGeom>
        </p:spPr>
      </p:pic>
    </p:spTree>
    <p:extLst>
      <p:ext uri="{BB962C8B-B14F-4D97-AF65-F5344CB8AC3E}">
        <p14:creationId xmlns:p14="http://schemas.microsoft.com/office/powerpoint/2010/main" val="2448561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39A82-D801-EE42-D356-9746FCA0F805}"/>
              </a:ext>
            </a:extLst>
          </p:cNvPr>
          <p:cNvSpPr>
            <a:spLocks noGrp="1"/>
          </p:cNvSpPr>
          <p:nvPr>
            <p:ph type="title"/>
          </p:nvPr>
        </p:nvSpPr>
        <p:spPr>
          <a:xfrm>
            <a:off x="703581" y="417513"/>
            <a:ext cx="4889500" cy="717551"/>
          </a:xfrm>
        </p:spPr>
        <p:txBody>
          <a:bodyPr/>
          <a:lstStyle/>
          <a:p>
            <a:r>
              <a:rPr lang="en-US" dirty="0"/>
              <a:t>Sécurité routièreUn problème de système de transport</a:t>
            </a:r>
            <a:br>
              <a:rPr lang="en-US" dirty="0"/>
            </a:br>
            <a:br>
              <a:rPr lang="en-US" dirty="0"/>
            </a:br>
            <a:endParaRPr lang="en-US" dirty="0"/>
          </a:p>
        </p:txBody>
      </p:sp>
      <p:grpSp>
        <p:nvGrpSpPr>
          <p:cNvPr id="4" name="Group 3">
            <a:extLst>
              <a:ext uri="{FF2B5EF4-FFF2-40B4-BE49-F238E27FC236}">
                <a16:creationId xmlns:a16="http://schemas.microsoft.com/office/drawing/2014/main" id="{3CF9D464-1FD1-1CC7-FAE2-BE220294D500}"/>
              </a:ext>
            </a:extLst>
          </p:cNvPr>
          <p:cNvGrpSpPr/>
          <p:nvPr/>
        </p:nvGrpSpPr>
        <p:grpSpPr>
          <a:xfrm>
            <a:off x="6266180" y="539751"/>
            <a:ext cx="5586413" cy="5981700"/>
            <a:chOff x="1765300" y="717987"/>
            <a:chExt cx="5586413" cy="5981700"/>
          </a:xfrm>
        </p:grpSpPr>
        <p:grpSp>
          <p:nvGrpSpPr>
            <p:cNvPr id="5" name="Group 4">
              <a:extLst>
                <a:ext uri="{FF2B5EF4-FFF2-40B4-BE49-F238E27FC236}">
                  <a16:creationId xmlns:a16="http://schemas.microsoft.com/office/drawing/2014/main" id="{240FACCB-AD0E-9FDA-02BF-3B7205602313}"/>
                </a:ext>
              </a:extLst>
            </p:cNvPr>
            <p:cNvGrpSpPr/>
            <p:nvPr/>
          </p:nvGrpSpPr>
          <p:grpSpPr>
            <a:xfrm>
              <a:off x="3003550" y="717987"/>
              <a:ext cx="3192463" cy="2093913"/>
              <a:chOff x="3003550" y="117475"/>
              <a:chExt cx="3192463" cy="2093913"/>
            </a:xfrm>
          </p:grpSpPr>
          <p:sp>
            <p:nvSpPr>
              <p:cNvPr id="46" name="Oval 50">
                <a:extLst>
                  <a:ext uri="{FF2B5EF4-FFF2-40B4-BE49-F238E27FC236}">
                    <a16:creationId xmlns:a16="http://schemas.microsoft.com/office/drawing/2014/main" id="{A465EF70-27C9-B13A-2825-6275C9AF5CDA}"/>
                  </a:ext>
                </a:extLst>
              </p:cNvPr>
              <p:cNvSpPr>
                <a:spLocks noChangeArrowheads="1"/>
              </p:cNvSpPr>
              <p:nvPr/>
            </p:nvSpPr>
            <p:spPr bwMode="auto">
              <a:xfrm>
                <a:off x="3003550" y="317500"/>
                <a:ext cx="3192463" cy="1893888"/>
              </a:xfrm>
              <a:prstGeom prst="ellipse">
                <a:avLst/>
              </a:prstGeom>
              <a:solidFill>
                <a:srgbClr val="33CCFF">
                  <a:alpha val="50195"/>
                </a:srgbClr>
              </a:solidFill>
              <a:ln w="12700">
                <a:solidFill>
                  <a:srgbClr val="000000"/>
                </a:solidFill>
                <a:round/>
                <a:headEnd/>
                <a:tailEnd/>
              </a:ln>
            </p:spPr>
            <p:txBody>
              <a:bodyPr/>
              <a:lstStyle/>
              <a:p>
                <a:endParaRPr lang="en-US"/>
              </a:p>
            </p:txBody>
          </p:sp>
          <p:sp>
            <p:nvSpPr>
              <p:cNvPr id="47" name="Oval 47">
                <a:extLst>
                  <a:ext uri="{FF2B5EF4-FFF2-40B4-BE49-F238E27FC236}">
                    <a16:creationId xmlns:a16="http://schemas.microsoft.com/office/drawing/2014/main" id="{1F28EE4F-EDDE-FB14-306E-7BE8F1422389}"/>
                  </a:ext>
                </a:extLst>
              </p:cNvPr>
              <p:cNvSpPr>
                <a:spLocks noChangeArrowheads="1"/>
              </p:cNvSpPr>
              <p:nvPr/>
            </p:nvSpPr>
            <p:spPr bwMode="auto">
              <a:xfrm>
                <a:off x="3227388" y="1063625"/>
                <a:ext cx="1536700" cy="946150"/>
              </a:xfrm>
              <a:prstGeom prst="ellipse">
                <a:avLst/>
              </a:prstGeom>
              <a:solidFill>
                <a:srgbClr val="FFFFFF"/>
              </a:solidFill>
              <a:ln w="9525">
                <a:solidFill>
                  <a:srgbClr val="000000"/>
                </a:solidFill>
                <a:round/>
                <a:headEnd/>
                <a:tailEnd/>
              </a:ln>
            </p:spPr>
            <p:txBody>
              <a:bodyPr/>
              <a:lstStyle/>
              <a:p>
                <a:endParaRPr lang="en-US"/>
              </a:p>
            </p:txBody>
          </p:sp>
          <p:sp>
            <p:nvSpPr>
              <p:cNvPr id="48" name="Oval 51">
                <a:extLst>
                  <a:ext uri="{FF2B5EF4-FFF2-40B4-BE49-F238E27FC236}">
                    <a16:creationId xmlns:a16="http://schemas.microsoft.com/office/drawing/2014/main" id="{6EDD0DB0-F9A7-A960-25E3-344E424CCB9D}"/>
                  </a:ext>
                </a:extLst>
              </p:cNvPr>
              <p:cNvSpPr>
                <a:spLocks noChangeArrowheads="1"/>
              </p:cNvSpPr>
              <p:nvPr/>
            </p:nvSpPr>
            <p:spPr bwMode="auto">
              <a:xfrm>
                <a:off x="4646613" y="1063625"/>
                <a:ext cx="1419225" cy="828675"/>
              </a:xfrm>
              <a:prstGeom prst="ellipse">
                <a:avLst/>
              </a:prstGeom>
              <a:solidFill>
                <a:srgbClr val="CCFFCC"/>
              </a:solidFill>
              <a:ln w="9525">
                <a:solidFill>
                  <a:srgbClr val="336699"/>
                </a:solidFill>
                <a:round/>
                <a:headEnd/>
                <a:tailEnd/>
              </a:ln>
            </p:spPr>
            <p:txBody>
              <a:bodyPr/>
              <a:lstStyle/>
              <a:p>
                <a:endParaRPr lang="en-US"/>
              </a:p>
            </p:txBody>
          </p:sp>
          <p:sp>
            <p:nvSpPr>
              <p:cNvPr id="49" name="Oval 52">
                <a:extLst>
                  <a:ext uri="{FF2B5EF4-FFF2-40B4-BE49-F238E27FC236}">
                    <a16:creationId xmlns:a16="http://schemas.microsoft.com/office/drawing/2014/main" id="{64285F38-8665-1B7B-31BE-5D372C17640F}"/>
                  </a:ext>
                </a:extLst>
              </p:cNvPr>
              <p:cNvSpPr>
                <a:spLocks noChangeArrowheads="1"/>
              </p:cNvSpPr>
              <p:nvPr/>
            </p:nvSpPr>
            <p:spPr bwMode="auto">
              <a:xfrm>
                <a:off x="3937000" y="354013"/>
                <a:ext cx="1419225" cy="947737"/>
              </a:xfrm>
              <a:prstGeom prst="ellipse">
                <a:avLst/>
              </a:prstGeom>
              <a:solidFill>
                <a:srgbClr val="99CCFF"/>
              </a:solidFill>
              <a:ln w="9525">
                <a:solidFill>
                  <a:srgbClr val="336699"/>
                </a:solidFill>
                <a:round/>
                <a:headEnd/>
                <a:tailEnd/>
              </a:ln>
            </p:spPr>
            <p:txBody>
              <a:bodyPr/>
              <a:lstStyle/>
              <a:p>
                <a:endParaRPr lang="en-US"/>
              </a:p>
            </p:txBody>
          </p:sp>
          <p:sp>
            <p:nvSpPr>
              <p:cNvPr id="50" name="Text Box 54">
                <a:extLst>
                  <a:ext uri="{FF2B5EF4-FFF2-40B4-BE49-F238E27FC236}">
                    <a16:creationId xmlns:a16="http://schemas.microsoft.com/office/drawing/2014/main" id="{A874284E-7A6D-EC77-3A72-AD7816EA6E4F}"/>
                  </a:ext>
                </a:extLst>
              </p:cNvPr>
              <p:cNvSpPr txBox="1">
                <a:spLocks noChangeArrowheads="1"/>
              </p:cNvSpPr>
              <p:nvPr/>
            </p:nvSpPr>
            <p:spPr bwMode="auto">
              <a:xfrm>
                <a:off x="3463924" y="1301750"/>
                <a:ext cx="13001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050" dirty="0">
                    <a:latin typeface="Arial" charset="0"/>
                    <a:ea typeface="SimSun" pitchFamily="2" charset="-122"/>
                  </a:rPr>
                  <a:t>Route et </a:t>
                </a:r>
                <a:r>
                  <a:rPr lang="en-US" altLang="zh-CN" sz="1050" dirty="0" err="1">
                    <a:latin typeface="Arial" charset="0"/>
                    <a:ea typeface="SimSun" pitchFamily="2" charset="-122"/>
                  </a:rPr>
                  <a:t>environnement</a:t>
                </a:r>
                <a:endParaRPr lang="en-US" sz="1050" dirty="0">
                  <a:latin typeface="Arial" charset="0"/>
                  <a:ea typeface="SimSun" pitchFamily="2" charset="-122"/>
                </a:endParaRPr>
              </a:p>
            </p:txBody>
          </p:sp>
          <p:sp>
            <p:nvSpPr>
              <p:cNvPr id="51" name="Text Box 53">
                <a:extLst>
                  <a:ext uri="{FF2B5EF4-FFF2-40B4-BE49-F238E27FC236}">
                    <a16:creationId xmlns:a16="http://schemas.microsoft.com/office/drawing/2014/main" id="{FCF1C016-8DC5-D91E-97F8-4F15A8B0027E}"/>
                  </a:ext>
                </a:extLst>
              </p:cNvPr>
              <p:cNvSpPr txBox="1">
                <a:spLocks noChangeArrowheads="1"/>
              </p:cNvSpPr>
              <p:nvPr/>
            </p:nvSpPr>
            <p:spPr bwMode="auto">
              <a:xfrm>
                <a:off x="4056063" y="709613"/>
                <a:ext cx="1181100"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r>
                  <a:rPr lang="en-US" altLang="zh-CN" sz="1200">
                    <a:latin typeface="Arial" charset="0"/>
                    <a:ea typeface="SimSun" pitchFamily="2" charset="-122"/>
                  </a:rPr>
                  <a:t>Usagers de la route</a:t>
                </a:r>
                <a:endParaRPr lang="en-US" sz="1200">
                  <a:latin typeface="Arial" charset="0"/>
                  <a:ea typeface="SimSun" pitchFamily="2" charset="-122"/>
                </a:endParaRPr>
              </a:p>
            </p:txBody>
          </p:sp>
          <p:sp>
            <p:nvSpPr>
              <p:cNvPr id="52" name="Text Box 55">
                <a:extLst>
                  <a:ext uri="{FF2B5EF4-FFF2-40B4-BE49-F238E27FC236}">
                    <a16:creationId xmlns:a16="http://schemas.microsoft.com/office/drawing/2014/main" id="{704F3F18-EF57-601F-3DA3-C4BE9261765D}"/>
                  </a:ext>
                </a:extLst>
              </p:cNvPr>
              <p:cNvSpPr txBox="1">
                <a:spLocks noChangeArrowheads="1"/>
              </p:cNvSpPr>
              <p:nvPr/>
            </p:nvSpPr>
            <p:spPr bwMode="auto">
              <a:xfrm>
                <a:off x="4983163" y="1362075"/>
                <a:ext cx="946150"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Véhicule</a:t>
                </a:r>
                <a:endParaRPr lang="en-US" sz="1200">
                  <a:latin typeface="Arial" charset="0"/>
                  <a:ea typeface="SimSun" pitchFamily="2" charset="-122"/>
                </a:endParaRPr>
              </a:p>
            </p:txBody>
          </p:sp>
          <p:sp>
            <p:nvSpPr>
              <p:cNvPr id="53" name="Text Box 88">
                <a:extLst>
                  <a:ext uri="{FF2B5EF4-FFF2-40B4-BE49-F238E27FC236}">
                    <a16:creationId xmlns:a16="http://schemas.microsoft.com/office/drawing/2014/main" id="{51824137-B1F8-D9E8-F757-10DB61E49405}"/>
                  </a:ext>
                </a:extLst>
              </p:cNvPr>
              <p:cNvSpPr txBox="1">
                <a:spLocks noChangeArrowheads="1"/>
              </p:cNvSpPr>
              <p:nvPr/>
            </p:nvSpPr>
            <p:spPr bwMode="auto">
              <a:xfrm>
                <a:off x="3582988" y="117475"/>
                <a:ext cx="2127250" cy="35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endParaRPr lang="en-US" sz="1200">
                  <a:latin typeface="Arial" charset="0"/>
                </a:endParaRPr>
              </a:p>
            </p:txBody>
          </p:sp>
        </p:grpSp>
        <p:grpSp>
          <p:nvGrpSpPr>
            <p:cNvPr id="6" name="Group 5">
              <a:extLst>
                <a:ext uri="{FF2B5EF4-FFF2-40B4-BE49-F238E27FC236}">
                  <a16:creationId xmlns:a16="http://schemas.microsoft.com/office/drawing/2014/main" id="{6667AB15-950E-602C-4588-32FA18517507}"/>
                </a:ext>
              </a:extLst>
            </p:cNvPr>
            <p:cNvGrpSpPr/>
            <p:nvPr/>
          </p:nvGrpSpPr>
          <p:grpSpPr>
            <a:xfrm>
              <a:off x="1765300" y="2610287"/>
              <a:ext cx="5586413" cy="4089400"/>
              <a:chOff x="1765300" y="2610287"/>
              <a:chExt cx="5586413" cy="4089400"/>
            </a:xfrm>
          </p:grpSpPr>
          <p:sp>
            <p:nvSpPr>
              <p:cNvPr id="7" name="AutoShape 58">
                <a:extLst>
                  <a:ext uri="{FF2B5EF4-FFF2-40B4-BE49-F238E27FC236}">
                    <a16:creationId xmlns:a16="http://schemas.microsoft.com/office/drawing/2014/main" id="{6A70C026-4513-F59F-797A-A00785282B63}"/>
                  </a:ext>
                </a:extLst>
              </p:cNvPr>
              <p:cNvSpPr>
                <a:spLocks noChangeArrowheads="1"/>
              </p:cNvSpPr>
              <p:nvPr/>
            </p:nvSpPr>
            <p:spPr bwMode="auto">
              <a:xfrm>
                <a:off x="5695950" y="3281800"/>
                <a:ext cx="1655763" cy="1063625"/>
              </a:xfrm>
              <a:prstGeom prst="triangle">
                <a:avLst>
                  <a:gd name="adj" fmla="val 50000"/>
                </a:avLst>
              </a:prstGeom>
              <a:solidFill>
                <a:srgbClr val="336699">
                  <a:alpha val="50195"/>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8" name="Group 7">
                <a:extLst>
                  <a:ext uri="{FF2B5EF4-FFF2-40B4-BE49-F238E27FC236}">
                    <a16:creationId xmlns:a16="http://schemas.microsoft.com/office/drawing/2014/main" id="{397F48B0-75FB-FA3C-F1B9-83FD257A32E2}"/>
                  </a:ext>
                </a:extLst>
              </p:cNvPr>
              <p:cNvGrpSpPr/>
              <p:nvPr/>
            </p:nvGrpSpPr>
            <p:grpSpPr>
              <a:xfrm>
                <a:off x="1765300" y="2610287"/>
                <a:ext cx="5368925" cy="1749425"/>
                <a:chOff x="1765300" y="2009775"/>
                <a:chExt cx="5368925" cy="1749425"/>
              </a:xfrm>
            </p:grpSpPr>
            <p:sp>
              <p:nvSpPr>
                <p:cNvPr id="33" name="Text Box 49">
                  <a:extLst>
                    <a:ext uri="{FF2B5EF4-FFF2-40B4-BE49-F238E27FC236}">
                      <a16:creationId xmlns:a16="http://schemas.microsoft.com/office/drawing/2014/main" id="{2C49BB7D-4CAD-9660-8C78-E0C66336714B}"/>
                    </a:ext>
                  </a:extLst>
                </p:cNvPr>
                <p:cNvSpPr txBox="1">
                  <a:spLocks noChangeArrowheads="1"/>
                </p:cNvSpPr>
                <p:nvPr/>
              </p:nvSpPr>
              <p:spPr bwMode="auto">
                <a:xfrm>
                  <a:off x="1765300" y="2392363"/>
                  <a:ext cx="1590675" cy="35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400" dirty="0">
                      <a:latin typeface="Arial" charset="0"/>
                      <a:ea typeface="SimSun" pitchFamily="2" charset="-122"/>
                    </a:rPr>
                    <a:t>Résultat souhaité</a:t>
                  </a:r>
                  <a:endParaRPr lang="en-US" sz="1400" dirty="0">
                    <a:latin typeface="Arial" charset="0"/>
                    <a:ea typeface="SimSun" pitchFamily="2" charset="-122"/>
                  </a:endParaRPr>
                </a:p>
              </p:txBody>
            </p:sp>
            <p:sp>
              <p:nvSpPr>
                <p:cNvPr id="34" name="AutoShape 56">
                  <a:extLst>
                    <a:ext uri="{FF2B5EF4-FFF2-40B4-BE49-F238E27FC236}">
                      <a16:creationId xmlns:a16="http://schemas.microsoft.com/office/drawing/2014/main" id="{3551409D-539C-53E5-6790-E0B0576958CB}"/>
                    </a:ext>
                  </a:extLst>
                </p:cNvPr>
                <p:cNvSpPr>
                  <a:spLocks noChangeArrowheads="1"/>
                </p:cNvSpPr>
                <p:nvPr/>
              </p:nvSpPr>
              <p:spPr bwMode="auto">
                <a:xfrm>
                  <a:off x="2044700" y="2719388"/>
                  <a:ext cx="1419225" cy="709612"/>
                </a:xfrm>
                <a:prstGeom prst="roundRect">
                  <a:avLst>
                    <a:gd name="adj" fmla="val 16667"/>
                  </a:avLst>
                </a:prstGeom>
                <a:solidFill>
                  <a:srgbClr val="3399FF">
                    <a:alpha val="50195"/>
                  </a:srgbClr>
                </a:solidFill>
                <a:ln w="9525"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5" name="AutoShape 57">
                  <a:extLst>
                    <a:ext uri="{FF2B5EF4-FFF2-40B4-BE49-F238E27FC236}">
                      <a16:creationId xmlns:a16="http://schemas.microsoft.com/office/drawing/2014/main" id="{D36B4351-71D3-EAB8-39A4-137A33D5DD80}"/>
                    </a:ext>
                  </a:extLst>
                </p:cNvPr>
                <p:cNvSpPr>
                  <a:spLocks noChangeArrowheads="1"/>
                </p:cNvSpPr>
                <p:nvPr/>
              </p:nvSpPr>
              <p:spPr bwMode="auto">
                <a:xfrm>
                  <a:off x="3908425" y="2695575"/>
                  <a:ext cx="1655763" cy="1063625"/>
                </a:xfrm>
                <a:prstGeom prst="triangle">
                  <a:avLst>
                    <a:gd name="adj" fmla="val 50000"/>
                  </a:avLst>
                </a:prstGeom>
                <a:solidFill>
                  <a:srgbClr val="336699">
                    <a:alpha val="50195"/>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6" name="Line 65">
                  <a:extLst>
                    <a:ext uri="{FF2B5EF4-FFF2-40B4-BE49-F238E27FC236}">
                      <a16:creationId xmlns:a16="http://schemas.microsoft.com/office/drawing/2014/main" id="{DC0270F7-3224-6F32-2FC1-EC1E724C0A7B}"/>
                    </a:ext>
                  </a:extLst>
                </p:cNvPr>
                <p:cNvSpPr>
                  <a:spLocks noChangeShapeType="1"/>
                </p:cNvSpPr>
                <p:nvPr/>
              </p:nvSpPr>
              <p:spPr bwMode="auto">
                <a:xfrm>
                  <a:off x="4560888" y="2219325"/>
                  <a:ext cx="0" cy="708025"/>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7" name="Line 66">
                  <a:extLst>
                    <a:ext uri="{FF2B5EF4-FFF2-40B4-BE49-F238E27FC236}">
                      <a16:creationId xmlns:a16="http://schemas.microsoft.com/office/drawing/2014/main" id="{12CE79EB-C36E-C618-ECEB-1D3D5D115B86}"/>
                    </a:ext>
                  </a:extLst>
                </p:cNvPr>
                <p:cNvSpPr>
                  <a:spLocks noChangeShapeType="1"/>
                </p:cNvSpPr>
                <p:nvPr/>
              </p:nvSpPr>
              <p:spPr bwMode="auto">
                <a:xfrm>
                  <a:off x="4456113" y="2205038"/>
                  <a:ext cx="0" cy="82550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8" name="Line 67">
                  <a:extLst>
                    <a:ext uri="{FF2B5EF4-FFF2-40B4-BE49-F238E27FC236}">
                      <a16:creationId xmlns:a16="http://schemas.microsoft.com/office/drawing/2014/main" id="{DBFE7680-3BB6-76C7-016D-4341D2C28E25}"/>
                    </a:ext>
                  </a:extLst>
                </p:cNvPr>
                <p:cNvSpPr>
                  <a:spLocks noChangeShapeType="1"/>
                </p:cNvSpPr>
                <p:nvPr/>
              </p:nvSpPr>
              <p:spPr bwMode="auto">
                <a:xfrm>
                  <a:off x="5634038" y="2009775"/>
                  <a:ext cx="738187" cy="842963"/>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9" name="Line 68">
                  <a:extLst>
                    <a:ext uri="{FF2B5EF4-FFF2-40B4-BE49-F238E27FC236}">
                      <a16:creationId xmlns:a16="http://schemas.microsoft.com/office/drawing/2014/main" id="{1DD295AB-90BD-8914-1069-B9BE97A5FD84}"/>
                    </a:ext>
                  </a:extLst>
                </p:cNvPr>
                <p:cNvSpPr>
                  <a:spLocks noChangeShapeType="1"/>
                </p:cNvSpPr>
                <p:nvPr/>
              </p:nvSpPr>
              <p:spPr bwMode="auto">
                <a:xfrm>
                  <a:off x="5473700" y="2089150"/>
                  <a:ext cx="754063" cy="979488"/>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0" name="Line 69">
                  <a:extLst>
                    <a:ext uri="{FF2B5EF4-FFF2-40B4-BE49-F238E27FC236}">
                      <a16:creationId xmlns:a16="http://schemas.microsoft.com/office/drawing/2014/main" id="{FA48DD02-9C19-6F50-ECDA-9F7D1EF9B76B}"/>
                    </a:ext>
                  </a:extLst>
                </p:cNvPr>
                <p:cNvSpPr>
                  <a:spLocks noChangeShapeType="1"/>
                </p:cNvSpPr>
                <p:nvPr/>
              </p:nvSpPr>
              <p:spPr bwMode="auto">
                <a:xfrm flipH="1">
                  <a:off x="3387725" y="2128838"/>
                  <a:ext cx="473075" cy="59055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 name="Line 70">
                  <a:extLst>
                    <a:ext uri="{FF2B5EF4-FFF2-40B4-BE49-F238E27FC236}">
                      <a16:creationId xmlns:a16="http://schemas.microsoft.com/office/drawing/2014/main" id="{49EEC77B-7672-1DB1-DF78-EB4B8346BD89}"/>
                    </a:ext>
                  </a:extLst>
                </p:cNvPr>
                <p:cNvSpPr>
                  <a:spLocks noChangeShapeType="1"/>
                </p:cNvSpPr>
                <p:nvPr/>
              </p:nvSpPr>
              <p:spPr bwMode="auto">
                <a:xfrm flipH="1">
                  <a:off x="3286125" y="2122488"/>
                  <a:ext cx="473075" cy="592137"/>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2" name="Text Box 71">
                  <a:extLst>
                    <a:ext uri="{FF2B5EF4-FFF2-40B4-BE49-F238E27FC236}">
                      <a16:creationId xmlns:a16="http://schemas.microsoft.com/office/drawing/2014/main" id="{6BCADEF2-D408-EB37-4047-6318E074D42C}"/>
                    </a:ext>
                  </a:extLst>
                </p:cNvPr>
                <p:cNvSpPr txBox="1">
                  <a:spLocks noChangeArrowheads="1"/>
                </p:cNvSpPr>
                <p:nvPr/>
              </p:nvSpPr>
              <p:spPr bwMode="auto">
                <a:xfrm>
                  <a:off x="2352675" y="2924175"/>
                  <a:ext cx="946150" cy="354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Mobilité</a:t>
                  </a:r>
                  <a:endParaRPr lang="en-US" sz="1200">
                    <a:latin typeface="Arial" charset="0"/>
                    <a:ea typeface="SimSun" pitchFamily="2" charset="-122"/>
                  </a:endParaRPr>
                </a:p>
              </p:txBody>
            </p:sp>
            <p:sp>
              <p:nvSpPr>
                <p:cNvPr id="43" name="Text Box 89">
                  <a:extLst>
                    <a:ext uri="{FF2B5EF4-FFF2-40B4-BE49-F238E27FC236}">
                      <a16:creationId xmlns:a16="http://schemas.microsoft.com/office/drawing/2014/main" id="{4D02E70F-2712-E587-146E-29E3793E7F37}"/>
                    </a:ext>
                  </a:extLst>
                </p:cNvPr>
                <p:cNvSpPr txBox="1">
                  <a:spLocks noChangeArrowheads="1"/>
                </p:cNvSpPr>
                <p:nvPr/>
              </p:nvSpPr>
              <p:spPr bwMode="auto">
                <a:xfrm>
                  <a:off x="5091113" y="2881313"/>
                  <a:ext cx="1052512"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r>
                    <a:rPr lang="en-US" altLang="zh-CN" sz="1100" b="1" dirty="0">
                      <a:latin typeface="Arial" charset="0"/>
                      <a:ea typeface="SimSun" pitchFamily="2" charset="-122"/>
                    </a:rPr>
                    <a:t>Résultats indésirables</a:t>
                  </a:r>
                  <a:endParaRPr lang="en-US" sz="1100" b="1" dirty="0">
                    <a:latin typeface="Arial" charset="0"/>
                    <a:ea typeface="SimSun" pitchFamily="2" charset="-122"/>
                  </a:endParaRPr>
                </a:p>
              </p:txBody>
            </p:sp>
            <p:sp>
              <p:nvSpPr>
                <p:cNvPr id="44" name="Text Box 93">
                  <a:extLst>
                    <a:ext uri="{FF2B5EF4-FFF2-40B4-BE49-F238E27FC236}">
                      <a16:creationId xmlns:a16="http://schemas.microsoft.com/office/drawing/2014/main" id="{BB1A6374-9CA5-7CCB-E01B-110884880F1E}"/>
                    </a:ext>
                  </a:extLst>
                </p:cNvPr>
                <p:cNvSpPr txBox="1">
                  <a:spLocks noChangeArrowheads="1"/>
                </p:cNvSpPr>
                <p:nvPr/>
              </p:nvSpPr>
              <p:spPr bwMode="auto">
                <a:xfrm>
                  <a:off x="3979863" y="3376966"/>
                  <a:ext cx="17287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spcBef>
                      <a:spcPct val="50000"/>
                    </a:spcBef>
                  </a:pPr>
                  <a:r>
                    <a:rPr lang="en-GB" sz="1050" b="1" dirty="0">
                      <a:latin typeface="Arial" charset="0"/>
                    </a:rPr>
                    <a:t>Accidents de la route</a:t>
                  </a:r>
                  <a:endParaRPr lang="en-US" sz="1050" b="1" dirty="0">
                    <a:latin typeface="Arial" charset="0"/>
                  </a:endParaRPr>
                </a:p>
              </p:txBody>
            </p:sp>
            <p:sp>
              <p:nvSpPr>
                <p:cNvPr id="45" name="Text Box 94">
                  <a:extLst>
                    <a:ext uri="{FF2B5EF4-FFF2-40B4-BE49-F238E27FC236}">
                      <a16:creationId xmlns:a16="http://schemas.microsoft.com/office/drawing/2014/main" id="{EBBD4C5A-AA43-6780-F5F6-BC80C7D46D54}"/>
                    </a:ext>
                  </a:extLst>
                </p:cNvPr>
                <p:cNvSpPr txBox="1">
                  <a:spLocks noChangeArrowheads="1"/>
                </p:cNvSpPr>
                <p:nvPr/>
              </p:nvSpPr>
              <p:spPr bwMode="auto">
                <a:xfrm>
                  <a:off x="5910263" y="3114675"/>
                  <a:ext cx="1223962"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spcBef>
                      <a:spcPct val="50000"/>
                    </a:spcBef>
                  </a:pPr>
                  <a:r>
                    <a:rPr lang="en-GB" sz="1200" dirty="0">
                      <a:latin typeface="Arial" charset="0"/>
                    </a:rPr>
                    <a:t>Autres conséquences du transport</a:t>
                  </a:r>
                  <a:endParaRPr lang="en-US" sz="1200" dirty="0">
                    <a:latin typeface="Arial" charset="0"/>
                  </a:endParaRPr>
                </a:p>
              </p:txBody>
            </p:sp>
          </p:grpSp>
          <p:grpSp>
            <p:nvGrpSpPr>
              <p:cNvPr id="9" name="Group 8">
                <a:extLst>
                  <a:ext uri="{FF2B5EF4-FFF2-40B4-BE49-F238E27FC236}">
                    <a16:creationId xmlns:a16="http://schemas.microsoft.com/office/drawing/2014/main" id="{67C9DA8F-04BC-57A2-37CF-B01BA4AA2679}"/>
                  </a:ext>
                </a:extLst>
              </p:cNvPr>
              <p:cNvGrpSpPr/>
              <p:nvPr/>
            </p:nvGrpSpPr>
            <p:grpSpPr>
              <a:xfrm>
                <a:off x="1779588" y="4016812"/>
                <a:ext cx="5448300" cy="2682875"/>
                <a:chOff x="1779588" y="3416300"/>
                <a:chExt cx="5448300" cy="2682875"/>
              </a:xfrm>
            </p:grpSpPr>
            <p:grpSp>
              <p:nvGrpSpPr>
                <p:cNvPr id="11" name="Group 102">
                  <a:extLst>
                    <a:ext uri="{FF2B5EF4-FFF2-40B4-BE49-F238E27FC236}">
                      <a16:creationId xmlns:a16="http://schemas.microsoft.com/office/drawing/2014/main" id="{0520366A-85CF-FF99-AA90-D86065A2B7AB}"/>
                    </a:ext>
                  </a:extLst>
                </p:cNvPr>
                <p:cNvGrpSpPr>
                  <a:grpSpLocks/>
                </p:cNvGrpSpPr>
                <p:nvPr/>
              </p:nvGrpSpPr>
              <p:grpSpPr bwMode="auto">
                <a:xfrm>
                  <a:off x="4173538" y="3970338"/>
                  <a:ext cx="3054350" cy="2128837"/>
                  <a:chOff x="2629" y="2582"/>
                  <a:chExt cx="1924" cy="1341"/>
                </a:xfrm>
              </p:grpSpPr>
              <p:sp>
                <p:nvSpPr>
                  <p:cNvPr id="26" name="Oval 48">
                    <a:extLst>
                      <a:ext uri="{FF2B5EF4-FFF2-40B4-BE49-F238E27FC236}">
                        <a16:creationId xmlns:a16="http://schemas.microsoft.com/office/drawing/2014/main" id="{6C02C6D9-ED7E-8A83-B843-3A7DA1A29DCA}"/>
                      </a:ext>
                    </a:extLst>
                  </p:cNvPr>
                  <p:cNvSpPr>
                    <a:spLocks noChangeArrowheads="1"/>
                  </p:cNvSpPr>
                  <p:nvPr/>
                </p:nvSpPr>
                <p:spPr bwMode="auto">
                  <a:xfrm>
                    <a:off x="2629" y="2582"/>
                    <a:ext cx="1924" cy="1341"/>
                  </a:xfrm>
                  <a:prstGeom prst="ellipse">
                    <a:avLst/>
                  </a:prstGeom>
                  <a:solidFill>
                    <a:srgbClr val="FFFFFF"/>
                  </a:solidFill>
                  <a:ln w="12700">
                    <a:solidFill>
                      <a:srgbClr val="000000"/>
                    </a:solidFill>
                    <a:round/>
                    <a:headEnd/>
                    <a:tailEnd/>
                  </a:ln>
                </p:spPr>
                <p:txBody>
                  <a:bodyPr/>
                  <a:lstStyle/>
                  <a:p>
                    <a:endParaRPr lang="en-US"/>
                  </a:p>
                </p:txBody>
              </p:sp>
              <p:sp>
                <p:nvSpPr>
                  <p:cNvPr id="27" name="Oval 59">
                    <a:extLst>
                      <a:ext uri="{FF2B5EF4-FFF2-40B4-BE49-F238E27FC236}">
                        <a16:creationId xmlns:a16="http://schemas.microsoft.com/office/drawing/2014/main" id="{3F8E817B-E61C-9E17-C3A9-C21EEA8B06B6}"/>
                      </a:ext>
                    </a:extLst>
                  </p:cNvPr>
                  <p:cNvSpPr>
                    <a:spLocks noChangeArrowheads="1"/>
                  </p:cNvSpPr>
                  <p:nvPr/>
                </p:nvSpPr>
                <p:spPr bwMode="auto">
                  <a:xfrm>
                    <a:off x="3107" y="3244"/>
                    <a:ext cx="968" cy="596"/>
                  </a:xfrm>
                  <a:prstGeom prst="ellipse">
                    <a:avLst/>
                  </a:prstGeom>
                  <a:solidFill>
                    <a:srgbClr val="FFFF99">
                      <a:alpha val="50195"/>
                    </a:srgbClr>
                  </a:solidFill>
                  <a:ln w="9525">
                    <a:solidFill>
                      <a:srgbClr val="FFCC00"/>
                    </a:solidFill>
                    <a:round/>
                    <a:headEnd/>
                    <a:tailEnd/>
                  </a:ln>
                </p:spPr>
                <p:txBody>
                  <a:bodyPr/>
                  <a:lstStyle/>
                  <a:p>
                    <a:endParaRPr lang="en-US"/>
                  </a:p>
                </p:txBody>
              </p:sp>
              <p:sp>
                <p:nvSpPr>
                  <p:cNvPr id="28" name="Oval 60">
                    <a:extLst>
                      <a:ext uri="{FF2B5EF4-FFF2-40B4-BE49-F238E27FC236}">
                        <a16:creationId xmlns:a16="http://schemas.microsoft.com/office/drawing/2014/main" id="{F40324BA-06D9-E3E5-178A-D015A23E5B2B}"/>
                      </a:ext>
                    </a:extLst>
                  </p:cNvPr>
                  <p:cNvSpPr>
                    <a:spLocks noChangeArrowheads="1"/>
                  </p:cNvSpPr>
                  <p:nvPr/>
                </p:nvSpPr>
                <p:spPr bwMode="auto">
                  <a:xfrm>
                    <a:off x="3523" y="2871"/>
                    <a:ext cx="894" cy="521"/>
                  </a:xfrm>
                  <a:prstGeom prst="ellipse">
                    <a:avLst/>
                  </a:prstGeom>
                  <a:solidFill>
                    <a:srgbClr val="FFFF99">
                      <a:alpha val="50195"/>
                    </a:srgbClr>
                  </a:solidFill>
                  <a:ln w="9525">
                    <a:solidFill>
                      <a:srgbClr val="FFCC00"/>
                    </a:solidFill>
                    <a:round/>
                    <a:headEnd/>
                    <a:tailEnd/>
                  </a:ln>
                </p:spPr>
                <p:txBody>
                  <a:bodyPr/>
                  <a:lstStyle/>
                  <a:p>
                    <a:endParaRPr lang="en-US"/>
                  </a:p>
                </p:txBody>
              </p:sp>
              <p:sp>
                <p:nvSpPr>
                  <p:cNvPr id="29" name="Oval 61">
                    <a:extLst>
                      <a:ext uri="{FF2B5EF4-FFF2-40B4-BE49-F238E27FC236}">
                        <a16:creationId xmlns:a16="http://schemas.microsoft.com/office/drawing/2014/main" id="{CF64FE1C-F6A3-5263-088E-04F050B5A7C7}"/>
                      </a:ext>
                    </a:extLst>
                  </p:cNvPr>
                  <p:cNvSpPr>
                    <a:spLocks noChangeArrowheads="1"/>
                  </p:cNvSpPr>
                  <p:nvPr/>
                </p:nvSpPr>
                <p:spPr bwMode="auto">
                  <a:xfrm>
                    <a:off x="2784" y="2797"/>
                    <a:ext cx="894" cy="596"/>
                  </a:xfrm>
                  <a:prstGeom prst="ellipse">
                    <a:avLst/>
                  </a:prstGeom>
                  <a:solidFill>
                    <a:srgbClr val="FFFF99">
                      <a:alpha val="50195"/>
                    </a:srgbClr>
                  </a:solidFill>
                  <a:ln w="9525">
                    <a:solidFill>
                      <a:srgbClr val="FFCC00"/>
                    </a:solidFill>
                    <a:round/>
                    <a:headEnd/>
                    <a:tailEnd/>
                  </a:ln>
                </p:spPr>
                <p:txBody>
                  <a:bodyPr/>
                  <a:lstStyle/>
                  <a:p>
                    <a:endParaRPr lang="en-US"/>
                  </a:p>
                </p:txBody>
              </p:sp>
              <p:sp>
                <p:nvSpPr>
                  <p:cNvPr id="30" name="Text Box 62">
                    <a:extLst>
                      <a:ext uri="{FF2B5EF4-FFF2-40B4-BE49-F238E27FC236}">
                        <a16:creationId xmlns:a16="http://schemas.microsoft.com/office/drawing/2014/main" id="{00689433-7DF2-FCF3-DF3B-2C6ADF7E0E51}"/>
                      </a:ext>
                    </a:extLst>
                  </p:cNvPr>
                  <p:cNvSpPr txBox="1">
                    <a:spLocks noChangeArrowheads="1"/>
                  </p:cNvSpPr>
                  <p:nvPr/>
                </p:nvSpPr>
                <p:spPr bwMode="auto">
                  <a:xfrm>
                    <a:off x="2915" y="2945"/>
                    <a:ext cx="596"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r>
                      <a:rPr lang="en-US" altLang="zh-CN" sz="1200">
                        <a:latin typeface="Arial" charset="0"/>
                        <a:ea typeface="SimSun" pitchFamily="2" charset="-122"/>
                      </a:rPr>
                      <a:t>Facteurs humains</a:t>
                    </a:r>
                    <a:endParaRPr lang="en-US" sz="1200">
                      <a:latin typeface="Arial" charset="0"/>
                      <a:ea typeface="SimSun" pitchFamily="2" charset="-122"/>
                    </a:endParaRPr>
                  </a:p>
                </p:txBody>
              </p:sp>
              <p:sp>
                <p:nvSpPr>
                  <p:cNvPr id="31" name="Text Box 63">
                    <a:extLst>
                      <a:ext uri="{FF2B5EF4-FFF2-40B4-BE49-F238E27FC236}">
                        <a16:creationId xmlns:a16="http://schemas.microsoft.com/office/drawing/2014/main" id="{7EC13743-AFF8-7DE7-1988-FE29D43EAF7D}"/>
                      </a:ext>
                    </a:extLst>
                  </p:cNvPr>
                  <p:cNvSpPr txBox="1">
                    <a:spLocks noChangeArrowheads="1"/>
                  </p:cNvSpPr>
                  <p:nvPr/>
                </p:nvSpPr>
                <p:spPr bwMode="auto">
                  <a:xfrm>
                    <a:off x="3238" y="3393"/>
                    <a:ext cx="7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r>
                      <a:rPr lang="en-US" altLang="zh-CN" sz="900">
                        <a:latin typeface="Arial" charset="0"/>
                        <a:ea typeface="SimSun" pitchFamily="2" charset="-122"/>
                      </a:rPr>
                      <a:t>Facteurs routiers et environnementaux</a:t>
                    </a:r>
                    <a:endParaRPr lang="en-US" sz="900">
                      <a:latin typeface="Arial" charset="0"/>
                      <a:ea typeface="SimSun" pitchFamily="2" charset="-122"/>
                    </a:endParaRPr>
                  </a:p>
                </p:txBody>
              </p:sp>
              <p:sp>
                <p:nvSpPr>
                  <p:cNvPr id="32" name="Text Box 64">
                    <a:extLst>
                      <a:ext uri="{FF2B5EF4-FFF2-40B4-BE49-F238E27FC236}">
                        <a16:creationId xmlns:a16="http://schemas.microsoft.com/office/drawing/2014/main" id="{04F0D468-6ACF-EB21-F049-3AA541996AE5}"/>
                      </a:ext>
                    </a:extLst>
                  </p:cNvPr>
                  <p:cNvSpPr txBox="1">
                    <a:spLocks noChangeArrowheads="1"/>
                  </p:cNvSpPr>
                  <p:nvPr/>
                </p:nvSpPr>
                <p:spPr bwMode="auto">
                  <a:xfrm>
                    <a:off x="3672" y="2972"/>
                    <a:ext cx="596"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algn="ctr"/>
                    <a:r>
                      <a:rPr lang="en-US" altLang="zh-CN" sz="1200" dirty="0">
                        <a:latin typeface="Arial" charset="0"/>
                        <a:ea typeface="SimSun" pitchFamily="2" charset="-122"/>
                      </a:rPr>
                      <a:t>Facteurs liés au véhicule</a:t>
                    </a:r>
                    <a:endParaRPr lang="en-US" sz="1200" dirty="0">
                      <a:latin typeface="Arial" charset="0"/>
                      <a:ea typeface="SimSun" pitchFamily="2" charset="-122"/>
                    </a:endParaRPr>
                  </a:p>
                </p:txBody>
              </p:sp>
            </p:grpSp>
            <p:sp>
              <p:nvSpPr>
                <p:cNvPr id="12" name="Line 86">
                  <a:extLst>
                    <a:ext uri="{FF2B5EF4-FFF2-40B4-BE49-F238E27FC236}">
                      <a16:creationId xmlns:a16="http://schemas.microsoft.com/office/drawing/2014/main" id="{E0439589-7648-7474-BAAB-4DDA36462062}"/>
                    </a:ext>
                  </a:extLst>
                </p:cNvPr>
                <p:cNvSpPr>
                  <a:spLocks noChangeShapeType="1"/>
                </p:cNvSpPr>
                <p:nvPr/>
              </p:nvSpPr>
              <p:spPr bwMode="auto">
                <a:xfrm>
                  <a:off x="4484688" y="3744913"/>
                  <a:ext cx="447675" cy="390525"/>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 name="Line 87">
                  <a:extLst>
                    <a:ext uri="{FF2B5EF4-FFF2-40B4-BE49-F238E27FC236}">
                      <a16:creationId xmlns:a16="http://schemas.microsoft.com/office/drawing/2014/main" id="{6DDFFDC3-5796-6786-07E0-D6268F7C1E21}"/>
                    </a:ext>
                  </a:extLst>
                </p:cNvPr>
                <p:cNvSpPr>
                  <a:spLocks noChangeShapeType="1"/>
                </p:cNvSpPr>
                <p:nvPr/>
              </p:nvSpPr>
              <p:spPr bwMode="auto">
                <a:xfrm flipH="1">
                  <a:off x="2771775" y="3416300"/>
                  <a:ext cx="0" cy="560388"/>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4" name="Group 101">
                  <a:extLst>
                    <a:ext uri="{FF2B5EF4-FFF2-40B4-BE49-F238E27FC236}">
                      <a16:creationId xmlns:a16="http://schemas.microsoft.com/office/drawing/2014/main" id="{069FE004-AAA4-9CA1-A7FD-05840B9C4E9F}"/>
                    </a:ext>
                  </a:extLst>
                </p:cNvPr>
                <p:cNvGrpSpPr>
                  <a:grpSpLocks/>
                </p:cNvGrpSpPr>
                <p:nvPr/>
              </p:nvGrpSpPr>
              <p:grpSpPr bwMode="auto">
                <a:xfrm>
                  <a:off x="1779588" y="3979863"/>
                  <a:ext cx="2157412" cy="2009775"/>
                  <a:chOff x="1121" y="2705"/>
                  <a:chExt cx="1359" cy="1266"/>
                </a:xfrm>
              </p:grpSpPr>
              <p:sp>
                <p:nvSpPr>
                  <p:cNvPr id="15" name="AutoShape 72">
                    <a:extLst>
                      <a:ext uri="{FF2B5EF4-FFF2-40B4-BE49-F238E27FC236}">
                        <a16:creationId xmlns:a16="http://schemas.microsoft.com/office/drawing/2014/main" id="{C49A9A02-737E-27D7-EC02-CBA24EFF62B7}"/>
                      </a:ext>
                    </a:extLst>
                  </p:cNvPr>
                  <p:cNvSpPr>
                    <a:spLocks noChangeArrowheads="1"/>
                  </p:cNvSpPr>
                  <p:nvPr/>
                </p:nvSpPr>
                <p:spPr bwMode="auto">
                  <a:xfrm>
                    <a:off x="1121" y="2705"/>
                    <a:ext cx="1340" cy="1266"/>
                  </a:xfrm>
                  <a:prstGeom prst="roundRect">
                    <a:avLst>
                      <a:gd name="adj" fmla="val 16667"/>
                    </a:avLst>
                  </a:prstGeom>
                  <a:solidFill>
                    <a:srgbClr val="FFFFFF"/>
                  </a:solidFill>
                  <a:ln w="9525"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 name="Oval 73">
                    <a:extLst>
                      <a:ext uri="{FF2B5EF4-FFF2-40B4-BE49-F238E27FC236}">
                        <a16:creationId xmlns:a16="http://schemas.microsoft.com/office/drawing/2014/main" id="{E20241C6-8B89-3284-36CB-27434D71EB01}"/>
                      </a:ext>
                    </a:extLst>
                  </p:cNvPr>
                  <p:cNvSpPr>
                    <a:spLocks noChangeArrowheads="1"/>
                  </p:cNvSpPr>
                  <p:nvPr/>
                </p:nvSpPr>
                <p:spPr bwMode="auto">
                  <a:xfrm>
                    <a:off x="1214" y="2770"/>
                    <a:ext cx="521" cy="298"/>
                  </a:xfrm>
                  <a:prstGeom prst="ellipse">
                    <a:avLst/>
                  </a:prstGeom>
                  <a:solidFill>
                    <a:srgbClr val="FF5050">
                      <a:alpha val="50195"/>
                    </a:srgbClr>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 name="Text Box 74">
                    <a:extLst>
                      <a:ext uri="{FF2B5EF4-FFF2-40B4-BE49-F238E27FC236}">
                        <a16:creationId xmlns:a16="http://schemas.microsoft.com/office/drawing/2014/main" id="{E21FA84A-5EB4-74F0-1F19-B105E29BE126}"/>
                      </a:ext>
                    </a:extLst>
                  </p:cNvPr>
                  <p:cNvSpPr txBox="1">
                    <a:spLocks noChangeArrowheads="1"/>
                  </p:cNvSpPr>
                  <p:nvPr/>
                </p:nvSpPr>
                <p:spPr bwMode="auto">
                  <a:xfrm>
                    <a:off x="1302" y="2826"/>
                    <a:ext cx="447"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Travail</a:t>
                    </a:r>
                    <a:endParaRPr lang="en-US" sz="1200">
                      <a:latin typeface="Arial" charset="0"/>
                      <a:ea typeface="SimSun" pitchFamily="2" charset="-122"/>
                    </a:endParaRPr>
                  </a:p>
                </p:txBody>
              </p:sp>
              <p:sp>
                <p:nvSpPr>
                  <p:cNvPr id="18" name="Oval 75">
                    <a:extLst>
                      <a:ext uri="{FF2B5EF4-FFF2-40B4-BE49-F238E27FC236}">
                        <a16:creationId xmlns:a16="http://schemas.microsoft.com/office/drawing/2014/main" id="{F2058877-E9AE-6A82-4C62-A8D9D52FB8F3}"/>
                      </a:ext>
                    </a:extLst>
                  </p:cNvPr>
                  <p:cNvSpPr>
                    <a:spLocks noChangeArrowheads="1"/>
                  </p:cNvSpPr>
                  <p:nvPr/>
                </p:nvSpPr>
                <p:spPr bwMode="auto">
                  <a:xfrm>
                    <a:off x="1884" y="2919"/>
                    <a:ext cx="522" cy="298"/>
                  </a:xfrm>
                  <a:prstGeom prst="ellipse">
                    <a:avLst/>
                  </a:prstGeom>
                  <a:solidFill>
                    <a:srgbClr val="FF5050">
                      <a:alpha val="50195"/>
                    </a:srgbClr>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 name="Oval 76">
                    <a:extLst>
                      <a:ext uri="{FF2B5EF4-FFF2-40B4-BE49-F238E27FC236}">
                        <a16:creationId xmlns:a16="http://schemas.microsoft.com/office/drawing/2014/main" id="{D625F1DC-6F04-2CAD-183B-1582651B2FF7}"/>
                      </a:ext>
                    </a:extLst>
                  </p:cNvPr>
                  <p:cNvSpPr>
                    <a:spLocks noChangeArrowheads="1"/>
                  </p:cNvSpPr>
                  <p:nvPr/>
                </p:nvSpPr>
                <p:spPr bwMode="auto">
                  <a:xfrm>
                    <a:off x="1214" y="3142"/>
                    <a:ext cx="521" cy="298"/>
                  </a:xfrm>
                  <a:prstGeom prst="ellipse">
                    <a:avLst/>
                  </a:prstGeom>
                  <a:solidFill>
                    <a:srgbClr val="FF5050">
                      <a:alpha val="50195"/>
                    </a:srgbClr>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Oval 78">
                    <a:extLst>
                      <a:ext uri="{FF2B5EF4-FFF2-40B4-BE49-F238E27FC236}">
                        <a16:creationId xmlns:a16="http://schemas.microsoft.com/office/drawing/2014/main" id="{326F200F-3813-049C-AB3B-7A3E80221D89}"/>
                      </a:ext>
                    </a:extLst>
                  </p:cNvPr>
                  <p:cNvSpPr>
                    <a:spLocks noChangeArrowheads="1"/>
                  </p:cNvSpPr>
                  <p:nvPr/>
                </p:nvSpPr>
                <p:spPr bwMode="auto">
                  <a:xfrm>
                    <a:off x="1884" y="3366"/>
                    <a:ext cx="522" cy="298"/>
                  </a:xfrm>
                  <a:prstGeom prst="ellipse">
                    <a:avLst/>
                  </a:prstGeom>
                  <a:solidFill>
                    <a:srgbClr val="FF5050">
                      <a:alpha val="50195"/>
                    </a:srgbClr>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 name="Text Box 79">
                    <a:extLst>
                      <a:ext uri="{FF2B5EF4-FFF2-40B4-BE49-F238E27FC236}">
                        <a16:creationId xmlns:a16="http://schemas.microsoft.com/office/drawing/2014/main" id="{78AB6F3F-CF15-03C0-B622-1038E29F8D74}"/>
                      </a:ext>
                    </a:extLst>
                  </p:cNvPr>
                  <p:cNvSpPr txBox="1">
                    <a:spLocks noChangeArrowheads="1"/>
                  </p:cNvSpPr>
                  <p:nvPr/>
                </p:nvSpPr>
                <p:spPr bwMode="auto">
                  <a:xfrm>
                    <a:off x="1911" y="2984"/>
                    <a:ext cx="522"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École</a:t>
                    </a:r>
                    <a:endParaRPr lang="en-US" sz="1200">
                      <a:latin typeface="Arial" charset="0"/>
                      <a:ea typeface="SimSun" pitchFamily="2" charset="-122"/>
                    </a:endParaRPr>
                  </a:p>
                </p:txBody>
              </p:sp>
              <p:sp>
                <p:nvSpPr>
                  <p:cNvPr id="22" name="Text Box 80">
                    <a:extLst>
                      <a:ext uri="{FF2B5EF4-FFF2-40B4-BE49-F238E27FC236}">
                        <a16:creationId xmlns:a16="http://schemas.microsoft.com/office/drawing/2014/main" id="{7F508436-558D-66F6-3CF7-15C08D244867}"/>
                      </a:ext>
                    </a:extLst>
                  </p:cNvPr>
                  <p:cNvSpPr txBox="1">
                    <a:spLocks noChangeArrowheads="1"/>
                  </p:cNvSpPr>
                  <p:nvPr/>
                </p:nvSpPr>
                <p:spPr bwMode="auto">
                  <a:xfrm>
                    <a:off x="1250" y="3199"/>
                    <a:ext cx="596"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Loisirs</a:t>
                    </a:r>
                    <a:endParaRPr lang="en-US" sz="1200">
                      <a:latin typeface="Arial" charset="0"/>
                      <a:ea typeface="SimSun" pitchFamily="2" charset="-122"/>
                    </a:endParaRPr>
                  </a:p>
                </p:txBody>
              </p:sp>
              <p:sp>
                <p:nvSpPr>
                  <p:cNvPr id="23" name="Text Box 81">
                    <a:extLst>
                      <a:ext uri="{FF2B5EF4-FFF2-40B4-BE49-F238E27FC236}">
                        <a16:creationId xmlns:a16="http://schemas.microsoft.com/office/drawing/2014/main" id="{5C7A7DEA-CE40-890C-E152-099411B7E6C8}"/>
                      </a:ext>
                    </a:extLst>
                  </p:cNvPr>
                  <p:cNvSpPr txBox="1">
                    <a:spLocks noChangeArrowheads="1"/>
                  </p:cNvSpPr>
                  <p:nvPr/>
                </p:nvSpPr>
                <p:spPr bwMode="auto">
                  <a:xfrm>
                    <a:off x="1884" y="3435"/>
                    <a:ext cx="596"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US" altLang="zh-CN" sz="1200">
                        <a:latin typeface="Arial" charset="0"/>
                        <a:ea typeface="SimSun" pitchFamily="2" charset="-122"/>
                      </a:rPr>
                      <a:t>Achats</a:t>
                    </a:r>
                    <a:endParaRPr lang="en-US" sz="1200">
                      <a:latin typeface="Arial" charset="0"/>
                      <a:ea typeface="SimSun" pitchFamily="2" charset="-122"/>
                    </a:endParaRPr>
                  </a:p>
                </p:txBody>
              </p:sp>
              <p:sp>
                <p:nvSpPr>
                  <p:cNvPr id="24" name="Oval 98">
                    <a:extLst>
                      <a:ext uri="{FF2B5EF4-FFF2-40B4-BE49-F238E27FC236}">
                        <a16:creationId xmlns:a16="http://schemas.microsoft.com/office/drawing/2014/main" id="{91B8BED3-FC78-94EA-6B56-FA6E7D17598F}"/>
                      </a:ext>
                    </a:extLst>
                  </p:cNvPr>
                  <p:cNvSpPr>
                    <a:spLocks noChangeArrowheads="1"/>
                  </p:cNvSpPr>
                  <p:nvPr/>
                </p:nvSpPr>
                <p:spPr bwMode="auto">
                  <a:xfrm>
                    <a:off x="1257" y="3567"/>
                    <a:ext cx="521" cy="298"/>
                  </a:xfrm>
                  <a:prstGeom prst="ellipse">
                    <a:avLst/>
                  </a:prstGeom>
                  <a:solidFill>
                    <a:srgbClr val="FF5050">
                      <a:alpha val="50195"/>
                    </a:srgbClr>
                  </a:solidFill>
                  <a:ln w="9525" algn="ctr">
                    <a:solidFill>
                      <a:srgbClr val="FF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5" name="Text Box 96">
                    <a:extLst>
                      <a:ext uri="{FF2B5EF4-FFF2-40B4-BE49-F238E27FC236}">
                        <a16:creationId xmlns:a16="http://schemas.microsoft.com/office/drawing/2014/main" id="{410CFE86-827B-A00B-1A6E-9D7AD09D2744}"/>
                      </a:ext>
                    </a:extLst>
                  </p:cNvPr>
                  <p:cNvSpPr txBox="1">
                    <a:spLocks noChangeArrowheads="1"/>
                  </p:cNvSpPr>
                  <p:nvPr/>
                </p:nvSpPr>
                <p:spPr bwMode="auto">
                  <a:xfrm>
                    <a:off x="1303" y="3622"/>
                    <a:ext cx="596"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sz="2400">
                        <a:solidFill>
                          <a:schemeClr val="tx1"/>
                        </a:solidFill>
                        <a:latin typeface="Times" pitchFamily="18" charset="0"/>
                        <a:cs typeface="Arial" charset="0"/>
                      </a:defRPr>
                    </a:lvl1pPr>
                    <a:lvl2pPr marL="742950" indent="-285750">
                      <a:defRPr sz="2400">
                        <a:solidFill>
                          <a:schemeClr val="tx1"/>
                        </a:solidFill>
                        <a:latin typeface="Times" pitchFamily="18" charset="0"/>
                        <a:cs typeface="Arial" charset="0"/>
                      </a:defRPr>
                    </a:lvl2pPr>
                    <a:lvl3pPr marL="1143000" indent="-228600">
                      <a:defRPr sz="2400">
                        <a:solidFill>
                          <a:schemeClr val="tx1"/>
                        </a:solidFill>
                        <a:latin typeface="Times" pitchFamily="18" charset="0"/>
                        <a:cs typeface="Arial" charset="0"/>
                      </a:defRPr>
                    </a:lvl3pPr>
                    <a:lvl4pPr marL="1600200" indent="-228600">
                      <a:defRPr sz="2400">
                        <a:solidFill>
                          <a:schemeClr val="tx1"/>
                        </a:solidFill>
                        <a:latin typeface="Times" pitchFamily="18" charset="0"/>
                        <a:cs typeface="Arial" charset="0"/>
                      </a:defRPr>
                    </a:lvl4pPr>
                    <a:lvl5pPr marL="2057400" indent="-22860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r>
                      <a:rPr lang="en-GB" altLang="zh-CN" sz="1200">
                        <a:latin typeface="Arial" charset="0"/>
                        <a:ea typeface="SimSun" pitchFamily="2" charset="-122"/>
                      </a:rPr>
                      <a:t>Autres</a:t>
                    </a:r>
                    <a:endParaRPr lang="en-US" sz="1200">
                      <a:latin typeface="Arial" charset="0"/>
                      <a:ea typeface="SimSun" pitchFamily="2" charset="-122"/>
                    </a:endParaRPr>
                  </a:p>
                </p:txBody>
              </p:sp>
            </p:grpSp>
          </p:grpSp>
          <p:sp>
            <p:nvSpPr>
              <p:cNvPr id="10" name="Line 85">
                <a:extLst>
                  <a:ext uri="{FF2B5EF4-FFF2-40B4-BE49-F238E27FC236}">
                    <a16:creationId xmlns:a16="http://schemas.microsoft.com/office/drawing/2014/main" id="{6CF9171F-B729-AA01-1178-9CD2E209E2F6}"/>
                  </a:ext>
                </a:extLst>
              </p:cNvPr>
              <p:cNvSpPr>
                <a:spLocks noChangeShapeType="1"/>
              </p:cNvSpPr>
              <p:nvPr/>
            </p:nvSpPr>
            <p:spPr bwMode="auto">
              <a:xfrm>
                <a:off x="3914775" y="5680204"/>
                <a:ext cx="236538"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sp>
        <p:nvSpPr>
          <p:cNvPr id="54" name="Content Placeholder 2">
            <a:extLst>
              <a:ext uri="{FF2B5EF4-FFF2-40B4-BE49-F238E27FC236}">
                <a16:creationId xmlns:a16="http://schemas.microsoft.com/office/drawing/2014/main" id="{7D94C7E5-BF84-3649-EEE4-D6A919ABB1BB}"/>
              </a:ext>
            </a:extLst>
          </p:cNvPr>
          <p:cNvSpPr txBox="1">
            <a:spLocks/>
          </p:cNvSpPr>
          <p:nvPr/>
        </p:nvSpPr>
        <p:spPr>
          <a:xfrm>
            <a:off x="577850" y="1958976"/>
            <a:ext cx="509143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fontScale="92500" lnSpcReduction="2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Font typeface="Wingdings" panose="05000000000000000000" pitchFamily="2" charset="2"/>
              <a:buChar char="q"/>
            </a:pPr>
            <a:r>
              <a:rPr lang="en-US" b="1" dirty="0"/>
              <a:t>Accidents result de interactions between route usagers, véhicules, routes, et the environment</a:t>
            </a:r>
          </a:p>
          <a:p>
            <a:pPr hangingPunct="1">
              <a:buFont typeface="Wingdings" panose="05000000000000000000" pitchFamily="2" charset="2"/>
              <a:buChar char="q"/>
            </a:pPr>
            <a:r>
              <a:rPr lang="en-US" dirty="0"/>
              <a:t>Route sécurité depends on:</a:t>
            </a:r>
          </a:p>
          <a:p>
            <a:pPr lvl="1" hangingPunct="1">
              <a:buFont typeface="Wingdings" panose="05000000000000000000" pitchFamily="2" charset="2"/>
              <a:buChar char="§"/>
            </a:pPr>
            <a:r>
              <a:rPr lang="en-US" dirty="0"/>
              <a:t>Humain comportement</a:t>
            </a:r>
          </a:p>
          <a:p>
            <a:pPr lvl="1" hangingPunct="1">
              <a:buFont typeface="Wingdings" panose="05000000000000000000" pitchFamily="2" charset="2"/>
              <a:buChar char="§"/>
            </a:pPr>
            <a:r>
              <a:rPr lang="en-US" dirty="0"/>
              <a:t>Route design &amp; maintenance</a:t>
            </a:r>
          </a:p>
          <a:p>
            <a:pPr lvl="1" hangingPunct="1">
              <a:buFont typeface="Wingdings" panose="05000000000000000000" pitchFamily="2" charset="2"/>
              <a:buChar char="§"/>
            </a:pPr>
            <a:r>
              <a:rPr lang="en-US" dirty="0"/>
              <a:t>Véhicule condition &amp; sécurité features</a:t>
            </a:r>
          </a:p>
          <a:p>
            <a:pPr lvl="1" hangingPunct="1">
              <a:buFont typeface="Wingdings" panose="05000000000000000000" pitchFamily="2" charset="2"/>
              <a:buChar char="§"/>
            </a:pPr>
            <a:r>
              <a:rPr lang="en-US" dirty="0"/>
              <a:t>Trafic management &amp; enforcement</a:t>
            </a:r>
          </a:p>
        </p:txBody>
      </p:sp>
    </p:spTree>
    <p:extLst>
      <p:ext uri="{BB962C8B-B14F-4D97-AF65-F5344CB8AC3E}">
        <p14:creationId xmlns:p14="http://schemas.microsoft.com/office/powerpoint/2010/main" val="28215790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A6755-343F-30FC-E3B9-F909524E7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9C786A-6E8B-4115-F16F-D28E8DD1F7D2}"/>
              </a:ext>
            </a:extLst>
          </p:cNvPr>
          <p:cNvSpPr>
            <a:spLocks noGrp="1"/>
          </p:cNvSpPr>
          <p:nvPr>
            <p:ph type="title"/>
          </p:nvPr>
        </p:nvSpPr>
        <p:spPr>
          <a:xfrm>
            <a:off x="703580" y="694688"/>
            <a:ext cx="6474459" cy="717551"/>
          </a:xfrm>
        </p:spPr>
        <p:txBody>
          <a:bodyPr/>
          <a:lstStyle/>
          <a:p>
            <a:r>
              <a:rPr lang="en-US" dirty="0"/>
              <a:t>Types d’accidents de la route</a:t>
            </a:r>
            <a:br>
              <a:rPr lang="en-US" dirty="0"/>
            </a:br>
            <a:br>
              <a:rPr lang="en-US" dirty="0"/>
            </a:br>
            <a:endParaRPr lang="en-US" dirty="0"/>
          </a:p>
        </p:txBody>
      </p:sp>
      <p:pic>
        <p:nvPicPr>
          <p:cNvPr id="1026" name="Picture 2">
            <a:extLst>
              <a:ext uri="{FF2B5EF4-FFF2-40B4-BE49-F238E27FC236}">
                <a16:creationId xmlns:a16="http://schemas.microsoft.com/office/drawing/2014/main" id="{8A65D9D6-FC30-EBF5-CD7C-B5E6178477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1587" y="1412239"/>
            <a:ext cx="4570413" cy="457041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A20C864-0CF3-9DA7-35D2-D78B75011983}"/>
              </a:ext>
            </a:extLst>
          </p:cNvPr>
          <p:cNvSpPr txBox="1">
            <a:spLocks/>
          </p:cNvSpPr>
          <p:nvPr/>
        </p:nvSpPr>
        <p:spPr>
          <a:xfrm>
            <a:off x="1249680" y="1562419"/>
            <a:ext cx="621792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lnSpcReduction="1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Font typeface="Wingdings" panose="05000000000000000000" pitchFamily="2" charset="2"/>
              <a:buChar char="Ø"/>
            </a:pPr>
            <a:r>
              <a:rPr lang="en-US" dirty="0"/>
              <a:t>Rear-end accidents</a:t>
            </a:r>
          </a:p>
          <a:p>
            <a:pPr hangingPunct="1">
              <a:buFont typeface="Wingdings" panose="05000000000000000000" pitchFamily="2" charset="2"/>
              <a:buChar char="Ø"/>
            </a:pPr>
            <a:r>
              <a:rPr lang="en-US" dirty="0"/>
              <a:t>Head-on accidents</a:t>
            </a:r>
          </a:p>
          <a:p>
            <a:pPr hangingPunct="1">
              <a:buFont typeface="Wingdings" panose="05000000000000000000" pitchFamily="2" charset="2"/>
              <a:buChar char="Ø"/>
            </a:pPr>
            <a:r>
              <a:rPr lang="en-US" dirty="0"/>
              <a:t>Side-impact (T-bone) accidents</a:t>
            </a:r>
          </a:p>
          <a:p>
            <a:pPr hangingPunct="1">
              <a:buFont typeface="Wingdings" panose="05000000000000000000" pitchFamily="2" charset="2"/>
              <a:buChar char="Ø"/>
            </a:pPr>
            <a:r>
              <a:rPr lang="en-US" dirty="0"/>
              <a:t>Run-off-road accidents</a:t>
            </a:r>
          </a:p>
          <a:p>
            <a:pPr hangingPunct="1">
              <a:buFont typeface="Wingdings" panose="05000000000000000000" pitchFamily="2" charset="2"/>
              <a:buChar char="Ø"/>
            </a:pPr>
            <a:r>
              <a:rPr lang="en-US" dirty="0"/>
              <a:t>Piéton et cyclist accidents</a:t>
            </a:r>
          </a:p>
          <a:p>
            <a:pPr hangingPunct="1">
              <a:buFont typeface="Wingdings" panose="05000000000000000000" pitchFamily="2" charset="2"/>
              <a:buChar char="Ø"/>
            </a:pPr>
            <a:r>
              <a:rPr lang="en-US" dirty="0"/>
              <a:t>Motorcycle accidents</a:t>
            </a:r>
          </a:p>
          <a:p>
            <a:pPr hangingPunct="1">
              <a:buFont typeface="Wingdings" panose="05000000000000000000" pitchFamily="2" charset="2"/>
              <a:buChar char="Ø"/>
            </a:pPr>
            <a:r>
              <a:rPr lang="en-US" dirty="0"/>
              <a:t>Single-vehicle accidents</a:t>
            </a:r>
          </a:p>
        </p:txBody>
      </p:sp>
    </p:spTree>
    <p:extLst>
      <p:ext uri="{BB962C8B-B14F-4D97-AF65-F5344CB8AC3E}">
        <p14:creationId xmlns:p14="http://schemas.microsoft.com/office/powerpoint/2010/main" val="418174826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3BE9-3C1A-472F-D777-64E57782C412}"/>
              </a:ext>
            </a:extLst>
          </p:cNvPr>
          <p:cNvSpPr>
            <a:spLocks noGrp="1"/>
          </p:cNvSpPr>
          <p:nvPr>
            <p:ph type="title"/>
          </p:nvPr>
        </p:nvSpPr>
        <p:spPr/>
        <p:txBody>
          <a:bodyPr/>
          <a:lstStyle/>
          <a:p>
            <a:r>
              <a:rPr lang="en-US" dirty="0"/>
              <a:t>Niveaux de gravité des accidents</a:t>
            </a:r>
          </a:p>
        </p:txBody>
      </p:sp>
      <p:sp>
        <p:nvSpPr>
          <p:cNvPr id="4" name="Content Placeholder 2">
            <a:extLst>
              <a:ext uri="{FF2B5EF4-FFF2-40B4-BE49-F238E27FC236}">
                <a16:creationId xmlns:a16="http://schemas.microsoft.com/office/drawing/2014/main" id="{B28D91C5-E14A-BCFF-4E26-9DACBBCEB21D}"/>
              </a:ext>
            </a:extLst>
          </p:cNvPr>
          <p:cNvSpPr>
            <a:spLocks noGrp="1"/>
          </p:cNvSpPr>
          <p:nvPr>
            <p:ph type="body" sz="half" idx="1"/>
          </p:nvPr>
        </p:nvSpPr>
        <p:spPr>
          <a:xfrm>
            <a:off x="644525" y="1387475"/>
            <a:ext cx="7463155" cy="5059363"/>
          </a:xfrm>
        </p:spPr>
        <p:txBody>
          <a:bodyPr>
            <a:normAutofit/>
          </a:bodyPr>
          <a:lstStyle/>
          <a:p>
            <a:pPr>
              <a:buClr>
                <a:srgbClr val="C00000"/>
              </a:buClr>
              <a:buFont typeface="Wingdings" panose="05000000000000000000" pitchFamily="2" charset="2"/>
              <a:buChar char="q"/>
            </a:pPr>
            <a:r>
              <a:rPr lang="en-US" b="1" dirty="0"/>
              <a:t>The most common accident severity levels are </a:t>
            </a:r>
          </a:p>
          <a:p>
            <a:pPr lvl="3">
              <a:buClr>
                <a:srgbClr val="C00000"/>
              </a:buClr>
              <a:buFont typeface="Wingdings" panose="05000000000000000000" pitchFamily="2" charset="2"/>
              <a:buChar char="Ø"/>
            </a:pPr>
            <a:r>
              <a:rPr b="1" dirty="0"/>
              <a:t>Proparty Damage Only (PDO)</a:t>
            </a:r>
          </a:p>
          <a:p>
            <a:pPr lvl="3">
              <a:buClr>
                <a:srgbClr val="C00000"/>
              </a:buClr>
              <a:buFont typeface="Wingdings" panose="05000000000000000000" pitchFamily="2" charset="2"/>
              <a:buChar char="Ø"/>
            </a:pPr>
            <a:r>
              <a:rPr b="1" dirty="0"/>
              <a:t>Slight blessure Accidents</a:t>
            </a:r>
          </a:p>
          <a:p>
            <a:pPr lvl="3">
              <a:buClr>
                <a:srgbClr val="C00000"/>
              </a:buClr>
              <a:buFont typeface="Wingdings" panose="05000000000000000000" pitchFamily="2" charset="2"/>
              <a:buChar char="Ø"/>
            </a:pPr>
            <a:r>
              <a:rPr b="1" dirty="0"/>
              <a:t>Serious blessure rashes</a:t>
            </a:r>
          </a:p>
          <a:p>
            <a:pPr lvl="3">
              <a:buClr>
                <a:srgbClr val="C00000"/>
              </a:buClr>
              <a:buFont typeface="Wingdings" panose="05000000000000000000" pitchFamily="2" charset="2"/>
              <a:buChar char="Ø"/>
            </a:pPr>
            <a:r>
              <a:rPr b="1" dirty="0"/>
              <a:t>Fatal blessure</a:t>
            </a:r>
          </a:p>
        </p:txBody>
      </p:sp>
      <p:pic>
        <p:nvPicPr>
          <p:cNvPr id="5" name="Content Placeholder 4">
            <a:extLst>
              <a:ext uri="{FF2B5EF4-FFF2-40B4-BE49-F238E27FC236}">
                <a16:creationId xmlns:a16="http://schemas.microsoft.com/office/drawing/2014/main" id="{E6D7C7E9-1101-A2D7-66F2-B20E2C2455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4492" y="969646"/>
            <a:ext cx="3807508" cy="56831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Tree>
    <p:extLst>
      <p:ext uri="{BB962C8B-B14F-4D97-AF65-F5344CB8AC3E}">
        <p14:creationId xmlns:p14="http://schemas.microsoft.com/office/powerpoint/2010/main" val="272770237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D8673-A383-7D39-863E-AB41AE7B963A}"/>
              </a:ext>
            </a:extLst>
          </p:cNvPr>
          <p:cNvSpPr>
            <a:spLocks noGrp="1"/>
          </p:cNvSpPr>
          <p:nvPr>
            <p:ph type="title"/>
          </p:nvPr>
        </p:nvSpPr>
        <p:spPr/>
        <p:txBody>
          <a:bodyPr/>
          <a:lstStyle/>
          <a:p>
            <a:r>
              <a:rPr lang="en-US" dirty="0"/>
              <a:t>Niveaux de gravité des accidents</a:t>
            </a:r>
          </a:p>
        </p:txBody>
      </p:sp>
      <p:sp>
        <p:nvSpPr>
          <p:cNvPr id="4" name="Content Placeholder 2">
            <a:extLst>
              <a:ext uri="{FF2B5EF4-FFF2-40B4-BE49-F238E27FC236}">
                <a16:creationId xmlns:a16="http://schemas.microsoft.com/office/drawing/2014/main" id="{D6617128-E701-4FF5-1E57-AE95AC3D335A}"/>
              </a:ext>
            </a:extLst>
          </p:cNvPr>
          <p:cNvSpPr>
            <a:spLocks noGrp="1"/>
          </p:cNvSpPr>
          <p:nvPr>
            <p:ph type="body" sz="half" idx="1"/>
          </p:nvPr>
        </p:nvSpPr>
        <p:spPr>
          <a:xfrm>
            <a:off x="603250" y="1371600"/>
            <a:ext cx="8337550" cy="5059363"/>
          </a:xfrm>
        </p:spPr>
        <p:txBody>
          <a:bodyPr>
            <a:normAutofit fontScale="77500" lnSpcReduction="20000"/>
          </a:bodyPr>
          <a:lstStyle/>
          <a:p>
            <a:pPr lvl="0">
              <a:buFont typeface="Wingdings" panose="05000000000000000000" pitchFamily="2" charset="2"/>
              <a:buChar char="q"/>
            </a:pPr>
            <a:r>
              <a:rPr lang="en-GB" b="1" dirty="0"/>
              <a:t>Blessure Accident/Accident: is a route trafic accident dans which à least one individual is killed ou injured comme a result de the route trafic accident. </a:t>
            </a:r>
          </a:p>
          <a:p>
            <a:pPr lvl="0">
              <a:buFont typeface="Wingdings" panose="05000000000000000000" pitchFamily="2" charset="2"/>
              <a:buChar char="q"/>
            </a:pPr>
            <a:r>
              <a:rPr lang="en-GB" b="1" dirty="0"/>
              <a:t>Fatal Accident/Accident: is a route trafic accident dans which one ou more individuals are killed immediately ou die within 30 days de the occurrence et comme a result de the route trafic accident. Proven suicides are excluded. </a:t>
            </a:r>
          </a:p>
          <a:p>
            <a:pPr lvl="0">
              <a:buFont typeface="Wingdings" panose="05000000000000000000" pitchFamily="2" charset="2"/>
              <a:buChar char="q"/>
            </a:pPr>
            <a:r>
              <a:rPr lang="en-GB" dirty="0"/>
              <a:t>A serious Blessure is an blessure dans which a victim sustains severe cuts, bleeding, breaks, et other damages that require him à receive medical treatment comme an Inpatient dans a hospital pour à least 24 hours ou need specialist attention. </a:t>
            </a:r>
          </a:p>
          <a:p>
            <a:pPr lvl="0">
              <a:buFont typeface="Wingdings" panose="05000000000000000000" pitchFamily="2" charset="2"/>
              <a:buChar char="q"/>
            </a:pPr>
            <a:r>
              <a:rPr lang="en-GB" dirty="0"/>
              <a:t>A Slight blessure is one dans which the victim sustains only small cuts, scratches, et other small damages that may be treated comme an outpatient sans requiring admission à a hospital ou treated dans a hospital pour less than 24 hours. </a:t>
            </a:r>
            <a:endParaRPr lang="en-US" sz="2500" b="1" dirty="0"/>
          </a:p>
          <a:p>
            <a:endParaRPr lang="en-US" dirty="0"/>
          </a:p>
        </p:txBody>
      </p:sp>
    </p:spTree>
    <p:extLst>
      <p:ext uri="{BB962C8B-B14F-4D97-AF65-F5344CB8AC3E}">
        <p14:creationId xmlns:p14="http://schemas.microsoft.com/office/powerpoint/2010/main" val="415356081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C4C42-56D1-C191-2A33-10B55547DEF3}"/>
              </a:ext>
            </a:extLst>
          </p:cNvPr>
          <p:cNvSpPr>
            <a:spLocks noGrp="1"/>
          </p:cNvSpPr>
          <p:nvPr>
            <p:ph type="title"/>
          </p:nvPr>
        </p:nvSpPr>
        <p:spPr>
          <a:xfrm>
            <a:off x="603252" y="539751"/>
            <a:ext cx="7260587" cy="717551"/>
          </a:xfrm>
        </p:spPr>
        <p:txBody>
          <a:bodyPr/>
          <a:lstStyle/>
          <a:p>
            <a:r>
              <a:rPr lang="en-US" dirty="0"/>
              <a:t>Facteurs clés influençant la sécurité</a:t>
            </a:r>
          </a:p>
        </p:txBody>
      </p:sp>
      <p:sp>
        <p:nvSpPr>
          <p:cNvPr id="3" name="Text Placeholder 2">
            <a:extLst>
              <a:ext uri="{FF2B5EF4-FFF2-40B4-BE49-F238E27FC236}">
                <a16:creationId xmlns:a16="http://schemas.microsoft.com/office/drawing/2014/main" id="{3E12BE5F-D87C-84CA-42C7-987051D26816}"/>
              </a:ext>
            </a:extLst>
          </p:cNvPr>
          <p:cNvSpPr>
            <a:spLocks noGrp="1"/>
          </p:cNvSpPr>
          <p:nvPr>
            <p:ph type="body" sz="half" idx="1"/>
          </p:nvPr>
        </p:nvSpPr>
        <p:spPr>
          <a:xfrm>
            <a:off x="603252" y="1539243"/>
            <a:ext cx="4319268" cy="4779006"/>
          </a:xfrm>
        </p:spPr>
        <p:txBody>
          <a:bodyPr>
            <a:normAutofit lnSpcReduction="10000"/>
          </a:bodyPr>
          <a:lstStyle/>
          <a:p>
            <a:pPr>
              <a:buFont typeface="Wingdings" panose="05000000000000000000" pitchFamily="2" charset="2"/>
              <a:buChar char="q"/>
            </a:pPr>
            <a:r>
              <a:rPr lang="en-US" b="1" dirty="0"/>
              <a:t>Exposure factors:</a:t>
            </a:r>
          </a:p>
          <a:p>
            <a:pPr lvl="1">
              <a:spcBef>
                <a:spcPts val="1200"/>
              </a:spcBef>
              <a:buFont typeface="Wingdings" panose="05000000000000000000" pitchFamily="2" charset="2"/>
              <a:buChar char="Ø"/>
            </a:pPr>
            <a:r>
              <a:rPr lang="en-US" dirty="0"/>
              <a:t>Trafic volume</a:t>
            </a:r>
          </a:p>
          <a:p>
            <a:pPr lvl="1">
              <a:spcBef>
                <a:spcPts val="1200"/>
              </a:spcBef>
              <a:buFont typeface="Wingdings" panose="05000000000000000000" pitchFamily="2" charset="2"/>
              <a:buChar char="Ø"/>
            </a:pPr>
            <a:r>
              <a:rPr lang="en-US" dirty="0"/>
              <a:t>Vehicle-kilometers traveled (VKT)</a:t>
            </a:r>
          </a:p>
          <a:p>
            <a:pPr lvl="1">
              <a:spcBef>
                <a:spcPts val="1200"/>
              </a:spcBef>
              <a:buFont typeface="Wingdings" panose="05000000000000000000" pitchFamily="2" charset="2"/>
              <a:buChar char="Ø"/>
            </a:pPr>
            <a:r>
              <a:rPr lang="en-US" dirty="0"/>
              <a:t>Population mobility</a:t>
            </a:r>
          </a:p>
          <a:p>
            <a:pPr>
              <a:buFont typeface="Wingdings" panose="05000000000000000000" pitchFamily="2" charset="2"/>
              <a:buChar char="q"/>
            </a:pPr>
            <a:r>
              <a:rPr lang="en-US" b="1" dirty="0"/>
              <a:t>Risque factors:</a:t>
            </a:r>
          </a:p>
          <a:p>
            <a:pPr lvl="1">
              <a:spcBef>
                <a:spcPts val="1200"/>
              </a:spcBef>
              <a:buFont typeface="Wingdings" panose="05000000000000000000" pitchFamily="2" charset="2"/>
              <a:buChar char="Ø"/>
            </a:pPr>
            <a:r>
              <a:rPr lang="en-US" dirty="0"/>
              <a:t>Excès de vitesse</a:t>
            </a:r>
          </a:p>
          <a:p>
            <a:pPr lvl="1">
              <a:spcBef>
                <a:spcPts val="1200"/>
              </a:spcBef>
              <a:buFont typeface="Wingdings" panose="05000000000000000000" pitchFamily="2" charset="2"/>
              <a:buChar char="Ø"/>
            </a:pPr>
            <a:r>
              <a:rPr lang="en-US" dirty="0"/>
              <a:t>Alcool/drugs</a:t>
            </a:r>
          </a:p>
          <a:p>
            <a:pPr lvl="1">
              <a:spcBef>
                <a:spcPts val="1200"/>
              </a:spcBef>
              <a:buFont typeface="Wingdings" panose="05000000000000000000" pitchFamily="2" charset="2"/>
              <a:buChar char="Ø"/>
            </a:pPr>
            <a:r>
              <a:rPr lang="en-US" dirty="0"/>
              <a:t>Distraction</a:t>
            </a:r>
          </a:p>
          <a:p>
            <a:pPr lvl="1">
              <a:spcBef>
                <a:spcPts val="1200"/>
              </a:spcBef>
              <a:buFont typeface="Wingdings" panose="05000000000000000000" pitchFamily="2" charset="2"/>
              <a:buChar char="Ø"/>
            </a:pPr>
            <a:r>
              <a:rPr lang="en-US" dirty="0"/>
              <a:t>Dangereux dépassement</a:t>
            </a:r>
          </a:p>
          <a:p>
            <a:pPr>
              <a:buFont typeface="Wingdings" panose="05000000000000000000" pitchFamily="2" charset="2"/>
              <a:buChar char="q"/>
            </a:pPr>
            <a:endParaRPr lang="en-US" dirty="0"/>
          </a:p>
        </p:txBody>
      </p:sp>
      <p:sp>
        <p:nvSpPr>
          <p:cNvPr id="4" name="Text Placeholder 2">
            <a:extLst>
              <a:ext uri="{FF2B5EF4-FFF2-40B4-BE49-F238E27FC236}">
                <a16:creationId xmlns:a16="http://schemas.microsoft.com/office/drawing/2014/main" id="{93E27B0E-9B6B-E241-CE71-E01D10217067}"/>
              </a:ext>
            </a:extLst>
          </p:cNvPr>
          <p:cNvSpPr txBox="1">
            <a:spLocks/>
          </p:cNvSpPr>
          <p:nvPr/>
        </p:nvSpPr>
        <p:spPr>
          <a:xfrm>
            <a:off x="5475608" y="1539243"/>
            <a:ext cx="4319268" cy="33121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buFont typeface="Wingdings" panose="05000000000000000000" pitchFamily="2" charset="2"/>
              <a:buChar char="q"/>
            </a:pPr>
            <a:r>
              <a:rPr lang="en-US" b="1" dirty="0"/>
              <a:t>Severity factors:</a:t>
            </a:r>
          </a:p>
          <a:p>
            <a:pPr lvl="1">
              <a:buFont typeface="Wingdings" panose="05000000000000000000" pitchFamily="2" charset="2"/>
              <a:buChar char="v"/>
            </a:pPr>
            <a:r>
              <a:rPr lang="en-US" dirty="0"/>
              <a:t>Impact vitesse</a:t>
            </a:r>
          </a:p>
          <a:p>
            <a:pPr lvl="1">
              <a:buFont typeface="Wingdings" panose="05000000000000000000" pitchFamily="2" charset="2"/>
              <a:buChar char="v"/>
            </a:pPr>
            <a:r>
              <a:rPr lang="en-US" dirty="0"/>
              <a:t>Roadside objects</a:t>
            </a:r>
          </a:p>
          <a:p>
            <a:pPr lvl="1">
              <a:buFont typeface="Wingdings" panose="05000000000000000000" pitchFamily="2" charset="2"/>
              <a:buChar char="v"/>
            </a:pPr>
            <a:r>
              <a:rPr lang="en-US" dirty="0"/>
              <a:t>Lack de protective equipment</a:t>
            </a:r>
          </a:p>
          <a:p>
            <a:pPr hangingPunct="1">
              <a:buFont typeface="Wingdings" panose="05000000000000000000" pitchFamily="2" charset="2"/>
              <a:buChar char="q"/>
            </a:pPr>
            <a:endParaRPr lang="en-US" dirty="0"/>
          </a:p>
        </p:txBody>
      </p:sp>
    </p:spTree>
    <p:extLst>
      <p:ext uri="{BB962C8B-B14F-4D97-AF65-F5344CB8AC3E}">
        <p14:creationId xmlns:p14="http://schemas.microsoft.com/office/powerpoint/2010/main" val="273785962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A6A5D-E26D-E673-C125-E4F64EF6FCC9}"/>
              </a:ext>
            </a:extLst>
          </p:cNvPr>
          <p:cNvSpPr>
            <a:spLocks noGrp="1"/>
          </p:cNvSpPr>
          <p:nvPr>
            <p:ph type="title"/>
          </p:nvPr>
        </p:nvSpPr>
        <p:spPr>
          <a:xfrm>
            <a:off x="603252" y="539751"/>
            <a:ext cx="8754107" cy="717551"/>
          </a:xfrm>
        </p:spPr>
        <p:txBody>
          <a:bodyPr/>
          <a:lstStyle/>
          <a:p>
            <a:r>
              <a:rPr lang="en-US" dirty="0"/>
              <a:t>Matrice de Haddon (cadre de sécurité routière)</a:t>
            </a:r>
          </a:p>
        </p:txBody>
      </p:sp>
      <p:pic>
        <p:nvPicPr>
          <p:cNvPr id="4" name="Picture 3">
            <a:extLst>
              <a:ext uri="{FF2B5EF4-FFF2-40B4-BE49-F238E27FC236}">
                <a16:creationId xmlns:a16="http://schemas.microsoft.com/office/drawing/2014/main" id="{824D064F-2660-9C1C-A249-C0F0703065B8}"/>
              </a:ext>
            </a:extLst>
          </p:cNvPr>
          <p:cNvPicPr>
            <a:picLocks noChangeAspect="1"/>
          </p:cNvPicPr>
          <p:nvPr/>
        </p:nvPicPr>
        <p:blipFill>
          <a:blip r:embed="rId3"/>
          <a:stretch>
            <a:fillRect/>
          </a:stretch>
        </p:blipFill>
        <p:spPr>
          <a:xfrm>
            <a:off x="2047547" y="1085802"/>
            <a:ext cx="6816576" cy="4686396"/>
          </a:xfrm>
          <a:prstGeom prst="rect">
            <a:avLst/>
          </a:prstGeom>
        </p:spPr>
      </p:pic>
      <p:sp>
        <p:nvSpPr>
          <p:cNvPr id="6" name="TextBox 5">
            <a:extLst>
              <a:ext uri="{FF2B5EF4-FFF2-40B4-BE49-F238E27FC236}">
                <a16:creationId xmlns:a16="http://schemas.microsoft.com/office/drawing/2014/main" id="{B385D384-5DB7-E978-1EE2-4D8DBA4585BA}"/>
              </a:ext>
            </a:extLst>
          </p:cNvPr>
          <p:cNvSpPr txBox="1"/>
          <p:nvPr/>
        </p:nvSpPr>
        <p:spPr>
          <a:xfrm>
            <a:off x="1905307" y="5869835"/>
            <a:ext cx="8023070" cy="31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hlinkClick r:id="rId4"/>
              </a:rPr>
              <a:t>https://safetrec.berkeley.edu/sites/default/files/haddon-matrix-safetrec.pdf</a:t>
            </a:r>
            <a:endParaRPr lang="en-US" dirty="0"/>
          </a:p>
        </p:txBody>
      </p:sp>
    </p:spTree>
    <p:extLst>
      <p:ext uri="{BB962C8B-B14F-4D97-AF65-F5344CB8AC3E}">
        <p14:creationId xmlns:p14="http://schemas.microsoft.com/office/powerpoint/2010/main" val="364192339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6801D-B13D-9C3C-64A3-7EA2360A7ED3}"/>
              </a:ext>
            </a:extLst>
          </p:cNvPr>
          <p:cNvSpPr>
            <a:spLocks noGrp="1"/>
          </p:cNvSpPr>
          <p:nvPr>
            <p:ph type="title"/>
          </p:nvPr>
        </p:nvSpPr>
        <p:spPr>
          <a:xfrm>
            <a:off x="603252" y="539751"/>
            <a:ext cx="8159747" cy="717551"/>
          </a:xfrm>
        </p:spPr>
        <p:txBody>
          <a:bodyPr/>
          <a:lstStyle/>
          <a:p>
            <a:r>
              <a:rPr lang="en-US" dirty="0"/>
              <a:t>Facteurs humains en sécurité routière</a:t>
            </a:r>
          </a:p>
        </p:txBody>
      </p:sp>
      <p:sp>
        <p:nvSpPr>
          <p:cNvPr id="3" name="Text Placeholder 2">
            <a:extLst>
              <a:ext uri="{FF2B5EF4-FFF2-40B4-BE49-F238E27FC236}">
                <a16:creationId xmlns:a16="http://schemas.microsoft.com/office/drawing/2014/main" id="{1171C019-BA2E-0578-498D-575A0CDF33C2}"/>
              </a:ext>
            </a:extLst>
          </p:cNvPr>
          <p:cNvSpPr>
            <a:spLocks noGrp="1"/>
          </p:cNvSpPr>
          <p:nvPr>
            <p:ph type="body" sz="half" idx="1"/>
          </p:nvPr>
        </p:nvSpPr>
        <p:spPr>
          <a:xfrm>
            <a:off x="787321" y="1432562"/>
            <a:ext cx="8807980" cy="5059521"/>
          </a:xfrm>
        </p:spPr>
        <p:txBody>
          <a:bodyPr>
            <a:normAutofit/>
          </a:bodyPr>
          <a:lstStyle/>
          <a:p>
            <a:pPr lvl="1">
              <a:buClr>
                <a:srgbClr val="C00000"/>
              </a:buClr>
              <a:buFont typeface="Wingdings" panose="05000000000000000000" pitchFamily="2" charset="2"/>
              <a:buChar char="q"/>
            </a:pPr>
            <a:r>
              <a:rPr lang="en-US" dirty="0"/>
              <a:t>Vitesse choice et risk-taking</a:t>
            </a:r>
          </a:p>
          <a:p>
            <a:pPr lvl="1">
              <a:buClr>
                <a:srgbClr val="C00000"/>
              </a:buClr>
              <a:buFont typeface="Wingdings" panose="05000000000000000000" pitchFamily="2" charset="2"/>
              <a:buChar char="q"/>
            </a:pPr>
            <a:r>
              <a:rPr lang="en-US" dirty="0"/>
              <a:t>Fatigue et sleepiness</a:t>
            </a:r>
          </a:p>
          <a:p>
            <a:pPr lvl="1">
              <a:buClr>
                <a:srgbClr val="C00000"/>
              </a:buClr>
              <a:buFont typeface="Wingdings" panose="05000000000000000000" pitchFamily="2" charset="2"/>
              <a:buChar char="q"/>
            </a:pPr>
            <a:r>
              <a:rPr lang="en-US" dirty="0"/>
              <a:t>Alcool et drug impairment</a:t>
            </a:r>
          </a:p>
          <a:p>
            <a:pPr lvl="1">
              <a:buClr>
                <a:srgbClr val="C00000"/>
              </a:buClr>
              <a:buFont typeface="Wingdings" panose="05000000000000000000" pitchFamily="2" charset="2"/>
              <a:buChar char="q"/>
            </a:pPr>
            <a:r>
              <a:rPr lang="en-US" dirty="0"/>
              <a:t>Distraction (mobile phone use)</a:t>
            </a:r>
          </a:p>
          <a:p>
            <a:pPr lvl="1">
              <a:buClr>
                <a:srgbClr val="C00000"/>
              </a:buClr>
              <a:buFont typeface="Wingdings" panose="05000000000000000000" pitchFamily="2" charset="2"/>
              <a:buChar char="q"/>
            </a:pPr>
            <a:r>
              <a:rPr lang="en-US" dirty="0"/>
              <a:t>Poor parception et prise de décision</a:t>
            </a:r>
          </a:p>
          <a:p>
            <a:pPr lvl="1">
              <a:buClr>
                <a:srgbClr val="C00000"/>
              </a:buClr>
              <a:buFont typeface="Wingdings" panose="05000000000000000000" pitchFamily="2" charset="2"/>
              <a:buChar char="q"/>
            </a:pPr>
            <a:r>
              <a:rPr lang="en-US" dirty="0"/>
              <a:t>Non-compliance avec rules</a:t>
            </a:r>
          </a:p>
          <a:p>
            <a:endParaRPr lang="en-US" dirty="0"/>
          </a:p>
        </p:txBody>
      </p:sp>
      <p:pic>
        <p:nvPicPr>
          <p:cNvPr id="6" name="Picture 5" descr="A person holding a phone while driving&#10;&#10;AI-generated content may be incorrect.">
            <a:extLst>
              <a:ext uri="{FF2B5EF4-FFF2-40B4-BE49-F238E27FC236}">
                <a16:creationId xmlns:a16="http://schemas.microsoft.com/office/drawing/2014/main" id="{2FE181F9-69D9-F665-5450-E1EA408699B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72399" y="1741932"/>
            <a:ext cx="4296298" cy="2870708"/>
          </a:xfrm>
          <a:prstGeom prst="rect">
            <a:avLst/>
          </a:prstGeom>
        </p:spPr>
      </p:pic>
    </p:spTree>
    <p:extLst>
      <p:ext uri="{BB962C8B-B14F-4D97-AF65-F5344CB8AC3E}">
        <p14:creationId xmlns:p14="http://schemas.microsoft.com/office/powerpoint/2010/main" val="32196299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228E5-5B2D-35C9-76BF-8F09E13B24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1C02D-2BF7-1220-2F72-FA75C6DD0E97}"/>
              </a:ext>
            </a:extLst>
          </p:cNvPr>
          <p:cNvSpPr>
            <a:spLocks noGrp="1"/>
          </p:cNvSpPr>
          <p:nvPr>
            <p:ph type="title"/>
          </p:nvPr>
        </p:nvSpPr>
        <p:spPr>
          <a:xfrm>
            <a:off x="603252" y="539751"/>
            <a:ext cx="8159747" cy="717551"/>
          </a:xfrm>
        </p:spPr>
        <p:txBody>
          <a:bodyPr/>
          <a:lstStyle/>
          <a:p>
            <a:r>
              <a:rPr lang="en-US" dirty="0"/>
              <a:t>Facteurs liés au véhicule en sécurité routière</a:t>
            </a:r>
          </a:p>
        </p:txBody>
      </p:sp>
      <p:sp>
        <p:nvSpPr>
          <p:cNvPr id="3" name="Text Placeholder 2">
            <a:extLst>
              <a:ext uri="{FF2B5EF4-FFF2-40B4-BE49-F238E27FC236}">
                <a16:creationId xmlns:a16="http://schemas.microsoft.com/office/drawing/2014/main" id="{D5A561BD-A438-51D5-F000-D400FDBC80B4}"/>
              </a:ext>
            </a:extLst>
          </p:cNvPr>
          <p:cNvSpPr>
            <a:spLocks noGrp="1"/>
          </p:cNvSpPr>
          <p:nvPr>
            <p:ph type="body" sz="half" idx="1"/>
          </p:nvPr>
        </p:nvSpPr>
        <p:spPr>
          <a:xfrm>
            <a:off x="787321" y="1432562"/>
            <a:ext cx="8807980" cy="5059521"/>
          </a:xfrm>
        </p:spPr>
        <p:txBody>
          <a:bodyPr>
            <a:normAutofit/>
          </a:bodyPr>
          <a:lstStyle/>
          <a:p>
            <a:pPr lvl="1">
              <a:buClr>
                <a:srgbClr val="C00000"/>
              </a:buClr>
              <a:buFont typeface="Wingdings" panose="05000000000000000000" pitchFamily="2" charset="2"/>
              <a:buChar char="q"/>
            </a:pPr>
            <a:r>
              <a:rPr lang="en-US" dirty="0"/>
              <a:t>Braking system condition</a:t>
            </a:r>
          </a:p>
          <a:p>
            <a:pPr lvl="1">
              <a:buClr>
                <a:srgbClr val="C00000"/>
              </a:buClr>
              <a:buFont typeface="Wingdings" panose="05000000000000000000" pitchFamily="2" charset="2"/>
              <a:buChar char="q"/>
            </a:pPr>
            <a:r>
              <a:rPr lang="en-US" dirty="0"/>
              <a:t>Tire condition</a:t>
            </a:r>
          </a:p>
          <a:p>
            <a:pPr lvl="1">
              <a:buClr>
                <a:srgbClr val="C00000"/>
              </a:buClr>
              <a:buFont typeface="Wingdings" panose="05000000000000000000" pitchFamily="2" charset="2"/>
              <a:buChar char="q"/>
            </a:pPr>
            <a:r>
              <a:rPr lang="en-US" dirty="0"/>
              <a:t>Lighting et visibility</a:t>
            </a:r>
          </a:p>
          <a:p>
            <a:pPr lvl="1">
              <a:buClr>
                <a:srgbClr val="C00000"/>
              </a:buClr>
              <a:buFont typeface="Wingdings" panose="05000000000000000000" pitchFamily="2" charset="2"/>
              <a:buChar char="q"/>
            </a:pPr>
            <a:r>
              <a:rPr lang="en-US" dirty="0"/>
              <a:t>Véhicule stability et crashworthiness</a:t>
            </a:r>
          </a:p>
          <a:p>
            <a:pPr lvl="1">
              <a:buClr>
                <a:srgbClr val="C00000"/>
              </a:buClr>
              <a:buFont typeface="Wingdings" panose="05000000000000000000" pitchFamily="2" charset="2"/>
              <a:buChar char="q"/>
            </a:pPr>
            <a:r>
              <a:rPr lang="en-US" dirty="0"/>
              <a:t>Sécurité technologies (ABS, ESC, airbags)</a:t>
            </a:r>
          </a:p>
          <a:p>
            <a:pPr lvl="1">
              <a:buClr>
                <a:srgbClr val="C00000"/>
              </a:buClr>
              <a:buFont typeface="Wingdings" panose="05000000000000000000" pitchFamily="2" charset="2"/>
              <a:buChar char="q"/>
            </a:pPr>
            <a:r>
              <a:rPr lang="en-US" dirty="0"/>
              <a:t>Overloading et poor maintenance</a:t>
            </a:r>
          </a:p>
          <a:p>
            <a:endParaRPr lang="en-US" dirty="0"/>
          </a:p>
        </p:txBody>
      </p:sp>
      <p:pic>
        <p:nvPicPr>
          <p:cNvPr id="9" name="Picture 8" descr="A group of people on top of a truck&#10;&#10;AI-generated content may be incorrect.">
            <a:extLst>
              <a:ext uri="{FF2B5EF4-FFF2-40B4-BE49-F238E27FC236}">
                <a16:creationId xmlns:a16="http://schemas.microsoft.com/office/drawing/2014/main" id="{E6598008-BFF2-0ABD-C6E0-E28CD64970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160" y="1554480"/>
            <a:ext cx="4307840" cy="3230880"/>
          </a:xfrm>
          <a:prstGeom prst="rect">
            <a:avLst/>
          </a:prstGeom>
        </p:spPr>
      </p:pic>
    </p:spTree>
    <p:extLst>
      <p:ext uri="{BB962C8B-B14F-4D97-AF65-F5344CB8AC3E}">
        <p14:creationId xmlns:p14="http://schemas.microsoft.com/office/powerpoint/2010/main" val="105662866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D675D-FD5B-746B-35AB-8E6F8DA330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37FB2C-BD04-A567-952A-EBBF730EAA64}"/>
              </a:ext>
            </a:extLst>
          </p:cNvPr>
          <p:cNvSpPr>
            <a:spLocks noGrp="1"/>
          </p:cNvSpPr>
          <p:nvPr>
            <p:ph type="title"/>
          </p:nvPr>
        </p:nvSpPr>
        <p:spPr>
          <a:xfrm>
            <a:off x="603252" y="539751"/>
            <a:ext cx="8159747" cy="717551"/>
          </a:xfrm>
        </p:spPr>
        <p:txBody>
          <a:bodyPr/>
          <a:lstStyle/>
          <a:p>
            <a:r>
              <a:rPr lang="en-US" dirty="0"/>
              <a:t>Facteurs routiers et environnementaux</a:t>
            </a:r>
          </a:p>
        </p:txBody>
      </p:sp>
      <p:sp>
        <p:nvSpPr>
          <p:cNvPr id="3" name="Text Placeholder 2">
            <a:extLst>
              <a:ext uri="{FF2B5EF4-FFF2-40B4-BE49-F238E27FC236}">
                <a16:creationId xmlns:a16="http://schemas.microsoft.com/office/drawing/2014/main" id="{BBE77411-D93C-CF27-4806-005613FC280C}"/>
              </a:ext>
            </a:extLst>
          </p:cNvPr>
          <p:cNvSpPr>
            <a:spLocks noGrp="1"/>
          </p:cNvSpPr>
          <p:nvPr>
            <p:ph type="body" sz="half" idx="1"/>
          </p:nvPr>
        </p:nvSpPr>
        <p:spPr>
          <a:xfrm>
            <a:off x="787321" y="1432562"/>
            <a:ext cx="8807980" cy="5059521"/>
          </a:xfrm>
        </p:spPr>
        <p:txBody>
          <a:bodyPr>
            <a:normAutofit/>
          </a:bodyPr>
          <a:lstStyle/>
          <a:p>
            <a:pPr lvl="1">
              <a:buClr>
                <a:srgbClr val="C00000"/>
              </a:buClr>
              <a:buFont typeface="Wingdings" panose="05000000000000000000" pitchFamily="2" charset="2"/>
              <a:buChar char="q"/>
            </a:pPr>
            <a:r>
              <a:rPr lang="en-US" dirty="0"/>
              <a:t>Poor route geometry (sharp curves, narrow lanes)</a:t>
            </a:r>
          </a:p>
          <a:p>
            <a:pPr lvl="1">
              <a:buClr>
                <a:srgbClr val="C00000"/>
              </a:buClr>
              <a:buFont typeface="Wingdings" panose="05000000000000000000" pitchFamily="2" charset="2"/>
              <a:buChar char="q"/>
            </a:pPr>
            <a:r>
              <a:rPr lang="en-US" dirty="0"/>
              <a:t>Inadequate signing et marking</a:t>
            </a:r>
          </a:p>
          <a:p>
            <a:pPr lvl="1">
              <a:buClr>
                <a:srgbClr val="C00000"/>
              </a:buClr>
              <a:buFont typeface="Wingdings" panose="05000000000000000000" pitchFamily="2" charset="2"/>
              <a:buChar char="q"/>
            </a:pPr>
            <a:r>
              <a:rPr lang="en-US" dirty="0"/>
              <a:t>Lack de piéton crossings et sidewalks</a:t>
            </a:r>
          </a:p>
          <a:p>
            <a:pPr lvl="1">
              <a:buClr>
                <a:srgbClr val="C00000"/>
              </a:buClr>
              <a:buFont typeface="Wingdings" panose="05000000000000000000" pitchFamily="2" charset="2"/>
              <a:buChar char="q"/>
            </a:pPr>
            <a:r>
              <a:rPr lang="en-US" dirty="0"/>
              <a:t>Dangereux intersections et access points</a:t>
            </a:r>
          </a:p>
          <a:p>
            <a:pPr lvl="1">
              <a:buClr>
                <a:srgbClr val="C00000"/>
              </a:buClr>
              <a:buFont typeface="Wingdings" panose="05000000000000000000" pitchFamily="2" charset="2"/>
              <a:buChar char="q"/>
            </a:pPr>
            <a:r>
              <a:rPr lang="en-US" dirty="0"/>
              <a:t>Poor lighting et visibility</a:t>
            </a:r>
          </a:p>
          <a:p>
            <a:pPr lvl="1">
              <a:buClr>
                <a:srgbClr val="C00000"/>
              </a:buClr>
              <a:buFont typeface="Wingdings" panose="05000000000000000000" pitchFamily="2" charset="2"/>
              <a:buChar char="q"/>
            </a:pPr>
            <a:r>
              <a:rPr lang="en-US" dirty="0"/>
              <a:t>Weather conditions (rain, fog)</a:t>
            </a:r>
          </a:p>
        </p:txBody>
      </p:sp>
      <p:pic>
        <p:nvPicPr>
          <p:cNvPr id="6" name="Picture 5" descr="A road with a large crack in the ground&#10;&#10;AI-generated content may be incorrect.">
            <a:extLst>
              <a:ext uri="{FF2B5EF4-FFF2-40B4-BE49-F238E27FC236}">
                <a16:creationId xmlns:a16="http://schemas.microsoft.com/office/drawing/2014/main" id="{02E34122-7C03-BE49-8FA6-3D1DD6682E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1479" y="2133600"/>
            <a:ext cx="4145280" cy="3108960"/>
          </a:xfrm>
          <a:prstGeom prst="rect">
            <a:avLst/>
          </a:prstGeom>
        </p:spPr>
      </p:pic>
    </p:spTree>
    <p:extLst>
      <p:ext uri="{BB962C8B-B14F-4D97-AF65-F5344CB8AC3E}">
        <p14:creationId xmlns:p14="http://schemas.microsoft.com/office/powerpoint/2010/main" val="320788126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22C5D-D0A6-9D44-E9B1-FF57C669634A}"/>
              </a:ext>
            </a:extLst>
          </p:cNvPr>
          <p:cNvSpPr>
            <a:spLocks noGrp="1"/>
          </p:cNvSpPr>
          <p:nvPr>
            <p:ph type="title"/>
          </p:nvPr>
        </p:nvSpPr>
        <p:spPr>
          <a:xfrm>
            <a:off x="603252" y="539751"/>
            <a:ext cx="7169147" cy="717551"/>
          </a:xfrm>
        </p:spPr>
        <p:txBody>
          <a:bodyPr/>
          <a:lstStyle/>
          <a:p>
            <a:r>
              <a:rPr lang="en-US" dirty="0"/>
              <a:t>Rôle de la vitesse dans la gravité des accidents</a:t>
            </a:r>
          </a:p>
        </p:txBody>
      </p:sp>
      <p:sp>
        <p:nvSpPr>
          <p:cNvPr id="3" name="Text Placeholder 2">
            <a:extLst>
              <a:ext uri="{FF2B5EF4-FFF2-40B4-BE49-F238E27FC236}">
                <a16:creationId xmlns:a16="http://schemas.microsoft.com/office/drawing/2014/main" id="{D0F1E055-EFF5-A53F-45D9-5B4BF62429E2}"/>
              </a:ext>
            </a:extLst>
          </p:cNvPr>
          <p:cNvSpPr>
            <a:spLocks noGrp="1"/>
          </p:cNvSpPr>
          <p:nvPr>
            <p:ph type="body" sz="half" idx="1"/>
          </p:nvPr>
        </p:nvSpPr>
        <p:spPr>
          <a:xfrm>
            <a:off x="612061" y="1371602"/>
            <a:ext cx="6428820" cy="5059521"/>
          </a:xfrm>
        </p:spPr>
        <p:txBody>
          <a:bodyPr>
            <a:normAutofit/>
          </a:bodyPr>
          <a:lstStyle/>
          <a:p>
            <a:pPr>
              <a:buClr>
                <a:srgbClr val="C00000"/>
              </a:buClr>
              <a:buFont typeface="Wingdings" panose="05000000000000000000" pitchFamily="2" charset="2"/>
              <a:buChar char="q"/>
            </a:pPr>
            <a:r>
              <a:rPr lang="en-US" sz="2400" dirty="0"/>
              <a:t>Higher vitesse decreases the field de vision </a:t>
            </a:r>
          </a:p>
          <a:p>
            <a:pPr>
              <a:buClr>
                <a:srgbClr val="C00000"/>
              </a:buClr>
              <a:buFont typeface="Wingdings" panose="05000000000000000000" pitchFamily="2" charset="2"/>
              <a:buChar char="q"/>
            </a:pPr>
            <a:r>
              <a:rPr lang="en-US" sz="2400" dirty="0"/>
              <a:t>Higher vitesse increases accident likelihood (less reaction time)</a:t>
            </a:r>
          </a:p>
          <a:p>
            <a:pPr>
              <a:buClr>
                <a:srgbClr val="C00000"/>
              </a:buClr>
              <a:buFont typeface="Wingdings" panose="05000000000000000000" pitchFamily="2" charset="2"/>
              <a:buChar char="q"/>
            </a:pPr>
            <a:r>
              <a:rPr lang="en-US" sz="2400" dirty="0"/>
              <a:t>Higher vitesse increases accident severity ou risque de fatality (energy increases avec vitesse squared)</a:t>
            </a:r>
          </a:p>
          <a:p>
            <a:pPr>
              <a:buClr>
                <a:srgbClr val="C00000"/>
              </a:buClr>
              <a:buFont typeface="Wingdings" panose="05000000000000000000" pitchFamily="2" charset="2"/>
              <a:buChar char="q"/>
            </a:pPr>
            <a:r>
              <a:rPr lang="en-US" sz="2400" b="1" dirty="0"/>
              <a:t>Vitesse management is one de the most effective sécurité strategies</a:t>
            </a:r>
          </a:p>
          <a:p>
            <a:endParaRPr lang="en-US" dirty="0"/>
          </a:p>
        </p:txBody>
      </p:sp>
      <p:pic>
        <p:nvPicPr>
          <p:cNvPr id="4" name="Picture 3">
            <a:extLst>
              <a:ext uri="{FF2B5EF4-FFF2-40B4-BE49-F238E27FC236}">
                <a16:creationId xmlns:a16="http://schemas.microsoft.com/office/drawing/2014/main" id="{21417397-9D81-996D-3A8F-1624C2C8EF30}"/>
              </a:ext>
            </a:extLst>
          </p:cNvPr>
          <p:cNvPicPr>
            <a:picLocks noChangeAspect="1"/>
          </p:cNvPicPr>
          <p:nvPr/>
        </p:nvPicPr>
        <p:blipFill>
          <a:blip r:embed="rId3"/>
          <a:stretch>
            <a:fillRect/>
          </a:stretch>
        </p:blipFill>
        <p:spPr>
          <a:xfrm>
            <a:off x="7868920" y="762114"/>
            <a:ext cx="3977640" cy="2938030"/>
          </a:xfrm>
          <a:prstGeom prst="rect">
            <a:avLst/>
          </a:prstGeom>
        </p:spPr>
      </p:pic>
      <p:pic>
        <p:nvPicPr>
          <p:cNvPr id="2050" name="Picture 2">
            <a:extLst>
              <a:ext uri="{FF2B5EF4-FFF2-40B4-BE49-F238E27FC236}">
                <a16:creationId xmlns:a16="http://schemas.microsoft.com/office/drawing/2014/main" id="{C2BBAEFE-B002-4D5C-4CFE-4CA3190FA5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9504" y="4106544"/>
            <a:ext cx="4097056" cy="2578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50411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E49FB-68BB-104D-656C-CB7A0B008AA7}"/>
              </a:ext>
            </a:extLst>
          </p:cNvPr>
          <p:cNvSpPr>
            <a:spLocks noGrp="1"/>
          </p:cNvSpPr>
          <p:nvPr>
            <p:ph type="title"/>
          </p:nvPr>
        </p:nvSpPr>
        <p:spPr>
          <a:xfrm>
            <a:off x="603252" y="539751"/>
            <a:ext cx="7336787" cy="717551"/>
          </a:xfrm>
        </p:spPr>
        <p:txBody>
          <a:bodyPr/>
          <a:lstStyle/>
          <a:p>
            <a:r>
              <a:rPr lang="en-US" dirty="0"/>
              <a:t>Usagers vulnérables de la route (VRUs)</a:t>
            </a:r>
          </a:p>
        </p:txBody>
      </p:sp>
      <p:sp>
        <p:nvSpPr>
          <p:cNvPr id="4" name="Content Placeholder 2">
            <a:extLst>
              <a:ext uri="{FF2B5EF4-FFF2-40B4-BE49-F238E27FC236}">
                <a16:creationId xmlns:a16="http://schemas.microsoft.com/office/drawing/2014/main" id="{F120D09C-D956-E880-331C-77F8082C12B1}"/>
              </a:ext>
            </a:extLst>
          </p:cNvPr>
          <p:cNvSpPr txBox="1">
            <a:spLocks/>
          </p:cNvSpPr>
          <p:nvPr/>
        </p:nvSpPr>
        <p:spPr>
          <a:xfrm>
            <a:off x="603252" y="1371600"/>
            <a:ext cx="7336787" cy="50901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fontScale="92500" lnSpcReduction="1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spcBef>
                <a:spcPts val="600"/>
              </a:spcBef>
              <a:buClr>
                <a:srgbClr val="C00000"/>
              </a:buClr>
              <a:buFont typeface="Wingdings" panose="05000000000000000000" pitchFamily="2" charset="2"/>
              <a:buChar char="q"/>
            </a:pPr>
            <a:r>
              <a:rPr lang="en-US" dirty="0"/>
              <a:t>Vulnerable route usagers comprennent:</a:t>
            </a:r>
          </a:p>
          <a:p>
            <a:pPr lvl="1" hangingPunct="1">
              <a:spcBef>
                <a:spcPts val="600"/>
              </a:spcBef>
              <a:buClr>
                <a:srgbClr val="C00000"/>
              </a:buClr>
              <a:buFont typeface="Wingdings" panose="05000000000000000000" pitchFamily="2" charset="2"/>
              <a:buChar char="v"/>
            </a:pPr>
            <a:r>
              <a:rPr lang="en-US" dirty="0"/>
              <a:t>Piétons</a:t>
            </a:r>
          </a:p>
          <a:p>
            <a:pPr lvl="1" hangingPunct="1">
              <a:spcBef>
                <a:spcPts val="600"/>
              </a:spcBef>
              <a:buClr>
                <a:srgbClr val="C00000"/>
              </a:buClr>
              <a:buFont typeface="Wingdings" panose="05000000000000000000" pitchFamily="2" charset="2"/>
              <a:buChar char="v"/>
            </a:pPr>
            <a:r>
              <a:rPr lang="en-US" dirty="0"/>
              <a:t>Cyclists</a:t>
            </a:r>
          </a:p>
          <a:p>
            <a:pPr lvl="1" hangingPunct="1">
              <a:spcBef>
                <a:spcPts val="600"/>
              </a:spcBef>
              <a:buClr>
                <a:srgbClr val="C00000"/>
              </a:buClr>
              <a:buFont typeface="Wingdings" panose="05000000000000000000" pitchFamily="2" charset="2"/>
              <a:buChar char="v"/>
            </a:pPr>
            <a:r>
              <a:rPr lang="en-US" dirty="0"/>
              <a:t>Motorcyclists</a:t>
            </a:r>
          </a:p>
          <a:p>
            <a:pPr lvl="1" hangingPunct="1">
              <a:spcBef>
                <a:spcPts val="600"/>
              </a:spcBef>
              <a:buClr>
                <a:srgbClr val="C00000"/>
              </a:buClr>
              <a:buFont typeface="Wingdings" panose="05000000000000000000" pitchFamily="2" charset="2"/>
              <a:buChar char="v"/>
            </a:pPr>
            <a:r>
              <a:rPr lang="en-US" dirty="0"/>
              <a:t>Children et parsonnes âgées</a:t>
            </a:r>
          </a:p>
          <a:p>
            <a:pPr lvl="1" hangingPunct="1">
              <a:spcBef>
                <a:spcPts val="600"/>
              </a:spcBef>
              <a:buClr>
                <a:srgbClr val="C00000"/>
              </a:buClr>
              <a:buFont typeface="Wingdings" panose="05000000000000000000" pitchFamily="2" charset="2"/>
              <a:buChar char="v"/>
            </a:pPr>
            <a:r>
              <a:rPr lang="en-US" dirty="0"/>
              <a:t>People avec disabilities</a:t>
            </a:r>
          </a:p>
          <a:p>
            <a:pPr hangingPunct="1">
              <a:buClr>
                <a:srgbClr val="C00000"/>
              </a:buClr>
              <a:buFont typeface="Wingdings" panose="05000000000000000000" pitchFamily="2" charset="2"/>
              <a:buChar char="q"/>
            </a:pPr>
            <a:r>
              <a:rPr lang="en-US" sz="2600" dirty="0"/>
              <a:t>Higher exposure à impact et lower physical protection</a:t>
            </a:r>
          </a:p>
          <a:p>
            <a:pPr hangingPunct="1">
              <a:buClr>
                <a:srgbClr val="C00000"/>
              </a:buClr>
              <a:buFont typeface="Wingdings" panose="05000000000000000000" pitchFamily="2" charset="2"/>
              <a:buChar char="q"/>
            </a:pPr>
            <a:r>
              <a:rPr lang="en-US" sz="2600" dirty="0"/>
              <a:t>Souvent share space avec high-speed motor véhicules </a:t>
            </a:r>
          </a:p>
          <a:p>
            <a:pPr hangingPunct="1">
              <a:buClr>
                <a:srgbClr val="C00000"/>
              </a:buClr>
              <a:buFont typeface="Wingdings" panose="05000000000000000000" pitchFamily="2" charset="2"/>
              <a:buChar char="q"/>
            </a:pPr>
            <a:r>
              <a:rPr lang="en-US" sz="2600" dirty="0"/>
              <a:t>VRUs are overrepresented dans LMIC accident tués</a:t>
            </a:r>
          </a:p>
        </p:txBody>
      </p:sp>
      <p:pic>
        <p:nvPicPr>
          <p:cNvPr id="10" name="Picture 9" descr="A group of people walking on a street&#10;&#10;AI-generated content may be incorrect.">
            <a:extLst>
              <a:ext uri="{FF2B5EF4-FFF2-40B4-BE49-F238E27FC236}">
                <a16:creationId xmlns:a16="http://schemas.microsoft.com/office/drawing/2014/main" id="{6EB0739E-8ABD-B52B-A8F8-73FBA1553C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816" y="1371600"/>
            <a:ext cx="4136103" cy="3102077"/>
          </a:xfrm>
          <a:prstGeom prst="rect">
            <a:avLst/>
          </a:prstGeom>
        </p:spPr>
      </p:pic>
    </p:spTree>
    <p:extLst>
      <p:ext uri="{BB962C8B-B14F-4D97-AF65-F5344CB8AC3E}">
        <p14:creationId xmlns:p14="http://schemas.microsoft.com/office/powerpoint/2010/main" val="329561437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1D658-70B8-DB28-D000-69847F70B5E0}"/>
              </a:ext>
            </a:extLst>
          </p:cNvPr>
          <p:cNvSpPr>
            <a:spLocks noGrp="1"/>
          </p:cNvSpPr>
          <p:nvPr>
            <p:ph type="title"/>
          </p:nvPr>
        </p:nvSpPr>
        <p:spPr>
          <a:xfrm>
            <a:off x="603252" y="539751"/>
            <a:ext cx="7382507" cy="717551"/>
          </a:xfrm>
        </p:spPr>
        <p:txBody>
          <a:bodyPr/>
          <a:lstStyle/>
          <a:p>
            <a:r>
              <a:rPr lang="en-US" dirty="0"/>
              <a:t>Charge mondiale de l’insécurité routière</a:t>
            </a:r>
          </a:p>
        </p:txBody>
      </p:sp>
      <p:sp>
        <p:nvSpPr>
          <p:cNvPr id="4" name="Content Placeholder 2">
            <a:extLst>
              <a:ext uri="{FF2B5EF4-FFF2-40B4-BE49-F238E27FC236}">
                <a16:creationId xmlns:a16="http://schemas.microsoft.com/office/drawing/2014/main" id="{B00F0670-4460-0E36-8907-202EA59E06FF}"/>
              </a:ext>
            </a:extLst>
          </p:cNvPr>
          <p:cNvSpPr txBox="1">
            <a:spLocks/>
          </p:cNvSpPr>
          <p:nvPr/>
        </p:nvSpPr>
        <p:spPr>
          <a:xfrm>
            <a:off x="457200" y="1600200"/>
            <a:ext cx="631952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sz="2400" dirty="0"/>
              <a:t>About 1.19 million deaths et 50+ million blessures chaque année (WHO)</a:t>
            </a:r>
          </a:p>
          <a:p>
            <a:pPr hangingPunct="1">
              <a:buClr>
                <a:srgbClr val="C00000"/>
              </a:buClr>
              <a:buFont typeface="Wingdings" panose="05000000000000000000" pitchFamily="2" charset="2"/>
              <a:buChar char="q"/>
            </a:pPr>
            <a:r>
              <a:rPr lang="en-US" sz="2400" dirty="0"/>
              <a:t>Over 90% de route deaths occur dans low- et middle-income pays (LMICs)</a:t>
            </a:r>
          </a:p>
          <a:p>
            <a:pPr hangingPunct="1">
              <a:buClr>
                <a:srgbClr val="C00000"/>
              </a:buClr>
              <a:buFont typeface="Wingdings" panose="05000000000000000000" pitchFamily="2" charset="2"/>
              <a:buChar char="q"/>
            </a:pPr>
            <a:r>
              <a:rPr lang="en-US" sz="2400" dirty="0"/>
              <a:t>LMICs have fewer véhicules but much higher fatality rates</a:t>
            </a:r>
          </a:p>
          <a:p>
            <a:pPr hangingPunct="1">
              <a:buClr>
                <a:srgbClr val="C00000"/>
              </a:buClr>
              <a:buFont typeface="Wingdings" panose="05000000000000000000" pitchFamily="2" charset="2"/>
              <a:buChar char="q"/>
            </a:pPr>
            <a:r>
              <a:rPr lang="en-US" sz="2400" dirty="0"/>
              <a:t>High-income pays have reduced deaths through sûr design, enforcement, et véhicule standards</a:t>
            </a:r>
          </a:p>
          <a:p>
            <a:pPr hangingPunct="1">
              <a:buClr>
                <a:srgbClr val="C00000"/>
              </a:buClr>
              <a:buFont typeface="Wingdings" panose="05000000000000000000" pitchFamily="2" charset="2"/>
              <a:buChar char="q"/>
            </a:pPr>
            <a:endParaRPr lang="en-US" dirty="0"/>
          </a:p>
        </p:txBody>
      </p:sp>
      <p:pic>
        <p:nvPicPr>
          <p:cNvPr id="5" name="Picture 4">
            <a:extLst>
              <a:ext uri="{FF2B5EF4-FFF2-40B4-BE49-F238E27FC236}">
                <a16:creationId xmlns:a16="http://schemas.microsoft.com/office/drawing/2014/main" id="{16B34BFE-A9B8-6D74-5632-11B7B99CA81F}"/>
              </a:ext>
            </a:extLst>
          </p:cNvPr>
          <p:cNvPicPr>
            <a:picLocks noChangeAspect="1"/>
          </p:cNvPicPr>
          <p:nvPr/>
        </p:nvPicPr>
        <p:blipFill>
          <a:blip r:embed="rId3"/>
          <a:stretch>
            <a:fillRect/>
          </a:stretch>
        </p:blipFill>
        <p:spPr>
          <a:xfrm>
            <a:off x="6908801" y="1728332"/>
            <a:ext cx="5202128" cy="3432417"/>
          </a:xfrm>
          <a:prstGeom prst="rect">
            <a:avLst/>
          </a:prstGeom>
        </p:spPr>
      </p:pic>
      <p:sp>
        <p:nvSpPr>
          <p:cNvPr id="6" name="TextBox 5">
            <a:extLst>
              <a:ext uri="{FF2B5EF4-FFF2-40B4-BE49-F238E27FC236}">
                <a16:creationId xmlns:a16="http://schemas.microsoft.com/office/drawing/2014/main" id="{21EED2EF-2BDE-4099-E671-76CC9E3F5E6A}"/>
              </a:ext>
            </a:extLst>
          </p:cNvPr>
          <p:cNvSpPr txBox="1"/>
          <p:nvPr/>
        </p:nvSpPr>
        <p:spPr>
          <a:xfrm>
            <a:off x="7519736" y="5284942"/>
            <a:ext cx="3980257" cy="2549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US" sz="1100" b="0" i="0" u="none" strike="noStrike" cap="none" spc="0" normalizeH="0" baseline="0" dirty="0">
                <a:ln>
                  <a:noFill/>
                </a:ln>
                <a:solidFill>
                  <a:srgbClr val="000000"/>
                </a:solidFill>
                <a:effectLst/>
                <a:uFillTx/>
                <a:latin typeface="+mn-lt"/>
                <a:ea typeface="+mn-ea"/>
                <a:cs typeface="+mn-cs"/>
                <a:sym typeface="Helvetica Neue"/>
              </a:rPr>
              <a:t>Source: Mondial Statut report on route sécurité, WHO 2023 </a:t>
            </a:r>
          </a:p>
        </p:txBody>
      </p:sp>
    </p:spTree>
    <p:extLst>
      <p:ext uri="{BB962C8B-B14F-4D97-AF65-F5344CB8AC3E}">
        <p14:creationId xmlns:p14="http://schemas.microsoft.com/office/powerpoint/2010/main" val="152357616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06312-C3F4-3FFA-B89D-1DD7DD9ED12B}"/>
              </a:ext>
            </a:extLst>
          </p:cNvPr>
          <p:cNvSpPr>
            <a:spLocks noGrp="1"/>
          </p:cNvSpPr>
          <p:nvPr>
            <p:ph type="title"/>
          </p:nvPr>
        </p:nvSpPr>
        <p:spPr>
          <a:xfrm>
            <a:off x="603252" y="539751"/>
            <a:ext cx="5899147" cy="717551"/>
          </a:xfrm>
        </p:spPr>
        <p:txBody>
          <a:bodyPr/>
          <a:lstStyle/>
          <a:p>
            <a:r>
              <a:rPr lang="en-US" dirty="0"/>
              <a:t>Charge mondiale de l’insécurité routière</a:t>
            </a:r>
          </a:p>
        </p:txBody>
      </p:sp>
      <p:pic>
        <p:nvPicPr>
          <p:cNvPr id="4" name="Picture 3">
            <a:extLst>
              <a:ext uri="{FF2B5EF4-FFF2-40B4-BE49-F238E27FC236}">
                <a16:creationId xmlns:a16="http://schemas.microsoft.com/office/drawing/2014/main" id="{B661CFAE-DC8F-27BB-1DD5-E6D1026A38D5}"/>
              </a:ext>
            </a:extLst>
          </p:cNvPr>
          <p:cNvPicPr>
            <a:picLocks noChangeAspect="1"/>
          </p:cNvPicPr>
          <p:nvPr/>
        </p:nvPicPr>
        <p:blipFill>
          <a:blip r:embed="rId3"/>
          <a:stretch>
            <a:fillRect/>
          </a:stretch>
        </p:blipFill>
        <p:spPr>
          <a:xfrm>
            <a:off x="5837272" y="1021857"/>
            <a:ext cx="4061812" cy="5730737"/>
          </a:xfrm>
          <a:prstGeom prst="rect">
            <a:avLst/>
          </a:prstGeom>
        </p:spPr>
      </p:pic>
      <p:pic>
        <p:nvPicPr>
          <p:cNvPr id="5" name="Picture 4">
            <a:extLst>
              <a:ext uri="{FF2B5EF4-FFF2-40B4-BE49-F238E27FC236}">
                <a16:creationId xmlns:a16="http://schemas.microsoft.com/office/drawing/2014/main" id="{BD3328CC-D40A-76B3-7AEC-5F1F918FC747}"/>
              </a:ext>
            </a:extLst>
          </p:cNvPr>
          <p:cNvPicPr>
            <a:picLocks noChangeAspect="1"/>
          </p:cNvPicPr>
          <p:nvPr/>
        </p:nvPicPr>
        <p:blipFill>
          <a:blip r:embed="rId4"/>
          <a:stretch>
            <a:fillRect/>
          </a:stretch>
        </p:blipFill>
        <p:spPr>
          <a:xfrm>
            <a:off x="931476" y="1021857"/>
            <a:ext cx="4016088" cy="5616427"/>
          </a:xfrm>
          <a:prstGeom prst="rect">
            <a:avLst/>
          </a:prstGeom>
        </p:spPr>
      </p:pic>
      <p:sp>
        <p:nvSpPr>
          <p:cNvPr id="6" name="TextBox 5">
            <a:extLst>
              <a:ext uri="{FF2B5EF4-FFF2-40B4-BE49-F238E27FC236}">
                <a16:creationId xmlns:a16="http://schemas.microsoft.com/office/drawing/2014/main" id="{572DB9B1-E044-68D2-4C23-C021233A17E1}"/>
              </a:ext>
            </a:extLst>
          </p:cNvPr>
          <p:cNvSpPr txBox="1"/>
          <p:nvPr/>
        </p:nvSpPr>
        <p:spPr>
          <a:xfrm>
            <a:off x="10130857" y="6078644"/>
            <a:ext cx="1929064"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US" sz="1100" b="0" i="0" u="none" strike="noStrike" cap="none" spc="0" normalizeH="0" baseline="0" dirty="0">
                <a:ln>
                  <a:noFill/>
                </a:ln>
                <a:solidFill>
                  <a:srgbClr val="000000"/>
                </a:solidFill>
                <a:effectLst/>
                <a:uFillTx/>
                <a:latin typeface="+mn-lt"/>
                <a:ea typeface="+mn-ea"/>
                <a:cs typeface="+mn-cs"/>
                <a:sym typeface="Helvetica Neue"/>
              </a:rPr>
              <a:t>Source: Mondial Statut report on route sécurité, WHO 2023 </a:t>
            </a:r>
          </a:p>
        </p:txBody>
      </p:sp>
    </p:spTree>
    <p:extLst>
      <p:ext uri="{BB962C8B-B14F-4D97-AF65-F5344CB8AC3E}">
        <p14:creationId xmlns:p14="http://schemas.microsoft.com/office/powerpoint/2010/main" val="168041475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CB4C1-DC93-9EB8-E78B-D863DE87E2B9}"/>
              </a:ext>
            </a:extLst>
          </p:cNvPr>
          <p:cNvSpPr>
            <a:spLocks noGrp="1"/>
          </p:cNvSpPr>
          <p:nvPr>
            <p:ph type="title"/>
          </p:nvPr>
        </p:nvSpPr>
        <p:spPr>
          <a:xfrm>
            <a:off x="603252" y="539751"/>
            <a:ext cx="8037827" cy="717551"/>
          </a:xfrm>
        </p:spPr>
        <p:txBody>
          <a:bodyPr/>
          <a:lstStyle/>
          <a:p>
            <a:r>
              <a:rPr lang="en-US" dirty="0"/>
              <a:t>Situation de la sécurité routière dans les PRFI</a:t>
            </a:r>
          </a:p>
        </p:txBody>
      </p:sp>
      <p:sp>
        <p:nvSpPr>
          <p:cNvPr id="4" name="Content Placeholder 2">
            <a:extLst>
              <a:ext uri="{FF2B5EF4-FFF2-40B4-BE49-F238E27FC236}">
                <a16:creationId xmlns:a16="http://schemas.microsoft.com/office/drawing/2014/main" id="{11E765B6-5675-78D1-E799-F40C6950BA72}"/>
              </a:ext>
            </a:extLst>
          </p:cNvPr>
          <p:cNvSpPr txBox="1">
            <a:spLocks/>
          </p:cNvSpPr>
          <p:nvPr/>
        </p:nvSpPr>
        <p:spPr>
          <a:xfrm>
            <a:off x="457200" y="1600200"/>
            <a:ext cx="6929437"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1" hangingPunct="1">
              <a:buClr>
                <a:srgbClr val="C00000"/>
              </a:buClr>
              <a:buFont typeface="Wingdings" panose="05000000000000000000" pitchFamily="2" charset="2"/>
              <a:buChar char="q"/>
            </a:pPr>
            <a:r>
              <a:rPr lang="en-US" dirty="0"/>
              <a:t>Rapid urbanization et motorization</a:t>
            </a:r>
          </a:p>
          <a:p>
            <a:pPr lvl="1" hangingPunct="1">
              <a:buClr>
                <a:srgbClr val="C00000"/>
              </a:buClr>
              <a:buFont typeface="Wingdings" panose="05000000000000000000" pitchFamily="2" charset="2"/>
              <a:buChar char="q"/>
            </a:pPr>
            <a:r>
              <a:rPr lang="en-US" dirty="0"/>
              <a:t>Mixed trafic avec weak separation (voitures, buses, motorcycles, piétons)</a:t>
            </a:r>
          </a:p>
          <a:p>
            <a:pPr lvl="1" hangingPunct="1">
              <a:buClr>
                <a:srgbClr val="C00000"/>
              </a:buClr>
              <a:buFont typeface="Wingdings" panose="05000000000000000000" pitchFamily="2" charset="2"/>
              <a:buChar char="q"/>
            </a:pPr>
            <a:r>
              <a:rPr lang="en-US" dirty="0"/>
              <a:t>Inadequate enforcement capacité</a:t>
            </a:r>
          </a:p>
          <a:p>
            <a:pPr lvl="1" hangingPunct="1">
              <a:buClr>
                <a:srgbClr val="C00000"/>
              </a:buClr>
              <a:buFont typeface="Wingdings" panose="05000000000000000000" pitchFamily="2" charset="2"/>
              <a:buChar char="q"/>
            </a:pPr>
            <a:r>
              <a:rPr lang="en-US" dirty="0"/>
              <a:t>Poor route infrastructure et maintenance</a:t>
            </a:r>
          </a:p>
          <a:p>
            <a:pPr lvl="1" hangingPunct="1">
              <a:buClr>
                <a:srgbClr val="C00000"/>
              </a:buClr>
              <a:buFont typeface="Wingdings" panose="05000000000000000000" pitchFamily="2" charset="2"/>
              <a:buChar char="q"/>
            </a:pPr>
            <a:r>
              <a:rPr lang="en-US" dirty="0"/>
              <a:t>Dangereux transports publics oparations</a:t>
            </a:r>
          </a:p>
        </p:txBody>
      </p:sp>
      <p:pic>
        <p:nvPicPr>
          <p:cNvPr id="3074" name="Picture 2" descr="Streets of African city. Cotonou, Benin - September 7, 2007: Busy streets of African city, motorbikes and cars in traffic, local woman with a bucket passes market stands on sidewalk. africa african culture crowded traffic jam stock pictures, royalty-free photos &amp; images">
            <a:extLst>
              <a:ext uri="{FF2B5EF4-FFF2-40B4-BE49-F238E27FC236}">
                <a16:creationId xmlns:a16="http://schemas.microsoft.com/office/drawing/2014/main" id="{B7ABE715-C589-68A1-8595-70ECD67CDB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6240" y="1257303"/>
            <a:ext cx="4175760" cy="4175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86065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6A5E6-F4B4-EA50-1EC5-48A35268B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3A1DC-9B7F-685B-9C43-70B45219CDAF}"/>
              </a:ext>
            </a:extLst>
          </p:cNvPr>
          <p:cNvSpPr>
            <a:spLocks noGrp="1"/>
          </p:cNvSpPr>
          <p:nvPr>
            <p:ph type="title"/>
          </p:nvPr>
        </p:nvSpPr>
        <p:spPr>
          <a:xfrm>
            <a:off x="603252" y="539751"/>
            <a:ext cx="8037827" cy="717551"/>
          </a:xfrm>
        </p:spPr>
        <p:txBody>
          <a:bodyPr/>
          <a:lstStyle/>
          <a:p>
            <a:r>
              <a:rPr lang="en-US" dirty="0"/>
              <a:t>Coût économique des accidents de la route</a:t>
            </a:r>
          </a:p>
        </p:txBody>
      </p:sp>
      <p:sp>
        <p:nvSpPr>
          <p:cNvPr id="3" name="Content Placeholder 2">
            <a:extLst>
              <a:ext uri="{FF2B5EF4-FFF2-40B4-BE49-F238E27FC236}">
                <a16:creationId xmlns:a16="http://schemas.microsoft.com/office/drawing/2014/main" id="{70416A68-21F2-A88A-88DC-33C7F4EE0B3B}"/>
              </a:ext>
            </a:extLst>
          </p:cNvPr>
          <p:cNvSpPr txBox="1">
            <a:spLocks/>
          </p:cNvSpPr>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1" hangingPunct="1">
              <a:buClr>
                <a:srgbClr val="C00000"/>
              </a:buClr>
              <a:buFont typeface="Wingdings" panose="05000000000000000000" pitchFamily="2" charset="2"/>
              <a:buChar char="q"/>
            </a:pPr>
            <a:r>
              <a:rPr lang="en-US" dirty="0"/>
              <a:t>Route accidents coût pays approximativement 3–5% de GDP</a:t>
            </a:r>
          </a:p>
          <a:p>
            <a:pPr lvl="1" hangingPunct="1">
              <a:buClr>
                <a:srgbClr val="C00000"/>
              </a:buClr>
              <a:buFont typeface="Wingdings" panose="05000000000000000000" pitchFamily="2" charset="2"/>
              <a:buChar char="q"/>
            </a:pPr>
            <a:r>
              <a:rPr lang="en-US" dirty="0"/>
              <a:t>Coûts comprennent medical care, productivity loss, proparty damage, et insurance</a:t>
            </a:r>
          </a:p>
          <a:p>
            <a:pPr lvl="1" hangingPunct="1">
              <a:buClr>
                <a:srgbClr val="C00000"/>
              </a:buClr>
              <a:buFont typeface="Wingdings" panose="05000000000000000000" pitchFamily="2" charset="2"/>
              <a:buChar char="q"/>
            </a:pPr>
            <a:r>
              <a:rPr lang="en-US" dirty="0"/>
              <a:t>Route sécurité improvement is a high-return investissement</a:t>
            </a:r>
          </a:p>
        </p:txBody>
      </p:sp>
    </p:spTree>
    <p:extLst>
      <p:ext uri="{BB962C8B-B14F-4D97-AF65-F5344CB8AC3E}">
        <p14:creationId xmlns:p14="http://schemas.microsoft.com/office/powerpoint/2010/main" val="136720420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9DDE-C385-CAB5-93FF-33041D0CEB22}"/>
              </a:ext>
            </a:extLst>
          </p:cNvPr>
          <p:cNvSpPr>
            <a:spLocks noGrp="1"/>
          </p:cNvSpPr>
          <p:nvPr>
            <p:ph type="title"/>
          </p:nvPr>
        </p:nvSpPr>
        <p:spPr>
          <a:xfrm>
            <a:off x="603252" y="539751"/>
            <a:ext cx="7037067" cy="717551"/>
          </a:xfrm>
        </p:spPr>
        <p:txBody>
          <a:bodyPr/>
          <a:lstStyle/>
          <a:p>
            <a:r>
              <a:rPr lang="en-US" dirty="0"/>
              <a:t>Objectifs et engagements mondiaux</a:t>
            </a:r>
          </a:p>
        </p:txBody>
      </p:sp>
      <p:sp>
        <p:nvSpPr>
          <p:cNvPr id="4" name="Content Placeholder 2">
            <a:extLst>
              <a:ext uri="{FF2B5EF4-FFF2-40B4-BE49-F238E27FC236}">
                <a16:creationId xmlns:a16="http://schemas.microsoft.com/office/drawing/2014/main" id="{2C8297A2-FBA9-1554-24ED-929221C4F125}"/>
              </a:ext>
            </a:extLst>
          </p:cNvPr>
          <p:cNvSpPr txBox="1">
            <a:spLocks/>
          </p:cNvSpPr>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dirty="0"/>
              <a:t>UN Decade de Action pour Route Sécurité</a:t>
            </a:r>
          </a:p>
          <a:p>
            <a:pPr hangingPunct="1">
              <a:buClr>
                <a:srgbClr val="C00000"/>
              </a:buClr>
              <a:buFont typeface="Wingdings" panose="05000000000000000000" pitchFamily="2" charset="2"/>
              <a:buChar char="q"/>
            </a:pPr>
            <a:r>
              <a:rPr lang="en-US" dirty="0"/>
              <a:t>Durable Development Objectifs (SDG 3.6 et SDG 11.2)</a:t>
            </a:r>
          </a:p>
          <a:p>
            <a:pPr hangingPunct="1">
              <a:buClr>
                <a:srgbClr val="C00000"/>
              </a:buClr>
              <a:buFont typeface="Wingdings" panose="05000000000000000000" pitchFamily="2" charset="2"/>
              <a:buChar char="q"/>
            </a:pPr>
            <a:r>
              <a:rPr lang="en-US" dirty="0"/>
              <a:t>Vision Zero strategies adopted par many pays</a:t>
            </a:r>
          </a:p>
          <a:p>
            <a:pPr hangingPunct="1">
              <a:buClr>
                <a:srgbClr val="C00000"/>
              </a:buClr>
              <a:buFont typeface="Wingdings" panose="05000000000000000000" pitchFamily="2" charset="2"/>
              <a:buChar char="q"/>
            </a:pPr>
            <a:r>
              <a:rPr lang="en-US" dirty="0"/>
              <a:t>Accent on reducing tués et serious blessures</a:t>
            </a:r>
          </a:p>
        </p:txBody>
      </p:sp>
      <p:pic>
        <p:nvPicPr>
          <p:cNvPr id="5" name="Picture 4">
            <a:extLst>
              <a:ext uri="{FF2B5EF4-FFF2-40B4-BE49-F238E27FC236}">
                <a16:creationId xmlns:a16="http://schemas.microsoft.com/office/drawing/2014/main" id="{2AC1BF04-70BD-427F-9C63-BE58B6C25D54}"/>
              </a:ext>
            </a:extLst>
          </p:cNvPr>
          <p:cNvPicPr>
            <a:picLocks noChangeAspect="1"/>
          </p:cNvPicPr>
          <p:nvPr/>
        </p:nvPicPr>
        <p:blipFill>
          <a:blip r:embed="rId3"/>
          <a:stretch>
            <a:fillRect/>
          </a:stretch>
        </p:blipFill>
        <p:spPr>
          <a:xfrm>
            <a:off x="8649876" y="898526"/>
            <a:ext cx="2938872" cy="4249734"/>
          </a:xfrm>
          <a:prstGeom prst="rect">
            <a:avLst/>
          </a:prstGeom>
        </p:spPr>
      </p:pic>
    </p:spTree>
    <p:extLst>
      <p:ext uri="{BB962C8B-B14F-4D97-AF65-F5344CB8AC3E}">
        <p14:creationId xmlns:p14="http://schemas.microsoft.com/office/powerpoint/2010/main" val="52313744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3A4D1-9E56-60A6-B36F-5EB5AD973E55}"/>
              </a:ext>
            </a:extLst>
          </p:cNvPr>
          <p:cNvSpPr>
            <a:spLocks noGrp="1"/>
          </p:cNvSpPr>
          <p:nvPr>
            <p:ph type="title"/>
          </p:nvPr>
        </p:nvSpPr>
        <p:spPr>
          <a:xfrm>
            <a:off x="603252" y="539751"/>
            <a:ext cx="8174987" cy="717551"/>
          </a:xfrm>
        </p:spPr>
        <p:txBody>
          <a:bodyPr/>
          <a:lstStyle/>
          <a:p>
            <a:r>
              <a:rPr lang="en-US" dirty="0"/>
              <a:t>Approche du système sûr</a:t>
            </a:r>
          </a:p>
        </p:txBody>
      </p:sp>
      <p:sp>
        <p:nvSpPr>
          <p:cNvPr id="4" name="Content Placeholder 2">
            <a:extLst>
              <a:ext uri="{FF2B5EF4-FFF2-40B4-BE49-F238E27FC236}">
                <a16:creationId xmlns:a16="http://schemas.microsoft.com/office/drawing/2014/main" id="{F88A57FD-D68A-49B3-63A4-42C6CE3B872C}"/>
              </a:ext>
            </a:extLst>
          </p:cNvPr>
          <p:cNvSpPr txBox="1">
            <a:spLocks/>
          </p:cNvSpPr>
          <p:nvPr/>
        </p:nvSpPr>
        <p:spPr>
          <a:xfrm>
            <a:off x="457200" y="1600200"/>
            <a:ext cx="541528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sz="2400" dirty="0"/>
              <a:t>A route sécurité approach that ensures no one is killed ou seriously injured</a:t>
            </a:r>
          </a:p>
          <a:p>
            <a:pPr hangingPunct="1">
              <a:buClr>
                <a:srgbClr val="C00000"/>
              </a:buClr>
              <a:buFont typeface="Wingdings" panose="05000000000000000000" pitchFamily="2" charset="2"/>
              <a:buChar char="q"/>
            </a:pPr>
            <a:r>
              <a:rPr lang="en-US" sz="2400" dirty="0"/>
              <a:t>System is designed around humain limitations et vulnerability</a:t>
            </a:r>
          </a:p>
          <a:p>
            <a:pPr hangingPunct="1">
              <a:buClr>
                <a:srgbClr val="C00000"/>
              </a:buClr>
              <a:buFont typeface="Wingdings" panose="05000000000000000000" pitchFamily="2" charset="2"/>
              <a:buChar char="q"/>
            </a:pPr>
            <a:r>
              <a:rPr lang="en-US" sz="2400" dirty="0"/>
              <a:t>Responsabilité is shared among designers, opérateurs, politique makers, et route usagers</a:t>
            </a:r>
          </a:p>
        </p:txBody>
      </p:sp>
    </p:spTree>
    <p:extLst>
      <p:ext uri="{BB962C8B-B14F-4D97-AF65-F5344CB8AC3E}">
        <p14:creationId xmlns:p14="http://schemas.microsoft.com/office/powerpoint/2010/main" val="417232046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CADAE-D7BB-CD41-C188-237E141AF197}"/>
              </a:ext>
            </a:extLst>
          </p:cNvPr>
          <p:cNvSpPr>
            <a:spLocks noGrp="1"/>
          </p:cNvSpPr>
          <p:nvPr>
            <p:ph type="title"/>
          </p:nvPr>
        </p:nvSpPr>
        <p:spPr/>
        <p:txBody>
          <a:bodyPr/>
          <a:lstStyle/>
          <a:p>
            <a:r>
              <a:rPr lang="en-US" dirty="0"/>
              <a:t>Approche du système sûr</a:t>
            </a:r>
          </a:p>
        </p:txBody>
      </p:sp>
      <p:sp>
        <p:nvSpPr>
          <p:cNvPr id="3" name="Text Placeholder 2">
            <a:extLst>
              <a:ext uri="{FF2B5EF4-FFF2-40B4-BE49-F238E27FC236}">
                <a16:creationId xmlns:a16="http://schemas.microsoft.com/office/drawing/2014/main" id="{D0172031-9462-2C29-F697-07D78E06E870}"/>
              </a:ext>
            </a:extLst>
          </p:cNvPr>
          <p:cNvSpPr>
            <a:spLocks noGrp="1"/>
          </p:cNvSpPr>
          <p:nvPr>
            <p:ph type="body" sz="half" idx="1"/>
          </p:nvPr>
        </p:nvSpPr>
        <p:spPr>
          <a:xfrm>
            <a:off x="603253" y="1202843"/>
            <a:ext cx="8807980" cy="717552"/>
          </a:xfrm>
        </p:spPr>
        <p:txBody>
          <a:bodyPr>
            <a:normAutofit/>
          </a:bodyPr>
          <a:lstStyle/>
          <a:p>
            <a:pPr marL="0" indent="0">
              <a:buNone/>
            </a:pPr>
            <a:r>
              <a:rPr lang="en-US" b="1" dirty="0"/>
              <a:t>Principes fondamentaux </a:t>
            </a:r>
          </a:p>
        </p:txBody>
      </p:sp>
      <p:sp>
        <p:nvSpPr>
          <p:cNvPr id="6" name="Content Placeholder 2">
            <a:extLst>
              <a:ext uri="{FF2B5EF4-FFF2-40B4-BE49-F238E27FC236}">
                <a16:creationId xmlns:a16="http://schemas.microsoft.com/office/drawing/2014/main" id="{9273020F-DDFD-05D3-EAE7-EB0100A6153A}"/>
              </a:ext>
            </a:extLst>
          </p:cNvPr>
          <p:cNvSpPr txBox="1">
            <a:spLocks/>
          </p:cNvSpPr>
          <p:nvPr/>
        </p:nvSpPr>
        <p:spPr>
          <a:xfrm>
            <a:off x="603253" y="1792286"/>
            <a:ext cx="3826507" cy="4525963"/>
          </a:xfrm>
          <a:prstGeom prst="rect">
            <a:avLst/>
          </a:prstGeom>
          <a:ln w="12700">
            <a:solidFill>
              <a:schemeClr val="tx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457200" indent="-457200" hangingPunct="1">
              <a:spcBef>
                <a:spcPts val="2400"/>
              </a:spcBef>
              <a:buFont typeface="+mj-lt"/>
              <a:buAutoNum type="arabicPeriod"/>
            </a:pPr>
            <a:r>
              <a:rPr lang="en-US" sz="2000" b="1" dirty="0"/>
              <a:t>People make mistakes</a:t>
            </a:r>
          </a:p>
          <a:p>
            <a:pPr marL="457200" indent="-457200" hangingPunct="1">
              <a:spcBef>
                <a:spcPts val="2400"/>
              </a:spcBef>
              <a:buFont typeface="+mj-lt"/>
              <a:buAutoNum type="arabicPeriod"/>
            </a:pPr>
            <a:r>
              <a:rPr lang="en-US" sz="2000" b="1" dirty="0"/>
              <a:t>Humain tolerance is limited</a:t>
            </a:r>
          </a:p>
          <a:p>
            <a:pPr marL="457200" indent="-457200" hangingPunct="1">
              <a:spcBef>
                <a:spcPts val="2400"/>
              </a:spcBef>
              <a:buFont typeface="+mj-lt"/>
              <a:buAutoNum type="arabicPeriod"/>
            </a:pPr>
            <a:r>
              <a:rPr lang="en-US" sz="2000" b="1" dirty="0"/>
              <a:t>Responsabilité is shared (not only the driver)</a:t>
            </a:r>
          </a:p>
          <a:p>
            <a:pPr marL="457200" indent="-457200" hangingPunct="1">
              <a:spcBef>
                <a:spcPts val="2400"/>
              </a:spcBef>
              <a:buFont typeface="+mj-lt"/>
              <a:buAutoNum type="arabicPeriod"/>
            </a:pPr>
            <a:r>
              <a:rPr lang="en-US" sz="2000" b="1" dirty="0"/>
              <a:t>Redundancy et résilience </a:t>
            </a:r>
          </a:p>
          <a:p>
            <a:pPr marL="457200" indent="-457200" hangingPunct="1">
              <a:spcBef>
                <a:spcPts val="2400"/>
              </a:spcBef>
              <a:buFont typeface="+mj-lt"/>
              <a:buAutoNum type="arabicPeriod"/>
            </a:pPr>
            <a:r>
              <a:rPr lang="en-US" sz="2000" b="1" dirty="0"/>
              <a:t>Proactive prévention is essential</a:t>
            </a:r>
          </a:p>
        </p:txBody>
      </p:sp>
      <p:sp>
        <p:nvSpPr>
          <p:cNvPr id="7" name="Content Placeholder 2">
            <a:extLst>
              <a:ext uri="{FF2B5EF4-FFF2-40B4-BE49-F238E27FC236}">
                <a16:creationId xmlns:a16="http://schemas.microsoft.com/office/drawing/2014/main" id="{2C9A2D88-2AEB-B0A7-A8D3-ED2D2171FCE1}"/>
              </a:ext>
            </a:extLst>
          </p:cNvPr>
          <p:cNvSpPr txBox="1">
            <a:spLocks/>
          </p:cNvSpPr>
          <p:nvPr/>
        </p:nvSpPr>
        <p:spPr>
          <a:xfrm>
            <a:off x="5200018" y="1791014"/>
            <a:ext cx="4787262" cy="4525963"/>
          </a:xfrm>
          <a:prstGeom prst="rect">
            <a:avLst/>
          </a:prstGeom>
          <a:ln w="12700">
            <a:solidFill>
              <a:schemeClr val="tx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342900" indent="-342900" hangingPunct="1">
              <a:buFont typeface="+mj-lt"/>
              <a:buAutoNum type="arabicPeriod"/>
            </a:pPr>
            <a:r>
              <a:rPr lang="en-US" sz="1800" dirty="0"/>
              <a:t>Design the system so errors do not cause death ou serious blessure</a:t>
            </a:r>
          </a:p>
          <a:p>
            <a:pPr marL="342900" indent="-342900" hangingPunct="1">
              <a:buFont typeface="+mj-lt"/>
              <a:buAutoNum type="arabicPeriod"/>
            </a:pPr>
            <a:r>
              <a:rPr lang="en-US" sz="1800" dirty="0"/>
              <a:t>Biomechanics sets limits pour speeds, forces, et conflict types</a:t>
            </a:r>
          </a:p>
          <a:p>
            <a:pPr marL="342900" indent="-342900" hangingPunct="1">
              <a:buFont typeface="+mj-lt"/>
              <a:buAutoNum type="arabicPeriod"/>
            </a:pPr>
            <a:r>
              <a:rPr lang="en-US" sz="1800" dirty="0"/>
              <a:t>System designers et usagers both contribute, but designers must accept errors</a:t>
            </a:r>
          </a:p>
          <a:p>
            <a:pPr marL="342900" indent="-342900" hangingPunct="1">
              <a:buFont typeface="+mj-lt"/>
              <a:buAutoNum type="arabicPeriod"/>
            </a:pPr>
            <a:r>
              <a:rPr lang="en-US" sz="1800" dirty="0"/>
              <a:t>If one layer fails (e.g. excès de vitesse), other layers still protect (e.g., separation, forgiving routes)</a:t>
            </a:r>
          </a:p>
          <a:p>
            <a:pPr marL="342900" indent="-342900" hangingPunct="1">
              <a:buFont typeface="+mj-lt"/>
              <a:buAutoNum type="arabicPeriod"/>
            </a:pPr>
            <a:r>
              <a:rPr lang="en-US" sz="1800" dirty="0"/>
              <a:t>Use data, near misses, et audits à prevent accidents before they happen</a:t>
            </a:r>
          </a:p>
        </p:txBody>
      </p:sp>
      <p:sp>
        <p:nvSpPr>
          <p:cNvPr id="8" name="Arrow: Right 7">
            <a:extLst>
              <a:ext uri="{FF2B5EF4-FFF2-40B4-BE49-F238E27FC236}">
                <a16:creationId xmlns:a16="http://schemas.microsoft.com/office/drawing/2014/main" id="{C4568C92-4EF5-F968-80A8-77E5E081281C}"/>
              </a:ext>
            </a:extLst>
          </p:cNvPr>
          <p:cNvSpPr/>
          <p:nvPr/>
        </p:nvSpPr>
        <p:spPr>
          <a:xfrm>
            <a:off x="4429760" y="3429000"/>
            <a:ext cx="640447" cy="717552"/>
          </a:xfrm>
          <a:prstGeom prst="rightArrow">
            <a:avLst/>
          </a:prstGeom>
          <a:solidFill>
            <a:srgbClr val="C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04634092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FD527-D69A-2FC5-47E1-35472DC3124F}"/>
              </a:ext>
            </a:extLst>
          </p:cNvPr>
          <p:cNvSpPr>
            <a:spLocks noGrp="1"/>
          </p:cNvSpPr>
          <p:nvPr>
            <p:ph type="title"/>
          </p:nvPr>
        </p:nvSpPr>
        <p:spPr/>
        <p:txBody>
          <a:bodyPr/>
          <a:lstStyle/>
          <a:p>
            <a:r>
              <a:rPr lang="en-US" dirty="0"/>
              <a:t>Sûr System Pillars</a:t>
            </a:r>
          </a:p>
        </p:txBody>
      </p:sp>
      <p:sp>
        <p:nvSpPr>
          <p:cNvPr id="6" name="Content Placeholder 2">
            <a:extLst>
              <a:ext uri="{FF2B5EF4-FFF2-40B4-BE49-F238E27FC236}">
                <a16:creationId xmlns:a16="http://schemas.microsoft.com/office/drawing/2014/main" id="{F16F6CC3-2F9D-70C8-7D9A-C3D521CD1509}"/>
              </a:ext>
            </a:extLst>
          </p:cNvPr>
          <p:cNvSpPr>
            <a:spLocks noGrp="1"/>
          </p:cNvSpPr>
          <p:nvPr>
            <p:ph type="body" sz="half" idx="1"/>
          </p:nvPr>
        </p:nvSpPr>
        <p:spPr>
          <a:xfrm>
            <a:off x="2819083" y="1356518"/>
            <a:ext cx="8807450" cy="5059363"/>
          </a:xfrm>
        </p:spPr>
        <p:txBody>
          <a:bodyPr>
            <a:normAutofit/>
          </a:bodyPr>
          <a:lstStyle/>
          <a:p>
            <a:r>
              <a:rPr dirty="0"/>
              <a:t>Sûr Route Usagers</a:t>
            </a:r>
          </a:p>
          <a:p>
            <a:r>
              <a:rPr dirty="0"/>
              <a:t>Sûr Véhicules</a:t>
            </a:r>
          </a:p>
          <a:p>
            <a:r>
              <a:rPr dirty="0"/>
              <a:t>Sûr Routes et Roadsides</a:t>
            </a:r>
          </a:p>
          <a:p>
            <a:r>
              <a:rPr dirty="0"/>
              <a:t>Sûr Speeds</a:t>
            </a:r>
          </a:p>
          <a:p>
            <a:r>
              <a:rPr dirty="0"/>
              <a:t>Post-crash Response</a:t>
            </a:r>
          </a:p>
        </p:txBody>
      </p:sp>
    </p:spTree>
    <p:extLst>
      <p:ext uri="{BB962C8B-B14F-4D97-AF65-F5344CB8AC3E}">
        <p14:creationId xmlns:p14="http://schemas.microsoft.com/office/powerpoint/2010/main" val="10019174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lstStyle/>
          <a:p>
            <a:r>
              <a:rPr lang="en-US" dirty="0"/>
              <a:t>Objectifs d’apprentissage</a:t>
            </a:r>
            <a:endParaRPr lang="pl-PL" dirty="0"/>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765971" y="1376047"/>
            <a:ext cx="7392511" cy="3816351"/>
          </a:xfrm>
        </p:spPr>
        <p:txBody>
          <a:bodyPr>
            <a:normAutofit/>
          </a:bodyPr>
          <a:lstStyle/>
          <a:p>
            <a:r>
              <a:rPr lang="en-US" sz="1800" dirty="0"/>
              <a:t>Définir trafic sécurité et expliquer why it matters</a:t>
            </a:r>
          </a:p>
          <a:p>
            <a:r>
              <a:rPr lang="en-US" sz="1800" dirty="0"/>
              <a:t>Comprendre mondial et LMIC route sécurité trends</a:t>
            </a:r>
          </a:p>
          <a:p>
            <a:r>
              <a:rPr lang="en-US" sz="1800" dirty="0"/>
              <a:t>Identifier majeur risque factors influencing accidents et severity</a:t>
            </a:r>
          </a:p>
          <a:p>
            <a:r>
              <a:rPr lang="en-US" sz="1800" dirty="0"/>
              <a:t>Expliquer the Sûr System approach et its core principles</a:t>
            </a:r>
          </a:p>
          <a:p>
            <a:r>
              <a:rPr lang="en-US" sz="1800" dirty="0"/>
              <a:t>Décrire Gestion de la sécurité des infrastructures routières (RISM) tools</a:t>
            </a:r>
          </a:p>
          <a:p>
            <a:r>
              <a:rPr lang="en-US" sz="1800" dirty="0"/>
              <a:t>Apply engineering thinking à reduce accident risque et severity</a:t>
            </a:r>
          </a:p>
          <a:p>
            <a:endParaRPr lang="en-US" dirty="0"/>
          </a:p>
        </p:txBody>
      </p:sp>
    </p:spTree>
    <p:extLst>
      <p:ext uri="{BB962C8B-B14F-4D97-AF65-F5344CB8AC3E}">
        <p14:creationId xmlns:p14="http://schemas.microsoft.com/office/powerpoint/2010/main" val="8805231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B901-19D6-F71F-EA27-38165078664A}"/>
              </a:ext>
            </a:extLst>
          </p:cNvPr>
          <p:cNvSpPr>
            <a:spLocks noGrp="1"/>
          </p:cNvSpPr>
          <p:nvPr>
            <p:ph type="title"/>
          </p:nvPr>
        </p:nvSpPr>
        <p:spPr>
          <a:xfrm>
            <a:off x="1739372" y="1355726"/>
            <a:ext cx="4889500" cy="717551"/>
          </a:xfrm>
        </p:spPr>
        <p:txBody>
          <a:bodyPr/>
          <a:lstStyle/>
          <a:p>
            <a:r>
              <a:rPr lang="en-US" dirty="0">
                <a:solidFill>
                  <a:srgbClr val="00518E"/>
                </a:solidFill>
              </a:rPr>
              <a:t>Sûr Speeds</a:t>
            </a:r>
          </a:p>
        </p:txBody>
      </p:sp>
      <p:pic>
        <p:nvPicPr>
          <p:cNvPr id="8" name="Graphic 7" descr="Gauge with solid fill">
            <a:extLst>
              <a:ext uri="{FF2B5EF4-FFF2-40B4-BE49-F238E27FC236}">
                <a16:creationId xmlns:a16="http://schemas.microsoft.com/office/drawing/2014/main" id="{44555A5C-9858-E2B3-7AF6-E2BE973278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5803" y="1023622"/>
            <a:ext cx="914400" cy="914400"/>
          </a:xfrm>
          <a:prstGeom prst="rect">
            <a:avLst/>
          </a:prstGeom>
        </p:spPr>
      </p:pic>
      <p:sp>
        <p:nvSpPr>
          <p:cNvPr id="4" name="Title 1">
            <a:extLst>
              <a:ext uri="{FF2B5EF4-FFF2-40B4-BE49-F238E27FC236}">
                <a16:creationId xmlns:a16="http://schemas.microsoft.com/office/drawing/2014/main" id="{FFF30E94-3B6C-C478-354A-0599D9B1C644}"/>
              </a:ext>
            </a:extLst>
          </p:cNvPr>
          <p:cNvSpPr txBox="1">
            <a:spLocks/>
          </p:cNvSpPr>
          <p:nvPr/>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a:t>Sûr System Pillars</a:t>
            </a:r>
          </a:p>
        </p:txBody>
      </p:sp>
      <p:sp>
        <p:nvSpPr>
          <p:cNvPr id="5" name="Content Placeholder 2">
            <a:extLst>
              <a:ext uri="{FF2B5EF4-FFF2-40B4-BE49-F238E27FC236}">
                <a16:creationId xmlns:a16="http://schemas.microsoft.com/office/drawing/2014/main" id="{89A526FF-8FDB-0949-4C9A-5E22B4B70A8C}"/>
              </a:ext>
            </a:extLst>
          </p:cNvPr>
          <p:cNvSpPr>
            <a:spLocks noGrp="1"/>
          </p:cNvSpPr>
          <p:nvPr>
            <p:ph type="body" sz="half" idx="1"/>
          </p:nvPr>
        </p:nvSpPr>
        <p:spPr>
          <a:xfrm>
            <a:off x="1285875" y="2224088"/>
            <a:ext cx="7918450" cy="4094162"/>
          </a:xfrm>
        </p:spPr>
        <p:txBody>
          <a:bodyPr>
            <a:normAutofit/>
          </a:bodyPr>
          <a:lstStyle/>
          <a:p>
            <a:pPr>
              <a:buFont typeface="Wingdings" panose="05000000000000000000" pitchFamily="2" charset="2"/>
              <a:buChar char="q"/>
            </a:pPr>
            <a:r>
              <a:rPr dirty="0"/>
              <a:t>Vitesse limits must réfléchir accident risque et route usager vulnerability</a:t>
            </a:r>
          </a:p>
          <a:p>
            <a:pPr>
              <a:buFont typeface="Wingdings" panose="05000000000000000000" pitchFamily="2" charset="2"/>
              <a:buChar char="q"/>
            </a:pPr>
            <a:r>
              <a:rPr dirty="0"/>
              <a:t>Typical Sûr System guidance:</a:t>
            </a:r>
          </a:p>
          <a:p>
            <a:pPr lvl="1">
              <a:buFont typeface="Wingdings" panose="05000000000000000000" pitchFamily="2" charset="2"/>
              <a:buChar char="v"/>
            </a:pPr>
            <a:r>
              <a:rPr dirty="0"/>
              <a:t>30 km/h where piétons mix avec trafic</a:t>
            </a:r>
          </a:p>
          <a:p>
            <a:pPr lvl="1">
              <a:buFont typeface="Wingdings" panose="05000000000000000000" pitchFamily="2" charset="2"/>
              <a:buChar char="v"/>
            </a:pPr>
            <a:r>
              <a:rPr dirty="0"/>
              <a:t>50 km/h on urbain arterial routes</a:t>
            </a:r>
          </a:p>
          <a:p>
            <a:pPr lvl="1">
              <a:buFont typeface="Wingdings" panose="05000000000000000000" pitchFamily="2" charset="2"/>
              <a:buChar char="v"/>
            </a:pPr>
            <a:r>
              <a:rPr dirty="0"/>
              <a:t>80 km/h on undivided rural routes</a:t>
            </a:r>
          </a:p>
          <a:p>
            <a:pPr lvl="1">
              <a:buFont typeface="Wingdings" panose="05000000000000000000" pitchFamily="2" charset="2"/>
              <a:buChar char="v"/>
            </a:pPr>
            <a:r>
              <a:rPr dirty="0"/>
              <a:t>100–120 km/h on controlled-access highways</a:t>
            </a:r>
          </a:p>
        </p:txBody>
      </p:sp>
    </p:spTree>
    <p:extLst>
      <p:ext uri="{BB962C8B-B14F-4D97-AF65-F5344CB8AC3E}">
        <p14:creationId xmlns:p14="http://schemas.microsoft.com/office/powerpoint/2010/main" val="289000476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7771A-3A18-A4B9-3B4A-847A8CE1BA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E50043-0698-2CA4-13D8-62BEECB1862D}"/>
              </a:ext>
            </a:extLst>
          </p:cNvPr>
          <p:cNvSpPr>
            <a:spLocks noGrp="1"/>
          </p:cNvSpPr>
          <p:nvPr>
            <p:ph type="title"/>
          </p:nvPr>
        </p:nvSpPr>
        <p:spPr>
          <a:xfrm>
            <a:off x="1739372" y="1355726"/>
            <a:ext cx="5338084" cy="717551"/>
          </a:xfrm>
        </p:spPr>
        <p:txBody>
          <a:bodyPr/>
          <a:lstStyle/>
          <a:p>
            <a:r>
              <a:rPr lang="en-US" dirty="0">
                <a:solidFill>
                  <a:srgbClr val="00518E"/>
                </a:solidFill>
              </a:rPr>
              <a:t>Sûr Routes et Roadsides</a:t>
            </a:r>
          </a:p>
        </p:txBody>
      </p:sp>
      <p:sp>
        <p:nvSpPr>
          <p:cNvPr id="4" name="Title 1">
            <a:extLst>
              <a:ext uri="{FF2B5EF4-FFF2-40B4-BE49-F238E27FC236}">
                <a16:creationId xmlns:a16="http://schemas.microsoft.com/office/drawing/2014/main" id="{4A30DBEC-DDF9-181B-45B7-2D0CEE8EA6EB}"/>
              </a:ext>
            </a:extLst>
          </p:cNvPr>
          <p:cNvSpPr txBox="1">
            <a:spLocks/>
          </p:cNvSpPr>
          <p:nvPr/>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a:t>Sûr System Pillars</a:t>
            </a:r>
          </a:p>
        </p:txBody>
      </p:sp>
      <p:pic>
        <p:nvPicPr>
          <p:cNvPr id="6" name="Graphic 5" descr="Crash with solid fill">
            <a:extLst>
              <a:ext uri="{FF2B5EF4-FFF2-40B4-BE49-F238E27FC236}">
                <a16:creationId xmlns:a16="http://schemas.microsoft.com/office/drawing/2014/main" id="{52D4FF56-2A16-4E21-95D9-3949409534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2283" y="1076008"/>
            <a:ext cx="914400" cy="914400"/>
          </a:xfrm>
          <a:prstGeom prst="rect">
            <a:avLst/>
          </a:prstGeom>
        </p:spPr>
      </p:pic>
      <p:sp>
        <p:nvSpPr>
          <p:cNvPr id="10" name="Content Placeholder 2">
            <a:extLst>
              <a:ext uri="{FF2B5EF4-FFF2-40B4-BE49-F238E27FC236}">
                <a16:creationId xmlns:a16="http://schemas.microsoft.com/office/drawing/2014/main" id="{93978C27-A459-0A9B-1E1F-E7E108713D4A}"/>
              </a:ext>
            </a:extLst>
          </p:cNvPr>
          <p:cNvSpPr txBox="1">
            <a:spLocks/>
          </p:cNvSpPr>
          <p:nvPr/>
        </p:nvSpPr>
        <p:spPr>
          <a:xfrm>
            <a:off x="1396683" y="2244408"/>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Font typeface="Wingdings" panose="05000000000000000000" pitchFamily="2" charset="2"/>
              <a:buChar char="q"/>
            </a:pPr>
            <a:r>
              <a:rPr lang="en-US" sz="2400" dirty="0"/>
              <a:t>Routes should be forgiving et self-explaining</a:t>
            </a:r>
          </a:p>
          <a:p>
            <a:pPr hangingPunct="1">
              <a:buFont typeface="Wingdings" panose="05000000000000000000" pitchFamily="2" charset="2"/>
              <a:buChar char="q"/>
            </a:pPr>
            <a:r>
              <a:rPr lang="en-US" sz="2400" dirty="0"/>
              <a:t>Provide separation between trafic streams</a:t>
            </a:r>
          </a:p>
          <a:p>
            <a:pPr hangingPunct="1">
              <a:buFont typeface="Wingdings" panose="05000000000000000000" pitchFamily="2" charset="2"/>
              <a:buChar char="q"/>
            </a:pPr>
            <a:r>
              <a:rPr lang="en-US" sz="2400" dirty="0"/>
              <a:t>Protect against run-off-road accidents using clear zones et barriers</a:t>
            </a:r>
          </a:p>
          <a:p>
            <a:pPr hangingPunct="1">
              <a:buFont typeface="Wingdings" panose="05000000000000000000" pitchFamily="2" charset="2"/>
              <a:buChar char="q"/>
            </a:pPr>
            <a:r>
              <a:rPr lang="en-US" sz="2400" dirty="0"/>
              <a:t>Provide sûr piéton crossings et sidewalks</a:t>
            </a:r>
          </a:p>
          <a:p>
            <a:pPr hangingPunct="1">
              <a:buFont typeface="Wingdings" panose="05000000000000000000" pitchFamily="2" charset="2"/>
              <a:buChar char="q"/>
            </a:pPr>
            <a:r>
              <a:rPr lang="en-US" sz="2400" dirty="0"/>
              <a:t>Improve </a:t>
            </a:r>
            <a:r>
              <a:rPr lang="en-US" sz="2400" b="1" dirty="0"/>
              <a:t>intersection design </a:t>
            </a:r>
            <a:r>
              <a:rPr lang="en-US" sz="2400" dirty="0"/>
              <a:t>(roundabouts, channelization)</a:t>
            </a:r>
          </a:p>
        </p:txBody>
      </p:sp>
    </p:spTree>
    <p:extLst>
      <p:ext uri="{BB962C8B-B14F-4D97-AF65-F5344CB8AC3E}">
        <p14:creationId xmlns:p14="http://schemas.microsoft.com/office/powerpoint/2010/main" val="352603469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63E64-F2EF-6CA7-58DE-BB14DC8B1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1BC698-E7E3-FF1A-AAB3-E32E1F0ACB14}"/>
              </a:ext>
            </a:extLst>
          </p:cNvPr>
          <p:cNvSpPr>
            <a:spLocks noGrp="1"/>
          </p:cNvSpPr>
          <p:nvPr>
            <p:ph type="title"/>
          </p:nvPr>
        </p:nvSpPr>
        <p:spPr>
          <a:xfrm>
            <a:off x="1739372" y="1355726"/>
            <a:ext cx="5338084" cy="717551"/>
          </a:xfrm>
        </p:spPr>
        <p:txBody>
          <a:bodyPr/>
          <a:lstStyle/>
          <a:p>
            <a:r>
              <a:rPr lang="en-US" dirty="0">
                <a:solidFill>
                  <a:srgbClr val="00518E"/>
                </a:solidFill>
              </a:rPr>
              <a:t>Sûr Véhicules</a:t>
            </a:r>
          </a:p>
        </p:txBody>
      </p:sp>
      <p:sp>
        <p:nvSpPr>
          <p:cNvPr id="4" name="Title 1">
            <a:extLst>
              <a:ext uri="{FF2B5EF4-FFF2-40B4-BE49-F238E27FC236}">
                <a16:creationId xmlns:a16="http://schemas.microsoft.com/office/drawing/2014/main" id="{6DF427BF-FA35-8183-C7DC-6C899E1F9A59}"/>
              </a:ext>
            </a:extLst>
          </p:cNvPr>
          <p:cNvSpPr txBox="1">
            <a:spLocks/>
          </p:cNvSpPr>
          <p:nvPr/>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a:t>Sûr System Pillars</a:t>
            </a:r>
          </a:p>
        </p:txBody>
      </p:sp>
      <p:pic>
        <p:nvPicPr>
          <p:cNvPr id="5" name="Graphic 4" descr="Taxi with solid fill">
            <a:extLst>
              <a:ext uri="{FF2B5EF4-FFF2-40B4-BE49-F238E27FC236}">
                <a16:creationId xmlns:a16="http://schemas.microsoft.com/office/drawing/2014/main" id="{0E8AA627-E579-590A-B80A-BE005EDE5C6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3253" y="1158877"/>
            <a:ext cx="914400" cy="914400"/>
          </a:xfrm>
          <a:prstGeom prst="rect">
            <a:avLst/>
          </a:prstGeom>
        </p:spPr>
      </p:pic>
      <p:sp>
        <p:nvSpPr>
          <p:cNvPr id="7" name="Content Placeholder 2">
            <a:extLst>
              <a:ext uri="{FF2B5EF4-FFF2-40B4-BE49-F238E27FC236}">
                <a16:creationId xmlns:a16="http://schemas.microsoft.com/office/drawing/2014/main" id="{945D384B-D428-DA74-432C-5B86A09AC171}"/>
              </a:ext>
            </a:extLst>
          </p:cNvPr>
          <p:cNvSpPr txBox="1">
            <a:spLocks/>
          </p:cNvSpPr>
          <p:nvPr/>
        </p:nvSpPr>
        <p:spPr>
          <a:xfrm>
            <a:off x="1517653" y="2182498"/>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sz="2400" dirty="0"/>
              <a:t>Crashworthiness et occupant protection</a:t>
            </a:r>
          </a:p>
          <a:p>
            <a:pPr hangingPunct="1">
              <a:buClr>
                <a:srgbClr val="C00000"/>
              </a:buClr>
              <a:buFont typeface="Wingdings" panose="05000000000000000000" pitchFamily="2" charset="2"/>
              <a:buChar char="q"/>
            </a:pPr>
            <a:r>
              <a:rPr lang="en-US" sz="2400" dirty="0"/>
              <a:t>Véhicule stability et braking parformance</a:t>
            </a:r>
          </a:p>
          <a:p>
            <a:pPr hangingPunct="1">
              <a:buClr>
                <a:srgbClr val="C00000"/>
              </a:buClr>
              <a:buFont typeface="Wingdings" panose="05000000000000000000" pitchFamily="2" charset="2"/>
              <a:buChar char="q"/>
            </a:pPr>
            <a:r>
              <a:rPr lang="en-US" sz="2400" dirty="0"/>
              <a:t>Sécurité technologies (ABS, ESC, airbags)</a:t>
            </a:r>
          </a:p>
          <a:p>
            <a:pPr hangingPunct="1">
              <a:buClr>
                <a:srgbClr val="C00000"/>
              </a:buClr>
              <a:buFont typeface="Wingdings" panose="05000000000000000000" pitchFamily="2" charset="2"/>
              <a:buChar char="q"/>
            </a:pPr>
            <a:r>
              <a:rPr lang="en-US" sz="2400" dirty="0"/>
              <a:t>Pedestrian-friendly véhicule design</a:t>
            </a:r>
          </a:p>
          <a:p>
            <a:pPr hangingPunct="1">
              <a:buClr>
                <a:srgbClr val="C00000"/>
              </a:buClr>
              <a:buFont typeface="Wingdings" panose="05000000000000000000" pitchFamily="2" charset="2"/>
              <a:buChar char="q"/>
            </a:pPr>
            <a:r>
              <a:rPr lang="en-US" sz="2400" dirty="0"/>
              <a:t>Regular inspection et maintenance systems</a:t>
            </a:r>
          </a:p>
        </p:txBody>
      </p:sp>
    </p:spTree>
    <p:extLst>
      <p:ext uri="{BB962C8B-B14F-4D97-AF65-F5344CB8AC3E}">
        <p14:creationId xmlns:p14="http://schemas.microsoft.com/office/powerpoint/2010/main" val="57393764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D2D4A-43F8-74C8-A3A7-FED1FE7E8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A03D24-512F-D3AF-5EDB-85778F061D12}"/>
              </a:ext>
            </a:extLst>
          </p:cNvPr>
          <p:cNvSpPr>
            <a:spLocks noGrp="1"/>
          </p:cNvSpPr>
          <p:nvPr>
            <p:ph type="title"/>
          </p:nvPr>
        </p:nvSpPr>
        <p:spPr>
          <a:xfrm>
            <a:off x="1739372" y="1355726"/>
            <a:ext cx="5338084" cy="717551"/>
          </a:xfrm>
        </p:spPr>
        <p:txBody>
          <a:bodyPr/>
          <a:lstStyle/>
          <a:p>
            <a:r>
              <a:rPr lang="en-US" dirty="0">
                <a:solidFill>
                  <a:srgbClr val="00518E"/>
                </a:solidFill>
              </a:rPr>
              <a:t>Sûr Route Usagers</a:t>
            </a:r>
          </a:p>
        </p:txBody>
      </p:sp>
      <p:sp>
        <p:nvSpPr>
          <p:cNvPr id="4" name="Title 1">
            <a:extLst>
              <a:ext uri="{FF2B5EF4-FFF2-40B4-BE49-F238E27FC236}">
                <a16:creationId xmlns:a16="http://schemas.microsoft.com/office/drawing/2014/main" id="{70C6224D-375D-C742-DE17-8605199CC16A}"/>
              </a:ext>
            </a:extLst>
          </p:cNvPr>
          <p:cNvSpPr txBox="1">
            <a:spLocks/>
          </p:cNvSpPr>
          <p:nvPr/>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a:t>Sûr System Pillars</a:t>
            </a:r>
          </a:p>
        </p:txBody>
      </p:sp>
      <p:sp>
        <p:nvSpPr>
          <p:cNvPr id="3" name="Content Placeholder 2">
            <a:extLst>
              <a:ext uri="{FF2B5EF4-FFF2-40B4-BE49-F238E27FC236}">
                <a16:creationId xmlns:a16="http://schemas.microsoft.com/office/drawing/2014/main" id="{737D8A81-1DEC-BFD7-F4D1-B98FD818C59A}"/>
              </a:ext>
            </a:extLst>
          </p:cNvPr>
          <p:cNvSpPr txBox="1">
            <a:spLocks/>
          </p:cNvSpPr>
          <p:nvPr/>
        </p:nvSpPr>
        <p:spPr>
          <a:xfrm>
            <a:off x="1739372" y="2073277"/>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dirty="0"/>
              <a:t>Driver licensing et training systems</a:t>
            </a:r>
          </a:p>
          <a:p>
            <a:pPr hangingPunct="1">
              <a:buClr>
                <a:srgbClr val="C00000"/>
              </a:buClr>
              <a:buFont typeface="Wingdings" panose="05000000000000000000" pitchFamily="2" charset="2"/>
              <a:buChar char="q"/>
            </a:pPr>
            <a:r>
              <a:rPr lang="en-US" dirty="0"/>
              <a:t>Enforcement against excès de vitesse et impaired driving</a:t>
            </a:r>
          </a:p>
          <a:p>
            <a:pPr hangingPunct="1">
              <a:buClr>
                <a:srgbClr val="C00000"/>
              </a:buClr>
              <a:buFont typeface="Wingdings" panose="05000000000000000000" pitchFamily="2" charset="2"/>
              <a:buChar char="q"/>
            </a:pPr>
            <a:r>
              <a:rPr lang="en-US" dirty="0"/>
              <a:t>Seat belt et helmet compliance</a:t>
            </a:r>
          </a:p>
          <a:p>
            <a:pPr hangingPunct="1">
              <a:buClr>
                <a:srgbClr val="C00000"/>
              </a:buClr>
              <a:buFont typeface="Wingdings" panose="05000000000000000000" pitchFamily="2" charset="2"/>
              <a:buChar char="q"/>
            </a:pPr>
            <a:r>
              <a:rPr lang="en-US" dirty="0"/>
              <a:t>Reducing distraction (phone use)</a:t>
            </a:r>
          </a:p>
          <a:p>
            <a:pPr hangingPunct="1">
              <a:buClr>
                <a:srgbClr val="C00000"/>
              </a:buClr>
              <a:buFont typeface="Wingdings" panose="05000000000000000000" pitchFamily="2" charset="2"/>
              <a:buChar char="q"/>
            </a:pPr>
            <a:r>
              <a:rPr lang="en-US" dirty="0"/>
              <a:t>Route sécurité education integrated avec enforcement et design</a:t>
            </a:r>
          </a:p>
        </p:txBody>
      </p:sp>
      <p:pic>
        <p:nvPicPr>
          <p:cNvPr id="10" name="Graphic 9" descr="Seat Belt with solid fill">
            <a:extLst>
              <a:ext uri="{FF2B5EF4-FFF2-40B4-BE49-F238E27FC236}">
                <a16:creationId xmlns:a16="http://schemas.microsoft.com/office/drawing/2014/main" id="{BA1226A4-BDB3-E8F8-A2EB-DB18E09B82B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3253" y="1201422"/>
            <a:ext cx="914400" cy="914400"/>
          </a:xfrm>
          <a:prstGeom prst="rect">
            <a:avLst/>
          </a:prstGeom>
        </p:spPr>
      </p:pic>
    </p:spTree>
    <p:extLst>
      <p:ext uri="{BB962C8B-B14F-4D97-AF65-F5344CB8AC3E}">
        <p14:creationId xmlns:p14="http://schemas.microsoft.com/office/powerpoint/2010/main" val="125967872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9242A-4A57-2C2C-23DC-BEE6ADB5CB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AD3F7-741D-34A5-3F7E-9A6050CC2CDB}"/>
              </a:ext>
            </a:extLst>
          </p:cNvPr>
          <p:cNvSpPr>
            <a:spLocks noGrp="1"/>
          </p:cNvSpPr>
          <p:nvPr>
            <p:ph type="title"/>
          </p:nvPr>
        </p:nvSpPr>
        <p:spPr>
          <a:xfrm>
            <a:off x="1739372" y="1355726"/>
            <a:ext cx="5338084" cy="717551"/>
          </a:xfrm>
        </p:spPr>
        <p:txBody>
          <a:bodyPr/>
          <a:lstStyle/>
          <a:p>
            <a:r>
              <a:rPr lang="en-US" dirty="0">
                <a:solidFill>
                  <a:srgbClr val="00518E"/>
                </a:solidFill>
              </a:rPr>
              <a:t>Post-Crash</a:t>
            </a:r>
            <a:r>
              <a:rPr lang="en-US" dirty="0"/>
              <a:t> </a:t>
            </a:r>
            <a:r>
              <a:rPr lang="en-US" dirty="0">
                <a:solidFill>
                  <a:srgbClr val="00518E"/>
                </a:solidFill>
              </a:rPr>
              <a:t>Response</a:t>
            </a:r>
          </a:p>
        </p:txBody>
      </p:sp>
      <p:sp>
        <p:nvSpPr>
          <p:cNvPr id="4" name="Title 1">
            <a:extLst>
              <a:ext uri="{FF2B5EF4-FFF2-40B4-BE49-F238E27FC236}">
                <a16:creationId xmlns:a16="http://schemas.microsoft.com/office/drawing/2014/main" id="{3B74A6D9-7A7F-30D8-0C6C-A66543C55BF6}"/>
              </a:ext>
            </a:extLst>
          </p:cNvPr>
          <p:cNvSpPr txBox="1">
            <a:spLocks/>
          </p:cNvSpPr>
          <p:nvPr/>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a:t>Sûr System Pillars</a:t>
            </a:r>
          </a:p>
        </p:txBody>
      </p:sp>
      <p:sp>
        <p:nvSpPr>
          <p:cNvPr id="5" name="Content Placeholder 2">
            <a:extLst>
              <a:ext uri="{FF2B5EF4-FFF2-40B4-BE49-F238E27FC236}">
                <a16:creationId xmlns:a16="http://schemas.microsoft.com/office/drawing/2014/main" id="{9C77DD55-9889-665C-FA63-8148B31EE7F3}"/>
              </a:ext>
            </a:extLst>
          </p:cNvPr>
          <p:cNvSpPr txBox="1">
            <a:spLocks/>
          </p:cNvSpPr>
          <p:nvPr/>
        </p:nvSpPr>
        <p:spPr>
          <a:xfrm>
            <a:off x="1627612" y="24130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sz="2400" dirty="0"/>
              <a:t>Fast detection et reporting de accidents</a:t>
            </a:r>
          </a:p>
          <a:p>
            <a:pPr hangingPunct="1">
              <a:buClr>
                <a:srgbClr val="C00000"/>
              </a:buClr>
              <a:buFont typeface="Wingdings" panose="05000000000000000000" pitchFamily="2" charset="2"/>
              <a:buChar char="q"/>
            </a:pPr>
            <a:r>
              <a:rPr lang="en-US" sz="2400" dirty="0"/>
              <a:t>Emergency medical response (ambulance, trauma care)</a:t>
            </a:r>
          </a:p>
          <a:p>
            <a:pPr hangingPunct="1">
              <a:buClr>
                <a:srgbClr val="C00000"/>
              </a:buClr>
              <a:buFont typeface="Wingdings" panose="05000000000000000000" pitchFamily="2" charset="2"/>
              <a:buChar char="q"/>
            </a:pPr>
            <a:r>
              <a:rPr lang="en-US" sz="2400" dirty="0"/>
              <a:t>Rescue accessibilité et equipment</a:t>
            </a:r>
          </a:p>
          <a:p>
            <a:pPr hangingPunct="1">
              <a:buClr>
                <a:srgbClr val="C00000"/>
              </a:buClr>
              <a:buFont typeface="Wingdings" panose="05000000000000000000" pitchFamily="2" charset="2"/>
              <a:buChar char="q"/>
            </a:pPr>
            <a:r>
              <a:rPr lang="en-US" sz="2400" dirty="0"/>
              <a:t>Coordination between police, ambulance, et hospitals</a:t>
            </a:r>
          </a:p>
          <a:p>
            <a:pPr hangingPunct="1">
              <a:buClr>
                <a:srgbClr val="C00000"/>
              </a:buClr>
              <a:buFont typeface="Wingdings" panose="05000000000000000000" pitchFamily="2" charset="2"/>
              <a:buChar char="q"/>
            </a:pPr>
            <a:r>
              <a:rPr lang="en-US" sz="2400" dirty="0"/>
              <a:t>Post-crash care réduit fatality risque significantly</a:t>
            </a:r>
          </a:p>
        </p:txBody>
      </p:sp>
      <p:pic>
        <p:nvPicPr>
          <p:cNvPr id="7" name="Graphic 6" descr="Ambulance with solid fill">
            <a:extLst>
              <a:ext uri="{FF2B5EF4-FFF2-40B4-BE49-F238E27FC236}">
                <a16:creationId xmlns:a16="http://schemas.microsoft.com/office/drawing/2014/main" id="{B9CDE8A5-AE26-C351-3A3E-617F7452AFF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3212" y="1139825"/>
            <a:ext cx="914400" cy="914400"/>
          </a:xfrm>
          <a:prstGeom prst="rect">
            <a:avLst/>
          </a:prstGeom>
        </p:spPr>
      </p:pic>
    </p:spTree>
    <p:extLst>
      <p:ext uri="{BB962C8B-B14F-4D97-AF65-F5344CB8AC3E}">
        <p14:creationId xmlns:p14="http://schemas.microsoft.com/office/powerpoint/2010/main" val="4254303926"/>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863F-9571-5467-81FE-517A6BB633DA}"/>
              </a:ext>
            </a:extLst>
          </p:cNvPr>
          <p:cNvSpPr>
            <a:spLocks noGrp="1"/>
          </p:cNvSpPr>
          <p:nvPr>
            <p:ph type="title"/>
          </p:nvPr>
        </p:nvSpPr>
        <p:spPr>
          <a:xfrm>
            <a:off x="603252" y="539751"/>
            <a:ext cx="7004555" cy="717551"/>
          </a:xfrm>
        </p:spPr>
        <p:txBody>
          <a:bodyPr/>
          <a:lstStyle/>
          <a:p>
            <a:r>
              <a:rPr lang="en-US" dirty="0"/>
              <a:t>Gestion de la sécurité des infrastructures routières (RISM)</a:t>
            </a:r>
          </a:p>
        </p:txBody>
      </p:sp>
      <p:sp>
        <p:nvSpPr>
          <p:cNvPr id="4" name="Content Placeholder 2">
            <a:extLst>
              <a:ext uri="{FF2B5EF4-FFF2-40B4-BE49-F238E27FC236}">
                <a16:creationId xmlns:a16="http://schemas.microsoft.com/office/drawing/2014/main" id="{0478AAD5-FB22-F1D6-90EC-314AC71DFEDB}"/>
              </a:ext>
            </a:extLst>
          </p:cNvPr>
          <p:cNvSpPr txBox="1">
            <a:spLocks/>
          </p:cNvSpPr>
          <p:nvPr/>
        </p:nvSpPr>
        <p:spPr>
          <a:xfrm>
            <a:off x="603252" y="1792286"/>
            <a:ext cx="8368028"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1" hangingPunct="1">
              <a:buClr>
                <a:srgbClr val="C00000"/>
              </a:buClr>
              <a:buFont typeface="Wingdings" panose="05000000000000000000" pitchFamily="2" charset="2"/>
              <a:buChar char="q"/>
            </a:pPr>
            <a:r>
              <a:rPr lang="en-US" dirty="0"/>
              <a:t>A systematic process à ensure routes are planned, designed, built, oparated, et maintained safely</a:t>
            </a:r>
          </a:p>
          <a:p>
            <a:pPr lvl="1" hangingPunct="1">
              <a:buClr>
                <a:srgbClr val="C00000"/>
              </a:buClr>
              <a:buFont typeface="Wingdings" panose="05000000000000000000" pitchFamily="2" charset="2"/>
              <a:buChar char="q"/>
            </a:pPr>
            <a:r>
              <a:rPr lang="en-US" dirty="0"/>
              <a:t>Focuses on preventing accidents et reducing accident severity through engineering mesures</a:t>
            </a:r>
          </a:p>
          <a:p>
            <a:pPr lvl="1" hangingPunct="1">
              <a:buClr>
                <a:srgbClr val="C00000"/>
              </a:buClr>
              <a:buFont typeface="Wingdings" panose="05000000000000000000" pitchFamily="2" charset="2"/>
              <a:buChar char="q"/>
            </a:pPr>
            <a:r>
              <a:rPr lang="en-US" dirty="0"/>
              <a:t>Uses both proactive et reactive sécurité tools</a:t>
            </a:r>
          </a:p>
          <a:p>
            <a:pPr lvl="1" hangingPunct="1">
              <a:buClr>
                <a:srgbClr val="C00000"/>
              </a:buClr>
              <a:buFont typeface="Wingdings" panose="05000000000000000000" pitchFamily="2" charset="2"/>
              <a:buChar char="q"/>
            </a:pPr>
            <a:r>
              <a:rPr lang="en-US" dirty="0"/>
              <a:t>Many accidents occur en raison de infrastructure-related risque factors. For Exemple:</a:t>
            </a:r>
          </a:p>
          <a:p>
            <a:pPr lvl="3">
              <a:buFont typeface="Wingdings" panose="05000000000000000000" pitchFamily="2" charset="2"/>
              <a:buChar char="Ø"/>
            </a:pPr>
            <a:r>
              <a:rPr lang="en-US" sz="2000" i="1" dirty="0"/>
              <a:t>Sharp curves sans warning, Poor sight distance, Missing sidewalks, Dangereux intersections, Roadside hazards, Poor lighting</a:t>
            </a:r>
          </a:p>
          <a:p>
            <a:pPr lvl="1" hangingPunct="1">
              <a:buClr>
                <a:srgbClr val="C00000"/>
              </a:buClr>
              <a:buFont typeface="Wingdings" panose="05000000000000000000" pitchFamily="2" charset="2"/>
              <a:buChar char="q"/>
            </a:pPr>
            <a:endParaRPr lang="en-US" dirty="0"/>
          </a:p>
        </p:txBody>
      </p:sp>
    </p:spTree>
    <p:extLst>
      <p:ext uri="{BB962C8B-B14F-4D97-AF65-F5344CB8AC3E}">
        <p14:creationId xmlns:p14="http://schemas.microsoft.com/office/powerpoint/2010/main" val="310782905"/>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D6E5F-E457-E9F7-601A-F57EF0DEB833}"/>
              </a:ext>
            </a:extLst>
          </p:cNvPr>
          <p:cNvSpPr>
            <a:spLocks noGrp="1"/>
          </p:cNvSpPr>
          <p:nvPr>
            <p:ph type="title"/>
          </p:nvPr>
        </p:nvSpPr>
        <p:spPr>
          <a:xfrm>
            <a:off x="603252" y="539751"/>
            <a:ext cx="7717787" cy="717551"/>
          </a:xfrm>
        </p:spPr>
        <p:txBody>
          <a:bodyPr/>
          <a:lstStyle/>
          <a:p>
            <a:r>
              <a:rPr lang="en-US" dirty="0"/>
              <a:t>Gestion de la sécurité des infrastructures routières (RISM) Tolls</a:t>
            </a:r>
          </a:p>
        </p:txBody>
      </p:sp>
      <p:sp>
        <p:nvSpPr>
          <p:cNvPr id="4" name="Content Placeholder 2">
            <a:extLst>
              <a:ext uri="{FF2B5EF4-FFF2-40B4-BE49-F238E27FC236}">
                <a16:creationId xmlns:a16="http://schemas.microsoft.com/office/drawing/2014/main" id="{FA0F6FC7-02ED-1C8B-D7A8-FDD8025F4FC7}"/>
              </a:ext>
            </a:extLst>
          </p:cNvPr>
          <p:cNvSpPr>
            <a:spLocks noGrp="1"/>
          </p:cNvSpPr>
          <p:nvPr>
            <p:ph type="body" sz="half" idx="1"/>
          </p:nvPr>
        </p:nvSpPr>
        <p:spPr>
          <a:xfrm>
            <a:off x="827723" y="1936115"/>
            <a:ext cx="8807450" cy="5059363"/>
          </a:xfrm>
        </p:spPr>
        <p:txBody>
          <a:bodyPr>
            <a:normAutofit/>
          </a:bodyPr>
          <a:lstStyle/>
          <a:p>
            <a:pPr lvl="1">
              <a:buClr>
                <a:srgbClr val="C00000"/>
              </a:buClr>
              <a:buFont typeface="Wingdings" panose="05000000000000000000" pitchFamily="2" charset="2"/>
              <a:buChar char="q"/>
            </a:pPr>
            <a:r>
              <a:rPr dirty="0"/>
              <a:t>Route Sécurité Impact Assessment (RSIA)</a:t>
            </a:r>
          </a:p>
          <a:p>
            <a:pPr lvl="1">
              <a:buClr>
                <a:srgbClr val="C00000"/>
              </a:buClr>
              <a:buFont typeface="Wingdings" panose="05000000000000000000" pitchFamily="2" charset="2"/>
              <a:buChar char="q"/>
            </a:pPr>
            <a:r>
              <a:rPr dirty="0"/>
              <a:t>Route Sécurité Audit (RSA)</a:t>
            </a:r>
          </a:p>
          <a:p>
            <a:pPr lvl="1">
              <a:buClr>
                <a:srgbClr val="C00000"/>
              </a:buClr>
              <a:buFont typeface="Wingdings" panose="05000000000000000000" pitchFamily="2" charset="2"/>
              <a:buChar char="q"/>
            </a:pPr>
            <a:r>
              <a:rPr dirty="0"/>
              <a:t>Route Sécurité Inspection (RSI)</a:t>
            </a:r>
          </a:p>
          <a:p>
            <a:pPr lvl="1">
              <a:buClr>
                <a:srgbClr val="C00000"/>
              </a:buClr>
              <a:buFont typeface="Wingdings" panose="05000000000000000000" pitchFamily="2" charset="2"/>
              <a:buChar char="q"/>
            </a:pPr>
            <a:r>
              <a:rPr dirty="0"/>
              <a:t>Réseau sécurité ranking</a:t>
            </a:r>
          </a:p>
          <a:p>
            <a:pPr lvl="1">
              <a:buClr>
                <a:srgbClr val="C00000"/>
              </a:buClr>
              <a:buFont typeface="Wingdings" panose="05000000000000000000" pitchFamily="2" charset="2"/>
              <a:buChar char="q"/>
            </a:pPr>
            <a:r>
              <a:rPr dirty="0"/>
              <a:t>Black spot identification et treatment</a:t>
            </a:r>
          </a:p>
          <a:p>
            <a:pPr lvl="1">
              <a:buClr>
                <a:srgbClr val="C00000"/>
              </a:buClr>
              <a:buFont typeface="Wingdings" panose="05000000000000000000" pitchFamily="2" charset="2"/>
              <a:buChar char="q"/>
            </a:pPr>
            <a:r>
              <a:rPr dirty="0"/>
              <a:t>Vitesse management engineering (trafic calming)</a:t>
            </a:r>
          </a:p>
        </p:txBody>
      </p:sp>
    </p:spTree>
    <p:extLst>
      <p:ext uri="{BB962C8B-B14F-4D97-AF65-F5344CB8AC3E}">
        <p14:creationId xmlns:p14="http://schemas.microsoft.com/office/powerpoint/2010/main" val="88301103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7EC25-4466-40FF-AD46-43A1CE8103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791B3-9F7D-99C5-8CC0-960825568815}"/>
              </a:ext>
            </a:extLst>
          </p:cNvPr>
          <p:cNvSpPr>
            <a:spLocks noGrp="1"/>
          </p:cNvSpPr>
          <p:nvPr>
            <p:ph type="title"/>
          </p:nvPr>
        </p:nvSpPr>
        <p:spPr>
          <a:xfrm>
            <a:off x="603252" y="539751"/>
            <a:ext cx="7717787" cy="717551"/>
          </a:xfrm>
        </p:spPr>
        <p:txBody>
          <a:bodyPr/>
          <a:lstStyle/>
          <a:p>
            <a:pPr hangingPunct="1"/>
            <a:r>
              <a:rPr lang="en-US" dirty="0">
                <a:solidFill>
                  <a:srgbClr val="00518E"/>
                </a:solidFill>
              </a:rPr>
              <a:t>Route Sécurité Impact Assessment (RSIA)</a:t>
            </a:r>
          </a:p>
        </p:txBody>
      </p:sp>
      <p:sp>
        <p:nvSpPr>
          <p:cNvPr id="6" name="Content Placeholder 2">
            <a:extLst>
              <a:ext uri="{FF2B5EF4-FFF2-40B4-BE49-F238E27FC236}">
                <a16:creationId xmlns:a16="http://schemas.microsoft.com/office/drawing/2014/main" id="{82CD1617-1DA2-1557-D1E4-BE5AFB772427}"/>
              </a:ext>
            </a:extLst>
          </p:cNvPr>
          <p:cNvSpPr>
            <a:spLocks noGrp="1"/>
          </p:cNvSpPr>
          <p:nvPr>
            <p:ph type="body" sz="half" idx="1"/>
          </p:nvPr>
        </p:nvSpPr>
        <p:spPr>
          <a:xfrm>
            <a:off x="803339" y="1798637"/>
            <a:ext cx="8807450" cy="3728403"/>
          </a:xfrm>
        </p:spPr>
        <p:txBody>
          <a:bodyPr>
            <a:normAutofit/>
          </a:bodyPr>
          <a:lstStyle/>
          <a:p>
            <a:pPr>
              <a:buClr>
                <a:srgbClr val="C00000"/>
              </a:buClr>
              <a:buFont typeface="Wingdings" panose="05000000000000000000" pitchFamily="2" charset="2"/>
              <a:buChar char="q"/>
            </a:pPr>
            <a:r>
              <a:rPr dirty="0"/>
              <a:t>Performed à the planification stage pour new routes ou majeur upgrades</a:t>
            </a:r>
          </a:p>
          <a:p>
            <a:pPr>
              <a:buClr>
                <a:srgbClr val="C00000"/>
              </a:buClr>
              <a:buFont typeface="Wingdings" panose="05000000000000000000" pitchFamily="2" charset="2"/>
              <a:buChar char="q"/>
            </a:pPr>
            <a:r>
              <a:rPr dirty="0"/>
              <a:t>Evaluates sécurité impacts de different alignment et design alternatives</a:t>
            </a:r>
          </a:p>
          <a:p>
            <a:pPr>
              <a:buClr>
                <a:srgbClr val="C00000"/>
              </a:buClr>
              <a:buFont typeface="Wingdings" panose="05000000000000000000" pitchFamily="2" charset="2"/>
              <a:buChar char="q"/>
            </a:pPr>
            <a:r>
              <a:rPr dirty="0"/>
              <a:t>Ensures sécurité is integrated early before construction begins</a:t>
            </a:r>
          </a:p>
        </p:txBody>
      </p:sp>
    </p:spTree>
    <p:extLst>
      <p:ext uri="{BB962C8B-B14F-4D97-AF65-F5344CB8AC3E}">
        <p14:creationId xmlns:p14="http://schemas.microsoft.com/office/powerpoint/2010/main" val="61265858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03DBF-5063-40F8-2F03-1898EFF80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3DF9C-746B-9104-710B-3DEB97AF482F}"/>
              </a:ext>
            </a:extLst>
          </p:cNvPr>
          <p:cNvSpPr>
            <a:spLocks noGrp="1"/>
          </p:cNvSpPr>
          <p:nvPr>
            <p:ph type="title"/>
          </p:nvPr>
        </p:nvSpPr>
        <p:spPr>
          <a:xfrm>
            <a:off x="603252" y="539751"/>
            <a:ext cx="7717787" cy="717551"/>
          </a:xfrm>
        </p:spPr>
        <p:txBody>
          <a:bodyPr/>
          <a:lstStyle/>
          <a:p>
            <a:pPr hangingPunct="1"/>
            <a:r>
              <a:rPr lang="en-US" dirty="0">
                <a:solidFill>
                  <a:srgbClr val="00518E"/>
                </a:solidFill>
              </a:rPr>
              <a:t>Route Sécurité Audit (RSA)</a:t>
            </a:r>
          </a:p>
        </p:txBody>
      </p:sp>
      <p:sp>
        <p:nvSpPr>
          <p:cNvPr id="5" name="Content Placeholder 2">
            <a:extLst>
              <a:ext uri="{FF2B5EF4-FFF2-40B4-BE49-F238E27FC236}">
                <a16:creationId xmlns:a16="http://schemas.microsoft.com/office/drawing/2014/main" id="{18A0D3F8-BBE5-C04A-458C-CDD174DC35EA}"/>
              </a:ext>
            </a:extLst>
          </p:cNvPr>
          <p:cNvSpPr txBox="1">
            <a:spLocks/>
          </p:cNvSpPr>
          <p:nvPr/>
        </p:nvSpPr>
        <p:spPr>
          <a:xfrm>
            <a:off x="1087120" y="152908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fontScale="92500" lnSpcReduction="2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dirty="0"/>
              <a:t>Independent, systematic examination de a route project à identifier sécurité problèmes</a:t>
            </a:r>
          </a:p>
          <a:p>
            <a:pPr hangingPunct="1">
              <a:buClr>
                <a:srgbClr val="C00000"/>
              </a:buClr>
              <a:buFont typeface="Wingdings" panose="05000000000000000000" pitchFamily="2" charset="2"/>
              <a:buChar char="q"/>
            </a:pPr>
            <a:r>
              <a:rPr lang="en-US" dirty="0"/>
              <a:t>Applied à stages:</a:t>
            </a:r>
          </a:p>
          <a:p>
            <a:pPr lvl="1" hangingPunct="1">
              <a:buClr>
                <a:srgbClr val="00518E"/>
              </a:buClr>
              <a:buFont typeface="Wingdings" panose="05000000000000000000" pitchFamily="2" charset="2"/>
              <a:buChar char="Ø"/>
            </a:pPr>
            <a:r>
              <a:rPr lang="en-US" dirty="0"/>
              <a:t>Feasibility</a:t>
            </a:r>
          </a:p>
          <a:p>
            <a:pPr lvl="1" hangingPunct="1">
              <a:buClr>
                <a:srgbClr val="00518E"/>
              </a:buClr>
              <a:buFont typeface="Wingdings" panose="05000000000000000000" pitchFamily="2" charset="2"/>
              <a:buChar char="Ø"/>
            </a:pPr>
            <a:r>
              <a:rPr lang="en-US" dirty="0"/>
              <a:t>Preliminary design</a:t>
            </a:r>
          </a:p>
          <a:p>
            <a:pPr lvl="1" hangingPunct="1">
              <a:buClr>
                <a:srgbClr val="00518E"/>
              </a:buClr>
              <a:buFont typeface="Wingdings" panose="05000000000000000000" pitchFamily="2" charset="2"/>
              <a:buChar char="Ø"/>
            </a:pPr>
            <a:r>
              <a:rPr lang="en-US" dirty="0"/>
              <a:t>Detailed design</a:t>
            </a:r>
          </a:p>
          <a:p>
            <a:pPr lvl="1" hangingPunct="1">
              <a:buClr>
                <a:srgbClr val="00518E"/>
              </a:buClr>
              <a:buFont typeface="Wingdings" panose="05000000000000000000" pitchFamily="2" charset="2"/>
              <a:buChar char="Ø"/>
            </a:pPr>
            <a:r>
              <a:rPr lang="en-US" dirty="0"/>
              <a:t>Construction</a:t>
            </a:r>
          </a:p>
          <a:p>
            <a:pPr lvl="1" hangingPunct="1">
              <a:buClr>
                <a:srgbClr val="00518E"/>
              </a:buClr>
              <a:buFont typeface="Wingdings" panose="05000000000000000000" pitchFamily="2" charset="2"/>
              <a:buChar char="Ø"/>
            </a:pPr>
            <a:r>
              <a:rPr lang="en-US" dirty="0"/>
              <a:t>Pre-opening</a:t>
            </a:r>
          </a:p>
          <a:p>
            <a:pPr hangingPunct="1">
              <a:buClr>
                <a:srgbClr val="C00000"/>
              </a:buClr>
              <a:buFont typeface="Wingdings" panose="05000000000000000000" pitchFamily="2" charset="2"/>
              <a:buChar char="q"/>
            </a:pPr>
            <a:r>
              <a:rPr lang="en-US" dirty="0"/>
              <a:t>RSA is proactive et cost-effective</a:t>
            </a:r>
          </a:p>
        </p:txBody>
      </p:sp>
      <p:pic>
        <p:nvPicPr>
          <p:cNvPr id="8" name="Picture 7" descr="A close-up of a traffic cone&#10;&#10;AI-generated content may be incorrect.">
            <a:extLst>
              <a:ext uri="{FF2B5EF4-FFF2-40B4-BE49-F238E27FC236}">
                <a16:creationId xmlns:a16="http://schemas.microsoft.com/office/drawing/2014/main" id="{D04D7C5F-39DB-DFFD-BE73-5823DCCAE213}"/>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96829" y="2225040"/>
            <a:ext cx="4295171" cy="2875280"/>
          </a:xfrm>
          <a:prstGeom prst="rect">
            <a:avLst/>
          </a:prstGeom>
        </p:spPr>
      </p:pic>
    </p:spTree>
    <p:extLst>
      <p:ext uri="{BB962C8B-B14F-4D97-AF65-F5344CB8AC3E}">
        <p14:creationId xmlns:p14="http://schemas.microsoft.com/office/powerpoint/2010/main" val="128106758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F14C1-51C5-55A6-EE21-58C1571001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9F508-10D2-0B59-2939-A83EB2475D92}"/>
              </a:ext>
            </a:extLst>
          </p:cNvPr>
          <p:cNvSpPr>
            <a:spLocks noGrp="1"/>
          </p:cNvSpPr>
          <p:nvPr>
            <p:ph type="title"/>
          </p:nvPr>
        </p:nvSpPr>
        <p:spPr>
          <a:xfrm>
            <a:off x="603252" y="539751"/>
            <a:ext cx="7717787" cy="717551"/>
          </a:xfrm>
        </p:spPr>
        <p:txBody>
          <a:bodyPr/>
          <a:lstStyle/>
          <a:p>
            <a:pPr hangingPunct="1"/>
            <a:r>
              <a:rPr lang="en-US" dirty="0">
                <a:solidFill>
                  <a:srgbClr val="00518E"/>
                </a:solidFill>
              </a:rPr>
              <a:t>Route Sécurité Inspection (RSI)</a:t>
            </a:r>
          </a:p>
        </p:txBody>
      </p:sp>
      <p:sp>
        <p:nvSpPr>
          <p:cNvPr id="3" name="Content Placeholder 2">
            <a:extLst>
              <a:ext uri="{FF2B5EF4-FFF2-40B4-BE49-F238E27FC236}">
                <a16:creationId xmlns:a16="http://schemas.microsoft.com/office/drawing/2014/main" id="{EE7B2005-96FA-5943-6601-DC993693B600}"/>
              </a:ext>
            </a:extLst>
          </p:cNvPr>
          <p:cNvSpPr txBox="1">
            <a:spLocks/>
          </p:cNvSpPr>
          <p:nvPr/>
        </p:nvSpPr>
        <p:spPr>
          <a:xfrm>
            <a:off x="932688"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buClr>
                <a:srgbClr val="C00000"/>
              </a:buClr>
              <a:buFont typeface="Wingdings" panose="05000000000000000000" pitchFamily="2" charset="2"/>
              <a:buChar char="q"/>
            </a:pPr>
            <a:r>
              <a:rPr lang="en-US" sz="2400" dirty="0"/>
              <a:t>Systematic inspection de existing routes à detect hazardous conditions</a:t>
            </a:r>
          </a:p>
          <a:p>
            <a:pPr hangingPunct="1">
              <a:buClr>
                <a:srgbClr val="C00000"/>
              </a:buClr>
              <a:buFont typeface="Wingdings" panose="05000000000000000000" pitchFamily="2" charset="2"/>
              <a:buChar char="q"/>
            </a:pPr>
            <a:r>
              <a:rPr lang="en-US" sz="2400" dirty="0"/>
              <a:t>Accent areas:</a:t>
            </a:r>
          </a:p>
          <a:p>
            <a:pPr lvl="1" hangingPunct="1">
              <a:spcBef>
                <a:spcPts val="600"/>
              </a:spcBef>
              <a:buFont typeface="Wingdings" panose="05000000000000000000" pitchFamily="2" charset="2"/>
              <a:buChar char="v"/>
            </a:pPr>
            <a:r>
              <a:rPr lang="en-US" dirty="0"/>
              <a:t>Pavement condition</a:t>
            </a:r>
          </a:p>
          <a:p>
            <a:pPr lvl="1" hangingPunct="1">
              <a:spcBef>
                <a:spcPts val="600"/>
              </a:spcBef>
              <a:buFont typeface="Wingdings" panose="05000000000000000000" pitchFamily="2" charset="2"/>
              <a:buChar char="v"/>
            </a:pPr>
            <a:r>
              <a:rPr lang="en-US" dirty="0"/>
              <a:t>Signage/markings</a:t>
            </a:r>
          </a:p>
          <a:p>
            <a:pPr lvl="1" hangingPunct="1">
              <a:spcBef>
                <a:spcPts val="600"/>
              </a:spcBef>
              <a:buFont typeface="Wingdings" panose="05000000000000000000" pitchFamily="2" charset="2"/>
              <a:buChar char="v"/>
            </a:pPr>
            <a:r>
              <a:rPr lang="en-US" dirty="0"/>
              <a:t>Visibility</a:t>
            </a:r>
          </a:p>
          <a:p>
            <a:pPr lvl="1" hangingPunct="1">
              <a:spcBef>
                <a:spcPts val="600"/>
              </a:spcBef>
              <a:buFont typeface="Wingdings" panose="05000000000000000000" pitchFamily="2" charset="2"/>
              <a:buChar char="v"/>
            </a:pPr>
            <a:r>
              <a:rPr lang="en-US" dirty="0"/>
              <a:t>Roadside hazards</a:t>
            </a:r>
          </a:p>
          <a:p>
            <a:pPr lvl="1" hangingPunct="1">
              <a:spcBef>
                <a:spcPts val="600"/>
              </a:spcBef>
              <a:buFont typeface="Wingdings" panose="05000000000000000000" pitchFamily="2" charset="2"/>
              <a:buChar char="v"/>
            </a:pPr>
            <a:r>
              <a:rPr lang="en-US" dirty="0"/>
              <a:t>Piéton sécurité</a:t>
            </a:r>
          </a:p>
          <a:p>
            <a:pPr lvl="1" hangingPunct="1">
              <a:spcBef>
                <a:spcPts val="600"/>
              </a:spcBef>
              <a:buFont typeface="Wingdings" panose="05000000000000000000" pitchFamily="2" charset="2"/>
              <a:buChar char="v"/>
            </a:pPr>
            <a:r>
              <a:rPr lang="en-US" dirty="0"/>
              <a:t>Drainage</a:t>
            </a:r>
          </a:p>
          <a:p>
            <a:pPr lvl="1" hangingPunct="1">
              <a:spcBef>
                <a:spcPts val="600"/>
              </a:spcBef>
              <a:buFont typeface="Wingdings" panose="05000000000000000000" pitchFamily="2" charset="2"/>
              <a:buChar char="v"/>
            </a:pPr>
            <a:r>
              <a:rPr lang="en-US" dirty="0"/>
              <a:t>Lighting</a:t>
            </a:r>
          </a:p>
        </p:txBody>
      </p:sp>
      <p:pic>
        <p:nvPicPr>
          <p:cNvPr id="7" name="Picture 6" descr="A person on a motorcycle at night&#10;&#10;AI-generated content may be incorrect.">
            <a:extLst>
              <a:ext uri="{FF2B5EF4-FFF2-40B4-BE49-F238E27FC236}">
                <a16:creationId xmlns:a16="http://schemas.microsoft.com/office/drawing/2014/main" id="{6AE1045E-33FD-FFBE-A7E4-DBBC0738C8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0026" y="2733040"/>
            <a:ext cx="4416213" cy="3312160"/>
          </a:xfrm>
          <a:prstGeom prst="rect">
            <a:avLst/>
          </a:prstGeom>
        </p:spPr>
      </p:pic>
    </p:spTree>
    <p:extLst>
      <p:ext uri="{BB962C8B-B14F-4D97-AF65-F5344CB8AC3E}">
        <p14:creationId xmlns:p14="http://schemas.microsoft.com/office/powerpoint/2010/main" val="279899578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BDBF4-355D-B4E3-10D1-06B8A4C55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51BCF-0592-10CF-A3C1-FA1F59A798CB}"/>
              </a:ext>
            </a:extLst>
          </p:cNvPr>
          <p:cNvSpPr>
            <a:spLocks noGrp="1"/>
          </p:cNvSpPr>
          <p:nvPr>
            <p:ph type="title"/>
          </p:nvPr>
        </p:nvSpPr>
        <p:spPr/>
        <p:txBody>
          <a:bodyPr/>
          <a:lstStyle/>
          <a:p>
            <a:r>
              <a:rPr lang="en-US" dirty="0"/>
              <a:t>Plan du cours</a:t>
            </a:r>
            <a:endParaRPr lang="pl-PL" dirty="0"/>
          </a:p>
        </p:txBody>
      </p:sp>
      <p:sp>
        <p:nvSpPr>
          <p:cNvPr id="3" name="Text Placeholder 2">
            <a:extLst>
              <a:ext uri="{FF2B5EF4-FFF2-40B4-BE49-F238E27FC236}">
                <a16:creationId xmlns:a16="http://schemas.microsoft.com/office/drawing/2014/main" id="{7A003214-F85B-32F9-908F-14ED2B99D37E}"/>
              </a:ext>
            </a:extLst>
          </p:cNvPr>
          <p:cNvSpPr>
            <a:spLocks noGrp="1"/>
          </p:cNvSpPr>
          <p:nvPr>
            <p:ph type="body" sz="quarter" idx="11"/>
          </p:nvPr>
        </p:nvSpPr>
        <p:spPr>
          <a:xfrm>
            <a:off x="765971" y="1376047"/>
            <a:ext cx="7392511" cy="3816351"/>
          </a:xfrm>
        </p:spPr>
        <p:txBody>
          <a:bodyPr>
            <a:normAutofit/>
          </a:bodyPr>
          <a:lstStyle/>
          <a:p>
            <a:pPr marL="17780" hangingPunct="1">
              <a:lnSpc>
                <a:spcPct val="100000"/>
              </a:lnSpc>
            </a:pPr>
            <a:r>
              <a:rPr lang="en-US" sz="1800" dirty="0"/>
              <a:t>Sécurité routière</a:t>
            </a:r>
          </a:p>
          <a:p>
            <a:pPr>
              <a:defRPr sz="1800"/>
            </a:pPr>
            <a:r>
              <a:rPr lang="en-US" dirty="0"/>
              <a:t>Facteurs clés influençant la sécurité</a:t>
            </a:r>
          </a:p>
          <a:p>
            <a:pPr>
              <a:defRPr sz="1800"/>
            </a:pPr>
            <a:r>
              <a:rPr lang="en-US" dirty="0"/>
              <a:t>Matrice de Haddon (cadre de sécurité routière)</a:t>
            </a:r>
          </a:p>
          <a:p>
            <a:pPr>
              <a:defRPr sz="1800"/>
            </a:pPr>
            <a:r>
              <a:rPr lang="en-US" dirty="0"/>
              <a:t>Charge mondiale de l’insécurité routière</a:t>
            </a:r>
          </a:p>
          <a:p>
            <a:pPr>
              <a:defRPr sz="1800"/>
            </a:pPr>
            <a:r>
              <a:rPr lang="en-US" dirty="0"/>
              <a:t>Approche du système sûr</a:t>
            </a:r>
          </a:p>
          <a:p>
            <a:pPr>
              <a:defRPr sz="1800"/>
            </a:pPr>
            <a:r>
              <a:rPr lang="en-US" dirty="0"/>
              <a:t>Gestion de la sécurité des infrastructures routières (RISM)</a:t>
            </a:r>
          </a:p>
          <a:p>
            <a:pPr>
              <a:defRPr sz="1800"/>
            </a:pPr>
            <a:endParaRPr lang="en-US" dirty="0"/>
          </a:p>
        </p:txBody>
      </p:sp>
    </p:spTree>
    <p:extLst>
      <p:ext uri="{BB962C8B-B14F-4D97-AF65-F5344CB8AC3E}">
        <p14:creationId xmlns:p14="http://schemas.microsoft.com/office/powerpoint/2010/main" val="373024004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41989-7B0A-C391-48CC-E551076E0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2453A4-F4AE-372A-8B0B-FA5C20F99996}"/>
              </a:ext>
            </a:extLst>
          </p:cNvPr>
          <p:cNvSpPr>
            <a:spLocks noGrp="1"/>
          </p:cNvSpPr>
          <p:nvPr>
            <p:ph type="title"/>
          </p:nvPr>
        </p:nvSpPr>
        <p:spPr>
          <a:xfrm>
            <a:off x="603252" y="539751"/>
            <a:ext cx="8229600" cy="717551"/>
          </a:xfrm>
        </p:spPr>
        <p:txBody>
          <a:bodyPr/>
          <a:lstStyle/>
          <a:p>
            <a:pPr hangingPunct="1"/>
            <a:r>
              <a:rPr lang="en-US" dirty="0">
                <a:solidFill>
                  <a:srgbClr val="00518E"/>
                </a:solidFill>
              </a:rPr>
              <a:t>Black Spot Analysis (High-Risk Locations)</a:t>
            </a:r>
          </a:p>
        </p:txBody>
      </p:sp>
      <p:sp>
        <p:nvSpPr>
          <p:cNvPr id="4" name="Content Placeholder 2">
            <a:extLst>
              <a:ext uri="{FF2B5EF4-FFF2-40B4-BE49-F238E27FC236}">
                <a16:creationId xmlns:a16="http://schemas.microsoft.com/office/drawing/2014/main" id="{A1900A55-137A-C467-568A-96EB88F148A4}"/>
              </a:ext>
            </a:extLst>
          </p:cNvPr>
          <p:cNvSpPr txBox="1">
            <a:spLocks/>
          </p:cNvSpPr>
          <p:nvPr/>
        </p:nvSpPr>
        <p:spPr>
          <a:xfrm>
            <a:off x="1066800" y="1600200"/>
            <a:ext cx="7274560" cy="47180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spcBef>
                <a:spcPts val="600"/>
              </a:spcBef>
              <a:buClr>
                <a:srgbClr val="C00000"/>
              </a:buClr>
              <a:buFont typeface="Wingdings" panose="05000000000000000000" pitchFamily="2" charset="2"/>
              <a:buChar char="q"/>
            </a:pPr>
            <a:r>
              <a:rPr lang="en-US" dirty="0"/>
              <a:t>A black spot is a location avec unusually élevé accident fréquence ou severity</a:t>
            </a:r>
          </a:p>
          <a:p>
            <a:pPr hangingPunct="1">
              <a:spcBef>
                <a:spcPts val="600"/>
              </a:spcBef>
              <a:buClr>
                <a:srgbClr val="C00000"/>
              </a:buClr>
              <a:buFont typeface="Wingdings" panose="05000000000000000000" pitchFamily="2" charset="2"/>
              <a:buChar char="q"/>
            </a:pPr>
            <a:r>
              <a:rPr lang="en-US" dirty="0"/>
              <a:t>Process:</a:t>
            </a:r>
          </a:p>
          <a:p>
            <a:pPr lvl="1" hangingPunct="1">
              <a:spcBef>
                <a:spcPts val="600"/>
              </a:spcBef>
            </a:pPr>
            <a:r>
              <a:rPr lang="en-US" dirty="0"/>
              <a:t>Identifier using accident data</a:t>
            </a:r>
          </a:p>
          <a:p>
            <a:pPr lvl="1" hangingPunct="1">
              <a:spcBef>
                <a:spcPts val="600"/>
              </a:spcBef>
            </a:pPr>
            <a:r>
              <a:rPr lang="en-US" dirty="0"/>
              <a:t>Diagnose causes</a:t>
            </a:r>
          </a:p>
          <a:p>
            <a:pPr lvl="1" hangingPunct="1">
              <a:spcBef>
                <a:spcPts val="600"/>
              </a:spcBef>
            </a:pPr>
            <a:r>
              <a:rPr lang="en-US" dirty="0"/>
              <a:t>Select countermeasures</a:t>
            </a:r>
          </a:p>
          <a:p>
            <a:pPr lvl="1" hangingPunct="1">
              <a:spcBef>
                <a:spcPts val="600"/>
              </a:spcBef>
            </a:pPr>
            <a:r>
              <a:rPr lang="en-US" dirty="0"/>
              <a:t>Implement improvements</a:t>
            </a:r>
          </a:p>
          <a:p>
            <a:pPr lvl="1" hangingPunct="1">
              <a:spcBef>
                <a:spcPts val="600"/>
              </a:spcBef>
            </a:pPr>
            <a:r>
              <a:rPr lang="en-US" dirty="0"/>
              <a:t>Évaluer effectiveness (before et after study)</a:t>
            </a:r>
          </a:p>
        </p:txBody>
      </p:sp>
      <p:pic>
        <p:nvPicPr>
          <p:cNvPr id="9" name="Content Placeholder 5">
            <a:extLst>
              <a:ext uri="{FF2B5EF4-FFF2-40B4-BE49-F238E27FC236}">
                <a16:creationId xmlns:a16="http://schemas.microsoft.com/office/drawing/2014/main" id="{45BA886A-6D90-02EF-B2CF-479063DB84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61" t="5609" r="6762" b="5499"/>
          <a:stretch/>
        </p:blipFill>
        <p:spPr>
          <a:xfrm>
            <a:off x="8652894" y="1430022"/>
            <a:ext cx="3427346" cy="46071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Tree>
    <p:extLst>
      <p:ext uri="{BB962C8B-B14F-4D97-AF65-F5344CB8AC3E}">
        <p14:creationId xmlns:p14="http://schemas.microsoft.com/office/powerpoint/2010/main" val="4090355822"/>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60D80-25E1-B313-E146-F83FA880A51C}"/>
              </a:ext>
            </a:extLst>
          </p:cNvPr>
          <p:cNvSpPr>
            <a:spLocks noGrp="1"/>
          </p:cNvSpPr>
          <p:nvPr>
            <p:ph type="title"/>
          </p:nvPr>
        </p:nvSpPr>
        <p:spPr>
          <a:xfrm>
            <a:off x="603252" y="539751"/>
            <a:ext cx="7754363" cy="717551"/>
          </a:xfrm>
        </p:spPr>
        <p:txBody>
          <a:bodyPr/>
          <a:lstStyle/>
          <a:p>
            <a:r>
              <a:rPr lang="en-US" dirty="0"/>
              <a:t>Common Engineering Countermeasures:</a:t>
            </a:r>
          </a:p>
        </p:txBody>
      </p:sp>
      <p:sp>
        <p:nvSpPr>
          <p:cNvPr id="4" name="Content Placeholder 2">
            <a:extLst>
              <a:ext uri="{FF2B5EF4-FFF2-40B4-BE49-F238E27FC236}">
                <a16:creationId xmlns:a16="http://schemas.microsoft.com/office/drawing/2014/main" id="{178E3CA1-B864-CA90-389B-F7B424CECAAA}"/>
              </a:ext>
            </a:extLst>
          </p:cNvPr>
          <p:cNvSpPr txBox="1">
            <a:spLocks/>
          </p:cNvSpPr>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lvl="2" hangingPunct="1">
              <a:buClr>
                <a:srgbClr val="C00000"/>
              </a:buClr>
              <a:buFont typeface="Wingdings" panose="05000000000000000000" pitchFamily="2" charset="2"/>
              <a:buChar char="q"/>
            </a:pPr>
            <a:r>
              <a:rPr lang="en-US" dirty="0"/>
              <a:t>Vitesse calming (humps, raised crossings)</a:t>
            </a:r>
          </a:p>
          <a:p>
            <a:pPr lvl="2" hangingPunct="1">
              <a:buClr>
                <a:srgbClr val="C00000"/>
              </a:buClr>
              <a:buFont typeface="Wingdings" panose="05000000000000000000" pitchFamily="2" charset="2"/>
              <a:buChar char="q"/>
            </a:pPr>
            <a:r>
              <a:rPr lang="en-US" dirty="0"/>
              <a:t>Roundabouts et protected intersections</a:t>
            </a:r>
          </a:p>
          <a:p>
            <a:pPr lvl="2" hangingPunct="1">
              <a:buClr>
                <a:srgbClr val="C00000"/>
              </a:buClr>
              <a:buFont typeface="Wingdings" panose="05000000000000000000" pitchFamily="2" charset="2"/>
              <a:buChar char="q"/>
            </a:pPr>
            <a:r>
              <a:rPr lang="en-US" dirty="0"/>
              <a:t>Median barriers et piéton refuges</a:t>
            </a:r>
          </a:p>
          <a:p>
            <a:pPr lvl="2" hangingPunct="1">
              <a:buClr>
                <a:srgbClr val="C00000"/>
              </a:buClr>
              <a:buFont typeface="Wingdings" panose="05000000000000000000" pitchFamily="2" charset="2"/>
              <a:buChar char="q"/>
            </a:pPr>
            <a:r>
              <a:rPr lang="en-US" dirty="0"/>
              <a:t>Roadside clear zones et guardrails</a:t>
            </a:r>
          </a:p>
          <a:p>
            <a:pPr lvl="2" hangingPunct="1">
              <a:buClr>
                <a:srgbClr val="C00000"/>
              </a:buClr>
              <a:buFont typeface="Wingdings" panose="05000000000000000000" pitchFamily="2" charset="2"/>
              <a:buChar char="q"/>
            </a:pPr>
            <a:r>
              <a:rPr lang="en-US" dirty="0"/>
              <a:t>Improved signage, markings, et lighting</a:t>
            </a:r>
          </a:p>
          <a:p>
            <a:pPr lvl="2" hangingPunct="1">
              <a:buClr>
                <a:srgbClr val="C00000"/>
              </a:buClr>
              <a:buFont typeface="Wingdings" panose="05000000000000000000" pitchFamily="2" charset="2"/>
              <a:buChar char="q"/>
            </a:pPr>
            <a:r>
              <a:rPr lang="en-US" dirty="0"/>
              <a:t>Dedicated lanes pour buses, bicycles, et motorcycles</a:t>
            </a:r>
          </a:p>
        </p:txBody>
      </p:sp>
      <p:pic>
        <p:nvPicPr>
          <p:cNvPr id="5" name="Picture 4">
            <a:extLst>
              <a:ext uri="{FF2B5EF4-FFF2-40B4-BE49-F238E27FC236}">
                <a16:creationId xmlns:a16="http://schemas.microsoft.com/office/drawing/2014/main" id="{EFB8201C-B24C-93F1-F5CE-4C9383FB7D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7468" y="2101851"/>
            <a:ext cx="4034532" cy="2654298"/>
          </a:xfrm>
          <a:prstGeom prst="rect">
            <a:avLst/>
          </a:prstGeom>
        </p:spPr>
      </p:pic>
    </p:spTree>
    <p:extLst>
      <p:ext uri="{BB962C8B-B14F-4D97-AF65-F5344CB8AC3E}">
        <p14:creationId xmlns:p14="http://schemas.microsoft.com/office/powerpoint/2010/main" val="780886097"/>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3D2F8-D9FE-15CC-DFAA-02442D7CA433}"/>
              </a:ext>
            </a:extLst>
          </p:cNvPr>
          <p:cNvSpPr>
            <a:spLocks noGrp="1"/>
          </p:cNvSpPr>
          <p:nvPr>
            <p:ph type="title"/>
          </p:nvPr>
        </p:nvSpPr>
        <p:spPr/>
        <p:txBody>
          <a:bodyPr/>
          <a:lstStyle/>
          <a:p>
            <a:r>
              <a:rPr lang="en-US" dirty="0"/>
              <a:t>Discussion Question?</a:t>
            </a:r>
          </a:p>
        </p:txBody>
      </p:sp>
      <p:sp>
        <p:nvSpPr>
          <p:cNvPr id="3" name="Text Placeholder 2">
            <a:extLst>
              <a:ext uri="{FF2B5EF4-FFF2-40B4-BE49-F238E27FC236}">
                <a16:creationId xmlns:a16="http://schemas.microsoft.com/office/drawing/2014/main" id="{363F4393-BE96-0248-A87F-B8618D483E84}"/>
              </a:ext>
            </a:extLst>
          </p:cNvPr>
          <p:cNvSpPr>
            <a:spLocks noGrp="1"/>
          </p:cNvSpPr>
          <p:nvPr>
            <p:ph type="body" sz="half" idx="1"/>
          </p:nvPr>
        </p:nvSpPr>
        <p:spPr>
          <a:xfrm>
            <a:off x="603253" y="1386842"/>
            <a:ext cx="8807980" cy="5059521"/>
          </a:xfrm>
        </p:spPr>
        <p:txBody>
          <a:bodyPr>
            <a:normAutofit/>
          </a:bodyPr>
          <a:lstStyle/>
          <a:p>
            <a:pPr marL="457200" indent="-457200">
              <a:buFont typeface="+mj-lt"/>
              <a:buAutoNum type="arabicPeriod"/>
            </a:pPr>
            <a:r>
              <a:rPr lang="en-US" sz="2000" dirty="0"/>
              <a:t>Accident et accident severity classification usually vary across pays. Review existing literature on accident severity classifications et definitions, et compare the approaches used dans different pays.</a:t>
            </a:r>
          </a:p>
          <a:p>
            <a:pPr marL="457200" indent="-457200">
              <a:buFont typeface="+mj-lt"/>
              <a:buAutoNum type="arabicPeriod"/>
            </a:pPr>
            <a:r>
              <a:rPr lang="en-US" sz="2000" dirty="0"/>
              <a:t>How are accident blessure severities defined dans your pays? How do trafic police distinguer between mineur et serious blessures? Visit the trafic police office et discuss their procedures.</a:t>
            </a:r>
          </a:p>
          <a:p>
            <a:pPr marL="457200" indent="-457200">
              <a:buFont typeface="+mj-lt"/>
              <a:buAutoNum type="arabicPeriod"/>
            </a:pPr>
            <a:r>
              <a:rPr lang="en-US" sz="2000" dirty="0"/>
              <a:t>How do these differences dans severity classification affect the quality et fiabilité de trafic accident data?</a:t>
            </a:r>
          </a:p>
          <a:p>
            <a:pPr marL="457200" indent="-457200">
              <a:buFont typeface="+mj-lt"/>
              <a:buAutoNum type="arabicPeriod"/>
            </a:pPr>
            <a:r>
              <a:rPr lang="en-US" sz="2000" dirty="0"/>
              <a:t>Many pays adopted the UN Mondial Decade de Action plan. Which route sécurité strategy is adopted dans your pays? How is the mise en œuvre? </a:t>
            </a:r>
          </a:p>
          <a:p>
            <a:endParaRPr lang="en-US" dirty="0"/>
          </a:p>
        </p:txBody>
      </p:sp>
    </p:spTree>
    <p:extLst>
      <p:ext uri="{BB962C8B-B14F-4D97-AF65-F5344CB8AC3E}">
        <p14:creationId xmlns:p14="http://schemas.microsoft.com/office/powerpoint/2010/main" val="3734835639"/>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57DCC-F6F4-CE15-0561-F945FDD79431}"/>
              </a:ext>
            </a:extLst>
          </p:cNvPr>
          <p:cNvSpPr>
            <a:spLocks noGrp="1"/>
          </p:cNvSpPr>
          <p:nvPr>
            <p:ph type="title"/>
          </p:nvPr>
        </p:nvSpPr>
        <p:spPr/>
        <p:txBody>
          <a:bodyPr/>
          <a:lstStyle/>
          <a:p>
            <a:r>
              <a:rPr lang="en-US" dirty="0"/>
              <a:t>Reading materials</a:t>
            </a:r>
          </a:p>
        </p:txBody>
      </p:sp>
      <p:sp>
        <p:nvSpPr>
          <p:cNvPr id="3" name="Text Placeholder 2">
            <a:extLst>
              <a:ext uri="{FF2B5EF4-FFF2-40B4-BE49-F238E27FC236}">
                <a16:creationId xmlns:a16="http://schemas.microsoft.com/office/drawing/2014/main" id="{A4FCBED8-E6C4-081B-961C-995BC17E95DF}"/>
              </a:ext>
            </a:extLst>
          </p:cNvPr>
          <p:cNvSpPr>
            <a:spLocks noGrp="1"/>
          </p:cNvSpPr>
          <p:nvPr>
            <p:ph type="body" sz="half" idx="1"/>
          </p:nvPr>
        </p:nvSpPr>
        <p:spPr>
          <a:xfrm>
            <a:off x="970200" y="1386842"/>
            <a:ext cx="8559880" cy="5059521"/>
          </a:xfrm>
        </p:spPr>
        <p:txBody>
          <a:bodyPr>
            <a:normAutofit/>
          </a:bodyPr>
          <a:lstStyle/>
          <a:p>
            <a:pPr marL="514350" indent="-514350">
              <a:buFont typeface="+mj-lt"/>
              <a:buAutoNum type="arabicPeriod"/>
            </a:pPr>
            <a:r>
              <a:rPr lang="en-US" sz="1800" dirty="0">
                <a:hlinkClick r:id="rId3"/>
              </a:rPr>
              <a:t>https://www.sciencedirect.com/science/article/pii/S235214651630309X</a:t>
            </a:r>
            <a:endParaRPr lang="en-US" sz="1800" dirty="0"/>
          </a:p>
          <a:p>
            <a:pPr marL="514350" indent="-514350">
              <a:buFont typeface="+mj-lt"/>
              <a:buAutoNum type="arabicPeriod"/>
            </a:pPr>
            <a:r>
              <a:rPr lang="en-US" sz="1800" dirty="0">
                <a:hlinkClick r:id="rId4"/>
              </a:rPr>
              <a:t>https://www.itf-oecd.org/sites/default/files/docs/15irtadsafetymanagement.pdf#page=13.40</a:t>
            </a:r>
            <a:endParaRPr lang="en-US" sz="1800" dirty="0"/>
          </a:p>
          <a:p>
            <a:pPr marL="514350" indent="-514350">
              <a:buFont typeface="+mj-lt"/>
              <a:buAutoNum type="arabicPeriod"/>
            </a:pPr>
            <a:r>
              <a:rPr lang="en-US" sz="1800" dirty="0">
                <a:hlinkClick r:id="rId5"/>
              </a:rPr>
              <a:t>https://www.who.int/teams/social-determinants-of-health/safety-and-mobility/global-status-report-on-road-safety-2023</a:t>
            </a:r>
            <a:endParaRPr lang="en-US" sz="1800" dirty="0"/>
          </a:p>
          <a:p>
            <a:pPr marL="514350" indent="-514350">
              <a:buFont typeface="+mj-lt"/>
              <a:buAutoNum type="arabicPeriod"/>
            </a:pPr>
            <a:r>
              <a:rPr lang="en-US" sz="1800" dirty="0">
                <a:hlinkClick r:id="rId6"/>
              </a:rPr>
              <a:t>https://www.who.int/teams/social-determinants-of-health/safety-and-mobility/decade-of-action-for-road-safety-2021-2030</a:t>
            </a:r>
            <a:endParaRPr lang="en-US" sz="1800" dirty="0"/>
          </a:p>
          <a:p>
            <a:pPr marL="514350" indent="-514350">
              <a:buFont typeface="+mj-lt"/>
              <a:buAutoNum type="arabicPeriod"/>
            </a:pPr>
            <a:endParaRPr lang="en-US" dirty="0"/>
          </a:p>
        </p:txBody>
      </p:sp>
    </p:spTree>
    <p:extLst>
      <p:ext uri="{BB962C8B-B14F-4D97-AF65-F5344CB8AC3E}">
        <p14:creationId xmlns:p14="http://schemas.microsoft.com/office/powerpoint/2010/main" val="1277926424"/>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0629-9666-FAD4-2F5C-906C125E3136}"/>
            </a:ext>
          </a:extLst>
        </p:cNvPr>
        <p:cNvGrpSpPr/>
        <p:nvPr/>
      </p:nvGrpSpPr>
      <p:grpSpPr>
        <a:xfrm>
          <a:off x="0" y="0"/>
          <a:ext cx="0" cy="0"/>
          <a:chOff x="0" y="0"/>
          <a:chExt cx="0" cy="0"/>
        </a:xfrm>
      </p:grpSpPr>
      <p:sp>
        <p:nvSpPr>
          <p:cNvPr id="2" name="object 3">
            <a:extLst>
              <a:ext uri="{FF2B5EF4-FFF2-40B4-BE49-F238E27FC236}">
                <a16:creationId xmlns:a16="http://schemas.microsoft.com/office/drawing/2014/main" id="{26EA82FE-2728-445E-22AC-7872B1CC3859}"/>
              </a:ext>
            </a:extLst>
          </p:cNvPr>
          <p:cNvSpPr txBox="1">
            <a:spLocks/>
          </p:cNvSpPr>
          <p:nvPr/>
        </p:nvSpPr>
        <p:spPr>
          <a:xfrm>
            <a:off x="781685" y="1429539"/>
            <a:ext cx="6503035" cy="492443"/>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00518E"/>
                </a:solidFill>
              </a:rPr>
              <a:t>Qu’est-ce que la sécurité routière ?</a:t>
            </a:r>
          </a:p>
        </p:txBody>
      </p:sp>
      <p:pic>
        <p:nvPicPr>
          <p:cNvPr id="3" name="Picture 2">
            <a:extLst>
              <a:ext uri="{FF2B5EF4-FFF2-40B4-BE49-F238E27FC236}">
                <a16:creationId xmlns:a16="http://schemas.microsoft.com/office/drawing/2014/main" id="{79596D66-1BF1-7FB0-F5AB-052D95581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8925" y="1206019"/>
            <a:ext cx="3938953" cy="3827585"/>
          </a:xfrm>
          <a:prstGeom prst="rect">
            <a:avLst/>
          </a:prstGeom>
        </p:spPr>
      </p:pic>
      <p:sp>
        <p:nvSpPr>
          <p:cNvPr id="8" name="object 3">
            <a:extLst>
              <a:ext uri="{FF2B5EF4-FFF2-40B4-BE49-F238E27FC236}">
                <a16:creationId xmlns:a16="http://schemas.microsoft.com/office/drawing/2014/main" id="{9BFA07A2-F948-0DE1-AFBE-983BF0DC38AB}"/>
              </a:ext>
            </a:extLst>
          </p:cNvPr>
          <p:cNvSpPr txBox="1">
            <a:spLocks/>
          </p:cNvSpPr>
          <p:nvPr/>
        </p:nvSpPr>
        <p:spPr>
          <a:xfrm>
            <a:off x="781684" y="3810691"/>
            <a:ext cx="6503035" cy="492443"/>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00518E"/>
                </a:solidFill>
              </a:rPr>
              <a:t>Comment le </a:t>
            </a:r>
            <a:r>
              <a:rPr lang="en-US" sz="3200" spc="0" dirty="0" err="1">
                <a:solidFill>
                  <a:srgbClr val="00518E"/>
                </a:solidFill>
              </a:rPr>
              <a:t>définiriez</a:t>
            </a:r>
            <a:r>
              <a:rPr lang="en-US" sz="3200" spc="0" dirty="0">
                <a:solidFill>
                  <a:srgbClr val="00518E"/>
                </a:solidFill>
              </a:rPr>
              <a:t>-vous ?</a:t>
            </a:r>
          </a:p>
        </p:txBody>
      </p:sp>
    </p:spTree>
    <p:extLst>
      <p:ext uri="{BB962C8B-B14F-4D97-AF65-F5344CB8AC3E}">
        <p14:creationId xmlns:p14="http://schemas.microsoft.com/office/powerpoint/2010/main" val="211526113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4B5C-4A4C-0125-EB7C-896E3C028DBF}"/>
            </a:ext>
          </a:extLst>
        </p:cNvPr>
        <p:cNvGrpSpPr/>
        <p:nvPr/>
      </p:nvGrpSpPr>
      <p:grpSpPr>
        <a:xfrm>
          <a:off x="0" y="0"/>
          <a:ext cx="0" cy="0"/>
          <a:chOff x="0" y="0"/>
          <a:chExt cx="0" cy="0"/>
        </a:xfrm>
      </p:grpSpPr>
      <p:sp>
        <p:nvSpPr>
          <p:cNvPr id="15" name="object 11">
            <a:extLst>
              <a:ext uri="{FF2B5EF4-FFF2-40B4-BE49-F238E27FC236}">
                <a16:creationId xmlns:a16="http://schemas.microsoft.com/office/drawing/2014/main" id="{297A3E45-E5C6-78E8-6122-D39AFEEBAB36}"/>
              </a:ext>
            </a:extLst>
          </p:cNvPr>
          <p:cNvSpPr txBox="1"/>
          <p:nvPr/>
        </p:nvSpPr>
        <p:spPr>
          <a:xfrm>
            <a:off x="588010" y="2573637"/>
            <a:ext cx="4702652" cy="1710725"/>
          </a:xfrm>
          <a:prstGeom prst="rect">
            <a:avLst/>
          </a:prstGeom>
        </p:spPr>
        <p:txBody>
          <a:bodyPr vert="horz" wrap="square" lIns="0" tIns="12700" rIns="0" bIns="0" rtlCol="0">
            <a:spAutoFit/>
          </a:bodyPr>
          <a:lstStyle/>
          <a:p>
            <a:pPr marL="342900" indent="-342900">
              <a:buFont typeface="Wingdings" panose="05000000000000000000" pitchFamily="2" charset="2"/>
              <a:buChar char="v"/>
            </a:pPr>
            <a:r>
              <a:rPr lang="fr-FR" sz="2000" b="1" dirty="0"/>
              <a:t>Que ressentez-vous en conduisant sur ces routes ?</a:t>
            </a:r>
            <a:endParaRPr lang="pl-PL" sz="2000" b="1" dirty="0"/>
          </a:p>
          <a:p>
            <a:pPr marL="342900" indent="-342900">
              <a:buFont typeface="Wingdings" panose="05000000000000000000" pitchFamily="2" charset="2"/>
              <a:buChar char="v"/>
            </a:pPr>
            <a:r>
              <a:rPr lang="en-US" sz="2000" b="1" dirty="0" err="1"/>
              <a:t>Avez</a:t>
            </a:r>
            <a:r>
              <a:rPr lang="en-US" sz="2000" b="1" dirty="0"/>
              <a:t>-vous la </a:t>
            </a:r>
            <a:r>
              <a:rPr lang="en-US" sz="2000" b="1" dirty="0" err="1"/>
              <a:t>même</a:t>
            </a:r>
            <a:r>
              <a:rPr lang="en-US" sz="2000" b="1" dirty="0"/>
              <a:t> impression ?</a:t>
            </a:r>
            <a:endParaRPr lang="pl-PL" sz="2000" b="1" dirty="0"/>
          </a:p>
          <a:p>
            <a:pPr marL="342900" indent="-342900">
              <a:buFont typeface="Wingdings" panose="05000000000000000000" pitchFamily="2" charset="2"/>
              <a:buChar char="v"/>
            </a:pPr>
            <a:r>
              <a:rPr lang="en-US" sz="2000" b="1" dirty="0"/>
              <a:t>Quelle est la </a:t>
            </a:r>
            <a:r>
              <a:rPr lang="en-US" sz="2000" b="1" dirty="0" err="1"/>
              <a:t>différence</a:t>
            </a:r>
            <a:r>
              <a:rPr lang="en-US" sz="2000" b="1" dirty="0"/>
              <a:t> ?</a:t>
            </a:r>
          </a:p>
        </p:txBody>
      </p:sp>
      <p:sp>
        <p:nvSpPr>
          <p:cNvPr id="16" name="object 3">
            <a:extLst>
              <a:ext uri="{FF2B5EF4-FFF2-40B4-BE49-F238E27FC236}">
                <a16:creationId xmlns:a16="http://schemas.microsoft.com/office/drawing/2014/main" id="{3D11AC49-0986-C02B-EF66-859FF7775457}"/>
              </a:ext>
            </a:extLst>
          </p:cNvPr>
          <p:cNvSpPr txBox="1">
            <a:spLocks/>
          </p:cNvSpPr>
          <p:nvPr/>
        </p:nvSpPr>
        <p:spPr>
          <a:xfrm>
            <a:off x="588010" y="454788"/>
            <a:ext cx="11015979" cy="861774"/>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Sécurité routière </a:t>
            </a:r>
          </a:p>
          <a:p>
            <a:pPr marL="17780" hangingPunct="1">
              <a:lnSpc>
                <a:spcPct val="100000"/>
              </a:lnSpc>
            </a:pPr>
            <a:r>
              <a:rPr lang="en-US" sz="2400" spc="0" dirty="0"/>
              <a:t>Définition</a:t>
            </a:r>
          </a:p>
        </p:txBody>
      </p:sp>
      <p:pic>
        <p:nvPicPr>
          <p:cNvPr id="2" name="Picture 1">
            <a:extLst>
              <a:ext uri="{FF2B5EF4-FFF2-40B4-BE49-F238E27FC236}">
                <a16:creationId xmlns:a16="http://schemas.microsoft.com/office/drawing/2014/main" id="{EB85F832-4071-DBC5-7177-170B138161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3040" y="3498240"/>
            <a:ext cx="5475334" cy="3359759"/>
          </a:xfrm>
          <a:prstGeom prst="rect">
            <a:avLst/>
          </a:prstGeom>
        </p:spPr>
      </p:pic>
      <p:pic>
        <p:nvPicPr>
          <p:cNvPr id="7" name="Picture 6">
            <a:extLst>
              <a:ext uri="{FF2B5EF4-FFF2-40B4-BE49-F238E27FC236}">
                <a16:creationId xmlns:a16="http://schemas.microsoft.com/office/drawing/2014/main" id="{8CAC183F-9DC9-2C08-7673-C56296D612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3040" y="0"/>
            <a:ext cx="5395599" cy="3374897"/>
          </a:xfrm>
          <a:prstGeom prst="rect">
            <a:avLst/>
          </a:prstGeom>
        </p:spPr>
      </p:pic>
    </p:spTree>
    <p:extLst>
      <p:ext uri="{BB962C8B-B14F-4D97-AF65-F5344CB8AC3E}">
        <p14:creationId xmlns:p14="http://schemas.microsoft.com/office/powerpoint/2010/main" val="9306522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BFD25-8605-8F14-6047-4F8A7D45BFDF}"/>
            </a:ext>
          </a:extLst>
        </p:cNvPr>
        <p:cNvGrpSpPr/>
        <p:nvPr/>
      </p:nvGrpSpPr>
      <p:grpSpPr>
        <a:xfrm>
          <a:off x="0" y="0"/>
          <a:ext cx="0" cy="0"/>
          <a:chOff x="0" y="0"/>
          <a:chExt cx="0" cy="0"/>
        </a:xfrm>
      </p:grpSpPr>
      <p:sp>
        <p:nvSpPr>
          <p:cNvPr id="15" name="object 11">
            <a:extLst>
              <a:ext uri="{FF2B5EF4-FFF2-40B4-BE49-F238E27FC236}">
                <a16:creationId xmlns:a16="http://schemas.microsoft.com/office/drawing/2014/main" id="{A5BA492E-2A34-D483-0E97-07B7BEC5EE7E}"/>
              </a:ext>
            </a:extLst>
          </p:cNvPr>
          <p:cNvSpPr txBox="1"/>
          <p:nvPr/>
        </p:nvSpPr>
        <p:spPr>
          <a:xfrm>
            <a:off x="588010" y="2573637"/>
            <a:ext cx="4702652" cy="566822"/>
          </a:xfrm>
          <a:prstGeom prst="rect">
            <a:avLst/>
          </a:prstGeom>
        </p:spPr>
        <p:txBody>
          <a:bodyPr vert="horz" wrap="square" lIns="0" tIns="12700" rIns="0" bIns="0" rtlCol="0">
            <a:spAutoFit/>
          </a:bodyPr>
          <a:lstStyle/>
          <a:p>
            <a:pPr marL="342900" indent="-342900">
              <a:buFont typeface="Wingdings" panose="05000000000000000000" pitchFamily="2" charset="2"/>
              <a:buChar char="v"/>
            </a:pPr>
            <a:r>
              <a:rPr lang="en-US" sz="2000" b="1" dirty="0"/>
              <a:t>How do you feel if you are crossing over these routes? </a:t>
            </a:r>
          </a:p>
        </p:txBody>
      </p:sp>
      <p:sp>
        <p:nvSpPr>
          <p:cNvPr id="16" name="object 3">
            <a:extLst>
              <a:ext uri="{FF2B5EF4-FFF2-40B4-BE49-F238E27FC236}">
                <a16:creationId xmlns:a16="http://schemas.microsoft.com/office/drawing/2014/main" id="{0A87BC5E-A002-FA27-E761-FA47E57F016A}"/>
              </a:ext>
            </a:extLst>
          </p:cNvPr>
          <p:cNvSpPr txBox="1">
            <a:spLocks/>
          </p:cNvSpPr>
          <p:nvPr/>
        </p:nvSpPr>
        <p:spPr>
          <a:xfrm>
            <a:off x="588010" y="454788"/>
            <a:ext cx="11015979" cy="861774"/>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Sécurité routière </a:t>
            </a:r>
          </a:p>
          <a:p>
            <a:pPr marL="17780" hangingPunct="1">
              <a:lnSpc>
                <a:spcPct val="100000"/>
              </a:lnSpc>
            </a:pPr>
            <a:r>
              <a:rPr lang="en-US" sz="2400" spc="0" dirty="0"/>
              <a:t>Définition</a:t>
            </a:r>
          </a:p>
        </p:txBody>
      </p:sp>
      <p:pic>
        <p:nvPicPr>
          <p:cNvPr id="3" name="Picture 2">
            <a:extLst>
              <a:ext uri="{FF2B5EF4-FFF2-40B4-BE49-F238E27FC236}">
                <a16:creationId xmlns:a16="http://schemas.microsoft.com/office/drawing/2014/main" id="{D3B196FE-E720-B55C-642A-AB8AAE577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2880" y="137158"/>
            <a:ext cx="5212080" cy="3429001"/>
          </a:xfrm>
          <a:prstGeom prst="rect">
            <a:avLst/>
          </a:prstGeom>
        </p:spPr>
      </p:pic>
      <p:pic>
        <p:nvPicPr>
          <p:cNvPr id="5" name="Picture 4">
            <a:extLst>
              <a:ext uri="{FF2B5EF4-FFF2-40B4-BE49-F238E27FC236}">
                <a16:creationId xmlns:a16="http://schemas.microsoft.com/office/drawing/2014/main" id="{A05C9DFC-523D-E043-9BEC-BB5A8A2321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8270" y="3639113"/>
            <a:ext cx="5066690" cy="2980129"/>
          </a:xfrm>
          <a:prstGeom prst="rect">
            <a:avLst/>
          </a:prstGeom>
        </p:spPr>
      </p:pic>
    </p:spTree>
    <p:extLst>
      <p:ext uri="{BB962C8B-B14F-4D97-AF65-F5344CB8AC3E}">
        <p14:creationId xmlns:p14="http://schemas.microsoft.com/office/powerpoint/2010/main" val="22345876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B27B1-209A-C136-B7BB-D08AF8E17C3E}"/>
            </a:ext>
          </a:extLst>
        </p:cNvPr>
        <p:cNvGrpSpPr/>
        <p:nvPr/>
      </p:nvGrpSpPr>
      <p:grpSpPr>
        <a:xfrm>
          <a:off x="0" y="0"/>
          <a:ext cx="0" cy="0"/>
          <a:chOff x="0" y="0"/>
          <a:chExt cx="0" cy="0"/>
        </a:xfrm>
      </p:grpSpPr>
      <p:sp>
        <p:nvSpPr>
          <p:cNvPr id="16" name="object 3">
            <a:extLst>
              <a:ext uri="{FF2B5EF4-FFF2-40B4-BE49-F238E27FC236}">
                <a16:creationId xmlns:a16="http://schemas.microsoft.com/office/drawing/2014/main" id="{48A9900F-299E-F35B-EED8-11B49DDDA0A2}"/>
              </a:ext>
            </a:extLst>
          </p:cNvPr>
          <p:cNvSpPr txBox="1">
            <a:spLocks/>
          </p:cNvSpPr>
          <p:nvPr/>
        </p:nvSpPr>
        <p:spPr>
          <a:xfrm>
            <a:off x="588010" y="454788"/>
            <a:ext cx="11015979" cy="861774"/>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Sécurité routière </a:t>
            </a:r>
          </a:p>
          <a:p>
            <a:pPr marL="17780" hangingPunct="1">
              <a:lnSpc>
                <a:spcPct val="100000"/>
              </a:lnSpc>
            </a:pPr>
            <a:r>
              <a:rPr lang="en-US" sz="2400" spc="0" dirty="0"/>
              <a:t>Définition</a:t>
            </a:r>
          </a:p>
        </p:txBody>
      </p:sp>
      <p:sp>
        <p:nvSpPr>
          <p:cNvPr id="7" name="Text Placeholder 6">
            <a:extLst>
              <a:ext uri="{FF2B5EF4-FFF2-40B4-BE49-F238E27FC236}">
                <a16:creationId xmlns:a16="http://schemas.microsoft.com/office/drawing/2014/main" id="{F77EF52C-04E3-D72A-E276-2A0DBB10D105}"/>
              </a:ext>
            </a:extLst>
          </p:cNvPr>
          <p:cNvSpPr>
            <a:spLocks noGrp="1"/>
          </p:cNvSpPr>
          <p:nvPr>
            <p:ph type="body" sz="half" idx="1"/>
          </p:nvPr>
        </p:nvSpPr>
        <p:spPr>
          <a:xfrm>
            <a:off x="777161" y="1788160"/>
            <a:ext cx="5928439" cy="4373723"/>
          </a:xfrm>
        </p:spPr>
        <p:txBody>
          <a:bodyPr>
            <a:normAutofit/>
          </a:bodyPr>
          <a:lstStyle/>
          <a:p>
            <a:pPr>
              <a:buFont typeface="Wingdings" panose="05000000000000000000" pitchFamily="2" charset="2"/>
              <a:buChar char="q"/>
            </a:pPr>
            <a:r>
              <a:rPr lang="en-US" sz="2400" b="1" dirty="0">
                <a:solidFill>
                  <a:schemeClr val="tx1"/>
                </a:solidFill>
                <a:latin typeface="+mn-lt"/>
                <a:cs typeface="Times New Roman" pitchFamily="18" charset="0"/>
              </a:rPr>
              <a:t>Route Sécurité:</a:t>
            </a:r>
          </a:p>
          <a:p>
            <a:pPr lvl="1">
              <a:buFont typeface="Wingdings" panose="05000000000000000000" pitchFamily="2" charset="2"/>
              <a:buChar char="q"/>
            </a:pPr>
            <a:r>
              <a:rPr lang="en-US" sz="2000" dirty="0">
                <a:solidFill>
                  <a:schemeClr val="tx1"/>
                </a:solidFill>
                <a:latin typeface="+mn-lt"/>
                <a:cs typeface="Times New Roman" pitchFamily="18" charset="0"/>
              </a:rPr>
              <a:t>is both a subjective parception de route usagers pour an entity (an intersection,  route section, ou réseau) et </a:t>
            </a:r>
          </a:p>
          <a:p>
            <a:pPr lvl="1">
              <a:buFont typeface="Wingdings" panose="05000000000000000000" pitchFamily="2" charset="2"/>
              <a:buChar char="q"/>
            </a:pPr>
            <a:r>
              <a:rPr lang="en-US" sz="2000" dirty="0">
                <a:solidFill>
                  <a:schemeClr val="tx1"/>
                </a:solidFill>
                <a:latin typeface="+mn-lt"/>
                <a:cs typeface="Times New Roman" pitchFamily="18" charset="0"/>
              </a:rPr>
              <a:t>an objective measure expressed dans terms de the number de accidents (accidents) ou accident consequences, par kind et severity.</a:t>
            </a:r>
          </a:p>
          <a:p>
            <a:pPr>
              <a:buFont typeface="Wingdings" panose="05000000000000000000" pitchFamily="2" charset="2"/>
              <a:buChar char="q"/>
            </a:pPr>
            <a:endParaRPr lang="en-US" dirty="0">
              <a:solidFill>
                <a:srgbClr val="00518E"/>
              </a:solidFill>
              <a:latin typeface="+mn-lt"/>
              <a:cs typeface="Times New Roman" pitchFamily="18" charset="0"/>
            </a:endParaRPr>
          </a:p>
          <a:p>
            <a:pPr>
              <a:buFont typeface="Wingdings" panose="05000000000000000000" pitchFamily="2" charset="2"/>
              <a:buChar char="q"/>
            </a:pPr>
            <a:endParaRPr lang="en-US" dirty="0">
              <a:solidFill>
                <a:srgbClr val="00518E"/>
              </a:solidFill>
              <a:latin typeface="+mn-lt"/>
              <a:cs typeface="Times New Roman" pitchFamily="18" charset="0"/>
            </a:endParaRPr>
          </a:p>
          <a:p>
            <a:endParaRPr lang="en-US" dirty="0"/>
          </a:p>
        </p:txBody>
      </p:sp>
      <p:pic>
        <p:nvPicPr>
          <p:cNvPr id="9" name="Picture 8" descr="A car crashed into a car on the side of the road&#10;&#10;AI-generated content may be incorrect.">
            <a:extLst>
              <a:ext uri="{FF2B5EF4-FFF2-40B4-BE49-F238E27FC236}">
                <a16:creationId xmlns:a16="http://schemas.microsoft.com/office/drawing/2014/main" id="{70558A38-3836-6200-FBC6-24F423EE579B}"/>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855160" y="1892221"/>
            <a:ext cx="5336840" cy="3616960"/>
          </a:xfrm>
          <a:prstGeom prst="rect">
            <a:avLst/>
          </a:prstGeom>
        </p:spPr>
      </p:pic>
    </p:spTree>
    <p:extLst>
      <p:ext uri="{BB962C8B-B14F-4D97-AF65-F5344CB8AC3E}">
        <p14:creationId xmlns:p14="http://schemas.microsoft.com/office/powerpoint/2010/main" val="101029448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B06A6-3242-EB6F-6E44-98BA82F5190A}"/>
            </a:ext>
          </a:extLst>
        </p:cNvPr>
        <p:cNvGrpSpPr/>
        <p:nvPr/>
      </p:nvGrpSpPr>
      <p:grpSpPr>
        <a:xfrm>
          <a:off x="0" y="0"/>
          <a:ext cx="0" cy="0"/>
          <a:chOff x="0" y="0"/>
          <a:chExt cx="0" cy="0"/>
        </a:xfrm>
      </p:grpSpPr>
      <p:sp>
        <p:nvSpPr>
          <p:cNvPr id="16" name="object 3">
            <a:extLst>
              <a:ext uri="{FF2B5EF4-FFF2-40B4-BE49-F238E27FC236}">
                <a16:creationId xmlns:a16="http://schemas.microsoft.com/office/drawing/2014/main" id="{6BBD22DE-9B6E-878B-3733-A9F3380F51EB}"/>
              </a:ext>
            </a:extLst>
          </p:cNvPr>
          <p:cNvSpPr txBox="1">
            <a:spLocks/>
          </p:cNvSpPr>
          <p:nvPr/>
        </p:nvSpPr>
        <p:spPr>
          <a:xfrm>
            <a:off x="588010" y="454788"/>
            <a:ext cx="11015979" cy="861774"/>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Sécurité routière </a:t>
            </a:r>
          </a:p>
          <a:p>
            <a:pPr marL="17780" hangingPunct="1">
              <a:lnSpc>
                <a:spcPct val="100000"/>
              </a:lnSpc>
            </a:pPr>
            <a:r>
              <a:rPr lang="en-US" sz="2400" spc="0" dirty="0"/>
              <a:t>Définition-Key terms</a:t>
            </a:r>
          </a:p>
        </p:txBody>
      </p:sp>
      <p:sp>
        <p:nvSpPr>
          <p:cNvPr id="7" name="Text Placeholder 6">
            <a:extLst>
              <a:ext uri="{FF2B5EF4-FFF2-40B4-BE49-F238E27FC236}">
                <a16:creationId xmlns:a16="http://schemas.microsoft.com/office/drawing/2014/main" id="{61AAFC27-B5C9-2006-1B17-713678DBA3FD}"/>
              </a:ext>
            </a:extLst>
          </p:cNvPr>
          <p:cNvSpPr>
            <a:spLocks noGrp="1"/>
          </p:cNvSpPr>
          <p:nvPr>
            <p:ph type="body" sz="half" idx="1"/>
          </p:nvPr>
        </p:nvSpPr>
        <p:spPr>
          <a:xfrm>
            <a:off x="777161" y="1788160"/>
            <a:ext cx="8295719" cy="4373723"/>
          </a:xfrm>
        </p:spPr>
        <p:txBody>
          <a:bodyPr>
            <a:normAutofit lnSpcReduction="10000"/>
          </a:bodyPr>
          <a:lstStyle/>
          <a:p>
            <a:pPr>
              <a:buFont typeface="Wingdings" panose="05000000000000000000" pitchFamily="2" charset="2"/>
              <a:buChar char="q"/>
            </a:pPr>
            <a:r>
              <a:rPr lang="en-US" sz="2600" b="1" dirty="0">
                <a:solidFill>
                  <a:schemeClr val="tx1"/>
                </a:solidFill>
                <a:latin typeface="+mn-lt"/>
                <a:cs typeface="Times New Roman" pitchFamily="18" charset="0"/>
              </a:rPr>
              <a:t>Accident (preferred) vs Accident: </a:t>
            </a:r>
          </a:p>
          <a:p>
            <a:pPr lvl="1">
              <a:buFont typeface="Wingdings" panose="05000000000000000000" pitchFamily="2" charset="2"/>
              <a:buChar char="§"/>
            </a:pPr>
            <a:r>
              <a:rPr lang="en-US" sz="2200" dirty="0">
                <a:solidFill>
                  <a:schemeClr val="tx1"/>
                </a:solidFill>
                <a:latin typeface="+mn-lt"/>
                <a:cs typeface="Times New Roman" pitchFamily="18" charset="0"/>
              </a:rPr>
              <a:t>Usually used interchangeably </a:t>
            </a:r>
          </a:p>
          <a:p>
            <a:pPr lvl="1">
              <a:buFont typeface="Wingdings" panose="05000000000000000000" pitchFamily="2" charset="2"/>
              <a:buChar char="§"/>
            </a:pPr>
            <a:r>
              <a:rPr lang="en-US" sz="2200" dirty="0">
                <a:solidFill>
                  <a:schemeClr val="tx1"/>
                </a:solidFill>
                <a:cs typeface="Times New Roman" pitchFamily="18" charset="0"/>
              </a:rPr>
              <a:t>However, “Accident” can imply inevitability, but “Accident” emphasizes that the events have a cause et can be prevented. </a:t>
            </a:r>
            <a:endParaRPr lang="en-US" sz="2200" dirty="0">
              <a:solidFill>
                <a:schemeClr val="tx1"/>
              </a:solidFill>
              <a:latin typeface="+mn-lt"/>
              <a:cs typeface="Times New Roman" pitchFamily="18" charset="0"/>
            </a:endParaRPr>
          </a:p>
          <a:p>
            <a:pPr>
              <a:buFont typeface="Wingdings" panose="05000000000000000000" pitchFamily="2" charset="2"/>
              <a:buChar char="q"/>
            </a:pPr>
            <a:r>
              <a:rPr lang="en-US" b="1" dirty="0">
                <a:solidFill>
                  <a:schemeClr val="tx1"/>
                </a:solidFill>
                <a:cs typeface="Times New Roman" pitchFamily="18" charset="0"/>
              </a:rPr>
              <a:t>Accident vs Collision: </a:t>
            </a:r>
          </a:p>
          <a:p>
            <a:pPr lvl="1">
              <a:buClr>
                <a:srgbClr val="005EA4"/>
              </a:buClr>
              <a:buFont typeface="Wingdings" panose="05000000000000000000" pitchFamily="2" charset="2"/>
              <a:buChar char="§"/>
            </a:pPr>
            <a:r>
              <a:rPr lang="en-US" sz="2200" b="1" dirty="0">
                <a:solidFill>
                  <a:schemeClr val="tx1"/>
                </a:solidFill>
                <a:cs typeface="Times New Roman" pitchFamily="18" charset="0"/>
              </a:rPr>
              <a:t>Accident: route incident involving véhicules/route usagers resulting dans damage, blessure, ou death</a:t>
            </a:r>
          </a:p>
          <a:p>
            <a:pPr lvl="1">
              <a:buClr>
                <a:srgbClr val="005EA4"/>
              </a:buClr>
              <a:buFont typeface="Wingdings" panose="05000000000000000000" pitchFamily="2" charset="2"/>
              <a:buChar char="§"/>
            </a:pPr>
            <a:r>
              <a:rPr lang="en-US" sz="2200" b="1" dirty="0">
                <a:solidFill>
                  <a:schemeClr val="tx1"/>
                </a:solidFill>
                <a:cs typeface="Times New Roman" pitchFamily="18" charset="0"/>
              </a:rPr>
              <a:t>Collision</a:t>
            </a:r>
            <a:r>
              <a:rPr lang="en-US" sz="2200" dirty="0">
                <a:solidFill>
                  <a:schemeClr val="tx1"/>
                </a:solidFill>
                <a:cs typeface="Times New Roman" pitchFamily="18" charset="0"/>
              </a:rPr>
              <a:t>: physical impact between two objects (vehicle-vehicle, vehicle-pedestrian, vehicle-object)</a:t>
            </a:r>
          </a:p>
          <a:p>
            <a:pPr lvl="1">
              <a:buClr>
                <a:srgbClr val="005EA4"/>
              </a:buClr>
              <a:buFont typeface="Wingdings" panose="05000000000000000000" pitchFamily="2" charset="2"/>
              <a:buChar char="§"/>
            </a:pPr>
            <a:endParaRPr lang="en-US" sz="2200" dirty="0">
              <a:solidFill>
                <a:srgbClr val="00518E"/>
              </a:solidFill>
              <a:cs typeface="Times New Roman" pitchFamily="18" charset="0"/>
            </a:endParaRPr>
          </a:p>
          <a:p>
            <a:pPr>
              <a:buFont typeface="Wingdings" panose="05000000000000000000" pitchFamily="2" charset="2"/>
              <a:buChar char="q"/>
            </a:pPr>
            <a:endParaRPr lang="en-US" dirty="0">
              <a:solidFill>
                <a:srgbClr val="00518E"/>
              </a:solidFill>
              <a:latin typeface="+mn-lt"/>
              <a:cs typeface="Times New Roman" pitchFamily="18" charset="0"/>
            </a:endParaRPr>
          </a:p>
          <a:p>
            <a:pPr>
              <a:buFont typeface="Wingdings" panose="05000000000000000000" pitchFamily="2" charset="2"/>
              <a:buChar char="q"/>
            </a:pPr>
            <a:endParaRPr lang="en-US" dirty="0">
              <a:solidFill>
                <a:srgbClr val="00518E"/>
              </a:solidFill>
              <a:latin typeface="+mn-lt"/>
              <a:cs typeface="Times New Roman" pitchFamily="18" charset="0"/>
            </a:endParaRPr>
          </a:p>
          <a:p>
            <a:endParaRPr lang="en-US" dirty="0"/>
          </a:p>
        </p:txBody>
      </p:sp>
    </p:spTree>
    <p:extLst>
      <p:ext uri="{BB962C8B-B14F-4D97-AF65-F5344CB8AC3E}">
        <p14:creationId xmlns:p14="http://schemas.microsoft.com/office/powerpoint/2010/main" val="14747324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A388537-3A11-4CE6-A133-78867CDCE9F9}">
  <we:reference id="WA200010215" version="2.0.0.0" store="Omex" storeType="OMEX"/>
  <we:alternateReferences>
    <we:reference id="WA200010215" version="2.0.0.0" store="WA200010215" storeType="OMEX"/>
  </we:alternateReferences>
  <we:properties>
    <we:property name="bps.codex_control.document_id" value="&quot;d7c9faab-c5f8-4924-90ba-c2c37f5d0c51&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F7ED3FDC-F35D-443A-9EF0-95458C559EED}"/>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10</TotalTime>
  <Words>1932</Words>
  <Application>Microsoft Office PowerPoint</Application>
  <PresentationFormat>Widescreen</PresentationFormat>
  <Paragraphs>284</Paragraphs>
  <Slides>44</Slides>
  <Notes>44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44</vt:i4>
      </vt:variant>
    </vt:vector>
  </HeadingPairs>
  <TitlesOfParts>
    <vt:vector size="54" baseType="lpstr">
      <vt:lpstr>Aptos</vt:lpstr>
      <vt:lpstr>Arial</vt:lpstr>
      <vt:lpstr>Arial Rounded MT Bold</vt:lpstr>
      <vt:lpstr>Calibri</vt:lpstr>
      <vt:lpstr>Helvetica Neue</vt:lpstr>
      <vt:lpstr>Helvetica Neue Medium</vt:lpstr>
      <vt:lpstr>Montserrat Regular</vt:lpstr>
      <vt:lpstr>Times New Roman</vt:lpstr>
      <vt:lpstr>Wingdings</vt:lpstr>
      <vt:lpstr>21_BasicWhite</vt:lpstr>
      <vt:lpstr>Fondamentaux du transport</vt:lpstr>
      <vt:lpstr>PowerPoint Presentation</vt:lpstr>
      <vt:lpstr>Objectifs d’apprentissage</vt:lpstr>
      <vt:lpstr>Plan du cours</vt:lpstr>
      <vt:lpstr>PowerPoint Presentation</vt:lpstr>
      <vt:lpstr>PowerPoint Presentation</vt:lpstr>
      <vt:lpstr>PowerPoint Presentation</vt:lpstr>
      <vt:lpstr>PowerPoint Presentation</vt:lpstr>
      <vt:lpstr>PowerPoint Presentation</vt:lpstr>
      <vt:lpstr>Sécurité routière  </vt:lpstr>
      <vt:lpstr>Sécurité routièreUn problème de système de transport  </vt:lpstr>
      <vt:lpstr>Types d’accidents de la route  </vt:lpstr>
      <vt:lpstr>Niveaux de gravité des accidents</vt:lpstr>
      <vt:lpstr>Niveaux de gravité des accidents</vt:lpstr>
      <vt:lpstr>Facteurs clés influençant la sécurité</vt:lpstr>
      <vt:lpstr>Matrice de Haddon (cadre de sécurité routière)</vt:lpstr>
      <vt:lpstr>Facteurs humains en sécurité routière</vt:lpstr>
      <vt:lpstr>Facteurs liés au véhicule en sécurité routière</vt:lpstr>
      <vt:lpstr>Facteurs routiers et environnementaux</vt:lpstr>
      <vt:lpstr>Rôle de la vitesse dans la gravité des accidents</vt:lpstr>
      <vt:lpstr>Usagers vulnérables de la route (VRUs)</vt:lpstr>
      <vt:lpstr>Charge mondiale de l’insécurité routière</vt:lpstr>
      <vt:lpstr>Charge mondiale de l’insécurité routière</vt:lpstr>
      <vt:lpstr>Situation de la sécurité routière dans les PRFI</vt:lpstr>
      <vt:lpstr>Coût économique des accidents de la route</vt:lpstr>
      <vt:lpstr>Objectifs et engagements mondiaux</vt:lpstr>
      <vt:lpstr>Approche du système sûr</vt:lpstr>
      <vt:lpstr>Approche du système sûr</vt:lpstr>
      <vt:lpstr>Sûr System Pillars</vt:lpstr>
      <vt:lpstr>Sûr Speeds</vt:lpstr>
      <vt:lpstr>Sûr Routes et Roadsides</vt:lpstr>
      <vt:lpstr>Sûr Véhicules</vt:lpstr>
      <vt:lpstr>Sûr Route Usagers</vt:lpstr>
      <vt:lpstr>Post-Crash Response</vt:lpstr>
      <vt:lpstr>Gestion de la sécurité des infrastructures routières (RISM)</vt:lpstr>
      <vt:lpstr>Gestion de la sécurité des infrastructures routières (RISM) Tolls</vt:lpstr>
      <vt:lpstr>Route Sécurité Impact Assessment (RSIA)</vt:lpstr>
      <vt:lpstr>Route Sécurité Audit (RSA)</vt:lpstr>
      <vt:lpstr>Route Sécurité Inspection (RSI)</vt:lpstr>
      <vt:lpstr>Black Spot Analysis (High-Risk Locations)</vt:lpstr>
      <vt:lpstr>Common Engineering Countermeasures:</vt:lpstr>
      <vt:lpstr>Discussion Question?</vt:lpstr>
      <vt:lpstr>Reading materials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office365</cp:lastModifiedBy>
  <cp:revision>137</cp:revision>
  <dcterms:modified xsi:type="dcterms:W3CDTF">2026-07-15T15:21:34Z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