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0"/>
  </p:notesMasterIdLst>
  <p:handoutMasterIdLst>
    <p:handoutMasterId r:id="rId11"/>
  </p:handoutMasterIdLst>
  <p:sldIdLst>
    <p:sldId id="306" r:id="rId5"/>
    <p:sldId id="507" r:id="rId6"/>
    <p:sldId id="506" r:id="rId7"/>
    <p:sldId id="458" r:id="rId8"/>
    <p:sldId id="309" r:id="rId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00518E"/>
    <a:srgbClr val="005EA4"/>
    <a:srgbClr val="F26211"/>
    <a:srgbClr val="B51600"/>
    <a:srgbClr val="F78722"/>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6131D9-97E9-4D88-8E13-4C4143DFC076}" v="2" dt="2026-07-15T19:46:53.53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9:46:58.726" v="9" actId="27636"/>
      <pc:docMkLst>
        <pc:docMk/>
      </pc:docMkLst>
      <pc:sldChg chg="modSp mod">
        <pc:chgData name="office365" userId="5fcdbc0c-b1d0-4b52-bc28-28c25c9fccde" providerId="ADAL" clId="{839C158B-1674-498C-8D10-D29DEC7F3344}" dt="2026-07-15T19:45:00.843" v="4" actId="27636"/>
        <pc:sldMkLst>
          <pc:docMk/>
          <pc:sldMk cId="3971092155" sldId="506"/>
        </pc:sldMkLst>
        <pc:spChg chg="mod">
          <ac:chgData name="office365" userId="5fcdbc0c-b1d0-4b52-bc28-28c25c9fccde" providerId="ADAL" clId="{839C158B-1674-498C-8D10-D29DEC7F3344}" dt="2026-07-15T19:45:00.843" v="4" actId="27636"/>
          <ac:spMkLst>
            <pc:docMk/>
            <pc:sldMk cId="3971092155" sldId="506"/>
            <ac:spMk id="3" creationId="{FFD304A8-7509-3067-A1C6-FC4792068FF5}"/>
          </ac:spMkLst>
        </pc:spChg>
      </pc:sldChg>
      <pc:sldChg chg="modSp mod">
        <pc:chgData name="office365" userId="5fcdbc0c-b1d0-4b52-bc28-28c25c9fccde" providerId="ADAL" clId="{839C158B-1674-498C-8D10-D29DEC7F3344}" dt="2026-07-15T19:46:58.726" v="9" actId="27636"/>
        <pc:sldMkLst>
          <pc:docMk/>
          <pc:sldMk cId="906764709" sldId="507"/>
        </pc:sldMkLst>
        <pc:spChg chg="mod">
          <ac:chgData name="office365" userId="5fcdbc0c-b1d0-4b52-bc28-28c25c9fccde" providerId="ADAL" clId="{839C158B-1674-498C-8D10-D29DEC7F3344}" dt="2026-07-15T19:46:58.726" v="9" actId="27636"/>
          <ac:spMkLst>
            <pc:docMk/>
            <pc:sldMk cId="906764709" sldId="507"/>
            <ac:spMk id="3" creationId="{DD4C73BF-2FF0-7B64-0738-50E78EBE917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mutcd.fhwa.dot.gov/kno_11th_Edition.htm"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gov.uk/government/publications/traffic-signs-manua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1937759"/>
            <a:ext cx="8910054" cy="1370632"/>
          </a:xfrm>
        </p:spPr>
        <p:txBody>
          <a:bodyPr>
            <a:normAutofit/>
          </a:bodyPr>
          <a:lstStyle/>
          <a:p>
            <a:r>
              <a:rPr lang="en-US" dirty="0"/>
              <a:t>Ingénierie du trafic</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38772" y="3936214"/>
            <a:ext cx="9675241" cy="867561"/>
          </a:xfrm>
        </p:spPr>
        <p:txBody>
          <a:bodyPr>
            <a:normAutofit/>
          </a:bodyPr>
          <a:lstStyle/>
          <a:p>
            <a:r>
              <a:rPr lang="en-US" dirty="0"/>
              <a:t>Exercice 4.1 : Dispositifs de contrôle du trafic : panneaux, feux et marquages routiers</a:t>
            </a:r>
            <a:endParaRPr lang="pl-PL" dirty="0">
              <a:solidFill>
                <a:srgbClr val="FF00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1606E-B971-58BC-C0DA-C955796FC6E6}"/>
              </a:ext>
            </a:extLst>
          </p:cNvPr>
          <p:cNvSpPr>
            <a:spLocks noGrp="1"/>
          </p:cNvSpPr>
          <p:nvPr>
            <p:ph type="title"/>
          </p:nvPr>
        </p:nvSpPr>
        <p:spPr>
          <a:xfrm>
            <a:off x="471172" y="466091"/>
            <a:ext cx="4889500" cy="717551"/>
          </a:xfrm>
        </p:spPr>
        <p:txBody>
          <a:bodyPr>
            <a:normAutofit/>
          </a:bodyPr>
          <a:lstStyle/>
          <a:p>
            <a:r>
              <a:rPr lang="en-US" dirty="0"/>
              <a:t>Exercice</a:t>
            </a:r>
          </a:p>
        </p:txBody>
      </p:sp>
      <p:sp>
        <p:nvSpPr>
          <p:cNvPr id="3" name="Text Placeholder 2">
            <a:extLst>
              <a:ext uri="{FF2B5EF4-FFF2-40B4-BE49-F238E27FC236}">
                <a16:creationId xmlns:a16="http://schemas.microsoft.com/office/drawing/2014/main" id="{DD4C73BF-2FF0-7B64-0738-50E78EBE9170}"/>
              </a:ext>
            </a:extLst>
          </p:cNvPr>
          <p:cNvSpPr>
            <a:spLocks noGrp="1"/>
          </p:cNvSpPr>
          <p:nvPr>
            <p:ph type="body" sz="half" idx="1"/>
          </p:nvPr>
        </p:nvSpPr>
        <p:spPr>
          <a:xfrm>
            <a:off x="471173" y="1183642"/>
            <a:ext cx="6488427" cy="5059521"/>
          </a:xfrm>
        </p:spPr>
        <p:txBody>
          <a:bodyPr>
            <a:normAutofit lnSpcReduction="10000"/>
          </a:bodyPr>
          <a:lstStyle/>
          <a:p>
            <a:pPr marL="514350" indent="-514350">
              <a:buFont typeface="+mj-lt"/>
              <a:buAutoNum type="arabicPeriod"/>
            </a:pPr>
            <a:r>
              <a:rPr lang="fr-FR" sz="2200" dirty="0"/>
              <a:t>Observez attentivement l'image de gauche. Décrivez ce que vous voyez et identifiez les problèmes liés à la signalisation routière. Expliquez en quoi ces problèmes sont problématiques et proposez une solution pratique pour améliorer la </a:t>
            </a:r>
            <a:r>
              <a:rPr lang="fr-FR" sz="2200"/>
              <a:t>situation.</a:t>
            </a:r>
            <a:endParaRPr lang="fr-FR" sz="2200" dirty="0"/>
          </a:p>
          <a:p>
            <a:pPr marL="514350" indent="-514350">
              <a:buFont typeface="+mj-lt"/>
              <a:buAutoNum type="arabicPeriod"/>
            </a:pPr>
            <a:r>
              <a:rPr lang="fr-FR" sz="2200" dirty="0"/>
              <a:t>Rendez-vous sur les principaux axes routiers de votre ville et repérez les endroits où le marquage au sol est incorrect ou absent. Examinez la signalisation existante et documentez vos observations par des photographies. Évaluez les problèmes identifiés et discutez des solutions et améliorations appropriées.</a:t>
            </a:r>
            <a:endParaRPr lang="en-US" sz="2200" dirty="0"/>
          </a:p>
        </p:txBody>
      </p:sp>
      <p:pic>
        <p:nvPicPr>
          <p:cNvPr id="4" name="Picture 3" descr="A group of road signs on the side of a road&#10;&#10;AI-generated content may be incorrect.">
            <a:extLst>
              <a:ext uri="{FF2B5EF4-FFF2-40B4-BE49-F238E27FC236}">
                <a16:creationId xmlns:a16="http://schemas.microsoft.com/office/drawing/2014/main" id="{0A0B36B6-C077-D961-11D7-4A28050C0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9601" y="1630045"/>
            <a:ext cx="5232400" cy="3488266"/>
          </a:xfrm>
          <a:prstGeom prst="rect">
            <a:avLst/>
          </a:prstGeom>
        </p:spPr>
      </p:pic>
    </p:spTree>
    <p:extLst>
      <p:ext uri="{BB962C8B-B14F-4D97-AF65-F5344CB8AC3E}">
        <p14:creationId xmlns:p14="http://schemas.microsoft.com/office/powerpoint/2010/main" val="9067647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FA862-C364-5B50-EC2F-133624B4B160}"/>
              </a:ext>
            </a:extLst>
          </p:cNvPr>
          <p:cNvSpPr>
            <a:spLocks noGrp="1"/>
          </p:cNvSpPr>
          <p:nvPr>
            <p:ph type="title"/>
          </p:nvPr>
        </p:nvSpPr>
        <p:spPr/>
        <p:txBody>
          <a:bodyPr>
            <a:normAutofit/>
          </a:bodyPr>
          <a:lstStyle/>
          <a:p>
            <a:r>
              <a:rPr lang="en-US" dirty="0"/>
              <a:t>Exercice </a:t>
            </a:r>
          </a:p>
        </p:txBody>
      </p:sp>
      <p:sp>
        <p:nvSpPr>
          <p:cNvPr id="3" name="Text Placeholder 2">
            <a:extLst>
              <a:ext uri="{FF2B5EF4-FFF2-40B4-BE49-F238E27FC236}">
                <a16:creationId xmlns:a16="http://schemas.microsoft.com/office/drawing/2014/main" id="{FFD304A8-7509-3067-A1C6-FC4792068FF5}"/>
              </a:ext>
            </a:extLst>
          </p:cNvPr>
          <p:cNvSpPr>
            <a:spLocks noGrp="1"/>
          </p:cNvSpPr>
          <p:nvPr>
            <p:ph type="body" sz="half" idx="1"/>
          </p:nvPr>
        </p:nvSpPr>
        <p:spPr>
          <a:xfrm>
            <a:off x="970201" y="1386843"/>
            <a:ext cx="8807980" cy="3916678"/>
          </a:xfrm>
        </p:spPr>
        <p:txBody>
          <a:bodyPr>
            <a:normAutofit lnSpcReduction="10000"/>
          </a:bodyPr>
          <a:lstStyle/>
          <a:p>
            <a:pPr marL="514350" indent="-514350">
              <a:buFont typeface="+mj-lt"/>
              <a:buAutoNum type="arabicPeriod" startAt="3"/>
            </a:pPr>
            <a:r>
              <a:rPr lang="fr-FR" sz="2000" dirty="0"/>
              <a:t>Votre pays dispose-t-il d'un manuel officiel de signalisation routière ? Si oui, décrivez ses principales caractéristiques et objectifs. Comparez-le à au moins une norme internationale, en soulignant les similitudes, les différences et les points de convergence ou de divergence.</a:t>
            </a:r>
          </a:p>
          <a:p>
            <a:pPr marL="514350" indent="-514350">
              <a:buFont typeface="+mj-lt"/>
              <a:buAutoNum type="arabicPeriod" startAt="3"/>
            </a:pPr>
            <a:r>
              <a:rPr lang="fr-FR" sz="2000" dirty="0"/>
              <a:t>Si votre pays ne dispose pas d'un manuel de signalisation routière dédié, identifiez la norme actuellement utilisée par les autorités routières. Sélectionnez une norme régionale ou internationale (par exemple, la réglementation routière allemande, le MUTCD des États-Unis ou les normes britanniques) et comparez-la avec le système d'au moins un autre pays en termes de conception, de code couleur, de symboles et d'application.</a:t>
            </a:r>
            <a:endParaRPr lang="en-US" sz="2000" dirty="0"/>
          </a:p>
        </p:txBody>
      </p:sp>
    </p:spTree>
    <p:extLst>
      <p:ext uri="{BB962C8B-B14F-4D97-AF65-F5344CB8AC3E}">
        <p14:creationId xmlns:p14="http://schemas.microsoft.com/office/powerpoint/2010/main" val="397109215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C48AA-6545-776D-5D91-54C150139F5C}"/>
              </a:ext>
            </a:extLst>
          </p:cNvPr>
          <p:cNvSpPr>
            <a:spLocks noGrp="1"/>
          </p:cNvSpPr>
          <p:nvPr>
            <p:ph type="title"/>
          </p:nvPr>
        </p:nvSpPr>
        <p:spPr/>
        <p:txBody>
          <a:bodyPr>
            <a:normAutofit/>
          </a:bodyPr>
          <a:lstStyle/>
          <a:p>
            <a:r>
              <a:rPr lang="en-US" dirty="0"/>
              <a:t>Références </a:t>
            </a:r>
          </a:p>
        </p:txBody>
      </p:sp>
      <p:sp>
        <p:nvSpPr>
          <p:cNvPr id="3" name="Text Placeholder 2">
            <a:extLst>
              <a:ext uri="{FF2B5EF4-FFF2-40B4-BE49-F238E27FC236}">
                <a16:creationId xmlns:a16="http://schemas.microsoft.com/office/drawing/2014/main" id="{8F08AE2B-71F4-5AF7-D621-1F3DC4FFD1D9}"/>
              </a:ext>
            </a:extLst>
          </p:cNvPr>
          <p:cNvSpPr>
            <a:spLocks noGrp="1"/>
          </p:cNvSpPr>
          <p:nvPr>
            <p:ph type="body" sz="half" idx="1"/>
          </p:nvPr>
        </p:nvSpPr>
        <p:spPr>
          <a:xfrm>
            <a:off x="970200" y="1386842"/>
            <a:ext cx="9189799" cy="5059521"/>
          </a:xfrm>
        </p:spPr>
        <p:txBody>
          <a:bodyPr>
            <a:normAutofit/>
          </a:bodyPr>
          <a:lstStyle/>
          <a:p>
            <a:pPr marL="514350" indent="-514350">
              <a:buFont typeface="+mj-lt"/>
              <a:buAutoNum type="arabicPeriod"/>
            </a:pPr>
            <a:r>
              <a:rPr lang="en-US" sz="2000" dirty="0">
                <a:hlinkClick r:id="rId3"/>
              </a:rPr>
              <a:t>https ://mutcd.fhwa.dot.gov/kno_11th_Edition.htm</a:t>
            </a:r>
            <a:endParaRPr lang="en-US" sz="2000" dirty="0"/>
          </a:p>
          <a:p>
            <a:pPr marL="514350" indent="-514350">
              <a:buFont typeface="+mj-lt"/>
              <a:buAutoNum type="arabicPeriod"/>
            </a:pPr>
            <a:r>
              <a:rPr lang="en-US" sz="2000" dirty="0">
                <a:hlinkClick r:id="rId4"/>
              </a:rPr>
              <a:t>https ://www.gov.uk/government/publications/traffic-signs-manual</a:t>
            </a:r>
            <a:endParaRPr lang="en-US" sz="2000" dirty="0"/>
          </a:p>
          <a:p>
            <a:pPr marL="514350" indent="-514350">
              <a:buFont typeface="+mj-lt"/>
              <a:buAutoNum type="arabicPeriod"/>
            </a:pPr>
            <a:endParaRPr lang="en-US" sz="2000" dirty="0"/>
          </a:p>
          <a:p>
            <a:pPr marL="514350" indent="-514350">
              <a:buFont typeface="+mj-lt"/>
              <a:buAutoNum type="arabicPeriod"/>
            </a:pPr>
            <a:endParaRPr lang="en-US" dirty="0"/>
          </a:p>
        </p:txBody>
      </p:sp>
    </p:spTree>
    <p:extLst>
      <p:ext uri="{BB962C8B-B14F-4D97-AF65-F5344CB8AC3E}">
        <p14:creationId xmlns:p14="http://schemas.microsoft.com/office/powerpoint/2010/main" val="82293762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07E2274C-8BC4-41FC-B660-2EC39DCA27A7}"/>
</file>

<file path=docProps/app.xml><?xml version="1.0" encoding="utf-8"?>
<Properties xmlns="http://schemas.openxmlformats.org/officeDocument/2006/extended-properties" xmlns:vt="http://schemas.openxmlformats.org/officeDocument/2006/docPropsVTypes">
  <TotalTime>10</TotalTime>
  <Words>251</Words>
  <Application>Microsoft Office PowerPoint</Application>
  <PresentationFormat>Widescreen</PresentationFormat>
  <Paragraphs>11</Paragraphs>
  <Slides>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Aptos</vt:lpstr>
      <vt:lpstr>Arial</vt:lpstr>
      <vt:lpstr>Arial Rounded MT Bold</vt:lpstr>
      <vt:lpstr>Calibri</vt:lpstr>
      <vt:lpstr>Helvetica Neue</vt:lpstr>
      <vt:lpstr>Helvetica Neue Medium</vt:lpstr>
      <vt:lpstr>Montserrat Regular</vt:lpstr>
      <vt:lpstr>21_BasicWhite</vt:lpstr>
      <vt:lpstr>Ingénierie du trafic</vt:lpstr>
      <vt:lpstr>Exercice</vt:lpstr>
      <vt:lpstr>Exercice </vt:lpstr>
      <vt:lpstr>Références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505</cp:revision>
  <dcterms:modified xsi:type="dcterms:W3CDTF">2026-07-15T19:47:02Z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