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4" r:id="rId4"/>
  </p:sldMasterIdLst>
  <p:notesMasterIdLst>
    <p:notesMasterId r:id="rId19"/>
  </p:notesMasterIdLst>
  <p:sldIdLst>
    <p:sldId id="312" r:id="rId5"/>
    <p:sldId id="313" r:id="rId6"/>
    <p:sldId id="314" r:id="rId7"/>
    <p:sldId id="327" r:id="rId8"/>
    <p:sldId id="328" r:id="rId9"/>
    <p:sldId id="329" r:id="rId10"/>
    <p:sldId id="330" r:id="rId11"/>
    <p:sldId id="331" r:id="rId12"/>
    <p:sldId id="332" r:id="rId13"/>
    <p:sldId id="333" r:id="rId14"/>
    <p:sldId id="334" r:id="rId15"/>
    <p:sldId id="335" r:id="rId16"/>
    <p:sldId id="336" r:id="rId17"/>
    <p:sldId id="31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8806" autoAdjust="0"/>
  </p:normalViewPr>
  <p:slideViewPr>
    <p:cSldViewPr snapToGrid="0">
      <p:cViewPr varScale="1">
        <p:scale>
          <a:sx n="105" d="100"/>
          <a:sy n="105" d="100"/>
        </p:scale>
        <p:origin x="1680" y="11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delSld modSld">
      <pc:chgData name="Wojciech Kustra" userId="afebd3d0-216b-4c4f-8992-1bf1fda6d5e8" providerId="ADAL" clId="{1D307E72-7901-4E61-A01B-3C4232ABCF63}" dt="2026-06-06T18:57:20.221" v="6" actId="255"/>
      <pc:docMkLst>
        <pc:docMk/>
      </pc:docMkLst>
      <pc:sldChg chg="modSp mod">
        <pc:chgData name="Wojciech Kustra" userId="afebd3d0-216b-4c4f-8992-1bf1fda6d5e8" providerId="ADAL" clId="{1D307E72-7901-4E61-A01B-3C4232ABCF63}" dt="2026-06-06T18:57:10.772" v="4" actId="255"/>
        <pc:sldMkLst>
          <pc:docMk/>
          <pc:sldMk cId="1932420314" sldId="329"/>
        </pc:sldMkLst>
        <pc:spChg chg="mod">
          <ac:chgData name="Wojciech Kustra" userId="afebd3d0-216b-4c4f-8992-1bf1fda6d5e8" providerId="ADAL" clId="{1D307E72-7901-4E61-A01B-3C4232ABCF63}" dt="2026-06-06T18:57:10.772" v="4" actId="255"/>
          <ac:spMkLst>
            <pc:docMk/>
            <pc:sldMk cId="1932420314" sldId="329"/>
            <ac:spMk id="3" creationId="{00000000-0000-0000-0000-000000000000}"/>
          </ac:spMkLst>
        </pc:spChg>
      </pc:sldChg>
      <pc:sldChg chg="modSp mod">
        <pc:chgData name="Wojciech Kustra" userId="afebd3d0-216b-4c4f-8992-1bf1fda6d5e8" providerId="ADAL" clId="{1D307E72-7901-4E61-A01B-3C4232ABCF63}" dt="2026-06-06T18:57:15.045" v="5" actId="255"/>
        <pc:sldMkLst>
          <pc:docMk/>
          <pc:sldMk cId="3794018102" sldId="330"/>
        </pc:sldMkLst>
        <pc:spChg chg="mod">
          <ac:chgData name="Wojciech Kustra" userId="afebd3d0-216b-4c4f-8992-1bf1fda6d5e8" providerId="ADAL" clId="{1D307E72-7901-4E61-A01B-3C4232ABCF63}" dt="2026-06-06T18:57:15.045" v="5" actId="255"/>
          <ac:spMkLst>
            <pc:docMk/>
            <pc:sldMk cId="3794018102" sldId="330"/>
            <ac:spMk id="3" creationId="{00000000-0000-0000-0000-000000000000}"/>
          </ac:spMkLst>
        </pc:spChg>
      </pc:sldChg>
      <pc:sldChg chg="modSp mod">
        <pc:chgData name="Wojciech Kustra" userId="afebd3d0-216b-4c4f-8992-1bf1fda6d5e8" providerId="ADAL" clId="{1D307E72-7901-4E61-A01B-3C4232ABCF63}" dt="2026-06-06T18:57:20.221" v="6" actId="255"/>
        <pc:sldMkLst>
          <pc:docMk/>
          <pc:sldMk cId="2663137268" sldId="331"/>
        </pc:sldMkLst>
        <pc:spChg chg="mod">
          <ac:chgData name="Wojciech Kustra" userId="afebd3d0-216b-4c4f-8992-1bf1fda6d5e8" providerId="ADAL" clId="{1D307E72-7901-4E61-A01B-3C4232ABCF63}" dt="2026-06-06T18:57:20.221" v="6" actId="255"/>
          <ac:spMkLst>
            <pc:docMk/>
            <pc:sldMk cId="2663137268" sldId="331"/>
            <ac:spMk id="3" creationId="{00000000-0000-0000-0000-000000000000}"/>
          </ac:spMkLst>
        </pc:spChg>
      </pc:sldChg>
      <pc:sldChg chg="modSp mod">
        <pc:chgData name="Wojciech Kustra" userId="afebd3d0-216b-4c4f-8992-1bf1fda6d5e8" providerId="ADAL" clId="{1D307E72-7901-4E61-A01B-3C4232ABCF63}" dt="2026-06-06T18:56:57.316" v="2" actId="255"/>
        <pc:sldMkLst>
          <pc:docMk/>
          <pc:sldMk cId="1089082888" sldId="336"/>
        </pc:sldMkLst>
        <pc:graphicFrameChg chg="modGraphic">
          <ac:chgData name="Wojciech Kustra" userId="afebd3d0-216b-4c4f-8992-1bf1fda6d5e8" providerId="ADAL" clId="{1D307E72-7901-4E61-A01B-3C4232ABCF63}" dt="2026-06-06T18:56:57.316" v="2" actId="255"/>
          <ac:graphicFrameMkLst>
            <pc:docMk/>
            <pc:sldMk cId="1089082888" sldId="336"/>
            <ac:graphicFrameMk id="4"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4627CE-F08A-4A3C-9B1E-FA9E4D07E579}" type="datetimeFigureOut">
              <a:rPr lang="pl-PL" smtClean="0"/>
              <a:t>6.06.2026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A443A-9E72-4149-9CD2-6FE7D63E01FB}" type="slidenum">
              <a:rPr lang="pl-PL" smtClean="0"/>
              <a:t>‹#›</a:t>
            </a:fld>
            <a:endParaRPr lang="pl-PL"/>
          </a:p>
        </p:txBody>
      </p:sp>
    </p:spTree>
    <p:extLst>
      <p:ext uri="{BB962C8B-B14F-4D97-AF65-F5344CB8AC3E}">
        <p14:creationId xmlns:p14="http://schemas.microsoft.com/office/powerpoint/2010/main" val="1770294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a:t>
            </a:fld>
            <a:endParaRPr lang="pl-PL"/>
          </a:p>
        </p:txBody>
      </p:sp>
    </p:spTree>
    <p:extLst>
      <p:ext uri="{BB962C8B-B14F-4D97-AF65-F5344CB8AC3E}">
        <p14:creationId xmlns:p14="http://schemas.microsoft.com/office/powerpoint/2010/main" val="1021999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12</a:t>
            </a:fld>
            <a:endParaRPr lang="pl-PL"/>
          </a:p>
        </p:txBody>
      </p:sp>
    </p:spTree>
    <p:extLst>
      <p:ext uri="{BB962C8B-B14F-4D97-AF65-F5344CB8AC3E}">
        <p14:creationId xmlns:p14="http://schemas.microsoft.com/office/powerpoint/2010/main" val="3760045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13</a:t>
            </a:fld>
            <a:endParaRPr lang="pl-PL"/>
          </a:p>
        </p:txBody>
      </p:sp>
    </p:spTree>
    <p:extLst>
      <p:ext uri="{BB962C8B-B14F-4D97-AF65-F5344CB8AC3E}">
        <p14:creationId xmlns:p14="http://schemas.microsoft.com/office/powerpoint/2010/main" val="802810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solidFill>
                  <a:prstClr val="black"/>
                </a:solidFill>
              </a:rPr>
              <a:pPr/>
              <a:t>14</a:t>
            </a:fld>
            <a:endParaRPr lang="pl-PL">
              <a:solidFill>
                <a:prstClr val="black"/>
              </a:solidFill>
            </a:endParaRPr>
          </a:p>
        </p:txBody>
      </p:sp>
    </p:spTree>
    <p:extLst>
      <p:ext uri="{BB962C8B-B14F-4D97-AF65-F5344CB8AC3E}">
        <p14:creationId xmlns:p14="http://schemas.microsoft.com/office/powerpoint/2010/main" val="70190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3620700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5</a:t>
            </a:fld>
            <a:endParaRPr lang="pl-PL"/>
          </a:p>
        </p:txBody>
      </p:sp>
    </p:spTree>
    <p:extLst>
      <p:ext uri="{BB962C8B-B14F-4D97-AF65-F5344CB8AC3E}">
        <p14:creationId xmlns:p14="http://schemas.microsoft.com/office/powerpoint/2010/main" val="2491167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6</a:t>
            </a:fld>
            <a:endParaRPr lang="pl-PL"/>
          </a:p>
        </p:txBody>
      </p:sp>
    </p:spTree>
    <p:extLst>
      <p:ext uri="{BB962C8B-B14F-4D97-AF65-F5344CB8AC3E}">
        <p14:creationId xmlns:p14="http://schemas.microsoft.com/office/powerpoint/2010/main" val="2293710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7</a:t>
            </a:fld>
            <a:endParaRPr lang="pl-PL"/>
          </a:p>
        </p:txBody>
      </p:sp>
    </p:spTree>
    <p:extLst>
      <p:ext uri="{BB962C8B-B14F-4D97-AF65-F5344CB8AC3E}">
        <p14:creationId xmlns:p14="http://schemas.microsoft.com/office/powerpoint/2010/main" val="3318038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8</a:t>
            </a:fld>
            <a:endParaRPr lang="pl-PL"/>
          </a:p>
        </p:txBody>
      </p:sp>
    </p:spTree>
    <p:extLst>
      <p:ext uri="{BB962C8B-B14F-4D97-AF65-F5344CB8AC3E}">
        <p14:creationId xmlns:p14="http://schemas.microsoft.com/office/powerpoint/2010/main" val="972521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9</a:t>
            </a:fld>
            <a:endParaRPr lang="pl-PL"/>
          </a:p>
        </p:txBody>
      </p:sp>
    </p:spTree>
    <p:extLst>
      <p:ext uri="{BB962C8B-B14F-4D97-AF65-F5344CB8AC3E}">
        <p14:creationId xmlns:p14="http://schemas.microsoft.com/office/powerpoint/2010/main" val="53244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10</a:t>
            </a:fld>
            <a:endParaRPr lang="pl-PL"/>
          </a:p>
        </p:txBody>
      </p:sp>
    </p:spTree>
    <p:extLst>
      <p:ext uri="{BB962C8B-B14F-4D97-AF65-F5344CB8AC3E}">
        <p14:creationId xmlns:p14="http://schemas.microsoft.com/office/powerpoint/2010/main" val="24739268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11</a:t>
            </a:fld>
            <a:endParaRPr lang="pl-PL"/>
          </a:p>
        </p:txBody>
      </p:sp>
    </p:spTree>
    <p:extLst>
      <p:ext uri="{BB962C8B-B14F-4D97-AF65-F5344CB8AC3E}">
        <p14:creationId xmlns:p14="http://schemas.microsoft.com/office/powerpoint/2010/main" val="200255666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535375977"/>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38372644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60062666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275289039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222770777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665839877"/>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1145536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342885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361773822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09606936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6726433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3678347218"/>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hyperlink" Target="http://www.youtube.com/watch?v=8XFPPOP8Ris&amp;t=71s"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211696" y="2368401"/>
            <a:ext cx="10230892" cy="1370632"/>
          </a:xfrm>
        </p:spPr>
        <p:txBody>
          <a:bodyPr wrap="square">
            <a:normAutofit/>
          </a:bodyPr>
          <a:lstStyle/>
          <a:p>
            <a:r>
              <a:t>Études de cas africaines en logistique et chaînes d’approvisionnement</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489521" y="3964789"/>
            <a:ext cx="9675241" cy="573865"/>
          </a:xfrm>
        </p:spPr>
        <p:txBody>
          <a:bodyPr/>
          <a:lstStyle/>
          <a:p>
            <a:pPr algn="r"/>
            <a:r>
              <a:rPr lang="pl-PL" b="0" dirty="0">
                <a:solidFill>
                  <a:schemeClr val="tx1"/>
                </a:solidFill>
              </a:rPr>
              <a:t>Justyna Staszak-Winkler</a:t>
            </a:r>
          </a:p>
          <a:p>
            <a:pPr algn="r"/>
            <a:r>
              <a:rPr lang="pl-PL" b="0" dirty="0">
                <a:solidFill>
                  <a:schemeClr val="tx1"/>
                </a:solidFill>
              </a:rPr>
              <a:t>Daniel Kaszubowski</a:t>
            </a:r>
          </a:p>
          <a:p>
            <a:pPr algn="r"/>
            <a:endParaRPr lang="pl-PL" b="0" dirty="0">
              <a:solidFill>
                <a:schemeClr val="tx1"/>
              </a:solidFill>
            </a:endParaRPr>
          </a:p>
        </p:txBody>
      </p:sp>
    </p:spTree>
    <p:extLst>
      <p:ext uri="{BB962C8B-B14F-4D97-AF65-F5344CB8AC3E}">
        <p14:creationId xmlns:p14="http://schemas.microsoft.com/office/powerpoint/2010/main" val="201878195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41829" y="654051"/>
            <a:ext cx="4889500" cy="717551"/>
          </a:xfrm>
        </p:spPr>
        <p:txBody>
          <a:bodyPr wrap="square">
            <a:normAutofit/>
          </a:bodyPr>
          <a:lstStyle/>
          <a:p>
            <a:r>
              <a:t>Questions d’appui</a:t>
            </a:r>
          </a:p>
        </p:txBody>
      </p:sp>
      <p:sp>
        <p:nvSpPr>
          <p:cNvPr id="3" name="Symbol zastępczy tekstu 2"/>
          <p:cNvSpPr>
            <a:spLocks noGrp="1"/>
          </p:cNvSpPr>
          <p:nvPr>
            <p:ph type="body" sz="half" idx="1"/>
          </p:nvPr>
        </p:nvSpPr>
        <p:spPr>
          <a:xfrm>
            <a:off x="298953" y="1628775"/>
            <a:ext cx="10645271" cy="4914899"/>
          </a:xfrm>
        </p:spPr>
        <p:txBody>
          <a:bodyPr wrap="square">
            <a:normAutofit/>
          </a:bodyPr>
          <a:lstStyle/>
          <a:p>
            <a:r>
              <a:t>Quels sont les principaux défis logistiques et de transport identifiés dans la vidéo ?</a:t>
            </a:r>
          </a:p>
          <a:p>
            <a:r>
              <a:t>Comment les infrastructures de transport influencent-elles le développement économique ?</a:t>
            </a:r>
          </a:p>
          <a:p>
            <a:r>
              <a:t>Quel rôle jouent les pôles logistiques et la connectivité dans l’efficacité des chaînes d’approvisionnement ?</a:t>
            </a:r>
          </a:p>
          <a:p>
            <a:r>
              <a:t>Quelles solutions présentées dans la vidéo semblent les plus réalistes pour les pays à faible revenu ?</a:t>
            </a:r>
          </a:p>
        </p:txBody>
      </p:sp>
    </p:spTree>
    <p:extLst>
      <p:ext uri="{BB962C8B-B14F-4D97-AF65-F5344CB8AC3E}">
        <p14:creationId xmlns:p14="http://schemas.microsoft.com/office/powerpoint/2010/main" val="4430976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half" idx="1"/>
          </p:nvPr>
        </p:nvSpPr>
        <p:spPr>
          <a:xfrm>
            <a:off x="371474" y="1643063"/>
            <a:ext cx="10158413" cy="4803300"/>
          </a:xfrm>
        </p:spPr>
        <p:txBody>
          <a:bodyPr wrap="square">
            <a:normAutofit lnSpcReduction="10000"/>
          </a:bodyPr>
          <a:lstStyle/>
          <a:p>
            <a:r>
              <a:t>Quelles informations ou données importantes manquent dans la vidéo ?</a:t>
            </a:r>
          </a:p>
          <a:p>
            <a:r>
              <a:t>Quels obstacles pourraient limiter la mise en œuvre de systèmes logistiques avancés dans les villes africaines ?</a:t>
            </a:r>
          </a:p>
          <a:p>
            <a:r>
              <a:t>Comment les gouvernements et les universités peuvent-ils soutenir l’amélioration des systèmes logistiques ?</a:t>
            </a:r>
          </a:p>
          <a:p>
            <a:r>
              <a:t>Quels indicateurs devraient être collectés pour évaluer la performance logistique dans les pays en développement ?</a:t>
            </a:r>
          </a:p>
        </p:txBody>
      </p:sp>
      <p:sp>
        <p:nvSpPr>
          <p:cNvPr id="4" name="Tytuł 1"/>
          <p:cNvSpPr>
            <a:spLocks noGrp="1"/>
          </p:cNvSpPr>
          <p:nvPr>
            <p:ph type="title"/>
          </p:nvPr>
        </p:nvSpPr>
        <p:spPr/>
        <p:txBody>
          <a:bodyPr wrap="square">
            <a:normAutofit/>
          </a:bodyPr>
          <a:lstStyle/>
          <a:p>
            <a:r>
              <a:t>Questions d’appui</a:t>
            </a:r>
          </a:p>
        </p:txBody>
      </p:sp>
    </p:spTree>
    <p:extLst>
      <p:ext uri="{BB962C8B-B14F-4D97-AF65-F5344CB8AC3E}">
        <p14:creationId xmlns:p14="http://schemas.microsoft.com/office/powerpoint/2010/main" val="114262550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03227" y="282576"/>
            <a:ext cx="7812085" cy="717551"/>
          </a:xfrm>
        </p:spPr>
        <p:txBody>
          <a:bodyPr wrap="square">
            <a:normAutofit/>
          </a:bodyPr>
          <a:lstStyle/>
          <a:p>
            <a:r>
              <a:t>Résultat attendu du travail</a:t>
            </a:r>
          </a:p>
        </p:txBody>
      </p:sp>
      <p:sp>
        <p:nvSpPr>
          <p:cNvPr id="3" name="Symbol zastępczy tekstu 2"/>
          <p:cNvSpPr>
            <a:spLocks noGrp="1"/>
          </p:cNvSpPr>
          <p:nvPr>
            <p:ph type="body" sz="half" idx="1"/>
          </p:nvPr>
        </p:nvSpPr>
        <p:spPr>
          <a:xfrm>
            <a:off x="303213" y="1129667"/>
            <a:ext cx="10412411" cy="5059521"/>
          </a:xfrm>
        </p:spPr>
        <p:txBody>
          <a:bodyPr wrap="square">
            <a:normAutofit fontScale="92500" lnSpcReduction="10000"/>
          </a:bodyPr>
          <a:lstStyle/>
          <a:p>
            <a:r>
              <a:t>Les étudiants doivent préparer :</a:t>
            </a:r>
          </a:p>
          <a:p>
            <a:r>
              <a:t>un rapport analytique (3 à 5 pages) ou une présentation (5 à 7 diapositives),</a:t>
            </a:r>
          </a:p>
          <a:p>
            <a:r>
              <a:t>3 à 5 recommandations pratiques.</a:t>
            </a:r>
          </a:p>
          <a:p>
            <a:r>
              <a:t>Éléments facultatifs :</a:t>
            </a:r>
          </a:p>
          <a:p>
            <a:r>
              <a:t>une analyse SWOT,</a:t>
            </a:r>
          </a:p>
          <a:p>
            <a:r>
              <a:t>une analyse des parties prenantes,</a:t>
            </a:r>
          </a:p>
          <a:p>
            <a:r>
              <a:t>une matrice problème–cause–effet,</a:t>
            </a:r>
          </a:p>
          <a:p>
            <a:r>
              <a:t>un schéma simple de réseau logistique.</a:t>
            </a:r>
          </a:p>
        </p:txBody>
      </p:sp>
    </p:spTree>
    <p:extLst>
      <p:ext uri="{BB962C8B-B14F-4D97-AF65-F5344CB8AC3E}">
        <p14:creationId xmlns:p14="http://schemas.microsoft.com/office/powerpoint/2010/main" val="286747773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wrap="square">
            <a:normAutofit/>
          </a:bodyPr>
          <a:lstStyle/>
          <a:p>
            <a:r>
              <a:t>Critères d’évaluation</a:t>
            </a:r>
          </a:p>
        </p:txBody>
      </p:sp>
      <p:graphicFrame>
        <p:nvGraphicFramePr>
          <p:cNvPr id="4" name="Tabela 3"/>
          <p:cNvGraphicFramePr>
            <a:graphicFrameLocks noGrp="1"/>
          </p:cNvGraphicFramePr>
          <p:nvPr>
            <p:extLst>
              <p:ext uri="{D42A27DB-BD31-4B8C-83A1-F6EECF244321}">
                <p14:modId xmlns:p14="http://schemas.microsoft.com/office/powerpoint/2010/main" val="180858816"/>
              </p:ext>
            </p:extLst>
          </p:nvPr>
        </p:nvGraphicFramePr>
        <p:xfrm>
          <a:off x="603253" y="1386842"/>
          <a:ext cx="10985500" cy="4343781"/>
        </p:xfrm>
        <a:graphic>
          <a:graphicData uri="http://schemas.openxmlformats.org/drawingml/2006/table">
            <a:tbl>
              <a:tblPr firstRow="1" firstCol="1" bandRow="1">
                <a:tableStyleId>{5C22544A-7EE6-4342-B048-85BDC9FD1C3A}</a:tableStyleId>
              </a:tblPr>
              <a:tblGrid>
                <a:gridCol w="2197100">
                  <a:extLst>
                    <a:ext uri="{9D8B030D-6E8A-4147-A177-3AD203B41FA5}">
                      <a16:colId xmlns:a16="http://schemas.microsoft.com/office/drawing/2014/main" val="20000"/>
                    </a:ext>
                  </a:extLst>
                </a:gridCol>
                <a:gridCol w="2197100">
                  <a:extLst>
                    <a:ext uri="{9D8B030D-6E8A-4147-A177-3AD203B41FA5}">
                      <a16:colId xmlns:a16="http://schemas.microsoft.com/office/drawing/2014/main" val="20001"/>
                    </a:ext>
                  </a:extLst>
                </a:gridCol>
                <a:gridCol w="2197100">
                  <a:extLst>
                    <a:ext uri="{9D8B030D-6E8A-4147-A177-3AD203B41FA5}">
                      <a16:colId xmlns:a16="http://schemas.microsoft.com/office/drawing/2014/main" val="20002"/>
                    </a:ext>
                  </a:extLst>
                </a:gridCol>
                <a:gridCol w="2663822">
                  <a:extLst>
                    <a:ext uri="{9D8B030D-6E8A-4147-A177-3AD203B41FA5}">
                      <a16:colId xmlns:a16="http://schemas.microsoft.com/office/drawing/2014/main" val="20003"/>
                    </a:ext>
                  </a:extLst>
                </a:gridCol>
                <a:gridCol w="1730378">
                  <a:extLst>
                    <a:ext uri="{9D8B030D-6E8A-4147-A177-3AD203B41FA5}">
                      <a16:colId xmlns:a16="http://schemas.microsoft.com/office/drawing/2014/main" val="20004"/>
                    </a:ext>
                  </a:extLst>
                </a:gridCol>
              </a:tblGrid>
              <a:tr h="0">
                <a:tc>
                  <a:txBody>
                    <a:bodyPr/>
                    <a:lstStyle/>
                    <a:p>
                      <a:r>
                        <a:rPr sz="1200"/>
                        <a:t>Critère</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r>
                        <a:rPr sz="1200"/>
                        <a:t>Très bien</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r>
                        <a:rPr sz="1200"/>
                        <a:t>Moyen</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r>
                        <a:rPr sz="1200"/>
                        <a:t>Faible</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nSpc>
                          <a:spcPct val="107000"/>
                        </a:lnSpc>
                        <a:spcAft>
                          <a:spcPts val="800"/>
                        </a:spcAft>
                      </a:pPr>
                      <a:r>
                        <a:rPr lang="pl-PL" sz="1200" dirty="0" err="1">
                          <a:solidFill>
                            <a:schemeClr val="bg1"/>
                          </a:solidFill>
                          <a:effectLst/>
                          <a:latin typeface="Calibri" panose="020F0502020204030204" pitchFamily="34" charset="0"/>
                          <a:cs typeface="Calibri" panose="020F0502020204030204" pitchFamily="34" charset="0"/>
                        </a:rPr>
                        <a:t>Points</a:t>
                      </a:r>
                      <a:endParaRPr lang="pl-PL" sz="12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10000"/>
                  </a:ext>
                </a:extLst>
              </a:tr>
              <a:tr h="0">
                <a:tc>
                  <a:txBody>
                    <a:bodyPr/>
                    <a:lstStyle/>
                    <a:p>
                      <a:r>
                        <a:rPr sz="1200"/>
                        <a:t>Compréhension de la vidéo</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sz="1200"/>
                        <a:t>Excellente identification et explication des problèmes logistiques et de transport ; compréhension claire des concepts clés</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sz="1200"/>
                        <a:t>Compréhension partielle des principales questions ; certains éléments sont manquants ou peu clairs</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sz="1200"/>
                        <a:t>Compréhension superficielle ou incorrecte du contenu de la vidéo</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200" dirty="0">
                          <a:effectLst/>
                          <a:latin typeface="Calibri" panose="020F0502020204030204" pitchFamily="34" charset="0"/>
                          <a:cs typeface="Calibri" panose="020F0502020204030204" pitchFamily="34" charset="0"/>
                        </a:rPr>
                        <a:t>20</a:t>
                      </a:r>
                      <a:endParaRPr lang="pl-PL" sz="1200" dirty="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0">
                <a:tc>
                  <a:txBody>
                    <a:bodyPr/>
                    <a:lstStyle/>
                    <a:p>
                      <a:r>
                        <a:rPr sz="1200"/>
                        <a:t>Qualité de l’analyse</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sz="1200"/>
                        <a:t>Analyse approfondie, logique et bien structurée des causes et des conséquences</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sz="1200"/>
                        <a:t>Analyse de base, avec une profondeur limitée ou une logique partielle</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sz="1200"/>
                        <a:t>Analyse faible, fragmentée ou descriptive, sans raisonnement</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200">
                          <a:effectLst/>
                          <a:latin typeface="Calibri" panose="020F0502020204030204" pitchFamily="34" charset="0"/>
                          <a:cs typeface="Calibri" panose="020F0502020204030204" pitchFamily="34" charset="0"/>
                        </a:rPr>
                        <a:t>20</a:t>
                      </a:r>
                      <a:endParaRPr lang="pl-PL" sz="120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2"/>
                  </a:ext>
                </a:extLst>
              </a:tr>
              <a:tr h="0">
                <a:tc>
                  <a:txBody>
                    <a:bodyPr/>
                    <a:lstStyle/>
                    <a:p>
                      <a:r>
                        <a:rPr sz="1200"/>
                        <a:t>Évaluation critique de la source</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sz="1200"/>
                        <a:t>Réflexion critique solide sur les limites, les biais et les données manquantes</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sz="1200"/>
                        <a:t>Reconnaissance partielle des limites, mais insuffisamment développée</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sz="1200"/>
                        <a:t>Aucune évaluation critique ou approche purement descriptive</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200" dirty="0">
                          <a:effectLst/>
                          <a:latin typeface="Calibri" panose="020F0502020204030204" pitchFamily="34" charset="0"/>
                          <a:cs typeface="Calibri" panose="020F0502020204030204" pitchFamily="34" charset="0"/>
                        </a:rPr>
                        <a:t>10</a:t>
                      </a:r>
                      <a:endParaRPr lang="pl-PL" sz="1200" dirty="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3"/>
                  </a:ext>
                </a:extLst>
              </a:tr>
              <a:tr h="0">
                <a:tc>
                  <a:txBody>
                    <a:bodyPr/>
                    <a:lstStyle/>
                    <a:p>
                      <a:r>
                        <a:rPr sz="1200"/>
                        <a:t>Application au contexte africain</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sz="1200"/>
                        <a:t>Excellente intégration des réalités et contraintes de l’Afrique subsaharienne</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sz="1200"/>
                        <a:t>Référence générale au contexte africain, avec adaptation limitée</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sz="1200"/>
                        <a:t>Aucun lien significatif avec les conditions locales</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200" dirty="0">
                          <a:effectLst/>
                          <a:latin typeface="Calibri" panose="020F0502020204030204" pitchFamily="34" charset="0"/>
                          <a:cs typeface="Calibri" panose="020F0502020204030204" pitchFamily="34" charset="0"/>
                        </a:rPr>
                        <a:t>20</a:t>
                      </a:r>
                      <a:endParaRPr lang="pl-PL" sz="1200" dirty="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4"/>
                  </a:ext>
                </a:extLst>
              </a:tr>
              <a:tr h="0">
                <a:tc>
                  <a:txBody>
                    <a:bodyPr/>
                    <a:lstStyle/>
                    <a:p>
                      <a:r>
                        <a:rPr sz="1200"/>
                        <a:t>Qualité des recommandations</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sz="1200"/>
                        <a:t>Solutions pratiques, réalistes et bien justifiées, adaptées au contexte</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sz="1200"/>
                        <a:t>Recommandations partiellement réalistes, avec justification limitée</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sz="1200"/>
                        <a:t>Recommandations irréalistes, génériques ou peu claires</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200" dirty="0">
                          <a:effectLst/>
                          <a:latin typeface="Calibri" panose="020F0502020204030204" pitchFamily="34" charset="0"/>
                          <a:cs typeface="Calibri" panose="020F0502020204030204" pitchFamily="34" charset="0"/>
                        </a:rPr>
                        <a:t>20</a:t>
                      </a:r>
                      <a:endParaRPr lang="pl-PL" sz="1200" dirty="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5"/>
                  </a:ext>
                </a:extLst>
              </a:tr>
              <a:tr h="0">
                <a:tc>
                  <a:txBody>
                    <a:bodyPr/>
                    <a:lstStyle/>
                    <a:p>
                      <a:r>
                        <a:rPr sz="1200" dirty="0"/>
                        <a:t>Structure et </a:t>
                      </a:r>
                      <a:r>
                        <a:rPr sz="1200" dirty="0" err="1"/>
                        <a:t>qualité</a:t>
                      </a:r>
                      <a:r>
                        <a:rPr sz="1200" dirty="0"/>
                        <a:t> de </a:t>
                      </a:r>
                      <a:r>
                        <a:rPr sz="1200" dirty="0" err="1"/>
                        <a:t>présentation</a:t>
                      </a:r>
                      <a:endParaRPr sz="1200" dirty="0"/>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sz="1200"/>
                        <a:t>Structure claire et logique ; présentation professionnelle du rapport et des diapositives</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sz="1200"/>
                        <a:t>Problèmes mineurs d’organisation ; ensemble généralement compréhensible</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sz="1200"/>
                        <a:t>Structure faible, présentation peu claire, difficile à suivre</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07000"/>
                        </a:lnSpc>
                        <a:spcAft>
                          <a:spcPts val="800"/>
                        </a:spcAft>
                      </a:pPr>
                      <a:r>
                        <a:rPr lang="pl-PL" sz="1200" dirty="0">
                          <a:effectLst/>
                          <a:latin typeface="Calibri" panose="020F0502020204030204" pitchFamily="34" charset="0"/>
                          <a:cs typeface="Calibri" panose="020F0502020204030204" pitchFamily="34" charset="0"/>
                        </a:rPr>
                        <a:t>10</a:t>
                      </a:r>
                      <a:endParaRPr lang="pl-PL" sz="1200" dirty="0">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6"/>
                  </a:ext>
                </a:extLst>
              </a:tr>
            </a:tbl>
          </a:graphicData>
        </a:graphic>
      </p:graphicFrame>
      <p:graphicFrame>
        <p:nvGraphicFramePr>
          <p:cNvPr id="5" name="Tabela 4"/>
          <p:cNvGraphicFramePr>
            <a:graphicFrameLocks noGrp="1"/>
          </p:cNvGraphicFramePr>
          <p:nvPr>
            <p:extLst>
              <p:ext uri="{D42A27DB-BD31-4B8C-83A1-F6EECF244321}">
                <p14:modId xmlns:p14="http://schemas.microsoft.com/office/powerpoint/2010/main" val="4069064550"/>
              </p:ext>
            </p:extLst>
          </p:nvPr>
        </p:nvGraphicFramePr>
        <p:xfrm>
          <a:off x="4904108" y="6435283"/>
          <a:ext cx="6684645" cy="304800"/>
        </p:xfrm>
        <a:graphic>
          <a:graphicData uri="http://schemas.openxmlformats.org/drawingml/2006/table">
            <a:tbl>
              <a:tblPr/>
              <a:tblGrid>
                <a:gridCol w="2228215">
                  <a:extLst>
                    <a:ext uri="{9D8B030D-6E8A-4147-A177-3AD203B41FA5}">
                      <a16:colId xmlns:a16="http://schemas.microsoft.com/office/drawing/2014/main" val="20000"/>
                    </a:ext>
                  </a:extLst>
                </a:gridCol>
                <a:gridCol w="2813367">
                  <a:extLst>
                    <a:ext uri="{9D8B030D-6E8A-4147-A177-3AD203B41FA5}">
                      <a16:colId xmlns:a16="http://schemas.microsoft.com/office/drawing/2014/main" val="20001"/>
                    </a:ext>
                  </a:extLst>
                </a:gridCol>
                <a:gridCol w="1643063">
                  <a:extLst>
                    <a:ext uri="{9D8B030D-6E8A-4147-A177-3AD203B41FA5}">
                      <a16:colId xmlns:a16="http://schemas.microsoft.com/office/drawing/2014/main" val="20002"/>
                    </a:ext>
                  </a:extLst>
                </a:gridCol>
              </a:tblGrid>
              <a:tr h="249638">
                <a:tc>
                  <a:txBody>
                    <a:bodyPr/>
                    <a:lstStyle/>
                    <a:p>
                      <a:r>
                        <a:rPr lang="pl-PL" sz="1400" b="1" dirty="0"/>
                        <a:t>TOTAL</a:t>
                      </a:r>
                      <a:endParaRPr lang="pl-PL" sz="1400" dirty="0"/>
                    </a:p>
                  </a:txBody>
                  <a:tcPr anchor="ctr">
                    <a:lnL>
                      <a:noFill/>
                    </a:lnL>
                    <a:lnR>
                      <a:noFill/>
                    </a:lnR>
                    <a:lnT w="12700" cap="flat" cmpd="sng" algn="ctr">
                      <a:solidFill>
                        <a:schemeClr val="tx1"/>
                      </a:solidFill>
                      <a:prstDash val="solid"/>
                      <a:round/>
                      <a:headEnd type="none" w="med" len="med"/>
                      <a:tailEnd type="none" w="med" len="med"/>
                    </a:lnT>
                    <a:lnB>
                      <a:noFill/>
                    </a:lnB>
                  </a:tcPr>
                </a:tc>
                <a:tc>
                  <a:txBody>
                    <a:bodyPr/>
                    <a:lstStyle/>
                    <a:p>
                      <a:endParaRPr lang="pl-PL" sz="1400" dirty="0"/>
                    </a:p>
                  </a:txBody>
                  <a:tcPr anchor="ctr">
                    <a:lnL>
                      <a:noFill/>
                    </a:lnL>
                    <a:lnR>
                      <a:noFill/>
                    </a:lnR>
                    <a:lnT w="12700" cap="flat" cmpd="sng" algn="ctr">
                      <a:solidFill>
                        <a:schemeClr val="tx1"/>
                      </a:solidFill>
                      <a:prstDash val="solid"/>
                      <a:round/>
                      <a:headEnd type="none" w="med" len="med"/>
                      <a:tailEnd type="none" w="med" len="med"/>
                    </a:lnT>
                    <a:lnB>
                      <a:noFill/>
                    </a:lnB>
                  </a:tcPr>
                </a:tc>
                <a:tc>
                  <a:txBody>
                    <a:bodyPr/>
                    <a:lstStyle/>
                    <a:p>
                      <a:r>
                        <a:rPr lang="pl-PL" sz="1400" b="1" dirty="0"/>
                        <a:t>100</a:t>
                      </a:r>
                      <a:endParaRPr lang="pl-PL" sz="1400" dirty="0"/>
                    </a:p>
                  </a:txBody>
                  <a:tcPr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8908288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25920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999084" y="2152071"/>
            <a:ext cx="8910054" cy="1370632"/>
          </a:xfrm>
        </p:spPr>
        <p:txBody>
          <a:bodyPr>
            <a:normAutofit fontScale="90000"/>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A9AF2114-0ACD-2274-63B2-BF2DD345A860}"/>
              </a:ext>
            </a:extLst>
          </p:cNvPr>
          <p:cNvSpPr>
            <a:spLocks noGrp="1"/>
          </p:cNvSpPr>
          <p:nvPr>
            <p:ph type="body" sz="quarter" idx="1"/>
          </p:nvPr>
        </p:nvSpPr>
        <p:spPr/>
        <p:txBody>
          <a:bodyPr/>
          <a:lstStyle/>
          <a:p>
            <a:endParaRPr lang="en-GB"/>
          </a:p>
        </p:txBody>
      </p:sp>
    </p:spTree>
    <p:extLst>
      <p:ext uri="{BB962C8B-B14F-4D97-AF65-F5344CB8AC3E}">
        <p14:creationId xmlns:p14="http://schemas.microsoft.com/office/powerpoint/2010/main" val="134879438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356704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 name="Prostokąt 14"/>
          <p:cNvSpPr/>
          <p:nvPr/>
        </p:nvSpPr>
        <p:spPr>
          <a:xfrm>
            <a:off x="342900" y="1535908"/>
            <a:ext cx="10301288" cy="4071937"/>
          </a:xfrm>
          <a:prstGeom prst="rect">
            <a:avLst/>
          </a:prstGeom>
          <a:solidFill>
            <a:schemeClr val="accent4">
              <a:lumMod val="20000"/>
              <a:lumOff val="80000"/>
              <a:alpha val="27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 name="Tytuł 1"/>
          <p:cNvSpPr>
            <a:spLocks noGrp="1"/>
          </p:cNvSpPr>
          <p:nvPr>
            <p:ph type="title"/>
          </p:nvPr>
        </p:nvSpPr>
        <p:spPr>
          <a:xfrm>
            <a:off x="1089027" y="2854326"/>
            <a:ext cx="8497885" cy="717551"/>
          </a:xfrm>
        </p:spPr>
        <p:txBody>
          <a:bodyPr wrap="square">
            <a:normAutofit fontScale="90000"/>
          </a:bodyPr>
          <a:lstStyle/>
          <a:p>
            <a:r>
              <a:t>Connectivité logistique et défis de distribution dans les marchés africains émergents</a:t>
            </a:r>
          </a:p>
        </p:txBody>
      </p:sp>
      <p:sp>
        <p:nvSpPr>
          <p:cNvPr id="2" name="TextBox 1">
            <a:extLst>
              <a:ext uri="{FF2B5EF4-FFF2-40B4-BE49-F238E27FC236}">
                <a16:creationId xmlns:a16="http://schemas.microsoft.com/office/drawing/2014/main" id="{05BEB24A-AB61-FB7D-EE75-E82569FECC5B}"/>
              </a:ext>
            </a:extLst>
          </p:cNvPr>
          <p:cNvSpPr txBox="1"/>
          <p:nvPr/>
        </p:nvSpPr>
        <p:spPr>
          <a:xfrm>
            <a:off x="571237" y="5568466"/>
            <a:ext cx="3780247" cy="11782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sz="3600" b="1">
                <a:solidFill>
                  <a:srgbClr val="000000"/>
                </a:solidFill>
              </a:rPr>
              <a:t>MODULE 4</a:t>
            </a:r>
            <a:endParaRPr kumimoji="0" lang="en-US" sz="3600" b="1" i="0" u="none" strike="noStrike" cap="none" spc="0" normalizeH="0" baseline="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09408581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ymbol zastępczy obrazu 2"/>
          <p:cNvPicPr>
            <a:picLocks noGrp="1" noChangeAspect="1"/>
          </p:cNvPicPr>
          <p:nvPr>
            <p:ph type="pic" idx="4294967295"/>
          </p:nvPr>
        </p:nvPicPr>
        <p:blipFill rotWithShape="1">
          <a:blip r:embed="rId3"/>
          <a:srcRect l="2110" t="17500" r="35547" b="17084"/>
          <a:stretch/>
        </p:blipFill>
        <p:spPr>
          <a:xfrm>
            <a:off x="321034" y="1386842"/>
            <a:ext cx="7964050" cy="4700586"/>
          </a:xfrm>
          <a:prstGeom prst="rect">
            <a:avLst/>
          </a:prstGeom>
        </p:spPr>
      </p:pic>
      <p:sp>
        <p:nvSpPr>
          <p:cNvPr id="4" name="Prostokąt 3"/>
          <p:cNvSpPr/>
          <p:nvPr/>
        </p:nvSpPr>
        <p:spPr>
          <a:xfrm>
            <a:off x="321034" y="472445"/>
            <a:ext cx="7894020" cy="685124"/>
          </a:xfrm>
          <a:prstGeom prst="rect">
            <a:avLst/>
          </a:prstGeom>
        </p:spPr>
        <p:txBody>
          <a:bodyPr wrap="square">
            <a:normAutofit/>
          </a:bodyPr>
          <a:lstStyle/>
          <a:p>
            <a:r>
              <a:t>DHL et le développement de la logistique en Afrique</a:t>
            </a:r>
          </a:p>
        </p:txBody>
      </p:sp>
      <p:sp>
        <p:nvSpPr>
          <p:cNvPr id="8" name="Przycisk akcji: Do przodu lub Następny 7">
            <a:hlinkClick r:id="rId4" highlightClick="1"/>
          </p:cNvPr>
          <p:cNvSpPr/>
          <p:nvPr/>
        </p:nvSpPr>
        <p:spPr>
          <a:xfrm>
            <a:off x="3574267" y="2961944"/>
            <a:ext cx="1387553" cy="1242441"/>
          </a:xfrm>
          <a:prstGeom prst="actionButtonForwardNex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Prostokąt 1"/>
          <p:cNvSpPr/>
          <p:nvPr/>
        </p:nvSpPr>
        <p:spPr>
          <a:xfrm>
            <a:off x="321033" y="6071833"/>
            <a:ext cx="7022741" cy="246221"/>
          </a:xfrm>
          <a:prstGeom prst="rect">
            <a:avLst/>
          </a:prstGeom>
        </p:spPr>
        <p:txBody>
          <a:bodyPr wrap="square">
            <a:spAutoFit/>
          </a:bodyPr>
          <a:lstStyle/>
          <a:p>
            <a:r>
              <a:rPr lang="pl-PL" sz="1000" dirty="0"/>
              <a:t>https://www.youtube.com/watch?v=8XFPPOP8Ris</a:t>
            </a:r>
          </a:p>
        </p:txBody>
      </p:sp>
    </p:spTree>
    <p:extLst>
      <p:ext uri="{BB962C8B-B14F-4D97-AF65-F5344CB8AC3E}">
        <p14:creationId xmlns:p14="http://schemas.microsoft.com/office/powerpoint/2010/main" val="412448030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half" idx="1"/>
          </p:nvPr>
        </p:nvSpPr>
        <p:spPr>
          <a:xfrm>
            <a:off x="214311" y="1386841"/>
            <a:ext cx="10958513" cy="5199696"/>
          </a:xfrm>
        </p:spPr>
        <p:txBody>
          <a:bodyPr wrap="square">
            <a:noAutofit/>
          </a:bodyPr>
          <a:lstStyle/>
          <a:p>
            <a:r>
              <a:rPr sz="1800" dirty="0"/>
              <a:t>La </a:t>
            </a:r>
            <a:r>
              <a:rPr sz="1800" dirty="0" err="1"/>
              <a:t>vidéo</a:t>
            </a:r>
            <a:r>
              <a:rPr sz="1800" dirty="0"/>
              <a:t> </a:t>
            </a:r>
            <a:r>
              <a:rPr sz="1800" dirty="0" err="1"/>
              <a:t>présente</a:t>
            </a:r>
            <a:r>
              <a:rPr sz="1800" dirty="0"/>
              <a:t> le </a:t>
            </a:r>
            <a:r>
              <a:rPr sz="1800" dirty="0" err="1"/>
              <a:t>rôle</a:t>
            </a:r>
            <a:r>
              <a:rPr sz="1800" dirty="0"/>
              <a:t> des </a:t>
            </a:r>
            <a:r>
              <a:rPr sz="1800" dirty="0" err="1"/>
              <a:t>systèmes</a:t>
            </a:r>
            <a:r>
              <a:rPr sz="1800" dirty="0"/>
              <a:t> </a:t>
            </a:r>
            <a:r>
              <a:rPr sz="1800" dirty="0" err="1"/>
              <a:t>logistiques</a:t>
            </a:r>
            <a:r>
              <a:rPr sz="1800" dirty="0"/>
              <a:t> et de transport dans le </a:t>
            </a:r>
            <a:r>
              <a:rPr sz="1800" dirty="0" err="1"/>
              <a:t>soutien</a:t>
            </a:r>
            <a:r>
              <a:rPr sz="1800" dirty="0"/>
              <a:t> au </a:t>
            </a:r>
            <a:r>
              <a:rPr sz="1800" dirty="0" err="1"/>
              <a:t>développement</a:t>
            </a:r>
            <a:r>
              <a:rPr sz="1800" dirty="0"/>
              <a:t> économique des pays </a:t>
            </a:r>
            <a:r>
              <a:rPr sz="1800" dirty="0" err="1"/>
              <a:t>africains</a:t>
            </a:r>
            <a:r>
              <a:rPr sz="1800" dirty="0"/>
              <a:t>. DHL montre comment des services </a:t>
            </a:r>
            <a:r>
              <a:rPr sz="1800" dirty="0" err="1"/>
              <a:t>logistiques</a:t>
            </a:r>
            <a:r>
              <a:rPr sz="1800" dirty="0"/>
              <a:t> </a:t>
            </a:r>
            <a:r>
              <a:rPr sz="1800" dirty="0" err="1"/>
              <a:t>modernes</a:t>
            </a:r>
            <a:r>
              <a:rPr sz="1800" dirty="0"/>
              <a:t>, la </a:t>
            </a:r>
            <a:r>
              <a:rPr sz="1800" dirty="0" err="1"/>
              <a:t>connectivité</a:t>
            </a:r>
            <a:r>
              <a:rPr sz="1800" dirty="0"/>
              <a:t> des transports, les </a:t>
            </a:r>
            <a:r>
              <a:rPr sz="1800" dirty="0" err="1"/>
              <a:t>systèmes</a:t>
            </a:r>
            <a:r>
              <a:rPr sz="1800" dirty="0"/>
              <a:t> </a:t>
            </a:r>
            <a:r>
              <a:rPr sz="1800" dirty="0" err="1"/>
              <a:t>d’entreposage</a:t>
            </a:r>
            <a:r>
              <a:rPr sz="1800" dirty="0"/>
              <a:t> et les solutions </a:t>
            </a:r>
            <a:r>
              <a:rPr sz="1800" dirty="0" err="1"/>
              <a:t>numériques</a:t>
            </a:r>
            <a:r>
              <a:rPr sz="1800" dirty="0"/>
              <a:t> </a:t>
            </a:r>
            <a:r>
              <a:rPr sz="1800" dirty="0" err="1"/>
              <a:t>peuvent</a:t>
            </a:r>
            <a:r>
              <a:rPr sz="1800" dirty="0"/>
              <a:t> </a:t>
            </a:r>
            <a:r>
              <a:rPr sz="1800" dirty="0" err="1"/>
              <a:t>améliorer</a:t>
            </a:r>
            <a:r>
              <a:rPr sz="1800" dirty="0"/>
              <a:t> les </a:t>
            </a:r>
            <a:r>
              <a:rPr sz="1800" dirty="0" err="1"/>
              <a:t>chaînes</a:t>
            </a:r>
            <a:r>
              <a:rPr sz="1800" dirty="0"/>
              <a:t> </a:t>
            </a:r>
            <a:r>
              <a:rPr sz="1800" dirty="0" err="1"/>
              <a:t>d’approvisionnement</a:t>
            </a:r>
            <a:r>
              <a:rPr sz="1800" dirty="0"/>
              <a:t> et </a:t>
            </a:r>
            <a:r>
              <a:rPr sz="1800" dirty="0" err="1"/>
              <a:t>soutenir</a:t>
            </a:r>
            <a:r>
              <a:rPr sz="1800" dirty="0"/>
              <a:t> le commerce </a:t>
            </a:r>
            <a:r>
              <a:rPr sz="1800" dirty="0" err="1"/>
              <a:t>en</a:t>
            </a:r>
            <a:r>
              <a:rPr sz="1800" dirty="0"/>
              <a:t> Afrique et à </a:t>
            </a:r>
            <a:r>
              <a:rPr sz="1800" dirty="0" err="1"/>
              <a:t>l’échelle</a:t>
            </a:r>
            <a:r>
              <a:rPr sz="1800" dirty="0"/>
              <a:t> </a:t>
            </a:r>
            <a:r>
              <a:rPr sz="1800" dirty="0" err="1"/>
              <a:t>mondiale</a:t>
            </a:r>
            <a:r>
              <a:rPr sz="1800" dirty="0"/>
              <a:t>. Le document </a:t>
            </a:r>
            <a:r>
              <a:rPr sz="1800" dirty="0" err="1"/>
              <a:t>souligne</a:t>
            </a:r>
            <a:r>
              <a:rPr sz="1800" dirty="0"/>
              <a:t> </a:t>
            </a:r>
            <a:r>
              <a:rPr sz="1800" dirty="0" err="1"/>
              <a:t>l’importance</a:t>
            </a:r>
            <a:r>
              <a:rPr sz="1800" dirty="0"/>
              <a:t> des infrastructures de distribution, de </a:t>
            </a:r>
            <a:r>
              <a:rPr sz="1800" dirty="0" err="1"/>
              <a:t>l’accessibilité</a:t>
            </a:r>
            <a:r>
              <a:rPr sz="1800" dirty="0"/>
              <a:t> des transports et de la </a:t>
            </a:r>
            <a:r>
              <a:rPr sz="1800" dirty="0" err="1"/>
              <a:t>logistique</a:t>
            </a:r>
            <a:r>
              <a:rPr sz="1800" dirty="0"/>
              <a:t> </a:t>
            </a:r>
            <a:r>
              <a:rPr sz="1800" dirty="0" err="1"/>
              <a:t>transfrontalière</a:t>
            </a:r>
            <a:r>
              <a:rPr sz="1800" dirty="0"/>
              <a:t> dans les </a:t>
            </a:r>
            <a:r>
              <a:rPr sz="1800" dirty="0" err="1"/>
              <a:t>économies</a:t>
            </a:r>
            <a:r>
              <a:rPr sz="1800" dirty="0"/>
              <a:t> </a:t>
            </a:r>
            <a:r>
              <a:rPr sz="1800" dirty="0" err="1"/>
              <a:t>émergentes</a:t>
            </a:r>
            <a:r>
              <a:rPr sz="1800" dirty="0"/>
              <a:t>.</a:t>
            </a:r>
          </a:p>
          <a:p>
            <a:r>
              <a:rPr sz="1800" dirty="0"/>
              <a:t>La </a:t>
            </a:r>
            <a:r>
              <a:rPr sz="1800" dirty="0" err="1"/>
              <a:t>vidéo</a:t>
            </a:r>
            <a:r>
              <a:rPr sz="1800" dirty="0"/>
              <a:t> met </a:t>
            </a:r>
            <a:r>
              <a:rPr sz="1800" dirty="0" err="1"/>
              <a:t>en</a:t>
            </a:r>
            <a:r>
              <a:rPr sz="1800" dirty="0"/>
              <a:t> </a:t>
            </a:r>
            <a:r>
              <a:rPr sz="1800" dirty="0" err="1"/>
              <a:t>évidence</a:t>
            </a:r>
            <a:r>
              <a:rPr sz="1800" dirty="0"/>
              <a:t> des </a:t>
            </a:r>
            <a:r>
              <a:rPr sz="1800" dirty="0" err="1"/>
              <a:t>défis</a:t>
            </a:r>
            <a:r>
              <a:rPr sz="1800" dirty="0"/>
              <a:t> </a:t>
            </a:r>
            <a:r>
              <a:rPr sz="1800" dirty="0" err="1"/>
              <a:t>tels</a:t>
            </a:r>
            <a:r>
              <a:rPr sz="1800" dirty="0"/>
              <a:t> </a:t>
            </a:r>
            <a:r>
              <a:rPr sz="1800" dirty="0" err="1"/>
              <a:t>que</a:t>
            </a:r>
            <a:r>
              <a:rPr sz="1800" dirty="0"/>
              <a:t> les infrastructures de transport </a:t>
            </a:r>
            <a:r>
              <a:rPr sz="1800" dirty="0" err="1"/>
              <a:t>limitées</a:t>
            </a:r>
            <a:r>
              <a:rPr sz="1800" dirty="0"/>
              <a:t>, la fragmentation des réseaux </a:t>
            </a:r>
            <a:r>
              <a:rPr sz="1800" dirty="0" err="1"/>
              <a:t>logistiques</a:t>
            </a:r>
            <a:r>
              <a:rPr sz="1800" dirty="0"/>
              <a:t>, les </a:t>
            </a:r>
            <a:r>
              <a:rPr sz="1800" dirty="0" err="1"/>
              <a:t>barrières</a:t>
            </a:r>
            <a:r>
              <a:rPr sz="1800" dirty="0"/>
              <a:t> </a:t>
            </a:r>
            <a:r>
              <a:rPr sz="1800" dirty="0" err="1"/>
              <a:t>douanières</a:t>
            </a:r>
            <a:r>
              <a:rPr sz="1800" dirty="0"/>
              <a:t> et </a:t>
            </a:r>
            <a:r>
              <a:rPr sz="1800" dirty="0" err="1"/>
              <a:t>l’inefficacité</a:t>
            </a:r>
            <a:r>
              <a:rPr sz="1800" dirty="0"/>
              <a:t> des </a:t>
            </a:r>
            <a:r>
              <a:rPr sz="1800" dirty="0" err="1"/>
              <a:t>chaînes</a:t>
            </a:r>
            <a:r>
              <a:rPr sz="1800" dirty="0"/>
              <a:t> </a:t>
            </a:r>
            <a:r>
              <a:rPr sz="1800" dirty="0" err="1"/>
              <a:t>d’approvisionnement</a:t>
            </a:r>
            <a:r>
              <a:rPr sz="1800" dirty="0"/>
              <a:t>. Elle </a:t>
            </a:r>
            <a:r>
              <a:rPr sz="1800" dirty="0" err="1"/>
              <a:t>présente</a:t>
            </a:r>
            <a:r>
              <a:rPr sz="1800" dirty="0"/>
              <a:t> </a:t>
            </a:r>
            <a:r>
              <a:rPr sz="1800" dirty="0" err="1"/>
              <a:t>aussi</a:t>
            </a:r>
            <a:r>
              <a:rPr sz="1800" dirty="0"/>
              <a:t> des </a:t>
            </a:r>
            <a:r>
              <a:rPr sz="1800" dirty="0" err="1"/>
              <a:t>exemples</a:t>
            </a:r>
            <a:r>
              <a:rPr sz="1800" dirty="0"/>
              <a:t> de </a:t>
            </a:r>
            <a:r>
              <a:rPr sz="1800" dirty="0" err="1"/>
              <a:t>pôles</a:t>
            </a:r>
            <a:r>
              <a:rPr sz="1800" dirty="0"/>
              <a:t> </a:t>
            </a:r>
            <a:r>
              <a:rPr sz="1800" dirty="0" err="1"/>
              <a:t>logistiques</a:t>
            </a:r>
            <a:r>
              <a:rPr sz="1800" dirty="0"/>
              <a:t>, de </a:t>
            </a:r>
            <a:r>
              <a:rPr sz="1800" dirty="0" err="1"/>
              <a:t>systèmes</a:t>
            </a:r>
            <a:r>
              <a:rPr sz="1800" dirty="0"/>
              <a:t> de distribution et </a:t>
            </a:r>
            <a:r>
              <a:rPr sz="1800" dirty="0" err="1"/>
              <a:t>d’intégration</a:t>
            </a:r>
            <a:r>
              <a:rPr sz="1800" dirty="0"/>
              <a:t> du transport </a:t>
            </a:r>
            <a:r>
              <a:rPr sz="1800" dirty="0" err="1"/>
              <a:t>soutenant</a:t>
            </a:r>
            <a:r>
              <a:rPr sz="1800" dirty="0"/>
              <a:t> les </a:t>
            </a:r>
            <a:r>
              <a:rPr sz="1800" dirty="0" err="1"/>
              <a:t>entreprises</a:t>
            </a:r>
            <a:r>
              <a:rPr sz="1800" dirty="0"/>
              <a:t> et les </a:t>
            </a:r>
            <a:r>
              <a:rPr sz="1800" dirty="0" err="1"/>
              <a:t>consommateurs</a:t>
            </a:r>
            <a:r>
              <a:rPr sz="1800" dirty="0"/>
              <a:t> dans les </a:t>
            </a:r>
            <a:r>
              <a:rPr sz="1800" dirty="0" err="1"/>
              <a:t>marchés</a:t>
            </a:r>
            <a:r>
              <a:rPr sz="1800" dirty="0"/>
              <a:t> </a:t>
            </a:r>
            <a:r>
              <a:rPr sz="1800" dirty="0" err="1"/>
              <a:t>africains</a:t>
            </a:r>
            <a:r>
              <a:rPr sz="1800" dirty="0"/>
              <a:t>. La </a:t>
            </a:r>
            <a:r>
              <a:rPr sz="1800" dirty="0" err="1"/>
              <a:t>vidéo</a:t>
            </a:r>
            <a:r>
              <a:rPr sz="1800" dirty="0"/>
              <a:t> </a:t>
            </a:r>
            <a:r>
              <a:rPr sz="1800" dirty="0" err="1"/>
              <a:t>promeut</a:t>
            </a:r>
            <a:r>
              <a:rPr sz="1800" dirty="0"/>
              <a:t> </a:t>
            </a:r>
            <a:r>
              <a:rPr sz="1800" dirty="0" err="1"/>
              <a:t>fortement</a:t>
            </a:r>
            <a:r>
              <a:rPr sz="1800" dirty="0"/>
              <a:t> les solutions DHL et se </a:t>
            </a:r>
            <a:r>
              <a:rPr sz="1800" dirty="0" err="1"/>
              <a:t>concentre</a:t>
            </a:r>
            <a:r>
              <a:rPr sz="1800" dirty="0"/>
              <a:t> surtout sur des </a:t>
            </a:r>
            <a:r>
              <a:rPr sz="1800" dirty="0" err="1"/>
              <a:t>exemples</a:t>
            </a:r>
            <a:r>
              <a:rPr sz="1800" dirty="0"/>
              <a:t> </a:t>
            </a:r>
            <a:r>
              <a:rPr sz="1800" dirty="0" err="1"/>
              <a:t>positifs</a:t>
            </a:r>
            <a:r>
              <a:rPr sz="1800" dirty="0"/>
              <a:t>. </a:t>
            </a:r>
            <a:r>
              <a:rPr sz="1800" dirty="0" err="1"/>
              <a:t>Toutefois</a:t>
            </a:r>
            <a:r>
              <a:rPr sz="1800" dirty="0"/>
              <a:t>, </a:t>
            </a:r>
            <a:r>
              <a:rPr sz="1800" dirty="0" err="1"/>
              <a:t>elle</a:t>
            </a:r>
            <a:r>
              <a:rPr sz="1800" dirty="0"/>
              <a:t> </a:t>
            </a:r>
            <a:r>
              <a:rPr sz="1800" dirty="0" err="1"/>
              <a:t>fournit</a:t>
            </a:r>
            <a:r>
              <a:rPr sz="1800" dirty="0"/>
              <a:t> peu de données </a:t>
            </a:r>
            <a:r>
              <a:rPr sz="1800" dirty="0" err="1"/>
              <a:t>quantitatives</a:t>
            </a:r>
            <a:r>
              <a:rPr sz="1800" dirty="0"/>
              <a:t> </a:t>
            </a:r>
            <a:r>
              <a:rPr sz="1800" dirty="0" err="1"/>
              <a:t>concernant</a:t>
            </a:r>
            <a:r>
              <a:rPr sz="1800" dirty="0"/>
              <a:t> les </a:t>
            </a:r>
            <a:r>
              <a:rPr sz="1800" dirty="0" err="1"/>
              <a:t>coûts</a:t>
            </a:r>
            <a:r>
              <a:rPr sz="1800" dirty="0"/>
              <a:t>, les </a:t>
            </a:r>
            <a:r>
              <a:rPr sz="1800" dirty="0" err="1"/>
              <a:t>indicateurs</a:t>
            </a:r>
            <a:r>
              <a:rPr sz="1800" dirty="0"/>
              <a:t> de performance du transport, la </a:t>
            </a:r>
            <a:r>
              <a:rPr sz="1800" dirty="0" err="1"/>
              <a:t>qualité</a:t>
            </a:r>
            <a:r>
              <a:rPr sz="1800" dirty="0"/>
              <a:t> des infrastructures et les </a:t>
            </a:r>
            <a:r>
              <a:rPr sz="1800" dirty="0" err="1"/>
              <a:t>limites</a:t>
            </a:r>
            <a:r>
              <a:rPr sz="1800" dirty="0"/>
              <a:t> </a:t>
            </a:r>
            <a:r>
              <a:rPr sz="1800" dirty="0" err="1"/>
              <a:t>opérationnelles</a:t>
            </a:r>
            <a:r>
              <a:rPr sz="1800" dirty="0"/>
              <a:t>. Les </a:t>
            </a:r>
            <a:r>
              <a:rPr sz="1800" dirty="0" err="1"/>
              <a:t>étudiants</a:t>
            </a:r>
            <a:r>
              <a:rPr sz="1800" dirty="0"/>
              <a:t> </a:t>
            </a:r>
            <a:r>
              <a:rPr sz="1800" dirty="0" err="1"/>
              <a:t>doivent</a:t>
            </a:r>
            <a:r>
              <a:rPr sz="1800" dirty="0"/>
              <a:t> </a:t>
            </a:r>
            <a:r>
              <a:rPr sz="1800" dirty="0" err="1"/>
              <a:t>donc</a:t>
            </a:r>
            <a:r>
              <a:rPr sz="1800" dirty="0"/>
              <a:t> </a:t>
            </a:r>
            <a:r>
              <a:rPr sz="1800" dirty="0" err="1"/>
              <a:t>évaluer</a:t>
            </a:r>
            <a:r>
              <a:rPr sz="1800" dirty="0"/>
              <a:t> de manière critique le </a:t>
            </a:r>
            <a:r>
              <a:rPr sz="1800" dirty="0" err="1"/>
              <a:t>caractère</a:t>
            </a:r>
            <a:r>
              <a:rPr sz="1800" dirty="0"/>
              <a:t> </a:t>
            </a:r>
            <a:r>
              <a:rPr sz="1800" dirty="0" err="1"/>
              <a:t>promotionnel</a:t>
            </a:r>
            <a:r>
              <a:rPr sz="1800" dirty="0"/>
              <a:t> du document et identifier les </a:t>
            </a:r>
            <a:r>
              <a:rPr sz="1800" dirty="0" err="1"/>
              <a:t>informations</a:t>
            </a:r>
            <a:r>
              <a:rPr sz="1800" dirty="0"/>
              <a:t> </a:t>
            </a:r>
            <a:r>
              <a:rPr sz="1800" dirty="0" err="1"/>
              <a:t>supplémentaires</a:t>
            </a:r>
            <a:r>
              <a:rPr sz="1800" dirty="0"/>
              <a:t> </a:t>
            </a:r>
            <a:r>
              <a:rPr sz="1800" dirty="0" err="1"/>
              <a:t>nécessaires</a:t>
            </a:r>
            <a:r>
              <a:rPr sz="1800" dirty="0"/>
              <a:t> à </a:t>
            </a:r>
            <a:r>
              <a:rPr sz="1800" dirty="0" err="1"/>
              <a:t>une</a:t>
            </a:r>
            <a:r>
              <a:rPr sz="1800" dirty="0"/>
              <a:t> </a:t>
            </a:r>
            <a:r>
              <a:rPr sz="1800" dirty="0" err="1"/>
              <a:t>analyse</a:t>
            </a:r>
            <a:r>
              <a:rPr sz="1800" dirty="0"/>
              <a:t> objective.</a:t>
            </a:r>
          </a:p>
        </p:txBody>
      </p:sp>
      <p:sp>
        <p:nvSpPr>
          <p:cNvPr id="4" name="Tytuł 3"/>
          <p:cNvSpPr>
            <a:spLocks noGrp="1"/>
          </p:cNvSpPr>
          <p:nvPr>
            <p:ph type="title"/>
          </p:nvPr>
        </p:nvSpPr>
        <p:spPr/>
        <p:txBody>
          <a:bodyPr wrap="square">
            <a:normAutofit/>
          </a:bodyPr>
          <a:lstStyle/>
          <a:p>
            <a:r>
              <a:t>Résumé de la vidéo</a:t>
            </a:r>
          </a:p>
        </p:txBody>
      </p:sp>
    </p:spTree>
    <p:extLst>
      <p:ext uri="{BB962C8B-B14F-4D97-AF65-F5344CB8AC3E}">
        <p14:creationId xmlns:p14="http://schemas.microsoft.com/office/powerpoint/2010/main" val="193242031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03252" y="468313"/>
            <a:ext cx="4889500" cy="717551"/>
          </a:xfrm>
        </p:spPr>
        <p:txBody>
          <a:bodyPr wrap="square">
            <a:normAutofit fontScale="90000"/>
          </a:bodyPr>
          <a:lstStyle/>
          <a:p>
            <a:r>
              <a:t>Résultats d’apprentissage</a:t>
            </a:r>
          </a:p>
        </p:txBody>
      </p:sp>
      <p:sp>
        <p:nvSpPr>
          <p:cNvPr id="3" name="Symbol zastępczy tekstu 2"/>
          <p:cNvSpPr>
            <a:spLocks noGrp="1"/>
          </p:cNvSpPr>
          <p:nvPr>
            <p:ph type="body" sz="half" idx="1"/>
          </p:nvPr>
        </p:nvSpPr>
        <p:spPr>
          <a:xfrm>
            <a:off x="415135" y="1357315"/>
            <a:ext cx="10155235" cy="5059521"/>
          </a:xfrm>
        </p:spPr>
        <p:txBody>
          <a:bodyPr wrap="square">
            <a:normAutofit/>
          </a:bodyPr>
          <a:lstStyle/>
          <a:p>
            <a:r>
              <a:rPr sz="2000" dirty="0"/>
              <a:t>Après </a:t>
            </a:r>
            <a:r>
              <a:rPr sz="2000" dirty="0" err="1"/>
              <a:t>avoir</a:t>
            </a:r>
            <a:r>
              <a:rPr sz="2000" dirty="0"/>
              <a:t> </a:t>
            </a:r>
            <a:r>
              <a:rPr sz="2000" dirty="0" err="1"/>
              <a:t>réalisé</a:t>
            </a:r>
            <a:r>
              <a:rPr sz="2000" dirty="0"/>
              <a:t> le travail, </a:t>
            </a:r>
            <a:r>
              <a:rPr sz="2000" dirty="0" err="1"/>
              <a:t>l’étudiant</a:t>
            </a:r>
            <a:r>
              <a:rPr sz="2000" dirty="0"/>
              <a:t> :</a:t>
            </a:r>
          </a:p>
          <a:p>
            <a:r>
              <a:rPr sz="2000" dirty="0" err="1"/>
              <a:t>analyse</a:t>
            </a:r>
            <a:r>
              <a:rPr sz="2000" dirty="0"/>
              <a:t> le </a:t>
            </a:r>
            <a:r>
              <a:rPr sz="2000" dirty="0" err="1"/>
              <a:t>rôle</a:t>
            </a:r>
            <a:r>
              <a:rPr sz="2000" dirty="0"/>
              <a:t> des </a:t>
            </a:r>
            <a:r>
              <a:rPr sz="2000" dirty="0" err="1"/>
              <a:t>systèmes</a:t>
            </a:r>
            <a:r>
              <a:rPr sz="2000" dirty="0"/>
              <a:t> </a:t>
            </a:r>
            <a:r>
              <a:rPr sz="2000" dirty="0" err="1"/>
              <a:t>logistiques</a:t>
            </a:r>
            <a:r>
              <a:rPr sz="2000" dirty="0"/>
              <a:t> et de distribution dans le </a:t>
            </a:r>
            <a:r>
              <a:rPr sz="2000" dirty="0" err="1"/>
              <a:t>développement</a:t>
            </a:r>
            <a:r>
              <a:rPr sz="2000" dirty="0"/>
              <a:t> économique ;</a:t>
            </a:r>
          </a:p>
          <a:p>
            <a:r>
              <a:rPr sz="2000" dirty="0" err="1"/>
              <a:t>identifie</a:t>
            </a:r>
            <a:r>
              <a:rPr sz="2000" dirty="0"/>
              <a:t> les </a:t>
            </a:r>
            <a:r>
              <a:rPr sz="2000" dirty="0" err="1"/>
              <a:t>principaux</a:t>
            </a:r>
            <a:r>
              <a:rPr sz="2000" dirty="0"/>
              <a:t> obstacles de transport et de </a:t>
            </a:r>
            <a:r>
              <a:rPr sz="2000" dirty="0" err="1"/>
              <a:t>logistique</a:t>
            </a:r>
            <a:r>
              <a:rPr sz="2000" dirty="0"/>
              <a:t> dans les pays </a:t>
            </a:r>
            <a:r>
              <a:rPr sz="2000" dirty="0" err="1"/>
              <a:t>en</a:t>
            </a:r>
            <a:r>
              <a:rPr sz="2000" dirty="0"/>
              <a:t> </a:t>
            </a:r>
            <a:r>
              <a:rPr sz="2000" dirty="0" err="1"/>
              <a:t>développement</a:t>
            </a:r>
            <a:r>
              <a:rPr sz="2000" dirty="0"/>
              <a:t> ;</a:t>
            </a:r>
          </a:p>
          <a:p>
            <a:r>
              <a:rPr sz="2000" dirty="0" err="1"/>
              <a:t>évalue</a:t>
            </a:r>
            <a:r>
              <a:rPr sz="2000" dirty="0"/>
              <a:t> </a:t>
            </a:r>
            <a:r>
              <a:rPr sz="2000" dirty="0" err="1"/>
              <a:t>l’efficacité</a:t>
            </a:r>
            <a:r>
              <a:rPr sz="2000" dirty="0"/>
              <a:t> des solutions de </a:t>
            </a:r>
            <a:r>
              <a:rPr sz="2000" dirty="0" err="1"/>
              <a:t>connectivité</a:t>
            </a:r>
            <a:r>
              <a:rPr sz="2000" dirty="0"/>
              <a:t> </a:t>
            </a:r>
            <a:r>
              <a:rPr sz="2000" dirty="0" err="1"/>
              <a:t>logistique</a:t>
            </a:r>
            <a:r>
              <a:rPr sz="2000" dirty="0"/>
              <a:t> </a:t>
            </a:r>
            <a:r>
              <a:rPr sz="2000" dirty="0" err="1"/>
              <a:t>présentées</a:t>
            </a:r>
            <a:r>
              <a:rPr sz="2000" dirty="0"/>
              <a:t> dans la </a:t>
            </a:r>
            <a:r>
              <a:rPr sz="2000" dirty="0" err="1"/>
              <a:t>vidéo</a:t>
            </a:r>
            <a:r>
              <a:rPr sz="2000" dirty="0"/>
              <a:t> ;</a:t>
            </a:r>
          </a:p>
          <a:p>
            <a:r>
              <a:rPr sz="2000" dirty="0"/>
              <a:t>compare les conditions des infrastructures de transport entre les pays </a:t>
            </a:r>
            <a:r>
              <a:rPr sz="2000" dirty="0" err="1"/>
              <a:t>africains</a:t>
            </a:r>
            <a:r>
              <a:rPr sz="2000" dirty="0"/>
              <a:t> et les </a:t>
            </a:r>
            <a:r>
              <a:rPr sz="2000" dirty="0" err="1"/>
              <a:t>économies</a:t>
            </a:r>
            <a:r>
              <a:rPr sz="2000" dirty="0"/>
              <a:t> </a:t>
            </a:r>
            <a:r>
              <a:rPr sz="2000" dirty="0" err="1"/>
              <a:t>développées</a:t>
            </a:r>
            <a:r>
              <a:rPr sz="2000" dirty="0"/>
              <a:t> ;</a:t>
            </a:r>
          </a:p>
          <a:p>
            <a:r>
              <a:rPr sz="2000" dirty="0"/>
              <a:t>propose des </a:t>
            </a:r>
            <a:r>
              <a:rPr sz="2000" dirty="0" err="1"/>
              <a:t>améliorations</a:t>
            </a:r>
            <a:r>
              <a:rPr sz="2000" dirty="0"/>
              <a:t> </a:t>
            </a:r>
            <a:r>
              <a:rPr sz="2000" dirty="0" err="1"/>
              <a:t>réalistes</a:t>
            </a:r>
            <a:r>
              <a:rPr sz="2000" dirty="0"/>
              <a:t> de la </a:t>
            </a:r>
            <a:r>
              <a:rPr sz="2000" dirty="0" err="1"/>
              <a:t>logistique</a:t>
            </a:r>
            <a:r>
              <a:rPr sz="2000" dirty="0"/>
              <a:t> et du transport </a:t>
            </a:r>
            <a:r>
              <a:rPr sz="2000" dirty="0" err="1"/>
              <a:t>adaptées</a:t>
            </a:r>
            <a:r>
              <a:rPr sz="2000" dirty="0"/>
              <a:t> aux conditions </a:t>
            </a:r>
            <a:r>
              <a:rPr sz="2000" dirty="0" err="1"/>
              <a:t>africaines</a:t>
            </a:r>
            <a:r>
              <a:rPr sz="2000" dirty="0"/>
              <a:t> locales.</a:t>
            </a:r>
          </a:p>
        </p:txBody>
      </p:sp>
    </p:spTree>
    <p:extLst>
      <p:ext uri="{BB962C8B-B14F-4D97-AF65-F5344CB8AC3E}">
        <p14:creationId xmlns:p14="http://schemas.microsoft.com/office/powerpoint/2010/main" val="379401810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42109" y="511176"/>
            <a:ext cx="4889500" cy="717551"/>
          </a:xfrm>
        </p:spPr>
        <p:txBody>
          <a:bodyPr wrap="square">
            <a:normAutofit fontScale="90000"/>
          </a:bodyPr>
          <a:lstStyle/>
          <a:p>
            <a:r>
              <a:t>Consignes pour les étudiants</a:t>
            </a:r>
          </a:p>
        </p:txBody>
      </p:sp>
      <p:sp>
        <p:nvSpPr>
          <p:cNvPr id="3" name="Symbol zastępczy tekstu 2"/>
          <p:cNvSpPr>
            <a:spLocks noGrp="1"/>
          </p:cNvSpPr>
          <p:nvPr>
            <p:ph type="body" sz="half" idx="1"/>
          </p:nvPr>
        </p:nvSpPr>
        <p:spPr>
          <a:xfrm>
            <a:off x="342109" y="1472567"/>
            <a:ext cx="10301287" cy="5059521"/>
          </a:xfrm>
        </p:spPr>
        <p:txBody>
          <a:bodyPr wrap="square">
            <a:normAutofit/>
          </a:bodyPr>
          <a:lstStyle/>
          <a:p>
            <a:r>
              <a:rPr sz="2000" dirty="0" err="1"/>
              <a:t>Regardez</a:t>
            </a:r>
            <a:r>
              <a:rPr sz="2000" dirty="0"/>
              <a:t> </a:t>
            </a:r>
            <a:r>
              <a:rPr sz="2000" dirty="0" err="1"/>
              <a:t>attentivement</a:t>
            </a:r>
            <a:r>
              <a:rPr sz="2000" dirty="0"/>
              <a:t> la </a:t>
            </a:r>
            <a:r>
              <a:rPr sz="2000" dirty="0" err="1"/>
              <a:t>vidéo</a:t>
            </a:r>
            <a:r>
              <a:rPr sz="2000" dirty="0"/>
              <a:t> et </a:t>
            </a:r>
            <a:r>
              <a:rPr sz="2000" dirty="0" err="1"/>
              <a:t>identifiez</a:t>
            </a:r>
            <a:r>
              <a:rPr sz="2000" dirty="0"/>
              <a:t> le principal </a:t>
            </a:r>
            <a:r>
              <a:rPr sz="2000" dirty="0" err="1"/>
              <a:t>problème</a:t>
            </a:r>
            <a:r>
              <a:rPr sz="2000" dirty="0"/>
              <a:t> </a:t>
            </a:r>
            <a:r>
              <a:rPr sz="2000" dirty="0" err="1"/>
              <a:t>logistique</a:t>
            </a:r>
            <a:r>
              <a:rPr sz="2000" dirty="0"/>
              <a:t> </a:t>
            </a:r>
            <a:r>
              <a:rPr sz="2000" dirty="0" err="1"/>
              <a:t>ou</a:t>
            </a:r>
            <a:r>
              <a:rPr sz="2000" dirty="0"/>
              <a:t> de transport </a:t>
            </a:r>
            <a:r>
              <a:rPr sz="2000" dirty="0" err="1"/>
              <a:t>présenté</a:t>
            </a:r>
            <a:r>
              <a:rPr sz="2000" dirty="0"/>
              <a:t> dans le document. </a:t>
            </a:r>
            <a:r>
              <a:rPr sz="2000" dirty="0" err="1"/>
              <a:t>Préparez</a:t>
            </a:r>
            <a:r>
              <a:rPr sz="2000" dirty="0"/>
              <a:t> un rapport </a:t>
            </a:r>
            <a:r>
              <a:rPr sz="2000" dirty="0" err="1"/>
              <a:t>analytique</a:t>
            </a:r>
            <a:r>
              <a:rPr sz="2000" dirty="0"/>
              <a:t> dans </a:t>
            </a:r>
            <a:r>
              <a:rPr sz="2000" dirty="0" err="1"/>
              <a:t>lequel</a:t>
            </a:r>
            <a:r>
              <a:rPr sz="2000" dirty="0"/>
              <a:t> vous :</a:t>
            </a:r>
          </a:p>
          <a:p>
            <a:r>
              <a:rPr sz="2000" dirty="0" err="1"/>
              <a:t>décrivez</a:t>
            </a:r>
            <a:r>
              <a:rPr sz="2000" dirty="0"/>
              <a:t> les </a:t>
            </a:r>
            <a:r>
              <a:rPr sz="2000" dirty="0" err="1"/>
              <a:t>principaux</a:t>
            </a:r>
            <a:r>
              <a:rPr sz="2000" dirty="0"/>
              <a:t> </a:t>
            </a:r>
            <a:r>
              <a:rPr sz="2000" dirty="0" err="1"/>
              <a:t>défis</a:t>
            </a:r>
            <a:r>
              <a:rPr sz="2000" dirty="0"/>
              <a:t> </a:t>
            </a:r>
            <a:r>
              <a:rPr sz="2000" dirty="0" err="1"/>
              <a:t>logistiques</a:t>
            </a:r>
            <a:r>
              <a:rPr sz="2000" dirty="0"/>
              <a:t> et de transport </a:t>
            </a:r>
            <a:r>
              <a:rPr sz="2000" dirty="0" err="1"/>
              <a:t>présentés</a:t>
            </a:r>
            <a:r>
              <a:rPr sz="2000" dirty="0"/>
              <a:t> dans la </a:t>
            </a:r>
            <a:r>
              <a:rPr sz="2000" dirty="0" err="1"/>
              <a:t>vidéo</a:t>
            </a:r>
            <a:r>
              <a:rPr sz="2000" dirty="0"/>
              <a:t> ;</a:t>
            </a:r>
          </a:p>
          <a:p>
            <a:r>
              <a:rPr sz="2000" dirty="0" err="1"/>
              <a:t>expliquez</a:t>
            </a:r>
            <a:r>
              <a:rPr sz="2000" dirty="0"/>
              <a:t> les causes et les </a:t>
            </a:r>
            <a:r>
              <a:rPr sz="2000" dirty="0" err="1"/>
              <a:t>conséquences</a:t>
            </a:r>
            <a:r>
              <a:rPr sz="2000" dirty="0"/>
              <a:t> de </a:t>
            </a:r>
            <a:r>
              <a:rPr sz="2000" dirty="0" err="1"/>
              <a:t>ces</a:t>
            </a:r>
            <a:r>
              <a:rPr sz="2000" dirty="0"/>
              <a:t> </a:t>
            </a:r>
            <a:r>
              <a:rPr sz="2000" dirty="0" err="1"/>
              <a:t>problèmes</a:t>
            </a:r>
            <a:r>
              <a:rPr sz="2000" dirty="0"/>
              <a:t> ;</a:t>
            </a:r>
          </a:p>
          <a:p>
            <a:r>
              <a:rPr sz="2000" dirty="0" err="1"/>
              <a:t>évaluez</a:t>
            </a:r>
            <a:r>
              <a:rPr sz="2000" dirty="0"/>
              <a:t> de manière critique les solutions </a:t>
            </a:r>
            <a:r>
              <a:rPr sz="2000" dirty="0" err="1"/>
              <a:t>proposées</a:t>
            </a:r>
            <a:r>
              <a:rPr sz="2000" dirty="0"/>
              <a:t> dans la </a:t>
            </a:r>
            <a:r>
              <a:rPr sz="2000" dirty="0" err="1"/>
              <a:t>vidéo</a:t>
            </a:r>
            <a:r>
              <a:rPr sz="2000" dirty="0"/>
              <a:t> ;</a:t>
            </a:r>
          </a:p>
          <a:p>
            <a:r>
              <a:rPr sz="2000" dirty="0" err="1"/>
              <a:t>appréciez</a:t>
            </a:r>
            <a:r>
              <a:rPr sz="2000" dirty="0"/>
              <a:t> </a:t>
            </a:r>
            <a:r>
              <a:rPr sz="2000" dirty="0" err="1"/>
              <a:t>si</a:t>
            </a:r>
            <a:r>
              <a:rPr sz="2000" dirty="0"/>
              <a:t> les solutions </a:t>
            </a:r>
            <a:r>
              <a:rPr sz="2000" dirty="0" err="1"/>
              <a:t>présentées</a:t>
            </a:r>
            <a:r>
              <a:rPr sz="2000" dirty="0"/>
              <a:t> </a:t>
            </a:r>
            <a:r>
              <a:rPr sz="2000" dirty="0" err="1"/>
              <a:t>pourraient</a:t>
            </a:r>
            <a:r>
              <a:rPr sz="2000" dirty="0"/>
              <a:t> </a:t>
            </a:r>
            <a:r>
              <a:rPr sz="2000" dirty="0" err="1"/>
              <a:t>fonctionner</a:t>
            </a:r>
            <a:r>
              <a:rPr sz="2000" dirty="0"/>
              <a:t> de manière </a:t>
            </a:r>
            <a:r>
              <a:rPr sz="2000" dirty="0" err="1"/>
              <a:t>réaliste</a:t>
            </a:r>
            <a:r>
              <a:rPr sz="2000" dirty="0"/>
              <a:t> </a:t>
            </a:r>
            <a:r>
              <a:rPr sz="2000" dirty="0" err="1"/>
              <a:t>en</a:t>
            </a:r>
            <a:r>
              <a:rPr sz="2000" dirty="0"/>
              <a:t> République </a:t>
            </a:r>
            <a:r>
              <a:rPr sz="2000" dirty="0" err="1"/>
              <a:t>démocratique</a:t>
            </a:r>
            <a:r>
              <a:rPr sz="2000" dirty="0"/>
              <a:t> du Congo, au Cameroun </a:t>
            </a:r>
            <a:r>
              <a:rPr sz="2000" dirty="0" err="1"/>
              <a:t>ou</a:t>
            </a:r>
            <a:r>
              <a:rPr sz="2000" dirty="0"/>
              <a:t> dans un </a:t>
            </a:r>
            <a:r>
              <a:rPr sz="2000" dirty="0" err="1"/>
              <a:t>autre</a:t>
            </a:r>
            <a:r>
              <a:rPr sz="2000" dirty="0"/>
              <a:t> pays </a:t>
            </a:r>
            <a:r>
              <a:rPr sz="2000" dirty="0" err="1"/>
              <a:t>d’Afrique</a:t>
            </a:r>
            <a:r>
              <a:rPr sz="2000" dirty="0"/>
              <a:t> </a:t>
            </a:r>
            <a:r>
              <a:rPr sz="2000" dirty="0" err="1"/>
              <a:t>subsaharienne</a:t>
            </a:r>
            <a:r>
              <a:rPr sz="2000" dirty="0"/>
              <a:t> ;</a:t>
            </a:r>
          </a:p>
          <a:p>
            <a:r>
              <a:rPr sz="2000" dirty="0" err="1"/>
              <a:t>indiquez</a:t>
            </a:r>
            <a:r>
              <a:rPr sz="2000" dirty="0"/>
              <a:t> </a:t>
            </a:r>
            <a:r>
              <a:rPr sz="2000" dirty="0" err="1"/>
              <a:t>quelles</a:t>
            </a:r>
            <a:r>
              <a:rPr sz="2000" dirty="0"/>
              <a:t> données de transport, </a:t>
            </a:r>
            <a:r>
              <a:rPr sz="2000" dirty="0" err="1"/>
              <a:t>d’infrastructure</a:t>
            </a:r>
            <a:r>
              <a:rPr sz="2000" dirty="0"/>
              <a:t>, </a:t>
            </a:r>
            <a:r>
              <a:rPr sz="2000" dirty="0" err="1"/>
              <a:t>économiques</a:t>
            </a:r>
            <a:r>
              <a:rPr sz="2000" dirty="0"/>
              <a:t> </a:t>
            </a:r>
            <a:r>
              <a:rPr sz="2000" dirty="0" err="1"/>
              <a:t>ou</a:t>
            </a:r>
            <a:r>
              <a:rPr sz="2000" dirty="0"/>
              <a:t> </a:t>
            </a:r>
            <a:r>
              <a:rPr sz="2000" dirty="0" err="1"/>
              <a:t>opérationnelles</a:t>
            </a:r>
            <a:r>
              <a:rPr sz="2000" dirty="0"/>
              <a:t> </a:t>
            </a:r>
            <a:r>
              <a:rPr sz="2000" dirty="0" err="1"/>
              <a:t>seraient</a:t>
            </a:r>
            <a:r>
              <a:rPr sz="2000" dirty="0"/>
              <a:t> </a:t>
            </a:r>
            <a:r>
              <a:rPr sz="2000" dirty="0" err="1"/>
              <a:t>nécessaires</a:t>
            </a:r>
            <a:r>
              <a:rPr sz="2000" dirty="0"/>
              <a:t> pour </a:t>
            </a:r>
            <a:r>
              <a:rPr sz="2000" dirty="0" err="1"/>
              <a:t>une</a:t>
            </a:r>
            <a:r>
              <a:rPr sz="2000" dirty="0"/>
              <a:t> </a:t>
            </a:r>
            <a:r>
              <a:rPr sz="2000" dirty="0" err="1"/>
              <a:t>analyse</a:t>
            </a:r>
            <a:r>
              <a:rPr sz="2000" dirty="0"/>
              <a:t> plus </a:t>
            </a:r>
            <a:r>
              <a:rPr sz="2000" dirty="0" err="1"/>
              <a:t>approfondie</a:t>
            </a:r>
            <a:r>
              <a:rPr sz="2000" dirty="0"/>
              <a:t>.</a:t>
            </a:r>
          </a:p>
        </p:txBody>
      </p:sp>
    </p:spTree>
    <p:extLst>
      <p:ext uri="{BB962C8B-B14F-4D97-AF65-F5344CB8AC3E}">
        <p14:creationId xmlns:p14="http://schemas.microsoft.com/office/powerpoint/2010/main" val="266313726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half" idx="1"/>
          </p:nvPr>
        </p:nvSpPr>
        <p:spPr>
          <a:xfrm>
            <a:off x="342900" y="1557339"/>
            <a:ext cx="10344150" cy="5059521"/>
          </a:xfrm>
        </p:spPr>
        <p:txBody>
          <a:bodyPr wrap="square">
            <a:normAutofit fontScale="70000" lnSpcReduction="20000"/>
          </a:bodyPr>
          <a:lstStyle/>
          <a:p>
            <a:r>
              <a:rPr lang="en-GB" dirty="0" err="1"/>
              <a:t>Proposez</a:t>
            </a:r>
            <a:r>
              <a:rPr dirty="0"/>
              <a:t> des actions </a:t>
            </a:r>
            <a:r>
              <a:rPr lang="en-GB" dirty="0" err="1"/>
              <a:t>réalistes</a:t>
            </a:r>
            <a:r>
              <a:rPr dirty="0"/>
              <a:t> et </a:t>
            </a:r>
            <a:r>
              <a:rPr lang="en-GB" dirty="0" err="1"/>
              <a:t>abordables</a:t>
            </a:r>
            <a:r>
              <a:rPr dirty="0"/>
              <a:t> </a:t>
            </a:r>
            <a:r>
              <a:rPr lang="en-GB" dirty="0" err="1"/>
              <a:t>susceptibles</a:t>
            </a:r>
            <a:r>
              <a:rPr dirty="0"/>
              <a:t> </a:t>
            </a:r>
            <a:r>
              <a:rPr lang="en-GB" dirty="0" err="1"/>
              <a:t>d’améliorer</a:t>
            </a:r>
            <a:r>
              <a:rPr dirty="0"/>
              <a:t> la </a:t>
            </a:r>
            <a:r>
              <a:rPr lang="en-GB" dirty="0" err="1"/>
              <a:t>connectivité</a:t>
            </a:r>
            <a:r>
              <a:rPr dirty="0"/>
              <a:t> </a:t>
            </a:r>
            <a:r>
              <a:rPr lang="en-GB" dirty="0" err="1"/>
              <a:t>logistique</a:t>
            </a:r>
            <a:r>
              <a:rPr dirty="0"/>
              <a:t> et les </a:t>
            </a:r>
            <a:r>
              <a:rPr lang="en-GB" dirty="0" err="1"/>
              <a:t>systèmes</a:t>
            </a:r>
            <a:r>
              <a:rPr dirty="0"/>
              <a:t> de distribution dans les pays </a:t>
            </a:r>
            <a:r>
              <a:rPr lang="en-GB" dirty="0" err="1"/>
              <a:t>en</a:t>
            </a:r>
            <a:r>
              <a:rPr dirty="0"/>
              <a:t> </a:t>
            </a:r>
            <a:r>
              <a:rPr lang="en-GB" dirty="0" err="1"/>
              <a:t>développement</a:t>
            </a:r>
            <a:r>
              <a:rPr dirty="0"/>
              <a:t>.</a:t>
            </a:r>
          </a:p>
          <a:p>
            <a:r>
              <a:rPr lang="en-GB" dirty="0" err="1"/>
              <a:t>Évaluez</a:t>
            </a:r>
            <a:r>
              <a:rPr dirty="0"/>
              <a:t> de manière critique la </a:t>
            </a:r>
            <a:r>
              <a:rPr lang="en-GB" dirty="0" err="1"/>
              <a:t>crédibilité</a:t>
            </a:r>
            <a:r>
              <a:rPr dirty="0"/>
              <a:t> et les </a:t>
            </a:r>
            <a:r>
              <a:rPr lang="en-GB" dirty="0" err="1"/>
              <a:t>limites</a:t>
            </a:r>
            <a:r>
              <a:rPr dirty="0"/>
              <a:t> de la </a:t>
            </a:r>
            <a:r>
              <a:rPr lang="en-GB" dirty="0" err="1"/>
              <a:t>vidéo</a:t>
            </a:r>
            <a:r>
              <a:rPr dirty="0"/>
              <a:t> </a:t>
            </a:r>
            <a:r>
              <a:rPr lang="en-GB" dirty="0" err="1"/>
              <a:t>comme</a:t>
            </a:r>
            <a:r>
              <a:rPr dirty="0"/>
              <a:t> source </a:t>
            </a:r>
            <a:r>
              <a:rPr lang="en-GB" dirty="0" err="1"/>
              <a:t>d’information</a:t>
            </a:r>
            <a:r>
              <a:rPr dirty="0"/>
              <a:t>.</a:t>
            </a:r>
          </a:p>
          <a:p>
            <a:r>
              <a:rPr dirty="0"/>
              <a:t>Vos </a:t>
            </a:r>
            <a:r>
              <a:rPr lang="en-GB" dirty="0" err="1"/>
              <a:t>recommandations</a:t>
            </a:r>
            <a:r>
              <a:rPr dirty="0"/>
              <a:t> </a:t>
            </a:r>
            <a:r>
              <a:rPr lang="en-GB" dirty="0" err="1"/>
              <a:t>doivent</a:t>
            </a:r>
            <a:r>
              <a:rPr dirty="0"/>
              <a:t> prendre </a:t>
            </a:r>
            <a:r>
              <a:rPr lang="en-GB" dirty="0" err="1"/>
              <a:t>en</a:t>
            </a:r>
            <a:r>
              <a:rPr dirty="0"/>
              <a:t> compte :</a:t>
            </a:r>
          </a:p>
          <a:p>
            <a:r>
              <a:rPr dirty="0"/>
              <a:t>les </a:t>
            </a:r>
            <a:r>
              <a:rPr lang="en-GB" dirty="0" err="1"/>
              <a:t>limites</a:t>
            </a:r>
            <a:r>
              <a:rPr dirty="0"/>
              <a:t> des infrastructures,</a:t>
            </a:r>
          </a:p>
          <a:p>
            <a:r>
              <a:rPr dirty="0"/>
              <a:t>les </a:t>
            </a:r>
            <a:r>
              <a:rPr lang="en-GB" dirty="0" err="1"/>
              <a:t>contraintes</a:t>
            </a:r>
            <a:r>
              <a:rPr dirty="0"/>
              <a:t> </a:t>
            </a:r>
            <a:r>
              <a:rPr lang="en-GB" dirty="0" err="1"/>
              <a:t>financières</a:t>
            </a:r>
            <a:r>
              <a:rPr dirty="0"/>
              <a:t>,</a:t>
            </a:r>
          </a:p>
          <a:p>
            <a:r>
              <a:rPr dirty="0"/>
              <a:t>les </a:t>
            </a:r>
            <a:r>
              <a:rPr lang="en-GB" dirty="0" err="1"/>
              <a:t>capacités</a:t>
            </a:r>
            <a:r>
              <a:rPr dirty="0"/>
              <a:t> </a:t>
            </a:r>
            <a:r>
              <a:rPr lang="en-GB" dirty="0" err="1"/>
              <a:t>institutionnelles</a:t>
            </a:r>
            <a:r>
              <a:rPr dirty="0"/>
              <a:t>,</a:t>
            </a:r>
          </a:p>
          <a:p>
            <a:r>
              <a:rPr dirty="0"/>
              <a:t>les </a:t>
            </a:r>
            <a:r>
              <a:rPr lang="en-GB" dirty="0" err="1"/>
              <a:t>systèmes</a:t>
            </a:r>
            <a:r>
              <a:rPr dirty="0"/>
              <a:t> de transport </a:t>
            </a:r>
            <a:r>
              <a:rPr lang="en-GB" dirty="0" err="1"/>
              <a:t>informels</a:t>
            </a:r>
            <a:r>
              <a:rPr dirty="0"/>
              <a:t>,</a:t>
            </a:r>
          </a:p>
          <a:p>
            <a:r>
              <a:rPr dirty="0"/>
              <a:t>les conditions de sécurité </a:t>
            </a:r>
            <a:r>
              <a:rPr lang="en-GB" dirty="0" err="1"/>
              <a:t>routière</a:t>
            </a:r>
            <a:r>
              <a:rPr dirty="0"/>
              <a:t>,</a:t>
            </a:r>
          </a:p>
          <a:p>
            <a:r>
              <a:rPr dirty="0"/>
              <a:t>les </a:t>
            </a:r>
            <a:r>
              <a:rPr lang="en-GB" dirty="0" err="1"/>
              <a:t>réalités</a:t>
            </a:r>
            <a:r>
              <a:rPr dirty="0"/>
              <a:t> socio-</a:t>
            </a:r>
            <a:r>
              <a:rPr lang="en-GB" dirty="0" err="1"/>
              <a:t>économiques</a:t>
            </a:r>
            <a:r>
              <a:rPr dirty="0"/>
              <a:t> locales.</a:t>
            </a:r>
          </a:p>
        </p:txBody>
      </p:sp>
      <p:sp>
        <p:nvSpPr>
          <p:cNvPr id="4" name="Tytuł 1"/>
          <p:cNvSpPr>
            <a:spLocks noGrp="1"/>
          </p:cNvSpPr>
          <p:nvPr>
            <p:ph type="title"/>
          </p:nvPr>
        </p:nvSpPr>
        <p:spPr>
          <a:xfrm>
            <a:off x="442913" y="639763"/>
            <a:ext cx="4889500" cy="717551"/>
          </a:xfrm>
        </p:spPr>
        <p:txBody>
          <a:bodyPr wrap="square">
            <a:normAutofit fontScale="90000"/>
          </a:bodyPr>
          <a:lstStyle/>
          <a:p>
            <a:r>
              <a:t>Consignes pour les étudiants</a:t>
            </a:r>
          </a:p>
        </p:txBody>
      </p:sp>
    </p:spTree>
    <p:extLst>
      <p:ext uri="{BB962C8B-B14F-4D97-AF65-F5344CB8AC3E}">
        <p14:creationId xmlns:p14="http://schemas.microsoft.com/office/powerpoint/2010/main" val="2392897511"/>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447AD314-B10E-4340-A248-24F331000CAD}">
  <ds:schemaRefs>
    <ds:schemaRef ds:uri="http://schemas.microsoft.com/sharepoint/v3/contenttype/forms"/>
  </ds:schemaRefs>
</ds:datastoreItem>
</file>

<file path=customXml/itemProps2.xml><?xml version="1.0" encoding="utf-8"?>
<ds:datastoreItem xmlns:ds="http://schemas.openxmlformats.org/officeDocument/2006/customXml" ds:itemID="{FA390C33-C32E-4212-8A97-17D59ED183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B0D354D-ECD0-43B2-94F9-B7028980A324}">
  <ds:schemaRefs>
    <ds:schemaRef ds:uri="http://schemas.microsoft.com/office/2006/metadata/properties"/>
    <ds:schemaRef ds:uri="597320a7-26c9-4ada-a5d3-9ce4cfbbe2be"/>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d7c2d7e5-d637-40e7-a03d-32f79b35a39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Ramka</Template>
  <TotalTime>6879</TotalTime>
  <Words>954</Words>
  <Application>Microsoft Office PowerPoint</Application>
  <PresentationFormat>Widescreen</PresentationFormat>
  <Paragraphs>104</Paragraphs>
  <Slides>14</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Arial Rounded MT Bold</vt:lpstr>
      <vt:lpstr>Calibri</vt:lpstr>
      <vt:lpstr>Helvetica Neue</vt:lpstr>
      <vt:lpstr>Helvetica Neue Medium</vt:lpstr>
      <vt:lpstr>Montserrat Regular</vt:lpstr>
      <vt:lpstr>21_BasicWhite</vt:lpstr>
      <vt:lpstr>Études de cas africaines en logistique et chaînes d’approvisionnement</vt:lpstr>
      <vt:lpstr>Road Transportation Systems Engineering Development in the Sub-Saharan Africa – Modern EU Master Programme &amp; Capacity Building</vt:lpstr>
      <vt:lpstr>PowerPoint Presentation</vt:lpstr>
      <vt:lpstr>Connectivité logistique et défis de distribution dans les marchés africains émergents</vt:lpstr>
      <vt:lpstr>PowerPoint Presentation</vt:lpstr>
      <vt:lpstr>Résumé de la vidéo</vt:lpstr>
      <vt:lpstr>Résultats d’apprentissage</vt:lpstr>
      <vt:lpstr>Consignes pour les étudiants</vt:lpstr>
      <vt:lpstr>Consignes pour les étudiants</vt:lpstr>
      <vt:lpstr>Questions d’appui</vt:lpstr>
      <vt:lpstr>Questions d’appui</vt:lpstr>
      <vt:lpstr>Résultat attendu du travail</vt:lpstr>
      <vt:lpstr>Critères d’évaluation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WP3.05.2.1_INTRODUCTION TO DISTRIBUTION_part 3</dc:title>
  <dc:creator>Konto Microsoft</dc:creator>
  <cp:lastModifiedBy>Wojciech Kustra</cp:lastModifiedBy>
  <cp:revision>193</cp:revision>
  <dcterms:created xsi:type="dcterms:W3CDTF">2026-01-05T11:08:08Z</dcterms:created>
  <dcterms:modified xsi:type="dcterms:W3CDTF">2026-06-06T19:01:34Z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