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4"/>
  </p:sldMasterIdLst>
  <p:notesMasterIdLst>
    <p:notesMasterId r:id="rId18"/>
  </p:notesMasterIdLst>
  <p:sldIdLst>
    <p:sldId id="312" r:id="rId5"/>
    <p:sldId id="313" r:id="rId6"/>
    <p:sldId id="314" r:id="rId7"/>
    <p:sldId id="337" r:id="rId8"/>
    <p:sldId id="338" r:id="rId9"/>
    <p:sldId id="339" r:id="rId10"/>
    <p:sldId id="340" r:id="rId11"/>
    <p:sldId id="341" r:id="rId12"/>
    <p:sldId id="342" r:id="rId13"/>
    <p:sldId id="343" r:id="rId14"/>
    <p:sldId id="344" r:id="rId15"/>
    <p:sldId id="345" r:id="rId16"/>
    <p:sldId id="31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delSld modSld">
      <pc:chgData name="Wojciech Kustra" userId="afebd3d0-216b-4c4f-8992-1bf1fda6d5e8" providerId="ADAL" clId="{1D307E72-7901-4E61-A01B-3C4232ABCF63}" dt="2026-06-06T19:05:42.191" v="8" actId="255"/>
      <pc:docMkLst>
        <pc:docMk/>
      </pc:docMkLst>
      <pc:sldChg chg="modSp mod">
        <pc:chgData name="Wojciech Kustra" userId="afebd3d0-216b-4c4f-8992-1bf1fda6d5e8" providerId="ADAL" clId="{1D307E72-7901-4E61-A01B-3C4232ABCF63}" dt="2026-06-06T19:05:21.333" v="2" actId="255"/>
        <pc:sldMkLst>
          <pc:docMk/>
          <pc:sldMk cId="2010729540" sldId="339"/>
        </pc:sldMkLst>
        <pc:spChg chg="mod">
          <ac:chgData name="Wojciech Kustra" userId="afebd3d0-216b-4c4f-8992-1bf1fda6d5e8" providerId="ADAL" clId="{1D307E72-7901-4E61-A01B-3C4232ABCF63}" dt="2026-06-06T19:05:21.333" v="2" actId="255"/>
          <ac:spMkLst>
            <pc:docMk/>
            <pc:sldMk cId="2010729540" sldId="339"/>
            <ac:spMk id="3" creationId="{00000000-0000-0000-0000-000000000000}"/>
          </ac:spMkLst>
        </pc:spChg>
      </pc:sldChg>
      <pc:sldChg chg="modSp mod">
        <pc:chgData name="Wojciech Kustra" userId="afebd3d0-216b-4c4f-8992-1bf1fda6d5e8" providerId="ADAL" clId="{1D307E72-7901-4E61-A01B-3C4232ABCF63}" dt="2026-06-06T19:05:25.165" v="3" actId="255"/>
        <pc:sldMkLst>
          <pc:docMk/>
          <pc:sldMk cId="4174328204" sldId="340"/>
        </pc:sldMkLst>
        <pc:spChg chg="mod">
          <ac:chgData name="Wojciech Kustra" userId="afebd3d0-216b-4c4f-8992-1bf1fda6d5e8" providerId="ADAL" clId="{1D307E72-7901-4E61-A01B-3C4232ABCF63}" dt="2026-06-06T19:05:25.165" v="3" actId="255"/>
          <ac:spMkLst>
            <pc:docMk/>
            <pc:sldMk cId="4174328204" sldId="340"/>
            <ac:spMk id="3" creationId="{00000000-0000-0000-0000-000000000000}"/>
          </ac:spMkLst>
        </pc:spChg>
      </pc:sldChg>
      <pc:sldChg chg="modSp mod">
        <pc:chgData name="Wojciech Kustra" userId="afebd3d0-216b-4c4f-8992-1bf1fda6d5e8" providerId="ADAL" clId="{1D307E72-7901-4E61-A01B-3C4232ABCF63}" dt="2026-06-06T19:05:31.556" v="5" actId="255"/>
        <pc:sldMkLst>
          <pc:docMk/>
          <pc:sldMk cId="3760074132" sldId="341"/>
        </pc:sldMkLst>
        <pc:spChg chg="mod">
          <ac:chgData name="Wojciech Kustra" userId="afebd3d0-216b-4c4f-8992-1bf1fda6d5e8" providerId="ADAL" clId="{1D307E72-7901-4E61-A01B-3C4232ABCF63}" dt="2026-06-06T19:05:31.556" v="5" actId="255"/>
          <ac:spMkLst>
            <pc:docMk/>
            <pc:sldMk cId="3760074132" sldId="341"/>
            <ac:spMk id="3" creationId="{00000000-0000-0000-0000-000000000000}"/>
          </ac:spMkLst>
        </pc:spChg>
      </pc:sldChg>
      <pc:sldChg chg="modSp mod">
        <pc:chgData name="Wojciech Kustra" userId="afebd3d0-216b-4c4f-8992-1bf1fda6d5e8" providerId="ADAL" clId="{1D307E72-7901-4E61-A01B-3C4232ABCF63}" dt="2026-06-06T19:05:36.616" v="6" actId="255"/>
        <pc:sldMkLst>
          <pc:docMk/>
          <pc:sldMk cId="2378426249" sldId="342"/>
        </pc:sldMkLst>
        <pc:spChg chg="mod">
          <ac:chgData name="Wojciech Kustra" userId="afebd3d0-216b-4c4f-8992-1bf1fda6d5e8" providerId="ADAL" clId="{1D307E72-7901-4E61-A01B-3C4232ABCF63}" dt="2026-06-06T19:05:36.616" v="6" actId="255"/>
          <ac:spMkLst>
            <pc:docMk/>
            <pc:sldMk cId="2378426249" sldId="342"/>
            <ac:spMk id="3" creationId="{00000000-0000-0000-0000-000000000000}"/>
          </ac:spMkLst>
        </pc:spChg>
      </pc:sldChg>
      <pc:sldChg chg="modSp mod">
        <pc:chgData name="Wojciech Kustra" userId="afebd3d0-216b-4c4f-8992-1bf1fda6d5e8" providerId="ADAL" clId="{1D307E72-7901-4E61-A01B-3C4232ABCF63}" dt="2026-06-06T19:05:42.191" v="8" actId="255"/>
        <pc:sldMkLst>
          <pc:docMk/>
          <pc:sldMk cId="3358008560" sldId="344"/>
        </pc:sldMkLst>
        <pc:graphicFrameChg chg="modGraphic">
          <ac:chgData name="Wojciech Kustra" userId="afebd3d0-216b-4c4f-8992-1bf1fda6d5e8" providerId="ADAL" clId="{1D307E72-7901-4E61-A01B-3C4232ABCF63}" dt="2026-06-06T19:05:42.191" v="8" actId="255"/>
          <ac:graphicFrameMkLst>
            <pc:docMk/>
            <pc:sldMk cId="3358008560" sldId="344"/>
            <ac:graphicFrameMk id="6"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13</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3131856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2667772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3991431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873980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787539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539424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2890437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53495602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www.youtube.com/watch?v=-HhtF4kgMG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211696" y="2368401"/>
            <a:ext cx="10230892" cy="1370632"/>
          </a:xfrm>
        </p:spPr>
        <p:txBody>
          <a:bodyPr wrap="square">
            <a:normAutofit/>
          </a:bodyPr>
          <a:lstStyle/>
          <a:p>
            <a:r>
              <a:t>Études de cas africaines en logistique et chaînes d’approvisionnement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489521" y="3964789"/>
            <a:ext cx="9675241" cy="573865"/>
          </a:xfrm>
        </p:spPr>
        <p:txBody>
          <a:bodyPr/>
          <a:lstStyle/>
          <a:p>
            <a:pPr algn="r"/>
            <a:r>
              <a:rPr lang="pl-PL" b="0" dirty="0">
                <a:solidFill>
                  <a:schemeClr val="tx1"/>
                </a:solidFill>
              </a:rPr>
              <a:t>Justyna Staszak-Winkler</a:t>
            </a:r>
          </a:p>
          <a:p>
            <a:pPr algn="r"/>
            <a:r>
              <a:rPr lang="pl-PL" b="0" dirty="0">
                <a:solidFill>
                  <a:schemeClr val="tx1"/>
                </a:solidFill>
              </a:rPr>
              <a:t>Daniel Kaszubowski</a:t>
            </a:r>
          </a:p>
          <a:p>
            <a:pPr algn="r"/>
            <a:endParaRPr lang="pl-PL" b="0" dirty="0">
              <a:solidFill>
                <a:schemeClr val="tx1"/>
              </a:solidFill>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t>Résultat attendu</a:t>
            </a:r>
          </a:p>
        </p:txBody>
      </p:sp>
      <p:sp>
        <p:nvSpPr>
          <p:cNvPr id="3" name="Symbol zastępczy tekstu 2"/>
          <p:cNvSpPr>
            <a:spLocks noGrp="1"/>
          </p:cNvSpPr>
          <p:nvPr>
            <p:ph type="body" sz="half" idx="1"/>
          </p:nvPr>
        </p:nvSpPr>
        <p:spPr>
          <a:xfrm>
            <a:off x="427276" y="1472567"/>
            <a:ext cx="9231074" cy="5059521"/>
          </a:xfrm>
        </p:spPr>
        <p:txBody>
          <a:bodyPr wrap="square">
            <a:normAutofit/>
          </a:bodyPr>
          <a:lstStyle/>
          <a:p>
            <a:r>
              <a:t>Un rapport (3 à 5 pages) ou une présentation (5 à 7 diapositives) résumant les principales conclusions.</a:t>
            </a:r>
          </a:p>
          <a:p>
            <a:r>
              <a:t>Une liste de 3 à 5 recommandations pour améliorer la logistique agricole.</a:t>
            </a:r>
          </a:p>
        </p:txBody>
      </p:sp>
    </p:spTree>
    <p:extLst>
      <p:ext uri="{BB962C8B-B14F-4D97-AF65-F5344CB8AC3E}">
        <p14:creationId xmlns:p14="http://schemas.microsoft.com/office/powerpoint/2010/main" val="139136137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17513" y="225426"/>
            <a:ext cx="4889500" cy="717551"/>
          </a:xfrm>
        </p:spPr>
        <p:txBody>
          <a:bodyPr wrap="square">
            <a:normAutofit/>
          </a:bodyPr>
          <a:lstStyle/>
          <a:p>
            <a:r>
              <a:t>Critères d’évaluation</a:t>
            </a:r>
          </a:p>
        </p:txBody>
      </p:sp>
      <p:graphicFrame>
        <p:nvGraphicFramePr>
          <p:cNvPr id="6" name="Tabela 5"/>
          <p:cNvGraphicFramePr>
            <a:graphicFrameLocks noGrp="1"/>
          </p:cNvGraphicFramePr>
          <p:nvPr>
            <p:extLst>
              <p:ext uri="{D42A27DB-BD31-4B8C-83A1-F6EECF244321}">
                <p14:modId xmlns:p14="http://schemas.microsoft.com/office/powerpoint/2010/main" val="1619681834"/>
              </p:ext>
            </p:extLst>
          </p:nvPr>
        </p:nvGraphicFramePr>
        <p:xfrm>
          <a:off x="260349" y="714378"/>
          <a:ext cx="11512550" cy="5633766"/>
        </p:xfrm>
        <a:graphic>
          <a:graphicData uri="http://schemas.openxmlformats.org/drawingml/2006/table">
            <a:tbl>
              <a:tblPr/>
              <a:tblGrid>
                <a:gridCol w="2302510">
                  <a:extLst>
                    <a:ext uri="{9D8B030D-6E8A-4147-A177-3AD203B41FA5}">
                      <a16:colId xmlns:a16="http://schemas.microsoft.com/office/drawing/2014/main" val="20000"/>
                    </a:ext>
                  </a:extLst>
                </a:gridCol>
                <a:gridCol w="2302510">
                  <a:extLst>
                    <a:ext uri="{9D8B030D-6E8A-4147-A177-3AD203B41FA5}">
                      <a16:colId xmlns:a16="http://schemas.microsoft.com/office/drawing/2014/main" val="20001"/>
                    </a:ext>
                  </a:extLst>
                </a:gridCol>
                <a:gridCol w="2302510">
                  <a:extLst>
                    <a:ext uri="{9D8B030D-6E8A-4147-A177-3AD203B41FA5}">
                      <a16:colId xmlns:a16="http://schemas.microsoft.com/office/drawing/2014/main" val="20002"/>
                    </a:ext>
                  </a:extLst>
                </a:gridCol>
                <a:gridCol w="2302510">
                  <a:extLst>
                    <a:ext uri="{9D8B030D-6E8A-4147-A177-3AD203B41FA5}">
                      <a16:colId xmlns:a16="http://schemas.microsoft.com/office/drawing/2014/main" val="20003"/>
                    </a:ext>
                  </a:extLst>
                </a:gridCol>
                <a:gridCol w="2302510">
                  <a:extLst>
                    <a:ext uri="{9D8B030D-6E8A-4147-A177-3AD203B41FA5}">
                      <a16:colId xmlns:a16="http://schemas.microsoft.com/office/drawing/2014/main" val="20004"/>
                    </a:ext>
                  </a:extLst>
                </a:gridCol>
              </a:tblGrid>
              <a:tr h="0">
                <a:tc>
                  <a:txBody>
                    <a:bodyPr/>
                    <a:lstStyle/>
                    <a:p>
                      <a:r>
                        <a:rPr sz="1000"/>
                        <a:t>Critère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000" b="1" dirty="0" err="1">
                          <a:solidFill>
                            <a:schemeClr val="bg1"/>
                          </a:solidFill>
                          <a:latin typeface="Calibri" panose="020F0502020204030204" pitchFamily="34" charset="0"/>
                          <a:cs typeface="Calibri" panose="020F0502020204030204" pitchFamily="34" charset="0"/>
                        </a:rPr>
                        <a:t>Description</a:t>
                      </a:r>
                      <a:endParaRPr lang="pl-PL" sz="10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000"/>
                        <a:t>Performance excellente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000"/>
                        <a:t>Performance insuffisante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000" b="1" dirty="0" err="1">
                          <a:solidFill>
                            <a:schemeClr val="bg1"/>
                          </a:solidFill>
                          <a:latin typeface="Calibri" panose="020F0502020204030204" pitchFamily="34" charset="0"/>
                          <a:cs typeface="Calibri" panose="020F0502020204030204" pitchFamily="34" charset="0"/>
                        </a:rPr>
                        <a:t>Points</a:t>
                      </a:r>
                      <a:endParaRPr lang="pl-PL" sz="10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0"/>
                  </a:ext>
                </a:extLst>
              </a:tr>
              <a:tr h="900329">
                <a:tc>
                  <a:txBody>
                    <a:bodyPr/>
                    <a:lstStyle/>
                    <a:p>
                      <a:r>
                        <a:rPr sz="1000"/>
                        <a:t>Compréhension de la vidéo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000"/>
                        <a:t>Identification et interprétation correctes des informations clés présentées dans la vidéo, notamment la donnée de 37 % de pertes alimentaires et la longueur des chaînes d’approvisionnement.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Explique avec précision tous les principaux concepts et statistiques de la vidéo.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Interprète mal ou omet des informations clés et des concepts logistiques.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0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07402">
                <a:tc>
                  <a:txBody>
                    <a:bodyPr/>
                    <a:lstStyle/>
                    <a:p>
                      <a:r>
                        <a:rPr sz="1000"/>
                        <a:t>Qualité de l’analyse du problème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000"/>
                        <a:t>Capacité à relier les infrastructures de transport et les questions d’ingénierie routière à la performance de la logistique alimentaire.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Démontre une compréhension analytique approfondie des relations entre logistique et transport.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Fournit uniquement des observations de base ou superficielles.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0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00329">
                <a:tc>
                  <a:txBody>
                    <a:bodyPr/>
                    <a:lstStyle/>
                    <a:p>
                      <a:r>
                        <a:rPr sz="1000"/>
                        <a:t>Référence aux réalités de l’Afrique subsaharienne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000"/>
                        <a:t>Utilisation d’exemples réalistes d’Afrique subsaharienne, en particulier de la RDC, du Cameroun ou du pays d’origine de l’étudiant.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Fournit des exemples régionaux pertinents et contextualisés ainsi que des réalités logistiques.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Ne présente pas de contexte africain significatif ni de références locales.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0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14474">
                <a:tc>
                  <a:txBody>
                    <a:bodyPr/>
                    <a:lstStyle/>
                    <a:p>
                      <a:r>
                        <a:rPr sz="1000"/>
                        <a:t>Qualité des recommandations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000"/>
                        <a:t>Faisabilité, caractère pratique et qualité technique des solutions proposées.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Propose des améliorations techniques et logistiques réalistes et réalisables.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Les recommandations sont irréalistes ou insuffisamment justifiées.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0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07402">
                <a:tc>
                  <a:txBody>
                    <a:bodyPr/>
                    <a:lstStyle/>
                    <a:p>
                      <a:r>
                        <a:rPr sz="1000"/>
                        <a:t>Structure et style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000"/>
                        <a:t>Qualité de la rédaction académique, clarté, organisation et correction linguistique.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Travail bien structuré, professionnel et linguistiquement correct.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Structure désorganisée et problèmes linguistiques importants.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000" dirty="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900329">
                <a:tc>
                  <a:txBody>
                    <a:bodyPr/>
                    <a:lstStyle/>
                    <a:p>
                      <a:r>
                        <a:rPr sz="1000"/>
                        <a:t>Esprit critique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000"/>
                        <a:t>Capacité à évaluer de manière critique si l’aide internationale et les investissements répondent aux priorités logistiques les plus importantes.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Démontre une réflexion indépendante et critique appuyée par des arguments.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000"/>
                        <a:t>Accepte les informations sans esprit critique ou formule des opinions non étayées.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000" dirty="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21546">
                <a:tc>
                  <a:txBody>
                    <a:bodyPr/>
                    <a:lstStyle/>
                    <a:p>
                      <a:endParaRPr lang="pl-PL" sz="1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pl-PL" sz="100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000" b="1">
                          <a:latin typeface="Calibri" panose="020F0502020204030204" pitchFamily="34" charset="0"/>
                          <a:cs typeface="Calibri" panose="020F0502020204030204" pitchFamily="34" charset="0"/>
                        </a:rPr>
                        <a:t>TOTAL</a:t>
                      </a:r>
                      <a:endParaRPr lang="pl-PL" sz="100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pl-PL" sz="100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000" b="1" dirty="0">
                          <a:latin typeface="Calibri" panose="020F0502020204030204" pitchFamily="34" charset="0"/>
                          <a:cs typeface="Calibri" panose="020F0502020204030204" pitchFamily="34" charset="0"/>
                        </a:rPr>
                        <a:t>100</a:t>
                      </a:r>
                      <a:endParaRPr lang="pl-PL" sz="1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35800856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274640" y="1458279"/>
            <a:ext cx="10398123" cy="5059521"/>
          </a:xfrm>
        </p:spPr>
        <p:txBody>
          <a:bodyPr wrap="square">
            <a:normAutofit/>
          </a:bodyPr>
          <a:lstStyle/>
          <a:p>
            <a:r>
              <a:t>Regardez la vidéo de la Banque mondiale sur l’impact du transport sur la sécurité alimentaire en Afrique. À partir du document, préparez un rapport analysant les causes des 37 % de pertes alimentaires dans la région. Concentrez-vous sur les aspects d’ingénierie des infrastructures routières en RDC ou au Cameroun. Proposez des solutions techniques réalistes pour réduire les délais de livraison et améliorer la connectivité entre les producteurs agricoles et les marchés. Date limite : [date].</a:t>
            </a:r>
          </a:p>
        </p:txBody>
      </p:sp>
      <p:sp>
        <p:nvSpPr>
          <p:cNvPr id="4" name="Tytuł 1"/>
          <p:cNvSpPr>
            <a:spLocks noGrp="1"/>
          </p:cNvSpPr>
          <p:nvPr>
            <p:ph type="title"/>
          </p:nvPr>
        </p:nvSpPr>
        <p:spPr>
          <a:xfrm>
            <a:off x="274640" y="525464"/>
            <a:ext cx="6426198" cy="717551"/>
          </a:xfrm>
        </p:spPr>
        <p:txBody>
          <a:bodyPr wrap="square">
            <a:normAutofit/>
          </a:bodyPr>
          <a:lstStyle/>
          <a:p>
            <a:r>
              <a:t>Brève description pour les étudiants</a:t>
            </a:r>
          </a:p>
        </p:txBody>
      </p:sp>
    </p:spTree>
    <p:extLst>
      <p:ext uri="{BB962C8B-B14F-4D97-AF65-F5344CB8AC3E}">
        <p14:creationId xmlns:p14="http://schemas.microsoft.com/office/powerpoint/2010/main" val="180264650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999084" y="2152071"/>
            <a:ext cx="8910054" cy="1370632"/>
          </a:xfrm>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542925" y="2823012"/>
            <a:ext cx="9715500" cy="2800767"/>
          </a:xfrm>
          <a:prstGeom prst="rect">
            <a:avLst/>
          </a:prstGeom>
        </p:spPr>
        <p:txBody>
          <a:bodyPr wrap="square">
            <a:normAutofit/>
          </a:bodyPr>
          <a:lstStyle/>
          <a:p>
            <a:r>
              <a:t>Analyser les goulets d’étranglement des chaînes d’approvisionnement alimentaire et l’ingénierie des systèmes de transport en Afrique subsaharienne</a:t>
            </a:r>
          </a:p>
        </p:txBody>
      </p:sp>
      <p:sp>
        <p:nvSpPr>
          <p:cNvPr id="5" name="Prostokąt 4"/>
          <p:cNvSpPr/>
          <p:nvPr/>
        </p:nvSpPr>
        <p:spPr>
          <a:xfrm>
            <a:off x="312217" y="2003153"/>
            <a:ext cx="10587037" cy="3643313"/>
          </a:xfrm>
          <a:prstGeom prst="rect">
            <a:avLst/>
          </a:prstGeom>
          <a:solidFill>
            <a:schemeClr val="accent4">
              <a:lumMod val="40000"/>
              <a:lumOff val="60000"/>
              <a:alpha val="22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extBox 1">
            <a:extLst>
              <a:ext uri="{FF2B5EF4-FFF2-40B4-BE49-F238E27FC236}">
                <a16:creationId xmlns:a16="http://schemas.microsoft.com/office/drawing/2014/main" id="{26A92672-0F45-0A1E-727B-AC704B3763EC}"/>
              </a:ext>
            </a:extLst>
          </p:cNvPr>
          <p:cNvSpPr txBox="1"/>
          <p:nvPr/>
        </p:nvSpPr>
        <p:spPr>
          <a:xfrm>
            <a:off x="314520" y="5636237"/>
            <a:ext cx="3839299" cy="1213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sz="3600" b="1">
                <a:solidFill>
                  <a:srgbClr val="000000"/>
                </a:solidFill>
              </a:rPr>
              <a:t>MODULE 4</a:t>
            </a:r>
            <a:endParaRPr kumimoji="0" lang="en-US" sz="3600" b="1"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90105885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3"/>
          <a:srcRect l="3423" t="16137" r="26786" b="13228"/>
          <a:stretch/>
        </p:blipFill>
        <p:spPr>
          <a:xfrm>
            <a:off x="114299" y="1385888"/>
            <a:ext cx="8357223" cy="4757738"/>
          </a:xfrm>
          <a:prstGeom prst="rect">
            <a:avLst/>
          </a:prstGeom>
        </p:spPr>
      </p:pic>
      <p:sp>
        <p:nvSpPr>
          <p:cNvPr id="5" name="Przycisk akcji: Do przodu lub Następny 4">
            <a:hlinkClick r:id="rId4" highlightClick="1"/>
          </p:cNvPr>
          <p:cNvSpPr/>
          <p:nvPr/>
        </p:nvSpPr>
        <p:spPr>
          <a:xfrm>
            <a:off x="3699978" y="2928939"/>
            <a:ext cx="1185863" cy="1057275"/>
          </a:xfrm>
          <a:prstGeom prst="actionButtonForwardNex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Prostokąt 5"/>
          <p:cNvSpPr/>
          <p:nvPr/>
        </p:nvSpPr>
        <p:spPr>
          <a:xfrm>
            <a:off x="215278" y="114300"/>
            <a:ext cx="8357223" cy="1077218"/>
          </a:xfrm>
          <a:prstGeom prst="rect">
            <a:avLst/>
          </a:prstGeom>
        </p:spPr>
        <p:txBody>
          <a:bodyPr wrap="square">
            <a:normAutofit/>
          </a:bodyPr>
          <a:lstStyle/>
          <a:p>
            <a:r>
              <a:t>Comment la faiblesse des transports aggrave l’insécurité alimentaire en Afrique : corriger les goulets d’étranglement des chaînes d’approvisionnement</a:t>
            </a:r>
          </a:p>
        </p:txBody>
      </p:sp>
      <p:sp>
        <p:nvSpPr>
          <p:cNvPr id="2" name="Prostokąt 1"/>
          <p:cNvSpPr/>
          <p:nvPr/>
        </p:nvSpPr>
        <p:spPr>
          <a:xfrm>
            <a:off x="215278" y="6252835"/>
            <a:ext cx="8585822" cy="246221"/>
          </a:xfrm>
          <a:prstGeom prst="rect">
            <a:avLst/>
          </a:prstGeom>
        </p:spPr>
        <p:txBody>
          <a:bodyPr wrap="square">
            <a:spAutoFit/>
          </a:bodyPr>
          <a:lstStyle/>
          <a:p>
            <a:r>
              <a:rPr lang="pl-PL" sz="1000" dirty="0">
                <a:latin typeface="Calibri" panose="020F0502020204030204" pitchFamily="34" charset="0"/>
                <a:cs typeface="Calibri" panose="020F0502020204030204" pitchFamily="34" charset="0"/>
              </a:rPr>
              <a:t>https://www.youtube.com/watch?app=desktop&amp;v=-HhtF4kgMGU</a:t>
            </a:r>
          </a:p>
        </p:txBody>
      </p:sp>
    </p:spTree>
    <p:extLst>
      <p:ext uri="{BB962C8B-B14F-4D97-AF65-F5344CB8AC3E}">
        <p14:creationId xmlns:p14="http://schemas.microsoft.com/office/powerpoint/2010/main" val="193076288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242888" y="1386842"/>
            <a:ext cx="10458450" cy="5059521"/>
          </a:xfrm>
        </p:spPr>
        <p:txBody>
          <a:bodyPr wrap="square">
            <a:normAutofit/>
          </a:bodyPr>
          <a:lstStyle/>
          <a:p>
            <a:r>
              <a:rPr sz="2000" dirty="0"/>
              <a:t>Cette </a:t>
            </a:r>
            <a:r>
              <a:rPr sz="2000" dirty="0" err="1"/>
              <a:t>vidéo</a:t>
            </a:r>
            <a:r>
              <a:rPr sz="2000" dirty="0"/>
              <a:t> </a:t>
            </a:r>
            <a:r>
              <a:rPr sz="2000" dirty="0" err="1"/>
              <a:t>analyse</a:t>
            </a:r>
            <a:r>
              <a:rPr sz="2000" dirty="0"/>
              <a:t> </a:t>
            </a:r>
            <a:r>
              <a:rPr sz="2000" dirty="0" err="1"/>
              <a:t>l’impact</a:t>
            </a:r>
            <a:r>
              <a:rPr sz="2000" dirty="0"/>
              <a:t> critique de </a:t>
            </a:r>
            <a:r>
              <a:rPr sz="2000" dirty="0" err="1"/>
              <a:t>l’inefficacité</a:t>
            </a:r>
            <a:r>
              <a:rPr sz="2000" dirty="0"/>
              <a:t> des infrastructures de transport sur la sécurité </a:t>
            </a:r>
            <a:r>
              <a:rPr sz="2000" dirty="0" err="1"/>
              <a:t>alimentaire</a:t>
            </a:r>
            <a:r>
              <a:rPr sz="2000" dirty="0"/>
              <a:t> </a:t>
            </a:r>
            <a:r>
              <a:rPr sz="2000" dirty="0" err="1"/>
              <a:t>en</a:t>
            </a:r>
            <a:r>
              <a:rPr sz="2000" dirty="0"/>
              <a:t> Afrique </a:t>
            </a:r>
            <a:r>
              <a:rPr sz="2000" dirty="0" err="1"/>
              <a:t>subsaharienne</a:t>
            </a:r>
            <a:r>
              <a:rPr sz="2000" dirty="0"/>
              <a:t>. Le </a:t>
            </a:r>
            <a:r>
              <a:rPr sz="2000" dirty="0" err="1"/>
              <a:t>problème</a:t>
            </a:r>
            <a:r>
              <a:rPr sz="2000" dirty="0"/>
              <a:t> central est </a:t>
            </a:r>
            <a:r>
              <a:rPr sz="2000" dirty="0" err="1"/>
              <a:t>que</a:t>
            </a:r>
            <a:r>
              <a:rPr sz="2000" dirty="0"/>
              <a:t> les </a:t>
            </a:r>
            <a:r>
              <a:rPr sz="2000" dirty="0" err="1"/>
              <a:t>chaînes</a:t>
            </a:r>
            <a:r>
              <a:rPr sz="2000" dirty="0"/>
              <a:t> </a:t>
            </a:r>
            <a:r>
              <a:rPr sz="2000" dirty="0" err="1"/>
              <a:t>d’approvisionnement</a:t>
            </a:r>
            <a:r>
              <a:rPr sz="2000" dirty="0"/>
              <a:t> </a:t>
            </a:r>
            <a:r>
              <a:rPr sz="2000" dirty="0" err="1"/>
              <a:t>alimentaire</a:t>
            </a:r>
            <a:r>
              <a:rPr sz="2000" dirty="0"/>
              <a:t> </a:t>
            </a:r>
            <a:r>
              <a:rPr sz="2000" dirty="0" err="1"/>
              <a:t>africaines</a:t>
            </a:r>
            <a:r>
              <a:rPr sz="2000" dirty="0"/>
              <a:t> </a:t>
            </a:r>
            <a:r>
              <a:rPr sz="2000" dirty="0" err="1"/>
              <a:t>sont</a:t>
            </a:r>
            <a:r>
              <a:rPr sz="2000" dirty="0"/>
              <a:t>, </a:t>
            </a:r>
            <a:r>
              <a:rPr sz="2000" dirty="0" err="1"/>
              <a:t>en</a:t>
            </a:r>
            <a:r>
              <a:rPr sz="2000" dirty="0"/>
              <a:t> </a:t>
            </a:r>
            <a:r>
              <a:rPr sz="2000" dirty="0" err="1"/>
              <a:t>moyenne</a:t>
            </a:r>
            <a:r>
              <a:rPr sz="2000" dirty="0"/>
              <a:t>, quatre </a:t>
            </a:r>
            <a:r>
              <a:rPr sz="2000" dirty="0" err="1"/>
              <a:t>fois</a:t>
            </a:r>
            <a:r>
              <a:rPr sz="2000" dirty="0"/>
              <a:t> plus longues </a:t>
            </a:r>
            <a:r>
              <a:rPr sz="2000" dirty="0" err="1"/>
              <a:t>que</a:t>
            </a:r>
            <a:r>
              <a:rPr sz="2000" dirty="0"/>
              <a:t> </a:t>
            </a:r>
            <a:r>
              <a:rPr sz="2000" dirty="0" err="1"/>
              <a:t>celles</a:t>
            </a:r>
            <a:r>
              <a:rPr sz="2000" dirty="0"/>
              <a:t> </a:t>
            </a:r>
            <a:r>
              <a:rPr sz="2000" dirty="0" err="1"/>
              <a:t>d’Europe</a:t>
            </a:r>
            <a:r>
              <a:rPr sz="2000" dirty="0"/>
              <a:t>, </a:t>
            </a:r>
            <a:r>
              <a:rPr sz="2000" dirty="0" err="1"/>
              <a:t>ce</a:t>
            </a:r>
            <a:r>
              <a:rPr sz="2000" dirty="0"/>
              <a:t> qui </a:t>
            </a:r>
            <a:r>
              <a:rPr sz="2000" dirty="0" err="1"/>
              <a:t>entraîne</a:t>
            </a:r>
            <a:r>
              <a:rPr sz="2000" dirty="0"/>
              <a:t> des </a:t>
            </a:r>
            <a:r>
              <a:rPr sz="2000" dirty="0" err="1"/>
              <a:t>pertes</a:t>
            </a:r>
            <a:r>
              <a:rPr sz="2000" dirty="0"/>
              <a:t> </a:t>
            </a:r>
            <a:r>
              <a:rPr sz="2000" dirty="0" err="1"/>
              <a:t>massives</a:t>
            </a:r>
            <a:r>
              <a:rPr sz="2000" dirty="0"/>
              <a:t> de </a:t>
            </a:r>
            <a:r>
              <a:rPr sz="2000" dirty="0" err="1"/>
              <a:t>produits</a:t>
            </a:r>
            <a:r>
              <a:rPr sz="2000" dirty="0"/>
              <a:t>. </a:t>
            </a:r>
            <a:r>
              <a:rPr sz="2000" dirty="0" err="1"/>
              <a:t>Selon</a:t>
            </a:r>
            <a:r>
              <a:rPr sz="2000" dirty="0"/>
              <a:t> les données de la Banque </a:t>
            </a:r>
            <a:r>
              <a:rPr sz="2000" dirty="0" err="1"/>
              <a:t>mondiale</a:t>
            </a:r>
            <a:r>
              <a:rPr sz="2000" dirty="0"/>
              <a:t>, environ 37 % des aliments </a:t>
            </a:r>
            <a:r>
              <a:rPr sz="2000" dirty="0" err="1"/>
              <a:t>produits</a:t>
            </a:r>
            <a:r>
              <a:rPr sz="2000" dirty="0"/>
              <a:t> </a:t>
            </a:r>
            <a:r>
              <a:rPr sz="2000" dirty="0" err="1"/>
              <a:t>localement</a:t>
            </a:r>
            <a:r>
              <a:rPr sz="2000" dirty="0"/>
              <a:t> </a:t>
            </a:r>
            <a:r>
              <a:rPr sz="2000" dirty="0" err="1"/>
              <a:t>sont</a:t>
            </a:r>
            <a:r>
              <a:rPr sz="2000" dirty="0"/>
              <a:t> </a:t>
            </a:r>
            <a:r>
              <a:rPr sz="2000" dirty="0" err="1"/>
              <a:t>gaspillés</a:t>
            </a:r>
            <a:r>
              <a:rPr sz="2000" dirty="0"/>
              <a:t> </a:t>
            </a:r>
            <a:r>
              <a:rPr sz="2000" dirty="0" err="1"/>
              <a:t>en</a:t>
            </a:r>
            <a:r>
              <a:rPr sz="2000" dirty="0"/>
              <a:t> raison des lacunes du transport et du stockage, </a:t>
            </a:r>
            <a:r>
              <a:rPr sz="2000" dirty="0" err="1"/>
              <a:t>notamment</a:t>
            </a:r>
            <a:r>
              <a:rPr sz="2000" dirty="0"/>
              <a:t> </a:t>
            </a:r>
            <a:r>
              <a:rPr sz="2000" dirty="0" err="1"/>
              <a:t>l’absence</a:t>
            </a:r>
            <a:r>
              <a:rPr sz="2000" dirty="0"/>
              <a:t> </a:t>
            </a:r>
            <a:r>
              <a:rPr sz="2000" dirty="0" err="1"/>
              <a:t>d’infrastructures</a:t>
            </a:r>
            <a:r>
              <a:rPr sz="2000" dirty="0"/>
              <a:t> de </a:t>
            </a:r>
            <a:r>
              <a:rPr sz="2000" dirty="0" err="1"/>
              <a:t>chaîne</a:t>
            </a:r>
            <a:r>
              <a:rPr sz="2000" dirty="0"/>
              <a:t> du </a:t>
            </a:r>
            <a:r>
              <a:rPr sz="2000" dirty="0" err="1"/>
              <a:t>froid</a:t>
            </a:r>
            <a:r>
              <a:rPr sz="2000" dirty="0"/>
              <a:t>.</a:t>
            </a:r>
          </a:p>
          <a:p>
            <a:r>
              <a:rPr sz="2000" dirty="0"/>
              <a:t>Le document </a:t>
            </a:r>
            <a:r>
              <a:rPr sz="2000" dirty="0" err="1"/>
              <a:t>souligne</a:t>
            </a:r>
            <a:r>
              <a:rPr sz="2000" dirty="0"/>
              <a:t> </a:t>
            </a:r>
            <a:r>
              <a:rPr sz="2000" dirty="0" err="1"/>
              <a:t>que</a:t>
            </a:r>
            <a:r>
              <a:rPr sz="2000" dirty="0"/>
              <a:t>, sans </a:t>
            </a:r>
            <a:r>
              <a:rPr sz="2000" dirty="0" err="1"/>
              <a:t>amélioration</a:t>
            </a:r>
            <a:r>
              <a:rPr sz="2000" dirty="0"/>
              <a:t> de la </a:t>
            </a:r>
            <a:r>
              <a:rPr sz="2000" dirty="0" err="1"/>
              <a:t>connectivité</a:t>
            </a:r>
            <a:r>
              <a:rPr sz="2000" dirty="0"/>
              <a:t> des transports </a:t>
            </a:r>
            <a:r>
              <a:rPr sz="2000" dirty="0" err="1"/>
              <a:t>ni</a:t>
            </a:r>
            <a:r>
              <a:rPr sz="2000" dirty="0"/>
              <a:t> suppression des retards aux </a:t>
            </a:r>
            <a:r>
              <a:rPr sz="2000" dirty="0" err="1"/>
              <a:t>frontières</a:t>
            </a:r>
            <a:r>
              <a:rPr sz="2000" dirty="0"/>
              <a:t>, la </a:t>
            </a:r>
            <a:r>
              <a:rPr sz="2000" dirty="0" err="1"/>
              <a:t>région</a:t>
            </a:r>
            <a:r>
              <a:rPr sz="2000" dirty="0"/>
              <a:t> ne </a:t>
            </a:r>
            <a:r>
              <a:rPr sz="2000" dirty="0" err="1"/>
              <a:t>peut</a:t>
            </a:r>
            <a:r>
              <a:rPr sz="2000" dirty="0"/>
              <a:t> pas </a:t>
            </a:r>
            <a:r>
              <a:rPr sz="2000" dirty="0" err="1"/>
              <a:t>nourrir</a:t>
            </a:r>
            <a:r>
              <a:rPr sz="2000" dirty="0"/>
              <a:t> </a:t>
            </a:r>
            <a:r>
              <a:rPr sz="2000" dirty="0" err="1"/>
              <a:t>efficacement</a:t>
            </a:r>
            <a:r>
              <a:rPr sz="2000" dirty="0"/>
              <a:t> </a:t>
            </a:r>
            <a:r>
              <a:rPr sz="2000" dirty="0" err="1"/>
              <a:t>sa</a:t>
            </a:r>
            <a:r>
              <a:rPr sz="2000" dirty="0"/>
              <a:t> population </a:t>
            </a:r>
            <a:r>
              <a:rPr sz="2000" dirty="0" err="1"/>
              <a:t>croissante</a:t>
            </a:r>
            <a:r>
              <a:rPr sz="2000" dirty="0"/>
              <a:t>. Les </a:t>
            </a:r>
            <a:r>
              <a:rPr sz="2000" dirty="0" err="1"/>
              <a:t>principales</a:t>
            </a:r>
            <a:r>
              <a:rPr sz="2000" dirty="0"/>
              <a:t> conclusions </a:t>
            </a:r>
            <a:r>
              <a:rPr sz="2000" dirty="0" err="1"/>
              <a:t>indiquent</a:t>
            </a:r>
            <a:r>
              <a:rPr sz="2000" dirty="0"/>
              <a:t> la </a:t>
            </a:r>
            <a:r>
              <a:rPr sz="2000" dirty="0" err="1"/>
              <a:t>nécessité</a:t>
            </a:r>
            <a:r>
              <a:rPr sz="2000" dirty="0"/>
              <a:t> </a:t>
            </a:r>
            <a:r>
              <a:rPr sz="2000" dirty="0" err="1"/>
              <a:t>d’investir</a:t>
            </a:r>
            <a:r>
              <a:rPr sz="2000" dirty="0"/>
              <a:t> dans les routes rurales de </a:t>
            </a:r>
            <a:r>
              <a:rPr sz="2000" dirty="0" err="1"/>
              <a:t>desserte</a:t>
            </a:r>
            <a:r>
              <a:rPr sz="2000" dirty="0"/>
              <a:t> (« feeder roads ») et dans les infrastructures </a:t>
            </a:r>
            <a:r>
              <a:rPr sz="2000" dirty="0" err="1"/>
              <a:t>logistiques</a:t>
            </a:r>
            <a:r>
              <a:rPr sz="2000" dirty="0"/>
              <a:t> </a:t>
            </a:r>
            <a:r>
              <a:rPr sz="2000" dirty="0" err="1"/>
              <a:t>afin</a:t>
            </a:r>
            <a:r>
              <a:rPr sz="2000" dirty="0"/>
              <a:t> de </a:t>
            </a:r>
            <a:r>
              <a:rPr sz="2000" dirty="0" err="1"/>
              <a:t>réduire</a:t>
            </a:r>
            <a:r>
              <a:rPr sz="2000" dirty="0"/>
              <a:t> la distance entre </a:t>
            </a:r>
            <a:r>
              <a:rPr sz="2000" dirty="0" err="1"/>
              <a:t>producteurs</a:t>
            </a:r>
            <a:r>
              <a:rPr sz="2000" dirty="0"/>
              <a:t> et </a:t>
            </a:r>
            <a:r>
              <a:rPr sz="2000" dirty="0" err="1"/>
              <a:t>consommateurs</a:t>
            </a:r>
            <a:r>
              <a:rPr sz="2000" dirty="0"/>
              <a:t>.</a:t>
            </a:r>
          </a:p>
        </p:txBody>
      </p:sp>
      <p:sp>
        <p:nvSpPr>
          <p:cNvPr id="4" name="Tytuł 1"/>
          <p:cNvSpPr>
            <a:spLocks noGrp="1"/>
          </p:cNvSpPr>
          <p:nvPr>
            <p:ph type="title"/>
          </p:nvPr>
        </p:nvSpPr>
        <p:spPr/>
        <p:txBody>
          <a:bodyPr wrap="square">
            <a:normAutofit/>
          </a:bodyPr>
          <a:lstStyle/>
          <a:p>
            <a:r>
              <a:t>Résumé de la vidéo</a:t>
            </a:r>
          </a:p>
        </p:txBody>
      </p:sp>
    </p:spTree>
    <p:extLst>
      <p:ext uri="{BB962C8B-B14F-4D97-AF65-F5344CB8AC3E}">
        <p14:creationId xmlns:p14="http://schemas.microsoft.com/office/powerpoint/2010/main" val="201072954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t>Résultats d’apprentissage</a:t>
            </a:r>
          </a:p>
        </p:txBody>
      </p:sp>
      <p:sp>
        <p:nvSpPr>
          <p:cNvPr id="3" name="Symbol zastępczy tekstu 2"/>
          <p:cNvSpPr>
            <a:spLocks noGrp="1"/>
          </p:cNvSpPr>
          <p:nvPr>
            <p:ph type="body" sz="half" idx="1"/>
          </p:nvPr>
        </p:nvSpPr>
        <p:spPr>
          <a:xfrm>
            <a:off x="603252" y="1386842"/>
            <a:ext cx="9626597" cy="5059521"/>
          </a:xfrm>
        </p:spPr>
        <p:txBody>
          <a:bodyPr wrap="square">
            <a:normAutofit/>
          </a:bodyPr>
          <a:lstStyle/>
          <a:p>
            <a:r>
              <a:rPr sz="2400" dirty="0"/>
              <a:t>Après </a:t>
            </a:r>
            <a:r>
              <a:rPr sz="2400" dirty="0" err="1"/>
              <a:t>avoir</a:t>
            </a:r>
            <a:r>
              <a:rPr sz="2400" dirty="0"/>
              <a:t> </a:t>
            </a:r>
            <a:r>
              <a:rPr sz="2400" dirty="0" err="1"/>
              <a:t>réalisé</a:t>
            </a:r>
            <a:r>
              <a:rPr sz="2400" dirty="0"/>
              <a:t> le travail, </a:t>
            </a:r>
            <a:r>
              <a:rPr sz="2400" dirty="0" err="1"/>
              <a:t>l’étudiant</a:t>
            </a:r>
            <a:r>
              <a:rPr sz="2400" dirty="0"/>
              <a:t> :</a:t>
            </a:r>
          </a:p>
          <a:p>
            <a:r>
              <a:rPr sz="2400" dirty="0" err="1"/>
              <a:t>identifie</a:t>
            </a:r>
            <a:r>
              <a:rPr sz="2400" dirty="0"/>
              <a:t> les </a:t>
            </a:r>
            <a:r>
              <a:rPr sz="2400" dirty="0" err="1"/>
              <a:t>principaux</a:t>
            </a:r>
            <a:r>
              <a:rPr sz="2400" dirty="0"/>
              <a:t> obstacles techniques et </a:t>
            </a:r>
            <a:r>
              <a:rPr sz="2400" dirty="0" err="1"/>
              <a:t>organisationnels</a:t>
            </a:r>
            <a:r>
              <a:rPr sz="2400" dirty="0"/>
              <a:t> au transport des </a:t>
            </a:r>
            <a:r>
              <a:rPr sz="2400" dirty="0" err="1"/>
              <a:t>produits</a:t>
            </a:r>
            <a:r>
              <a:rPr sz="2400" dirty="0"/>
              <a:t> </a:t>
            </a:r>
            <a:r>
              <a:rPr sz="2400" dirty="0" err="1"/>
              <a:t>agricoles</a:t>
            </a:r>
            <a:r>
              <a:rPr sz="2400" dirty="0"/>
              <a:t> </a:t>
            </a:r>
            <a:r>
              <a:rPr sz="2400" dirty="0" err="1"/>
              <a:t>en</a:t>
            </a:r>
            <a:r>
              <a:rPr sz="2400" dirty="0"/>
              <a:t> Afrique ;</a:t>
            </a:r>
          </a:p>
          <a:p>
            <a:r>
              <a:rPr sz="2400" dirty="0" err="1"/>
              <a:t>analyse</a:t>
            </a:r>
            <a:r>
              <a:rPr sz="2400" dirty="0"/>
              <a:t> la manière </a:t>
            </a:r>
            <a:r>
              <a:rPr sz="2400" dirty="0" err="1"/>
              <a:t>dont</a:t>
            </a:r>
            <a:r>
              <a:rPr sz="2400" dirty="0"/>
              <a:t> </a:t>
            </a:r>
            <a:r>
              <a:rPr sz="2400" dirty="0" err="1"/>
              <a:t>l’état</a:t>
            </a:r>
            <a:r>
              <a:rPr sz="2400" dirty="0"/>
              <a:t> des routes </a:t>
            </a:r>
            <a:r>
              <a:rPr sz="2400" dirty="0" err="1"/>
              <a:t>influe</a:t>
            </a:r>
            <a:r>
              <a:rPr sz="2400" dirty="0"/>
              <a:t> sur les </a:t>
            </a:r>
            <a:r>
              <a:rPr sz="2400" dirty="0" err="1"/>
              <a:t>pertes</a:t>
            </a:r>
            <a:r>
              <a:rPr sz="2400" dirty="0"/>
              <a:t> dans la </a:t>
            </a:r>
            <a:r>
              <a:rPr sz="2400" dirty="0" err="1"/>
              <a:t>chaîne</a:t>
            </a:r>
            <a:r>
              <a:rPr sz="2400" dirty="0"/>
              <a:t> </a:t>
            </a:r>
            <a:r>
              <a:rPr sz="2400" dirty="0" err="1"/>
              <a:t>d’approvisionnement</a:t>
            </a:r>
            <a:r>
              <a:rPr sz="2400" dirty="0"/>
              <a:t> </a:t>
            </a:r>
            <a:r>
              <a:rPr sz="2400" dirty="0" err="1"/>
              <a:t>alimentaire</a:t>
            </a:r>
            <a:r>
              <a:rPr sz="2400" dirty="0"/>
              <a:t> ;</a:t>
            </a:r>
          </a:p>
          <a:p>
            <a:r>
              <a:rPr sz="2400" dirty="0" err="1"/>
              <a:t>évalue</a:t>
            </a:r>
            <a:r>
              <a:rPr sz="2400" dirty="0"/>
              <a:t> </a:t>
            </a:r>
            <a:r>
              <a:rPr sz="2400" dirty="0" err="1"/>
              <a:t>l’importance</a:t>
            </a:r>
            <a:r>
              <a:rPr sz="2400" dirty="0"/>
              <a:t> des infrastructures du « dernier </a:t>
            </a:r>
            <a:r>
              <a:rPr sz="2400" dirty="0" err="1"/>
              <a:t>kilomètre</a:t>
            </a:r>
            <a:r>
              <a:rPr sz="2400" dirty="0"/>
              <a:t> » pour la sécurité </a:t>
            </a:r>
            <a:r>
              <a:rPr sz="2400" dirty="0" err="1"/>
              <a:t>alimentaire</a:t>
            </a:r>
            <a:r>
              <a:rPr sz="2400" dirty="0"/>
              <a:t> ;</a:t>
            </a:r>
          </a:p>
          <a:p>
            <a:r>
              <a:rPr sz="2400" dirty="0"/>
              <a:t>propose des solutions </a:t>
            </a:r>
            <a:r>
              <a:rPr sz="2400" dirty="0" err="1"/>
              <a:t>d’ingénierie</a:t>
            </a:r>
            <a:r>
              <a:rPr sz="2400" dirty="0"/>
              <a:t> pour </a:t>
            </a:r>
            <a:r>
              <a:rPr sz="2400" dirty="0" err="1"/>
              <a:t>concevoir</a:t>
            </a:r>
            <a:r>
              <a:rPr sz="2400" dirty="0"/>
              <a:t> des réseaux </a:t>
            </a:r>
            <a:r>
              <a:rPr sz="2400" dirty="0" err="1"/>
              <a:t>routiers</a:t>
            </a:r>
            <a:r>
              <a:rPr sz="2400" dirty="0"/>
              <a:t> </a:t>
            </a:r>
            <a:r>
              <a:rPr sz="2400" dirty="0" err="1"/>
              <a:t>locaux</a:t>
            </a:r>
            <a:r>
              <a:rPr sz="2400" dirty="0"/>
              <a:t> reliant les </a:t>
            </a:r>
            <a:r>
              <a:rPr sz="2400" dirty="0" err="1"/>
              <a:t>marchés</a:t>
            </a:r>
            <a:r>
              <a:rPr sz="2400" dirty="0"/>
              <a:t> aux zones de production.</a:t>
            </a:r>
          </a:p>
        </p:txBody>
      </p:sp>
    </p:spTree>
    <p:extLst>
      <p:ext uri="{BB962C8B-B14F-4D97-AF65-F5344CB8AC3E}">
        <p14:creationId xmlns:p14="http://schemas.microsoft.com/office/powerpoint/2010/main" val="417432820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rPr dirty="0" err="1"/>
              <a:t>Consignes</a:t>
            </a:r>
            <a:r>
              <a:rPr dirty="0"/>
              <a:t> pour les </a:t>
            </a:r>
            <a:r>
              <a:rPr dirty="0" err="1"/>
              <a:t>étudiants</a:t>
            </a:r>
            <a:endParaRPr dirty="0"/>
          </a:p>
        </p:txBody>
      </p:sp>
      <p:sp>
        <p:nvSpPr>
          <p:cNvPr id="3" name="Symbol zastępczy tekstu 2"/>
          <p:cNvSpPr>
            <a:spLocks noGrp="1"/>
          </p:cNvSpPr>
          <p:nvPr>
            <p:ph type="body" sz="half" idx="1"/>
          </p:nvPr>
        </p:nvSpPr>
        <p:spPr>
          <a:xfrm>
            <a:off x="214312" y="1386842"/>
            <a:ext cx="10415587" cy="5059521"/>
          </a:xfrm>
        </p:spPr>
        <p:txBody>
          <a:bodyPr wrap="square">
            <a:noAutofit/>
          </a:bodyPr>
          <a:lstStyle/>
          <a:p>
            <a:r>
              <a:rPr sz="2000" dirty="0" err="1"/>
              <a:t>Regardez</a:t>
            </a:r>
            <a:r>
              <a:rPr sz="2000" dirty="0"/>
              <a:t> la </a:t>
            </a:r>
            <a:r>
              <a:rPr sz="2000" dirty="0" err="1"/>
              <a:t>vidéo</a:t>
            </a:r>
            <a:r>
              <a:rPr sz="2000" dirty="0"/>
              <a:t> et </a:t>
            </a:r>
            <a:r>
              <a:rPr sz="2000" dirty="0" err="1"/>
              <a:t>expliquez</a:t>
            </a:r>
            <a:r>
              <a:rPr sz="2000" dirty="0"/>
              <a:t> </a:t>
            </a:r>
            <a:r>
              <a:rPr sz="2000" dirty="0" err="1"/>
              <a:t>pourquoi</a:t>
            </a:r>
            <a:r>
              <a:rPr sz="2000" dirty="0"/>
              <a:t> le transport est </a:t>
            </a:r>
            <a:r>
              <a:rPr sz="2000" dirty="0" err="1"/>
              <a:t>considéré</a:t>
            </a:r>
            <a:r>
              <a:rPr sz="2000" dirty="0"/>
              <a:t> </a:t>
            </a:r>
            <a:r>
              <a:rPr sz="2000" dirty="0" err="1"/>
              <a:t>comme</a:t>
            </a:r>
            <a:r>
              <a:rPr sz="2000" dirty="0"/>
              <a:t> le principal </a:t>
            </a:r>
            <a:r>
              <a:rPr sz="2000" dirty="0" err="1"/>
              <a:t>facteur</a:t>
            </a:r>
            <a:r>
              <a:rPr sz="2000" dirty="0"/>
              <a:t> </a:t>
            </a:r>
            <a:r>
              <a:rPr sz="2000" dirty="0" err="1"/>
              <a:t>générateur</a:t>
            </a:r>
            <a:r>
              <a:rPr sz="2000" dirty="0"/>
              <a:t> de </a:t>
            </a:r>
            <a:r>
              <a:rPr sz="2000" dirty="0" err="1"/>
              <a:t>gaspillage</a:t>
            </a:r>
            <a:r>
              <a:rPr sz="2000" dirty="0"/>
              <a:t> </a:t>
            </a:r>
            <a:r>
              <a:rPr sz="2000" dirty="0" err="1"/>
              <a:t>alimentaire</a:t>
            </a:r>
            <a:r>
              <a:rPr sz="2000" dirty="0"/>
              <a:t> </a:t>
            </a:r>
            <a:r>
              <a:rPr sz="2000" dirty="0" err="1"/>
              <a:t>en</a:t>
            </a:r>
            <a:r>
              <a:rPr sz="2000" dirty="0"/>
              <a:t> Afrique.</a:t>
            </a:r>
          </a:p>
          <a:p>
            <a:r>
              <a:rPr sz="2000" dirty="0" err="1"/>
              <a:t>Décrivez</a:t>
            </a:r>
            <a:r>
              <a:rPr sz="2000" dirty="0"/>
              <a:t> 3 causes techniques/</a:t>
            </a:r>
            <a:r>
              <a:rPr sz="2000" dirty="0" err="1"/>
              <a:t>opérationnelles</a:t>
            </a:r>
            <a:r>
              <a:rPr sz="2000" dirty="0"/>
              <a:t> et 3 </a:t>
            </a:r>
            <a:r>
              <a:rPr sz="2000" dirty="0" err="1"/>
              <a:t>effets</a:t>
            </a:r>
            <a:r>
              <a:rPr sz="2000" dirty="0"/>
              <a:t> </a:t>
            </a:r>
            <a:r>
              <a:rPr sz="2000" dirty="0" err="1"/>
              <a:t>sociaux</a:t>
            </a:r>
            <a:r>
              <a:rPr sz="2000" dirty="0"/>
              <a:t>/</a:t>
            </a:r>
            <a:r>
              <a:rPr sz="2000" dirty="0" err="1"/>
              <a:t>économiques</a:t>
            </a:r>
            <a:r>
              <a:rPr sz="2000" dirty="0"/>
              <a:t> de la </a:t>
            </a:r>
            <a:r>
              <a:rPr sz="2000" dirty="0" err="1"/>
              <a:t>faible</a:t>
            </a:r>
            <a:r>
              <a:rPr sz="2000" dirty="0"/>
              <a:t> </a:t>
            </a:r>
            <a:r>
              <a:rPr sz="2000" dirty="0" err="1"/>
              <a:t>efficacité</a:t>
            </a:r>
            <a:r>
              <a:rPr sz="2000" dirty="0"/>
              <a:t> du transport </a:t>
            </a:r>
            <a:r>
              <a:rPr sz="2000" dirty="0" err="1"/>
              <a:t>agricole</a:t>
            </a:r>
            <a:r>
              <a:rPr sz="2000" dirty="0"/>
              <a:t>.</a:t>
            </a:r>
          </a:p>
          <a:p>
            <a:r>
              <a:rPr sz="2000" dirty="0" err="1"/>
              <a:t>Reliez</a:t>
            </a:r>
            <a:r>
              <a:rPr sz="2000" dirty="0"/>
              <a:t> </a:t>
            </a:r>
            <a:r>
              <a:rPr sz="2000" dirty="0" err="1"/>
              <a:t>ces</a:t>
            </a:r>
            <a:r>
              <a:rPr sz="2000" dirty="0"/>
              <a:t> </a:t>
            </a:r>
            <a:r>
              <a:rPr sz="2000" dirty="0" err="1"/>
              <a:t>problèmes</a:t>
            </a:r>
            <a:r>
              <a:rPr sz="2000" dirty="0"/>
              <a:t> aux </a:t>
            </a:r>
            <a:r>
              <a:rPr sz="2000" dirty="0" err="1"/>
              <a:t>réalités</a:t>
            </a:r>
            <a:r>
              <a:rPr sz="2000" dirty="0"/>
              <a:t> du transport dans </a:t>
            </a:r>
            <a:r>
              <a:rPr sz="2000" dirty="0" err="1"/>
              <a:t>votre</a:t>
            </a:r>
            <a:r>
              <a:rPr sz="2000" dirty="0"/>
              <a:t> pays (p. ex. RDC </a:t>
            </a:r>
            <a:r>
              <a:rPr sz="2000" dirty="0" err="1"/>
              <a:t>ou</a:t>
            </a:r>
            <a:r>
              <a:rPr sz="2000" dirty="0"/>
              <a:t> Cameroun) — </a:t>
            </a:r>
            <a:r>
              <a:rPr sz="2000" dirty="0" err="1"/>
              <a:t>en</a:t>
            </a:r>
            <a:r>
              <a:rPr sz="2000" dirty="0"/>
              <a:t> vous </a:t>
            </a:r>
            <a:r>
              <a:rPr sz="2000" dirty="0" err="1"/>
              <a:t>concentrant</a:t>
            </a:r>
            <a:r>
              <a:rPr sz="2000" dirty="0"/>
              <a:t> sur </a:t>
            </a:r>
            <a:r>
              <a:rPr sz="2000" dirty="0" err="1"/>
              <a:t>une</a:t>
            </a:r>
            <a:r>
              <a:rPr sz="2000" dirty="0"/>
              <a:t> province donnée.</a:t>
            </a:r>
          </a:p>
          <a:p>
            <a:r>
              <a:rPr sz="2000" dirty="0" err="1"/>
              <a:t>Indiquez</a:t>
            </a:r>
            <a:r>
              <a:rPr sz="2000" dirty="0"/>
              <a:t> </a:t>
            </a:r>
            <a:r>
              <a:rPr sz="2000" dirty="0" err="1"/>
              <a:t>quelles</a:t>
            </a:r>
            <a:r>
              <a:rPr sz="2000" dirty="0"/>
              <a:t> données (p. ex. volume de </a:t>
            </a:r>
            <a:r>
              <a:rPr sz="2000" dirty="0" err="1"/>
              <a:t>trafic</a:t>
            </a:r>
            <a:r>
              <a:rPr sz="2000" dirty="0"/>
              <a:t>, temps de </a:t>
            </a:r>
            <a:r>
              <a:rPr sz="2000" dirty="0" err="1"/>
              <a:t>parcours</a:t>
            </a:r>
            <a:r>
              <a:rPr sz="2000" dirty="0"/>
              <a:t>, état de la chaussée) </a:t>
            </a:r>
            <a:r>
              <a:rPr sz="2000" dirty="0" err="1"/>
              <a:t>seraient</a:t>
            </a:r>
            <a:r>
              <a:rPr sz="2000" dirty="0"/>
              <a:t> </a:t>
            </a:r>
            <a:r>
              <a:rPr sz="2000" dirty="0" err="1"/>
              <a:t>nécessaires</a:t>
            </a:r>
            <a:r>
              <a:rPr sz="2000" dirty="0"/>
              <a:t> pour </a:t>
            </a:r>
            <a:r>
              <a:rPr sz="2000" dirty="0" err="1"/>
              <a:t>concevoir</a:t>
            </a:r>
            <a:r>
              <a:rPr sz="2000" dirty="0"/>
              <a:t> </a:t>
            </a:r>
            <a:r>
              <a:rPr sz="2000" dirty="0" err="1"/>
              <a:t>une</a:t>
            </a:r>
            <a:r>
              <a:rPr sz="2000" dirty="0"/>
              <a:t> </a:t>
            </a:r>
            <a:r>
              <a:rPr sz="2000" dirty="0" err="1"/>
              <a:t>meilleure</a:t>
            </a:r>
            <a:r>
              <a:rPr sz="2000" dirty="0"/>
              <a:t> </a:t>
            </a:r>
            <a:r>
              <a:rPr sz="2000" dirty="0" err="1"/>
              <a:t>connectivité</a:t>
            </a:r>
            <a:r>
              <a:rPr sz="2000" dirty="0"/>
              <a:t> de transport pour la </a:t>
            </a:r>
            <a:r>
              <a:rPr sz="2000" dirty="0" err="1"/>
              <a:t>région</a:t>
            </a:r>
            <a:r>
              <a:rPr sz="2000" dirty="0"/>
              <a:t> </a:t>
            </a:r>
            <a:r>
              <a:rPr sz="2000" dirty="0" err="1"/>
              <a:t>choisie</a:t>
            </a:r>
            <a:r>
              <a:rPr sz="2000" dirty="0"/>
              <a:t>.</a:t>
            </a:r>
          </a:p>
          <a:p>
            <a:r>
              <a:rPr sz="2000" dirty="0" err="1"/>
              <a:t>Proposez</a:t>
            </a:r>
            <a:r>
              <a:rPr sz="2000" dirty="0"/>
              <a:t> 3 actions correctives </a:t>
            </a:r>
            <a:r>
              <a:rPr sz="2000" dirty="0" err="1"/>
              <a:t>réalistes</a:t>
            </a:r>
            <a:r>
              <a:rPr sz="2000" dirty="0"/>
              <a:t> (p. ex. </a:t>
            </a:r>
            <a:r>
              <a:rPr sz="2000" dirty="0" err="1"/>
              <a:t>modernisation</a:t>
            </a:r>
            <a:r>
              <a:rPr sz="2000" dirty="0"/>
              <a:t> des routes de </a:t>
            </a:r>
            <a:r>
              <a:rPr sz="2000" dirty="0" err="1"/>
              <a:t>desserte</a:t>
            </a:r>
            <a:r>
              <a:rPr sz="2000" dirty="0"/>
              <a:t>, construction de </a:t>
            </a:r>
            <a:r>
              <a:rPr sz="2000" dirty="0" err="1"/>
              <a:t>centres</a:t>
            </a:r>
            <a:r>
              <a:rPr sz="2000" dirty="0"/>
              <a:t> </a:t>
            </a:r>
            <a:r>
              <a:rPr sz="2000" dirty="0" err="1"/>
              <a:t>logistiques</a:t>
            </a:r>
            <a:r>
              <a:rPr sz="2000" dirty="0"/>
              <a:t>).</a:t>
            </a:r>
          </a:p>
        </p:txBody>
      </p:sp>
    </p:spTree>
    <p:extLst>
      <p:ext uri="{BB962C8B-B14F-4D97-AF65-F5344CB8AC3E}">
        <p14:creationId xmlns:p14="http://schemas.microsoft.com/office/powerpoint/2010/main" val="376007413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t>Questions d’appui</a:t>
            </a:r>
          </a:p>
        </p:txBody>
      </p:sp>
      <p:sp>
        <p:nvSpPr>
          <p:cNvPr id="3" name="Symbol zastępczy tekstu 2"/>
          <p:cNvSpPr>
            <a:spLocks noGrp="1"/>
          </p:cNvSpPr>
          <p:nvPr>
            <p:ph type="body" sz="half" idx="1"/>
          </p:nvPr>
        </p:nvSpPr>
        <p:spPr>
          <a:xfrm>
            <a:off x="356396" y="1414463"/>
            <a:ext cx="10272713" cy="4774725"/>
          </a:xfrm>
        </p:spPr>
        <p:txBody>
          <a:bodyPr wrap="square">
            <a:noAutofit/>
          </a:bodyPr>
          <a:lstStyle/>
          <a:p>
            <a:r>
              <a:rPr sz="2400" dirty="0"/>
              <a:t>Quelle est la </a:t>
            </a:r>
            <a:r>
              <a:rPr sz="2400" dirty="0" err="1"/>
              <a:t>principale</a:t>
            </a:r>
            <a:r>
              <a:rPr sz="2400" dirty="0"/>
              <a:t> </a:t>
            </a:r>
            <a:r>
              <a:rPr sz="2400" dirty="0" err="1"/>
              <a:t>différence</a:t>
            </a:r>
            <a:r>
              <a:rPr sz="2400" dirty="0"/>
              <a:t> entre la longueur des </a:t>
            </a:r>
            <a:r>
              <a:rPr sz="2400" dirty="0" err="1"/>
              <a:t>chaînes</a:t>
            </a:r>
            <a:r>
              <a:rPr sz="2400" dirty="0"/>
              <a:t> </a:t>
            </a:r>
            <a:r>
              <a:rPr sz="2400" dirty="0" err="1"/>
              <a:t>d’approvisionnement</a:t>
            </a:r>
            <a:r>
              <a:rPr sz="2400" dirty="0"/>
              <a:t> </a:t>
            </a:r>
            <a:r>
              <a:rPr sz="2400" dirty="0" err="1"/>
              <a:t>en</a:t>
            </a:r>
            <a:r>
              <a:rPr sz="2400" dirty="0"/>
              <a:t> Afrique et </a:t>
            </a:r>
            <a:r>
              <a:rPr sz="2400" dirty="0" err="1"/>
              <a:t>en</a:t>
            </a:r>
            <a:r>
              <a:rPr sz="2400" dirty="0"/>
              <a:t> Europe </a:t>
            </a:r>
            <a:r>
              <a:rPr sz="2400" dirty="0" err="1"/>
              <a:t>selon</a:t>
            </a:r>
            <a:r>
              <a:rPr sz="2400" dirty="0"/>
              <a:t> la </a:t>
            </a:r>
            <a:r>
              <a:rPr sz="2400" dirty="0" err="1"/>
              <a:t>vidéo</a:t>
            </a:r>
            <a:r>
              <a:rPr sz="2400" dirty="0"/>
              <a:t> ?</a:t>
            </a:r>
          </a:p>
          <a:p>
            <a:r>
              <a:rPr sz="2400" dirty="0" err="1"/>
              <a:t>Pourquoi</a:t>
            </a:r>
            <a:r>
              <a:rPr sz="2400" dirty="0"/>
              <a:t> </a:t>
            </a:r>
            <a:r>
              <a:rPr sz="2400" dirty="0" err="1"/>
              <a:t>l’absence</a:t>
            </a:r>
            <a:r>
              <a:rPr sz="2400" dirty="0"/>
              <a:t> de </a:t>
            </a:r>
            <a:r>
              <a:rPr sz="2400" dirty="0" err="1"/>
              <a:t>chaînes</a:t>
            </a:r>
            <a:r>
              <a:rPr sz="2400" dirty="0"/>
              <a:t> du </a:t>
            </a:r>
            <a:r>
              <a:rPr sz="2400" dirty="0" err="1"/>
              <a:t>froid</a:t>
            </a:r>
            <a:r>
              <a:rPr sz="2400" dirty="0"/>
              <a:t> est-</a:t>
            </a:r>
            <a:r>
              <a:rPr sz="2400" dirty="0" err="1"/>
              <a:t>elle</a:t>
            </a:r>
            <a:r>
              <a:rPr sz="2400" dirty="0"/>
              <a:t> </a:t>
            </a:r>
            <a:r>
              <a:rPr sz="2400" dirty="0" err="1"/>
              <a:t>si</a:t>
            </a:r>
            <a:r>
              <a:rPr sz="2400" dirty="0"/>
              <a:t> </a:t>
            </a:r>
            <a:r>
              <a:rPr sz="2400" dirty="0" err="1"/>
              <a:t>préjudiciable</a:t>
            </a:r>
            <a:r>
              <a:rPr sz="2400" dirty="0"/>
              <a:t> pour </a:t>
            </a:r>
            <a:r>
              <a:rPr sz="2400" dirty="0" err="1"/>
              <a:t>l’ingénierie</a:t>
            </a:r>
            <a:r>
              <a:rPr sz="2400" dirty="0"/>
              <a:t> des </a:t>
            </a:r>
            <a:r>
              <a:rPr sz="2400" dirty="0" err="1"/>
              <a:t>systèmes</a:t>
            </a:r>
            <a:r>
              <a:rPr sz="2400" dirty="0"/>
              <a:t> de transport ?</a:t>
            </a:r>
          </a:p>
          <a:p>
            <a:r>
              <a:rPr sz="2400" dirty="0" err="1"/>
              <a:t>Quelles</a:t>
            </a:r>
            <a:r>
              <a:rPr sz="2400" dirty="0"/>
              <a:t> </a:t>
            </a:r>
            <a:r>
              <a:rPr sz="2400" dirty="0" err="1"/>
              <a:t>sont</a:t>
            </a:r>
            <a:r>
              <a:rPr sz="2400" dirty="0"/>
              <a:t> les </a:t>
            </a:r>
            <a:r>
              <a:rPr sz="2400" dirty="0" err="1"/>
              <a:t>principales</a:t>
            </a:r>
            <a:r>
              <a:rPr sz="2400" dirty="0"/>
              <a:t> </a:t>
            </a:r>
            <a:r>
              <a:rPr sz="2400" dirty="0" err="1"/>
              <a:t>limites</a:t>
            </a:r>
            <a:r>
              <a:rPr sz="2400" dirty="0"/>
              <a:t> </a:t>
            </a:r>
            <a:r>
              <a:rPr sz="2400" dirty="0" err="1"/>
              <a:t>infrastructurelles</a:t>
            </a:r>
            <a:r>
              <a:rPr sz="2400" dirty="0"/>
              <a:t> </a:t>
            </a:r>
            <a:r>
              <a:rPr sz="2400" dirty="0" err="1"/>
              <a:t>présentées</a:t>
            </a:r>
            <a:r>
              <a:rPr sz="2400" dirty="0"/>
              <a:t> dans le document ?</a:t>
            </a:r>
          </a:p>
          <a:p>
            <a:r>
              <a:rPr sz="2400" dirty="0"/>
              <a:t>Comment les retards aux points de </a:t>
            </a:r>
            <a:r>
              <a:rPr sz="2400" dirty="0" err="1"/>
              <a:t>contrôle</a:t>
            </a:r>
            <a:r>
              <a:rPr sz="2400" dirty="0"/>
              <a:t> </a:t>
            </a:r>
            <a:r>
              <a:rPr sz="2400" dirty="0" err="1"/>
              <a:t>affectent-ils</a:t>
            </a:r>
            <a:r>
              <a:rPr sz="2400" dirty="0"/>
              <a:t> </a:t>
            </a:r>
            <a:r>
              <a:rPr sz="2400" dirty="0" err="1"/>
              <a:t>l’état</a:t>
            </a:r>
            <a:r>
              <a:rPr sz="2400" dirty="0"/>
              <a:t> des </a:t>
            </a:r>
            <a:r>
              <a:rPr sz="2400" dirty="0" err="1"/>
              <a:t>marchandises</a:t>
            </a:r>
            <a:r>
              <a:rPr sz="2400" dirty="0"/>
              <a:t> </a:t>
            </a:r>
            <a:r>
              <a:rPr sz="2400" dirty="0" err="1"/>
              <a:t>transportées</a:t>
            </a:r>
            <a:r>
              <a:rPr sz="2400" dirty="0"/>
              <a:t> ?</a:t>
            </a:r>
          </a:p>
          <a:p>
            <a:r>
              <a:rPr sz="2400" dirty="0"/>
              <a:t>Les solutions </a:t>
            </a:r>
            <a:r>
              <a:rPr sz="2400" dirty="0" err="1"/>
              <a:t>présentées</a:t>
            </a:r>
            <a:r>
              <a:rPr sz="2400" dirty="0"/>
              <a:t> par la Banque </a:t>
            </a:r>
            <a:r>
              <a:rPr sz="2400" dirty="0" err="1"/>
              <a:t>mondiale</a:t>
            </a:r>
            <a:r>
              <a:rPr sz="2400" dirty="0"/>
              <a:t> </a:t>
            </a:r>
            <a:r>
              <a:rPr sz="2400" dirty="0" err="1"/>
              <a:t>sont-elles</a:t>
            </a:r>
            <a:r>
              <a:rPr sz="2400" dirty="0"/>
              <a:t> </a:t>
            </a:r>
            <a:r>
              <a:rPr sz="2400" dirty="0" err="1"/>
              <a:t>faciles</a:t>
            </a:r>
            <a:r>
              <a:rPr sz="2400" dirty="0"/>
              <a:t> à </a:t>
            </a:r>
            <a:r>
              <a:rPr sz="2400" dirty="0" err="1"/>
              <a:t>mettre</a:t>
            </a:r>
            <a:r>
              <a:rPr sz="2400" dirty="0"/>
              <a:t> </a:t>
            </a:r>
            <a:r>
              <a:rPr sz="2400" dirty="0" err="1"/>
              <a:t>en</a:t>
            </a:r>
            <a:r>
              <a:rPr sz="2400" dirty="0"/>
              <a:t> </a:t>
            </a:r>
            <a:r>
              <a:rPr sz="2400" dirty="0" err="1"/>
              <a:t>œuvre</a:t>
            </a:r>
            <a:r>
              <a:rPr sz="2400" dirty="0"/>
              <a:t> dans des conditions de budget </a:t>
            </a:r>
            <a:r>
              <a:rPr sz="2400" dirty="0" err="1"/>
              <a:t>limité</a:t>
            </a:r>
            <a:r>
              <a:rPr sz="2400" dirty="0"/>
              <a:t> ?</a:t>
            </a:r>
          </a:p>
        </p:txBody>
      </p:sp>
    </p:spTree>
    <p:extLst>
      <p:ext uri="{BB962C8B-B14F-4D97-AF65-F5344CB8AC3E}">
        <p14:creationId xmlns:p14="http://schemas.microsoft.com/office/powerpoint/2010/main" val="237842624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2.xml><?xml version="1.0" encoding="utf-8"?>
<ds:datastoreItem xmlns:ds="http://schemas.openxmlformats.org/officeDocument/2006/customXml" ds:itemID="{EB0D354D-ECD0-43B2-94F9-B7028980A324}">
  <ds:schemaRefs>
    <ds:schemaRef ds:uri="http://schemas.microsoft.com/office/2006/metadata/properties"/>
    <ds:schemaRef ds:uri="597320a7-26c9-4ada-a5d3-9ce4cfbbe2b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d7c2d7e5-d637-40e7-a03d-32f79b35a394"/>
    <ds:schemaRef ds:uri="http://www.w3.org/XML/1998/namespace"/>
  </ds:schemaRefs>
</ds:datastoreItem>
</file>

<file path=customXml/itemProps3.xml><?xml version="1.0" encoding="utf-8"?>
<ds:datastoreItem xmlns:ds="http://schemas.openxmlformats.org/officeDocument/2006/customXml" ds:itemID="{FA390C33-C32E-4212-8A97-17D59ED18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Ramka</Template>
  <TotalTime>6879</TotalTime>
  <Words>937</Words>
  <Application>Microsoft Office PowerPoint</Application>
  <PresentationFormat>Widescreen</PresentationFormat>
  <Paragraphs>82</Paragraphs>
  <Slides>13</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Arial Rounded MT Bold</vt:lpstr>
      <vt:lpstr>Calibri</vt:lpstr>
      <vt:lpstr>Helvetica Neue</vt:lpstr>
      <vt:lpstr>Helvetica Neue Medium</vt:lpstr>
      <vt:lpstr>Montserrat Regular</vt:lpstr>
      <vt:lpstr>21_BasicWhite</vt:lpstr>
      <vt:lpstr>Études de cas africaines en logistique et chaînes d’approvisionnement</vt:lpstr>
      <vt:lpstr>Road Transportation Systems Engineering Development in the Sub-Saharan Africa – Modern EU Master Programme &amp; Capacity Building</vt:lpstr>
      <vt:lpstr>PowerPoint Presentation</vt:lpstr>
      <vt:lpstr>PowerPoint Presentation</vt:lpstr>
      <vt:lpstr>PowerPoint Presentation</vt:lpstr>
      <vt:lpstr>Résumé de la vidéo</vt:lpstr>
      <vt:lpstr>Résultats d’apprentissage</vt:lpstr>
      <vt:lpstr>Consignes pour les étudiants</vt:lpstr>
      <vt:lpstr>Questions d’appui</vt:lpstr>
      <vt:lpstr>Résultat attendu</vt:lpstr>
      <vt:lpstr>Critères d’évaluation</vt:lpstr>
      <vt:lpstr>Brève description pour les étudiants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193</cp:revision>
  <dcterms:created xsi:type="dcterms:W3CDTF">2026-01-05T11:08:08Z</dcterms:created>
  <dcterms:modified xsi:type="dcterms:W3CDTF">2026-06-06T19:05:48Z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