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3"/>
  </p:notesMasterIdLst>
  <p:handoutMasterIdLst>
    <p:handoutMasterId r:id="rId24"/>
  </p:handoutMasterIdLst>
  <p:sldIdLst>
    <p:sldId id="306" r:id="rId5"/>
    <p:sldId id="313" r:id="rId6"/>
    <p:sldId id="307" r:id="rId7"/>
    <p:sldId id="314" r:id="rId8"/>
    <p:sldId id="256" r:id="rId9"/>
    <p:sldId id="341" r:id="rId10"/>
    <p:sldId id="352" r:id="rId11"/>
    <p:sldId id="343" r:id="rId12"/>
    <p:sldId id="353" r:id="rId13"/>
    <p:sldId id="354" r:id="rId14"/>
    <p:sldId id="346" r:id="rId15"/>
    <p:sldId id="347" r:id="rId16"/>
    <p:sldId id="355" r:id="rId17"/>
    <p:sldId id="349" r:id="rId18"/>
    <p:sldId id="350" r:id="rId19"/>
    <p:sldId id="356" r:id="rId20"/>
    <p:sldId id="340" r:id="rId21"/>
    <p:sldId id="309" r:id="rId2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9E8CEA-B16D-4001-A464-3588365B7296}" v="1" dt="2026-07-18T11:03:26.07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25" d="100"/>
          <a:sy n="125" d="100"/>
        </p:scale>
        <p:origin x="90" y="9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addMainMaster delMainMaster">
      <pc:chgData name="Wojciech Kustra" userId="afebd3d0-216b-4c4f-8992-1bf1fda6d5e8" providerId="ADAL" clId="{1D307E72-7901-4E61-A01B-3C4232ABCF63}" dt="2026-07-18T11:09:01.617" v="6163"/>
      <pc:docMkLst>
        <pc:docMk/>
      </pc:docMkLst>
      <pc:sldChg chg="addSp delSp modSp add mod modClrScheme chgLayout">
        <pc:chgData name="Wojciech Kustra" userId="afebd3d0-216b-4c4f-8992-1bf1fda6d5e8" providerId="ADAL" clId="{1D307E72-7901-4E61-A01B-3C4232ABCF63}" dt="2026-07-18T11:06:34.195" v="5822"/>
        <pc:sldMkLst>
          <pc:docMk/>
          <pc:sldMk cId="0" sldId="256"/>
        </pc:sldMkLst>
        <pc:spChg chg="del">
          <ac:chgData name="Wojciech Kustra" userId="afebd3d0-216b-4c4f-8992-1bf1fda6d5e8" providerId="ADAL" clId="{1D307E72-7901-4E61-A01B-3C4232ABCF63}" dt="2026-07-18T10:57:30.600" v="3455" actId="478"/>
          <ac:spMkLst>
            <pc:docMk/>
            <pc:sldMk cId="0" sldId="256"/>
            <ac:spMk id="2" creationId="{00000000-0000-0000-0000-000000000000}"/>
          </ac:spMkLst>
        </pc:spChg>
        <pc:spChg chg="mod">
          <ac:chgData name="Wojciech Kustra" userId="afebd3d0-216b-4c4f-8992-1bf1fda6d5e8" providerId="ADAL" clId="{1D307E72-7901-4E61-A01B-3C4232ABCF63}" dt="2026-07-18T11:06:34.122" v="5797"/>
          <ac:spMkLst>
            <pc:docMk/>
            <pc:sldMk cId="0" sldId="256"/>
            <ac:spMk id="3" creationId="{00000000-0000-0000-0000-000000000000}"/>
          </ac:spMkLst>
        </pc:spChg>
        <pc:spChg chg="mod">
          <ac:chgData name="Wojciech Kustra" userId="afebd3d0-216b-4c4f-8992-1bf1fda6d5e8" providerId="ADAL" clId="{1D307E72-7901-4E61-A01B-3C4232ABCF63}" dt="2026-07-18T11:06:34.138" v="5802"/>
          <ac:spMkLst>
            <pc:docMk/>
            <pc:sldMk cId="0" sldId="256"/>
            <ac:spMk id="4" creationId="{00000000-0000-0000-0000-000000000000}"/>
          </ac:spMkLst>
        </pc:spChg>
        <pc:spChg chg="mod">
          <ac:chgData name="Wojciech Kustra" userId="afebd3d0-216b-4c4f-8992-1bf1fda6d5e8" providerId="ADAL" clId="{1D307E72-7901-4E61-A01B-3C4232ABCF63}" dt="2026-07-18T11:06:34.158" v="5807"/>
          <ac:spMkLst>
            <pc:docMk/>
            <pc:sldMk cId="0" sldId="256"/>
            <ac:spMk id="5" creationId="{00000000-0000-0000-0000-000000000000}"/>
          </ac:spMkLst>
        </pc:spChg>
        <pc:spChg chg="mod">
          <ac:chgData name="Wojciech Kustra" userId="afebd3d0-216b-4c4f-8992-1bf1fda6d5e8" providerId="ADAL" clId="{1D307E72-7901-4E61-A01B-3C4232ABCF63}" dt="2026-07-18T11:06:34.169" v="5812"/>
          <ac:spMkLst>
            <pc:docMk/>
            <pc:sldMk cId="0" sldId="256"/>
            <ac:spMk id="7" creationId="{00000000-0000-0000-0000-000000000000}"/>
          </ac:spMkLst>
        </pc:spChg>
        <pc:spChg chg="mod">
          <ac:chgData name="Wojciech Kustra" userId="afebd3d0-216b-4c4f-8992-1bf1fda6d5e8" providerId="ADAL" clId="{1D307E72-7901-4E61-A01B-3C4232ABCF63}" dt="2026-07-18T11:06:34.182" v="5817"/>
          <ac:spMkLst>
            <pc:docMk/>
            <pc:sldMk cId="0" sldId="256"/>
            <ac:spMk id="8" creationId="{00000000-0000-0000-0000-000000000000}"/>
          </ac:spMkLst>
        </pc:spChg>
        <pc:spChg chg="mod">
          <ac:chgData name="Wojciech Kustra" userId="afebd3d0-216b-4c4f-8992-1bf1fda6d5e8" providerId="ADAL" clId="{1D307E72-7901-4E61-A01B-3C4232ABCF63}" dt="2026-07-18T11:06:34.195" v="5822"/>
          <ac:spMkLst>
            <pc:docMk/>
            <pc:sldMk cId="0" sldId="256"/>
            <ac:spMk id="9" creationId="{00000000-0000-0000-0000-000000000000}"/>
          </ac:spMkLst>
        </pc:spChg>
        <pc:spChg chg="add mod ord">
          <ac:chgData name="Wojciech Kustra" userId="afebd3d0-216b-4c4f-8992-1bf1fda6d5e8" providerId="ADAL" clId="{1D307E72-7901-4E61-A01B-3C4232ABCF63}" dt="2026-07-18T10:58:28.166" v="3469" actId="14100"/>
          <ac:spMkLst>
            <pc:docMk/>
            <pc:sldMk cId="0" sldId="256"/>
            <ac:spMk id="10" creationId="{8700038D-4764-3B7D-FC47-3C3206AA9ED5}"/>
          </ac:spMkLst>
        </pc:spChg>
        <pc:spChg chg="add del mod ord">
          <ac:chgData name="Wojciech Kustra" userId="afebd3d0-216b-4c4f-8992-1bf1fda6d5e8" providerId="ADAL" clId="{1D307E72-7901-4E61-A01B-3C4232ABCF63}" dt="2026-07-18T10:58:17.939" v="3465" actId="478"/>
          <ac:spMkLst>
            <pc:docMk/>
            <pc:sldMk cId="0" sldId="256"/>
            <ac:spMk id="11" creationId="{5B4F8C58-0E73-D6B0-6408-16A8A978C9DD}"/>
          </ac:spMkLst>
        </pc:spChg>
      </pc:sldChg>
      <pc:sldChg chg="modSp mod">
        <pc:chgData name="Wojciech Kustra" userId="afebd3d0-216b-4c4f-8992-1bf1fda6d5e8" providerId="ADAL" clId="{1D307E72-7901-4E61-A01B-3C4232ABCF63}" dt="2026-07-18T11:06:33.985" v="5787"/>
        <pc:sldMkLst>
          <pc:docMk/>
          <pc:sldMk cId="1478447607" sldId="306"/>
        </pc:sldMkLst>
        <pc:spChg chg="mod">
          <ac:chgData name="Wojciech Kustra" userId="afebd3d0-216b-4c4f-8992-1bf1fda6d5e8" providerId="ADAL" clId="{1D307E72-7901-4E61-A01B-3C4232ABCF63}" dt="2026-07-18T11:06:33.985" v="5787"/>
          <ac:spMkLst>
            <pc:docMk/>
            <pc:sldMk cId="1478447607" sldId="306"/>
            <ac:spMk id="3" creationId="{FFD85AD9-F452-2FFB-4F41-12718A52AA28}"/>
          </ac:spMkLst>
        </pc:spChg>
      </pc:sldChg>
      <pc:sldChg chg="modSp mod">
        <pc:chgData name="Wojciech Kustra" userId="afebd3d0-216b-4c4f-8992-1bf1fda6d5e8" providerId="ADAL" clId="{1D307E72-7901-4E61-A01B-3C4232ABCF63}" dt="2026-07-18T11:06:34.109" v="5792"/>
        <pc:sldMkLst>
          <pc:docMk/>
          <pc:sldMk cId="3137440360" sldId="314"/>
        </pc:sldMkLst>
        <pc:spChg chg="mod">
          <ac:chgData name="Wojciech Kustra" userId="afebd3d0-216b-4c4f-8992-1bf1fda6d5e8" providerId="ADAL" clId="{1D307E72-7901-4E61-A01B-3C4232ABCF63}" dt="2026-07-18T11:06:34.109" v="5792"/>
          <ac:spMkLst>
            <pc:docMk/>
            <pc:sldMk cId="3137440360" sldId="314"/>
            <ac:spMk id="3" creationId="{842D0BFD-B883-9EEB-020D-38BA427E4553}"/>
          </ac:spMkLst>
        </pc:spChg>
      </pc:sldChg>
      <pc:sldChg chg="modSp mod">
        <pc:chgData name="Wojciech Kustra" userId="afebd3d0-216b-4c4f-8992-1bf1fda6d5e8" providerId="ADAL" clId="{1D307E72-7901-4E61-A01B-3C4232ABCF63}" dt="2026-07-18T11:06:35.500" v="6142"/>
        <pc:sldMkLst>
          <pc:docMk/>
          <pc:sldMk cId="2430686308" sldId="340"/>
        </pc:sldMkLst>
        <pc:spChg chg="mod">
          <ac:chgData name="Wojciech Kustra" userId="afebd3d0-216b-4c4f-8992-1bf1fda6d5e8" providerId="ADAL" clId="{1D307E72-7901-4E61-A01B-3C4232ABCF63}" dt="2026-07-18T11:06:35.500" v="6142"/>
          <ac:spMkLst>
            <pc:docMk/>
            <pc:sldMk cId="2430686308" sldId="340"/>
            <ac:spMk id="3" creationId="{700E2B53-B06C-88AC-109E-4CCA69204277}"/>
          </ac:spMkLst>
        </pc:spChg>
      </pc:sldChg>
      <pc:sldChg chg="addSp delSp modSp add mod modClrScheme chgLayout">
        <pc:chgData name="Wojciech Kustra" userId="afebd3d0-216b-4c4f-8992-1bf1fda6d5e8" providerId="ADAL" clId="{1D307E72-7901-4E61-A01B-3C4232ABCF63}" dt="2026-07-18T11:06:34.352" v="5842"/>
        <pc:sldMkLst>
          <pc:docMk/>
          <pc:sldMk cId="1202417625" sldId="341"/>
        </pc:sldMkLst>
        <pc:spChg chg="del">
          <ac:chgData name="Wojciech Kustra" userId="afebd3d0-216b-4c4f-8992-1bf1fda6d5e8" providerId="ADAL" clId="{1D307E72-7901-4E61-A01B-3C4232ABCF63}" dt="2026-07-18T10:57:24.407" v="3454" actId="478"/>
          <ac:spMkLst>
            <pc:docMk/>
            <pc:sldMk cId="1202417625" sldId="341"/>
            <ac:spMk id="2" creationId="{00000000-0000-0000-0000-000000000000}"/>
          </ac:spMkLst>
        </pc:spChg>
        <pc:spChg chg="mod">
          <ac:chgData name="Wojciech Kustra" userId="afebd3d0-216b-4c4f-8992-1bf1fda6d5e8" providerId="ADAL" clId="{1D307E72-7901-4E61-A01B-3C4232ABCF63}" dt="2026-07-18T11:06:34.208" v="5827"/>
          <ac:spMkLst>
            <pc:docMk/>
            <pc:sldMk cId="1202417625" sldId="341"/>
            <ac:spMk id="3" creationId="{00000000-0000-0000-0000-000000000000}"/>
          </ac:spMkLst>
        </pc:spChg>
        <pc:spChg chg="mod">
          <ac:chgData name="Wojciech Kustra" userId="afebd3d0-216b-4c4f-8992-1bf1fda6d5e8" providerId="ADAL" clId="{1D307E72-7901-4E61-A01B-3C4232ABCF63}" dt="2026-07-18T11:06:34.323" v="5832"/>
          <ac:spMkLst>
            <pc:docMk/>
            <pc:sldMk cId="1202417625" sldId="341"/>
            <ac:spMk id="4" creationId="{00000000-0000-0000-0000-000000000000}"/>
          </ac:spMkLst>
        </pc:spChg>
        <pc:spChg chg="mod">
          <ac:chgData name="Wojciech Kustra" userId="afebd3d0-216b-4c4f-8992-1bf1fda6d5e8" providerId="ADAL" clId="{1D307E72-7901-4E61-A01B-3C4232ABCF63}" dt="2026-07-18T11:06:34.334" v="5837"/>
          <ac:spMkLst>
            <pc:docMk/>
            <pc:sldMk cId="1202417625" sldId="341"/>
            <ac:spMk id="5" creationId="{00000000-0000-0000-0000-000000000000}"/>
          </ac:spMkLst>
        </pc:spChg>
        <pc:spChg chg="add del mod ord">
          <ac:chgData name="Wojciech Kustra" userId="afebd3d0-216b-4c4f-8992-1bf1fda6d5e8" providerId="ADAL" clId="{1D307E72-7901-4E61-A01B-3C4232ABCF63}" dt="2026-07-18T11:02:31.484" v="3530" actId="700"/>
          <ac:spMkLst>
            <pc:docMk/>
            <pc:sldMk cId="1202417625" sldId="341"/>
            <ac:spMk id="6" creationId="{6E843BCA-0A22-E66D-64B3-E85D95FBCB33}"/>
          </ac:spMkLst>
        </pc:spChg>
        <pc:spChg chg="add del mod ord">
          <ac:chgData name="Wojciech Kustra" userId="afebd3d0-216b-4c4f-8992-1bf1fda6d5e8" providerId="ADAL" clId="{1D307E72-7901-4E61-A01B-3C4232ABCF63}" dt="2026-07-18T11:02:31.484" v="3530" actId="700"/>
          <ac:spMkLst>
            <pc:docMk/>
            <pc:sldMk cId="1202417625" sldId="341"/>
            <ac:spMk id="7" creationId="{6637E3C9-CC24-5B38-2ECD-3F02BADA5E7B}"/>
          </ac:spMkLst>
        </pc:spChg>
        <pc:spChg chg="add mod ord">
          <ac:chgData name="Wojciech Kustra" userId="afebd3d0-216b-4c4f-8992-1bf1fda6d5e8" providerId="ADAL" clId="{1D307E72-7901-4E61-A01B-3C4232ABCF63}" dt="2026-07-18T11:02:34.700" v="3531" actId="700"/>
          <ac:spMkLst>
            <pc:docMk/>
            <pc:sldMk cId="1202417625" sldId="341"/>
            <ac:spMk id="8" creationId="{B0813051-C2D5-C997-F06E-1370A8D624A7}"/>
          </ac:spMkLst>
        </pc:spChg>
        <pc:spChg chg="add mod ord">
          <ac:chgData name="Wojciech Kustra" userId="afebd3d0-216b-4c4f-8992-1bf1fda6d5e8" providerId="ADAL" clId="{1D307E72-7901-4E61-A01B-3C4232ABCF63}" dt="2026-07-18T11:06:34.352" v="5842"/>
          <ac:spMkLst>
            <pc:docMk/>
            <pc:sldMk cId="1202417625" sldId="341"/>
            <ac:spMk id="9" creationId="{A6EC91E8-3C11-7B3F-F610-6F6C28BCD4C9}"/>
          </ac:spMkLst>
        </pc:spChg>
      </pc:sldChg>
      <pc:sldChg chg="addSp delSp modSp del mod modClrScheme chgLayout">
        <pc:chgData name="Wojciech Kustra" userId="afebd3d0-216b-4c4f-8992-1bf1fda6d5e8" providerId="ADAL" clId="{1D307E72-7901-4E61-A01B-3C4232ABCF63}" dt="2026-07-18T11:07:01.883" v="6144"/>
        <pc:sldMkLst>
          <pc:docMk/>
          <pc:sldMk cId="1793293832" sldId="342"/>
        </pc:sldMkLst>
        <pc:spChg chg="del">
          <ac:chgData name="Wojciech Kustra" userId="afebd3d0-216b-4c4f-8992-1bf1fda6d5e8" providerId="ADAL" clId="{1D307E72-7901-4E61-A01B-3C4232ABCF63}" dt="2026-07-18T10:59:01.814" v="3470" actId="478"/>
          <ac:spMkLst>
            <pc:docMk/>
            <pc:sldMk cId="1793293832" sldId="342"/>
            <ac:spMk id="2" creationId="{00000000-0000-0000-0000-000000000000}"/>
          </ac:spMkLst>
        </pc:spChg>
        <pc:spChg chg="mod">
          <ac:chgData name="Wojciech Kustra" userId="afebd3d0-216b-4c4f-8992-1bf1fda6d5e8" providerId="ADAL" clId="{1D307E72-7901-4E61-A01B-3C4232ABCF63}" dt="2026-07-18T11:06:34.364" v="5847"/>
          <ac:spMkLst>
            <pc:docMk/>
            <pc:sldMk cId="1793293832" sldId="342"/>
            <ac:spMk id="3" creationId="{00000000-0000-0000-0000-000000000000}"/>
          </ac:spMkLst>
        </pc:spChg>
        <pc:spChg chg="mod">
          <ac:chgData name="Wojciech Kustra" userId="afebd3d0-216b-4c4f-8992-1bf1fda6d5e8" providerId="ADAL" clId="{1D307E72-7901-4E61-A01B-3C4232ABCF63}" dt="2026-07-18T11:06:34.375" v="5852"/>
          <ac:spMkLst>
            <pc:docMk/>
            <pc:sldMk cId="1793293832" sldId="342"/>
            <ac:spMk id="4" creationId="{00000000-0000-0000-0000-000000000000}"/>
          </ac:spMkLst>
        </pc:spChg>
        <pc:spChg chg="add del mod ord">
          <ac:chgData name="Wojciech Kustra" userId="afebd3d0-216b-4c4f-8992-1bf1fda6d5e8" providerId="ADAL" clId="{1D307E72-7901-4E61-A01B-3C4232ABCF63}" dt="2026-07-18T11:02:31.484" v="3530" actId="700"/>
          <ac:spMkLst>
            <pc:docMk/>
            <pc:sldMk cId="1793293832" sldId="342"/>
            <ac:spMk id="6" creationId="{3F78ED68-63DD-0A5F-ED91-0AD0A0350432}"/>
          </ac:spMkLst>
        </pc:spChg>
        <pc:spChg chg="add del mod ord">
          <ac:chgData name="Wojciech Kustra" userId="afebd3d0-216b-4c4f-8992-1bf1fda6d5e8" providerId="ADAL" clId="{1D307E72-7901-4E61-A01B-3C4232ABCF63}" dt="2026-07-18T11:02:31.484" v="3530" actId="700"/>
          <ac:spMkLst>
            <pc:docMk/>
            <pc:sldMk cId="1793293832" sldId="342"/>
            <ac:spMk id="7" creationId="{879DECB8-63A3-2B35-26F1-B9127ED3B81C}"/>
          </ac:spMkLst>
        </pc:spChg>
        <pc:spChg chg="add mod ord">
          <ac:chgData name="Wojciech Kustra" userId="afebd3d0-216b-4c4f-8992-1bf1fda6d5e8" providerId="ADAL" clId="{1D307E72-7901-4E61-A01B-3C4232ABCF63}" dt="2026-07-18T11:03:16.564" v="3552" actId="14100"/>
          <ac:spMkLst>
            <pc:docMk/>
            <pc:sldMk cId="1793293832" sldId="342"/>
            <ac:spMk id="8" creationId="{CBD3BD88-109A-A91A-5180-0D4374629236}"/>
          </ac:spMkLst>
        </pc:spChg>
        <pc:spChg chg="add del mod ord">
          <ac:chgData name="Wojciech Kustra" userId="afebd3d0-216b-4c4f-8992-1bf1fda6d5e8" providerId="ADAL" clId="{1D307E72-7901-4E61-A01B-3C4232ABCF63}" dt="2026-07-18T11:03:07.915" v="3548" actId="478"/>
          <ac:spMkLst>
            <pc:docMk/>
            <pc:sldMk cId="1793293832" sldId="342"/>
            <ac:spMk id="9" creationId="{D6CC0B7A-E646-2C26-5239-D551B381033D}"/>
          </ac:spMkLst>
        </pc:spChg>
      </pc:sldChg>
      <pc:sldChg chg="addSp delSp modSp mod modClrScheme chgLayout">
        <pc:chgData name="Wojciech Kustra" userId="afebd3d0-216b-4c4f-8992-1bf1fda6d5e8" providerId="ADAL" clId="{1D307E72-7901-4E61-A01B-3C4232ABCF63}" dt="2026-07-18T11:06:34.579" v="5912"/>
        <pc:sldMkLst>
          <pc:docMk/>
          <pc:sldMk cId="1390711296" sldId="343"/>
        </pc:sldMkLst>
        <pc:spChg chg="del">
          <ac:chgData name="Wojciech Kustra" userId="afebd3d0-216b-4c4f-8992-1bf1fda6d5e8" providerId="ADAL" clId="{1D307E72-7901-4E61-A01B-3C4232ABCF63}" dt="2026-07-18T10:59:06.885" v="3471" actId="478"/>
          <ac:spMkLst>
            <pc:docMk/>
            <pc:sldMk cId="1390711296" sldId="343"/>
            <ac:spMk id="2" creationId="{00000000-0000-0000-0000-000000000000}"/>
          </ac:spMkLst>
        </pc:spChg>
        <pc:spChg chg="mod">
          <ac:chgData name="Wojciech Kustra" userId="afebd3d0-216b-4c4f-8992-1bf1fda6d5e8" providerId="ADAL" clId="{1D307E72-7901-4E61-A01B-3C4232ABCF63}" dt="2026-07-18T11:06:34.386" v="5857"/>
          <ac:spMkLst>
            <pc:docMk/>
            <pc:sldMk cId="1390711296" sldId="343"/>
            <ac:spMk id="3" creationId="{00000000-0000-0000-0000-000000000000}"/>
          </ac:spMkLst>
        </pc:spChg>
        <pc:spChg chg="mod">
          <ac:chgData name="Wojciech Kustra" userId="afebd3d0-216b-4c4f-8992-1bf1fda6d5e8" providerId="ADAL" clId="{1D307E72-7901-4E61-A01B-3C4232ABCF63}" dt="2026-07-18T11:06:34.438" v="5862"/>
          <ac:spMkLst>
            <pc:docMk/>
            <pc:sldMk cId="1390711296" sldId="343"/>
            <ac:spMk id="4" creationId="{00000000-0000-0000-0000-000000000000}"/>
          </ac:spMkLst>
        </pc:spChg>
        <pc:spChg chg="mod">
          <ac:chgData name="Wojciech Kustra" userId="afebd3d0-216b-4c4f-8992-1bf1fda6d5e8" providerId="ADAL" clId="{1D307E72-7901-4E61-A01B-3C4232ABCF63}" dt="2026-07-18T11:06:34.453" v="5867"/>
          <ac:spMkLst>
            <pc:docMk/>
            <pc:sldMk cId="1390711296" sldId="343"/>
            <ac:spMk id="6" creationId="{00000000-0000-0000-0000-000000000000}"/>
          </ac:spMkLst>
        </pc:spChg>
        <pc:spChg chg="mod">
          <ac:chgData name="Wojciech Kustra" userId="afebd3d0-216b-4c4f-8992-1bf1fda6d5e8" providerId="ADAL" clId="{1D307E72-7901-4E61-A01B-3C4232ABCF63}" dt="2026-07-18T11:06:34.467" v="5872"/>
          <ac:spMkLst>
            <pc:docMk/>
            <pc:sldMk cId="1390711296" sldId="343"/>
            <ac:spMk id="7" creationId="{00000000-0000-0000-0000-000000000000}"/>
          </ac:spMkLst>
        </pc:spChg>
        <pc:spChg chg="mod">
          <ac:chgData name="Wojciech Kustra" userId="afebd3d0-216b-4c4f-8992-1bf1fda6d5e8" providerId="ADAL" clId="{1D307E72-7901-4E61-A01B-3C4232ABCF63}" dt="2026-07-18T11:06:34.481" v="5877"/>
          <ac:spMkLst>
            <pc:docMk/>
            <pc:sldMk cId="1390711296" sldId="343"/>
            <ac:spMk id="8" creationId="{00000000-0000-0000-0000-000000000000}"/>
          </ac:spMkLst>
        </pc:spChg>
        <pc:spChg chg="mod">
          <ac:chgData name="Wojciech Kustra" userId="afebd3d0-216b-4c4f-8992-1bf1fda6d5e8" providerId="ADAL" clId="{1D307E72-7901-4E61-A01B-3C4232ABCF63}" dt="2026-07-18T11:06:34.491" v="5882"/>
          <ac:spMkLst>
            <pc:docMk/>
            <pc:sldMk cId="1390711296" sldId="343"/>
            <ac:spMk id="9" creationId="{00000000-0000-0000-0000-000000000000}"/>
          </ac:spMkLst>
        </pc:spChg>
        <pc:spChg chg="mod">
          <ac:chgData name="Wojciech Kustra" userId="afebd3d0-216b-4c4f-8992-1bf1fda6d5e8" providerId="ADAL" clId="{1D307E72-7901-4E61-A01B-3C4232ABCF63}" dt="2026-07-18T11:06:34.502" v="5887"/>
          <ac:spMkLst>
            <pc:docMk/>
            <pc:sldMk cId="1390711296" sldId="343"/>
            <ac:spMk id="10" creationId="{00000000-0000-0000-0000-000000000000}"/>
          </ac:spMkLst>
        </pc:spChg>
        <pc:spChg chg="mod">
          <ac:chgData name="Wojciech Kustra" userId="afebd3d0-216b-4c4f-8992-1bf1fda6d5e8" providerId="ADAL" clId="{1D307E72-7901-4E61-A01B-3C4232ABCF63}" dt="2026-07-18T11:06:34.519" v="5892"/>
          <ac:spMkLst>
            <pc:docMk/>
            <pc:sldMk cId="1390711296" sldId="343"/>
            <ac:spMk id="11" creationId="{BB950842-1FC7-4E6B-9F39-DA5E5BE1FF94}"/>
          </ac:spMkLst>
        </pc:spChg>
        <pc:spChg chg="mod">
          <ac:chgData name="Wojciech Kustra" userId="afebd3d0-216b-4c4f-8992-1bf1fda6d5e8" providerId="ADAL" clId="{1D307E72-7901-4E61-A01B-3C4232ABCF63}" dt="2026-07-18T11:06:34.541" v="5897"/>
          <ac:spMkLst>
            <pc:docMk/>
            <pc:sldMk cId="1390711296" sldId="343"/>
            <ac:spMk id="12" creationId="{F87A0653-D86C-41CE-9982-73B8294F8E82}"/>
          </ac:spMkLst>
        </pc:spChg>
        <pc:spChg chg="mod">
          <ac:chgData name="Wojciech Kustra" userId="afebd3d0-216b-4c4f-8992-1bf1fda6d5e8" providerId="ADAL" clId="{1D307E72-7901-4E61-A01B-3C4232ABCF63}" dt="2026-07-18T11:06:34.554" v="5902"/>
          <ac:spMkLst>
            <pc:docMk/>
            <pc:sldMk cId="1390711296" sldId="343"/>
            <ac:spMk id="13" creationId="{C253F0F4-0835-4343-A6F2-74EB884389B1}"/>
          </ac:spMkLst>
        </pc:spChg>
        <pc:spChg chg="mod">
          <ac:chgData name="Wojciech Kustra" userId="afebd3d0-216b-4c4f-8992-1bf1fda6d5e8" providerId="ADAL" clId="{1D307E72-7901-4E61-A01B-3C4232ABCF63}" dt="2026-07-18T11:06:34.565" v="5907"/>
          <ac:spMkLst>
            <pc:docMk/>
            <pc:sldMk cId="1390711296" sldId="343"/>
            <ac:spMk id="14" creationId="{07B6B928-BF33-4FA3-AC51-DCD8AF0BED43}"/>
          </ac:spMkLst>
        </pc:spChg>
        <pc:spChg chg="mod">
          <ac:chgData name="Wojciech Kustra" userId="afebd3d0-216b-4c4f-8992-1bf1fda6d5e8" providerId="ADAL" clId="{1D307E72-7901-4E61-A01B-3C4232ABCF63}" dt="2026-07-18T11:06:34.579" v="5912"/>
          <ac:spMkLst>
            <pc:docMk/>
            <pc:sldMk cId="1390711296" sldId="343"/>
            <ac:spMk id="15" creationId="{8D3B087D-2C64-4150-BA56-1BBDD9C33D6F}"/>
          </ac:spMkLst>
        </pc:spChg>
        <pc:spChg chg="add del mod ord">
          <ac:chgData name="Wojciech Kustra" userId="afebd3d0-216b-4c4f-8992-1bf1fda6d5e8" providerId="ADAL" clId="{1D307E72-7901-4E61-A01B-3C4232ABCF63}" dt="2026-07-18T11:02:31.484" v="3530" actId="700"/>
          <ac:spMkLst>
            <pc:docMk/>
            <pc:sldMk cId="1390711296" sldId="343"/>
            <ac:spMk id="16" creationId="{0A074FF2-3268-7E19-6F00-70D94B8B8A80}"/>
          </ac:spMkLst>
        </pc:spChg>
        <pc:spChg chg="add del mod ord">
          <ac:chgData name="Wojciech Kustra" userId="afebd3d0-216b-4c4f-8992-1bf1fda6d5e8" providerId="ADAL" clId="{1D307E72-7901-4E61-A01B-3C4232ABCF63}" dt="2026-07-18T11:02:31.484" v="3530" actId="700"/>
          <ac:spMkLst>
            <pc:docMk/>
            <pc:sldMk cId="1390711296" sldId="343"/>
            <ac:spMk id="17" creationId="{50106C56-DB58-9BCD-C84B-167A6D3F83C1}"/>
          </ac:spMkLst>
        </pc:spChg>
        <pc:spChg chg="add mod ord">
          <ac:chgData name="Wojciech Kustra" userId="afebd3d0-216b-4c4f-8992-1bf1fda6d5e8" providerId="ADAL" clId="{1D307E72-7901-4E61-A01B-3C4232ABCF63}" dt="2026-07-18T11:03:02.586" v="3546" actId="14100"/>
          <ac:spMkLst>
            <pc:docMk/>
            <pc:sldMk cId="1390711296" sldId="343"/>
            <ac:spMk id="18" creationId="{94AD8654-20CE-3733-F4A1-CC70243B605D}"/>
          </ac:spMkLst>
        </pc:spChg>
        <pc:spChg chg="add del mod ord">
          <ac:chgData name="Wojciech Kustra" userId="afebd3d0-216b-4c4f-8992-1bf1fda6d5e8" providerId="ADAL" clId="{1D307E72-7901-4E61-A01B-3C4232ABCF63}" dt="2026-07-18T11:03:03.740" v="3547" actId="478"/>
          <ac:spMkLst>
            <pc:docMk/>
            <pc:sldMk cId="1390711296" sldId="343"/>
            <ac:spMk id="19" creationId="{AD5AB20B-0880-E05F-D1BD-0B9E8D473C5A}"/>
          </ac:spMkLst>
        </pc:spChg>
      </pc:sldChg>
      <pc:sldChg chg="addSp delSp modSp del mod modClrScheme chgLayout">
        <pc:chgData name="Wojciech Kustra" userId="afebd3d0-216b-4c4f-8992-1bf1fda6d5e8" providerId="ADAL" clId="{1D307E72-7901-4E61-A01B-3C4232ABCF63}" dt="2026-07-18T11:07:05.764" v="6146"/>
        <pc:sldMkLst>
          <pc:docMk/>
          <pc:sldMk cId="3570127707" sldId="344"/>
        </pc:sldMkLst>
        <pc:spChg chg="del">
          <ac:chgData name="Wojciech Kustra" userId="afebd3d0-216b-4c4f-8992-1bf1fda6d5e8" providerId="ADAL" clId="{1D307E72-7901-4E61-A01B-3C4232ABCF63}" dt="2026-07-18T10:57:34.901" v="3456" actId="478"/>
          <ac:spMkLst>
            <pc:docMk/>
            <pc:sldMk cId="3570127707" sldId="344"/>
            <ac:spMk id="2" creationId="{00000000-0000-0000-0000-000000000000}"/>
          </ac:spMkLst>
        </pc:spChg>
        <pc:spChg chg="mod">
          <ac:chgData name="Wojciech Kustra" userId="afebd3d0-216b-4c4f-8992-1bf1fda6d5e8" providerId="ADAL" clId="{1D307E72-7901-4E61-A01B-3C4232ABCF63}" dt="2026-07-18T11:06:34.589" v="5917"/>
          <ac:spMkLst>
            <pc:docMk/>
            <pc:sldMk cId="3570127707" sldId="344"/>
            <ac:spMk id="3" creationId="{00000000-0000-0000-0000-000000000000}"/>
          </ac:spMkLst>
        </pc:spChg>
        <pc:spChg chg="mod">
          <ac:chgData name="Wojciech Kustra" userId="afebd3d0-216b-4c4f-8992-1bf1fda6d5e8" providerId="ADAL" clId="{1D307E72-7901-4E61-A01B-3C4232ABCF63}" dt="2026-07-18T11:06:34.630" v="5922"/>
          <ac:spMkLst>
            <pc:docMk/>
            <pc:sldMk cId="3570127707" sldId="344"/>
            <ac:spMk id="4" creationId="{00000000-0000-0000-0000-000000000000}"/>
          </ac:spMkLst>
        </pc:spChg>
        <pc:spChg chg="mod">
          <ac:chgData name="Wojciech Kustra" userId="afebd3d0-216b-4c4f-8992-1bf1fda6d5e8" providerId="ADAL" clId="{1D307E72-7901-4E61-A01B-3C4232ABCF63}" dt="2026-07-18T11:06:34.645" v="5927"/>
          <ac:spMkLst>
            <pc:docMk/>
            <pc:sldMk cId="3570127707" sldId="344"/>
            <ac:spMk id="6" creationId="{00000000-0000-0000-0000-000000000000}"/>
          </ac:spMkLst>
        </pc:spChg>
        <pc:spChg chg="mod">
          <ac:chgData name="Wojciech Kustra" userId="afebd3d0-216b-4c4f-8992-1bf1fda6d5e8" providerId="ADAL" clId="{1D307E72-7901-4E61-A01B-3C4232ABCF63}" dt="2026-07-18T11:06:34.664" v="5932"/>
          <ac:spMkLst>
            <pc:docMk/>
            <pc:sldMk cId="3570127707" sldId="344"/>
            <ac:spMk id="7" creationId="{00000000-0000-0000-0000-000000000000}"/>
          </ac:spMkLst>
        </pc:spChg>
        <pc:spChg chg="mod">
          <ac:chgData name="Wojciech Kustra" userId="afebd3d0-216b-4c4f-8992-1bf1fda6d5e8" providerId="ADAL" clId="{1D307E72-7901-4E61-A01B-3C4232ABCF63}" dt="2026-07-18T11:06:34.733" v="5937"/>
          <ac:spMkLst>
            <pc:docMk/>
            <pc:sldMk cId="3570127707" sldId="344"/>
            <ac:spMk id="8" creationId="{00000000-0000-0000-0000-000000000000}"/>
          </ac:spMkLst>
        </pc:spChg>
        <pc:spChg chg="mod">
          <ac:chgData name="Wojciech Kustra" userId="afebd3d0-216b-4c4f-8992-1bf1fda6d5e8" providerId="ADAL" clId="{1D307E72-7901-4E61-A01B-3C4232ABCF63}" dt="2026-07-18T11:06:34.901" v="5942"/>
          <ac:spMkLst>
            <pc:docMk/>
            <pc:sldMk cId="3570127707" sldId="344"/>
            <ac:spMk id="9" creationId="{00000000-0000-0000-0000-000000000000}"/>
          </ac:spMkLst>
        </pc:spChg>
        <pc:spChg chg="mod">
          <ac:chgData name="Wojciech Kustra" userId="afebd3d0-216b-4c4f-8992-1bf1fda6d5e8" providerId="ADAL" clId="{1D307E72-7901-4E61-A01B-3C4232ABCF63}" dt="2026-07-18T11:06:34.912" v="5947"/>
          <ac:spMkLst>
            <pc:docMk/>
            <pc:sldMk cId="3570127707" sldId="344"/>
            <ac:spMk id="10" creationId="{00000000-0000-0000-0000-000000000000}"/>
          </ac:spMkLst>
        </pc:spChg>
        <pc:spChg chg="mod">
          <ac:chgData name="Wojciech Kustra" userId="afebd3d0-216b-4c4f-8992-1bf1fda6d5e8" providerId="ADAL" clId="{1D307E72-7901-4E61-A01B-3C4232ABCF63}" dt="2026-07-18T11:06:34.924" v="5952"/>
          <ac:spMkLst>
            <pc:docMk/>
            <pc:sldMk cId="3570127707" sldId="344"/>
            <ac:spMk id="11" creationId="{5C8006BF-606E-462A-A640-BDF9F9B16A59}"/>
          </ac:spMkLst>
        </pc:spChg>
        <pc:spChg chg="add del mod ord">
          <ac:chgData name="Wojciech Kustra" userId="afebd3d0-216b-4c4f-8992-1bf1fda6d5e8" providerId="ADAL" clId="{1D307E72-7901-4E61-A01B-3C4232ABCF63}" dt="2026-07-18T11:02:31.484" v="3530" actId="700"/>
          <ac:spMkLst>
            <pc:docMk/>
            <pc:sldMk cId="3570127707" sldId="344"/>
            <ac:spMk id="12" creationId="{542E9634-C4E9-D522-6C85-40C2EAEDBFB6}"/>
          </ac:spMkLst>
        </pc:spChg>
        <pc:spChg chg="add del mod ord">
          <ac:chgData name="Wojciech Kustra" userId="afebd3d0-216b-4c4f-8992-1bf1fda6d5e8" providerId="ADAL" clId="{1D307E72-7901-4E61-A01B-3C4232ABCF63}" dt="2026-07-18T11:02:31.484" v="3530" actId="700"/>
          <ac:spMkLst>
            <pc:docMk/>
            <pc:sldMk cId="3570127707" sldId="344"/>
            <ac:spMk id="13" creationId="{0A1CE898-6B48-2DAA-4B47-764D3321B579}"/>
          </ac:spMkLst>
        </pc:spChg>
        <pc:spChg chg="add mod ord">
          <ac:chgData name="Wojciech Kustra" userId="afebd3d0-216b-4c4f-8992-1bf1fda6d5e8" providerId="ADAL" clId="{1D307E72-7901-4E61-A01B-3C4232ABCF63}" dt="2026-07-18T11:02:48.505" v="3541"/>
          <ac:spMkLst>
            <pc:docMk/>
            <pc:sldMk cId="3570127707" sldId="344"/>
            <ac:spMk id="14" creationId="{D7747630-65F1-2265-6744-BECBE2B326FF}"/>
          </ac:spMkLst>
        </pc:spChg>
        <pc:spChg chg="add del mod ord">
          <ac:chgData name="Wojciech Kustra" userId="afebd3d0-216b-4c4f-8992-1bf1fda6d5e8" providerId="ADAL" clId="{1D307E72-7901-4E61-A01B-3C4232ABCF63}" dt="2026-07-18T11:02:51.013" v="3542" actId="478"/>
          <ac:spMkLst>
            <pc:docMk/>
            <pc:sldMk cId="3570127707" sldId="344"/>
            <ac:spMk id="15" creationId="{9BCA4C53-19D8-5622-B625-E65A8FE2BDB4}"/>
          </ac:spMkLst>
        </pc:spChg>
      </pc:sldChg>
      <pc:sldChg chg="addSp delSp modSp del mod modClrScheme chgLayout">
        <pc:chgData name="Wojciech Kustra" userId="afebd3d0-216b-4c4f-8992-1bf1fda6d5e8" providerId="ADAL" clId="{1D307E72-7901-4E61-A01B-3C4232ABCF63}" dt="2026-07-18T11:07:09.653" v="6148"/>
        <pc:sldMkLst>
          <pc:docMk/>
          <pc:sldMk cId="1281747599" sldId="345"/>
        </pc:sldMkLst>
        <pc:spChg chg="del">
          <ac:chgData name="Wojciech Kustra" userId="afebd3d0-216b-4c4f-8992-1bf1fda6d5e8" providerId="ADAL" clId="{1D307E72-7901-4E61-A01B-3C4232ABCF63}" dt="2026-07-18T10:57:37.586" v="3457" actId="478"/>
          <ac:spMkLst>
            <pc:docMk/>
            <pc:sldMk cId="1281747599" sldId="345"/>
            <ac:spMk id="2" creationId="{00000000-0000-0000-0000-000000000000}"/>
          </ac:spMkLst>
        </pc:spChg>
        <pc:spChg chg="mod">
          <ac:chgData name="Wojciech Kustra" userId="afebd3d0-216b-4c4f-8992-1bf1fda6d5e8" providerId="ADAL" clId="{1D307E72-7901-4E61-A01B-3C4232ABCF63}" dt="2026-07-18T11:06:34.934" v="5957"/>
          <ac:spMkLst>
            <pc:docMk/>
            <pc:sldMk cId="1281747599" sldId="345"/>
            <ac:spMk id="3" creationId="{00000000-0000-0000-0000-000000000000}"/>
          </ac:spMkLst>
        </pc:spChg>
        <pc:spChg chg="mod">
          <ac:chgData name="Wojciech Kustra" userId="afebd3d0-216b-4c4f-8992-1bf1fda6d5e8" providerId="ADAL" clId="{1D307E72-7901-4E61-A01B-3C4232ABCF63}" dt="2026-07-18T11:06:34.945" v="5962"/>
          <ac:spMkLst>
            <pc:docMk/>
            <pc:sldMk cId="1281747599" sldId="345"/>
            <ac:spMk id="4" creationId="{00000000-0000-0000-0000-000000000000}"/>
          </ac:spMkLst>
        </pc:spChg>
        <pc:spChg chg="add mod ord">
          <ac:chgData name="Wojciech Kustra" userId="afebd3d0-216b-4c4f-8992-1bf1fda6d5e8" providerId="ADAL" clId="{1D307E72-7901-4E61-A01B-3C4232ABCF63}" dt="2026-07-18T11:02:08.473" v="3522" actId="14100"/>
          <ac:spMkLst>
            <pc:docMk/>
            <pc:sldMk cId="1281747599" sldId="345"/>
            <ac:spMk id="6" creationId="{2FCF589B-F344-8B7D-4119-C6F9B3B6AAB9}"/>
          </ac:spMkLst>
        </pc:spChg>
        <pc:spChg chg="add del mod ord">
          <ac:chgData name="Wojciech Kustra" userId="afebd3d0-216b-4c4f-8992-1bf1fda6d5e8" providerId="ADAL" clId="{1D307E72-7901-4E61-A01B-3C4232ABCF63}" dt="2026-07-18T11:02:01.666" v="3518" actId="478"/>
          <ac:spMkLst>
            <pc:docMk/>
            <pc:sldMk cId="1281747599" sldId="345"/>
            <ac:spMk id="7" creationId="{C9C50B3B-CB0E-2B76-63CB-0CD9C429E68E}"/>
          </ac:spMkLst>
        </pc:spChg>
      </pc:sldChg>
      <pc:sldChg chg="addSp delSp modSp mod modClrScheme chgLayout">
        <pc:chgData name="Wojciech Kustra" userId="afebd3d0-216b-4c4f-8992-1bf1fda6d5e8" providerId="ADAL" clId="{1D307E72-7901-4E61-A01B-3C4232ABCF63}" dt="2026-07-18T11:09:01.617" v="6163"/>
        <pc:sldMkLst>
          <pc:docMk/>
          <pc:sldMk cId="1727036077" sldId="346"/>
        </pc:sldMkLst>
        <pc:spChg chg="del">
          <ac:chgData name="Wojciech Kustra" userId="afebd3d0-216b-4c4f-8992-1bf1fda6d5e8" providerId="ADAL" clId="{1D307E72-7901-4E61-A01B-3C4232ABCF63}" dt="2026-07-18T10:57:59.429" v="3461" actId="478"/>
          <ac:spMkLst>
            <pc:docMk/>
            <pc:sldMk cId="1727036077" sldId="346"/>
            <ac:spMk id="2" creationId="{00000000-0000-0000-0000-000000000000}"/>
          </ac:spMkLst>
        </pc:spChg>
        <pc:spChg chg="mod">
          <ac:chgData name="Wojciech Kustra" userId="afebd3d0-216b-4c4f-8992-1bf1fda6d5e8" providerId="ADAL" clId="{1D307E72-7901-4E61-A01B-3C4232ABCF63}" dt="2026-07-18T11:06:34.968" v="5967"/>
          <ac:spMkLst>
            <pc:docMk/>
            <pc:sldMk cId="1727036077" sldId="346"/>
            <ac:spMk id="3" creationId="{00000000-0000-0000-0000-000000000000}"/>
          </ac:spMkLst>
        </pc:spChg>
        <pc:spChg chg="mod">
          <ac:chgData name="Wojciech Kustra" userId="afebd3d0-216b-4c4f-8992-1bf1fda6d5e8" providerId="ADAL" clId="{1D307E72-7901-4E61-A01B-3C4232ABCF63}" dt="2026-07-18T11:06:34.980" v="5972"/>
          <ac:spMkLst>
            <pc:docMk/>
            <pc:sldMk cId="1727036077" sldId="346"/>
            <ac:spMk id="4" creationId="{00000000-0000-0000-0000-000000000000}"/>
          </ac:spMkLst>
        </pc:spChg>
        <pc:spChg chg="mod">
          <ac:chgData name="Wojciech Kustra" userId="afebd3d0-216b-4c4f-8992-1bf1fda6d5e8" providerId="ADAL" clId="{1D307E72-7901-4E61-A01B-3C4232ABCF63}" dt="2026-07-18T11:06:35.006" v="5977"/>
          <ac:spMkLst>
            <pc:docMk/>
            <pc:sldMk cId="1727036077" sldId="346"/>
            <ac:spMk id="5" creationId="{00000000-0000-0000-0000-000000000000}"/>
          </ac:spMkLst>
        </pc:spChg>
        <pc:spChg chg="mod">
          <ac:chgData name="Wojciech Kustra" userId="afebd3d0-216b-4c4f-8992-1bf1fda6d5e8" providerId="ADAL" clId="{1D307E72-7901-4E61-A01B-3C4232ABCF63}" dt="2026-07-18T11:08:36.495" v="6157"/>
          <ac:spMkLst>
            <pc:docMk/>
            <pc:sldMk cId="1727036077" sldId="346"/>
            <ac:spMk id="7" creationId="{00000000-0000-0000-0000-000000000000}"/>
          </ac:spMkLst>
        </pc:spChg>
        <pc:spChg chg="mod">
          <ac:chgData name="Wojciech Kustra" userId="afebd3d0-216b-4c4f-8992-1bf1fda6d5e8" providerId="ADAL" clId="{1D307E72-7901-4E61-A01B-3C4232ABCF63}" dt="2026-07-18T11:09:01.614" v="6162"/>
          <ac:spMkLst>
            <pc:docMk/>
            <pc:sldMk cId="1727036077" sldId="346"/>
            <ac:spMk id="8" creationId="{00000000-0000-0000-0000-000000000000}"/>
          </ac:spMkLst>
        </pc:spChg>
        <pc:spChg chg="mod">
          <ac:chgData name="Wojciech Kustra" userId="afebd3d0-216b-4c4f-8992-1bf1fda6d5e8" providerId="ADAL" clId="{1D307E72-7901-4E61-A01B-3C4232ABCF63}" dt="2026-07-18T11:09:01.617" v="6163"/>
          <ac:spMkLst>
            <pc:docMk/>
            <pc:sldMk cId="1727036077" sldId="346"/>
            <ac:spMk id="9" creationId="{00000000-0000-0000-0000-000000000000}"/>
          </ac:spMkLst>
        </pc:spChg>
        <pc:spChg chg="add mod ord">
          <ac:chgData name="Wojciech Kustra" userId="afebd3d0-216b-4c4f-8992-1bf1fda6d5e8" providerId="ADAL" clId="{1D307E72-7901-4E61-A01B-3C4232ABCF63}" dt="2026-07-18T11:01:51.253" v="3515" actId="14100"/>
          <ac:spMkLst>
            <pc:docMk/>
            <pc:sldMk cId="1727036077" sldId="346"/>
            <ac:spMk id="10" creationId="{CD8019D7-2EEE-7A1A-006E-8948FAC043BB}"/>
          </ac:spMkLst>
        </pc:spChg>
        <pc:spChg chg="add del mod ord">
          <ac:chgData name="Wojciech Kustra" userId="afebd3d0-216b-4c4f-8992-1bf1fda6d5e8" providerId="ADAL" clId="{1D307E72-7901-4E61-A01B-3C4232ABCF63}" dt="2026-07-18T11:01:43.529" v="3511" actId="21"/>
          <ac:spMkLst>
            <pc:docMk/>
            <pc:sldMk cId="1727036077" sldId="346"/>
            <ac:spMk id="11" creationId="{BEE1A60A-0497-D095-A4BF-1567B77EC923}"/>
          </ac:spMkLst>
        </pc:spChg>
      </pc:sldChg>
      <pc:sldChg chg="addSp delSp modSp mod modClrScheme chgLayout">
        <pc:chgData name="Wojciech Kustra" userId="afebd3d0-216b-4c4f-8992-1bf1fda6d5e8" providerId="ADAL" clId="{1D307E72-7901-4E61-A01B-3C4232ABCF63}" dt="2026-07-18T11:06:35.237" v="6047"/>
        <pc:sldMkLst>
          <pc:docMk/>
          <pc:sldMk cId="2605969410" sldId="347"/>
        </pc:sldMkLst>
        <pc:spChg chg="del">
          <ac:chgData name="Wojciech Kustra" userId="afebd3d0-216b-4c4f-8992-1bf1fda6d5e8" providerId="ADAL" clId="{1D307E72-7901-4E61-A01B-3C4232ABCF63}" dt="2026-07-18T10:59:19.506" v="3472" actId="478"/>
          <ac:spMkLst>
            <pc:docMk/>
            <pc:sldMk cId="2605969410" sldId="347"/>
            <ac:spMk id="2" creationId="{00000000-0000-0000-0000-000000000000}"/>
          </ac:spMkLst>
        </pc:spChg>
        <pc:spChg chg="mod">
          <ac:chgData name="Wojciech Kustra" userId="afebd3d0-216b-4c4f-8992-1bf1fda6d5e8" providerId="ADAL" clId="{1D307E72-7901-4E61-A01B-3C4232ABCF63}" dt="2026-07-18T11:06:35.110" v="5997"/>
          <ac:spMkLst>
            <pc:docMk/>
            <pc:sldMk cId="2605969410" sldId="347"/>
            <ac:spMk id="3" creationId="{00000000-0000-0000-0000-000000000000}"/>
          </ac:spMkLst>
        </pc:spChg>
        <pc:spChg chg="mod">
          <ac:chgData name="Wojciech Kustra" userId="afebd3d0-216b-4c4f-8992-1bf1fda6d5e8" providerId="ADAL" clId="{1D307E72-7901-4E61-A01B-3C4232ABCF63}" dt="2026-07-18T11:06:35.120" v="6002"/>
          <ac:spMkLst>
            <pc:docMk/>
            <pc:sldMk cId="2605969410" sldId="347"/>
            <ac:spMk id="4" creationId="{00000000-0000-0000-0000-000000000000}"/>
          </ac:spMkLst>
        </pc:spChg>
        <pc:spChg chg="mod">
          <ac:chgData name="Wojciech Kustra" userId="afebd3d0-216b-4c4f-8992-1bf1fda6d5e8" providerId="ADAL" clId="{1D307E72-7901-4E61-A01B-3C4232ABCF63}" dt="2026-07-18T11:06:35.131" v="6007"/>
          <ac:spMkLst>
            <pc:docMk/>
            <pc:sldMk cId="2605969410" sldId="347"/>
            <ac:spMk id="5" creationId="{00000000-0000-0000-0000-000000000000}"/>
          </ac:spMkLst>
        </pc:spChg>
        <pc:spChg chg="mod">
          <ac:chgData name="Wojciech Kustra" userId="afebd3d0-216b-4c4f-8992-1bf1fda6d5e8" providerId="ADAL" clId="{1D307E72-7901-4E61-A01B-3C4232ABCF63}" dt="2026-07-18T11:06:35.143" v="6012"/>
          <ac:spMkLst>
            <pc:docMk/>
            <pc:sldMk cId="2605969410" sldId="347"/>
            <ac:spMk id="7" creationId="{00000000-0000-0000-0000-000000000000}"/>
          </ac:spMkLst>
        </pc:spChg>
        <pc:spChg chg="mod">
          <ac:chgData name="Wojciech Kustra" userId="afebd3d0-216b-4c4f-8992-1bf1fda6d5e8" providerId="ADAL" clId="{1D307E72-7901-4E61-A01B-3C4232ABCF63}" dt="2026-07-18T11:06:35.152" v="6017"/>
          <ac:spMkLst>
            <pc:docMk/>
            <pc:sldMk cId="2605969410" sldId="347"/>
            <ac:spMk id="8" creationId="{00000000-0000-0000-0000-000000000000}"/>
          </ac:spMkLst>
        </pc:spChg>
        <pc:spChg chg="mod">
          <ac:chgData name="Wojciech Kustra" userId="afebd3d0-216b-4c4f-8992-1bf1fda6d5e8" providerId="ADAL" clId="{1D307E72-7901-4E61-A01B-3C4232ABCF63}" dt="2026-07-18T11:06:35.166" v="6022"/>
          <ac:spMkLst>
            <pc:docMk/>
            <pc:sldMk cId="2605969410" sldId="347"/>
            <ac:spMk id="9" creationId="{00000000-0000-0000-0000-000000000000}"/>
          </ac:spMkLst>
        </pc:spChg>
        <pc:spChg chg="mod">
          <ac:chgData name="Wojciech Kustra" userId="afebd3d0-216b-4c4f-8992-1bf1fda6d5e8" providerId="ADAL" clId="{1D307E72-7901-4E61-A01B-3C4232ABCF63}" dt="2026-07-18T11:06:35.187" v="6027"/>
          <ac:spMkLst>
            <pc:docMk/>
            <pc:sldMk cId="2605969410" sldId="347"/>
            <ac:spMk id="10" creationId="{00000000-0000-0000-0000-000000000000}"/>
          </ac:spMkLst>
        </pc:spChg>
        <pc:spChg chg="mod">
          <ac:chgData name="Wojciech Kustra" userId="afebd3d0-216b-4c4f-8992-1bf1fda6d5e8" providerId="ADAL" clId="{1D307E72-7901-4E61-A01B-3C4232ABCF63}" dt="2026-07-18T11:06:35.203" v="6032"/>
          <ac:spMkLst>
            <pc:docMk/>
            <pc:sldMk cId="2605969410" sldId="347"/>
            <ac:spMk id="11" creationId="{50C00DF5-AFAD-4DEA-9060-B064937517FF}"/>
          </ac:spMkLst>
        </pc:spChg>
        <pc:spChg chg="mod">
          <ac:chgData name="Wojciech Kustra" userId="afebd3d0-216b-4c4f-8992-1bf1fda6d5e8" providerId="ADAL" clId="{1D307E72-7901-4E61-A01B-3C4232ABCF63}" dt="2026-07-18T11:06:35.213" v="6037"/>
          <ac:spMkLst>
            <pc:docMk/>
            <pc:sldMk cId="2605969410" sldId="347"/>
            <ac:spMk id="12" creationId="{FB166265-BE42-4185-AD47-4E59121CB4A6}"/>
          </ac:spMkLst>
        </pc:spChg>
        <pc:spChg chg="mod">
          <ac:chgData name="Wojciech Kustra" userId="afebd3d0-216b-4c4f-8992-1bf1fda6d5e8" providerId="ADAL" clId="{1D307E72-7901-4E61-A01B-3C4232ABCF63}" dt="2026-07-18T11:06:35.224" v="6042"/>
          <ac:spMkLst>
            <pc:docMk/>
            <pc:sldMk cId="2605969410" sldId="347"/>
            <ac:spMk id="13" creationId="{80AA19A7-5391-4079-B1ED-FB6EF8A317EA}"/>
          </ac:spMkLst>
        </pc:spChg>
        <pc:spChg chg="mod">
          <ac:chgData name="Wojciech Kustra" userId="afebd3d0-216b-4c4f-8992-1bf1fda6d5e8" providerId="ADAL" clId="{1D307E72-7901-4E61-A01B-3C4232ABCF63}" dt="2026-07-18T11:06:35.237" v="6047"/>
          <ac:spMkLst>
            <pc:docMk/>
            <pc:sldMk cId="2605969410" sldId="347"/>
            <ac:spMk id="14" creationId="{DADB28EB-763F-4C24-B5E2-66B39BB834D6}"/>
          </ac:spMkLst>
        </pc:spChg>
        <pc:spChg chg="add mod ord">
          <ac:chgData name="Wojciech Kustra" userId="afebd3d0-216b-4c4f-8992-1bf1fda6d5e8" providerId="ADAL" clId="{1D307E72-7901-4E61-A01B-3C4232ABCF63}" dt="2026-07-18T11:01:15.143" v="3506" actId="14100"/>
          <ac:spMkLst>
            <pc:docMk/>
            <pc:sldMk cId="2605969410" sldId="347"/>
            <ac:spMk id="15" creationId="{CBF5B7F5-A5FE-3A06-6781-7EF389D64B89}"/>
          </ac:spMkLst>
        </pc:spChg>
        <pc:spChg chg="add del mod ord">
          <ac:chgData name="Wojciech Kustra" userId="afebd3d0-216b-4c4f-8992-1bf1fda6d5e8" providerId="ADAL" clId="{1D307E72-7901-4E61-A01B-3C4232ABCF63}" dt="2026-07-18T11:01:08.531" v="3502" actId="478"/>
          <ac:spMkLst>
            <pc:docMk/>
            <pc:sldMk cId="2605969410" sldId="347"/>
            <ac:spMk id="16" creationId="{8A7A6147-CFF2-4658-C668-311DFCDF086C}"/>
          </ac:spMkLst>
        </pc:spChg>
      </pc:sldChg>
      <pc:sldChg chg="addSp delSp modSp del mod modClrScheme chgLayout">
        <pc:chgData name="Wojciech Kustra" userId="afebd3d0-216b-4c4f-8992-1bf1fda6d5e8" providerId="ADAL" clId="{1D307E72-7901-4E61-A01B-3C4232ABCF63}" dt="2026-07-18T11:07:12.942" v="6150"/>
        <pc:sldMkLst>
          <pc:docMk/>
          <pc:sldMk cId="3684351678" sldId="348"/>
        </pc:sldMkLst>
        <pc:spChg chg="del">
          <ac:chgData name="Wojciech Kustra" userId="afebd3d0-216b-4c4f-8992-1bf1fda6d5e8" providerId="ADAL" clId="{1D307E72-7901-4E61-A01B-3C4232ABCF63}" dt="2026-07-18T10:59:22.097" v="3473" actId="478"/>
          <ac:spMkLst>
            <pc:docMk/>
            <pc:sldMk cId="3684351678" sldId="348"/>
            <ac:spMk id="2" creationId="{00000000-0000-0000-0000-000000000000}"/>
          </ac:spMkLst>
        </pc:spChg>
        <pc:spChg chg="mod">
          <ac:chgData name="Wojciech Kustra" userId="afebd3d0-216b-4c4f-8992-1bf1fda6d5e8" providerId="ADAL" clId="{1D307E72-7901-4E61-A01B-3C4232ABCF63}" dt="2026-07-18T11:06:35.275" v="6052"/>
          <ac:spMkLst>
            <pc:docMk/>
            <pc:sldMk cId="3684351678" sldId="348"/>
            <ac:spMk id="3" creationId="{00000000-0000-0000-0000-000000000000}"/>
          </ac:spMkLst>
        </pc:spChg>
        <pc:spChg chg="mod">
          <ac:chgData name="Wojciech Kustra" userId="afebd3d0-216b-4c4f-8992-1bf1fda6d5e8" providerId="ADAL" clId="{1D307E72-7901-4E61-A01B-3C4232ABCF63}" dt="2026-07-18T11:06:35.289" v="6057"/>
          <ac:spMkLst>
            <pc:docMk/>
            <pc:sldMk cId="3684351678" sldId="348"/>
            <ac:spMk id="4" creationId="{00000000-0000-0000-0000-000000000000}"/>
          </ac:spMkLst>
        </pc:spChg>
        <pc:spChg chg="mod">
          <ac:chgData name="Wojciech Kustra" userId="afebd3d0-216b-4c4f-8992-1bf1fda6d5e8" providerId="ADAL" clId="{1D307E72-7901-4E61-A01B-3C4232ABCF63}" dt="2026-07-18T11:06:35.303" v="6062"/>
          <ac:spMkLst>
            <pc:docMk/>
            <pc:sldMk cId="3684351678" sldId="348"/>
            <ac:spMk id="6" creationId="{00000000-0000-0000-0000-000000000000}"/>
          </ac:spMkLst>
        </pc:spChg>
        <pc:spChg chg="mod">
          <ac:chgData name="Wojciech Kustra" userId="afebd3d0-216b-4c4f-8992-1bf1fda6d5e8" providerId="ADAL" clId="{1D307E72-7901-4E61-A01B-3C4232ABCF63}" dt="2026-07-18T11:06:35.317" v="6067"/>
          <ac:spMkLst>
            <pc:docMk/>
            <pc:sldMk cId="3684351678" sldId="348"/>
            <ac:spMk id="8" creationId="{00000000-0000-0000-0000-000000000000}"/>
          </ac:spMkLst>
        </pc:spChg>
        <pc:spChg chg="mod">
          <ac:chgData name="Wojciech Kustra" userId="afebd3d0-216b-4c4f-8992-1bf1fda6d5e8" providerId="ADAL" clId="{1D307E72-7901-4E61-A01B-3C4232ABCF63}" dt="2026-07-18T11:06:35.328" v="6072"/>
          <ac:spMkLst>
            <pc:docMk/>
            <pc:sldMk cId="3684351678" sldId="348"/>
            <ac:spMk id="9" creationId="{0DDA5F2D-E653-49DE-A0D9-8A6EB7737AF8}"/>
          </ac:spMkLst>
        </pc:spChg>
        <pc:spChg chg="add mod ord">
          <ac:chgData name="Wojciech Kustra" userId="afebd3d0-216b-4c4f-8992-1bf1fda6d5e8" providerId="ADAL" clId="{1D307E72-7901-4E61-A01B-3C4232ABCF63}" dt="2026-07-18T11:00:58.343" v="3499"/>
          <ac:spMkLst>
            <pc:docMk/>
            <pc:sldMk cId="3684351678" sldId="348"/>
            <ac:spMk id="10" creationId="{FB320A73-9C55-FE43-5085-57C9AB0911FA}"/>
          </ac:spMkLst>
        </pc:spChg>
        <pc:spChg chg="add del mod ord">
          <ac:chgData name="Wojciech Kustra" userId="afebd3d0-216b-4c4f-8992-1bf1fda6d5e8" providerId="ADAL" clId="{1D307E72-7901-4E61-A01B-3C4232ABCF63}" dt="2026-07-18T11:00:56.681" v="3498" actId="478"/>
          <ac:spMkLst>
            <pc:docMk/>
            <pc:sldMk cId="3684351678" sldId="348"/>
            <ac:spMk id="11" creationId="{BAE10725-D66F-833F-A699-94A96EBBD3B1}"/>
          </ac:spMkLst>
        </pc:spChg>
      </pc:sldChg>
      <pc:sldChg chg="addSp delSp modSp mod modClrScheme chgLayout">
        <pc:chgData name="Wojciech Kustra" userId="afebd3d0-216b-4c4f-8992-1bf1fda6d5e8" providerId="ADAL" clId="{1D307E72-7901-4E61-A01B-3C4232ABCF63}" dt="2026-07-18T11:06:35.410" v="6102"/>
        <pc:sldMkLst>
          <pc:docMk/>
          <pc:sldMk cId="1174454082" sldId="349"/>
        </pc:sldMkLst>
        <pc:spChg chg="del">
          <ac:chgData name="Wojciech Kustra" userId="afebd3d0-216b-4c4f-8992-1bf1fda6d5e8" providerId="ADAL" clId="{1D307E72-7901-4E61-A01B-3C4232ABCF63}" dt="2026-07-18T10:57:40.601" v="3458" actId="478"/>
          <ac:spMkLst>
            <pc:docMk/>
            <pc:sldMk cId="1174454082" sldId="349"/>
            <ac:spMk id="2" creationId="{00000000-0000-0000-0000-000000000000}"/>
          </ac:spMkLst>
        </pc:spChg>
        <pc:spChg chg="mod">
          <ac:chgData name="Wojciech Kustra" userId="afebd3d0-216b-4c4f-8992-1bf1fda6d5e8" providerId="ADAL" clId="{1D307E72-7901-4E61-A01B-3C4232ABCF63}" dt="2026-07-18T11:06:35.339" v="6077"/>
          <ac:spMkLst>
            <pc:docMk/>
            <pc:sldMk cId="1174454082" sldId="349"/>
            <ac:spMk id="3" creationId="{00000000-0000-0000-0000-000000000000}"/>
          </ac:spMkLst>
        </pc:spChg>
        <pc:spChg chg="mod">
          <ac:chgData name="Wojciech Kustra" userId="afebd3d0-216b-4c4f-8992-1bf1fda6d5e8" providerId="ADAL" clId="{1D307E72-7901-4E61-A01B-3C4232ABCF63}" dt="2026-07-18T11:06:35.353" v="6082"/>
          <ac:spMkLst>
            <pc:docMk/>
            <pc:sldMk cId="1174454082" sldId="349"/>
            <ac:spMk id="4" creationId="{00000000-0000-0000-0000-000000000000}"/>
          </ac:spMkLst>
        </pc:spChg>
        <pc:spChg chg="mod">
          <ac:chgData name="Wojciech Kustra" userId="afebd3d0-216b-4c4f-8992-1bf1fda6d5e8" providerId="ADAL" clId="{1D307E72-7901-4E61-A01B-3C4232ABCF63}" dt="2026-07-18T11:06:35.367" v="6087"/>
          <ac:spMkLst>
            <pc:docMk/>
            <pc:sldMk cId="1174454082" sldId="349"/>
            <ac:spMk id="5" creationId="{00000000-0000-0000-0000-000000000000}"/>
          </ac:spMkLst>
        </pc:spChg>
        <pc:spChg chg="mod">
          <ac:chgData name="Wojciech Kustra" userId="afebd3d0-216b-4c4f-8992-1bf1fda6d5e8" providerId="ADAL" clId="{1D307E72-7901-4E61-A01B-3C4232ABCF63}" dt="2026-07-18T11:06:35.379" v="6092"/>
          <ac:spMkLst>
            <pc:docMk/>
            <pc:sldMk cId="1174454082" sldId="349"/>
            <ac:spMk id="7" creationId="{00000000-0000-0000-0000-000000000000}"/>
          </ac:spMkLst>
        </pc:spChg>
        <pc:spChg chg="mod">
          <ac:chgData name="Wojciech Kustra" userId="afebd3d0-216b-4c4f-8992-1bf1fda6d5e8" providerId="ADAL" clId="{1D307E72-7901-4E61-A01B-3C4232ABCF63}" dt="2026-07-18T11:06:35.393" v="6097"/>
          <ac:spMkLst>
            <pc:docMk/>
            <pc:sldMk cId="1174454082" sldId="349"/>
            <ac:spMk id="8" creationId="{00000000-0000-0000-0000-000000000000}"/>
          </ac:spMkLst>
        </pc:spChg>
        <pc:spChg chg="mod">
          <ac:chgData name="Wojciech Kustra" userId="afebd3d0-216b-4c4f-8992-1bf1fda6d5e8" providerId="ADAL" clId="{1D307E72-7901-4E61-A01B-3C4232ABCF63}" dt="2026-07-18T11:06:35.410" v="6102"/>
          <ac:spMkLst>
            <pc:docMk/>
            <pc:sldMk cId="1174454082" sldId="349"/>
            <ac:spMk id="9" creationId="{00000000-0000-0000-0000-000000000000}"/>
          </ac:spMkLst>
        </pc:spChg>
        <pc:spChg chg="add mod ord">
          <ac:chgData name="Wojciech Kustra" userId="afebd3d0-216b-4c4f-8992-1bf1fda6d5e8" providerId="ADAL" clId="{1D307E72-7901-4E61-A01B-3C4232ABCF63}" dt="2026-07-18T11:00:26.160" v="3492" actId="14100"/>
          <ac:spMkLst>
            <pc:docMk/>
            <pc:sldMk cId="1174454082" sldId="349"/>
            <ac:spMk id="10" creationId="{64B62E25-B23B-B8BE-897B-BE0F986E4056}"/>
          </ac:spMkLst>
        </pc:spChg>
        <pc:spChg chg="add del mod ord">
          <ac:chgData name="Wojciech Kustra" userId="afebd3d0-216b-4c4f-8992-1bf1fda6d5e8" providerId="ADAL" clId="{1D307E72-7901-4E61-A01B-3C4232ABCF63}" dt="2026-07-18T11:00:17.295" v="3488" actId="478"/>
          <ac:spMkLst>
            <pc:docMk/>
            <pc:sldMk cId="1174454082" sldId="349"/>
            <ac:spMk id="11" creationId="{F486E670-C6F3-5D19-1C93-8AE8B6853B77}"/>
          </ac:spMkLst>
        </pc:spChg>
      </pc:sldChg>
      <pc:sldChg chg="addSp delSp modSp mod modClrScheme chgLayout">
        <pc:chgData name="Wojciech Kustra" userId="afebd3d0-216b-4c4f-8992-1bf1fda6d5e8" providerId="ADAL" clId="{1D307E72-7901-4E61-A01B-3C4232ABCF63}" dt="2026-07-18T11:06:35.457" v="6122"/>
        <pc:sldMkLst>
          <pc:docMk/>
          <pc:sldMk cId="3710926610" sldId="350"/>
        </pc:sldMkLst>
        <pc:spChg chg="del">
          <ac:chgData name="Wojciech Kustra" userId="afebd3d0-216b-4c4f-8992-1bf1fda6d5e8" providerId="ADAL" clId="{1D307E72-7901-4E61-A01B-3C4232ABCF63}" dt="2026-07-18T10:59:25.192" v="3474" actId="478"/>
          <ac:spMkLst>
            <pc:docMk/>
            <pc:sldMk cId="3710926610" sldId="350"/>
            <ac:spMk id="2" creationId="{00000000-0000-0000-0000-000000000000}"/>
          </ac:spMkLst>
        </pc:spChg>
        <pc:spChg chg="mod">
          <ac:chgData name="Wojciech Kustra" userId="afebd3d0-216b-4c4f-8992-1bf1fda6d5e8" providerId="ADAL" clId="{1D307E72-7901-4E61-A01B-3C4232ABCF63}" dt="2026-07-18T11:06:35.425" v="6107"/>
          <ac:spMkLst>
            <pc:docMk/>
            <pc:sldMk cId="3710926610" sldId="350"/>
            <ac:spMk id="3" creationId="{00000000-0000-0000-0000-000000000000}"/>
          </ac:spMkLst>
        </pc:spChg>
        <pc:spChg chg="mod">
          <ac:chgData name="Wojciech Kustra" userId="afebd3d0-216b-4c4f-8992-1bf1fda6d5e8" providerId="ADAL" clId="{1D307E72-7901-4E61-A01B-3C4232ABCF63}" dt="2026-07-18T11:06:35.435" v="6112"/>
          <ac:spMkLst>
            <pc:docMk/>
            <pc:sldMk cId="3710926610" sldId="350"/>
            <ac:spMk id="4" creationId="{00000000-0000-0000-0000-000000000000}"/>
          </ac:spMkLst>
        </pc:spChg>
        <pc:spChg chg="mod">
          <ac:chgData name="Wojciech Kustra" userId="afebd3d0-216b-4c4f-8992-1bf1fda6d5e8" providerId="ADAL" clId="{1D307E72-7901-4E61-A01B-3C4232ABCF63}" dt="2026-07-18T11:06:35.446" v="6117"/>
          <ac:spMkLst>
            <pc:docMk/>
            <pc:sldMk cId="3710926610" sldId="350"/>
            <ac:spMk id="5" creationId="{00000000-0000-0000-0000-000000000000}"/>
          </ac:spMkLst>
        </pc:spChg>
        <pc:spChg chg="mod">
          <ac:chgData name="Wojciech Kustra" userId="afebd3d0-216b-4c4f-8992-1bf1fda6d5e8" providerId="ADAL" clId="{1D307E72-7901-4E61-A01B-3C4232ABCF63}" dt="2026-07-18T11:06:35.457" v="6122"/>
          <ac:spMkLst>
            <pc:docMk/>
            <pc:sldMk cId="3710926610" sldId="350"/>
            <ac:spMk id="6" creationId="{00000000-0000-0000-0000-000000000000}"/>
          </ac:spMkLst>
        </pc:spChg>
        <pc:spChg chg="add mod ord">
          <ac:chgData name="Wojciech Kustra" userId="afebd3d0-216b-4c4f-8992-1bf1fda6d5e8" providerId="ADAL" clId="{1D307E72-7901-4E61-A01B-3C4232ABCF63}" dt="2026-07-18T11:00:07.802" v="3487" actId="14100"/>
          <ac:spMkLst>
            <pc:docMk/>
            <pc:sldMk cId="3710926610" sldId="350"/>
            <ac:spMk id="7" creationId="{6B2E1C96-ED93-0BB2-8834-3ED2BAD14B80}"/>
          </ac:spMkLst>
        </pc:spChg>
        <pc:spChg chg="add del mod ord">
          <ac:chgData name="Wojciech Kustra" userId="afebd3d0-216b-4c4f-8992-1bf1fda6d5e8" providerId="ADAL" clId="{1D307E72-7901-4E61-A01B-3C4232ABCF63}" dt="2026-07-18T10:59:58.125" v="3483" actId="478"/>
          <ac:spMkLst>
            <pc:docMk/>
            <pc:sldMk cId="3710926610" sldId="350"/>
            <ac:spMk id="8" creationId="{EF2FDCCA-EE41-17B9-1845-CE7A5B2DEF4F}"/>
          </ac:spMkLst>
        </pc:spChg>
      </pc:sldChg>
      <pc:sldChg chg="addSp delSp modSp del mod modClrScheme chgLayout">
        <pc:chgData name="Wojciech Kustra" userId="afebd3d0-216b-4c4f-8992-1bf1fda6d5e8" providerId="ADAL" clId="{1D307E72-7901-4E61-A01B-3C4232ABCF63}" dt="2026-07-18T11:07:15.933" v="6152"/>
        <pc:sldMkLst>
          <pc:docMk/>
          <pc:sldMk cId="3282875466" sldId="351"/>
        </pc:sldMkLst>
        <pc:spChg chg="del">
          <ac:chgData name="Wojciech Kustra" userId="afebd3d0-216b-4c4f-8992-1bf1fda6d5e8" providerId="ADAL" clId="{1D307E72-7901-4E61-A01B-3C4232ABCF63}" dt="2026-07-18T10:59:48.305" v="3480" actId="478"/>
          <ac:spMkLst>
            <pc:docMk/>
            <pc:sldMk cId="3282875466" sldId="351"/>
            <ac:spMk id="2" creationId="{00000000-0000-0000-0000-000000000000}"/>
          </ac:spMkLst>
        </pc:spChg>
        <pc:spChg chg="mod">
          <ac:chgData name="Wojciech Kustra" userId="afebd3d0-216b-4c4f-8992-1bf1fda6d5e8" providerId="ADAL" clId="{1D307E72-7901-4E61-A01B-3C4232ABCF63}" dt="2026-07-18T11:06:35.468" v="6127"/>
          <ac:spMkLst>
            <pc:docMk/>
            <pc:sldMk cId="3282875466" sldId="351"/>
            <ac:spMk id="3" creationId="{00000000-0000-0000-0000-000000000000}"/>
          </ac:spMkLst>
        </pc:spChg>
        <pc:spChg chg="mod">
          <ac:chgData name="Wojciech Kustra" userId="afebd3d0-216b-4c4f-8992-1bf1fda6d5e8" providerId="ADAL" clId="{1D307E72-7901-4E61-A01B-3C4232ABCF63}" dt="2026-07-18T11:06:35.479" v="6132"/>
          <ac:spMkLst>
            <pc:docMk/>
            <pc:sldMk cId="3282875466" sldId="351"/>
            <ac:spMk id="5" creationId="{00000000-0000-0000-0000-000000000000}"/>
          </ac:spMkLst>
        </pc:spChg>
        <pc:spChg chg="mod">
          <ac:chgData name="Wojciech Kustra" userId="afebd3d0-216b-4c4f-8992-1bf1fda6d5e8" providerId="ADAL" clId="{1D307E72-7901-4E61-A01B-3C4232ABCF63}" dt="2026-07-18T11:06:35.490" v="6137"/>
          <ac:spMkLst>
            <pc:docMk/>
            <pc:sldMk cId="3282875466" sldId="351"/>
            <ac:spMk id="7" creationId="{00000000-0000-0000-0000-000000000000}"/>
          </ac:spMkLst>
        </pc:spChg>
        <pc:spChg chg="add mod ord">
          <ac:chgData name="Wojciech Kustra" userId="afebd3d0-216b-4c4f-8992-1bf1fda6d5e8" providerId="ADAL" clId="{1D307E72-7901-4E61-A01B-3C4232ABCF63}" dt="2026-07-18T10:59:42.235" v="3479"/>
          <ac:spMkLst>
            <pc:docMk/>
            <pc:sldMk cId="3282875466" sldId="351"/>
            <ac:spMk id="8" creationId="{C6881781-7442-E044-006A-DC28FB3C35F9}"/>
          </ac:spMkLst>
        </pc:spChg>
        <pc:spChg chg="add del mod ord">
          <ac:chgData name="Wojciech Kustra" userId="afebd3d0-216b-4c4f-8992-1bf1fda6d5e8" providerId="ADAL" clId="{1D307E72-7901-4E61-A01B-3C4232ABCF63}" dt="2026-07-18T10:59:32.887" v="3477" actId="478"/>
          <ac:spMkLst>
            <pc:docMk/>
            <pc:sldMk cId="3282875466" sldId="351"/>
            <ac:spMk id="9" creationId="{E7BC3DEC-FFA4-8310-59F5-E038AE01EC2A}"/>
          </ac:spMkLst>
        </pc:spChg>
      </pc:sldChg>
      <pc:sldChg chg="add">
        <pc:chgData name="Wojciech Kustra" userId="afebd3d0-216b-4c4f-8992-1bf1fda6d5e8" providerId="ADAL" clId="{1D307E72-7901-4E61-A01B-3C4232ABCF63}" dt="2026-07-18T11:07:01.773" v="6143"/>
        <pc:sldMkLst>
          <pc:docMk/>
          <pc:sldMk cId="2662039255" sldId="352"/>
        </pc:sldMkLst>
      </pc:sldChg>
      <pc:sldChg chg="modSp add mod">
        <pc:chgData name="Wojciech Kustra" userId="afebd3d0-216b-4c4f-8992-1bf1fda6d5e8" providerId="ADAL" clId="{1D307E72-7901-4E61-A01B-3C4232ABCF63}" dt="2026-07-18T11:08:25.640" v="6153"/>
        <pc:sldMkLst>
          <pc:docMk/>
          <pc:sldMk cId="2573444153" sldId="353"/>
        </pc:sldMkLst>
        <pc:spChg chg="mod">
          <ac:chgData name="Wojciech Kustra" userId="afebd3d0-216b-4c4f-8992-1bf1fda6d5e8" providerId="ADAL" clId="{1D307E72-7901-4E61-A01B-3C4232ABCF63}" dt="2026-07-18T11:08:25.640" v="6153"/>
          <ac:spMkLst>
            <pc:docMk/>
            <pc:sldMk cId="2573444153" sldId="353"/>
            <ac:spMk id="10" creationId="{00000000-0000-0000-0000-000000000000}"/>
          </ac:spMkLst>
        </pc:spChg>
      </pc:sldChg>
      <pc:sldChg chg="add">
        <pc:chgData name="Wojciech Kustra" userId="afebd3d0-216b-4c4f-8992-1bf1fda6d5e8" providerId="ADAL" clId="{1D307E72-7901-4E61-A01B-3C4232ABCF63}" dt="2026-07-18T11:07:09.456" v="6147"/>
        <pc:sldMkLst>
          <pc:docMk/>
          <pc:sldMk cId="2882839118" sldId="354"/>
        </pc:sldMkLst>
      </pc:sldChg>
      <pc:sldChg chg="add">
        <pc:chgData name="Wojciech Kustra" userId="afebd3d0-216b-4c4f-8992-1bf1fda6d5e8" providerId="ADAL" clId="{1D307E72-7901-4E61-A01B-3C4232ABCF63}" dt="2026-07-18T11:07:12.818" v="6149"/>
        <pc:sldMkLst>
          <pc:docMk/>
          <pc:sldMk cId="1816797784" sldId="355"/>
        </pc:sldMkLst>
      </pc:sldChg>
      <pc:sldChg chg="add">
        <pc:chgData name="Wojciech Kustra" userId="afebd3d0-216b-4c4f-8992-1bf1fda6d5e8" providerId="ADAL" clId="{1D307E72-7901-4E61-A01B-3C4232ABCF63}" dt="2026-07-18T11:07:15.850" v="6151"/>
        <pc:sldMkLst>
          <pc:docMk/>
          <pc:sldMk cId="1855812266" sldId="356"/>
        </pc:sldMkLst>
      </pc:sldChg>
      <pc:sldMasterChg chg="add del addSldLayout delSldLayout">
        <pc:chgData name="Wojciech Kustra" userId="afebd3d0-216b-4c4f-8992-1bf1fda6d5e8" providerId="ADAL" clId="{1D307E72-7901-4E61-A01B-3C4232ABCF63}" dt="2026-07-18T11:02:34.700" v="3531" actId="700"/>
        <pc:sldMasterMkLst>
          <pc:docMk/>
          <pc:sldMasterMk cId="0" sldId="2147483688"/>
        </pc:sldMasterMkLst>
        <pc:sldLayoutChg chg="add del">
          <pc:chgData name="Wojciech Kustra" userId="afebd3d0-216b-4c4f-8992-1bf1fda6d5e8" providerId="ADAL" clId="{1D307E72-7901-4E61-A01B-3C4232ABCF63}" dt="2026-07-18T11:02:34.700" v="3531" actId="700"/>
          <pc:sldLayoutMkLst>
            <pc:docMk/>
            <pc:sldMasterMk cId="0" sldId="2147483688"/>
            <pc:sldLayoutMk cId="0" sldId="2147483649"/>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18.07.2026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US" dirty="0"/>
              <a:t>Chaînes d’approvisionnement agiles et lean</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373601" y="3966005"/>
            <a:ext cx="9675241" cy="573864"/>
          </a:xfrm>
        </p:spPr>
        <p:txBody>
          <a:bodyPr>
            <a:noAutofit/>
          </a:bodyPr>
          <a:lstStyle/>
          <a:p>
            <a:r>
              <a:rPr lang="pl-PL" b="0" dirty="0">
                <a:latin typeface="Montserrat"/>
              </a:rPr>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1417013" y="411480"/>
            <a:ext cx="7655356" cy="1296122"/>
          </a:xfrm>
          <a:prstGeom prst="rect">
            <a:avLst/>
          </a:prstGeom>
          <a:noFill/>
          <a:ln/>
        </p:spPr>
        <p:txBody>
          <a:bodyPr wrap="square" lIns="0" tIns="0" rIns="0" bIns="0" rtlCol="0" anchor="t">
            <a:noAutofit/>
          </a:bodyPr>
          <a:lstStyle/>
          <a:p>
            <a:pPr marL="0" indent="0" algn="l">
              <a:buNone/>
            </a:pPr>
            <a:endParaRPr lang="en-US" sz="2000" dirty="0">
              <a:latin typeface="Montserrat"/>
            </a:endParaRPr>
          </a:p>
        </p:txBody>
      </p:sp>
      <p:sp>
        <p:nvSpPr>
          <p:cNvPr id="4" name="Text 2"/>
          <p:cNvSpPr/>
          <p:nvPr/>
        </p:nvSpPr>
        <p:spPr>
          <a:xfrm>
            <a:off x="1517743" y="1700836"/>
            <a:ext cx="4301573" cy="332412"/>
          </a:xfrm>
          <a:prstGeom prst="rect">
            <a:avLst/>
          </a:prstGeom>
          <a:noFill/>
          <a:ln/>
        </p:spPr>
        <p:txBody>
          <a:bodyPr wrap="square" lIns="0" tIns="0" rIns="0" bIns="0" rtlCol="0" anchor="t">
            <a:noAutofit/>
          </a:bodyPr>
          <a:lstStyle/>
          <a:p>
            <a:pPr marL="0" indent="0" algn="l">
              <a:buNone/>
            </a:pPr>
            <a:r>
              <a:rPr lang="en-US" sz="2000" dirty="0">
                <a:solidFill>
                  <a:srgbClr val="28B8C4"/>
                </a:solidFill>
                <a:latin typeface="Montserrat"/>
                <a:ea typeface="Arial" pitchFamily="34" charset="-122"/>
                <a:cs typeface="Arial" pitchFamily="34" charset="-120"/>
              </a:rPr>
              <a:t>Quand utiliser le lean ou l’agile</a:t>
            </a:r>
            <a:endParaRPr lang="en-US" sz="2000" dirty="0">
              <a:latin typeface="Montserrat"/>
            </a:endParaRPr>
          </a:p>
        </p:txBody>
      </p:sp>
      <p:graphicFrame>
        <p:nvGraphicFramePr>
          <p:cNvPr id="5" name="Table 0"/>
          <p:cNvGraphicFramePr>
            <a:graphicFrameLocks noGrp="1"/>
          </p:cNvGraphicFramePr>
          <p:nvPr/>
        </p:nvGraphicFramePr>
        <p:xfrm>
          <a:off x="1457306" y="2325367"/>
          <a:ext cx="9317375" cy="4121155"/>
        </p:xfrm>
        <a:graphic>
          <a:graphicData uri="http://schemas.openxmlformats.org/drawingml/2006/table">
            <a:tbl>
              <a:tblPr/>
              <a:tblGrid>
                <a:gridCol w="4235171">
                  <a:extLst>
                    <a:ext uri="{9D8B030D-6E8A-4147-A177-3AD203B41FA5}">
                      <a16:colId xmlns:a16="http://schemas.microsoft.com/office/drawing/2014/main" val="20000"/>
                    </a:ext>
                  </a:extLst>
                </a:gridCol>
                <a:gridCol w="1915910">
                  <a:extLst>
                    <a:ext uri="{9D8B030D-6E8A-4147-A177-3AD203B41FA5}">
                      <a16:colId xmlns:a16="http://schemas.microsoft.com/office/drawing/2014/main" val="20001"/>
                    </a:ext>
                  </a:extLst>
                </a:gridCol>
                <a:gridCol w="3166294">
                  <a:extLst>
                    <a:ext uri="{9D8B030D-6E8A-4147-A177-3AD203B41FA5}">
                      <a16:colId xmlns:a16="http://schemas.microsoft.com/office/drawing/2014/main" val="20002"/>
                    </a:ext>
                  </a:extLst>
                </a:gridCol>
              </a:tblGrid>
              <a:tr h="824231">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Question</a:t>
                      </a:r>
                      <a:endParaRPr lang="en-US" sz="1200" b="0" i="0" dirty="0">
                        <a:latin typeface="Montserrat" charset="0"/>
                        <a:ea typeface="Arial" charset="0"/>
                        <a:cs typeface="Arial" charset="0"/>
                      </a:endParaRPr>
                    </a:p>
                  </a:txBody>
                  <a:tcPr marL="36576" marR="36576" marT="36576" marB="36576" anchor="ctr">
                    <a:lnL w="10073" cap="flat" cmpd="sng" algn="ctr">
                      <a:solidFill>
                        <a:srgbClr val="CFDBE2"/>
                      </a:solidFill>
                      <a:prstDash val="solid"/>
                      <a:round/>
                      <a:headEnd type="none" w="med" len="med"/>
                      <a:tailEnd type="none" w="med" len="med"/>
                    </a:lnL>
                    <a:lnR w="10073" cap="flat" cmpd="sng" algn="ctr">
                      <a:solidFill>
                        <a:srgbClr val="CFDBE2"/>
                      </a:solidFill>
                      <a:prstDash val="solid"/>
                      <a:round/>
                      <a:headEnd type="none" w="med" len="med"/>
                      <a:tailEnd type="none" w="med" len="med"/>
                    </a:lnR>
                    <a:lnT w="10073" cap="flat" cmpd="sng" algn="ctr">
                      <a:solidFill>
                        <a:srgbClr val="CFDBE2"/>
                      </a:solidFill>
                      <a:prstDash val="solid"/>
                      <a:round/>
                      <a:headEnd type="none" w="med" len="med"/>
                      <a:tailEnd type="none" w="med" len="med"/>
                    </a:lnT>
                    <a:lnB w="10073" cap="flat" cmpd="sng" algn="ctr">
                      <a:solidFill>
                        <a:srgbClr val="CFDBE2"/>
                      </a:solidFill>
                      <a:prstDash val="solid"/>
                      <a:round/>
                      <a:headEnd type="none" w="med" len="med"/>
                      <a:tailEnd type="none" w="med" len="med"/>
                    </a:lnB>
                    <a:solidFill>
                      <a:srgbClr val="E9F6FA"/>
                    </a:solidFill>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Si surtout « Oui » → Lean</a:t>
                      </a:r>
                      <a:endParaRPr lang="en-US" sz="1200" b="0" i="0" dirty="0">
                        <a:latin typeface="Montserrat" charset="0"/>
                        <a:ea typeface="Arial" charset="0"/>
                        <a:cs typeface="Arial" charset="0"/>
                      </a:endParaRPr>
                    </a:p>
                  </a:txBody>
                  <a:tcPr marL="36576" marR="36576" marT="36576" marB="36576" anchor="ctr">
                    <a:lnL w="10073" cap="flat" cmpd="sng" algn="ctr">
                      <a:solidFill>
                        <a:srgbClr val="CFDBE2"/>
                      </a:solidFill>
                      <a:prstDash val="solid"/>
                      <a:round/>
                      <a:headEnd type="none" w="med" len="med"/>
                      <a:tailEnd type="none" w="med" len="med"/>
                    </a:lnL>
                    <a:lnR w="10073" cap="flat" cmpd="sng" algn="ctr">
                      <a:solidFill>
                        <a:srgbClr val="CFDBE2"/>
                      </a:solidFill>
                      <a:prstDash val="solid"/>
                      <a:round/>
                      <a:headEnd type="none" w="med" len="med"/>
                      <a:tailEnd type="none" w="med" len="med"/>
                    </a:lnR>
                    <a:lnT w="10073" cap="flat" cmpd="sng" algn="ctr">
                      <a:solidFill>
                        <a:srgbClr val="CFDBE2"/>
                      </a:solidFill>
                      <a:prstDash val="solid"/>
                      <a:round/>
                      <a:headEnd type="none" w="med" len="med"/>
                      <a:tailEnd type="none" w="med" len="med"/>
                    </a:lnT>
                    <a:lnB w="10073" cap="flat" cmpd="sng" algn="ctr">
                      <a:solidFill>
                        <a:srgbClr val="CFDBE2"/>
                      </a:solidFill>
                      <a:prstDash val="solid"/>
                      <a:round/>
                      <a:headEnd type="none" w="med" len="med"/>
                      <a:tailEnd type="none" w="med" len="med"/>
                    </a:lnB>
                    <a:solidFill>
                      <a:srgbClr val="E9F6FA"/>
                    </a:solidFill>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Si surtout « Non » → Agile</a:t>
                      </a:r>
                      <a:endParaRPr lang="en-US" sz="1200" b="0" i="0" dirty="0">
                        <a:latin typeface="Montserrat" charset="0"/>
                        <a:ea typeface="Arial" charset="0"/>
                        <a:cs typeface="Arial" charset="0"/>
                      </a:endParaRPr>
                    </a:p>
                  </a:txBody>
                  <a:tcPr marL="36576" marR="36576" marT="36576" marB="36576" anchor="ctr">
                    <a:lnL w="10073" cap="flat" cmpd="sng" algn="ctr">
                      <a:solidFill>
                        <a:srgbClr val="CFDBE2"/>
                      </a:solidFill>
                      <a:prstDash val="solid"/>
                      <a:round/>
                      <a:headEnd type="none" w="med" len="med"/>
                      <a:tailEnd type="none" w="med" len="med"/>
                    </a:lnL>
                    <a:lnR w="10073" cap="flat" cmpd="sng" algn="ctr">
                      <a:solidFill>
                        <a:srgbClr val="CFDBE2"/>
                      </a:solidFill>
                      <a:prstDash val="solid"/>
                      <a:round/>
                      <a:headEnd type="none" w="med" len="med"/>
                      <a:tailEnd type="none" w="med" len="med"/>
                    </a:lnR>
                    <a:lnT w="10073" cap="flat" cmpd="sng" algn="ctr">
                      <a:solidFill>
                        <a:srgbClr val="CFDBE2"/>
                      </a:solidFill>
                      <a:prstDash val="solid"/>
                      <a:round/>
                      <a:headEnd type="none" w="med" len="med"/>
                      <a:tailEnd type="none" w="med" len="med"/>
                    </a:lnT>
                    <a:lnB w="10073" cap="flat" cmpd="sng" algn="ctr">
                      <a:solidFill>
                        <a:srgbClr val="CFDBE2"/>
                      </a:solidFill>
                      <a:prstDash val="solid"/>
                      <a:round/>
                      <a:headEnd type="none" w="med" len="med"/>
                      <a:tailEnd type="none" w="med" len="med"/>
                    </a:lnB>
                    <a:solidFill>
                      <a:srgbClr val="E9F6FA"/>
                    </a:solidFill>
                  </a:tcPr>
                </a:tc>
                <a:extLst>
                  <a:ext uri="{0D108BD9-81ED-4DB2-BD59-A6C34878D82A}">
                    <a16:rowId xmlns:a16="http://schemas.microsoft.com/office/drawing/2014/main" val="10000"/>
                  </a:ext>
                </a:extLst>
              </a:tr>
              <a:tr h="824231">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La demande est-elle stable et prévisible ?</a:t>
                      </a:r>
                      <a:endParaRPr lang="en-US" sz="1200" b="0" i="0" dirty="0">
                        <a:latin typeface="Montserrat" charset="0"/>
                        <a:ea typeface="Arial" charset="0"/>
                        <a:cs typeface="Arial" charset="0"/>
                      </a:endParaRPr>
                    </a:p>
                  </a:txBody>
                  <a:tcPr marL="36576" marR="36576" marT="36576" marB="36576">
                    <a:lnL w="10073" cap="flat" cmpd="sng" algn="ctr">
                      <a:solidFill>
                        <a:srgbClr val="CFDBE2"/>
                      </a:solidFill>
                      <a:prstDash val="solid"/>
                      <a:round/>
                      <a:headEnd type="none" w="med" len="med"/>
                      <a:tailEnd type="none" w="med" len="med"/>
                    </a:lnL>
                    <a:lnR w="10073" cap="flat" cmpd="sng" algn="ctr">
                      <a:solidFill>
                        <a:srgbClr val="CFDBE2"/>
                      </a:solidFill>
                      <a:prstDash val="solid"/>
                      <a:round/>
                      <a:headEnd type="none" w="med" len="med"/>
                      <a:tailEnd type="none" w="med" len="med"/>
                    </a:lnR>
                    <a:lnT w="10073" cap="flat" cmpd="sng" algn="ctr">
                      <a:solidFill>
                        <a:srgbClr val="CFDBE2"/>
                      </a:solidFill>
                      <a:prstDash val="solid"/>
                      <a:round/>
                      <a:headEnd type="none" w="med" len="med"/>
                      <a:tailEnd type="none" w="med" len="med"/>
                    </a:lnT>
                    <a:lnB w="10073"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Oui → le lean convient.</a:t>
                      </a:r>
                      <a:endParaRPr lang="en-US" sz="1200" b="0" i="0" dirty="0">
                        <a:latin typeface="Montserrat" charset="0"/>
                        <a:ea typeface="Arial" charset="0"/>
                        <a:cs typeface="Arial" charset="0"/>
                      </a:endParaRPr>
                    </a:p>
                  </a:txBody>
                  <a:tcPr marL="36576" marR="36576" marT="36576" marB="36576">
                    <a:lnL w="10073" cap="flat" cmpd="sng" algn="ctr">
                      <a:solidFill>
                        <a:srgbClr val="CFDBE2"/>
                      </a:solidFill>
                      <a:prstDash val="solid"/>
                      <a:round/>
                      <a:headEnd type="none" w="med" len="med"/>
                      <a:tailEnd type="none" w="med" len="med"/>
                    </a:lnL>
                    <a:lnR w="10073" cap="flat" cmpd="sng" algn="ctr">
                      <a:solidFill>
                        <a:srgbClr val="CFDBE2"/>
                      </a:solidFill>
                      <a:prstDash val="solid"/>
                      <a:round/>
                      <a:headEnd type="none" w="med" len="med"/>
                      <a:tailEnd type="none" w="med" len="med"/>
                    </a:lnR>
                    <a:lnT w="10073" cap="flat" cmpd="sng" algn="ctr">
                      <a:solidFill>
                        <a:srgbClr val="CFDBE2"/>
                      </a:solidFill>
                      <a:prstDash val="solid"/>
                      <a:round/>
                      <a:headEnd type="none" w="med" len="med"/>
                      <a:tailEnd type="none" w="med" len="med"/>
                    </a:lnT>
                    <a:lnB w="10073"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Non → agile ou leagile nécessaire.</a:t>
                      </a:r>
                      <a:endParaRPr lang="en-US" sz="1200" b="0" i="0" dirty="0">
                        <a:latin typeface="Montserrat" charset="0"/>
                        <a:ea typeface="Arial" charset="0"/>
                        <a:cs typeface="Arial" charset="0"/>
                      </a:endParaRPr>
                    </a:p>
                  </a:txBody>
                  <a:tcPr marL="36576" marR="36576" marT="36576" marB="36576">
                    <a:lnL w="10073" cap="flat" cmpd="sng" algn="ctr">
                      <a:solidFill>
                        <a:srgbClr val="CFDBE2"/>
                      </a:solidFill>
                      <a:prstDash val="solid"/>
                      <a:round/>
                      <a:headEnd type="none" w="med" len="med"/>
                      <a:tailEnd type="none" w="med" len="med"/>
                    </a:lnL>
                    <a:lnR w="10073" cap="flat" cmpd="sng" algn="ctr">
                      <a:solidFill>
                        <a:srgbClr val="CFDBE2"/>
                      </a:solidFill>
                      <a:prstDash val="solid"/>
                      <a:round/>
                      <a:headEnd type="none" w="med" len="med"/>
                      <a:tailEnd type="none" w="med" len="med"/>
                    </a:lnR>
                    <a:lnT w="10073" cap="flat" cmpd="sng" algn="ctr">
                      <a:solidFill>
                        <a:srgbClr val="CFDBE2"/>
                      </a:solidFill>
                      <a:prstDash val="solid"/>
                      <a:round/>
                      <a:headEnd type="none" w="med" len="med"/>
                      <a:tailEnd type="none" w="med" len="med"/>
                    </a:lnT>
                    <a:lnB w="10073" cap="flat" cmpd="sng" algn="ctr">
                      <a:solidFill>
                        <a:srgbClr val="CFDBE2"/>
                      </a:solidFill>
                      <a:prstDash val="solid"/>
                      <a:round/>
                      <a:headEnd type="none" w="med" len="med"/>
                      <a:tailEnd type="none" w="med" len="med"/>
                    </a:lnB>
                  </a:tcPr>
                </a:tc>
                <a:extLst>
                  <a:ext uri="{0D108BD9-81ED-4DB2-BD59-A6C34878D82A}">
                    <a16:rowId xmlns:a16="http://schemas.microsoft.com/office/drawing/2014/main" val="10001"/>
                  </a:ext>
                </a:extLst>
              </a:tr>
              <a:tr h="824231">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Les produits sont-ils standardisés avec peu de personnalisation ?</a:t>
                      </a:r>
                      <a:endParaRPr lang="en-US" sz="1200" b="0" i="0" dirty="0">
                        <a:latin typeface="Montserrat" charset="0"/>
                        <a:ea typeface="Arial" charset="0"/>
                        <a:cs typeface="Arial" charset="0"/>
                      </a:endParaRPr>
                    </a:p>
                  </a:txBody>
                  <a:tcPr marL="36576" marR="36576" marT="36576" marB="36576">
                    <a:lnL w="10073" cap="flat" cmpd="sng" algn="ctr">
                      <a:solidFill>
                        <a:srgbClr val="CFDBE2"/>
                      </a:solidFill>
                      <a:prstDash val="solid"/>
                      <a:round/>
                      <a:headEnd type="none" w="med" len="med"/>
                      <a:tailEnd type="none" w="med" len="med"/>
                    </a:lnL>
                    <a:lnR w="10073" cap="flat" cmpd="sng" algn="ctr">
                      <a:solidFill>
                        <a:srgbClr val="CFDBE2"/>
                      </a:solidFill>
                      <a:prstDash val="solid"/>
                      <a:round/>
                      <a:headEnd type="none" w="med" len="med"/>
                      <a:tailEnd type="none" w="med" len="med"/>
                    </a:lnR>
                    <a:lnT w="10073" cap="flat" cmpd="sng" algn="ctr">
                      <a:solidFill>
                        <a:srgbClr val="CFDBE2"/>
                      </a:solidFill>
                      <a:prstDash val="solid"/>
                      <a:round/>
                      <a:headEnd type="none" w="med" len="med"/>
                      <a:tailEnd type="none" w="med" len="med"/>
                    </a:lnT>
                    <a:lnB w="10073"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Oui → lean.</a:t>
                      </a:r>
                      <a:endParaRPr lang="en-US" sz="1200" b="0" i="0" dirty="0">
                        <a:latin typeface="Montserrat" charset="0"/>
                        <a:ea typeface="Arial" charset="0"/>
                        <a:cs typeface="Arial" charset="0"/>
                      </a:endParaRPr>
                    </a:p>
                  </a:txBody>
                  <a:tcPr marL="36576" marR="36576" marT="36576" marB="36576">
                    <a:lnL w="10073" cap="flat" cmpd="sng" algn="ctr">
                      <a:solidFill>
                        <a:srgbClr val="CFDBE2"/>
                      </a:solidFill>
                      <a:prstDash val="solid"/>
                      <a:round/>
                      <a:headEnd type="none" w="med" len="med"/>
                      <a:tailEnd type="none" w="med" len="med"/>
                    </a:lnL>
                    <a:lnR w="10073" cap="flat" cmpd="sng" algn="ctr">
                      <a:solidFill>
                        <a:srgbClr val="CFDBE2"/>
                      </a:solidFill>
                      <a:prstDash val="solid"/>
                      <a:round/>
                      <a:headEnd type="none" w="med" len="med"/>
                      <a:tailEnd type="none" w="med" len="med"/>
                    </a:lnR>
                    <a:lnT w="10073" cap="flat" cmpd="sng" algn="ctr">
                      <a:solidFill>
                        <a:srgbClr val="CFDBE2"/>
                      </a:solidFill>
                      <a:prstDash val="solid"/>
                      <a:round/>
                      <a:headEnd type="none" w="med" len="med"/>
                      <a:tailEnd type="none" w="med" len="med"/>
                    </a:lnT>
                    <a:lnB w="10073"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Non → agile.</a:t>
                      </a:r>
                      <a:endParaRPr lang="en-US" sz="1200" b="0" i="0" dirty="0">
                        <a:latin typeface="Montserrat" charset="0"/>
                        <a:ea typeface="Arial" charset="0"/>
                        <a:cs typeface="Arial" charset="0"/>
                      </a:endParaRPr>
                    </a:p>
                  </a:txBody>
                  <a:tcPr marL="36576" marR="36576" marT="36576" marB="36576">
                    <a:lnL w="10073" cap="flat" cmpd="sng" algn="ctr">
                      <a:solidFill>
                        <a:srgbClr val="CFDBE2"/>
                      </a:solidFill>
                      <a:prstDash val="solid"/>
                      <a:round/>
                      <a:headEnd type="none" w="med" len="med"/>
                      <a:tailEnd type="none" w="med" len="med"/>
                    </a:lnL>
                    <a:lnR w="10073" cap="flat" cmpd="sng" algn="ctr">
                      <a:solidFill>
                        <a:srgbClr val="CFDBE2"/>
                      </a:solidFill>
                      <a:prstDash val="solid"/>
                      <a:round/>
                      <a:headEnd type="none" w="med" len="med"/>
                      <a:tailEnd type="none" w="med" len="med"/>
                    </a:lnR>
                    <a:lnT w="10073" cap="flat" cmpd="sng" algn="ctr">
                      <a:solidFill>
                        <a:srgbClr val="CFDBE2"/>
                      </a:solidFill>
                      <a:prstDash val="solid"/>
                      <a:round/>
                      <a:headEnd type="none" w="med" len="med"/>
                      <a:tailEnd type="none" w="med" len="med"/>
                    </a:lnT>
                    <a:lnB w="10073" cap="flat" cmpd="sng" algn="ctr">
                      <a:solidFill>
                        <a:srgbClr val="CFDBE2"/>
                      </a:solidFill>
                      <a:prstDash val="solid"/>
                      <a:round/>
                      <a:headEnd type="none" w="med" len="med"/>
                      <a:tailEnd type="none" w="med" len="med"/>
                    </a:lnB>
                  </a:tcPr>
                </a:tc>
                <a:extLst>
                  <a:ext uri="{0D108BD9-81ED-4DB2-BD59-A6C34878D82A}">
                    <a16:rowId xmlns:a16="http://schemas.microsoft.com/office/drawing/2014/main" val="10002"/>
                  </a:ext>
                </a:extLst>
              </a:tr>
              <a:tr h="824231">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Le prix est-il le principal facteur concurrentiel ?</a:t>
                      </a:r>
                      <a:endParaRPr lang="en-US" sz="1200" b="0" i="0" dirty="0">
                        <a:latin typeface="Montserrat" charset="0"/>
                        <a:ea typeface="Arial" charset="0"/>
                        <a:cs typeface="Arial" charset="0"/>
                      </a:endParaRPr>
                    </a:p>
                  </a:txBody>
                  <a:tcPr marL="36576" marR="36576" marT="36576" marB="36576">
                    <a:lnL w="10073" cap="flat" cmpd="sng" algn="ctr">
                      <a:solidFill>
                        <a:srgbClr val="CFDBE2"/>
                      </a:solidFill>
                      <a:prstDash val="solid"/>
                      <a:round/>
                      <a:headEnd type="none" w="med" len="med"/>
                      <a:tailEnd type="none" w="med" len="med"/>
                    </a:lnL>
                    <a:lnR w="10073" cap="flat" cmpd="sng" algn="ctr">
                      <a:solidFill>
                        <a:srgbClr val="CFDBE2"/>
                      </a:solidFill>
                      <a:prstDash val="solid"/>
                      <a:round/>
                      <a:headEnd type="none" w="med" len="med"/>
                      <a:tailEnd type="none" w="med" len="med"/>
                    </a:lnR>
                    <a:lnT w="10073" cap="flat" cmpd="sng" algn="ctr">
                      <a:solidFill>
                        <a:srgbClr val="CFDBE2"/>
                      </a:solidFill>
                      <a:prstDash val="solid"/>
                      <a:round/>
                      <a:headEnd type="none" w="med" len="med"/>
                      <a:tailEnd type="none" w="med" len="med"/>
                    </a:lnT>
                    <a:lnB w="10073"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Oui → lean.</a:t>
                      </a:r>
                      <a:endParaRPr lang="en-US" sz="1200" b="0" i="0" dirty="0">
                        <a:latin typeface="Montserrat" charset="0"/>
                        <a:ea typeface="Arial" charset="0"/>
                        <a:cs typeface="Arial" charset="0"/>
                      </a:endParaRPr>
                    </a:p>
                  </a:txBody>
                  <a:tcPr marL="36576" marR="36576" marT="36576" marB="36576">
                    <a:lnL w="10073" cap="flat" cmpd="sng" algn="ctr">
                      <a:solidFill>
                        <a:srgbClr val="CFDBE2"/>
                      </a:solidFill>
                      <a:prstDash val="solid"/>
                      <a:round/>
                      <a:headEnd type="none" w="med" len="med"/>
                      <a:tailEnd type="none" w="med" len="med"/>
                    </a:lnL>
                    <a:lnR w="10073" cap="flat" cmpd="sng" algn="ctr">
                      <a:solidFill>
                        <a:srgbClr val="CFDBE2"/>
                      </a:solidFill>
                      <a:prstDash val="solid"/>
                      <a:round/>
                      <a:headEnd type="none" w="med" len="med"/>
                      <a:tailEnd type="none" w="med" len="med"/>
                    </a:lnR>
                    <a:lnT w="10073" cap="flat" cmpd="sng" algn="ctr">
                      <a:solidFill>
                        <a:srgbClr val="CFDBE2"/>
                      </a:solidFill>
                      <a:prstDash val="solid"/>
                      <a:round/>
                      <a:headEnd type="none" w="med" len="med"/>
                      <a:tailEnd type="none" w="med" len="med"/>
                    </a:lnT>
                    <a:lnB w="10073"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Non (vitesse et variété comptent davantage) → agile.</a:t>
                      </a:r>
                      <a:endParaRPr lang="en-US" sz="1200" b="0" i="0" dirty="0">
                        <a:latin typeface="Montserrat" charset="0"/>
                        <a:ea typeface="Arial" charset="0"/>
                        <a:cs typeface="Arial" charset="0"/>
                      </a:endParaRPr>
                    </a:p>
                  </a:txBody>
                  <a:tcPr marL="36576" marR="36576" marT="36576" marB="36576">
                    <a:lnL w="10073" cap="flat" cmpd="sng" algn="ctr">
                      <a:solidFill>
                        <a:srgbClr val="CFDBE2"/>
                      </a:solidFill>
                      <a:prstDash val="solid"/>
                      <a:round/>
                      <a:headEnd type="none" w="med" len="med"/>
                      <a:tailEnd type="none" w="med" len="med"/>
                    </a:lnL>
                    <a:lnR w="10073" cap="flat" cmpd="sng" algn="ctr">
                      <a:solidFill>
                        <a:srgbClr val="CFDBE2"/>
                      </a:solidFill>
                      <a:prstDash val="solid"/>
                      <a:round/>
                      <a:headEnd type="none" w="med" len="med"/>
                      <a:tailEnd type="none" w="med" len="med"/>
                    </a:lnR>
                    <a:lnT w="10073" cap="flat" cmpd="sng" algn="ctr">
                      <a:solidFill>
                        <a:srgbClr val="CFDBE2"/>
                      </a:solidFill>
                      <a:prstDash val="solid"/>
                      <a:round/>
                      <a:headEnd type="none" w="med" len="med"/>
                      <a:tailEnd type="none" w="med" len="med"/>
                    </a:lnT>
                    <a:lnB w="10073" cap="flat" cmpd="sng" algn="ctr">
                      <a:solidFill>
                        <a:srgbClr val="CFDBE2"/>
                      </a:solidFill>
                      <a:prstDash val="solid"/>
                      <a:round/>
                      <a:headEnd type="none" w="med" len="med"/>
                      <a:tailEnd type="none" w="med" len="med"/>
                    </a:lnB>
                  </a:tcPr>
                </a:tc>
                <a:extLst>
                  <a:ext uri="{0D108BD9-81ED-4DB2-BD59-A6C34878D82A}">
                    <a16:rowId xmlns:a16="http://schemas.microsoft.com/office/drawing/2014/main" val="10003"/>
                  </a:ext>
                </a:extLst>
              </a:tr>
              <a:tr h="824231">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Les fournisseurs et la logistique sont-ils assez fiables ?</a:t>
                      </a:r>
                      <a:endParaRPr lang="en-US" sz="1200" b="0" i="0" dirty="0">
                        <a:latin typeface="Montserrat" charset="0"/>
                        <a:ea typeface="Arial" charset="0"/>
                        <a:cs typeface="Arial" charset="0"/>
                      </a:endParaRPr>
                    </a:p>
                  </a:txBody>
                  <a:tcPr marL="36576" marR="36576" marT="36576" marB="36576">
                    <a:lnL w="10073" cap="flat" cmpd="sng" algn="ctr">
                      <a:solidFill>
                        <a:srgbClr val="CFDBE2"/>
                      </a:solidFill>
                      <a:prstDash val="solid"/>
                      <a:round/>
                      <a:headEnd type="none" w="med" len="med"/>
                      <a:tailEnd type="none" w="med" len="med"/>
                    </a:lnL>
                    <a:lnR w="10073" cap="flat" cmpd="sng" algn="ctr">
                      <a:solidFill>
                        <a:srgbClr val="CFDBE2"/>
                      </a:solidFill>
                      <a:prstDash val="solid"/>
                      <a:round/>
                      <a:headEnd type="none" w="med" len="med"/>
                      <a:tailEnd type="none" w="med" len="med"/>
                    </a:lnR>
                    <a:lnT w="10073" cap="flat" cmpd="sng" algn="ctr">
                      <a:solidFill>
                        <a:srgbClr val="CFDBE2"/>
                      </a:solidFill>
                      <a:prstDash val="solid"/>
                      <a:round/>
                      <a:headEnd type="none" w="med" len="med"/>
                      <a:tailEnd type="none" w="med" len="med"/>
                    </a:lnT>
                    <a:lnB w="10073"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Oui → lean/JAT possible.</a:t>
                      </a:r>
                      <a:endParaRPr lang="en-US" sz="1200" b="0" i="0" dirty="0">
                        <a:latin typeface="Montserrat" charset="0"/>
                        <a:ea typeface="Arial" charset="0"/>
                        <a:cs typeface="Arial" charset="0"/>
                      </a:endParaRPr>
                    </a:p>
                  </a:txBody>
                  <a:tcPr marL="36576" marR="36576" marT="36576" marB="36576">
                    <a:lnL w="10073" cap="flat" cmpd="sng" algn="ctr">
                      <a:solidFill>
                        <a:srgbClr val="CFDBE2"/>
                      </a:solidFill>
                      <a:prstDash val="solid"/>
                      <a:round/>
                      <a:headEnd type="none" w="med" len="med"/>
                      <a:tailEnd type="none" w="med" len="med"/>
                    </a:lnL>
                    <a:lnR w="10073" cap="flat" cmpd="sng" algn="ctr">
                      <a:solidFill>
                        <a:srgbClr val="CFDBE2"/>
                      </a:solidFill>
                      <a:prstDash val="solid"/>
                      <a:round/>
                      <a:headEnd type="none" w="med" len="med"/>
                      <a:tailEnd type="none" w="med" len="med"/>
                    </a:lnR>
                    <a:lnT w="10073" cap="flat" cmpd="sng" algn="ctr">
                      <a:solidFill>
                        <a:srgbClr val="CFDBE2"/>
                      </a:solidFill>
                      <a:prstDash val="solid"/>
                      <a:round/>
                      <a:headEnd type="none" w="med" len="med"/>
                      <a:tailEnd type="none" w="med" len="med"/>
                    </a:lnT>
                    <a:lnB w="10073"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Non → créer des tampons et de la flexibilité (agile/leagile).</a:t>
                      </a:r>
                      <a:endParaRPr lang="en-US" sz="1200" b="0" i="0" dirty="0">
                        <a:latin typeface="Montserrat" charset="0"/>
                        <a:ea typeface="Arial" charset="0"/>
                        <a:cs typeface="Arial" charset="0"/>
                      </a:endParaRPr>
                    </a:p>
                  </a:txBody>
                  <a:tcPr marL="36576" marR="36576" marT="36576" marB="36576">
                    <a:lnL w="10073" cap="flat" cmpd="sng" algn="ctr">
                      <a:solidFill>
                        <a:srgbClr val="CFDBE2"/>
                      </a:solidFill>
                      <a:prstDash val="solid"/>
                      <a:round/>
                      <a:headEnd type="none" w="med" len="med"/>
                      <a:tailEnd type="none" w="med" len="med"/>
                    </a:lnL>
                    <a:lnR w="10073" cap="flat" cmpd="sng" algn="ctr">
                      <a:solidFill>
                        <a:srgbClr val="CFDBE2"/>
                      </a:solidFill>
                      <a:prstDash val="solid"/>
                      <a:round/>
                      <a:headEnd type="none" w="med" len="med"/>
                      <a:tailEnd type="none" w="med" len="med"/>
                    </a:lnR>
                    <a:lnT w="10073" cap="flat" cmpd="sng" algn="ctr">
                      <a:solidFill>
                        <a:srgbClr val="CFDBE2"/>
                      </a:solidFill>
                      <a:prstDash val="solid"/>
                      <a:round/>
                      <a:headEnd type="none" w="med" len="med"/>
                      <a:tailEnd type="none" w="med" len="med"/>
                    </a:lnT>
                    <a:lnB w="10073" cap="flat" cmpd="sng" algn="ctr">
                      <a:solidFill>
                        <a:srgbClr val="CFDBE2"/>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6" name="Title 5">
            <a:extLst>
              <a:ext uri="{FF2B5EF4-FFF2-40B4-BE49-F238E27FC236}">
                <a16:creationId xmlns:a16="http://schemas.microsoft.com/office/drawing/2014/main" id="{2FCF589B-F344-8B7D-4119-C6F9B3B6AAB9}"/>
              </a:ext>
            </a:extLst>
          </p:cNvPr>
          <p:cNvSpPr>
            <a:spLocks noGrp="1"/>
          </p:cNvSpPr>
          <p:nvPr>
            <p:ph type="title"/>
          </p:nvPr>
        </p:nvSpPr>
        <p:spPr>
          <a:xfrm>
            <a:off x="603252" y="539751"/>
            <a:ext cx="7999727" cy="717551"/>
          </a:xfrm>
        </p:spPr>
        <p:txBody>
          <a:bodyPr/>
          <a:lstStyle/>
          <a:p>
            <a:r>
              <a:rPr lang="fr-FR" dirty="0"/>
              <a:t>Quand utiliser le </a:t>
            </a:r>
            <a:r>
              <a:rPr lang="fr-FR" dirty="0" err="1"/>
              <a:t>lean</a:t>
            </a:r>
            <a:r>
              <a:rPr lang="fr-FR" dirty="0"/>
              <a:t> ou l’agile, point</a:t>
            </a:r>
            <a:br>
              <a:rPr lang="fr-FR" dirty="0"/>
            </a:br>
            <a:r>
              <a:rPr lang="fr-FR" dirty="0"/>
              <a:t>de découplage et différenciation</a:t>
            </a:r>
            <a:br>
              <a:rPr lang="fr-FR" dirty="0"/>
            </a:br>
            <a:r>
              <a:rPr lang="fr-FR" dirty="0"/>
              <a:t>retardée</a:t>
            </a:r>
            <a:br>
              <a:rPr lang="fr-FR" dirty="0"/>
            </a:br>
            <a:endParaRPr lang="en-GB" dirty="0"/>
          </a:p>
        </p:txBody>
      </p:sp>
    </p:spTree>
    <p:extLst>
      <p:ext uri="{BB962C8B-B14F-4D97-AF65-F5344CB8AC3E}">
        <p14:creationId xmlns:p14="http://schemas.microsoft.com/office/powerpoint/2010/main" val="288283911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896044" y="411480"/>
            <a:ext cx="8462205" cy="1432730"/>
          </a:xfrm>
          <a:prstGeom prst="rect">
            <a:avLst/>
          </a:prstGeom>
          <a:noFill/>
          <a:ln/>
        </p:spPr>
        <p:txBody>
          <a:bodyPr wrap="square" lIns="0" tIns="0" rIns="0" bIns="0" rtlCol="0" anchor="t">
            <a:noAutofit/>
          </a:bodyPr>
          <a:lstStyle/>
          <a:p>
            <a:pPr marL="0" indent="0" algn="l">
              <a:buNone/>
            </a:pPr>
            <a:endParaRPr lang="en-US" sz="2000" dirty="0">
              <a:latin typeface="Montserrat"/>
            </a:endParaRPr>
          </a:p>
        </p:txBody>
      </p:sp>
      <p:sp>
        <p:nvSpPr>
          <p:cNvPr id="4" name="Shape 2"/>
          <p:cNvSpPr/>
          <p:nvPr/>
        </p:nvSpPr>
        <p:spPr>
          <a:xfrm>
            <a:off x="940583" y="1970346"/>
            <a:ext cx="10355067" cy="4476173"/>
          </a:xfrm>
          <a:prstGeom prst="rect">
            <a:avLst/>
          </a:prstGeom>
          <a:solidFill>
            <a:srgbClr val="FFF8F0"/>
          </a:solidFill>
          <a:ln w="11135">
            <a:solidFill>
              <a:srgbClr val="F1D9C9"/>
            </a:solidFill>
            <a:prstDash val="solid"/>
          </a:ln>
        </p:spPr>
        <p:txBody>
          <a:bodyPr>
            <a:noAutofit/>
          </a:bodyPr>
          <a:lstStyle/>
          <a:p>
            <a:endParaRPr lang="en-GB" sz="1800">
              <a:latin typeface="Montserrat"/>
            </a:endParaRPr>
          </a:p>
        </p:txBody>
      </p:sp>
      <p:sp>
        <p:nvSpPr>
          <p:cNvPr id="5" name="Text 3"/>
          <p:cNvSpPr/>
          <p:nvPr/>
        </p:nvSpPr>
        <p:spPr>
          <a:xfrm>
            <a:off x="1163271" y="2282119"/>
            <a:ext cx="2978647" cy="256099"/>
          </a:xfrm>
          <a:prstGeom prst="rect">
            <a:avLst/>
          </a:prstGeom>
          <a:noFill/>
          <a:ln/>
        </p:spPr>
        <p:txBody>
          <a:bodyPr wrap="square" lIns="0" tIns="0" rIns="0" bIns="0" rtlCol="0" anchor="t">
            <a:noAutofit/>
          </a:bodyPr>
          <a:lstStyle/>
          <a:p>
            <a:pPr marL="0" indent="0" algn="l">
              <a:buNone/>
            </a:pPr>
            <a:r>
              <a:rPr lang="en-US" sz="1800" dirty="0">
                <a:solidFill>
                  <a:srgbClr val="B2471A"/>
                </a:solidFill>
                <a:latin typeface="Montserrat"/>
                <a:ea typeface="Arial" pitchFamily="34" charset="-122"/>
                <a:cs typeface="Arial" pitchFamily="34" charset="-120"/>
              </a:rPr>
              <a:t>Entreprise A vs entreprise B</a:t>
            </a:r>
            <a:endParaRPr lang="en-US" sz="1800" dirty="0">
              <a:latin typeface="Montserrat"/>
            </a:endParaRPr>
          </a:p>
        </p:txBody>
      </p:sp>
      <p:sp>
        <p:nvSpPr>
          <p:cNvPr id="6" name="Text 4"/>
          <p:cNvSpPr/>
          <p:nvPr/>
        </p:nvSpPr>
        <p:spPr>
          <a:xfrm>
            <a:off x="1163272" y="2950205"/>
            <a:ext cx="9464310" cy="300639"/>
          </a:xfrm>
          <a:prstGeom prst="rect">
            <a:avLst/>
          </a:prstGeom>
          <a:noFill/>
          <a:ln/>
        </p:spPr>
        <p:txBody>
          <a:bodyPr wrap="square" lIns="0" tIns="0" rIns="0" bIns="0" rtlCol="0" anchor="t">
            <a:normAutofit/>
          </a:bodyPr>
          <a:lstStyle/>
          <a:p>
            <a:pPr marL="0" indent="0" algn="l">
              <a:buNone/>
            </a:pPr>
            <a:r>
              <a:rPr lang="en-US" sz="1754" dirty="0">
                <a:solidFill>
                  <a:srgbClr val="003B4D"/>
                </a:solidFill>
                <a:latin typeface="Arial" pitchFamily="34" charset="0"/>
                <a:ea typeface="Arial" pitchFamily="34" charset="-122"/>
                <a:cs typeface="Arial" pitchFamily="34" charset="-120"/>
              </a:rPr>
              <a:t>Entreprise A : producteur de lessive en poudre standardisée pour les supermarchés régionaux.</a:t>
            </a:r>
            <a:endParaRPr lang="en-US" sz="1754" dirty="0"/>
          </a:p>
        </p:txBody>
      </p:sp>
      <p:sp>
        <p:nvSpPr>
          <p:cNvPr id="7" name="Text 5"/>
          <p:cNvSpPr/>
          <p:nvPr/>
        </p:nvSpPr>
        <p:spPr>
          <a:xfrm>
            <a:off x="1163271" y="3250844"/>
            <a:ext cx="9464310" cy="601276"/>
          </a:xfrm>
          <a:prstGeom prst="rect">
            <a:avLst/>
          </a:prstGeom>
          <a:noFill/>
          <a:ln/>
        </p:spPr>
        <p:txBody>
          <a:bodyPr wrap="square" lIns="0" tIns="0" rIns="0" bIns="0" rtlCol="0" anchor="t">
            <a:noAutofit/>
          </a:bodyPr>
          <a:lstStyle/>
          <a:p>
            <a:pPr marL="0" indent="0" algn="l">
              <a:buNone/>
            </a:pPr>
            <a:r>
              <a:rPr lang="en-US" sz="1200" dirty="0">
                <a:solidFill>
                  <a:srgbClr val="003B4D"/>
                </a:solidFill>
                <a:latin typeface="Montserrat"/>
                <a:ea typeface="Arial" pitchFamily="34" charset="-122"/>
                <a:cs typeface="Arial" pitchFamily="34" charset="-120"/>
              </a:rPr>
              <a:t>• Demande stable ; qualité et prix déterminants.</a:t>
            </a:r>
            <a:endParaRPr lang="en-US" sz="1200" dirty="0">
              <a:latin typeface="Montserrat"/>
            </a:endParaRPr>
          </a:p>
          <a:p>
            <a:pPr marL="0" indent="0" algn="l">
              <a:buNone/>
            </a:pPr>
            <a:r>
              <a:rPr lang="en-US" sz="1200" dirty="0">
                <a:solidFill>
                  <a:srgbClr val="003B4D"/>
                </a:solidFill>
                <a:latin typeface="Montserrat"/>
                <a:ea typeface="Arial" pitchFamily="34" charset="-122"/>
                <a:cs typeface="Arial" pitchFamily="34" charset="-120"/>
              </a:rPr>
              <a:t>• Applique le lean : longues séries de production, matières premières en JAT, peu de UGS.</a:t>
            </a:r>
            <a:endParaRPr lang="en-US" sz="1200" dirty="0">
              <a:latin typeface="Montserrat"/>
            </a:endParaRPr>
          </a:p>
        </p:txBody>
      </p:sp>
      <p:sp>
        <p:nvSpPr>
          <p:cNvPr id="8" name="Text 6"/>
          <p:cNvSpPr/>
          <p:nvPr/>
        </p:nvSpPr>
        <p:spPr>
          <a:xfrm>
            <a:off x="1163271" y="3953720"/>
            <a:ext cx="9464310" cy="300638"/>
          </a:xfrm>
          <a:prstGeom prst="rect">
            <a:avLst/>
          </a:prstGeom>
          <a:noFill/>
          <a:ln/>
        </p:spPr>
        <p:txBody>
          <a:bodyPr wrap="square" lIns="0" tIns="0" rIns="0" bIns="0" rtlCol="0" anchor="t">
            <a:noAutofit/>
          </a:bodyPr>
          <a:lstStyle/>
          <a:p>
            <a:pPr marL="0" indent="0" algn="l">
              <a:buNone/>
            </a:pPr>
            <a:r>
              <a:rPr lang="en-US" sz="1400" dirty="0">
                <a:solidFill>
                  <a:srgbClr val="003B4D"/>
                </a:solidFill>
                <a:latin typeface="Montserrat"/>
                <a:ea typeface="Arial" pitchFamily="34" charset="-122"/>
                <a:cs typeface="Arial" pitchFamily="34" charset="-120"/>
              </a:rPr>
              <a:t>Entreprise B : détaillant de mode important des vêtements au Cameroun et au Congo.</a:t>
            </a:r>
            <a:endParaRPr lang="en-US" sz="1400" dirty="0">
              <a:latin typeface="Montserrat"/>
            </a:endParaRPr>
          </a:p>
        </p:txBody>
      </p:sp>
      <p:sp>
        <p:nvSpPr>
          <p:cNvPr id="9" name="Text 7"/>
          <p:cNvSpPr/>
          <p:nvPr/>
        </p:nvSpPr>
        <p:spPr>
          <a:xfrm>
            <a:off x="1163271" y="4254358"/>
            <a:ext cx="9464310" cy="901915"/>
          </a:xfrm>
          <a:prstGeom prst="rect">
            <a:avLst/>
          </a:prstGeom>
          <a:noFill/>
          <a:ln/>
        </p:spPr>
        <p:txBody>
          <a:bodyPr wrap="square" lIns="0" tIns="0" rIns="0" bIns="0" rtlCol="0" anchor="t">
            <a:noAutofit/>
          </a:bodyPr>
          <a:lstStyle/>
          <a:p>
            <a:pPr marL="0" indent="0" algn="l">
              <a:buNone/>
            </a:pPr>
            <a:r>
              <a:rPr lang="en-US" sz="1200" dirty="0">
                <a:solidFill>
                  <a:srgbClr val="003B4D"/>
                </a:solidFill>
                <a:latin typeface="Montserrat"/>
                <a:ea typeface="Arial" pitchFamily="34" charset="-122"/>
                <a:cs typeface="Arial" pitchFamily="34" charset="-120"/>
              </a:rPr>
              <a:t>• Demande volatile ; les tendances changent rapidement.</a:t>
            </a:r>
            <a:endParaRPr lang="en-US" sz="1200" dirty="0">
              <a:latin typeface="Montserrat"/>
            </a:endParaRPr>
          </a:p>
          <a:p>
            <a:pPr marL="0" indent="0" algn="l">
              <a:buNone/>
            </a:pPr>
            <a:r>
              <a:rPr lang="en-US" sz="1200" dirty="0">
                <a:solidFill>
                  <a:srgbClr val="003B4D"/>
                </a:solidFill>
                <a:latin typeface="Montserrat"/>
                <a:ea typeface="Arial" pitchFamily="34" charset="-122"/>
                <a:cs typeface="Arial" pitchFamily="34" charset="-120"/>
              </a:rPr>
              <a:t>• Applique l’agile : fournisseurs flexibles, petits lots, réapprovisionnement fréquent, stock de sécurité plus élevé.</a:t>
            </a:r>
            <a:endParaRPr lang="en-US" sz="1200" dirty="0">
              <a:latin typeface="Montserrat"/>
            </a:endParaRPr>
          </a:p>
        </p:txBody>
      </p:sp>
      <p:sp>
        <p:nvSpPr>
          <p:cNvPr id="10" name="Title 9">
            <a:extLst>
              <a:ext uri="{FF2B5EF4-FFF2-40B4-BE49-F238E27FC236}">
                <a16:creationId xmlns:a16="http://schemas.microsoft.com/office/drawing/2014/main" id="{CD8019D7-2EEE-7A1A-006E-8948FAC043BB}"/>
              </a:ext>
            </a:extLst>
          </p:cNvPr>
          <p:cNvSpPr>
            <a:spLocks noGrp="1"/>
          </p:cNvSpPr>
          <p:nvPr>
            <p:ph type="title"/>
          </p:nvPr>
        </p:nvSpPr>
        <p:spPr>
          <a:xfrm>
            <a:off x="603252" y="539751"/>
            <a:ext cx="7954007" cy="717551"/>
          </a:xfrm>
        </p:spPr>
        <p:txBody>
          <a:bodyPr/>
          <a:lstStyle/>
          <a:p>
            <a:r>
              <a:rPr lang="fr-FR" dirty="0"/>
              <a:t>Quand utiliser le </a:t>
            </a:r>
            <a:r>
              <a:rPr lang="fr-FR" dirty="0" err="1"/>
              <a:t>lean</a:t>
            </a:r>
            <a:r>
              <a:rPr lang="fr-FR" dirty="0"/>
              <a:t> ou l’agile, point</a:t>
            </a:r>
            <a:br>
              <a:rPr lang="fr-FR" dirty="0"/>
            </a:br>
            <a:r>
              <a:rPr lang="fr-FR" dirty="0"/>
              <a:t>de découplage et différenciation</a:t>
            </a:r>
            <a:br>
              <a:rPr lang="fr-FR" dirty="0"/>
            </a:br>
            <a:r>
              <a:rPr lang="fr-FR" dirty="0"/>
              <a:t>retardée</a:t>
            </a:r>
            <a:br>
              <a:rPr lang="fr-FR" dirty="0"/>
            </a:br>
            <a:endParaRPr lang="en-GB" dirty="0"/>
          </a:p>
        </p:txBody>
      </p:sp>
    </p:spTree>
    <p:extLst>
      <p:ext uri="{BB962C8B-B14F-4D97-AF65-F5344CB8AC3E}">
        <p14:creationId xmlns:p14="http://schemas.microsoft.com/office/powerpoint/2010/main" val="172703607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1335419" y="411480"/>
            <a:ext cx="7951484" cy="1346260"/>
          </a:xfrm>
          <a:prstGeom prst="rect">
            <a:avLst/>
          </a:prstGeom>
          <a:noFill/>
          <a:ln/>
        </p:spPr>
        <p:txBody>
          <a:bodyPr wrap="square" lIns="0" tIns="0" rIns="0" bIns="0" rtlCol="0" anchor="t">
            <a:noAutofit/>
          </a:bodyPr>
          <a:lstStyle/>
          <a:p>
            <a:pPr marL="0" indent="0" algn="l">
              <a:buNone/>
            </a:pPr>
            <a:endParaRPr lang="en-US" sz="2000" dirty="0">
              <a:latin typeface="Montserrat"/>
            </a:endParaRPr>
          </a:p>
        </p:txBody>
      </p:sp>
      <p:sp>
        <p:nvSpPr>
          <p:cNvPr id="4" name="Text 2"/>
          <p:cNvSpPr/>
          <p:nvPr/>
        </p:nvSpPr>
        <p:spPr>
          <a:xfrm>
            <a:off x="1356343" y="1708859"/>
            <a:ext cx="5074303" cy="345269"/>
          </a:xfrm>
          <a:prstGeom prst="rect">
            <a:avLst/>
          </a:prstGeom>
          <a:noFill/>
          <a:ln/>
        </p:spPr>
        <p:txBody>
          <a:bodyPr wrap="square" lIns="0" tIns="0" rIns="0" bIns="0" rtlCol="0" anchor="t">
            <a:noAutofit/>
          </a:bodyPr>
          <a:lstStyle/>
          <a:p>
            <a:pPr marL="0" indent="0" algn="l">
              <a:buNone/>
            </a:pPr>
            <a:r>
              <a:rPr lang="en-US" sz="1800" dirty="0">
                <a:solidFill>
                  <a:srgbClr val="28B8C4"/>
                </a:solidFill>
                <a:latin typeface="Montserrat"/>
                <a:ea typeface="Arial" pitchFamily="34" charset="-122"/>
                <a:cs typeface="Arial" pitchFamily="34" charset="-120"/>
              </a:rPr>
              <a:t>Le concept de point de découplage</a:t>
            </a:r>
            <a:endParaRPr lang="en-US" sz="1800" dirty="0">
              <a:latin typeface="Montserrat"/>
            </a:endParaRPr>
          </a:p>
        </p:txBody>
      </p:sp>
      <p:sp>
        <p:nvSpPr>
          <p:cNvPr id="5" name="Shape 3"/>
          <p:cNvSpPr/>
          <p:nvPr/>
        </p:nvSpPr>
        <p:spPr>
          <a:xfrm>
            <a:off x="1335419" y="2252921"/>
            <a:ext cx="9520856" cy="2406431"/>
          </a:xfrm>
          <a:prstGeom prst="rect">
            <a:avLst/>
          </a:prstGeom>
          <a:solidFill>
            <a:srgbClr val="EEF8FA"/>
          </a:solidFill>
          <a:ln w="12700">
            <a:solidFill>
              <a:srgbClr val="FFFFFF">
                <a:alpha val="0"/>
              </a:srgbClr>
            </a:solidFill>
            <a:prstDash val="solid"/>
          </a:ln>
        </p:spPr>
        <p:txBody>
          <a:bodyPr>
            <a:noAutofit/>
          </a:bodyPr>
          <a:lstStyle/>
          <a:p>
            <a:endParaRPr lang="en-GB" sz="1800">
              <a:latin typeface="Montserrat"/>
            </a:endParaRPr>
          </a:p>
        </p:txBody>
      </p:sp>
      <p:sp>
        <p:nvSpPr>
          <p:cNvPr id="6" name="Shape 4"/>
          <p:cNvSpPr/>
          <p:nvPr/>
        </p:nvSpPr>
        <p:spPr>
          <a:xfrm>
            <a:off x="1366807" y="2252922"/>
            <a:ext cx="0" cy="2406431"/>
          </a:xfrm>
          <a:prstGeom prst="line">
            <a:avLst/>
          </a:prstGeom>
          <a:solidFill>
            <a:srgbClr val="FFFFFF">
              <a:alpha val="0"/>
            </a:srgbClr>
          </a:solidFill>
          <a:ln w="62776">
            <a:solidFill>
              <a:srgbClr val="28B8C4"/>
            </a:solidFill>
            <a:prstDash val="solid"/>
          </a:ln>
        </p:spPr>
        <p:txBody>
          <a:bodyPr/>
          <a:lstStyle/>
          <a:p>
            <a:endParaRPr lang="en-GB"/>
          </a:p>
        </p:txBody>
      </p:sp>
      <p:sp>
        <p:nvSpPr>
          <p:cNvPr id="7" name="Text 5"/>
          <p:cNvSpPr/>
          <p:nvPr/>
        </p:nvSpPr>
        <p:spPr>
          <a:xfrm>
            <a:off x="1398193" y="2252921"/>
            <a:ext cx="9458081" cy="1097280"/>
          </a:xfrm>
          <a:prstGeom prst="rect">
            <a:avLst/>
          </a:prstGeom>
          <a:noFill/>
          <a:ln/>
        </p:spPr>
        <p:txBody>
          <a:bodyPr wrap="square" lIns="0" tIns="0" rIns="0" bIns="0" rtlCol="0" anchor="t">
            <a:noAutofit/>
          </a:bodyPr>
          <a:lstStyle/>
          <a:p>
            <a:pPr marL="0" indent="0" algn="l">
              <a:buNone/>
            </a:pPr>
            <a:r>
              <a:rPr lang="en-US" sz="1600" dirty="0">
                <a:solidFill>
                  <a:srgbClr val="003B4D"/>
                </a:solidFill>
                <a:latin typeface="Montserrat"/>
                <a:ea typeface="Arial" pitchFamily="34" charset="-122"/>
                <a:cs typeface="Arial" pitchFamily="34" charset="-120"/>
              </a:rPr>
              <a:t>Point de découplage : point de la chaîne où le flux passe des prévisions (« push ») aux commandes clients réelles (« pull »).</a:t>
            </a:r>
            <a:endParaRPr lang="en-US" sz="1600" dirty="0">
              <a:latin typeface="Montserrat"/>
            </a:endParaRPr>
          </a:p>
        </p:txBody>
      </p:sp>
      <p:sp>
        <p:nvSpPr>
          <p:cNvPr id="8" name="Text 6"/>
          <p:cNvSpPr/>
          <p:nvPr/>
        </p:nvSpPr>
        <p:spPr>
          <a:xfrm>
            <a:off x="1398193" y="3350201"/>
            <a:ext cx="9458081" cy="929876"/>
          </a:xfrm>
          <a:prstGeom prst="rect">
            <a:avLst/>
          </a:prstGeom>
          <a:noFill/>
          <a:ln/>
        </p:spPr>
        <p:txBody>
          <a:bodyPr wrap="square" lIns="0" tIns="0" rIns="0" bIns="0" rtlCol="0" anchor="t">
            <a:noAutofit/>
          </a:bodyPr>
          <a:lstStyle/>
          <a:p>
            <a:pPr marL="0" indent="0" algn="l">
              <a:buNone/>
            </a:pPr>
            <a:r>
              <a:rPr lang="en-US" sz="1600" dirty="0">
                <a:solidFill>
                  <a:srgbClr val="003B4D"/>
                </a:solidFill>
                <a:latin typeface="Montserrat"/>
                <a:ea typeface="Arial" pitchFamily="34" charset="-122"/>
                <a:cs typeface="Arial" pitchFamily="34" charset="-120"/>
              </a:rPr>
              <a:t>En amont : produire/expédier selon les prévisions (logique lean). En aval : répondre aux commandes réelles (logique agile).</a:t>
            </a:r>
            <a:endParaRPr lang="en-US" sz="1600" dirty="0">
              <a:latin typeface="Montserrat"/>
            </a:endParaRPr>
          </a:p>
        </p:txBody>
      </p:sp>
      <p:sp>
        <p:nvSpPr>
          <p:cNvPr id="9" name="Text 7"/>
          <p:cNvSpPr/>
          <p:nvPr/>
        </p:nvSpPr>
        <p:spPr>
          <a:xfrm>
            <a:off x="1335419" y="4973234"/>
            <a:ext cx="5069561" cy="240642"/>
          </a:xfrm>
          <a:prstGeom prst="rect">
            <a:avLst/>
          </a:prstGeom>
          <a:noFill/>
          <a:ln/>
        </p:spPr>
        <p:txBody>
          <a:bodyPr wrap="square" lIns="0" tIns="0" rIns="0" bIns="0" rtlCol="0" anchor="t">
            <a:noAutofit/>
          </a:bodyPr>
          <a:lstStyle/>
          <a:p>
            <a:pPr marL="0" indent="0" algn="l">
              <a:buNone/>
            </a:pPr>
            <a:r>
              <a:rPr lang="en-US" sz="1800" dirty="0">
                <a:solidFill>
                  <a:srgbClr val="003B4D"/>
                </a:solidFill>
                <a:latin typeface="Montserrat"/>
                <a:ea typeface="Arial" pitchFamily="34" charset="-122"/>
                <a:cs typeface="Arial" pitchFamily="34" charset="-120"/>
              </a:rPr>
              <a:t>Exemple – chaîne d’approvisionnement du T-shirt :</a:t>
            </a:r>
            <a:endParaRPr lang="en-US" sz="1800" dirty="0">
              <a:latin typeface="Montserrat"/>
            </a:endParaRPr>
          </a:p>
        </p:txBody>
      </p:sp>
      <p:sp>
        <p:nvSpPr>
          <p:cNvPr id="10" name="Text 8"/>
          <p:cNvSpPr/>
          <p:nvPr/>
        </p:nvSpPr>
        <p:spPr>
          <a:xfrm>
            <a:off x="1586519" y="5527760"/>
            <a:ext cx="9102356" cy="918759"/>
          </a:xfrm>
          <a:prstGeom prst="rect">
            <a:avLst/>
          </a:prstGeom>
          <a:noFill/>
          <a:ln/>
        </p:spPr>
        <p:txBody>
          <a:bodyPr wrap="square" lIns="0" tIns="0" rIns="0" bIns="0" rtlCol="0" anchor="t">
            <a:noAutofit/>
          </a:bodyPr>
          <a:lstStyle/>
          <a:p>
            <a:pPr marL="0" indent="0" algn="l">
              <a:buNone/>
            </a:pPr>
            <a:r>
              <a:rPr lang="en-US" sz="1200" dirty="0">
                <a:solidFill>
                  <a:srgbClr val="003B4D"/>
                </a:solidFill>
                <a:latin typeface="Montserrat"/>
                <a:ea typeface="Arial" pitchFamily="34" charset="-122"/>
                <a:cs typeface="Arial" pitchFamily="34" charset="-120"/>
              </a:rPr>
              <a:t>• Amont : filature et tricotage du tissu planifiés sur prévisions (grands lots efficaces).</a:t>
            </a:r>
            <a:endParaRPr lang="en-US" sz="1200" dirty="0">
              <a:latin typeface="Montserrat"/>
            </a:endParaRPr>
          </a:p>
          <a:p>
            <a:pPr marL="0" indent="0" algn="l">
              <a:buNone/>
            </a:pPr>
            <a:r>
              <a:rPr lang="en-US" sz="1200" dirty="0">
                <a:solidFill>
                  <a:srgbClr val="003B4D"/>
                </a:solidFill>
                <a:latin typeface="Montserrat"/>
                <a:ea typeface="Arial" pitchFamily="34" charset="-122"/>
                <a:cs typeface="Arial" pitchFamily="34" charset="-120"/>
              </a:rPr>
              <a:t>• Point de découplage : tissu non teint stocké sous forme générique.</a:t>
            </a:r>
            <a:endParaRPr lang="en-US" sz="1200" dirty="0">
              <a:latin typeface="Montserrat"/>
            </a:endParaRPr>
          </a:p>
          <a:p>
            <a:pPr marL="0" indent="0" algn="l">
              <a:buNone/>
            </a:pPr>
            <a:r>
              <a:rPr lang="en-US" sz="1200" dirty="0">
                <a:solidFill>
                  <a:srgbClr val="003B4D"/>
                </a:solidFill>
                <a:latin typeface="Montserrat"/>
                <a:ea typeface="Arial" pitchFamily="34" charset="-122"/>
                <a:cs typeface="Arial" pitchFamily="34" charset="-120"/>
              </a:rPr>
              <a:t>• Aval : teinture, impression et finition finale déclenchées par les commandes clients ou les couleurs de mode actuelles.</a:t>
            </a:r>
            <a:endParaRPr lang="en-US" sz="1200" dirty="0">
              <a:latin typeface="Montserrat"/>
            </a:endParaRPr>
          </a:p>
        </p:txBody>
      </p:sp>
      <p:sp>
        <p:nvSpPr>
          <p:cNvPr id="11" name="Rectangle 10">
            <a:extLst>
              <a:ext uri="{FF2B5EF4-FFF2-40B4-BE49-F238E27FC236}">
                <a16:creationId xmlns:a16="http://schemas.microsoft.com/office/drawing/2014/main" id="{50C00DF5-AFAD-4DEA-9060-B064937517FF}"/>
              </a:ext>
            </a:extLst>
          </p:cNvPr>
          <p:cNvSpPr/>
          <p:nvPr/>
        </p:nvSpPr>
        <p:spPr>
          <a:xfrm>
            <a:off x="1524000" y="5461000"/>
            <a:ext cx="9652000" cy="1193800"/>
          </a:xfrm>
          <a:prstGeom prst="rect">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noAutofit/>
          </a:bodyPr>
          <a:lstStyle/>
          <a:p>
            <a:pPr algn="l"/>
            <a:endParaRPr lang="en-GB" sz="1200">
              <a:latin typeface="Montserrat"/>
            </a:endParaRPr>
          </a:p>
        </p:txBody>
      </p:sp>
      <p:sp>
        <p:nvSpPr>
          <p:cNvPr id="12" name="TextBox 11">
            <a:extLst>
              <a:ext uri="{FF2B5EF4-FFF2-40B4-BE49-F238E27FC236}">
                <a16:creationId xmlns:a16="http://schemas.microsoft.com/office/drawing/2014/main" id="{FB166265-BE42-4185-AD47-4E59121CB4A6}"/>
              </a:ext>
            </a:extLst>
          </p:cNvPr>
          <p:cNvSpPr txBox="1"/>
          <p:nvPr/>
        </p:nvSpPr>
        <p:spPr>
          <a:xfrm>
            <a:off x="1574800" y="5562600"/>
            <a:ext cx="9525000" cy="254000"/>
          </a:xfrm>
          <a:prstGeom prst="rect">
            <a:avLst/>
          </a:prstGeom>
          <a:noFill/>
          <a:ln>
            <a:noFill/>
          </a:ln>
        </p:spPr>
        <p:txBody>
          <a:bodyPr vertOverflow="overflow" vert="horz" wrap="square" rtlCol="0" anchor="t">
            <a:noAutofit/>
          </a:bodyPr>
          <a:lstStyle/>
          <a:p>
            <a:pPr algn="l"/>
            <a:r>
              <a:rPr lang="fr-FR" sz="1200">
                <a:solidFill>
                  <a:srgbClr val="003B4D"/>
                </a:solidFill>
                <a:latin typeface="Montserrat"/>
                <a:cs typeface="Arial"/>
              </a:rPr>
              <a:t>• Amont : filature et tricotage du tissu planifiés sur prévisions (grands lots efficaces).</a:t>
            </a:r>
            <a:endParaRPr lang="en-GB" sz="1200">
              <a:solidFill>
                <a:srgbClr val="003B4D"/>
              </a:solidFill>
              <a:latin typeface="Montserrat"/>
              <a:cs typeface="Arial"/>
            </a:endParaRPr>
          </a:p>
        </p:txBody>
      </p:sp>
      <p:sp>
        <p:nvSpPr>
          <p:cNvPr id="13" name="TextBox 12">
            <a:extLst>
              <a:ext uri="{FF2B5EF4-FFF2-40B4-BE49-F238E27FC236}">
                <a16:creationId xmlns:a16="http://schemas.microsoft.com/office/drawing/2014/main" id="{80AA19A7-5391-4079-B1ED-FB6EF8A317EA}"/>
              </a:ext>
            </a:extLst>
          </p:cNvPr>
          <p:cNvSpPr txBox="1"/>
          <p:nvPr/>
        </p:nvSpPr>
        <p:spPr>
          <a:xfrm>
            <a:off x="1574800" y="5918200"/>
            <a:ext cx="9525000" cy="254000"/>
          </a:xfrm>
          <a:prstGeom prst="rect">
            <a:avLst/>
          </a:prstGeom>
          <a:noFill/>
          <a:ln>
            <a:noFill/>
          </a:ln>
        </p:spPr>
        <p:txBody>
          <a:bodyPr vertOverflow="overflow" vert="horz" wrap="square" rtlCol="0" anchor="t">
            <a:noAutofit/>
          </a:bodyPr>
          <a:lstStyle/>
          <a:p>
            <a:pPr algn="l"/>
            <a:r>
              <a:rPr lang="fr-FR" sz="1200">
                <a:solidFill>
                  <a:srgbClr val="003B4D"/>
                </a:solidFill>
                <a:latin typeface="Montserrat"/>
                <a:cs typeface="Arial"/>
              </a:rPr>
              <a:t>• Point de découplage : tissu non teint stocké sous forme générique.</a:t>
            </a:r>
            <a:endParaRPr lang="en-GB" sz="1200">
              <a:solidFill>
                <a:srgbClr val="003B4D"/>
              </a:solidFill>
              <a:latin typeface="Montserrat"/>
              <a:cs typeface="Arial"/>
            </a:endParaRPr>
          </a:p>
        </p:txBody>
      </p:sp>
      <p:sp>
        <p:nvSpPr>
          <p:cNvPr id="14" name="TextBox 13">
            <a:extLst>
              <a:ext uri="{FF2B5EF4-FFF2-40B4-BE49-F238E27FC236}">
                <a16:creationId xmlns:a16="http://schemas.microsoft.com/office/drawing/2014/main" id="{DADB28EB-763F-4C24-B5E2-66B39BB834D6}"/>
              </a:ext>
            </a:extLst>
          </p:cNvPr>
          <p:cNvSpPr txBox="1"/>
          <p:nvPr/>
        </p:nvSpPr>
        <p:spPr>
          <a:xfrm>
            <a:off x="1574800" y="6273800"/>
            <a:ext cx="9525000" cy="254000"/>
          </a:xfrm>
          <a:prstGeom prst="rect">
            <a:avLst/>
          </a:prstGeom>
          <a:noFill/>
          <a:ln>
            <a:noFill/>
          </a:ln>
        </p:spPr>
        <p:txBody>
          <a:bodyPr vertOverflow="overflow" vert="horz" wrap="square" rtlCol="0" anchor="t">
            <a:noAutofit/>
          </a:bodyPr>
          <a:lstStyle/>
          <a:p>
            <a:pPr algn="l"/>
            <a:r>
              <a:rPr lang="fr-FR" sz="1200">
                <a:solidFill>
                  <a:srgbClr val="003B4D"/>
                </a:solidFill>
                <a:latin typeface="Montserrat"/>
                <a:cs typeface="Arial"/>
              </a:rPr>
              <a:t>• Aval : teinture, impression et finition finale déclenchées par les commandes clients ou les couleurs de mode actuelles.</a:t>
            </a:r>
            <a:endParaRPr lang="en-GB" sz="1200">
              <a:solidFill>
                <a:srgbClr val="003B4D"/>
              </a:solidFill>
              <a:latin typeface="Montserrat"/>
              <a:cs typeface="Arial"/>
            </a:endParaRPr>
          </a:p>
        </p:txBody>
      </p:sp>
      <p:sp>
        <p:nvSpPr>
          <p:cNvPr id="15" name="Title 14">
            <a:extLst>
              <a:ext uri="{FF2B5EF4-FFF2-40B4-BE49-F238E27FC236}">
                <a16:creationId xmlns:a16="http://schemas.microsoft.com/office/drawing/2014/main" id="{CBF5B7F5-A5FE-3A06-6781-7EF389D64B89}"/>
              </a:ext>
            </a:extLst>
          </p:cNvPr>
          <p:cNvSpPr>
            <a:spLocks noGrp="1"/>
          </p:cNvSpPr>
          <p:nvPr>
            <p:ph type="title"/>
          </p:nvPr>
        </p:nvSpPr>
        <p:spPr>
          <a:xfrm>
            <a:off x="603253" y="539751"/>
            <a:ext cx="7951484" cy="717551"/>
          </a:xfrm>
        </p:spPr>
        <p:txBody>
          <a:bodyPr/>
          <a:lstStyle/>
          <a:p>
            <a:r>
              <a:rPr lang="fr-FR" dirty="0"/>
              <a:t>Quand utiliser le </a:t>
            </a:r>
            <a:r>
              <a:rPr lang="fr-FR" dirty="0" err="1"/>
              <a:t>lean</a:t>
            </a:r>
            <a:r>
              <a:rPr lang="fr-FR" dirty="0"/>
              <a:t> ou l’agile, point</a:t>
            </a:r>
            <a:br>
              <a:rPr lang="fr-FR" dirty="0"/>
            </a:br>
            <a:r>
              <a:rPr lang="fr-FR" dirty="0"/>
              <a:t>de découplage et différenciation</a:t>
            </a:r>
            <a:br>
              <a:rPr lang="fr-FR" dirty="0"/>
            </a:br>
            <a:r>
              <a:rPr lang="fr-FR" dirty="0"/>
              <a:t>retardée</a:t>
            </a:r>
            <a:br>
              <a:rPr lang="fr-FR" dirty="0"/>
            </a:br>
            <a:endParaRPr lang="en-GB" dirty="0"/>
          </a:p>
        </p:txBody>
      </p:sp>
    </p:spTree>
    <p:extLst>
      <p:ext uri="{BB962C8B-B14F-4D97-AF65-F5344CB8AC3E}">
        <p14:creationId xmlns:p14="http://schemas.microsoft.com/office/powerpoint/2010/main" val="260596941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361941" y="323850"/>
            <a:ext cx="3871517" cy="257175"/>
          </a:xfrm>
          <a:prstGeom prst="rect">
            <a:avLst/>
          </a:prstGeom>
          <a:noFill/>
          <a:ln/>
        </p:spPr>
        <p:txBody>
          <a:bodyPr wrap="square" lIns="0" tIns="0" rIns="0" bIns="0" rtlCol="0" anchor="t">
            <a:noAutofit/>
          </a:bodyPr>
          <a:lstStyle/>
          <a:p>
            <a:pPr marL="0" indent="0" algn="l">
              <a:buNone/>
            </a:pPr>
            <a:r>
              <a:rPr lang="en-US" sz="1400" dirty="0">
                <a:solidFill>
                  <a:srgbClr val="28B8C4"/>
                </a:solidFill>
                <a:latin typeface="Montserrat"/>
                <a:ea typeface="Arial" pitchFamily="34" charset="-122"/>
                <a:cs typeface="Arial" pitchFamily="34" charset="-120"/>
              </a:rPr>
              <a:t>Stratégies de différenciation retardée</a:t>
            </a:r>
            <a:endParaRPr lang="en-US" sz="1400" dirty="0">
              <a:latin typeface="Montserrat"/>
            </a:endParaRPr>
          </a:p>
        </p:txBody>
      </p:sp>
      <p:sp>
        <p:nvSpPr>
          <p:cNvPr id="4" name="Text 2"/>
          <p:cNvSpPr/>
          <p:nvPr/>
        </p:nvSpPr>
        <p:spPr>
          <a:xfrm>
            <a:off x="361941" y="742950"/>
            <a:ext cx="6400639" cy="357187"/>
          </a:xfrm>
          <a:prstGeom prst="rect">
            <a:avLst/>
          </a:prstGeom>
          <a:noFill/>
          <a:ln/>
        </p:spPr>
        <p:txBody>
          <a:bodyPr wrap="square" lIns="0" tIns="0" rIns="0" bIns="0" rtlCol="0" anchor="t">
            <a:noAutofit/>
          </a:bodyPr>
          <a:lstStyle/>
          <a:p>
            <a:pPr marL="0" indent="0" algn="l">
              <a:buNone/>
            </a:pPr>
            <a:r>
              <a:rPr lang="en-US" sz="1200" dirty="0">
                <a:solidFill>
                  <a:srgbClr val="003B4D"/>
                </a:solidFill>
                <a:latin typeface="Montserrat"/>
                <a:ea typeface="Arial" pitchFamily="34" charset="-122"/>
                <a:cs typeface="Arial" pitchFamily="34" charset="-120"/>
              </a:rPr>
              <a:t>Différenciation retardée : retarder la différenciation finale du produit ou son mouvement jusqu’à ce que la demande client soit mieux connue, afin de réduire le risque de stock.</a:t>
            </a:r>
            <a:endParaRPr lang="en-US" sz="1200" dirty="0">
              <a:latin typeface="Montserrat"/>
            </a:endParaRPr>
          </a:p>
        </p:txBody>
      </p:sp>
      <p:graphicFrame>
        <p:nvGraphicFramePr>
          <p:cNvPr id="5" name="Table 0"/>
          <p:cNvGraphicFramePr>
            <a:graphicFrameLocks noGrp="1"/>
          </p:cNvGraphicFramePr>
          <p:nvPr/>
        </p:nvGraphicFramePr>
        <p:xfrm>
          <a:off x="352416" y="1333500"/>
          <a:ext cx="6400640" cy="3912685"/>
        </p:xfrm>
        <a:graphic>
          <a:graphicData uri="http://schemas.openxmlformats.org/drawingml/2006/table">
            <a:tbl>
              <a:tblPr/>
              <a:tblGrid>
                <a:gridCol w="1146911">
                  <a:extLst>
                    <a:ext uri="{9D8B030D-6E8A-4147-A177-3AD203B41FA5}">
                      <a16:colId xmlns:a16="http://schemas.microsoft.com/office/drawing/2014/main" val="20000"/>
                    </a:ext>
                  </a:extLst>
                </a:gridCol>
                <a:gridCol w="1742648">
                  <a:extLst>
                    <a:ext uri="{9D8B030D-6E8A-4147-A177-3AD203B41FA5}">
                      <a16:colId xmlns:a16="http://schemas.microsoft.com/office/drawing/2014/main" val="20001"/>
                    </a:ext>
                  </a:extLst>
                </a:gridCol>
                <a:gridCol w="2152972">
                  <a:extLst>
                    <a:ext uri="{9D8B030D-6E8A-4147-A177-3AD203B41FA5}">
                      <a16:colId xmlns:a16="http://schemas.microsoft.com/office/drawing/2014/main" val="20002"/>
                    </a:ext>
                  </a:extLst>
                </a:gridCol>
                <a:gridCol w="1358109">
                  <a:extLst>
                    <a:ext uri="{9D8B030D-6E8A-4147-A177-3AD203B41FA5}">
                      <a16:colId xmlns:a16="http://schemas.microsoft.com/office/drawing/2014/main" val="20003"/>
                    </a:ext>
                  </a:extLst>
                </a:gridCol>
              </a:tblGrid>
              <a:tr h="474541">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Type</a:t>
                      </a:r>
                      <a:endParaRPr lang="en-US" sz="1200" b="0" i="0" dirty="0">
                        <a:latin typeface="Montserrat" charset="0"/>
                        <a:ea typeface="Arial" charset="0"/>
                        <a:cs typeface="Arial" charset="0"/>
                      </a:endParaRPr>
                    </a:p>
                  </a:txBody>
                  <a:tcPr marL="36576" marR="36576" marT="36576" marB="36576" anchor="ctr">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solidFill>
                      <a:srgbClr val="E9F6FA"/>
                    </a:solidFill>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Description</a:t>
                      </a:r>
                      <a:endParaRPr lang="en-US" sz="1200" b="0" i="0" dirty="0">
                        <a:latin typeface="Montserrat" charset="0"/>
                        <a:ea typeface="Arial" charset="0"/>
                        <a:cs typeface="Arial" charset="0"/>
                      </a:endParaRPr>
                    </a:p>
                  </a:txBody>
                  <a:tcPr marL="36576" marR="36576" marT="36576" marB="36576" anchor="ctr">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solidFill>
                      <a:srgbClr val="E9F6FA"/>
                    </a:solidFill>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Exemple</a:t>
                      </a:r>
                      <a:endParaRPr lang="en-US" sz="1200" b="0" i="0" dirty="0">
                        <a:latin typeface="Montserrat" charset="0"/>
                        <a:ea typeface="Arial" charset="0"/>
                        <a:cs typeface="Arial" charset="0"/>
                      </a:endParaRPr>
                    </a:p>
                  </a:txBody>
                  <a:tcPr marL="36576" marR="36576" marT="36576" marB="36576" anchor="ctr">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solidFill>
                      <a:srgbClr val="E9F6FA"/>
                    </a:solidFill>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Bénéfices / arbitrages</a:t>
                      </a:r>
                      <a:endParaRPr lang="en-US" sz="1200" b="0" i="0" dirty="0">
                        <a:latin typeface="Montserrat" charset="0"/>
                        <a:ea typeface="Arial" charset="0"/>
                        <a:cs typeface="Arial" charset="0"/>
                      </a:endParaRPr>
                    </a:p>
                  </a:txBody>
                  <a:tcPr marL="36576" marR="36576" marT="36576" marB="36576" anchor="ctr">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solidFill>
                      <a:srgbClr val="E9F6FA"/>
                    </a:solidFill>
                  </a:tcPr>
                </a:tc>
                <a:extLst>
                  <a:ext uri="{0D108BD9-81ED-4DB2-BD59-A6C34878D82A}">
                    <a16:rowId xmlns:a16="http://schemas.microsoft.com/office/drawing/2014/main" val="10000"/>
                  </a:ext>
                </a:extLst>
              </a:tr>
              <a:tr h="1206958">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Différenciation de forme</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Conserver le produit sous forme générique/semi-finie et le personnaliser plus tard.</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T-shirts blancs produits en vrac ; couleur et impression ajoutées après commandes des détaillants à Kinshasa et Douala.</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Réduit le risque de mauvaise combinaison couleur/taille.</a:t>
                      </a:r>
                      <a:endParaRPr lang="en-US" sz="1200" b="0" i="0" dirty="0">
                        <a:latin typeface="Montserrat" charset="0"/>
                        <a:ea typeface="Arial" charset="0"/>
                        <a:cs typeface="Arial" charset="0"/>
                      </a:endParaRPr>
                    </a:p>
                    <a:p>
                      <a:pPr marL="0" indent="0" algn="l">
                        <a:buNone/>
                      </a:pPr>
                      <a:endParaRPr lang="en-US" sz="1200" b="0" i="0" dirty="0">
                        <a:latin typeface="Montserrat" charset="0"/>
                        <a:ea typeface="Arial" charset="0"/>
                        <a:cs typeface="Arial" charset="0"/>
                      </a:endParaRPr>
                    </a:p>
                    <a:p>
                      <a:pPr marL="0" indent="0" algn="l">
                        <a:buNone/>
                      </a:pPr>
                      <a:r>
                        <a:rPr lang="en-US" sz="1200" b="0" i="0" dirty="0">
                          <a:solidFill>
                            <a:srgbClr val="003B4D"/>
                          </a:solidFill>
                          <a:latin typeface="Montserrat" pitchFamily="34" charset="0"/>
                          <a:ea typeface="Arial" pitchFamily="34" charset="-122"/>
                          <a:cs typeface="Arial" pitchFamily="34" charset="-120"/>
                        </a:rPr>
                        <a:t>Exige une capacité de finition flexible.</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extLst>
                  <a:ext uri="{0D108BD9-81ED-4DB2-BD59-A6C34878D82A}">
                    <a16:rowId xmlns:a16="http://schemas.microsoft.com/office/drawing/2014/main" val="10001"/>
                  </a:ext>
                </a:extLst>
              </a:tr>
              <a:tr h="1206958">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Différenciation temporelle</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Conserver les stocks dans des sites centraux et retarder l’expédition finale vers les points de vente.</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Un grossiste pharmaceutique garde du stock dans un DC à Douala et expédie rapidement vers les pharmacies régionales à l’arrivée des commandes.</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Améliore le service sans prévoir précisément chaque point de vente.</a:t>
                      </a:r>
                      <a:endParaRPr lang="en-US" sz="1200" b="0" i="0" dirty="0">
                        <a:latin typeface="Montserrat" charset="0"/>
                        <a:ea typeface="Arial" charset="0"/>
                        <a:cs typeface="Arial" charset="0"/>
                      </a:endParaRPr>
                    </a:p>
                    <a:p>
                      <a:pPr marL="0" indent="0" algn="l">
                        <a:buNone/>
                      </a:pPr>
                      <a:endParaRPr lang="en-US" sz="1200" b="0" i="0" dirty="0">
                        <a:latin typeface="Montserrat" charset="0"/>
                        <a:ea typeface="Arial" charset="0"/>
                        <a:cs typeface="Arial" charset="0"/>
                      </a:endParaRPr>
                    </a:p>
                    <a:p>
                      <a:pPr marL="0" indent="0" algn="l">
                        <a:buNone/>
                      </a:pPr>
                      <a:r>
                        <a:rPr lang="en-US" sz="1200" b="0" i="0" dirty="0">
                          <a:solidFill>
                            <a:srgbClr val="003B4D"/>
                          </a:solidFill>
                          <a:latin typeface="Montserrat" pitchFamily="34" charset="0"/>
                          <a:ea typeface="Arial" pitchFamily="34" charset="-122"/>
                          <a:cs typeface="Arial" pitchFamily="34" charset="-120"/>
                        </a:rPr>
                        <a:t>Exige fiabilité et visibilité du transport.</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6" name="Shape 3"/>
          <p:cNvSpPr/>
          <p:nvPr/>
        </p:nvSpPr>
        <p:spPr>
          <a:xfrm>
            <a:off x="352416" y="5543550"/>
            <a:ext cx="6400639" cy="1000125"/>
          </a:xfrm>
          <a:prstGeom prst="rect">
            <a:avLst/>
          </a:prstGeom>
          <a:solidFill>
            <a:srgbClr val="F1FAF6"/>
          </a:solidFill>
          <a:ln w="12700">
            <a:solidFill>
              <a:srgbClr val="FFFFFF">
                <a:alpha val="0"/>
              </a:srgbClr>
            </a:solidFill>
            <a:prstDash val="solid"/>
          </a:ln>
        </p:spPr>
        <p:txBody>
          <a:bodyPr>
            <a:noAutofit/>
          </a:bodyPr>
          <a:lstStyle/>
          <a:p>
            <a:endParaRPr lang="en-GB" sz="1200">
              <a:latin typeface="Montserrat"/>
            </a:endParaRPr>
          </a:p>
        </p:txBody>
      </p:sp>
      <p:sp>
        <p:nvSpPr>
          <p:cNvPr id="7" name="Shape 4"/>
          <p:cNvSpPr/>
          <p:nvPr/>
        </p:nvSpPr>
        <p:spPr>
          <a:xfrm>
            <a:off x="371466" y="5543550"/>
            <a:ext cx="0" cy="1000125"/>
          </a:xfrm>
          <a:prstGeom prst="line">
            <a:avLst/>
          </a:prstGeom>
          <a:solidFill>
            <a:srgbClr val="FFFFFF">
              <a:alpha val="0"/>
            </a:srgbClr>
          </a:solidFill>
          <a:ln w="38100">
            <a:solidFill>
              <a:srgbClr val="28B8C4"/>
            </a:solidFill>
            <a:prstDash val="solid"/>
          </a:ln>
        </p:spPr>
        <p:txBody>
          <a:bodyPr/>
          <a:lstStyle/>
          <a:p>
            <a:endParaRPr lang="en-GB"/>
          </a:p>
        </p:txBody>
      </p:sp>
      <p:sp>
        <p:nvSpPr>
          <p:cNvPr id="8" name="Text 5"/>
          <p:cNvSpPr/>
          <p:nvPr/>
        </p:nvSpPr>
        <p:spPr>
          <a:xfrm>
            <a:off x="390515" y="5543550"/>
            <a:ext cx="6362541" cy="904875"/>
          </a:xfrm>
          <a:prstGeom prst="rect">
            <a:avLst/>
          </a:prstGeom>
          <a:noFill/>
          <a:ln/>
        </p:spPr>
        <p:txBody>
          <a:bodyPr wrap="square" lIns="0" tIns="0" rIns="0" bIns="0" rtlCol="0" anchor="t">
            <a:noAutofit/>
          </a:bodyPr>
          <a:lstStyle/>
          <a:p>
            <a:pPr marL="0" indent="0" algn="l">
              <a:buNone/>
            </a:pPr>
            <a:r>
              <a:rPr lang="en-US" sz="1600" dirty="0">
                <a:solidFill>
                  <a:srgbClr val="003B4D"/>
                </a:solidFill>
                <a:latin typeface="Montserrat"/>
                <a:ea typeface="Arial" pitchFamily="34" charset="-122"/>
                <a:cs typeface="Arial" pitchFamily="34" charset="-120"/>
              </a:rPr>
              <a:t>Idée clé : point de découplage + différenciation retardée = outils pratiques pour réduire le risque de prévision tout en conservant l’efficacité des coûts en amont et la réactivité en aval.</a:t>
            </a:r>
            <a:endParaRPr lang="en-US" sz="1600" dirty="0">
              <a:latin typeface="Montserrat"/>
            </a:endParaRPr>
          </a:p>
        </p:txBody>
      </p:sp>
      <p:sp>
        <p:nvSpPr>
          <p:cNvPr id="9" name="TextBox 8">
            <a:extLst>
              <a:ext uri="{FF2B5EF4-FFF2-40B4-BE49-F238E27FC236}">
                <a16:creationId xmlns:a16="http://schemas.microsoft.com/office/drawing/2014/main" id="{0DDA5F2D-E653-49DE-A0D9-8A6EB7737AF8}"/>
              </a:ext>
            </a:extLst>
          </p:cNvPr>
          <p:cNvSpPr txBox="1"/>
          <p:nvPr/>
        </p:nvSpPr>
        <p:spPr>
          <a:xfrm>
            <a:off x="7874000" y="2222500"/>
            <a:ext cx="3175000" cy="3175000"/>
          </a:xfrm>
          <a:prstGeom prst="rect">
            <a:avLst/>
          </a:prstGeom>
          <a:noFill/>
          <a:ln>
            <a:noFill/>
          </a:ln>
        </p:spPr>
        <p:txBody>
          <a:bodyPr vertOverflow="overflow" vert="horz" wrap="square" rtlCol="0" anchor="t">
            <a:noAutofit/>
          </a:bodyPr>
          <a:lstStyle/>
          <a:p>
            <a:pPr algn="l"/>
            <a:endParaRPr lang="en-GB" sz="1200" dirty="0">
              <a:solidFill>
                <a:srgbClr val="EF4B12"/>
              </a:solidFill>
              <a:latin typeface="Montserrat"/>
              <a:cs typeface="Arial"/>
            </a:endParaRPr>
          </a:p>
        </p:txBody>
      </p:sp>
      <p:sp>
        <p:nvSpPr>
          <p:cNvPr id="10" name="Title 9">
            <a:extLst>
              <a:ext uri="{FF2B5EF4-FFF2-40B4-BE49-F238E27FC236}">
                <a16:creationId xmlns:a16="http://schemas.microsoft.com/office/drawing/2014/main" id="{FB320A73-9C55-FE43-5085-57C9AB0911FA}"/>
              </a:ext>
            </a:extLst>
          </p:cNvPr>
          <p:cNvSpPr>
            <a:spLocks noGrp="1"/>
          </p:cNvSpPr>
          <p:nvPr>
            <p:ph type="title"/>
          </p:nvPr>
        </p:nvSpPr>
        <p:spPr>
          <a:xfrm>
            <a:off x="7739549" y="2220438"/>
            <a:ext cx="3159576" cy="717551"/>
          </a:xfrm>
        </p:spPr>
        <p:txBody>
          <a:bodyPr/>
          <a:lstStyle/>
          <a:p>
            <a:r>
              <a:rPr lang="fr-FR" dirty="0"/>
              <a:t>Quand utiliser </a:t>
            </a:r>
            <a:r>
              <a:rPr lang="fr-FR" dirty="0" err="1"/>
              <a:t>lelean</a:t>
            </a:r>
            <a:r>
              <a:rPr lang="fr-FR" dirty="0"/>
              <a:t> ou l’</a:t>
            </a:r>
            <a:r>
              <a:rPr lang="fr-FR" dirty="0" err="1"/>
              <a:t>agile,point</a:t>
            </a:r>
            <a:r>
              <a:rPr lang="fr-FR" dirty="0"/>
              <a:t> </a:t>
            </a:r>
            <a:r>
              <a:rPr lang="fr-FR" dirty="0" err="1"/>
              <a:t>dedécouplage</a:t>
            </a:r>
            <a:r>
              <a:rPr lang="fr-FR" dirty="0"/>
              <a:t> </a:t>
            </a:r>
            <a:r>
              <a:rPr lang="fr-FR" dirty="0" err="1"/>
              <a:t>etdifférenciationretardée</a:t>
            </a:r>
            <a:br>
              <a:rPr lang="fr-FR" dirty="0"/>
            </a:br>
            <a:endParaRPr lang="en-GB" dirty="0"/>
          </a:p>
        </p:txBody>
      </p:sp>
    </p:spTree>
    <p:extLst>
      <p:ext uri="{BB962C8B-B14F-4D97-AF65-F5344CB8AC3E}">
        <p14:creationId xmlns:p14="http://schemas.microsoft.com/office/powerpoint/2010/main" val="181679778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609585" y="444284"/>
            <a:ext cx="9501024" cy="1490909"/>
          </a:xfrm>
          <a:prstGeom prst="rect">
            <a:avLst/>
          </a:prstGeom>
          <a:noFill/>
          <a:ln/>
        </p:spPr>
        <p:txBody>
          <a:bodyPr wrap="square" lIns="0" tIns="0" rIns="0" bIns="0" rtlCol="0" anchor="t">
            <a:noAutofit/>
          </a:bodyPr>
          <a:lstStyle/>
          <a:p>
            <a:pPr marL="0" indent="0" algn="l">
              <a:buNone/>
            </a:pPr>
            <a:endParaRPr lang="en-US" sz="2000" dirty="0">
              <a:latin typeface="Montserrat"/>
            </a:endParaRPr>
          </a:p>
        </p:txBody>
      </p:sp>
      <p:sp>
        <p:nvSpPr>
          <p:cNvPr id="4" name="Text 2"/>
          <p:cNvSpPr/>
          <p:nvPr/>
        </p:nvSpPr>
        <p:spPr>
          <a:xfrm>
            <a:off x="632757" y="1915822"/>
            <a:ext cx="4985866" cy="382368"/>
          </a:xfrm>
          <a:prstGeom prst="rect">
            <a:avLst/>
          </a:prstGeom>
          <a:noFill/>
          <a:ln/>
        </p:spPr>
        <p:txBody>
          <a:bodyPr wrap="square" lIns="0" tIns="0" rIns="0" bIns="0" rtlCol="0" anchor="t">
            <a:noAutofit/>
          </a:bodyPr>
          <a:lstStyle/>
          <a:p>
            <a:pPr marL="0" indent="0" algn="l">
              <a:buNone/>
            </a:pPr>
            <a:r>
              <a:rPr lang="en-US" sz="1800" dirty="0">
                <a:solidFill>
                  <a:srgbClr val="28B8C4"/>
                </a:solidFill>
                <a:latin typeface="Montserrat"/>
                <a:ea typeface="Arial" pitchFamily="34" charset="-122"/>
                <a:cs typeface="Arial" pitchFamily="34" charset="-120"/>
              </a:rPr>
              <a:t>Leagile : combiner lean et agile</a:t>
            </a:r>
            <a:endParaRPr lang="en-US" sz="1800" dirty="0">
              <a:latin typeface="Montserrat"/>
            </a:endParaRPr>
          </a:p>
        </p:txBody>
      </p:sp>
      <p:sp>
        <p:nvSpPr>
          <p:cNvPr id="5" name="Shape 3"/>
          <p:cNvSpPr/>
          <p:nvPr/>
        </p:nvSpPr>
        <p:spPr>
          <a:xfrm>
            <a:off x="632757" y="2576276"/>
            <a:ext cx="10949352" cy="1714862"/>
          </a:xfrm>
          <a:prstGeom prst="rect">
            <a:avLst/>
          </a:prstGeom>
          <a:solidFill>
            <a:srgbClr val="EEF8FA"/>
          </a:solidFill>
          <a:ln w="12700">
            <a:solidFill>
              <a:srgbClr val="FFFFFF">
                <a:alpha val="0"/>
              </a:srgbClr>
            </a:solidFill>
            <a:prstDash val="solid"/>
          </a:ln>
        </p:spPr>
        <p:txBody>
          <a:bodyPr>
            <a:noAutofit/>
          </a:bodyPr>
          <a:lstStyle/>
          <a:p>
            <a:endParaRPr lang="en-GB" sz="1600">
              <a:latin typeface="Montserrat"/>
            </a:endParaRPr>
          </a:p>
        </p:txBody>
      </p:sp>
      <p:sp>
        <p:nvSpPr>
          <p:cNvPr id="6" name="Shape 4"/>
          <p:cNvSpPr/>
          <p:nvPr/>
        </p:nvSpPr>
        <p:spPr>
          <a:xfrm>
            <a:off x="667518" y="2576276"/>
            <a:ext cx="0" cy="1714862"/>
          </a:xfrm>
          <a:prstGeom prst="line">
            <a:avLst/>
          </a:prstGeom>
          <a:solidFill>
            <a:srgbClr val="FFFFFF">
              <a:alpha val="0"/>
            </a:srgbClr>
          </a:solidFill>
          <a:ln w="69521">
            <a:solidFill>
              <a:srgbClr val="28B8C4"/>
            </a:solidFill>
            <a:prstDash val="solid"/>
          </a:ln>
        </p:spPr>
        <p:txBody>
          <a:bodyPr/>
          <a:lstStyle/>
          <a:p>
            <a:endParaRPr lang="en-GB"/>
          </a:p>
        </p:txBody>
      </p:sp>
      <p:sp>
        <p:nvSpPr>
          <p:cNvPr id="7" name="Text 5"/>
          <p:cNvSpPr/>
          <p:nvPr/>
        </p:nvSpPr>
        <p:spPr>
          <a:xfrm>
            <a:off x="702277" y="2576276"/>
            <a:ext cx="10879833" cy="1678652"/>
          </a:xfrm>
          <a:prstGeom prst="rect">
            <a:avLst/>
          </a:prstGeom>
          <a:noFill/>
          <a:ln/>
        </p:spPr>
        <p:txBody>
          <a:bodyPr wrap="square" lIns="0" tIns="0" rIns="0" bIns="0" rtlCol="0" anchor="t">
            <a:noAutofit/>
          </a:bodyPr>
          <a:lstStyle/>
          <a:p>
            <a:pPr marL="0" indent="0" algn="l">
              <a:buNone/>
            </a:pPr>
            <a:r>
              <a:rPr lang="en-US" sz="1600" dirty="0">
                <a:solidFill>
                  <a:srgbClr val="003B4D"/>
                </a:solidFill>
                <a:latin typeface="Montserrat"/>
                <a:ea typeface="Arial" pitchFamily="34" charset="-122"/>
                <a:cs typeface="Arial" pitchFamily="34" charset="-120"/>
              </a:rPr>
              <a:t>Les chaînes d’approvisionnement leagiles utilisent les principes lean jusqu’au point de découplage, puis des principes agiles après ce point (personnalisation et réponse rapides).</a:t>
            </a:r>
            <a:endParaRPr lang="en-US" sz="1600" dirty="0">
              <a:latin typeface="Montserrat"/>
            </a:endParaRPr>
          </a:p>
        </p:txBody>
      </p:sp>
      <p:sp>
        <p:nvSpPr>
          <p:cNvPr id="8" name="Text 6"/>
          <p:cNvSpPr/>
          <p:nvPr/>
        </p:nvSpPr>
        <p:spPr>
          <a:xfrm>
            <a:off x="632757" y="4661918"/>
            <a:ext cx="5370215" cy="266499"/>
          </a:xfrm>
          <a:prstGeom prst="rect">
            <a:avLst/>
          </a:prstGeom>
          <a:noFill/>
          <a:ln/>
        </p:spPr>
        <p:txBody>
          <a:bodyPr wrap="square" lIns="0" tIns="0" rIns="0" bIns="0" rtlCol="0" anchor="t">
            <a:noAutofit/>
          </a:bodyPr>
          <a:lstStyle/>
          <a:p>
            <a:pPr marL="0" indent="0" algn="l">
              <a:buNone/>
            </a:pPr>
            <a:r>
              <a:rPr lang="en-US" sz="1800" dirty="0">
                <a:solidFill>
                  <a:srgbClr val="003B4D"/>
                </a:solidFill>
                <a:latin typeface="Montserrat"/>
                <a:ea typeface="Arial" pitchFamily="34" charset="-122"/>
                <a:cs typeface="Arial" pitchFamily="34" charset="-120"/>
              </a:rPr>
              <a:t>Exemple – transformation alimentaire régionale :</a:t>
            </a:r>
            <a:endParaRPr lang="en-US" sz="1800" dirty="0">
              <a:latin typeface="Montserrat"/>
            </a:endParaRPr>
          </a:p>
        </p:txBody>
      </p:sp>
      <p:sp>
        <p:nvSpPr>
          <p:cNvPr id="9" name="Text 7"/>
          <p:cNvSpPr/>
          <p:nvPr/>
        </p:nvSpPr>
        <p:spPr>
          <a:xfrm>
            <a:off x="922423" y="5287611"/>
            <a:ext cx="10080356" cy="1126101"/>
          </a:xfrm>
          <a:prstGeom prst="rect">
            <a:avLst/>
          </a:prstGeom>
          <a:noFill/>
          <a:ln/>
        </p:spPr>
        <p:txBody>
          <a:bodyPr wrap="square" lIns="0" tIns="0" rIns="0" bIns="0" rtlCol="0" anchor="t">
            <a:noAutofit/>
          </a:bodyPr>
          <a:lstStyle/>
          <a:p>
            <a:pPr marL="0" indent="0" algn="l">
              <a:buNone/>
            </a:pPr>
            <a:r>
              <a:rPr lang="en-US" sz="1400" dirty="0">
                <a:solidFill>
                  <a:srgbClr val="003B4D"/>
                </a:solidFill>
                <a:latin typeface="Montserrat"/>
                <a:ea typeface="Arial" pitchFamily="34" charset="-122"/>
                <a:cs typeface="Arial" pitchFamily="34" charset="-120"/>
              </a:rPr>
              <a:t>• Amont : une usine au Cameroun produit de la pâte de tomate standard en vrac (lean, efficace).</a:t>
            </a:r>
            <a:endParaRPr lang="en-US" sz="1400" dirty="0">
              <a:latin typeface="Montserrat"/>
            </a:endParaRPr>
          </a:p>
          <a:p>
            <a:pPr marL="0" indent="0" algn="l">
              <a:buNone/>
            </a:pPr>
            <a:r>
              <a:rPr lang="en-US" sz="1400" dirty="0">
                <a:solidFill>
                  <a:srgbClr val="003B4D"/>
                </a:solidFill>
                <a:latin typeface="Montserrat"/>
                <a:ea typeface="Arial" pitchFamily="34" charset="-122"/>
                <a:cs typeface="Arial" pitchFamily="34" charset="-120"/>
              </a:rPr>
              <a:t>• Point de découplage : pâte en vrac stockée dans des fûts ou de grands conteneurs.</a:t>
            </a:r>
            <a:endParaRPr lang="en-US" sz="1400" dirty="0">
              <a:latin typeface="Montserrat"/>
            </a:endParaRPr>
          </a:p>
          <a:p>
            <a:pPr marL="0" indent="0" algn="l">
              <a:buNone/>
            </a:pPr>
            <a:r>
              <a:rPr lang="en-US" sz="1400" dirty="0">
                <a:solidFill>
                  <a:srgbClr val="003B4D"/>
                </a:solidFill>
                <a:latin typeface="Montserrat"/>
                <a:ea typeface="Arial" pitchFamily="34" charset="-122"/>
                <a:cs typeface="Arial" pitchFamily="34" charset="-120"/>
              </a:rPr>
              <a:t>• Aval : centres locaux d’emballage au Congo et au Gabon ; formats et étiquettes selon la demande locale.</a:t>
            </a:r>
            <a:endParaRPr lang="en-US" sz="1400" dirty="0">
              <a:latin typeface="Montserrat"/>
            </a:endParaRPr>
          </a:p>
        </p:txBody>
      </p:sp>
      <p:sp>
        <p:nvSpPr>
          <p:cNvPr id="10" name="Title 9">
            <a:extLst>
              <a:ext uri="{FF2B5EF4-FFF2-40B4-BE49-F238E27FC236}">
                <a16:creationId xmlns:a16="http://schemas.microsoft.com/office/drawing/2014/main" id="{64B62E25-B23B-B8BE-897B-BE0F986E4056}"/>
              </a:ext>
            </a:extLst>
          </p:cNvPr>
          <p:cNvSpPr>
            <a:spLocks noGrp="1"/>
          </p:cNvSpPr>
          <p:nvPr>
            <p:ph type="title"/>
          </p:nvPr>
        </p:nvSpPr>
        <p:spPr>
          <a:xfrm>
            <a:off x="603252" y="539751"/>
            <a:ext cx="7957651" cy="717551"/>
          </a:xfrm>
        </p:spPr>
        <p:txBody>
          <a:bodyPr/>
          <a:lstStyle/>
          <a:p>
            <a:r>
              <a:rPr lang="fr-FR" dirty="0"/>
              <a:t>Approches hybrides (</a:t>
            </a:r>
            <a:r>
              <a:rPr lang="fr-FR" dirty="0" err="1"/>
              <a:t>leagile</a:t>
            </a:r>
            <a:r>
              <a:rPr lang="fr-FR" dirty="0"/>
              <a:t>) et chaînes</a:t>
            </a:r>
            <a:br>
              <a:rPr lang="fr-FR" dirty="0"/>
            </a:br>
            <a:r>
              <a:rPr lang="fr-FR" dirty="0"/>
              <a:t>d’approvisionnement sensibles au</a:t>
            </a:r>
            <a:br>
              <a:rPr lang="fr-FR" dirty="0"/>
            </a:br>
            <a:r>
              <a:rPr lang="fr-FR" dirty="0"/>
              <a:t>marché</a:t>
            </a:r>
            <a:br>
              <a:rPr lang="fr-FR" dirty="0"/>
            </a:br>
            <a:endParaRPr lang="en-GB" dirty="0"/>
          </a:p>
        </p:txBody>
      </p:sp>
    </p:spTree>
    <p:extLst>
      <p:ext uri="{BB962C8B-B14F-4D97-AF65-F5344CB8AC3E}">
        <p14:creationId xmlns:p14="http://schemas.microsoft.com/office/powerpoint/2010/main" val="117445408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609585" y="518062"/>
            <a:ext cx="8855778" cy="1389656"/>
          </a:xfrm>
          <a:prstGeom prst="rect">
            <a:avLst/>
          </a:prstGeom>
          <a:noFill/>
          <a:ln/>
        </p:spPr>
        <p:txBody>
          <a:bodyPr wrap="square" lIns="0" tIns="0" rIns="0" bIns="0" rtlCol="0" anchor="t">
            <a:noAutofit/>
          </a:bodyPr>
          <a:lstStyle/>
          <a:p>
            <a:pPr marL="0" indent="0" algn="l">
              <a:buNone/>
            </a:pPr>
            <a:endParaRPr lang="en-US" sz="2000" dirty="0">
              <a:latin typeface="Montserrat"/>
            </a:endParaRPr>
          </a:p>
        </p:txBody>
      </p:sp>
      <p:sp>
        <p:nvSpPr>
          <p:cNvPr id="4" name="Text 2"/>
          <p:cNvSpPr/>
          <p:nvPr/>
        </p:nvSpPr>
        <p:spPr>
          <a:xfrm>
            <a:off x="739182" y="2267662"/>
            <a:ext cx="9221788" cy="432000"/>
          </a:xfrm>
          <a:prstGeom prst="rect">
            <a:avLst/>
          </a:prstGeom>
          <a:noFill/>
          <a:ln/>
        </p:spPr>
        <p:txBody>
          <a:bodyPr wrap="square" lIns="0" tIns="0" rIns="0" bIns="0" rtlCol="0" anchor="t">
            <a:noAutofit/>
          </a:bodyPr>
          <a:lstStyle/>
          <a:p>
            <a:pPr marL="0" indent="0" algn="l">
              <a:buNone/>
            </a:pPr>
            <a:r>
              <a:rPr lang="en-US" sz="1800" dirty="0">
                <a:solidFill>
                  <a:srgbClr val="28B8C4"/>
                </a:solidFill>
                <a:latin typeface="Montserrat"/>
                <a:ea typeface="Arial" pitchFamily="34" charset="-122"/>
                <a:cs typeface="Arial" pitchFamily="34" charset="-120"/>
              </a:rPr>
              <a:t>Chaînes d’approvisionnement sensibles au marché</a:t>
            </a:r>
            <a:endParaRPr lang="en-US" sz="1800" dirty="0">
              <a:latin typeface="Montserrat"/>
            </a:endParaRPr>
          </a:p>
        </p:txBody>
      </p:sp>
      <p:sp>
        <p:nvSpPr>
          <p:cNvPr id="5" name="Text 3"/>
          <p:cNvSpPr/>
          <p:nvPr/>
        </p:nvSpPr>
        <p:spPr>
          <a:xfrm>
            <a:off x="739182" y="3066862"/>
            <a:ext cx="10259744" cy="961875"/>
          </a:xfrm>
          <a:prstGeom prst="rect">
            <a:avLst/>
          </a:prstGeom>
          <a:noFill/>
          <a:ln/>
        </p:spPr>
        <p:txBody>
          <a:bodyPr wrap="square" lIns="0" tIns="0" rIns="0" bIns="0" rtlCol="0" anchor="t">
            <a:noAutofit/>
          </a:bodyPr>
          <a:lstStyle/>
          <a:p>
            <a:pPr marL="0" indent="0" algn="l">
              <a:buNone/>
            </a:pPr>
            <a:r>
              <a:rPr lang="en-US" sz="1600" dirty="0">
                <a:solidFill>
                  <a:srgbClr val="003B4D"/>
                </a:solidFill>
                <a:latin typeface="Montserrat"/>
                <a:ea typeface="Arial" pitchFamily="34" charset="-122"/>
                <a:cs typeface="Arial" pitchFamily="34" charset="-120"/>
              </a:rPr>
              <a:t>Selon les travaux de référence en logistique, les chaînes d’approvisionnement réellement sensibles au marché sont pilotées par des signaux de demande réels (p. ex. données POS) et conçues pour répondre rapidement aux changements de comportement des clients.</a:t>
            </a:r>
            <a:endParaRPr lang="en-US" sz="1600" dirty="0">
              <a:latin typeface="Montserrat"/>
            </a:endParaRPr>
          </a:p>
        </p:txBody>
      </p:sp>
      <p:sp>
        <p:nvSpPr>
          <p:cNvPr id="6" name="Text 4"/>
          <p:cNvSpPr/>
          <p:nvPr/>
        </p:nvSpPr>
        <p:spPr>
          <a:xfrm>
            <a:off x="998375" y="4503261"/>
            <a:ext cx="10583734" cy="1836674"/>
          </a:xfrm>
          <a:prstGeom prst="rect">
            <a:avLst/>
          </a:prstGeom>
          <a:noFill/>
          <a:ln/>
        </p:spPr>
        <p:txBody>
          <a:bodyPr wrap="square" lIns="0" tIns="0" rIns="0" bIns="0" rtlCol="0" anchor="t">
            <a:noAutofit/>
          </a:bodyPr>
          <a:lstStyle/>
          <a:p>
            <a:pPr marL="0" indent="0" algn="l">
              <a:buNone/>
            </a:pPr>
            <a:r>
              <a:rPr lang="en-US" sz="1600" dirty="0">
                <a:solidFill>
                  <a:srgbClr val="003B4D"/>
                </a:solidFill>
                <a:latin typeface="Montserrat"/>
                <a:ea typeface="Arial" pitchFamily="34" charset="-122"/>
                <a:cs typeface="Arial" pitchFamily="34" charset="-120"/>
              </a:rPr>
              <a:t>• Utiliser des données de ventes en temps réel ou fréquentes provenant des détaillants et distributeurs.</a:t>
            </a:r>
            <a:endParaRPr lang="en-US" sz="1600" dirty="0">
              <a:latin typeface="Montserrat"/>
            </a:endParaRPr>
          </a:p>
          <a:p>
            <a:pPr marL="0" indent="0" algn="l">
              <a:buNone/>
            </a:pPr>
            <a:r>
              <a:rPr lang="en-US" sz="1600" dirty="0">
                <a:solidFill>
                  <a:srgbClr val="003B4D"/>
                </a:solidFill>
                <a:latin typeface="Montserrat"/>
                <a:ea typeface="Arial" pitchFamily="34" charset="-122"/>
                <a:cs typeface="Arial" pitchFamily="34" charset="-120"/>
              </a:rPr>
              <a:t>• Intégrer marketing, ventes et planification de la chaîne d’approvisionnement (pas de décisions en silos).</a:t>
            </a:r>
            <a:endParaRPr lang="en-US" sz="1600" dirty="0">
              <a:latin typeface="Montserrat"/>
            </a:endParaRPr>
          </a:p>
          <a:p>
            <a:pPr marL="0" indent="0" algn="l">
              <a:buNone/>
            </a:pPr>
            <a:r>
              <a:rPr lang="en-US" sz="1600" dirty="0">
                <a:solidFill>
                  <a:srgbClr val="003B4D"/>
                </a:solidFill>
                <a:latin typeface="Montserrat"/>
                <a:ea typeface="Arial" pitchFamily="34" charset="-122"/>
                <a:cs typeface="Arial" pitchFamily="34" charset="-120"/>
              </a:rPr>
              <a:t>• Segmenter les produits par profil de demande et concevoir les stratégies d’approvisionnement correspondantes (lean, agile ou leagile).</a:t>
            </a:r>
            <a:endParaRPr lang="en-US" sz="1600" dirty="0">
              <a:latin typeface="Montserrat"/>
            </a:endParaRPr>
          </a:p>
        </p:txBody>
      </p:sp>
      <p:sp>
        <p:nvSpPr>
          <p:cNvPr id="7" name="Title 6">
            <a:extLst>
              <a:ext uri="{FF2B5EF4-FFF2-40B4-BE49-F238E27FC236}">
                <a16:creationId xmlns:a16="http://schemas.microsoft.com/office/drawing/2014/main" id="{6B2E1C96-ED93-0BB2-8834-3ED2BAD14B80}"/>
              </a:ext>
            </a:extLst>
          </p:cNvPr>
          <p:cNvSpPr>
            <a:spLocks noGrp="1"/>
          </p:cNvSpPr>
          <p:nvPr>
            <p:ph type="title"/>
          </p:nvPr>
        </p:nvSpPr>
        <p:spPr>
          <a:xfrm>
            <a:off x="603252" y="539751"/>
            <a:ext cx="7951025" cy="717551"/>
          </a:xfrm>
        </p:spPr>
        <p:txBody>
          <a:bodyPr/>
          <a:lstStyle/>
          <a:p>
            <a:r>
              <a:rPr lang="fr-FR" dirty="0"/>
              <a:t>Approches hybrides (</a:t>
            </a:r>
            <a:r>
              <a:rPr lang="fr-FR" dirty="0" err="1"/>
              <a:t>leagile</a:t>
            </a:r>
            <a:r>
              <a:rPr lang="fr-FR" dirty="0"/>
              <a:t>) et chaînes</a:t>
            </a:r>
            <a:br>
              <a:rPr lang="fr-FR" dirty="0"/>
            </a:br>
            <a:r>
              <a:rPr lang="fr-FR" dirty="0"/>
              <a:t>d’approvisionnement sensibles au</a:t>
            </a:r>
            <a:br>
              <a:rPr lang="fr-FR" dirty="0"/>
            </a:br>
            <a:r>
              <a:rPr lang="fr-FR" dirty="0"/>
              <a:t>marché</a:t>
            </a:r>
            <a:br>
              <a:rPr lang="fr-FR" dirty="0"/>
            </a:br>
            <a:endParaRPr lang="en-GB" dirty="0"/>
          </a:p>
        </p:txBody>
      </p:sp>
    </p:spTree>
    <p:extLst>
      <p:ext uri="{BB962C8B-B14F-4D97-AF65-F5344CB8AC3E}">
        <p14:creationId xmlns:p14="http://schemas.microsoft.com/office/powerpoint/2010/main" val="371092661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457188" y="514350"/>
            <a:ext cx="2528674" cy="266700"/>
          </a:xfrm>
          <a:prstGeom prst="rect">
            <a:avLst/>
          </a:prstGeom>
          <a:noFill/>
          <a:ln/>
        </p:spPr>
        <p:txBody>
          <a:bodyPr wrap="square" lIns="0" tIns="0" rIns="0" bIns="0" rtlCol="0" anchor="t">
            <a:noAutofit/>
          </a:bodyPr>
          <a:lstStyle/>
          <a:p>
            <a:pPr marL="0" indent="0" algn="l">
              <a:buNone/>
            </a:pPr>
            <a:endParaRPr lang="en-US" sz="2000" dirty="0">
              <a:latin typeface="Montserrat"/>
            </a:endParaRPr>
          </a:p>
        </p:txBody>
      </p:sp>
      <p:graphicFrame>
        <p:nvGraphicFramePr>
          <p:cNvPr id="4" name="Table 0"/>
          <p:cNvGraphicFramePr>
            <a:graphicFrameLocks noGrp="1"/>
          </p:cNvGraphicFramePr>
          <p:nvPr/>
        </p:nvGraphicFramePr>
        <p:xfrm>
          <a:off x="457189" y="952500"/>
          <a:ext cx="6953077" cy="3898391"/>
        </p:xfrm>
        <a:graphic>
          <a:graphicData uri="http://schemas.openxmlformats.org/drawingml/2006/table">
            <a:tbl>
              <a:tblPr/>
              <a:tblGrid>
                <a:gridCol w="1335296">
                  <a:extLst>
                    <a:ext uri="{9D8B030D-6E8A-4147-A177-3AD203B41FA5}">
                      <a16:colId xmlns:a16="http://schemas.microsoft.com/office/drawing/2014/main" val="20000"/>
                    </a:ext>
                  </a:extLst>
                </a:gridCol>
                <a:gridCol w="2336768">
                  <a:extLst>
                    <a:ext uri="{9D8B030D-6E8A-4147-A177-3AD203B41FA5}">
                      <a16:colId xmlns:a16="http://schemas.microsoft.com/office/drawing/2014/main" val="20001"/>
                    </a:ext>
                  </a:extLst>
                </a:gridCol>
                <a:gridCol w="3281013">
                  <a:extLst>
                    <a:ext uri="{9D8B030D-6E8A-4147-A177-3AD203B41FA5}">
                      <a16:colId xmlns:a16="http://schemas.microsoft.com/office/drawing/2014/main" val="20002"/>
                    </a:ext>
                  </a:extLst>
                </a:gridCol>
              </a:tblGrid>
              <a:tr h="391489">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Exigence</a:t>
                      </a:r>
                      <a:endParaRPr lang="en-US" sz="1200" b="0" i="0" dirty="0">
                        <a:latin typeface="Montserrat" charset="0"/>
                        <a:ea typeface="Arial" charset="0"/>
                        <a:cs typeface="Arial" charset="0"/>
                      </a:endParaRPr>
                    </a:p>
                  </a:txBody>
                  <a:tcPr marL="36576" marR="36576" marT="36576" marB="36576" anchor="ctr">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solidFill>
                      <a:srgbClr val="E9F6FA"/>
                    </a:solidFill>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Ce que cela signifie</a:t>
                      </a:r>
                      <a:endParaRPr lang="en-US" sz="1200" b="0" i="0" dirty="0">
                        <a:latin typeface="Montserrat" charset="0"/>
                        <a:ea typeface="Arial" charset="0"/>
                        <a:cs typeface="Arial" charset="0"/>
                      </a:endParaRPr>
                    </a:p>
                  </a:txBody>
                  <a:tcPr marL="36576" marR="36576" marT="36576" marB="36576" anchor="ctr">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solidFill>
                      <a:srgbClr val="E9F6FA"/>
                    </a:solidFill>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Implication pour le Congo/Cameroun</a:t>
                      </a:r>
                      <a:endParaRPr lang="en-US" sz="1200" b="0" i="0" dirty="0">
                        <a:latin typeface="Montserrat" charset="0"/>
                        <a:ea typeface="Arial" charset="0"/>
                        <a:cs typeface="Arial" charset="0"/>
                      </a:endParaRPr>
                    </a:p>
                  </a:txBody>
                  <a:tcPr marL="36576" marR="36576" marT="36576" marB="36576" anchor="ctr">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solidFill>
                      <a:srgbClr val="E9F6FA"/>
                    </a:solidFill>
                  </a:tcPr>
                </a:tc>
                <a:extLst>
                  <a:ext uri="{0D108BD9-81ED-4DB2-BD59-A6C34878D82A}">
                    <a16:rowId xmlns:a16="http://schemas.microsoft.com/office/drawing/2014/main" val="10000"/>
                  </a:ext>
                </a:extLst>
              </a:tr>
              <a:tr h="964400">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Délais courts</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Capacité à approvisionner en jours/semaines plutôt qu’en mois.</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Peut exiger un sourcing régional, une fabrication locale ou des stocks prépositionnés en raison des longs délais d’importation.</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extLst>
                  <a:ext uri="{0D108BD9-81ED-4DB2-BD59-A6C34878D82A}">
                    <a16:rowId xmlns:a16="http://schemas.microsoft.com/office/drawing/2014/main" val="10001"/>
                  </a:ext>
                </a:extLst>
              </a:tr>
              <a:tr h="964400">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Capacité flexible</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Augmenter/réduire la production et la capacité de transport selon l’évolution de la demande.</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Utiliser une main-d’œuvre flexible, plusieurs partenaires logistiques et des équipements évolutifs lorsque possible.</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extLst>
                  <a:ext uri="{0D108BD9-81ED-4DB2-BD59-A6C34878D82A}">
                    <a16:rowId xmlns:a16="http://schemas.microsoft.com/office/drawing/2014/main" val="10002"/>
                  </a:ext>
                </a:extLst>
              </a:tr>
              <a:tr h="773430">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Visibilité de l’information</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Visibilité rapide des stocks et des ventes tout au long de la chaîne.</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Commencer par des outils simples (tableurs partagés, mises à jour WhatsApp), puis évoluer vers des systèmes avancés.</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extLst>
                  <a:ext uri="{0D108BD9-81ED-4DB2-BD59-A6C34878D82A}">
                    <a16:rowId xmlns:a16="http://schemas.microsoft.com/office/drawing/2014/main" val="10003"/>
                  </a:ext>
                </a:extLst>
              </a:tr>
              <a:tr h="773430">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Options de multi-sourcing</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Capacité à changer de fournisseurs ou d’itinéraires en cas de perturbation.</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Concevoir la base fournisseurs avec au moins deux options pour les articles critiques (local + régional/global).</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5" name="Shape 2"/>
          <p:cNvSpPr/>
          <p:nvPr/>
        </p:nvSpPr>
        <p:spPr>
          <a:xfrm>
            <a:off x="457188" y="5286375"/>
            <a:ext cx="6953075" cy="1352550"/>
          </a:xfrm>
          <a:prstGeom prst="rect">
            <a:avLst/>
          </a:prstGeom>
          <a:solidFill>
            <a:srgbClr val="FFF8F0"/>
          </a:solidFill>
          <a:ln w="12700">
            <a:solidFill>
              <a:srgbClr val="FFFFFF">
                <a:alpha val="0"/>
              </a:srgbClr>
            </a:solidFill>
            <a:prstDash val="solid"/>
          </a:ln>
        </p:spPr>
        <p:txBody>
          <a:bodyPr>
            <a:noAutofit/>
          </a:bodyPr>
          <a:lstStyle/>
          <a:p>
            <a:endParaRPr lang="en-GB" sz="1600">
              <a:latin typeface="Montserrat"/>
            </a:endParaRPr>
          </a:p>
        </p:txBody>
      </p:sp>
      <p:sp>
        <p:nvSpPr>
          <p:cNvPr id="6" name="Shape 3"/>
          <p:cNvSpPr/>
          <p:nvPr/>
        </p:nvSpPr>
        <p:spPr>
          <a:xfrm>
            <a:off x="476238" y="5286375"/>
            <a:ext cx="0" cy="1352550"/>
          </a:xfrm>
          <a:prstGeom prst="line">
            <a:avLst/>
          </a:prstGeom>
          <a:solidFill>
            <a:srgbClr val="FFFFFF">
              <a:alpha val="0"/>
            </a:srgbClr>
          </a:solidFill>
          <a:ln w="38100">
            <a:solidFill>
              <a:srgbClr val="B2471A"/>
            </a:solidFill>
            <a:prstDash val="solid"/>
          </a:ln>
        </p:spPr>
        <p:txBody>
          <a:bodyPr/>
          <a:lstStyle/>
          <a:p>
            <a:endParaRPr lang="en-GB"/>
          </a:p>
        </p:txBody>
      </p:sp>
      <p:sp>
        <p:nvSpPr>
          <p:cNvPr id="7" name="Text 4"/>
          <p:cNvSpPr/>
          <p:nvPr/>
        </p:nvSpPr>
        <p:spPr>
          <a:xfrm>
            <a:off x="495287" y="5286375"/>
            <a:ext cx="6914977" cy="1341238"/>
          </a:xfrm>
          <a:prstGeom prst="rect">
            <a:avLst/>
          </a:prstGeom>
          <a:noFill/>
          <a:ln/>
        </p:spPr>
        <p:txBody>
          <a:bodyPr wrap="square" lIns="0" tIns="0" rIns="0" bIns="0" rtlCol="0" anchor="t">
            <a:noAutofit/>
          </a:bodyPr>
          <a:lstStyle/>
          <a:p>
            <a:pPr marL="0" indent="0" algn="l">
              <a:buNone/>
            </a:pPr>
            <a:r>
              <a:rPr lang="en-US" sz="1600" dirty="0">
                <a:solidFill>
                  <a:srgbClr val="003B4D"/>
                </a:solidFill>
                <a:latin typeface="Montserrat"/>
                <a:ea typeface="Arial" pitchFamily="34" charset="-122"/>
                <a:cs typeface="Arial" pitchFamily="34" charset="-120"/>
              </a:rPr>
              <a:t>Réalité africaine : avec les défis d’infrastructure et l’incertitude d’approvisionnement, un lean pur (stocks très faibles, JAT strict) est souvent risqué. Les conceptions agiles ou leagiles créant tampons et flexibilité sont généralement plus appropriées.</a:t>
            </a:r>
            <a:endParaRPr lang="en-US" sz="1600" dirty="0">
              <a:latin typeface="Montserrat"/>
            </a:endParaRPr>
          </a:p>
        </p:txBody>
      </p:sp>
      <p:sp>
        <p:nvSpPr>
          <p:cNvPr id="8" name="Title 7">
            <a:extLst>
              <a:ext uri="{FF2B5EF4-FFF2-40B4-BE49-F238E27FC236}">
                <a16:creationId xmlns:a16="http://schemas.microsoft.com/office/drawing/2014/main" id="{C6881781-7442-E044-006A-DC28FB3C35F9}"/>
              </a:ext>
            </a:extLst>
          </p:cNvPr>
          <p:cNvSpPr>
            <a:spLocks noGrp="1"/>
          </p:cNvSpPr>
          <p:nvPr>
            <p:ph type="title"/>
          </p:nvPr>
        </p:nvSpPr>
        <p:spPr/>
        <p:txBody>
          <a:bodyPr/>
          <a:lstStyle/>
          <a:p>
            <a:r>
              <a:rPr lang="en-GB" dirty="0"/>
              <a:t>Exigences de </a:t>
            </a:r>
            <a:r>
              <a:rPr lang="en-GB" dirty="0" err="1"/>
              <a:t>réactivité</a:t>
            </a:r>
            <a:br>
              <a:rPr lang="en-GB" dirty="0"/>
            </a:br>
            <a:endParaRPr lang="en-GB" dirty="0"/>
          </a:p>
        </p:txBody>
      </p:sp>
    </p:spTree>
    <p:extLst>
      <p:ext uri="{BB962C8B-B14F-4D97-AF65-F5344CB8AC3E}">
        <p14:creationId xmlns:p14="http://schemas.microsoft.com/office/powerpoint/2010/main" val="185581226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D5028-A212-AFAA-1F62-F4DC114EF8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410C1A-4AD9-C216-0ACD-30CFFC42F14E}"/>
              </a:ext>
            </a:extLst>
          </p:cNvPr>
          <p:cNvSpPr>
            <a:spLocks noGrp="1"/>
          </p:cNvSpPr>
          <p:nvPr>
            <p:ph type="title"/>
          </p:nvPr>
        </p:nvSpPr>
        <p:spPr/>
        <p:txBody>
          <a:bodyPr/>
          <a:lstStyle/>
          <a:p>
            <a:r>
              <a:rPr lang="pl-PL" dirty="0" err="1"/>
              <a:t>Points clés</a:t>
            </a:r>
            <a:br>
              <a:rPr lang="pl-PL" dirty="0"/>
            </a:br>
            <a:br>
              <a:rPr lang="pl-PL" dirty="0"/>
            </a:br>
            <a:endParaRPr lang="pl-PL" dirty="0"/>
          </a:p>
        </p:txBody>
      </p:sp>
      <p:sp>
        <p:nvSpPr>
          <p:cNvPr id="3" name="Text Placeholder 2">
            <a:extLst>
              <a:ext uri="{FF2B5EF4-FFF2-40B4-BE49-F238E27FC236}">
                <a16:creationId xmlns:a16="http://schemas.microsoft.com/office/drawing/2014/main" id="{700E2B53-B06C-88AC-109E-4CCA69204277}"/>
              </a:ext>
            </a:extLst>
          </p:cNvPr>
          <p:cNvSpPr>
            <a:spLocks noGrp="1"/>
          </p:cNvSpPr>
          <p:nvPr>
            <p:ph type="body" sz="half" idx="1"/>
          </p:nvPr>
        </p:nvSpPr>
        <p:spPr>
          <a:xfrm>
            <a:off x="970201" y="1386842"/>
            <a:ext cx="8807980" cy="5059521"/>
          </a:xfrm>
        </p:spPr>
        <p:txBody>
          <a:bodyPr>
            <a:noAutofit/>
          </a:bodyPr>
          <a:lstStyle/>
          <a:p>
            <a:pPr>
              <a:buFont typeface="Wingdings" panose="05000000000000000000" pitchFamily="2" charset="2"/>
              <a:buChar char="§"/>
            </a:pPr>
            <a:r>
              <a:rPr lang="en-US" sz="2000" dirty="0">
                <a:latin typeface="Montserrat"/>
              </a:rPr>
              <a:t>leun is best pour stable, predictable, coût-driven environments.</a:t>
            </a:r>
          </a:p>
          <a:p>
            <a:pPr>
              <a:buFont typeface="Wingdings" panose="05000000000000000000" pitchFamily="2" charset="2"/>
              <a:buChar char="§"/>
            </a:pPr>
            <a:r>
              <a:rPr lang="en-US" sz="2000" dirty="0">
                <a:latin typeface="Montserrat"/>
              </a:rPr>
              <a:t>agile is best pour volatile, variety-driven, speed-sensitive environments.</a:t>
            </a:r>
          </a:p>
          <a:p>
            <a:pPr>
              <a:buFont typeface="Wingdings" panose="05000000000000000000" pitchFamily="2" charset="2"/>
              <a:buChar char="§"/>
            </a:pPr>
            <a:r>
              <a:rPr lang="en-US" sz="2000" dirty="0">
                <a:latin typeface="Montserrat"/>
              </a:rPr>
              <a:t>Le decoupling point et postponement help manage uncertainty by separating leun upstream de agile downstream.</a:t>
            </a:r>
          </a:p>
          <a:p>
            <a:pPr>
              <a:buFont typeface="Wingdings" panose="05000000000000000000" pitchFamily="2" charset="2"/>
              <a:buChar char="§"/>
            </a:pPr>
            <a:r>
              <a:rPr lang="en-US" sz="2000" dirty="0" err="1">
                <a:latin typeface="Montserrat"/>
              </a:rPr>
              <a:t>leagile combines le strengths de leun et agile et is often ideal dans Afriquein marchés avec mixed demande patterns et infrastructure constraints.</a:t>
            </a:r>
          </a:p>
          <a:p>
            <a:pPr>
              <a:buFont typeface="Wingdings" panose="05000000000000000000" pitchFamily="2" charset="2"/>
              <a:buChar char="§"/>
            </a:pPr>
            <a:r>
              <a:rPr lang="en-US" sz="2000" dirty="0">
                <a:latin typeface="Montserrat"/>
              </a:rPr>
              <a:t>Designing a marché-sensitive et responsive chaîne d’approvisionnement requires information visibility, flexible capacity, et appropriate sourcing stratégies.</a:t>
            </a:r>
          </a:p>
          <a:p>
            <a:pPr>
              <a:buFont typeface="Wingdings" panose="05000000000000000000" pitchFamily="2" charset="2"/>
              <a:buChar char="§"/>
            </a:pPr>
            <a:endParaRPr lang="en-US" sz="2000" dirty="0">
              <a:latin typeface="Montserrat"/>
            </a:endParaRPr>
          </a:p>
        </p:txBody>
      </p:sp>
    </p:spTree>
    <p:extLst>
      <p:ext uri="{BB962C8B-B14F-4D97-AF65-F5344CB8AC3E}">
        <p14:creationId xmlns:p14="http://schemas.microsoft.com/office/powerpoint/2010/main" val="243068630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Development 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Objectifs d’apprentissage</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a:xfrm>
            <a:off x="970201" y="1386842"/>
            <a:ext cx="8807980" cy="5059521"/>
          </a:xfrm>
        </p:spPr>
        <p:txBody>
          <a:bodyPr>
            <a:noAutofit/>
          </a:bodyPr>
          <a:lstStyle/>
          <a:p>
            <a:pPr>
              <a:buFont typeface="Wingdings" panose="05000000000000000000" pitchFamily="2" charset="2"/>
              <a:buChar char="§"/>
            </a:pPr>
            <a:r>
              <a:rPr lang="en-US" sz="2000" dirty="0">
                <a:latin typeface="Montserrat"/>
              </a:rPr>
              <a:t>Expliquer core leun principles (waste elimination, juste-à-temps) et agile principles (flexibility, responsiveness).</a:t>
            </a:r>
          </a:p>
          <a:p>
            <a:pPr>
              <a:buFont typeface="Wingdings" panose="05000000000000000000" pitchFamily="2" charset="2"/>
              <a:buChar char="§"/>
            </a:pPr>
            <a:r>
              <a:rPr lang="en-US" sz="2000" dirty="0">
                <a:latin typeface="Montserrat"/>
              </a:rPr>
              <a:t>Comparer when à use leun vs. agile chaîne d’approvisionnement stratégies.</a:t>
            </a:r>
          </a:p>
          <a:p>
            <a:pPr>
              <a:buFont typeface="Wingdings" panose="05000000000000000000" pitchFamily="2" charset="2"/>
              <a:buChar char="§"/>
            </a:pPr>
            <a:r>
              <a:rPr lang="en-US" sz="2000" dirty="0">
                <a:latin typeface="Montserrat"/>
              </a:rPr>
              <a:t>Décrire le decoupling point et postponement stratégies.</a:t>
            </a:r>
          </a:p>
          <a:p>
            <a:pPr>
              <a:buFont typeface="Wingdings" panose="05000000000000000000" pitchFamily="2" charset="2"/>
              <a:buChar char="§"/>
            </a:pPr>
            <a:r>
              <a:rPr lang="en-US" sz="2000" dirty="0">
                <a:latin typeface="Montserrat"/>
              </a:rPr>
              <a:t>Reconnaître hybrid “leagile” approaches that combine leun et agile.</a:t>
            </a:r>
          </a:p>
          <a:p>
            <a:pPr>
              <a:buFont typeface="Wingdings" panose="05000000000000000000" pitchFamily="2" charset="2"/>
              <a:buChar char="§"/>
            </a:pPr>
            <a:r>
              <a:rPr lang="en-US" sz="2000" dirty="0">
                <a:latin typeface="Montserrat"/>
              </a:rPr>
              <a:t>Assess responsiveness requirements pour marché-sensitive chaînes d’approvisionnement dans Afrique centrale.</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861967" y="411480"/>
            <a:ext cx="8845993" cy="924443"/>
          </a:xfrm>
          <a:prstGeom prst="rect">
            <a:avLst/>
          </a:prstGeom>
          <a:noFill/>
          <a:ln/>
        </p:spPr>
        <p:txBody>
          <a:bodyPr wrap="square" lIns="0" tIns="0" rIns="0" bIns="0" rtlCol="0" anchor="t">
            <a:noAutofit/>
          </a:bodyPr>
          <a:lstStyle/>
          <a:p>
            <a:pPr marL="0" indent="0" algn="l">
              <a:buNone/>
            </a:pPr>
            <a:endParaRPr lang="en-US" sz="2000" dirty="0">
              <a:latin typeface="Montserrat"/>
            </a:endParaRPr>
          </a:p>
        </p:txBody>
      </p:sp>
      <p:sp>
        <p:nvSpPr>
          <p:cNvPr id="4" name="Text 2"/>
          <p:cNvSpPr/>
          <p:nvPr/>
        </p:nvSpPr>
        <p:spPr>
          <a:xfrm>
            <a:off x="967278" y="1949035"/>
            <a:ext cx="3441150" cy="358061"/>
          </a:xfrm>
          <a:prstGeom prst="rect">
            <a:avLst/>
          </a:prstGeom>
          <a:noFill/>
          <a:ln/>
        </p:spPr>
        <p:txBody>
          <a:bodyPr wrap="square" lIns="0" tIns="0" rIns="0" bIns="0" rtlCol="0" anchor="t">
            <a:noAutofit/>
          </a:bodyPr>
          <a:lstStyle/>
          <a:p>
            <a:pPr marL="0" indent="0" algn="l">
              <a:buNone/>
            </a:pPr>
            <a:r>
              <a:rPr lang="en-US" sz="2000" dirty="0">
                <a:solidFill>
                  <a:srgbClr val="28B8C4"/>
                </a:solidFill>
                <a:latin typeface="Montserrat"/>
                <a:ea typeface="Arial" pitchFamily="34" charset="-122"/>
                <a:cs typeface="Arial" pitchFamily="34" charset="-120"/>
              </a:rPr>
              <a:t>Qu’est-ce que le lean ?</a:t>
            </a:r>
            <a:endParaRPr lang="en-US" sz="2000" dirty="0">
              <a:latin typeface="Montserrat"/>
            </a:endParaRPr>
          </a:p>
        </p:txBody>
      </p:sp>
      <p:sp>
        <p:nvSpPr>
          <p:cNvPr id="5" name="Shape 3"/>
          <p:cNvSpPr/>
          <p:nvPr/>
        </p:nvSpPr>
        <p:spPr>
          <a:xfrm>
            <a:off x="967278" y="2538784"/>
            <a:ext cx="10362448" cy="2632801"/>
          </a:xfrm>
          <a:prstGeom prst="rect">
            <a:avLst/>
          </a:prstGeom>
          <a:solidFill>
            <a:srgbClr val="EEF8FA"/>
          </a:solidFill>
          <a:ln w="12700">
            <a:solidFill>
              <a:srgbClr val="FFFFFF">
                <a:alpha val="0"/>
              </a:srgbClr>
            </a:solidFill>
            <a:prstDash val="solid"/>
          </a:ln>
        </p:spPr>
        <p:txBody>
          <a:bodyPr>
            <a:noAutofit/>
          </a:bodyPr>
          <a:lstStyle/>
          <a:p>
            <a:endParaRPr lang="en-GB" sz="1800">
              <a:latin typeface="Montserrat"/>
            </a:endParaRPr>
          </a:p>
        </p:txBody>
      </p:sp>
      <p:sp>
        <p:nvSpPr>
          <p:cNvPr id="6" name="Shape 4"/>
          <p:cNvSpPr/>
          <p:nvPr/>
        </p:nvSpPr>
        <p:spPr>
          <a:xfrm>
            <a:off x="998871" y="2538784"/>
            <a:ext cx="0" cy="2632802"/>
          </a:xfrm>
          <a:prstGeom prst="line">
            <a:avLst/>
          </a:prstGeom>
          <a:solidFill>
            <a:srgbClr val="FFFFFF">
              <a:alpha val="0"/>
            </a:srgbClr>
          </a:solidFill>
          <a:ln w="63187">
            <a:solidFill>
              <a:srgbClr val="28B8C4"/>
            </a:solidFill>
            <a:prstDash val="solid"/>
          </a:ln>
        </p:spPr>
        <p:txBody>
          <a:bodyPr/>
          <a:lstStyle/>
          <a:p>
            <a:endParaRPr lang="en-GB"/>
          </a:p>
        </p:txBody>
      </p:sp>
      <p:sp>
        <p:nvSpPr>
          <p:cNvPr id="7" name="Text 5"/>
          <p:cNvSpPr/>
          <p:nvPr/>
        </p:nvSpPr>
        <p:spPr>
          <a:xfrm>
            <a:off x="1030464" y="2538784"/>
            <a:ext cx="10299262" cy="1166659"/>
          </a:xfrm>
          <a:prstGeom prst="rect">
            <a:avLst/>
          </a:prstGeom>
          <a:noFill/>
          <a:ln/>
        </p:spPr>
        <p:txBody>
          <a:bodyPr wrap="square" lIns="0" tIns="0" rIns="0" bIns="0" rtlCol="0" anchor="t">
            <a:noAutofit/>
          </a:bodyPr>
          <a:lstStyle/>
          <a:p>
            <a:pPr marL="0" indent="0" algn="l">
              <a:buNone/>
            </a:pPr>
            <a:r>
              <a:rPr lang="en-US" sz="1600" dirty="0">
                <a:solidFill>
                  <a:srgbClr val="003B4D"/>
                </a:solidFill>
                <a:latin typeface="Montserrat"/>
                <a:ea typeface="Arial" pitchFamily="34" charset="-122"/>
                <a:cs typeface="Arial" pitchFamily="34" charset="-120"/>
              </a:rPr>
              <a:t>Définition : une chaîne d’approvisionnement lean vise à éliminer toutes les formes de gaspillage afin que les produits circulent de manière fluide au coût total le plus bas possible.</a:t>
            </a:r>
            <a:endParaRPr lang="en-US" sz="1600" dirty="0">
              <a:latin typeface="Montserrat"/>
            </a:endParaRPr>
          </a:p>
        </p:txBody>
      </p:sp>
      <p:sp>
        <p:nvSpPr>
          <p:cNvPr id="8" name="Text 6"/>
          <p:cNvSpPr/>
          <p:nvPr/>
        </p:nvSpPr>
        <p:spPr>
          <a:xfrm>
            <a:off x="1030464" y="3705443"/>
            <a:ext cx="10299262" cy="987630"/>
          </a:xfrm>
          <a:prstGeom prst="rect">
            <a:avLst/>
          </a:prstGeom>
          <a:noFill/>
          <a:ln/>
        </p:spPr>
        <p:txBody>
          <a:bodyPr wrap="square" lIns="0" tIns="0" rIns="0" bIns="0" rtlCol="0" anchor="t">
            <a:noAutofit/>
          </a:bodyPr>
          <a:lstStyle/>
          <a:p>
            <a:pPr marL="0" indent="0" algn="l">
              <a:buNone/>
            </a:pPr>
            <a:r>
              <a:rPr lang="en-US" sz="1600" dirty="0">
                <a:solidFill>
                  <a:srgbClr val="003B4D"/>
                </a:solidFill>
                <a:latin typeface="Montserrat"/>
                <a:ea typeface="Arial" pitchFamily="34" charset="-122"/>
                <a:cs typeface="Arial" pitchFamily="34" charset="-120"/>
              </a:rPr>
              <a:t>Question centrale du lean : « Cette activité ajoute-t-elle de la valeur pour le client ? Sinon, pourquoi la réalisons-nous ? »</a:t>
            </a:r>
            <a:endParaRPr lang="en-US" sz="1600" dirty="0">
              <a:latin typeface="Montserrat"/>
            </a:endParaRPr>
          </a:p>
        </p:txBody>
      </p:sp>
      <p:sp>
        <p:nvSpPr>
          <p:cNvPr id="9" name="Text 7"/>
          <p:cNvSpPr/>
          <p:nvPr/>
        </p:nvSpPr>
        <p:spPr>
          <a:xfrm>
            <a:off x="967278" y="5508583"/>
            <a:ext cx="9793777" cy="937936"/>
          </a:xfrm>
          <a:prstGeom prst="rect">
            <a:avLst/>
          </a:prstGeom>
          <a:noFill/>
          <a:ln/>
        </p:spPr>
        <p:txBody>
          <a:bodyPr wrap="square" lIns="0" tIns="0" rIns="0" bIns="0" rtlCol="0" anchor="t">
            <a:noAutofit/>
          </a:bodyPr>
          <a:lstStyle/>
          <a:p>
            <a:pPr marL="0" indent="0" algn="l">
              <a:buNone/>
            </a:pPr>
            <a:r>
              <a:rPr lang="en-US" sz="1600" dirty="0">
                <a:solidFill>
                  <a:srgbClr val="003B4D"/>
                </a:solidFill>
                <a:latin typeface="Montserrat"/>
                <a:ea typeface="Arial" pitchFamily="34" charset="-122"/>
                <a:cs typeface="Arial" pitchFamily="34" charset="-120"/>
              </a:rPr>
              <a:t>La pensée lean est issue du système de production Toyota et convient mieux aux environnements à demande relativement stable et prévisible, avec des volumes élevés par variante de produit.</a:t>
            </a:r>
            <a:endParaRPr lang="en-US" sz="1600" dirty="0">
              <a:latin typeface="Montserrat"/>
            </a:endParaRPr>
          </a:p>
        </p:txBody>
      </p:sp>
      <p:sp>
        <p:nvSpPr>
          <p:cNvPr id="10" name="Title 9">
            <a:extLst>
              <a:ext uri="{FF2B5EF4-FFF2-40B4-BE49-F238E27FC236}">
                <a16:creationId xmlns:a16="http://schemas.microsoft.com/office/drawing/2014/main" id="{8700038D-4764-3B7D-FC47-3C3206AA9ED5}"/>
              </a:ext>
            </a:extLst>
          </p:cNvPr>
          <p:cNvSpPr>
            <a:spLocks noGrp="1"/>
          </p:cNvSpPr>
          <p:nvPr>
            <p:ph type="title"/>
          </p:nvPr>
        </p:nvSpPr>
        <p:spPr>
          <a:xfrm>
            <a:off x="603252" y="539751"/>
            <a:ext cx="7944399" cy="717551"/>
          </a:xfrm>
        </p:spPr>
        <p:txBody>
          <a:bodyPr/>
          <a:lstStyle/>
          <a:p>
            <a:r>
              <a:rPr lang="fr-FR" dirty="0"/>
              <a:t>Chaînes d’approvisionnement </a:t>
            </a:r>
            <a:r>
              <a:rPr lang="fr-FR" dirty="0" err="1"/>
              <a:t>lean</a:t>
            </a:r>
            <a:r>
              <a:rPr lang="fr-FR" dirty="0"/>
              <a:t> :</a:t>
            </a:r>
            <a:br>
              <a:rPr lang="fr-FR" dirty="0"/>
            </a:br>
            <a:r>
              <a:rPr lang="fr-FR" dirty="0"/>
              <a:t>efficacité et élimination des gaspillages</a:t>
            </a:r>
            <a:br>
              <a:rPr lang="fr-FR" dirty="0"/>
            </a:br>
            <a:endParaRPr lang="en-GB" dirty="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819621" y="411480"/>
            <a:ext cx="9362821" cy="966942"/>
          </a:xfrm>
          <a:prstGeom prst="rect">
            <a:avLst/>
          </a:prstGeom>
          <a:noFill/>
          <a:ln/>
        </p:spPr>
        <p:txBody>
          <a:bodyPr wrap="square" lIns="0" tIns="0" rIns="0" bIns="0" rtlCol="0" anchor="t">
            <a:noAutofit/>
          </a:bodyPr>
          <a:lstStyle/>
          <a:p>
            <a:pPr marL="0" indent="0" algn="l">
              <a:buNone/>
            </a:pPr>
            <a:r>
              <a:rPr lang="en-US" sz="2000" dirty="0">
                <a:solidFill>
                  <a:srgbClr val="EF4B12"/>
                </a:solidFill>
                <a:latin typeface="Montserrat"/>
                <a:ea typeface="Arial" pitchFamily="34" charset="-122"/>
                <a:cs typeface="Arial" pitchFamily="34" charset="-120"/>
              </a:rPr>
              <a:t>Chaînes d’approvisionnement lean :</a:t>
            </a:r>
            <a:endParaRPr lang="en-US" sz="2000" dirty="0">
              <a:latin typeface="Montserrat"/>
            </a:endParaRPr>
          </a:p>
          <a:p>
            <a:pPr marL="0" indent="0" algn="l">
              <a:buNone/>
            </a:pPr>
            <a:r>
              <a:rPr lang="en-US" sz="2000" dirty="0">
                <a:solidFill>
                  <a:srgbClr val="EF4B12"/>
                </a:solidFill>
                <a:latin typeface="Montserrat"/>
                <a:ea typeface="Arial" pitchFamily="34" charset="-122"/>
                <a:cs typeface="Arial" pitchFamily="34" charset="-120"/>
              </a:rPr>
              <a:t>efficacité et élimination des gaspillages</a:t>
            </a:r>
            <a:endParaRPr lang="en-US" sz="2000" dirty="0">
              <a:latin typeface="Montserrat"/>
            </a:endParaRPr>
          </a:p>
        </p:txBody>
      </p:sp>
      <p:sp>
        <p:nvSpPr>
          <p:cNvPr id="4" name="Text 2"/>
          <p:cNvSpPr/>
          <p:nvPr/>
        </p:nvSpPr>
        <p:spPr>
          <a:xfrm>
            <a:off x="929773" y="2019722"/>
            <a:ext cx="9595687" cy="396552"/>
          </a:xfrm>
          <a:prstGeom prst="rect">
            <a:avLst/>
          </a:prstGeom>
          <a:noFill/>
          <a:ln/>
        </p:spPr>
        <p:txBody>
          <a:bodyPr wrap="square" lIns="0" tIns="0" rIns="0" bIns="0" rtlCol="0" anchor="t">
            <a:noAutofit/>
          </a:bodyPr>
          <a:lstStyle/>
          <a:p>
            <a:pPr marL="0" indent="0" algn="l">
              <a:buNone/>
            </a:pPr>
            <a:r>
              <a:rPr lang="en-US" sz="1800" dirty="0">
                <a:solidFill>
                  <a:srgbClr val="28B8C4"/>
                </a:solidFill>
                <a:latin typeface="Montserrat"/>
                <a:ea typeface="Arial" pitchFamily="34" charset="-122"/>
                <a:cs typeface="Arial" pitchFamily="34" charset="-120"/>
              </a:rPr>
              <a:t>Types de gaspillage dans les chaînes d’approvisionnement</a:t>
            </a:r>
            <a:endParaRPr lang="en-US" sz="1800" dirty="0">
              <a:latin typeface="Montserrat"/>
            </a:endParaRPr>
          </a:p>
        </p:txBody>
      </p:sp>
      <p:sp>
        <p:nvSpPr>
          <p:cNvPr id="5" name="Text 3"/>
          <p:cNvSpPr/>
          <p:nvPr/>
        </p:nvSpPr>
        <p:spPr>
          <a:xfrm>
            <a:off x="1128045" y="2724705"/>
            <a:ext cx="10244028" cy="3721814"/>
          </a:xfrm>
          <a:prstGeom prst="rect">
            <a:avLst/>
          </a:prstGeom>
          <a:noFill/>
          <a:ln/>
        </p:spPr>
        <p:txBody>
          <a:bodyPr wrap="square" lIns="0" tIns="0" rIns="0" bIns="0" rtlCol="0" anchor="t">
            <a:noAutofit/>
          </a:bodyPr>
          <a:lstStyle/>
          <a:p>
            <a:pPr marL="0" indent="0" algn="l">
              <a:buNone/>
            </a:pPr>
            <a:r>
              <a:rPr lang="en-US" sz="1400" dirty="0">
                <a:solidFill>
                  <a:srgbClr val="003B4D"/>
                </a:solidFill>
                <a:latin typeface="Montserrat"/>
                <a:ea typeface="Arial" pitchFamily="34" charset="-122"/>
                <a:cs typeface="Arial" pitchFamily="34" charset="-120"/>
              </a:rPr>
              <a:t>• Surstock : stocks immobilisés en entrepôt, mobilisant la trésorerie et générant des coûts de possession.</a:t>
            </a:r>
            <a:endParaRPr lang="en-US" sz="1400" dirty="0">
              <a:latin typeface="Montserrat"/>
            </a:endParaRPr>
          </a:p>
          <a:p>
            <a:pPr marL="0" indent="0" algn="l">
              <a:buNone/>
            </a:pPr>
            <a:r>
              <a:rPr lang="en-US" sz="1400" dirty="0">
                <a:solidFill>
                  <a:srgbClr val="003B4D"/>
                </a:solidFill>
                <a:latin typeface="Montserrat"/>
                <a:ea typeface="Arial" pitchFamily="34" charset="-122"/>
                <a:cs typeface="Arial" pitchFamily="34" charset="-120"/>
              </a:rPr>
              <a:t>• Surproduction : production supérieure à la demande client, entraînant démarques ou obsolescence.</a:t>
            </a:r>
            <a:endParaRPr lang="en-US" sz="1400" dirty="0">
              <a:latin typeface="Montserrat"/>
            </a:endParaRPr>
          </a:p>
          <a:p>
            <a:pPr marL="0" indent="0" algn="l">
              <a:buNone/>
            </a:pPr>
            <a:r>
              <a:rPr lang="en-US" sz="1400" dirty="0">
                <a:solidFill>
                  <a:srgbClr val="003B4D"/>
                </a:solidFill>
                <a:latin typeface="Montserrat"/>
                <a:ea typeface="Arial" pitchFamily="34" charset="-122"/>
                <a:cs typeface="Arial" pitchFamily="34" charset="-120"/>
              </a:rPr>
              <a:t>• Attente : matériaux ou personnes en attente (temps mort, files aux quais de chargement).</a:t>
            </a:r>
            <a:endParaRPr lang="en-US" sz="1400" dirty="0">
              <a:latin typeface="Montserrat"/>
            </a:endParaRPr>
          </a:p>
          <a:p>
            <a:pPr marL="0" indent="0" algn="l">
              <a:buNone/>
            </a:pPr>
            <a:r>
              <a:rPr lang="en-US" sz="1400" dirty="0">
                <a:solidFill>
                  <a:srgbClr val="003B4D"/>
                </a:solidFill>
                <a:latin typeface="Montserrat"/>
                <a:ea typeface="Arial" pitchFamily="34" charset="-122"/>
                <a:cs typeface="Arial" pitchFamily="34" charset="-120"/>
              </a:rPr>
              <a:t>• Transport : déplacements inutiles de marchandises sur de longues distances sans valeur ajoutée.</a:t>
            </a:r>
            <a:endParaRPr lang="en-US" sz="1400" dirty="0">
              <a:latin typeface="Montserrat"/>
            </a:endParaRPr>
          </a:p>
          <a:p>
            <a:pPr marL="0" indent="0" algn="l">
              <a:buNone/>
            </a:pPr>
            <a:r>
              <a:rPr lang="en-US" sz="1400" dirty="0">
                <a:solidFill>
                  <a:srgbClr val="003B4D"/>
                </a:solidFill>
                <a:latin typeface="Montserrat"/>
                <a:ea typeface="Arial" pitchFamily="34" charset="-122"/>
                <a:cs typeface="Arial" pitchFamily="34" charset="-120"/>
              </a:rPr>
              <a:t>• Défauts : problèmes qualité nécessitant reprises, retours ou rebuts.</a:t>
            </a:r>
            <a:endParaRPr lang="en-US" sz="1400" dirty="0">
              <a:latin typeface="Montserrat"/>
            </a:endParaRPr>
          </a:p>
          <a:p>
            <a:pPr marL="0" indent="0" algn="l">
              <a:buNone/>
            </a:pPr>
            <a:r>
              <a:rPr lang="en-US" sz="1400" dirty="0">
                <a:solidFill>
                  <a:srgbClr val="003B4D"/>
                </a:solidFill>
                <a:latin typeface="Montserrat"/>
                <a:ea typeface="Arial" pitchFamily="34" charset="-122"/>
                <a:cs typeface="Arial" pitchFamily="34" charset="-120"/>
              </a:rPr>
              <a:t>• Mouvement : déplacements inutiles des personnes (mauvais agencement, longues marches).</a:t>
            </a:r>
            <a:endParaRPr lang="en-US" sz="1400" dirty="0">
              <a:latin typeface="Montserrat"/>
            </a:endParaRPr>
          </a:p>
          <a:p>
            <a:pPr marL="0" indent="0" algn="l">
              <a:buNone/>
            </a:pPr>
            <a:r>
              <a:rPr lang="en-US" sz="1400" dirty="0">
                <a:solidFill>
                  <a:srgbClr val="003B4D"/>
                </a:solidFill>
                <a:latin typeface="Montserrat"/>
                <a:ea typeface="Arial" pitchFamily="34" charset="-122"/>
                <a:cs typeface="Arial" pitchFamily="34" charset="-120"/>
              </a:rPr>
              <a:t>• Surtraitement : faire plus que ce que le client valorise (surspécification, contrôles redondants).</a:t>
            </a:r>
            <a:endParaRPr lang="en-US" sz="1400" dirty="0">
              <a:latin typeface="Montserrat"/>
            </a:endParaRPr>
          </a:p>
        </p:txBody>
      </p:sp>
      <p:sp>
        <p:nvSpPr>
          <p:cNvPr id="8" name="Title 7">
            <a:extLst>
              <a:ext uri="{FF2B5EF4-FFF2-40B4-BE49-F238E27FC236}">
                <a16:creationId xmlns:a16="http://schemas.microsoft.com/office/drawing/2014/main" id="{B0813051-C2D5-C997-F06E-1370A8D624A7}"/>
              </a:ext>
            </a:extLst>
          </p:cNvPr>
          <p:cNvSpPr>
            <a:spLocks noGrp="1"/>
          </p:cNvSpPr>
          <p:nvPr>
            <p:ph type="title"/>
          </p:nvPr>
        </p:nvSpPr>
        <p:spPr/>
        <p:txBody>
          <a:bodyPr/>
          <a:lstStyle/>
          <a:p>
            <a:endParaRPr lang="en-GB"/>
          </a:p>
        </p:txBody>
      </p:sp>
      <p:sp>
        <p:nvSpPr>
          <p:cNvPr id="9" name="Text Placeholder 8">
            <a:extLst>
              <a:ext uri="{FF2B5EF4-FFF2-40B4-BE49-F238E27FC236}">
                <a16:creationId xmlns:a16="http://schemas.microsoft.com/office/drawing/2014/main" id="{A6EC91E8-3C11-7B3F-F610-6F6C28BCD4C9}"/>
              </a:ext>
            </a:extLst>
          </p:cNvPr>
          <p:cNvSpPr>
            <a:spLocks noGrp="1"/>
          </p:cNvSpPr>
          <p:nvPr>
            <p:ph type="body" sz="half" idx="1"/>
          </p:nvPr>
        </p:nvSpPr>
        <p:spPr>
          <a:xfrm>
            <a:off x="970201" y="1386842"/>
            <a:ext cx="8807980" cy="5059521"/>
          </a:xfrm>
        </p:spPr>
        <p:txBody>
          <a:bodyPr>
            <a:noAutofit/>
          </a:bodyPr>
          <a:lstStyle/>
          <a:p>
            <a:endParaRPr lang="en-GB" sz="1400">
              <a:latin typeface="Montserrat"/>
            </a:endParaRPr>
          </a:p>
        </p:txBody>
      </p:sp>
    </p:spTree>
    <p:extLst>
      <p:ext uri="{BB962C8B-B14F-4D97-AF65-F5344CB8AC3E}">
        <p14:creationId xmlns:p14="http://schemas.microsoft.com/office/powerpoint/2010/main" val="120241762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647683" y="533400"/>
            <a:ext cx="8096048" cy="836115"/>
          </a:xfrm>
          <a:prstGeom prst="rect">
            <a:avLst/>
          </a:prstGeom>
          <a:noFill/>
          <a:ln/>
        </p:spPr>
        <p:txBody>
          <a:bodyPr wrap="square" lIns="0" tIns="0" rIns="0" bIns="0" rtlCol="0" anchor="t">
            <a:noAutofit/>
          </a:bodyPr>
          <a:lstStyle/>
          <a:p>
            <a:pPr marL="0" indent="0" algn="l">
              <a:buNone/>
            </a:pPr>
            <a:endParaRPr lang="en-US" sz="2000" dirty="0">
              <a:latin typeface="Montserrat"/>
            </a:endParaRPr>
          </a:p>
        </p:txBody>
      </p:sp>
      <p:sp>
        <p:nvSpPr>
          <p:cNvPr id="4" name="Text 2"/>
          <p:cNvSpPr/>
          <p:nvPr/>
        </p:nvSpPr>
        <p:spPr>
          <a:xfrm>
            <a:off x="742931" y="1657350"/>
            <a:ext cx="6947570" cy="276225"/>
          </a:xfrm>
          <a:prstGeom prst="rect">
            <a:avLst/>
          </a:prstGeom>
          <a:noFill/>
          <a:ln/>
        </p:spPr>
        <p:txBody>
          <a:bodyPr wrap="square" lIns="0" tIns="0" rIns="0" bIns="0" rtlCol="0" anchor="t">
            <a:noAutofit/>
          </a:bodyPr>
          <a:lstStyle/>
          <a:p>
            <a:pPr marL="0" indent="0" algn="l">
              <a:buNone/>
            </a:pPr>
            <a:r>
              <a:rPr lang="en-US" sz="1800" dirty="0">
                <a:solidFill>
                  <a:srgbClr val="28B8C4"/>
                </a:solidFill>
                <a:latin typeface="Montserrat"/>
                <a:ea typeface="Arial" pitchFamily="34" charset="-122"/>
                <a:cs typeface="Arial" pitchFamily="34" charset="-120"/>
              </a:rPr>
              <a:t>Principes clés du lean dans les chaînes d’approvisionnement</a:t>
            </a:r>
            <a:endParaRPr lang="en-US" sz="1800" dirty="0">
              <a:latin typeface="Montserrat"/>
            </a:endParaRPr>
          </a:p>
        </p:txBody>
      </p:sp>
      <p:graphicFrame>
        <p:nvGraphicFramePr>
          <p:cNvPr id="5" name="Table 0"/>
          <p:cNvGraphicFramePr>
            <a:graphicFrameLocks noGrp="1"/>
          </p:cNvGraphicFramePr>
          <p:nvPr/>
        </p:nvGraphicFramePr>
        <p:xfrm>
          <a:off x="666733" y="2085975"/>
          <a:ext cx="6838779" cy="4450556"/>
        </p:xfrm>
        <a:graphic>
          <a:graphicData uri="http://schemas.openxmlformats.org/drawingml/2006/table">
            <a:tbl>
              <a:tblPr/>
              <a:tblGrid>
                <a:gridCol w="1430558">
                  <a:extLst>
                    <a:ext uri="{9D8B030D-6E8A-4147-A177-3AD203B41FA5}">
                      <a16:colId xmlns:a16="http://schemas.microsoft.com/office/drawing/2014/main" val="20000"/>
                    </a:ext>
                  </a:extLst>
                </a:gridCol>
                <a:gridCol w="2665139">
                  <a:extLst>
                    <a:ext uri="{9D8B030D-6E8A-4147-A177-3AD203B41FA5}">
                      <a16:colId xmlns:a16="http://schemas.microsoft.com/office/drawing/2014/main" val="20001"/>
                    </a:ext>
                  </a:extLst>
                </a:gridCol>
                <a:gridCol w="2743082">
                  <a:extLst>
                    <a:ext uri="{9D8B030D-6E8A-4147-A177-3AD203B41FA5}">
                      <a16:colId xmlns:a16="http://schemas.microsoft.com/office/drawing/2014/main" val="20002"/>
                    </a:ext>
                  </a:extLst>
                </a:gridCol>
              </a:tblGrid>
              <a:tr h="441476">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Principe</a:t>
                      </a:r>
                      <a:endParaRPr lang="en-US" sz="1200" b="0" i="0" dirty="0">
                        <a:latin typeface="Montserrat" charset="0"/>
                        <a:ea typeface="Arial" charset="0"/>
                        <a:cs typeface="Arial" charset="0"/>
                      </a:endParaRPr>
                    </a:p>
                  </a:txBody>
                  <a:tcPr marL="36576" marR="36576" marT="36576" marB="36576" anchor="ctr">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solidFill>
                      <a:srgbClr val="E9F6FA"/>
                    </a:solidFill>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Ce que cela signifie</a:t>
                      </a:r>
                      <a:endParaRPr lang="en-US" sz="1200" b="0" i="0" dirty="0">
                        <a:latin typeface="Montserrat" charset="0"/>
                        <a:ea typeface="Arial" charset="0"/>
                        <a:cs typeface="Arial" charset="0"/>
                      </a:endParaRPr>
                    </a:p>
                  </a:txBody>
                  <a:tcPr marL="36576" marR="36576" marT="36576" marB="36576" anchor="ctr">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solidFill>
                      <a:srgbClr val="E9F6FA"/>
                    </a:solidFill>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Exemple simple</a:t>
                      </a:r>
                      <a:endParaRPr lang="en-US" sz="1200" b="0" i="0" dirty="0">
                        <a:latin typeface="Montserrat" charset="0"/>
                        <a:ea typeface="Arial" charset="0"/>
                        <a:cs typeface="Arial" charset="0"/>
                      </a:endParaRPr>
                    </a:p>
                  </a:txBody>
                  <a:tcPr marL="36576" marR="36576" marT="36576" marB="36576" anchor="ctr">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solidFill>
                      <a:srgbClr val="E9F6FA"/>
                    </a:solidFill>
                  </a:tcPr>
                </a:tc>
                <a:extLst>
                  <a:ext uri="{0D108BD9-81ED-4DB2-BD59-A6C34878D82A}">
                    <a16:rowId xmlns:a16="http://schemas.microsoft.com/office/drawing/2014/main" val="10000"/>
                  </a:ext>
                </a:extLst>
              </a:tr>
              <a:tr h="1002270">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Juste-à-temps (JAT)</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Produire ou livrer uniquement ce qui est nécessaire, quand c’est nécessaire, dans la quantité requise.</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Le fournisseur livre chaque jour les matériaux d’emballage à une usine de boissons à Douala, selon le planning réel.</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extLst>
                  <a:ext uri="{0D108BD9-81ED-4DB2-BD59-A6C34878D82A}">
                    <a16:rowId xmlns:a16="http://schemas.microsoft.com/office/drawing/2014/main" val="10001"/>
                  </a:ext>
                </a:extLst>
              </a:tr>
              <a:tr h="1002270">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Standardisation</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Utiliser des pièces, processus et méthodes de travail communs pour réduire la variabilité et la complexité.</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Utiliser le même modèle de bouteille pour plusieurs parfums afin de simplifier l’approvisionnement et le remplissage.</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extLst>
                  <a:ext uri="{0D108BD9-81ED-4DB2-BD59-A6C34878D82A}">
                    <a16:rowId xmlns:a16="http://schemas.microsoft.com/office/drawing/2014/main" val="10002"/>
                  </a:ext>
                </a:extLst>
              </a:tr>
              <a:tr h="1002270">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Amélioration continue (Kaizen)</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Encourager de petites améliorations continues proposées par les employés afin d’éliminer les gaspillages.</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L’équipe d’entrepôt à Yaoundé redessine l’itinéraire de préparation pour réduire de 20 % les distances.</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extLst>
                  <a:ext uri="{0D108BD9-81ED-4DB2-BD59-A6C34878D82A}">
                    <a16:rowId xmlns:a16="http://schemas.microsoft.com/office/drawing/2014/main" val="10003"/>
                  </a:ext>
                </a:extLst>
              </a:tr>
              <a:tr h="1002270">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Système tiré</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La demande client « tire » le produit dans la chaîne plutôt que d’être « poussée » par les seules prévisions.</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Les commandes de détail déclenchent production et réapprovisionnement au lieu d’un plan mensuel fixe.</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8" name="Title 7">
            <a:extLst>
              <a:ext uri="{FF2B5EF4-FFF2-40B4-BE49-F238E27FC236}">
                <a16:creationId xmlns:a16="http://schemas.microsoft.com/office/drawing/2014/main" id="{CBD3BD88-109A-A91A-5180-0D4374629236}"/>
              </a:ext>
            </a:extLst>
          </p:cNvPr>
          <p:cNvSpPr>
            <a:spLocks noGrp="1"/>
          </p:cNvSpPr>
          <p:nvPr>
            <p:ph type="title"/>
          </p:nvPr>
        </p:nvSpPr>
        <p:spPr>
          <a:xfrm>
            <a:off x="603252" y="539751"/>
            <a:ext cx="8096047" cy="717551"/>
          </a:xfrm>
        </p:spPr>
        <p:txBody>
          <a:bodyPr/>
          <a:lstStyle/>
          <a:p>
            <a:r>
              <a:rPr lang="fr-FR" dirty="0"/>
              <a:t>Chaînes d’approvisionnement </a:t>
            </a:r>
            <a:r>
              <a:rPr lang="fr-FR" dirty="0" err="1"/>
              <a:t>lean</a:t>
            </a:r>
            <a:r>
              <a:rPr lang="fr-FR" dirty="0"/>
              <a:t> :</a:t>
            </a:r>
            <a:br>
              <a:rPr lang="fr-FR" dirty="0"/>
            </a:br>
            <a:r>
              <a:rPr lang="fr-FR" dirty="0"/>
              <a:t>efficacité et élimination des gaspillages</a:t>
            </a:r>
            <a:br>
              <a:rPr lang="fr-FR" dirty="0"/>
            </a:br>
            <a:endParaRPr lang="en-GB" dirty="0"/>
          </a:p>
        </p:txBody>
      </p:sp>
    </p:spTree>
    <p:extLst>
      <p:ext uri="{BB962C8B-B14F-4D97-AF65-F5344CB8AC3E}">
        <p14:creationId xmlns:p14="http://schemas.microsoft.com/office/powerpoint/2010/main" val="266203925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1774160" y="411480"/>
            <a:ext cx="8731799" cy="970262"/>
          </a:xfrm>
          <a:prstGeom prst="rect">
            <a:avLst/>
          </a:prstGeom>
          <a:noFill/>
          <a:ln/>
        </p:spPr>
        <p:txBody>
          <a:bodyPr wrap="square" lIns="0" tIns="0" rIns="0" bIns="0" rtlCol="0" anchor="t">
            <a:noAutofit/>
          </a:bodyPr>
          <a:lstStyle/>
          <a:p>
            <a:pPr marL="0" indent="0" algn="l">
              <a:buNone/>
            </a:pPr>
            <a:endParaRPr lang="en-US" sz="2000" dirty="0">
              <a:latin typeface="Montserrat"/>
            </a:endParaRPr>
          </a:p>
        </p:txBody>
      </p:sp>
      <p:sp>
        <p:nvSpPr>
          <p:cNvPr id="4" name="Shape 2"/>
          <p:cNvSpPr/>
          <p:nvPr/>
        </p:nvSpPr>
        <p:spPr>
          <a:xfrm>
            <a:off x="1685735" y="1605223"/>
            <a:ext cx="8510740" cy="2144317"/>
          </a:xfrm>
          <a:prstGeom prst="rect">
            <a:avLst/>
          </a:prstGeom>
          <a:solidFill>
            <a:srgbClr val="EEF8FA"/>
          </a:solidFill>
          <a:ln w="12700">
            <a:solidFill>
              <a:srgbClr val="FFFFFF">
                <a:alpha val="0"/>
              </a:srgbClr>
            </a:solidFill>
            <a:prstDash val="solid"/>
          </a:ln>
        </p:spPr>
        <p:txBody>
          <a:bodyPr>
            <a:noAutofit/>
          </a:bodyPr>
          <a:lstStyle/>
          <a:p>
            <a:endParaRPr lang="en-GB" sz="1800">
              <a:latin typeface="Montserrat"/>
            </a:endParaRPr>
          </a:p>
        </p:txBody>
      </p:sp>
      <p:sp>
        <p:nvSpPr>
          <p:cNvPr id="5" name="Shape 3"/>
          <p:cNvSpPr/>
          <p:nvPr/>
        </p:nvSpPr>
        <p:spPr>
          <a:xfrm>
            <a:off x="1718895" y="1605224"/>
            <a:ext cx="0" cy="2144318"/>
          </a:xfrm>
          <a:prstGeom prst="line">
            <a:avLst/>
          </a:prstGeom>
          <a:solidFill>
            <a:srgbClr val="FFFFFF">
              <a:alpha val="0"/>
            </a:srgbClr>
          </a:solidFill>
          <a:ln w="66319">
            <a:solidFill>
              <a:srgbClr val="28B8C4"/>
            </a:solidFill>
            <a:prstDash val="solid"/>
          </a:ln>
        </p:spPr>
        <p:txBody>
          <a:bodyPr/>
          <a:lstStyle/>
          <a:p>
            <a:endParaRPr lang="en-GB"/>
          </a:p>
        </p:txBody>
      </p:sp>
      <p:sp>
        <p:nvSpPr>
          <p:cNvPr id="6" name="Text 4"/>
          <p:cNvSpPr/>
          <p:nvPr/>
        </p:nvSpPr>
        <p:spPr>
          <a:xfrm>
            <a:off x="1752054" y="1605223"/>
            <a:ext cx="8444423" cy="969225"/>
          </a:xfrm>
          <a:prstGeom prst="rect">
            <a:avLst/>
          </a:prstGeom>
          <a:noFill/>
          <a:ln/>
        </p:spPr>
        <p:txBody>
          <a:bodyPr wrap="square" lIns="0" tIns="0" rIns="0" bIns="0" rtlCol="0" anchor="t">
            <a:noAutofit/>
          </a:bodyPr>
          <a:lstStyle/>
          <a:p>
            <a:pPr marL="0" indent="0" algn="l">
              <a:buNone/>
            </a:pPr>
            <a:r>
              <a:rPr lang="en-US" sz="1600" dirty="0">
                <a:solidFill>
                  <a:srgbClr val="003B4D"/>
                </a:solidFill>
                <a:latin typeface="Montserrat"/>
                <a:ea typeface="Arial" pitchFamily="34" charset="-122"/>
                <a:cs typeface="Arial" pitchFamily="34" charset="-120"/>
              </a:rPr>
              <a:t>Définition : une chaîne d’approvisionnement agile est conçue pour la flexibilité et la rapidité, afin de répondre vite aux variations de la demande, du mix produit et des conditions de marché.</a:t>
            </a:r>
            <a:endParaRPr lang="en-US" sz="1600" dirty="0">
              <a:latin typeface="Montserrat"/>
            </a:endParaRPr>
          </a:p>
        </p:txBody>
      </p:sp>
      <p:sp>
        <p:nvSpPr>
          <p:cNvPr id="7" name="Text 5"/>
          <p:cNvSpPr/>
          <p:nvPr/>
        </p:nvSpPr>
        <p:spPr>
          <a:xfrm>
            <a:off x="1752054" y="2574450"/>
            <a:ext cx="8444423" cy="803429"/>
          </a:xfrm>
          <a:prstGeom prst="rect">
            <a:avLst/>
          </a:prstGeom>
          <a:noFill/>
          <a:ln/>
        </p:spPr>
        <p:txBody>
          <a:bodyPr wrap="square" lIns="0" tIns="0" rIns="0" bIns="0" rtlCol="0" anchor="t">
            <a:noAutofit/>
          </a:bodyPr>
          <a:lstStyle/>
          <a:p>
            <a:pPr marL="0" indent="0" algn="l">
              <a:buNone/>
            </a:pPr>
            <a:r>
              <a:rPr lang="en-US" sz="1600" dirty="0">
                <a:solidFill>
                  <a:srgbClr val="003B4D"/>
                </a:solidFill>
                <a:latin typeface="Montserrat"/>
                <a:ea typeface="Arial" pitchFamily="34" charset="-122"/>
                <a:cs typeface="Arial" pitchFamily="34" charset="-120"/>
              </a:rPr>
              <a:t>Question centrale de l’agile : « À quelle vitesse pouvons-nous détecter un changement du marché et ajuster notre chaîne d’approvisionnement ? »</a:t>
            </a:r>
            <a:endParaRPr lang="en-US" sz="1600" dirty="0">
              <a:latin typeface="Montserrat"/>
            </a:endParaRPr>
          </a:p>
        </p:txBody>
      </p:sp>
      <p:sp>
        <p:nvSpPr>
          <p:cNvPr id="8" name="Text 6"/>
          <p:cNvSpPr/>
          <p:nvPr/>
        </p:nvSpPr>
        <p:spPr>
          <a:xfrm>
            <a:off x="1685735" y="4014819"/>
            <a:ext cx="8510740" cy="537116"/>
          </a:xfrm>
          <a:prstGeom prst="rect">
            <a:avLst/>
          </a:prstGeom>
          <a:noFill/>
          <a:ln/>
        </p:spPr>
        <p:txBody>
          <a:bodyPr wrap="square" lIns="0" tIns="0" rIns="0" bIns="0" rtlCol="0" anchor="t">
            <a:noAutofit/>
          </a:bodyPr>
          <a:lstStyle/>
          <a:p>
            <a:pPr marL="0" indent="0" algn="l">
              <a:buNone/>
            </a:pPr>
            <a:r>
              <a:rPr lang="en-US" sz="1600" dirty="0">
                <a:solidFill>
                  <a:srgbClr val="003B4D"/>
                </a:solidFill>
                <a:latin typeface="Montserrat"/>
                <a:ea typeface="Arial" pitchFamily="34" charset="-122"/>
                <a:cs typeface="Arial" pitchFamily="34" charset="-120"/>
              </a:rPr>
              <a:t>L’agilité est particulièrement importante lorsque la demande est volatile, que les cycles de vie des produits sont courts et que les clients attendent variété et réponse rapide.</a:t>
            </a:r>
            <a:endParaRPr lang="en-US" sz="1600" dirty="0">
              <a:latin typeface="Montserrat"/>
            </a:endParaRPr>
          </a:p>
        </p:txBody>
      </p:sp>
      <p:sp>
        <p:nvSpPr>
          <p:cNvPr id="9" name="Text 7"/>
          <p:cNvSpPr/>
          <p:nvPr/>
        </p:nvSpPr>
        <p:spPr>
          <a:xfrm>
            <a:off x="1685735" y="4987498"/>
            <a:ext cx="3492029" cy="353702"/>
          </a:xfrm>
          <a:prstGeom prst="rect">
            <a:avLst/>
          </a:prstGeom>
          <a:noFill/>
          <a:ln/>
        </p:spPr>
        <p:txBody>
          <a:bodyPr wrap="square" lIns="0" tIns="0" rIns="0" bIns="0" rtlCol="0" anchor="t">
            <a:noAutofit/>
          </a:bodyPr>
          <a:lstStyle/>
          <a:p>
            <a:pPr marL="0" indent="0" algn="l">
              <a:buNone/>
            </a:pPr>
            <a:r>
              <a:rPr lang="en-US" sz="1800" dirty="0">
                <a:solidFill>
                  <a:srgbClr val="28B8C4"/>
                </a:solidFill>
                <a:latin typeface="Montserrat"/>
                <a:ea typeface="Arial" pitchFamily="34" charset="-122"/>
                <a:cs typeface="Arial" pitchFamily="34" charset="-120"/>
              </a:rPr>
              <a:t>Principes clés de l’agile</a:t>
            </a:r>
            <a:endParaRPr lang="en-US" sz="1800" dirty="0">
              <a:latin typeface="Montserrat"/>
            </a:endParaRPr>
          </a:p>
        </p:txBody>
      </p:sp>
      <p:sp>
        <p:nvSpPr>
          <p:cNvPr id="10" name="Text 8"/>
          <p:cNvSpPr/>
          <p:nvPr/>
        </p:nvSpPr>
        <p:spPr>
          <a:xfrm>
            <a:off x="1928900" y="5562264"/>
            <a:ext cx="8400211" cy="884255"/>
          </a:xfrm>
          <a:prstGeom prst="rect">
            <a:avLst/>
          </a:prstGeom>
          <a:noFill/>
          <a:ln/>
        </p:spPr>
        <p:txBody>
          <a:bodyPr wrap="square" lIns="0" tIns="0" rIns="0" bIns="0" rtlCol="0" anchor="t">
            <a:noAutofit/>
          </a:bodyPr>
          <a:lstStyle/>
          <a:p>
            <a:pPr marL="0" indent="0" algn="l">
              <a:buNone/>
            </a:pPr>
            <a:r>
              <a:rPr lang="en-US" sz="1200" dirty="0">
                <a:solidFill>
                  <a:srgbClr val="003B4D"/>
                </a:solidFill>
                <a:latin typeface="Montserrat"/>
                <a:ea typeface="Arial" pitchFamily="34" charset="-122"/>
                <a:cs typeface="Arial" pitchFamily="34" charset="-120"/>
              </a:rPr>
              <a:t>• Flexibilité : modifier volumes, variantes de produit et dates de livraison sans forte pénalité.</a:t>
            </a:r>
            <a:endParaRPr lang="en-US" sz="1200" dirty="0">
              <a:latin typeface="Montserrat"/>
            </a:endParaRPr>
          </a:p>
          <a:p>
            <a:pPr marL="0" indent="0" algn="l">
              <a:buNone/>
            </a:pPr>
            <a:r>
              <a:rPr lang="en-US" sz="1200" dirty="0">
                <a:solidFill>
                  <a:srgbClr val="003B4D"/>
                </a:solidFill>
                <a:latin typeface="Montserrat"/>
                <a:ea typeface="Arial" pitchFamily="34" charset="-122"/>
                <a:cs typeface="Arial" pitchFamily="34" charset="-120"/>
              </a:rPr>
              <a:t>• Sensibilité au marché : suivre la demande réelle plutôt que les seules prévisions longues.</a:t>
            </a:r>
            <a:endParaRPr lang="en-US" sz="1200" dirty="0">
              <a:latin typeface="Montserrat"/>
            </a:endParaRPr>
          </a:p>
          <a:p>
            <a:pPr marL="0" indent="0" algn="l">
              <a:buNone/>
            </a:pPr>
            <a:r>
              <a:rPr lang="en-US" sz="1200" dirty="0">
                <a:solidFill>
                  <a:srgbClr val="003B4D"/>
                </a:solidFill>
                <a:latin typeface="Montserrat"/>
                <a:ea typeface="Arial" pitchFamily="34" charset="-122"/>
                <a:cs typeface="Arial" pitchFamily="34" charset="-120"/>
              </a:rPr>
              <a:t>• Vitesse : délais courts et prise de décision rapide dans toute la chaîne.</a:t>
            </a:r>
            <a:endParaRPr lang="en-US" sz="1200" dirty="0">
              <a:latin typeface="Montserrat"/>
            </a:endParaRPr>
          </a:p>
          <a:p>
            <a:pPr marL="0" indent="0" algn="l">
              <a:buNone/>
            </a:pPr>
            <a:r>
              <a:rPr lang="en-US" sz="1200" dirty="0">
                <a:solidFill>
                  <a:srgbClr val="003B4D"/>
                </a:solidFill>
                <a:latin typeface="Montserrat"/>
                <a:ea typeface="Arial" pitchFamily="34" charset="-122"/>
                <a:cs typeface="Arial" pitchFamily="34" charset="-120"/>
              </a:rPr>
              <a:t>• Collaboration : partage d’information et planification conjointe avec fournisseurs et clients.</a:t>
            </a:r>
            <a:endParaRPr lang="en-US" sz="1200" dirty="0">
              <a:latin typeface="Montserrat"/>
            </a:endParaRPr>
          </a:p>
        </p:txBody>
      </p:sp>
      <p:sp>
        <p:nvSpPr>
          <p:cNvPr id="11" name="Rectangle 10">
            <a:extLst>
              <a:ext uri="{FF2B5EF4-FFF2-40B4-BE49-F238E27FC236}">
                <a16:creationId xmlns:a16="http://schemas.microsoft.com/office/drawing/2014/main" id="{BB950842-1FC7-4E6B-9F39-DA5E5BE1FF94}"/>
              </a:ext>
            </a:extLst>
          </p:cNvPr>
          <p:cNvSpPr/>
          <p:nvPr/>
        </p:nvSpPr>
        <p:spPr>
          <a:xfrm>
            <a:off x="1905000" y="5435600"/>
            <a:ext cx="9271000" cy="1206500"/>
          </a:xfrm>
          <a:prstGeom prst="rect">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noAutofit/>
          </a:bodyPr>
          <a:lstStyle/>
          <a:p>
            <a:pPr algn="l"/>
            <a:endParaRPr lang="en-GB" sz="1200">
              <a:latin typeface="Montserrat"/>
            </a:endParaRPr>
          </a:p>
        </p:txBody>
      </p:sp>
      <p:sp>
        <p:nvSpPr>
          <p:cNvPr id="12" name="TextBox 11">
            <a:extLst>
              <a:ext uri="{FF2B5EF4-FFF2-40B4-BE49-F238E27FC236}">
                <a16:creationId xmlns:a16="http://schemas.microsoft.com/office/drawing/2014/main" id="{F87A0653-D86C-41CE-9982-73B8294F8E82}"/>
              </a:ext>
            </a:extLst>
          </p:cNvPr>
          <p:cNvSpPr txBox="1"/>
          <p:nvPr/>
        </p:nvSpPr>
        <p:spPr>
          <a:xfrm>
            <a:off x="1955800" y="5524500"/>
            <a:ext cx="9144000" cy="228600"/>
          </a:xfrm>
          <a:prstGeom prst="rect">
            <a:avLst/>
          </a:prstGeom>
          <a:noFill/>
          <a:ln>
            <a:noFill/>
          </a:ln>
        </p:spPr>
        <p:txBody>
          <a:bodyPr vertOverflow="overflow" vert="horz" wrap="square" rtlCol="0" anchor="t">
            <a:noAutofit/>
          </a:bodyPr>
          <a:lstStyle/>
          <a:p>
            <a:pPr algn="l"/>
            <a:r>
              <a:rPr lang="fr-FR" sz="1200">
                <a:solidFill>
                  <a:srgbClr val="003B4D"/>
                </a:solidFill>
                <a:latin typeface="Montserrat"/>
                <a:cs typeface="Arial"/>
              </a:rPr>
              <a:t>• Flexibilité : modifier volumes, variantes de produit et dates de livraison sans forte pénalité.</a:t>
            </a:r>
            <a:endParaRPr lang="en-GB" sz="1200">
              <a:solidFill>
                <a:srgbClr val="003B4D"/>
              </a:solidFill>
              <a:latin typeface="Montserrat"/>
              <a:cs typeface="Arial"/>
            </a:endParaRPr>
          </a:p>
        </p:txBody>
      </p:sp>
      <p:sp>
        <p:nvSpPr>
          <p:cNvPr id="13" name="TextBox 12">
            <a:extLst>
              <a:ext uri="{FF2B5EF4-FFF2-40B4-BE49-F238E27FC236}">
                <a16:creationId xmlns:a16="http://schemas.microsoft.com/office/drawing/2014/main" id="{C253F0F4-0835-4343-A6F2-74EB884389B1}"/>
              </a:ext>
            </a:extLst>
          </p:cNvPr>
          <p:cNvSpPr txBox="1"/>
          <p:nvPr/>
        </p:nvSpPr>
        <p:spPr>
          <a:xfrm>
            <a:off x="1955800" y="5803900"/>
            <a:ext cx="9144000" cy="228600"/>
          </a:xfrm>
          <a:prstGeom prst="rect">
            <a:avLst/>
          </a:prstGeom>
          <a:noFill/>
          <a:ln>
            <a:noFill/>
          </a:ln>
        </p:spPr>
        <p:txBody>
          <a:bodyPr vertOverflow="overflow" vert="horz" wrap="square" rtlCol="0" anchor="t">
            <a:noAutofit/>
          </a:bodyPr>
          <a:lstStyle/>
          <a:p>
            <a:pPr algn="l"/>
            <a:r>
              <a:rPr lang="fr-FR" sz="1200">
                <a:solidFill>
                  <a:srgbClr val="003B4D"/>
                </a:solidFill>
                <a:latin typeface="Montserrat"/>
                <a:cs typeface="Arial"/>
              </a:rPr>
              <a:t>• Sensibilité au marché : suivre la demande réelle plutôt que les seules prévisions longues.</a:t>
            </a:r>
            <a:endParaRPr lang="en-GB" sz="1200">
              <a:solidFill>
                <a:srgbClr val="003B4D"/>
              </a:solidFill>
              <a:latin typeface="Montserrat"/>
              <a:cs typeface="Arial"/>
            </a:endParaRPr>
          </a:p>
        </p:txBody>
      </p:sp>
      <p:sp>
        <p:nvSpPr>
          <p:cNvPr id="14" name="TextBox 13">
            <a:extLst>
              <a:ext uri="{FF2B5EF4-FFF2-40B4-BE49-F238E27FC236}">
                <a16:creationId xmlns:a16="http://schemas.microsoft.com/office/drawing/2014/main" id="{07B6B928-BF33-4FA3-AC51-DCD8AF0BED43}"/>
              </a:ext>
            </a:extLst>
          </p:cNvPr>
          <p:cNvSpPr txBox="1"/>
          <p:nvPr/>
        </p:nvSpPr>
        <p:spPr>
          <a:xfrm>
            <a:off x="1955800" y="6083300"/>
            <a:ext cx="9144000" cy="228600"/>
          </a:xfrm>
          <a:prstGeom prst="rect">
            <a:avLst/>
          </a:prstGeom>
          <a:noFill/>
          <a:ln>
            <a:noFill/>
          </a:ln>
        </p:spPr>
        <p:txBody>
          <a:bodyPr vertOverflow="overflow" vert="horz" wrap="square" rtlCol="0" anchor="t">
            <a:noAutofit/>
          </a:bodyPr>
          <a:lstStyle/>
          <a:p>
            <a:pPr algn="l"/>
            <a:r>
              <a:rPr lang="fr-FR" sz="1200">
                <a:solidFill>
                  <a:srgbClr val="003B4D"/>
                </a:solidFill>
                <a:latin typeface="Montserrat"/>
                <a:cs typeface="Arial"/>
              </a:rPr>
              <a:t>• Vitesse : délais courts et prise de décision rapide dans toute la chaîne.</a:t>
            </a:r>
            <a:endParaRPr lang="en-GB" sz="1200">
              <a:solidFill>
                <a:srgbClr val="003B4D"/>
              </a:solidFill>
              <a:latin typeface="Montserrat"/>
              <a:cs typeface="Arial"/>
            </a:endParaRPr>
          </a:p>
        </p:txBody>
      </p:sp>
      <p:sp>
        <p:nvSpPr>
          <p:cNvPr id="15" name="TextBox 14">
            <a:extLst>
              <a:ext uri="{FF2B5EF4-FFF2-40B4-BE49-F238E27FC236}">
                <a16:creationId xmlns:a16="http://schemas.microsoft.com/office/drawing/2014/main" id="{8D3B087D-2C64-4150-BA56-1BBDD9C33D6F}"/>
              </a:ext>
            </a:extLst>
          </p:cNvPr>
          <p:cNvSpPr txBox="1"/>
          <p:nvPr/>
        </p:nvSpPr>
        <p:spPr>
          <a:xfrm>
            <a:off x="1955800" y="6362700"/>
            <a:ext cx="9144000" cy="228600"/>
          </a:xfrm>
          <a:prstGeom prst="rect">
            <a:avLst/>
          </a:prstGeom>
          <a:noFill/>
          <a:ln>
            <a:noFill/>
          </a:ln>
        </p:spPr>
        <p:txBody>
          <a:bodyPr vertOverflow="overflow" vert="horz" wrap="square" rtlCol="0" anchor="t">
            <a:noAutofit/>
          </a:bodyPr>
          <a:lstStyle/>
          <a:p>
            <a:pPr algn="l"/>
            <a:r>
              <a:rPr lang="fr-FR" sz="1200">
                <a:solidFill>
                  <a:srgbClr val="003B4D"/>
                </a:solidFill>
                <a:latin typeface="Montserrat"/>
                <a:cs typeface="Arial"/>
              </a:rPr>
              <a:t>• Collaboration : partage d’information et planification conjointe avec fournisseurs et clients.</a:t>
            </a:r>
            <a:endParaRPr lang="en-GB" sz="1200">
              <a:solidFill>
                <a:srgbClr val="003B4D"/>
              </a:solidFill>
              <a:latin typeface="Montserrat"/>
              <a:cs typeface="Arial"/>
            </a:endParaRPr>
          </a:p>
        </p:txBody>
      </p:sp>
      <p:sp>
        <p:nvSpPr>
          <p:cNvPr id="18" name="Title 17">
            <a:extLst>
              <a:ext uri="{FF2B5EF4-FFF2-40B4-BE49-F238E27FC236}">
                <a16:creationId xmlns:a16="http://schemas.microsoft.com/office/drawing/2014/main" id="{94AD8654-20CE-3733-F4A1-CC70243B605D}"/>
              </a:ext>
            </a:extLst>
          </p:cNvPr>
          <p:cNvSpPr>
            <a:spLocks noGrp="1"/>
          </p:cNvSpPr>
          <p:nvPr>
            <p:ph type="title"/>
          </p:nvPr>
        </p:nvSpPr>
        <p:spPr>
          <a:xfrm>
            <a:off x="603252" y="539751"/>
            <a:ext cx="7961627" cy="717551"/>
          </a:xfrm>
        </p:spPr>
        <p:txBody>
          <a:bodyPr/>
          <a:lstStyle/>
          <a:p>
            <a:r>
              <a:rPr lang="fr-FR" dirty="0"/>
              <a:t>Chaînes d’approvisionnement agiles :</a:t>
            </a:r>
            <a:br>
              <a:rPr lang="fr-FR" dirty="0"/>
            </a:br>
            <a:r>
              <a:rPr lang="fr-FR" dirty="0"/>
              <a:t>flexibilité et réactivité</a:t>
            </a:r>
            <a:br>
              <a:rPr lang="fr-FR" dirty="0"/>
            </a:br>
            <a:endParaRPr lang="en-GB" dirty="0"/>
          </a:p>
        </p:txBody>
      </p:sp>
    </p:spTree>
    <p:extLst>
      <p:ext uri="{BB962C8B-B14F-4D97-AF65-F5344CB8AC3E}">
        <p14:creationId xmlns:p14="http://schemas.microsoft.com/office/powerpoint/2010/main" val="139071129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Shape 1"/>
          <p:cNvSpPr/>
          <p:nvPr/>
        </p:nvSpPr>
        <p:spPr>
          <a:xfrm>
            <a:off x="209545" y="247650"/>
            <a:ext cx="3619410" cy="6343650"/>
          </a:xfrm>
          <a:prstGeom prst="rect">
            <a:avLst/>
          </a:prstGeom>
          <a:solidFill>
            <a:srgbClr val="FAFAFA"/>
          </a:solidFill>
          <a:ln w="9525">
            <a:solidFill>
              <a:srgbClr val="D9DEE3"/>
            </a:solidFill>
            <a:prstDash val="solid"/>
          </a:ln>
        </p:spPr>
        <p:txBody>
          <a:bodyPr>
            <a:noAutofit/>
          </a:bodyPr>
          <a:lstStyle/>
          <a:p>
            <a:endParaRPr lang="en-GB" sz="2000">
              <a:latin typeface="Montserrat"/>
            </a:endParaRPr>
          </a:p>
        </p:txBody>
      </p:sp>
      <p:sp>
        <p:nvSpPr>
          <p:cNvPr id="4" name="Text 2"/>
          <p:cNvSpPr/>
          <p:nvPr/>
        </p:nvSpPr>
        <p:spPr>
          <a:xfrm>
            <a:off x="219070" y="257175"/>
            <a:ext cx="3600360" cy="552450"/>
          </a:xfrm>
          <a:prstGeom prst="rect">
            <a:avLst/>
          </a:prstGeom>
          <a:noFill/>
          <a:ln/>
        </p:spPr>
        <p:txBody>
          <a:bodyPr wrap="square" lIns="0" tIns="0" rIns="0" bIns="0" rtlCol="0" anchor="t">
            <a:noAutofit/>
          </a:bodyPr>
          <a:lstStyle/>
          <a:p>
            <a:pPr marL="0" indent="0" algn="l">
              <a:buNone/>
            </a:pPr>
            <a:r>
              <a:rPr lang="en-US" sz="1800" dirty="0">
                <a:solidFill>
                  <a:srgbClr val="28B8C4"/>
                </a:solidFill>
                <a:latin typeface="Montserrat"/>
                <a:ea typeface="Arial" pitchFamily="34" charset="-122"/>
                <a:cs typeface="Arial" pitchFamily="34" charset="-120"/>
              </a:rPr>
              <a:t>Lean et agile en un coup d’œil</a:t>
            </a:r>
            <a:endParaRPr lang="en-US" sz="1800" dirty="0">
              <a:latin typeface="Montserrat"/>
            </a:endParaRPr>
          </a:p>
        </p:txBody>
      </p:sp>
      <p:graphicFrame>
        <p:nvGraphicFramePr>
          <p:cNvPr id="5" name="Table 0"/>
          <p:cNvGraphicFramePr>
            <a:graphicFrameLocks noGrp="1"/>
          </p:cNvGraphicFramePr>
          <p:nvPr/>
        </p:nvGraphicFramePr>
        <p:xfrm>
          <a:off x="352416" y="866775"/>
          <a:ext cx="3352716" cy="3884026"/>
        </p:xfrm>
        <a:graphic>
          <a:graphicData uri="http://schemas.openxmlformats.org/drawingml/2006/table">
            <a:tbl>
              <a:tblPr/>
              <a:tblGrid>
                <a:gridCol w="817135">
                  <a:extLst>
                    <a:ext uri="{9D8B030D-6E8A-4147-A177-3AD203B41FA5}">
                      <a16:colId xmlns:a16="http://schemas.microsoft.com/office/drawing/2014/main" val="20000"/>
                    </a:ext>
                  </a:extLst>
                </a:gridCol>
                <a:gridCol w="1241597">
                  <a:extLst>
                    <a:ext uri="{9D8B030D-6E8A-4147-A177-3AD203B41FA5}">
                      <a16:colId xmlns:a16="http://schemas.microsoft.com/office/drawing/2014/main" val="20001"/>
                    </a:ext>
                  </a:extLst>
                </a:gridCol>
                <a:gridCol w="1293984">
                  <a:extLst>
                    <a:ext uri="{9D8B030D-6E8A-4147-A177-3AD203B41FA5}">
                      <a16:colId xmlns:a16="http://schemas.microsoft.com/office/drawing/2014/main" val="20002"/>
                    </a:ext>
                  </a:extLst>
                </a:gridCol>
              </a:tblGrid>
              <a:tr h="367656">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Facteur</a:t>
                      </a:r>
                      <a:endParaRPr lang="en-US" sz="1200" b="0" i="0" dirty="0">
                        <a:latin typeface="Montserrat" charset="0"/>
                        <a:ea typeface="Arial" charset="0"/>
                        <a:cs typeface="Arial" charset="0"/>
                      </a:endParaRPr>
                    </a:p>
                  </a:txBody>
                  <a:tcPr marL="36576" marR="36576" marT="36576" marB="36576" anchor="ctr">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solidFill>
                      <a:srgbClr val="E9F6FA"/>
                    </a:solidFill>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Lean</a:t>
                      </a:r>
                      <a:endParaRPr lang="en-US" sz="1200" b="0" i="0" dirty="0">
                        <a:latin typeface="Montserrat" charset="0"/>
                        <a:ea typeface="Arial" charset="0"/>
                        <a:cs typeface="Arial" charset="0"/>
                      </a:endParaRPr>
                    </a:p>
                  </a:txBody>
                  <a:tcPr marL="36576" marR="36576" marT="36576" marB="36576" anchor="ctr">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solidFill>
                      <a:srgbClr val="E9F6FA"/>
                    </a:solidFill>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Agile</a:t>
                      </a:r>
                      <a:endParaRPr lang="en-US" sz="1200" b="0" i="0" dirty="0">
                        <a:latin typeface="Montserrat" charset="0"/>
                        <a:ea typeface="Arial" charset="0"/>
                        <a:cs typeface="Arial" charset="0"/>
                      </a:endParaRPr>
                    </a:p>
                  </a:txBody>
                  <a:tcPr marL="36576" marR="36576" marT="36576" marB="36576" anchor="ctr">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solidFill>
                      <a:srgbClr val="E9F6FA"/>
                    </a:solidFill>
                  </a:tcPr>
                </a:tc>
                <a:extLst>
                  <a:ext uri="{0D108BD9-81ED-4DB2-BD59-A6C34878D82A}">
                    <a16:rowId xmlns:a16="http://schemas.microsoft.com/office/drawing/2014/main" val="10000"/>
                  </a:ext>
                </a:extLst>
              </a:tr>
              <a:tr h="534773">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Objectif principal</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Faible coût, haute efficacité</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Réactivité élevée, flexibilité</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extLst>
                  <a:ext uri="{0D108BD9-81ED-4DB2-BD59-A6C34878D82A}">
                    <a16:rowId xmlns:a16="http://schemas.microsoft.com/office/drawing/2014/main" val="10001"/>
                  </a:ext>
                </a:extLst>
              </a:tr>
              <a:tr h="701890">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Niveau de stock</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Faible (JAT, tampons minimaux)</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Plus élevé (tampons)</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extLst>
                  <a:ext uri="{0D108BD9-81ED-4DB2-BD59-A6C34878D82A}">
                    <a16:rowId xmlns:a16="http://schemas.microsoft.com/office/drawing/2014/main" val="10002"/>
                  </a:ext>
                </a:extLst>
              </a:tr>
              <a:tr h="534773">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Variété produit</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Faible, standardisée</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Élevée, souvent personnalisée</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extLst>
                  <a:ext uri="{0D108BD9-81ED-4DB2-BD59-A6C34878D82A}">
                    <a16:rowId xmlns:a16="http://schemas.microsoft.com/office/drawing/2014/main" val="10003"/>
                  </a:ext>
                </a:extLst>
              </a:tr>
              <a:tr h="534773">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Profil de demande</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Stable, prévisible</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Volatile, incertain</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extLst>
                  <a:ext uri="{0D108BD9-81ED-4DB2-BD59-A6C34878D82A}">
                    <a16:rowId xmlns:a16="http://schemas.microsoft.com/office/drawing/2014/main" val="10004"/>
                  </a:ext>
                </a:extLst>
              </a:tr>
              <a:tr h="1036123">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Secteurs adaptés</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Ciment, denrées de base, produits chimiques courants</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tc>
                  <a:txBody>
                    <a:bodyPr/>
                    <a:lstStyle/>
                    <a:p>
                      <a:pPr marL="0" indent="0" algn="l">
                        <a:buNone/>
                      </a:pPr>
                      <a:r>
                        <a:rPr lang="en-US" sz="1200" b="0" i="0" dirty="0">
                          <a:solidFill>
                            <a:srgbClr val="003B4D"/>
                          </a:solidFill>
                          <a:latin typeface="Montserrat" pitchFamily="34" charset="0"/>
                          <a:ea typeface="Arial" pitchFamily="34" charset="-122"/>
                          <a:cs typeface="Arial" pitchFamily="34" charset="-120"/>
                        </a:rPr>
                        <a:t>Mode, électronique grand public, produits saisonniers</a:t>
                      </a:r>
                      <a:endParaRPr lang="en-US" sz="1200" b="0" i="0" dirty="0">
                        <a:latin typeface="Montserrat" charset="0"/>
                        <a:ea typeface="Arial" charset="0"/>
                        <a:cs typeface="Arial" charset="0"/>
                      </a:endParaRPr>
                    </a:p>
                  </a:txBody>
                  <a:tcPr marL="36576" marR="36576" marT="36576" marB="36576">
                    <a:lnL w="9525" cap="flat" cmpd="sng" algn="ctr">
                      <a:solidFill>
                        <a:srgbClr val="CFDBE2"/>
                      </a:solidFill>
                      <a:prstDash val="solid"/>
                      <a:round/>
                      <a:headEnd type="none" w="med" len="med"/>
                      <a:tailEnd type="none" w="med" len="med"/>
                    </a:lnL>
                    <a:lnR w="9525" cap="flat" cmpd="sng" algn="ctr">
                      <a:solidFill>
                        <a:srgbClr val="CFDBE2"/>
                      </a:solidFill>
                      <a:prstDash val="solid"/>
                      <a:round/>
                      <a:headEnd type="none" w="med" len="med"/>
                      <a:tailEnd type="none" w="med" len="med"/>
                    </a:lnR>
                    <a:lnT w="9525" cap="flat" cmpd="sng" algn="ctr">
                      <a:solidFill>
                        <a:srgbClr val="CFDBE2"/>
                      </a:solidFill>
                      <a:prstDash val="solid"/>
                      <a:round/>
                      <a:headEnd type="none" w="med" len="med"/>
                      <a:tailEnd type="none" w="med" len="med"/>
                    </a:lnT>
                    <a:lnB w="9525" cap="flat" cmpd="sng" algn="ctr">
                      <a:solidFill>
                        <a:srgbClr val="CFDBE2"/>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6" name="Shape 3"/>
          <p:cNvSpPr/>
          <p:nvPr/>
        </p:nvSpPr>
        <p:spPr>
          <a:xfrm>
            <a:off x="4000400" y="247650"/>
            <a:ext cx="3619410" cy="6343650"/>
          </a:xfrm>
          <a:prstGeom prst="rect">
            <a:avLst/>
          </a:prstGeom>
          <a:solidFill>
            <a:srgbClr val="FAFAFA"/>
          </a:solidFill>
          <a:ln w="9525">
            <a:solidFill>
              <a:srgbClr val="D9DEE3"/>
            </a:solidFill>
            <a:prstDash val="solid"/>
          </a:ln>
        </p:spPr>
        <p:txBody>
          <a:bodyPr>
            <a:noAutofit/>
          </a:bodyPr>
          <a:lstStyle/>
          <a:p>
            <a:endParaRPr lang="en-GB" sz="1800">
              <a:latin typeface="Montserrat"/>
            </a:endParaRPr>
          </a:p>
        </p:txBody>
      </p:sp>
      <p:sp>
        <p:nvSpPr>
          <p:cNvPr id="7" name="Text 4"/>
          <p:cNvSpPr/>
          <p:nvPr/>
        </p:nvSpPr>
        <p:spPr>
          <a:xfrm>
            <a:off x="4009925" y="257175"/>
            <a:ext cx="3600360" cy="552450"/>
          </a:xfrm>
          <a:prstGeom prst="rect">
            <a:avLst/>
          </a:prstGeom>
          <a:noFill/>
          <a:ln/>
        </p:spPr>
        <p:txBody>
          <a:bodyPr wrap="square" lIns="0" tIns="0" rIns="0" bIns="0" rtlCol="0" anchor="t">
            <a:noAutofit/>
          </a:bodyPr>
          <a:lstStyle/>
          <a:p>
            <a:pPr marL="0" indent="0" algn="l">
              <a:buNone/>
            </a:pPr>
            <a:r>
              <a:rPr lang="en-US" sz="1800" dirty="0">
                <a:solidFill>
                  <a:srgbClr val="28B8C4"/>
                </a:solidFill>
                <a:latin typeface="Montserrat"/>
                <a:ea typeface="Arial" pitchFamily="34" charset="-122"/>
                <a:cs typeface="Arial" pitchFamily="34" charset="-120"/>
              </a:rPr>
              <a:t>Cas : détaillant agile à Kinshasa</a:t>
            </a:r>
            <a:endParaRPr lang="en-US" sz="1800" dirty="0">
              <a:latin typeface="Montserrat"/>
            </a:endParaRPr>
          </a:p>
        </p:txBody>
      </p:sp>
      <p:sp>
        <p:nvSpPr>
          <p:cNvPr id="8" name="Text 5"/>
          <p:cNvSpPr/>
          <p:nvPr/>
        </p:nvSpPr>
        <p:spPr>
          <a:xfrm>
            <a:off x="4143270" y="885825"/>
            <a:ext cx="3333666" cy="873919"/>
          </a:xfrm>
          <a:prstGeom prst="rect">
            <a:avLst/>
          </a:prstGeom>
          <a:noFill/>
          <a:ln/>
        </p:spPr>
        <p:txBody>
          <a:bodyPr wrap="square" lIns="0" tIns="0" rIns="0" bIns="0" rtlCol="0" anchor="t">
            <a:noAutofit/>
          </a:bodyPr>
          <a:lstStyle/>
          <a:p>
            <a:pPr marL="0" indent="0" algn="l">
              <a:buNone/>
            </a:pPr>
            <a:r>
              <a:rPr lang="en-US" sz="1200" dirty="0">
                <a:solidFill>
                  <a:srgbClr val="003B4D"/>
                </a:solidFill>
                <a:latin typeface="Montserrat"/>
                <a:ea typeface="Arial" pitchFamily="34" charset="-122"/>
                <a:cs typeface="Arial" pitchFamily="34" charset="-120"/>
              </a:rPr>
              <a:t>Contexte : détaillant de vêtements confronté à des tendances mode changeant rapidement et à des livraisons irrégulières des fournisseurs.</a:t>
            </a:r>
            <a:endParaRPr lang="en-US" sz="1200" dirty="0">
              <a:latin typeface="Montserrat"/>
            </a:endParaRPr>
          </a:p>
        </p:txBody>
      </p:sp>
      <p:sp>
        <p:nvSpPr>
          <p:cNvPr id="9" name="Text 6"/>
          <p:cNvSpPr/>
          <p:nvPr/>
        </p:nvSpPr>
        <p:spPr>
          <a:xfrm>
            <a:off x="4143270" y="1759743"/>
            <a:ext cx="3333666" cy="1529358"/>
          </a:xfrm>
          <a:prstGeom prst="rect">
            <a:avLst/>
          </a:prstGeom>
          <a:noFill/>
          <a:ln/>
        </p:spPr>
        <p:txBody>
          <a:bodyPr wrap="square" lIns="0" tIns="0" rIns="0" bIns="0" rtlCol="0" anchor="t">
            <a:noAutofit/>
          </a:bodyPr>
          <a:lstStyle/>
          <a:p>
            <a:pPr marL="0" indent="0" algn="l">
              <a:buNone/>
            </a:pPr>
            <a:r>
              <a:rPr lang="en-US" sz="1200" dirty="0">
                <a:solidFill>
                  <a:srgbClr val="003B4D"/>
                </a:solidFill>
                <a:latin typeface="Montserrat"/>
                <a:ea typeface="Arial" pitchFamily="34" charset="-122"/>
                <a:cs typeface="Arial" pitchFamily="34" charset="-120"/>
              </a:rPr>
              <a:t>• Suit les ventes quotidiennes par style et couleur dans Excel/groupes WhatsApp.</a:t>
            </a:r>
            <a:endParaRPr lang="en-US" sz="1200" dirty="0">
              <a:latin typeface="Montserrat"/>
            </a:endParaRPr>
          </a:p>
          <a:p>
            <a:pPr marL="0" indent="0" algn="l">
              <a:buNone/>
            </a:pPr>
            <a:r>
              <a:rPr lang="en-US" sz="1200" dirty="0">
                <a:solidFill>
                  <a:srgbClr val="003B4D"/>
                </a:solidFill>
                <a:latin typeface="Montserrat"/>
                <a:ea typeface="Arial" pitchFamily="34" charset="-122"/>
                <a:cs typeface="Arial" pitchFamily="34" charset="-120"/>
              </a:rPr>
              <a:t>• Passe de petites commandes fréquentes auprès de plusieurs fabricants régionaux.</a:t>
            </a:r>
            <a:endParaRPr lang="en-US" sz="1200" dirty="0">
              <a:latin typeface="Montserrat"/>
            </a:endParaRPr>
          </a:p>
          <a:p>
            <a:pPr marL="0" indent="0" algn="l">
              <a:buNone/>
            </a:pPr>
            <a:r>
              <a:rPr lang="en-US" sz="1200" dirty="0">
                <a:solidFill>
                  <a:srgbClr val="003B4D"/>
                </a:solidFill>
                <a:latin typeface="Montserrat"/>
                <a:ea typeface="Arial" pitchFamily="34" charset="-122"/>
                <a:cs typeface="Arial" pitchFamily="34" charset="-120"/>
              </a:rPr>
              <a:t>• Utilise l’aérien ou le camionnage express pour les meilleures ventes afin d’éviter les ruptures.</a:t>
            </a:r>
            <a:endParaRPr lang="en-US" sz="1200" dirty="0">
              <a:latin typeface="Montserrat"/>
            </a:endParaRPr>
          </a:p>
        </p:txBody>
      </p:sp>
      <p:sp>
        <p:nvSpPr>
          <p:cNvPr id="10" name="Text 7"/>
          <p:cNvSpPr/>
          <p:nvPr/>
        </p:nvSpPr>
        <p:spPr>
          <a:xfrm>
            <a:off x="4143270" y="3441502"/>
            <a:ext cx="3333666" cy="655439"/>
          </a:xfrm>
          <a:prstGeom prst="rect">
            <a:avLst/>
          </a:prstGeom>
          <a:noFill/>
          <a:ln/>
        </p:spPr>
        <p:txBody>
          <a:bodyPr wrap="square" lIns="0" tIns="0" rIns="0" bIns="0" rtlCol="0" anchor="t">
            <a:noAutofit/>
          </a:bodyPr>
          <a:lstStyle/>
          <a:p>
            <a:pPr marL="0" indent="0" algn="l">
              <a:buNone/>
            </a:pPr>
            <a:r>
              <a:rPr lang="en-US" sz="1200" dirty="0">
                <a:solidFill>
                  <a:srgbClr val="003B4D"/>
                </a:solidFill>
                <a:latin typeface="Montserrat"/>
                <a:ea typeface="Arial" pitchFamily="34" charset="-122"/>
                <a:cs typeface="Arial" pitchFamily="34" charset="-120"/>
              </a:rPr>
              <a:t>Résultat : coût unitaire plus élevé, mais meilleure adéquation aux préférences clients et moins de démarques sur les invendus.</a:t>
            </a:r>
            <a:endParaRPr lang="en-US" sz="1200" dirty="0">
              <a:latin typeface="Montserrat"/>
            </a:endParaRPr>
          </a:p>
        </p:txBody>
      </p:sp>
      <p:sp>
        <p:nvSpPr>
          <p:cNvPr id="11" name="TextBox 10">
            <a:extLst>
              <a:ext uri="{FF2B5EF4-FFF2-40B4-BE49-F238E27FC236}">
                <a16:creationId xmlns:a16="http://schemas.microsoft.com/office/drawing/2014/main" id="{5C8006BF-606E-462A-A640-BDF9F9B16A59}"/>
              </a:ext>
            </a:extLst>
          </p:cNvPr>
          <p:cNvSpPr txBox="1"/>
          <p:nvPr/>
        </p:nvSpPr>
        <p:spPr>
          <a:xfrm>
            <a:off x="8445500" y="2032000"/>
            <a:ext cx="2794000" cy="2921000"/>
          </a:xfrm>
          <a:prstGeom prst="rect">
            <a:avLst/>
          </a:prstGeom>
          <a:noFill/>
          <a:ln>
            <a:noFill/>
          </a:ln>
        </p:spPr>
        <p:txBody>
          <a:bodyPr vertOverflow="overflow" vert="horz" wrap="square" rtlCol="0" anchor="t">
            <a:noAutofit/>
          </a:bodyPr>
          <a:lstStyle/>
          <a:p>
            <a:pPr algn="l"/>
            <a:endParaRPr lang="en-GB" sz="1200" dirty="0">
              <a:solidFill>
                <a:srgbClr val="EF4B12"/>
              </a:solidFill>
              <a:latin typeface="Montserrat"/>
              <a:cs typeface="Arial"/>
            </a:endParaRPr>
          </a:p>
        </p:txBody>
      </p:sp>
      <p:sp>
        <p:nvSpPr>
          <p:cNvPr id="14" name="Title 13">
            <a:extLst>
              <a:ext uri="{FF2B5EF4-FFF2-40B4-BE49-F238E27FC236}">
                <a16:creationId xmlns:a16="http://schemas.microsoft.com/office/drawing/2014/main" id="{D7747630-65F1-2265-6744-BECBE2B326FF}"/>
              </a:ext>
            </a:extLst>
          </p:cNvPr>
          <p:cNvSpPr>
            <a:spLocks noGrp="1"/>
          </p:cNvSpPr>
          <p:nvPr>
            <p:ph type="title"/>
          </p:nvPr>
        </p:nvSpPr>
        <p:spPr>
          <a:xfrm>
            <a:off x="8412617" y="2094231"/>
            <a:ext cx="2689723" cy="717551"/>
          </a:xfrm>
        </p:spPr>
        <p:txBody>
          <a:bodyPr/>
          <a:lstStyle/>
          <a:p>
            <a:r>
              <a:rPr lang="en-GB" dirty="0" err="1"/>
              <a:t>Chaînesd’approvisionnementagiles</a:t>
            </a:r>
            <a:r>
              <a:rPr lang="en-GB" dirty="0"/>
              <a:t> :</a:t>
            </a:r>
            <a:r>
              <a:rPr lang="en-GB" dirty="0" err="1"/>
              <a:t>flexibilité</a:t>
            </a:r>
            <a:r>
              <a:rPr lang="en-GB" dirty="0"/>
              <a:t> </a:t>
            </a:r>
            <a:r>
              <a:rPr lang="en-GB" dirty="0" err="1"/>
              <a:t>etréactivité</a:t>
            </a:r>
            <a:br>
              <a:rPr lang="en-GB" dirty="0"/>
            </a:br>
            <a:endParaRPr lang="en-GB" dirty="0"/>
          </a:p>
        </p:txBody>
      </p:sp>
    </p:spTree>
    <p:extLst>
      <p:ext uri="{BB962C8B-B14F-4D97-AF65-F5344CB8AC3E}">
        <p14:creationId xmlns:p14="http://schemas.microsoft.com/office/powerpoint/2010/main" val="257344415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7DB3AEF-3460-47B7-AD85-5523947D948E}">
  <we:reference id="wa200010215" version="2.0.0.0" store="en-US" storeType="OMEX"/>
  <we:alternateReferences>
    <we:reference id="wa200010215" version="2.0.0.0" store="" storeType="OMEX"/>
  </we:alternateReferences>
  <we:properties>
    <we:property name="bps.codex_control.document_id" value="&quot;5847ddfc-d0da-4467-9bb9-4845b042183d&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463FDF6C-5244-4903-A204-1B3D44344F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210</TotalTime>
  <Words>2003</Words>
  <Application>Microsoft Office PowerPoint</Application>
  <PresentationFormat>Widescreen</PresentationFormat>
  <Paragraphs>184</Paragraphs>
  <Slides>18</Slides>
  <Notes>18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Aptos</vt:lpstr>
      <vt:lpstr>Arial</vt:lpstr>
      <vt:lpstr>Arial Rounded MT Bold</vt:lpstr>
      <vt:lpstr>Calibri</vt:lpstr>
      <vt:lpstr>Helvetica Neue</vt:lpstr>
      <vt:lpstr>Helvetica Neue Medium</vt:lpstr>
      <vt:lpstr>Montserrat</vt:lpstr>
      <vt:lpstr>Montserrat Regular</vt:lpstr>
      <vt:lpstr>Wingdings</vt:lpstr>
      <vt:lpstr>21_BasicWhite</vt:lpstr>
      <vt:lpstr>Chaînes d’approvisionnement agiles et lean</vt:lpstr>
      <vt:lpstr>Road Transportation Systems Engineering Development in the Sub-Saharan Africa – Modern EU Master Programme &amp; Capacity Building</vt:lpstr>
      <vt:lpstr>PowerPoint Presentation</vt:lpstr>
      <vt:lpstr>Objectifs d’apprentissage </vt:lpstr>
      <vt:lpstr>Chaînes d’approvisionnement lean : efficacité et élimination des gaspillages </vt:lpstr>
      <vt:lpstr>PowerPoint Presentation</vt:lpstr>
      <vt:lpstr>Chaînes d’approvisionnement lean : efficacité et élimination des gaspillages </vt:lpstr>
      <vt:lpstr>Chaînes d’approvisionnement agiles : flexibilité et réactivité </vt:lpstr>
      <vt:lpstr>Chaînesd’approvisionnementagiles :flexibilité etréactivité </vt:lpstr>
      <vt:lpstr>Quand utiliser le lean ou l’agile, point de découplage et différenciation retardée </vt:lpstr>
      <vt:lpstr>Quand utiliser le lean ou l’agile, point de découplage et différenciation retardée </vt:lpstr>
      <vt:lpstr>Quand utiliser le lean ou l’agile, point de découplage et différenciation retardée </vt:lpstr>
      <vt:lpstr>Quand utiliser lelean ou l’agile,point dedécouplage etdifférenciationretardée </vt:lpstr>
      <vt:lpstr>Approches hybrides (leagile) et chaînes d’approvisionnement sensibles au marché </vt:lpstr>
      <vt:lpstr>Approches hybrides (leagile) et chaînes d’approvisionnement sensibles au marché </vt:lpstr>
      <vt:lpstr>Exigences de réactivité </vt:lpstr>
      <vt:lpstr>Points clés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36</cp:revision>
  <dcterms:modified xsi:type="dcterms:W3CDTF">2026-07-18T11:09:10Z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