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6E165-8ECE-8F3B-F122-ECBAB71828E7}" v="15" dt="2026-05-26T16:12:14.708"/>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EB36E165-8ECE-8F3B-F122-ECBAB71828E7}"/>
    <pc:docChg chg="modSld">
      <pc:chgData name="adam.inglot@pg.edu.pl" userId="S::adam.inglot_pg.edu.pl#ext#@fril.onmicrosoft.com::f3fe147e-12d2-407c-a2f2-fa7169a36f34" providerId="AD" clId="Web-{EB36E165-8ECE-8F3B-F122-ECBAB71828E7}" dt="2026-05-26T16:12:14.708" v="14" actId="20577"/>
      <pc:docMkLst>
        <pc:docMk/>
      </pc:docMkLst>
      <pc:sldChg chg="modSp">
        <pc:chgData name="adam.inglot@pg.edu.pl" userId="S::adam.inglot_pg.edu.pl#ext#@fril.onmicrosoft.com::f3fe147e-12d2-407c-a2f2-fa7169a36f34" providerId="AD" clId="Web-{EB36E165-8ECE-8F3B-F122-ECBAB71828E7}" dt="2026-05-26T16:12:14.708" v="14" actId="20577"/>
        <pc:sldMkLst>
          <pc:docMk/>
          <pc:sldMk cId="372547298" sldId="314"/>
        </pc:sldMkLst>
        <pc:spChg chg="mod">
          <ac:chgData name="adam.inglot@pg.edu.pl" userId="S::adam.inglot_pg.edu.pl#ext#@fril.onmicrosoft.com::f3fe147e-12d2-407c-a2f2-fa7169a36f34" providerId="AD" clId="Web-{EB36E165-8ECE-8F3B-F122-ECBAB71828E7}" dt="2026-05-26T16:12:14.708" v="14" actId="20577"/>
          <ac:spMkLst>
            <pc:docMk/>
            <pc:sldMk cId="372547298" sldId="314"/>
            <ac:spMk id="2" creationId="{57C0FDFF-3A39-53A3-4D44-C9AE46F5A595}"/>
          </ac:spMkLst>
        </pc:spChg>
      </pc:sldChg>
      <pc:sldChg chg="modSp">
        <pc:chgData name="adam.inglot@pg.edu.pl" userId="S::adam.inglot_pg.edu.pl#ext#@fril.onmicrosoft.com::f3fe147e-12d2-407c-a2f2-fa7169a36f34" providerId="AD" clId="Web-{EB36E165-8ECE-8F3B-F122-ECBAB71828E7}" dt="2026-05-26T16:12:12.364" v="11" actId="20577"/>
        <pc:sldMkLst>
          <pc:docMk/>
          <pc:sldMk cId="3142787611" sldId="315"/>
        </pc:sldMkLst>
        <pc:spChg chg="mod">
          <ac:chgData name="adam.inglot@pg.edu.pl" userId="S::adam.inglot_pg.edu.pl#ext#@fril.onmicrosoft.com::f3fe147e-12d2-407c-a2f2-fa7169a36f34" providerId="AD" clId="Web-{EB36E165-8ECE-8F3B-F122-ECBAB71828E7}" dt="2026-05-26T16:12:12.364" v="11" actId="20577"/>
          <ac:spMkLst>
            <pc:docMk/>
            <pc:sldMk cId="3142787611" sldId="315"/>
            <ac:spMk id="2" creationId="{9017D497-D68E-2640-9E98-4F5C047FC4F0}"/>
          </ac:spMkLst>
        </pc:spChg>
      </pc:sldChg>
      <pc:sldChg chg="addSp modSp">
        <pc:chgData name="adam.inglot@pg.edu.pl" userId="S::adam.inglot_pg.edu.pl#ext#@fril.onmicrosoft.com::f3fe147e-12d2-407c-a2f2-fa7169a36f34" providerId="AD" clId="Web-{EB36E165-8ECE-8F3B-F122-ECBAB71828E7}" dt="2026-05-26T16:12:12.098" v="7" actId="20577"/>
        <pc:sldMkLst>
          <pc:docMk/>
          <pc:sldMk cId="1830511694" sldId="316"/>
        </pc:sldMkLst>
        <pc:spChg chg="mod">
          <ac:chgData name="adam.inglot@pg.edu.pl" userId="S::adam.inglot_pg.edu.pl#ext#@fril.onmicrosoft.com::f3fe147e-12d2-407c-a2f2-fa7169a36f34" providerId="AD" clId="Web-{EB36E165-8ECE-8F3B-F122-ECBAB71828E7}" dt="2026-05-26T16:12:12.098" v="7" actId="20577"/>
          <ac:spMkLst>
            <pc:docMk/>
            <pc:sldMk cId="1830511694" sldId="316"/>
            <ac:spMk id="2" creationId="{3BAB013F-BC12-A769-0578-9839BEE18D96}"/>
          </ac:spMkLst>
        </pc:spChg>
        <pc:picChg chg="add mod">
          <ac:chgData name="adam.inglot@pg.edu.pl" userId="S::adam.inglot_pg.edu.pl#ext#@fril.onmicrosoft.com::f3fe147e-12d2-407c-a2f2-fa7169a36f34" providerId="AD" clId="Web-{EB36E165-8ECE-8F3B-F122-ECBAB71828E7}" dt="2026-05-26T16:12:11.005" v="4" actId="1076"/>
          <ac:picMkLst>
            <pc:docMk/>
            <pc:sldMk cId="1830511694" sldId="316"/>
            <ac:picMk id="3" creationId="{81F7EF1C-B899-E093-D68B-E51BCAC8D1F6}"/>
          </ac:picMkLst>
        </pc:picChg>
      </pc:sldChg>
      <pc:sldChg chg="modSp">
        <pc:chgData name="adam.inglot@pg.edu.pl" userId="S::adam.inglot_pg.edu.pl#ext#@fril.onmicrosoft.com::f3fe147e-12d2-407c-a2f2-fa7169a36f34" providerId="AD" clId="Web-{EB36E165-8ECE-8F3B-F122-ECBAB71828E7}" dt="2026-05-26T16:12:12.223" v="9" actId="20577"/>
        <pc:sldMkLst>
          <pc:docMk/>
          <pc:sldMk cId="399468004" sldId="317"/>
        </pc:sldMkLst>
        <pc:spChg chg="mod">
          <ac:chgData name="adam.inglot@pg.edu.pl" userId="S::adam.inglot_pg.edu.pl#ext#@fril.onmicrosoft.com::f3fe147e-12d2-407c-a2f2-fa7169a36f34" providerId="AD" clId="Web-{EB36E165-8ECE-8F3B-F122-ECBAB71828E7}" dt="2026-05-26T16:12:12.223" v="9" actId="20577"/>
          <ac:spMkLst>
            <pc:docMk/>
            <pc:sldMk cId="399468004" sldId="317"/>
            <ac:spMk id="2" creationId="{D954FFA2-F1A3-35C1-4661-D424706BA4D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776990900?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pl-PL" i="1" dirty="0" err="1"/>
              <a:t>State</a:t>
            </a:r>
            <a:r>
              <a:rPr lang="pl-PL" i="1" dirty="0"/>
              <a:t> </a:t>
            </a:r>
            <a:r>
              <a:rPr lang="pl-PL" i="1" dirty="0" err="1"/>
              <a:t>DOTs</a:t>
            </a:r>
            <a:r>
              <a:rPr lang="pl-PL" i="1" dirty="0"/>
              <a:t> </a:t>
            </a:r>
            <a:r>
              <a:rPr lang="pl-PL" i="1" dirty="0" err="1"/>
              <a:t>Perspective</a:t>
            </a:r>
            <a:r>
              <a:rPr lang="pl-PL" i="1" dirty="0"/>
              <a:t> on </a:t>
            </a:r>
            <a:r>
              <a:rPr lang="pl-PL" i="1" dirty="0" err="1"/>
              <a:t>Pavement</a:t>
            </a:r>
            <a:r>
              <a:rPr lang="pl-PL" i="1" dirty="0"/>
              <a:t> </a:t>
            </a:r>
            <a:r>
              <a:rPr lang="pl-PL" i="1" dirty="0" err="1"/>
              <a:t>Resilience</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a:t>J</a:t>
            </a:r>
            <a:r>
              <a:rPr lang="en-GB" dirty="0" err="1"/>
              <a:t>im</a:t>
            </a:r>
            <a:r>
              <a:rPr lang="en-GB" dirty="0"/>
              <a:t> Pappas, </a:t>
            </a:r>
            <a:r>
              <a:rPr lang="en-GB" dirty="0" err="1"/>
              <a:t>DelDOT</a:t>
            </a:r>
            <a:r>
              <a:rPr lang="en-GB" dirty="0"/>
              <a:t>; Tyson </a:t>
            </a:r>
            <a:r>
              <a:rPr lang="en-GB" dirty="0" err="1"/>
              <a:t>Rupnow</a:t>
            </a:r>
            <a:r>
              <a:rPr lang="en-GB" dirty="0"/>
              <a:t>, LA DOTD; Craig </a:t>
            </a:r>
            <a:r>
              <a:rPr lang="en-GB" dirty="0" err="1"/>
              <a:t>Wieden</a:t>
            </a:r>
            <a:r>
              <a:rPr lang="en-GB" dirty="0"/>
              <a:t>, CO DOT; Steve Olmsted, AZ DOT; moderator Amir </a:t>
            </a:r>
            <a:r>
              <a:rPr lang="en-GB" dirty="0" err="1"/>
              <a:t>Golalipour</a:t>
            </a:r>
            <a:r>
              <a:rPr lang="en-GB" dirty="0"/>
              <a:t>, FHWA; TRB, 30.11.2022</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latin typeface="Segoe UI"/>
                <a:cs typeface="Segoe UI"/>
              </a:rPr>
              <a:t>TRB Webinar: State DOTs Perspective on Pavement Resilience</a:t>
            </a:r>
            <a:endParaRPr lang="en-GB" b="0" dirty="0">
              <a:solidFill>
                <a:srgbClr val="080300"/>
              </a:solidFill>
              <a:latin typeface="Segoe UI"/>
              <a:cs typeface="Segoe UI"/>
            </a:endParaRP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en-US" dirty="0"/>
              <a:t>The use of concrete overlays on asphalt pavements has become increasingly popular as a rehabilitation treatment. TRB hosted a webinar on Tuesday, April 4, 2023 from 3:00 PM to 4:30 PM Eastern that provided agencies with a national perspective on the design, construction, maintenance, and performance of bonded concrete overlays on asphalt pavements.</a:t>
            </a:r>
            <a:endParaRPr lang="pl-PL" dirty="0"/>
          </a:p>
          <a:p>
            <a:r>
              <a:rPr lang="en-US" dirty="0"/>
              <a:t> Presenters provided viewpoints on how recent research may be implemented by roadway authorities, enhance ongoing technology transfer related to concrete overlays, and the potential impacts on acceptance of concrete overlays.</a:t>
            </a:r>
            <a:endParaRPr lang="en-GB"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latin typeface="Segoe UI"/>
                <a:cs typeface="Segoe UI"/>
              </a:rPr>
              <a:t>TRB Webinar: State DOTs Perspective on Pavement Resilience</a:t>
            </a:r>
            <a:endParaRPr lang="en-GB" b="0" dirty="0">
              <a:solidFill>
                <a:srgbClr val="080300"/>
              </a:solidFill>
              <a:latin typeface="Segoe UI"/>
              <a:cs typeface="Segoe UI"/>
            </a:endParaRPr>
          </a:p>
          <a:p>
            <a:endParaRPr lang="en-GB" b="0" dirty="0">
              <a:solidFill>
                <a:srgbClr val="080300"/>
              </a:solidFill>
              <a:latin typeface="Segoe UI"/>
              <a:cs typeface="Segoe UI"/>
            </a:endParaRPr>
          </a:p>
          <a:p>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70000" lnSpcReduction="20000"/>
          </a:bodyPr>
          <a:lstStyle/>
          <a:p>
            <a:r>
              <a:rPr lang="pl-PL" b="1" dirty="0" err="1"/>
              <a:t>Webinar</a:t>
            </a:r>
            <a:r>
              <a:rPr lang="pl-PL" b="1" dirty="0"/>
              <a:t> agenda and </a:t>
            </a:r>
            <a:r>
              <a:rPr lang="pl-PL" b="1" dirty="0" err="1"/>
              <a:t>presenters</a:t>
            </a:r>
            <a:endParaRPr lang="pl-PL" dirty="0"/>
          </a:p>
          <a:p>
            <a:pPr lvl="1"/>
            <a:r>
              <a:rPr lang="pl-PL" dirty="0" err="1"/>
              <a:t>Overview</a:t>
            </a:r>
            <a:r>
              <a:rPr lang="pl-PL" dirty="0"/>
              <a:t> of the </a:t>
            </a:r>
            <a:r>
              <a:rPr lang="pl-PL" dirty="0" err="1"/>
              <a:t>national</a:t>
            </a:r>
            <a:r>
              <a:rPr lang="pl-PL" dirty="0"/>
              <a:t> performance of </a:t>
            </a:r>
            <a:r>
              <a:rPr lang="pl-PL" dirty="0" err="1"/>
              <a:t>bonded</a:t>
            </a:r>
            <a:r>
              <a:rPr lang="pl-PL" dirty="0"/>
              <a:t> </a:t>
            </a:r>
            <a:r>
              <a:rPr lang="pl-PL" dirty="0" err="1"/>
              <a:t>concrete</a:t>
            </a:r>
            <a:r>
              <a:rPr lang="pl-PL" dirty="0"/>
              <a:t> </a:t>
            </a:r>
            <a:r>
              <a:rPr lang="pl-PL" dirty="0" err="1"/>
              <a:t>overlays</a:t>
            </a:r>
            <a:r>
              <a:rPr lang="pl-PL" dirty="0"/>
              <a:t> on </a:t>
            </a:r>
            <a:r>
              <a:rPr lang="pl-PL" dirty="0" err="1"/>
              <a:t>asphalt</a:t>
            </a:r>
            <a:r>
              <a:rPr lang="pl-PL" dirty="0"/>
              <a:t> </a:t>
            </a:r>
            <a:r>
              <a:rPr lang="pl-PL" dirty="0" err="1"/>
              <a:t>pavements</a:t>
            </a:r>
            <a:r>
              <a:rPr lang="pl-PL" dirty="0"/>
              <a:t> – Linda Pierce, </a:t>
            </a:r>
            <a:r>
              <a:rPr lang="pl-PL" i="1" dirty="0"/>
              <a:t>NCE</a:t>
            </a:r>
            <a:endParaRPr lang="pl-PL" dirty="0"/>
          </a:p>
          <a:p>
            <a:pPr lvl="1"/>
            <a:r>
              <a:rPr lang="pl-PL" dirty="0" err="1"/>
              <a:t>Enhancements</a:t>
            </a:r>
            <a:r>
              <a:rPr lang="pl-PL" dirty="0"/>
              <a:t> to </a:t>
            </a:r>
            <a:r>
              <a:rPr lang="pl-PL" dirty="0" err="1"/>
              <a:t>national</a:t>
            </a:r>
            <a:r>
              <a:rPr lang="pl-PL" dirty="0"/>
              <a:t> </a:t>
            </a:r>
            <a:r>
              <a:rPr lang="pl-PL" dirty="0" err="1"/>
              <a:t>concrete</a:t>
            </a:r>
            <a:r>
              <a:rPr lang="pl-PL" dirty="0"/>
              <a:t> </a:t>
            </a:r>
            <a:r>
              <a:rPr lang="pl-PL" dirty="0" err="1"/>
              <a:t>overlay</a:t>
            </a:r>
            <a:r>
              <a:rPr lang="pl-PL" dirty="0"/>
              <a:t> </a:t>
            </a:r>
            <a:r>
              <a:rPr lang="pl-PL" dirty="0" err="1"/>
              <a:t>technology</a:t>
            </a:r>
            <a:r>
              <a:rPr lang="pl-PL" dirty="0"/>
              <a:t> transfer – Dan King, </a:t>
            </a:r>
            <a:r>
              <a:rPr lang="pl-PL" i="1" dirty="0" err="1"/>
              <a:t>Concrete</a:t>
            </a:r>
            <a:r>
              <a:rPr lang="pl-PL" i="1" dirty="0"/>
              <a:t> </a:t>
            </a:r>
            <a:r>
              <a:rPr lang="pl-PL" i="1" dirty="0" err="1"/>
              <a:t>Pavement</a:t>
            </a:r>
            <a:r>
              <a:rPr lang="pl-PL" i="1" dirty="0"/>
              <a:t> Technology Center </a:t>
            </a:r>
            <a:r>
              <a:rPr lang="pl-PL" i="1" dirty="0" err="1"/>
              <a:t>at</a:t>
            </a:r>
            <a:r>
              <a:rPr lang="pl-PL" i="1" dirty="0"/>
              <a:t> Iowa </a:t>
            </a:r>
            <a:r>
              <a:rPr lang="pl-PL" i="1" dirty="0" err="1"/>
              <a:t>State</a:t>
            </a:r>
            <a:r>
              <a:rPr lang="pl-PL" i="1" dirty="0"/>
              <a:t> University</a:t>
            </a:r>
            <a:endParaRPr lang="pl-PL" dirty="0"/>
          </a:p>
          <a:p>
            <a:pPr lvl="1"/>
            <a:r>
              <a:rPr lang="pl-PL" dirty="0" err="1"/>
              <a:t>Challenges</a:t>
            </a:r>
            <a:r>
              <a:rPr lang="pl-PL" dirty="0"/>
              <a:t> to </a:t>
            </a:r>
            <a:r>
              <a:rPr lang="pl-PL" dirty="0" err="1"/>
              <a:t>implementation</a:t>
            </a:r>
            <a:r>
              <a:rPr lang="pl-PL" dirty="0"/>
              <a:t> of </a:t>
            </a:r>
            <a:r>
              <a:rPr lang="pl-PL" dirty="0" err="1"/>
              <a:t>concrete</a:t>
            </a:r>
            <a:r>
              <a:rPr lang="pl-PL" dirty="0"/>
              <a:t> </a:t>
            </a:r>
            <a:r>
              <a:rPr lang="pl-PL" dirty="0" err="1"/>
              <a:t>overlays</a:t>
            </a:r>
            <a:r>
              <a:rPr lang="pl-PL" dirty="0"/>
              <a:t> on </a:t>
            </a:r>
            <a:r>
              <a:rPr lang="pl-PL" dirty="0" err="1"/>
              <a:t>asphalt</a:t>
            </a:r>
            <a:r>
              <a:rPr lang="pl-PL" dirty="0"/>
              <a:t> </a:t>
            </a:r>
            <a:r>
              <a:rPr lang="pl-PL" dirty="0" err="1"/>
              <a:t>pavements</a:t>
            </a:r>
            <a:r>
              <a:rPr lang="pl-PL" dirty="0"/>
              <a:t> – Tom </a:t>
            </a:r>
            <a:r>
              <a:rPr lang="pl-PL" dirty="0" err="1"/>
              <a:t>Burnham</a:t>
            </a:r>
            <a:r>
              <a:rPr lang="pl-PL" dirty="0"/>
              <a:t>, </a:t>
            </a:r>
            <a:r>
              <a:rPr lang="pl-PL" i="1" dirty="0"/>
              <a:t>Minnesota </a:t>
            </a:r>
            <a:r>
              <a:rPr lang="pl-PL" i="1" dirty="0" err="1"/>
              <a:t>Department</a:t>
            </a:r>
            <a:r>
              <a:rPr lang="pl-PL" i="1" dirty="0"/>
              <a:t> of </a:t>
            </a:r>
            <a:r>
              <a:rPr lang="pl-PL" i="1" dirty="0" err="1"/>
              <a:t>Transportation</a:t>
            </a:r>
            <a:endParaRPr lang="pl-PL" dirty="0"/>
          </a:p>
          <a:p>
            <a:pPr lvl="1"/>
            <a:r>
              <a:rPr lang="pl-PL" dirty="0" err="1"/>
              <a:t>Question</a:t>
            </a:r>
            <a:r>
              <a:rPr lang="pl-PL" dirty="0"/>
              <a:t> and </a:t>
            </a:r>
            <a:r>
              <a:rPr lang="pl-PL" dirty="0" err="1"/>
              <a:t>answer</a:t>
            </a:r>
            <a:r>
              <a:rPr lang="pl-PL" dirty="0"/>
              <a:t> </a:t>
            </a:r>
            <a:r>
              <a:rPr lang="pl-PL" dirty="0" err="1"/>
              <a:t>session</a:t>
            </a:r>
            <a:r>
              <a:rPr lang="pl-PL" dirty="0"/>
              <a:t> </a:t>
            </a:r>
            <a:r>
              <a:rPr lang="pl-PL" dirty="0" err="1"/>
              <a:t>moderated</a:t>
            </a:r>
            <a:r>
              <a:rPr lang="pl-PL" dirty="0"/>
              <a:t> by John </a:t>
            </a:r>
            <a:r>
              <a:rPr lang="pl-PL" dirty="0" err="1"/>
              <a:t>Donahue</a:t>
            </a:r>
            <a:r>
              <a:rPr lang="pl-PL" dirty="0"/>
              <a:t>, </a:t>
            </a:r>
            <a:r>
              <a:rPr lang="pl-PL" i="1" dirty="0"/>
              <a:t>Missouri </a:t>
            </a:r>
            <a:r>
              <a:rPr lang="pl-PL" i="1" dirty="0" err="1"/>
              <a:t>Department</a:t>
            </a:r>
            <a:r>
              <a:rPr lang="pl-PL" i="1" dirty="0"/>
              <a:t> of </a:t>
            </a:r>
            <a:r>
              <a:rPr lang="pl-PL" i="1" dirty="0" err="1"/>
              <a:t>Transportation</a:t>
            </a:r>
            <a:endParaRPr lang="pl-PL"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a:latin typeface="Segoe UI"/>
                <a:cs typeface="Segoe UI"/>
              </a:rPr>
              <a:t>TRB Webinar: State DOTs Perspective on Pavement Resilience</a:t>
            </a:r>
            <a:endParaRPr lang="en-GB" b="0" dirty="0">
              <a:solidFill>
                <a:srgbClr val="080300"/>
              </a:solidFill>
              <a:latin typeface="Segoe UI"/>
              <a:cs typeface="Segoe UI"/>
            </a:endParaRPr>
          </a:p>
          <a:p>
            <a:endParaRPr lang="en-GB" b="0" dirty="0">
              <a:solidFill>
                <a:srgbClr val="080300"/>
              </a:solidFill>
              <a:latin typeface="Segoe UI"/>
              <a:cs typeface="Segoe UI"/>
            </a:endParaRPr>
          </a:p>
          <a:p>
            <a:endParaRPr lang="en-GB" dirty="0"/>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fontScale="85000" lnSpcReduction="20000"/>
          </a:bodyPr>
          <a:lstStyle/>
          <a:p>
            <a:r>
              <a:rPr lang="en-GB" b="1" dirty="0"/>
              <a:t>Learning Objectives</a:t>
            </a:r>
            <a:r>
              <a:rPr lang="pl-PL" b="1" dirty="0"/>
              <a:t>:</a:t>
            </a:r>
          </a:p>
          <a:p>
            <a:pPr lvl="1"/>
            <a:r>
              <a:rPr lang="en-US" dirty="0"/>
              <a:t>Identify the design procedures, construction methods, maintenance, and historical performance of bonded concrete overlays on asphalt pavements throughout the U.S.</a:t>
            </a:r>
          </a:p>
          <a:p>
            <a:pPr lvl="1"/>
            <a:r>
              <a:rPr lang="en-US" dirty="0"/>
              <a:t>Apply research in NCHRP Research Report 1007 to enhance technology transfer related to concrete overlays</a:t>
            </a:r>
          </a:p>
          <a:p>
            <a:pPr lvl="1"/>
            <a:r>
              <a:rPr lang="en-US" dirty="0"/>
              <a:t>Explain the potential impacts the report might have on acceptance of concrete overlays on asphalt, as well as implementation</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TRB Webinar: State DOTs Perspective on Pavement Resilience</a:t>
            </a:r>
          </a:p>
          <a:p>
            <a:endParaRPr lang="en-GB" dirty="0"/>
          </a:p>
        </p:txBody>
      </p:sp>
      <p:pic>
        <p:nvPicPr>
          <p:cNvPr id="3" name="Multimedia online 2" descr="Pavement resilience is an increasing critical consideration for highway and transportation engineers. Extreme weather events require that pavement design, preservation, and maintenance all incorporate resilience. TRB hosted a webinar on Wednesday, November 30, 2022 from 2:00 PM to 4:00 PM Eastern that brought together stakeholders to discuss and identify strategies. Presenters highlighted climate stressors, share their experiences, and identify gaps and needs. Presenters are from state departments of transportation (DOT) that have participated in a recent pilot study, incorporating climate risks into their Transportation Asset Management Plans." title="TRB Webinar: State DOTs Perspective on Pavement Resilience">
            <a:hlinkClick r:id="" action="ppaction://noaction"/>
            <a:extLst>
              <a:ext uri="{FF2B5EF4-FFF2-40B4-BE49-F238E27FC236}">
                <a16:creationId xmlns:a16="http://schemas.microsoft.com/office/drawing/2014/main" id="{81F7EF1C-B899-E093-D68B-E51BCAC8D1F6}"/>
              </a:ext>
            </a:extLst>
          </p:cNvPr>
          <p:cNvPicPr>
            <a:picLocks noRot="1" noChangeAspect="1"/>
          </p:cNvPicPr>
          <p:nvPr>
            <a:videoFile r:link="rId1"/>
          </p:nvPr>
        </p:nvPicPr>
        <p:blipFill>
          <a:blip r:embed="rId3"/>
          <a:stretch>
            <a:fillRect/>
          </a:stretch>
        </p:blipFill>
        <p:spPr>
          <a:xfrm>
            <a:off x="836994" y="1709122"/>
            <a:ext cx="8445373" cy="476097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233A9297-FBD1-4A1C-BF88-89D134ECFB8B}"/>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TotalTime>
  <Words>294</Words>
  <Application>Microsoft Office PowerPoint</Application>
  <PresentationFormat>Panoramiczny</PresentationFormat>
  <Paragraphs>20</Paragraphs>
  <Slides>8</Slides>
  <Notes>1</Notes>
  <HiddenSlides>0</HiddenSlides>
  <MMClips>1</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8</vt:i4>
      </vt:variant>
    </vt:vector>
  </HeadingPairs>
  <TitlesOfParts>
    <vt:vector size="18" baseType="lpstr">
      <vt:lpstr>Aptos</vt:lpstr>
      <vt:lpstr>Arial</vt:lpstr>
      <vt:lpstr>Arial Rounded MT Bold</vt:lpstr>
      <vt:lpstr>Calibri</vt:lpstr>
      <vt:lpstr>Helvetica Neue</vt:lpstr>
      <vt:lpstr>Helvetica Neue Medium</vt:lpstr>
      <vt:lpstr>Jura Light Bold</vt:lpstr>
      <vt:lpstr>Montserrat Regular</vt:lpstr>
      <vt:lpstr>Segoe UI</vt:lpstr>
      <vt:lpstr>21_BasicWhite</vt:lpstr>
      <vt:lpstr>Additional material State DOTs Perspective on Pavement Resilience</vt:lpstr>
      <vt:lpstr>Road Transportation Systems Engineering Development in the Sub-Saharan Africa – Modern EU Master Programme &amp; Capacity Building</vt:lpstr>
      <vt:lpstr>Prezentacja programu PowerPoint</vt:lpstr>
      <vt:lpstr>TRB Webinar: State DOTs Perspective on Pavement Resilience</vt:lpstr>
      <vt:lpstr>TRB Webinar: State DOTs Perspective on Pavement Resilience  </vt:lpstr>
      <vt:lpstr>TRB Webinar: State DOTs Perspective on Pavement Resilience  </vt:lpstr>
      <vt:lpstr>TRB Webinar: State DOTs Perspective on Pavement Resilience </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29</cp:revision>
  <dcterms:modified xsi:type="dcterms:W3CDTF">2026-05-29T10:47:00Z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