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3"/>
  </p:notesMasterIdLst>
  <p:handoutMasterIdLst>
    <p:handoutMasterId r:id="rId14"/>
  </p:handoutMasterIdLst>
  <p:sldIdLst>
    <p:sldId id="306" r:id="rId5"/>
    <p:sldId id="313" r:id="rId6"/>
    <p:sldId id="307" r:id="rId7"/>
    <p:sldId id="314" r:id="rId8"/>
    <p:sldId id="315" r:id="rId9"/>
    <p:sldId id="317" r:id="rId10"/>
    <p:sldId id="316" r:id="rId11"/>
    <p:sldId id="309" r:id="rId12"/>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F78722"/>
    <a:srgbClr val="EE230C"/>
    <a:srgbClr val="00518E"/>
    <a:srgbClr val="005EA4"/>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19"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pc:chgData name="Wojciech Kustra" userId="afebd3d0-216b-4c4f-8992-1bf1fda6d5e8" providerId="ADAL" clId="{1D307E72-7901-4E61-A01B-3C4232ABCF63}" dt="2026-07-19T16:16:59.507" v="5" actId="255"/>
      <pc:docMkLst>
        <pc:docMk/>
      </pc:docMkLst>
      <pc:sldChg chg="modSp mod">
        <pc:chgData name="Wojciech Kustra" userId="afebd3d0-216b-4c4f-8992-1bf1fda6d5e8" providerId="ADAL" clId="{1D307E72-7901-4E61-A01B-3C4232ABCF63}" dt="2026-07-19T16:16:50.132" v="0" actId="255"/>
        <pc:sldMkLst>
          <pc:docMk/>
          <pc:sldMk cId="372547298" sldId="314"/>
        </pc:sldMkLst>
        <pc:spChg chg="mod">
          <ac:chgData name="Wojciech Kustra" userId="afebd3d0-216b-4c4f-8992-1bf1fda6d5e8" providerId="ADAL" clId="{1D307E72-7901-4E61-A01B-3C4232ABCF63}" dt="2026-07-19T16:16:50.132" v="0" actId="255"/>
          <ac:spMkLst>
            <pc:docMk/>
            <pc:sldMk cId="372547298" sldId="314"/>
            <ac:spMk id="3" creationId="{A738A484-7421-5F20-1B0A-2D59AEF03B84}"/>
          </ac:spMkLst>
        </pc:spChg>
      </pc:sldChg>
      <pc:sldChg chg="modSp mod">
        <pc:chgData name="Wojciech Kustra" userId="afebd3d0-216b-4c4f-8992-1bf1fda6d5e8" providerId="ADAL" clId="{1D307E72-7901-4E61-A01B-3C4232ABCF63}" dt="2026-07-19T16:16:57.727" v="4" actId="27636"/>
        <pc:sldMkLst>
          <pc:docMk/>
          <pc:sldMk cId="3142787611" sldId="315"/>
        </pc:sldMkLst>
        <pc:spChg chg="mod">
          <ac:chgData name="Wojciech Kustra" userId="afebd3d0-216b-4c4f-8992-1bf1fda6d5e8" providerId="ADAL" clId="{1D307E72-7901-4E61-A01B-3C4232ABCF63}" dt="2026-07-19T16:16:57.727" v="4" actId="27636"/>
          <ac:spMkLst>
            <pc:docMk/>
            <pc:sldMk cId="3142787611" sldId="315"/>
            <ac:spMk id="3" creationId="{12E55B8C-3983-9563-7968-AC11ECBD5749}"/>
          </ac:spMkLst>
        </pc:spChg>
      </pc:sldChg>
      <pc:sldChg chg="modSp mod">
        <pc:chgData name="Wojciech Kustra" userId="afebd3d0-216b-4c4f-8992-1bf1fda6d5e8" providerId="ADAL" clId="{1D307E72-7901-4E61-A01B-3C4232ABCF63}" dt="2026-07-19T16:16:59.507" v="5" actId="255"/>
        <pc:sldMkLst>
          <pc:docMk/>
          <pc:sldMk cId="399468004" sldId="317"/>
        </pc:sldMkLst>
        <pc:spChg chg="mod">
          <ac:chgData name="Wojciech Kustra" userId="afebd3d0-216b-4c4f-8992-1bf1fda6d5e8" providerId="ADAL" clId="{1D307E72-7901-4E61-A01B-3C4232ABCF63}" dt="2026-07-19T16:16:59.507" v="5" actId="255"/>
          <ac:spMkLst>
            <pc:docMk/>
            <pc:sldMk cId="399468004" sldId="317"/>
            <ac:spMk id="3" creationId="{192C80AF-E072-1629-D3E6-8853DF0F6891}"/>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19.07.2026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5363529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553996"/>
            <a:ext cx="5562601" cy="1459887"/>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3.xml"/><Relationship Id="rId1" Type="http://schemas.openxmlformats.org/officeDocument/2006/relationships/video" Target="https://player.vimeo.com/video/912298488?app_id=122963"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normAutofit fontScale="90000"/>
          </a:bodyPr>
          <a:lstStyle/>
          <a:p>
            <a:r>
              <a:rPr lang="pl-PL" dirty="0" err="1"/>
              <a:t>Matériel complémentaire
Mise en œuvre de liants alternatifs pour chaussées souples</a:t>
            </a:r>
            <a:br>
              <a:rPr lang="pl-PL" dirty="0"/>
            </a:b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TRB </a:t>
            </a:r>
            <a:r>
              <a:rPr lang="pl-PL" dirty="0" err="1"/>
              <a:t>Webinar</a:t>
            </a:r>
            <a:endParaRPr lang="pl-PL" dirty="0"/>
          </a:p>
          <a:p>
            <a:r>
              <a:rPr lang="pl-PL" dirty="0" err="1"/>
              <a:t>Eivind</a:t>
            </a:r>
            <a:r>
              <a:rPr lang="pl-PL" dirty="0"/>
              <a:t> O. Andersen, </a:t>
            </a:r>
            <a:r>
              <a:rPr lang="pl-PL" dirty="0" err="1"/>
              <a:t>Veiteknologen</a:t>
            </a:r>
            <a:r>
              <a:rPr lang="pl-PL" dirty="0"/>
              <a:t>; </a:t>
            </a:r>
            <a:r>
              <a:rPr lang="pl-PL" dirty="0" err="1"/>
              <a:t>Flavien</a:t>
            </a:r>
            <a:r>
              <a:rPr lang="pl-PL" dirty="0"/>
              <a:t> </a:t>
            </a:r>
            <a:r>
              <a:rPr lang="pl-PL" dirty="0" err="1"/>
              <a:t>Geisler</a:t>
            </a:r>
            <a:r>
              <a:rPr lang="pl-PL" dirty="0"/>
              <a:t>, Eiffage; moderator Hassan </a:t>
            </a:r>
            <a:r>
              <a:rPr lang="pl-PL" dirty="0" err="1"/>
              <a:t>Tabatabaee</a:t>
            </a:r>
            <a:r>
              <a:rPr lang="pl-PL" dirty="0"/>
              <a:t>, </a:t>
            </a:r>
            <a:r>
              <a:rPr lang="pl-PL" dirty="0" err="1"/>
              <a:t>Cargill</a:t>
            </a:r>
            <a:r>
              <a:rPr lang="pl-PL" dirty="0"/>
              <a:t>; TRB, 12.02.2024</a:t>
            </a:r>
          </a:p>
        </p:txBody>
      </p:sp>
    </p:spTree>
    <p:extLst>
      <p:ext uri="{BB962C8B-B14F-4D97-AF65-F5344CB8AC3E}">
        <p14:creationId xmlns:p14="http://schemas.microsoft.com/office/powerpoint/2010/main" val="1478447607"/>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0FDFF-3A39-53A3-4D44-C9AE46F5A595}"/>
              </a:ext>
            </a:extLst>
          </p:cNvPr>
          <p:cNvSpPr>
            <a:spLocks noGrp="1"/>
          </p:cNvSpPr>
          <p:nvPr>
            <p:ph type="title"/>
          </p:nvPr>
        </p:nvSpPr>
        <p:spPr/>
        <p:txBody>
          <a:bodyPr/>
          <a:lstStyle/>
          <a:p>
            <a:r>
              <a:rPr lang="en-GB" dirty="0"/>
              <a:t>Webinaire TRB : mise en œuvre de liants alternatifs pour chaussées souples</a:t>
            </a:r>
          </a:p>
        </p:txBody>
      </p:sp>
      <p:sp>
        <p:nvSpPr>
          <p:cNvPr id="3" name="Text Placeholder 2">
            <a:extLst>
              <a:ext uri="{FF2B5EF4-FFF2-40B4-BE49-F238E27FC236}">
                <a16:creationId xmlns:a16="http://schemas.microsoft.com/office/drawing/2014/main" id="{A738A484-7421-5F20-1B0A-2D59AEF03B84}"/>
              </a:ext>
            </a:extLst>
          </p:cNvPr>
          <p:cNvSpPr>
            <a:spLocks noGrp="1"/>
          </p:cNvSpPr>
          <p:nvPr>
            <p:ph type="body" sz="quarter" idx="11"/>
          </p:nvPr>
        </p:nvSpPr>
        <p:spPr/>
        <p:txBody>
          <a:bodyPr>
            <a:noAutofit/>
          </a:bodyPr>
          <a:lstStyle/>
          <a:p>
            <a:r>
              <a:rPr lang="en-US" sz="1800" dirty="0"/>
              <a:t>Les récentes législations relatives aux infrastructures bas carbone dans le monde ont accru l’intérêt et la recherche concernant les liants alternatifs pour chaussées souples. </a:t>
            </a:r>
            <a:endParaRPr lang="pl-PL" sz="1800" dirty="0"/>
          </a:p>
          <a:p>
            <a:r>
              <a:rPr lang="en-US" sz="1800" dirty="0"/>
              <a:t>Le TRB a organisé un webinaire le lundi 12 février 2024 de 10 h 00 à 11 h 30, heure de l’Est, consacré aux besoins stratégiques, pratiques et de mise en œuvre des liants alternatifs bas carbone pour chaussées souples. </a:t>
            </a:r>
            <a:endParaRPr lang="pl-PL" sz="1800" dirty="0"/>
          </a:p>
          <a:p>
            <a:r>
              <a:rPr lang="en-US" sz="1800" dirty="0"/>
              <a:t>Les intervenants ont présenté les motivations liées à la recherche de liants alternatifs, notamment la disponibilité du bitume, l’analyse du cycle de vie et le coût. </a:t>
            </a:r>
            <a:endParaRPr lang="pl-PL" sz="1800" dirty="0"/>
          </a:p>
          <a:p>
            <a:r>
              <a:rPr lang="en-US" sz="1800" dirty="0"/>
              <a:t>Les intervenants ont également abordé la performance en service et la performance en fin de vie des liants alternatifs.</a:t>
            </a:r>
            <a:endParaRPr lang="en-GB" sz="1800" dirty="0"/>
          </a:p>
        </p:txBody>
      </p:sp>
      <p:sp>
        <p:nvSpPr>
          <p:cNvPr id="4" name="TextBox 3">
            <a:extLst>
              <a:ext uri="{FF2B5EF4-FFF2-40B4-BE49-F238E27FC236}">
                <a16:creationId xmlns:a16="http://schemas.microsoft.com/office/drawing/2014/main" id="{3085C634-AD0C-40C0-35A9-6F6B63694986}"/>
              </a:ext>
            </a:extLst>
          </p:cNvPr>
          <p:cNvSpPr txBox="1"/>
          <p:nvPr/>
        </p:nvSpPr>
        <p:spPr>
          <a:xfrm>
            <a:off x="278296" y="5758929"/>
            <a:ext cx="9607826" cy="10120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en-GB" sz="1200" dirty="0"/>
              <a:t>Ce webinaire était parrainé par les comités techniques permanents du TRB sur la mécanique et le drainage des géomatériaux saturés et non saturés, les terrassements de transport, ainsi que l’instrumentation et la modélisation géotechniques.</a:t>
            </a:r>
            <a:endParaRPr kumimoji="0" lang="en-GB" sz="12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72547298"/>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0F9146-614B-D29C-DDCE-B4B539AB15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017D497-D68E-2640-9E98-4F5C047FC4F0}"/>
              </a:ext>
            </a:extLst>
          </p:cNvPr>
          <p:cNvSpPr>
            <a:spLocks noGrp="1"/>
          </p:cNvSpPr>
          <p:nvPr>
            <p:ph type="title"/>
          </p:nvPr>
        </p:nvSpPr>
        <p:spPr/>
        <p:txBody>
          <a:bodyPr/>
          <a:lstStyle/>
          <a:p>
            <a:r>
              <a:rPr lang="en-GB" dirty="0"/>
              <a:t>Webinaire TRB : mise en œuvre de liants alternatifs pour chaussées souples</a:t>
            </a:r>
          </a:p>
        </p:txBody>
      </p:sp>
      <p:sp>
        <p:nvSpPr>
          <p:cNvPr id="3" name="Text Placeholder 2">
            <a:extLst>
              <a:ext uri="{FF2B5EF4-FFF2-40B4-BE49-F238E27FC236}">
                <a16:creationId xmlns:a16="http://schemas.microsoft.com/office/drawing/2014/main" id="{12E55B8C-3983-9563-7968-AC11ECBD5749}"/>
              </a:ext>
            </a:extLst>
          </p:cNvPr>
          <p:cNvSpPr>
            <a:spLocks noGrp="1"/>
          </p:cNvSpPr>
          <p:nvPr>
            <p:ph type="body" sz="quarter" idx="11"/>
          </p:nvPr>
        </p:nvSpPr>
        <p:spPr/>
        <p:txBody>
          <a:bodyPr>
            <a:normAutofit/>
          </a:bodyPr>
          <a:lstStyle/>
          <a:p>
            <a:r>
              <a:rPr lang="pl-PL" sz="1800" b="1" dirty="0" err="1"/>
              <a:t>Programme du webinaire et intervenants</a:t>
            </a:r>
            <a:endParaRPr lang="pl-PL" sz="1800" dirty="0"/>
          </a:p>
          <a:p>
            <a:pPr>
              <a:buFont typeface="Arial" panose="020B0604020202020204" pitchFamily="34" charset="0"/>
              <a:buChar char="•"/>
            </a:pPr>
            <a:r>
              <a:rPr lang="pl-PL" sz="1800" dirty="0"/>
              <a:t>Bitumen availaboratoireility et durabilité pushing pour innovation et liants alternatifs – Eivind Olav Andersen, Veiteknologen AS</a:t>
            </a:r>
          </a:p>
          <a:p>
            <a:pPr>
              <a:buFont typeface="Arial" panose="020B0604020202020204" pitchFamily="34" charset="0"/>
              <a:buChar char="•"/>
            </a:pPr>
            <a:r>
              <a:rPr lang="pl-PL" sz="1800" dirty="0" err="1"/>
              <a:t>Challenges dans lifecycle évaluation de road products incorporating liants alternatifs – Flavien Geisler, Eiffage</a:t>
            </a:r>
            <a:endParaRPr lang="pl-PL" sz="1800" dirty="0"/>
          </a:p>
          <a:p>
            <a:pPr>
              <a:buFont typeface="Arial" panose="020B0604020202020204" pitchFamily="34" charset="0"/>
              <a:buChar char="•"/>
            </a:pPr>
            <a:r>
              <a:rPr lang="pl-PL" sz="1800" dirty="0" err="1"/>
              <a:t>Séance de questions-réponses animée par Hassan Tabatabaee, Cargill</a:t>
            </a:r>
            <a:endParaRPr lang="pl-PL" sz="1800" dirty="0"/>
          </a:p>
        </p:txBody>
      </p:sp>
    </p:spTree>
    <p:extLst>
      <p:ext uri="{BB962C8B-B14F-4D97-AF65-F5344CB8AC3E}">
        <p14:creationId xmlns:p14="http://schemas.microsoft.com/office/powerpoint/2010/main" val="3142787611"/>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6B740D-D204-D86D-8F4D-3BAC552480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54FFA2-F1A3-35C1-4661-D424706BA4D0}"/>
              </a:ext>
            </a:extLst>
          </p:cNvPr>
          <p:cNvSpPr>
            <a:spLocks noGrp="1"/>
          </p:cNvSpPr>
          <p:nvPr>
            <p:ph type="title"/>
          </p:nvPr>
        </p:nvSpPr>
        <p:spPr/>
        <p:txBody>
          <a:bodyPr/>
          <a:lstStyle/>
          <a:p>
            <a:r>
              <a:rPr lang="en-GB" dirty="0"/>
              <a:t>Webinaire TRB : mise en œuvre de liants alternatifs pour chaussées souples</a:t>
            </a:r>
          </a:p>
        </p:txBody>
      </p:sp>
      <p:sp>
        <p:nvSpPr>
          <p:cNvPr id="3" name="Text Placeholder 2">
            <a:extLst>
              <a:ext uri="{FF2B5EF4-FFF2-40B4-BE49-F238E27FC236}">
                <a16:creationId xmlns:a16="http://schemas.microsoft.com/office/drawing/2014/main" id="{192C80AF-E072-1629-D3E6-8853DF0F6891}"/>
              </a:ext>
            </a:extLst>
          </p:cNvPr>
          <p:cNvSpPr>
            <a:spLocks noGrp="1"/>
          </p:cNvSpPr>
          <p:nvPr>
            <p:ph type="body" sz="quarter" idx="11"/>
          </p:nvPr>
        </p:nvSpPr>
        <p:spPr/>
        <p:txBody>
          <a:bodyPr>
            <a:normAutofit/>
          </a:bodyPr>
          <a:lstStyle/>
          <a:p>
            <a:r>
              <a:rPr lang="en-GB" sz="1800" b="1" dirty="0"/>
              <a:t>Objectifs d’apprentissage :</a:t>
            </a:r>
          </a:p>
          <a:p>
            <a:pPr>
              <a:buFont typeface="Arial" panose="020B0604020202020204" pitchFamily="34" charset="0"/>
              <a:buChar char="•"/>
            </a:pPr>
            <a:r>
              <a:rPr lang="en-US" sz="1800" dirty="0"/>
              <a:t>Évaluer les liants alternatifs bas carbone potentiels en vue de leur mise en œuvre</a:t>
            </a:r>
          </a:p>
          <a:p>
            <a:pPr>
              <a:buFont typeface="Arial" panose="020B0604020202020204" pitchFamily="34" charset="0"/>
              <a:buChar char="•"/>
            </a:pPr>
            <a:r>
              <a:rPr lang="en-US" sz="1800" dirty="0"/>
              <a:t>Identifier les principales lacunes et besoins de recherche afin d’orienter les travaux actuels et futurs</a:t>
            </a:r>
          </a:p>
        </p:txBody>
      </p:sp>
    </p:spTree>
    <p:extLst>
      <p:ext uri="{BB962C8B-B14F-4D97-AF65-F5344CB8AC3E}">
        <p14:creationId xmlns:p14="http://schemas.microsoft.com/office/powerpoint/2010/main" val="39946800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AB013F-BC12-A769-0578-9839BEE18D96}"/>
              </a:ext>
            </a:extLst>
          </p:cNvPr>
          <p:cNvSpPr>
            <a:spLocks noGrp="1"/>
          </p:cNvSpPr>
          <p:nvPr>
            <p:ph type="title"/>
          </p:nvPr>
        </p:nvSpPr>
        <p:spPr/>
        <p:txBody>
          <a:bodyPr/>
          <a:lstStyle/>
          <a:p>
            <a:r>
              <a:rPr lang="en-GB" dirty="0"/>
              <a:t>Webinaire TRB : mise en œuvre de liants alternatifs pour chaussées souples</a:t>
            </a:r>
          </a:p>
        </p:txBody>
      </p:sp>
      <p:pic>
        <p:nvPicPr>
          <p:cNvPr id="3" name="Multimedia online 2" descr="Recent low-carbon infrastructure legislations around the world have led to increased interest and research in alternative flexible pavement binders. TRB hosted a webinar on Monday, February 12, 2024 from 10:00 AM to 11:30 AM Eastern that reviewed strategic, practical, and implementation needs for low-carbon alternative binders for flexible pavements. Presenters shared the motivation for seeking alternative binders, including bitumen availability, life-cycle assessment, and cost. Presenters also addressed the life-time performance and post-life performance of alternative binders." title="TRB Webinar: Implementing Alternative Flexible Pavement Binders">
            <a:hlinkClick r:id="" action="ppaction://noaction"/>
            <a:extLst>
              <a:ext uri="{FF2B5EF4-FFF2-40B4-BE49-F238E27FC236}">
                <a16:creationId xmlns:a16="http://schemas.microsoft.com/office/drawing/2014/main" id="{EA715ED8-197E-0602-91E6-ECA2D36C0BFE}"/>
              </a:ext>
            </a:extLst>
          </p:cNvPr>
          <p:cNvPicPr>
            <a:picLocks noRot="1" noChangeAspect="1"/>
          </p:cNvPicPr>
          <p:nvPr>
            <a:videoFile r:link="rId1"/>
          </p:nvPr>
        </p:nvPicPr>
        <p:blipFill>
          <a:blip r:embed="rId3"/>
          <a:stretch>
            <a:fillRect/>
          </a:stretch>
        </p:blipFill>
        <p:spPr>
          <a:xfrm>
            <a:off x="939717" y="1989221"/>
            <a:ext cx="8235115" cy="4637506"/>
          </a:xfrm>
          <a:prstGeom prst="rect">
            <a:avLst/>
          </a:prstGeom>
        </p:spPr>
      </p:pic>
    </p:spTree>
    <p:extLst>
      <p:ext uri="{BB962C8B-B14F-4D97-AF65-F5344CB8AC3E}">
        <p14:creationId xmlns:p14="http://schemas.microsoft.com/office/powerpoint/2010/main" val="1830511694"/>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dirty="0"/>
          </a:p>
        </p:txBody>
      </p:sp>
    </p:spTree>
    <p:extLst>
      <p:ext uri="{BB962C8B-B14F-4D97-AF65-F5344CB8AC3E}">
        <p14:creationId xmlns:p14="http://schemas.microsoft.com/office/powerpoint/2010/main" val="2250183073"/>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72C0A501-214B-470E-800D-4151642153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236</TotalTime>
  <Words>334</Words>
  <Application>Microsoft Office PowerPoint</Application>
  <PresentationFormat>Widescreen</PresentationFormat>
  <Paragraphs>20</Paragraphs>
  <Slides>8</Slides>
  <Notes>1</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8</vt:i4>
      </vt:variant>
    </vt:vector>
  </HeadingPairs>
  <TitlesOfParts>
    <vt:vector size="16" baseType="lpstr">
      <vt:lpstr>Aptos</vt:lpstr>
      <vt:lpstr>Arial</vt:lpstr>
      <vt:lpstr>Arial Rounded MT Bold</vt:lpstr>
      <vt:lpstr>Calibri</vt:lpstr>
      <vt:lpstr>Helvetica Neue</vt:lpstr>
      <vt:lpstr>Helvetica Neue Medium</vt:lpstr>
      <vt:lpstr>Montserrat Regular</vt:lpstr>
      <vt:lpstr>21_BasicWhite</vt:lpstr>
      <vt:lpstr>Matériel complémentaire
Mise en œuvre de liants alternatifs pour chaussées souples </vt:lpstr>
      <vt:lpstr>Road Transportation Systems Engineering Development in the Sub-Saharan Africa – Modern EU Master Programme &amp; Capacity Building</vt:lpstr>
      <vt:lpstr>PowerPoint Presentation</vt:lpstr>
      <vt:lpstr>Webinaire TRB : mise en œuvre de liants alternatifs pour chaussées souples</vt:lpstr>
      <vt:lpstr>Webinaire TRB : mise en œuvre de liants alternatifs pour chaussées souples</vt:lpstr>
      <vt:lpstr>Webinaire TRB : mise en œuvre de liants alternatifs pour chaussées souples</vt:lpstr>
      <vt:lpstr>Webinaire TRB : mise en œuvre de liants alternatifs pour chaussées souples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Wojciech Kustra</cp:lastModifiedBy>
  <cp:revision>30</cp:revision>
  <dcterms:modified xsi:type="dcterms:W3CDTF">2026-07-19T16:17:01Z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