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89" r:id="rId5"/>
  </p:sldMasterIdLst>
  <p:notesMasterIdLst>
    <p:notesMasterId r:id="rId47"/>
  </p:notesMasterIdLst>
  <p:handoutMasterIdLst>
    <p:handoutMasterId r:id="rId48"/>
  </p:handoutMasterIdLst>
  <p:sldIdLst>
    <p:sldId id="306" r:id="rId6"/>
    <p:sldId id="307" r:id="rId7"/>
    <p:sldId id="401" r:id="rId8"/>
    <p:sldId id="402" r:id="rId9"/>
    <p:sldId id="392" r:id="rId10"/>
    <p:sldId id="325" r:id="rId11"/>
    <p:sldId id="328" r:id="rId12"/>
    <p:sldId id="385" r:id="rId13"/>
    <p:sldId id="393" r:id="rId14"/>
    <p:sldId id="331" r:id="rId15"/>
    <p:sldId id="332" r:id="rId16"/>
    <p:sldId id="333" r:id="rId17"/>
    <p:sldId id="394" r:id="rId18"/>
    <p:sldId id="357" r:id="rId19"/>
    <p:sldId id="335" r:id="rId20"/>
    <p:sldId id="356" r:id="rId21"/>
    <p:sldId id="386" r:id="rId22"/>
    <p:sldId id="395" r:id="rId23"/>
    <p:sldId id="339" r:id="rId24"/>
    <p:sldId id="373" r:id="rId25"/>
    <p:sldId id="340" r:id="rId26"/>
    <p:sldId id="359" r:id="rId27"/>
    <p:sldId id="396" r:id="rId28"/>
    <p:sldId id="366" r:id="rId29"/>
    <p:sldId id="367" r:id="rId30"/>
    <p:sldId id="368" r:id="rId31"/>
    <p:sldId id="387" r:id="rId32"/>
    <p:sldId id="397" r:id="rId33"/>
    <p:sldId id="347" r:id="rId34"/>
    <p:sldId id="348" r:id="rId35"/>
    <p:sldId id="349" r:id="rId36"/>
    <p:sldId id="361" r:id="rId37"/>
    <p:sldId id="398" r:id="rId38"/>
    <p:sldId id="375" r:id="rId39"/>
    <p:sldId id="388" r:id="rId40"/>
    <p:sldId id="376" r:id="rId41"/>
    <p:sldId id="399" r:id="rId42"/>
    <p:sldId id="379" r:id="rId43"/>
    <p:sldId id="380" r:id="rId44"/>
    <p:sldId id="389" r:id="rId45"/>
    <p:sldId id="309" r:id="rId46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001F"/>
    <a:srgbClr val="F78722"/>
    <a:srgbClr val="B51600"/>
    <a:srgbClr val="890F00"/>
    <a:srgbClr val="EE230C"/>
    <a:srgbClr val="F26211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08" autoAdjust="0"/>
  </p:normalViewPr>
  <p:slideViewPr>
    <p:cSldViewPr snapToGrid="0">
      <p:cViewPr varScale="1">
        <p:scale>
          <a:sx n="103" d="100"/>
          <a:sy n="103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19.01.2026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Q1 : C) CO₂</a:t>
            </a:r>
          </a:p>
          <a:p>
            <a:r>
              <a:rPr lang="en-US" dirty="0"/>
              <a:t>Q2 : Faux (dépend de la source d'énergie et des émissions liées à la fabrication)</a:t>
            </a:r>
          </a:p>
        </p:txBody>
      </p:sp>
    </p:spTree>
    <p:extLst>
      <p:ext uri="{BB962C8B-B14F-4D97-AF65-F5344CB8AC3E}">
        <p14:creationId xmlns:p14="http://schemas.microsoft.com/office/powerpoint/2010/main" val="2859496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6BCA2-AF10-325C-440D-81967FDBB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754B1E-99CE-B34A-2052-6CB7D615D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313084-BF89-D87D-03D3-7B4A32754B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Q3 : C) Tubes à diffusion passive</a:t>
            </a:r>
          </a:p>
          <a:p>
            <a:r>
              <a:rPr lang="en-US" dirty="0"/>
              <a:t>Q4 : Vrai</a:t>
            </a:r>
          </a:p>
        </p:txBody>
      </p:sp>
    </p:spTree>
    <p:extLst>
      <p:ext uri="{BB962C8B-B14F-4D97-AF65-F5344CB8AC3E}">
        <p14:creationId xmlns:p14="http://schemas.microsoft.com/office/powerpoint/2010/main" val="2231684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735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CC971-C107-841F-4B43-519353A98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D59E16-80E8-A88F-EBFD-75594E423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560F86-C8AA-D587-61BA-E157A0992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790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955EB-2949-7E27-B5AC-A2797E289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EFDDE-D8F5-EBA6-CA04-B1A23F27BD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9E62A-58EE-F719-6EEF-DDEEFB4FD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1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12" Type="http://schemas.openxmlformats.org/officeDocument/2006/relationships/image" Target="../media/image1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68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9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Sustainable Transport and Policy Analysis</a:t>
            </a:r>
            <a:endParaRPr lang="fr-FR" spc="-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5394B-7B5D-4917-B998-520022ACC461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2633176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7" name="bg object 17"/>
          <p:cNvSpPr/>
          <p:nvPr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8" name="bg object 18"/>
          <p:cNvSpPr/>
          <p:nvPr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5907" y="1264077"/>
            <a:ext cx="5343989" cy="168188"/>
          </a:xfrm>
        </p:spPr>
        <p:txBody>
          <a:bodyPr lIns="0" tIns="0" rIns="0" bIns="0"/>
          <a:lstStyle>
            <a:lvl1pPr>
              <a:defRPr sz="109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Sustainable Transport and Policy Analysis</a:t>
            </a:r>
            <a:endParaRPr lang="fr-FR" spc="-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A4B89-FF7F-4864-9E8D-9A587DD6846F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2201954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7" name="bg object 17"/>
          <p:cNvSpPr/>
          <p:nvPr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8" name="bg object 18"/>
          <p:cNvSpPr/>
          <p:nvPr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Sustainable Transport and Policy Analysis</a:t>
            </a:r>
            <a:endParaRPr lang="fr-FR" spc="-13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020F4-05AE-495C-9910-754036C733ED}" type="datetime1">
              <a:rPr lang="en-US" smtClean="0"/>
              <a:t>1/19/2026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771330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Sustainable Transport and Policy Analysis</a:t>
            </a:r>
            <a:endParaRPr lang="fr-FR" spc="-13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973F3-2A3B-49C2-B874-EE000410CA32}" type="datetime1">
              <a:rPr lang="en-US" smtClean="0"/>
              <a:t>1/19/2026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2219344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7" name="bg object 17"/>
          <p:cNvSpPr/>
          <p:nvPr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8" name="bg object 18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Sustainable Transport and Policy Analysis</a:t>
            </a:r>
            <a:endParaRPr lang="fr-FR" spc="-13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A88F6-51B2-4F5A-9904-8DC9B9E3A844}" type="datetime1">
              <a:rPr lang="en-US" smtClean="0"/>
              <a:t>1/19/2026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383399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-fu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8426" r="28460"/>
          <a:stretch/>
        </p:blipFill>
        <p:spPr>
          <a:xfrm>
            <a:off x="6901331" y="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pic>
        <p:nvPicPr>
          <p:cNvPr id="13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5579A081-27D5-3F5C-43AA-86A9D68BD6A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5" t="65044" r="28978" b="3188"/>
          <a:stretch/>
        </p:blipFill>
        <p:spPr bwMode="auto">
          <a:xfrm>
            <a:off x="4000500" y="1723712"/>
            <a:ext cx="4430404" cy="186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CB61F98-1A16-106B-4268-5457A0D78B3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93999" y="4014620"/>
            <a:ext cx="8278641" cy="2379574"/>
            <a:chOff x="1045728" y="6649809"/>
            <a:chExt cx="21226948" cy="6101374"/>
          </a:xfrm>
        </p:grpSpPr>
        <p:pic>
          <p:nvPicPr>
            <p:cNvPr id="1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45E5B6F9-E1BE-7A87-11BD-B196F1FAA0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2243956" y="6777163"/>
              <a:ext cx="1886759" cy="218593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1A2BAF17-15E6-B137-65BE-6D69B85411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5993741" y="9584907"/>
              <a:ext cx="3166276" cy="31662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0EBBA97C-5B79-8B3A-DF82-D24D673696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675088" y="9910367"/>
              <a:ext cx="2478089" cy="249960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1107AB8A-0E53-1E41-5C53-1E789F3A75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6300672" y="6784238"/>
              <a:ext cx="1886758" cy="218273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universite-de-dschang (1).jpg" descr="universite-de-dschang (1).jpg">
              <a:extLst>
                <a:ext uri="{FF2B5EF4-FFF2-40B4-BE49-F238E27FC236}">
                  <a16:creationId xmlns:a16="http://schemas.microsoft.com/office/drawing/2014/main" id="{DC0C0ACE-6864-2891-C855-D4708B0C05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rcRect l="17180" t="13137" r="27766" b="10934"/>
            <a:stretch>
              <a:fillRect/>
            </a:stretch>
          </p:blipFill>
          <p:spPr>
            <a:xfrm>
              <a:off x="6927851" y="6649809"/>
              <a:ext cx="3166143" cy="244657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2AAE2263-FA45-CC8B-168F-BEE9C7821B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10991615" y="10271203"/>
              <a:ext cx="6291360" cy="1785944"/>
            </a:xfrm>
            <a:prstGeom prst="rect">
              <a:avLst/>
            </a:prstGeom>
          </p:spPr>
        </p:pic>
        <p:pic>
          <p:nvPicPr>
            <p:cNvPr id="21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9149AE31-87B6-AC27-2AD5-4753DCADEA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045728" y="6791313"/>
              <a:ext cx="3727831" cy="2161378"/>
            </a:xfrm>
            <a:prstGeom prst="rect">
              <a:avLst/>
            </a:prstGeom>
          </p:spPr>
        </p:pic>
        <p:pic>
          <p:nvPicPr>
            <p:cNvPr id="22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0FA0603-A5BF-47D7-4A2A-CD577718A1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9102586" y="10228752"/>
              <a:ext cx="3170090" cy="186158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Titre de la diapositive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de la puce de la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0" r:id="rId2"/>
    <p:sldLayoutId id="2147483679" r:id="rId3"/>
    <p:sldLayoutId id="2147483678" r:id="rId4"/>
    <p:sldLayoutId id="2147483680" r:id="rId5"/>
    <p:sldLayoutId id="2147483682" r:id="rId6"/>
    <p:sldLayoutId id="2147483683" r:id="rId7"/>
    <p:sldLayoutId id="2147483684" r:id="rId8"/>
    <p:sldLayoutId id="2147483685" r:id="rId9"/>
    <p:sldLayoutId id="2147483687" r:id="rId10"/>
  </p:sldLayoutIdLst>
  <p:transition spd="med"/>
  <p:hf sldNum="0" hdr="0" dt="0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5907" y="1264077"/>
            <a:ext cx="534398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842375" y="6355949"/>
            <a:ext cx="2650479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en-US"/>
              <a:t>Transport durable et analyse des politiques</a:t>
            </a:r>
            <a:endParaRPr lang="fr-FR" spc="-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24026-66F8-474B-9721-907301078A1F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02361" y="6317876"/>
            <a:ext cx="405717" cy="2051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334003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87822">
        <a:defRPr>
          <a:latin typeface="+mn-lt"/>
          <a:ea typeface="+mn-ea"/>
          <a:cs typeface="+mn-cs"/>
        </a:defRPr>
      </a:lvl2pPr>
      <a:lvl3pPr marL="1175644">
        <a:defRPr>
          <a:latin typeface="+mn-lt"/>
          <a:ea typeface="+mn-ea"/>
          <a:cs typeface="+mn-cs"/>
        </a:defRPr>
      </a:lvl3pPr>
      <a:lvl4pPr marL="1763466">
        <a:defRPr>
          <a:latin typeface="+mn-lt"/>
          <a:ea typeface="+mn-ea"/>
          <a:cs typeface="+mn-cs"/>
        </a:defRPr>
      </a:lvl4pPr>
      <a:lvl5pPr marL="2351288">
        <a:defRPr>
          <a:latin typeface="+mn-lt"/>
          <a:ea typeface="+mn-ea"/>
          <a:cs typeface="+mn-cs"/>
        </a:defRPr>
      </a:lvl5pPr>
      <a:lvl6pPr marL="2939110">
        <a:defRPr>
          <a:latin typeface="+mn-lt"/>
          <a:ea typeface="+mn-ea"/>
          <a:cs typeface="+mn-cs"/>
        </a:defRPr>
      </a:lvl6pPr>
      <a:lvl7pPr marL="3526932">
        <a:defRPr>
          <a:latin typeface="+mn-lt"/>
          <a:ea typeface="+mn-ea"/>
          <a:cs typeface="+mn-cs"/>
        </a:defRPr>
      </a:lvl7pPr>
      <a:lvl8pPr marL="4114754">
        <a:defRPr>
          <a:latin typeface="+mn-lt"/>
          <a:ea typeface="+mn-ea"/>
          <a:cs typeface="+mn-cs"/>
        </a:defRPr>
      </a:lvl8pPr>
      <a:lvl9pPr marL="47025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87822">
        <a:defRPr>
          <a:latin typeface="+mn-lt"/>
          <a:ea typeface="+mn-ea"/>
          <a:cs typeface="+mn-cs"/>
        </a:defRPr>
      </a:lvl2pPr>
      <a:lvl3pPr marL="1175644">
        <a:defRPr>
          <a:latin typeface="+mn-lt"/>
          <a:ea typeface="+mn-ea"/>
          <a:cs typeface="+mn-cs"/>
        </a:defRPr>
      </a:lvl3pPr>
      <a:lvl4pPr marL="1763466">
        <a:defRPr>
          <a:latin typeface="+mn-lt"/>
          <a:ea typeface="+mn-ea"/>
          <a:cs typeface="+mn-cs"/>
        </a:defRPr>
      </a:lvl4pPr>
      <a:lvl5pPr marL="2351288">
        <a:defRPr>
          <a:latin typeface="+mn-lt"/>
          <a:ea typeface="+mn-ea"/>
          <a:cs typeface="+mn-cs"/>
        </a:defRPr>
      </a:lvl5pPr>
      <a:lvl6pPr marL="2939110">
        <a:defRPr>
          <a:latin typeface="+mn-lt"/>
          <a:ea typeface="+mn-ea"/>
          <a:cs typeface="+mn-cs"/>
        </a:defRPr>
      </a:lvl6pPr>
      <a:lvl7pPr marL="3526932">
        <a:defRPr>
          <a:latin typeface="+mn-lt"/>
          <a:ea typeface="+mn-ea"/>
          <a:cs typeface="+mn-cs"/>
        </a:defRPr>
      </a:lvl7pPr>
      <a:lvl8pPr marL="4114754">
        <a:defRPr>
          <a:latin typeface="+mn-lt"/>
          <a:ea typeface="+mn-ea"/>
          <a:cs typeface="+mn-cs"/>
        </a:defRPr>
      </a:lvl8pPr>
      <a:lvl9pPr marL="47025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Recherche et analyse dans le domaine des transports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8898903" cy="573865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70C0"/>
                </a:solidFill>
              </a:rPr>
              <a:t>Module 4 : Transports durables et analyse des politiques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C78A803-9C7A-ED31-625D-3FCCCA6E40A8}"/>
              </a:ext>
            </a:extLst>
          </p:cNvPr>
          <p:cNvSpPr txBox="1">
            <a:spLocks/>
          </p:cNvSpPr>
          <p:nvPr/>
        </p:nvSpPr>
        <p:spPr>
          <a:xfrm>
            <a:off x="756196" y="4481504"/>
            <a:ext cx="8898903" cy="57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F78722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l" hangingPunct="1"/>
            <a:r>
              <a:rPr lang="pl-PL" sz="2800" dirty="0">
                <a:solidFill>
                  <a:srgbClr val="0070C0"/>
                </a:solidFill>
                <a:highlight>
                  <a:srgbClr val="FFFF00"/>
                </a:highlight>
              </a:rPr>
              <a:t>Cours </a:t>
            </a:r>
            <a:r>
              <a:rPr lang="en-US" sz="2800" dirty="0">
                <a:solidFill>
                  <a:srgbClr val="0070C0"/>
                </a:solidFill>
                <a:highlight>
                  <a:srgbClr val="FFFF00"/>
                </a:highlight>
              </a:rPr>
              <a:t>n° 16 </a:t>
            </a:r>
            <a:r>
              <a:rPr lang="pl-PL" sz="2800" dirty="0">
                <a:solidFill>
                  <a:srgbClr val="0070C0"/>
                </a:solidFill>
                <a:highlight>
                  <a:srgbClr val="FFFF00"/>
                </a:highlight>
              </a:rPr>
              <a:t>: Impact environnemental des transports</a:t>
            </a: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918D3-12E6-7CFF-1837-B94F76367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E0F70B4-F18F-D387-2468-2033CE6E07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0" y="412869"/>
            <a:ext cx="635756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2. Émissions et pollution liées au transport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5F775F-9F81-E2CE-4D4B-B9BD6A5C8893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6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19661AF-3E44-22D7-D51B-3D8D31D131CA}"/>
              </a:ext>
            </a:extLst>
          </p:cNvPr>
          <p:cNvSpPr txBox="1"/>
          <p:nvPr/>
        </p:nvSpPr>
        <p:spPr>
          <a:xfrm>
            <a:off x="775496" y="5955433"/>
            <a:ext cx="5868325" cy="34016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Référence : M. de (2019), rapports de l'AIE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88E30D-A1E8-2CA3-25B1-D34DFEAA03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301581"/>
              </p:ext>
            </p:extLst>
          </p:nvPr>
        </p:nvGraphicFramePr>
        <p:xfrm>
          <a:off x="775496" y="1355078"/>
          <a:ext cx="9995856" cy="4655444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3331952">
                  <a:extLst>
                    <a:ext uri="{9D8B030D-6E8A-4147-A177-3AD203B41FA5}">
                      <a16:colId xmlns:a16="http://schemas.microsoft.com/office/drawing/2014/main" val="2871855376"/>
                    </a:ext>
                  </a:extLst>
                </a:gridCol>
                <a:gridCol w="3990964">
                  <a:extLst>
                    <a:ext uri="{9D8B030D-6E8A-4147-A177-3AD203B41FA5}">
                      <a16:colId xmlns:a16="http://schemas.microsoft.com/office/drawing/2014/main" val="1845281070"/>
                    </a:ext>
                  </a:extLst>
                </a:gridCol>
                <a:gridCol w="2672940">
                  <a:extLst>
                    <a:ext uri="{9D8B030D-6E8A-4147-A177-3AD203B41FA5}">
                      <a16:colId xmlns:a16="http://schemas.microsoft.com/office/drawing/2014/main" val="3731951804"/>
                    </a:ext>
                  </a:extLst>
                </a:gridCol>
              </a:tblGrid>
              <a:tr h="377189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Polluant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394273"/>
                  </a:ext>
                </a:extLst>
              </a:tr>
              <a:tr h="58903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Combustion de carburant (tous modes)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Changement climatique (gaz à effet de serre)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4409040"/>
                  </a:ext>
                </a:extLst>
              </a:tr>
              <a:tr h="83705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Moteurs diesel, aviation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Problèmes respiratoires, formation d'ozone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963912"/>
                  </a:ext>
                </a:extLst>
              </a:tr>
              <a:tr h="83705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 (PM₂,₅/PM₁₀)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Usure des freins/pneus, gaz d'échappement diesel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Maladies pulmonaires, problèmes cardiovasculaires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56101"/>
                  </a:ext>
                </a:extLst>
              </a:tr>
              <a:tr h="58903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Vapeurs de carburant non brûlé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Formation de smog, effets cancérigènes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695430"/>
                  </a:ext>
                </a:extLst>
              </a:tr>
              <a:tr h="58903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Carburants marins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Pluies acides, troubles respiratoires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66978"/>
                  </a:ext>
                </a:extLst>
              </a:tr>
              <a:tr h="83705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Combustion incomplète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Réduit l'apport en oxygène chez l'être humain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312672"/>
                  </a:ext>
                </a:extLst>
              </a:tr>
            </a:tbl>
          </a:graphicData>
        </a:graphic>
      </p:graphicFrame>
      <p:sp>
        <p:nvSpPr>
          <p:cNvPr id="4" name="object 3">
            <a:extLst>
              <a:ext uri="{FF2B5EF4-FFF2-40B4-BE49-F238E27FC236}">
                <a16:creationId xmlns:a16="http://schemas.microsoft.com/office/drawing/2014/main" id="{0A1DE3FE-E38C-D383-9B65-97039BF6FD9E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2.1 Principaux polluants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7A044CCB-3E74-C75D-1D0E-8D7A00EF228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FFF989A2-89C8-1897-DBEC-7DA161A82A7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008782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1EB1-7996-4BFB-D264-F8F57D1E1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9B9CA16-F906-2E53-1AD8-8AB26609E3A7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7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867DF8B-F20C-8FE2-5E36-0D5D68059365}"/>
              </a:ext>
            </a:extLst>
          </p:cNvPr>
          <p:cNvSpPr txBox="1"/>
          <p:nvPr/>
        </p:nvSpPr>
        <p:spPr>
          <a:xfrm>
            <a:off x="726281" y="1383947"/>
            <a:ext cx="6915490" cy="439717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Transport routier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Contributeur majeur à la pollution atmosphérique urbaine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Voitures particulières, camions et bus (consommation élevée de diesel)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Transport ferroviaire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Électrifié : faibles émissions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À moteur diesel : émet du NOₓ et des particules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Transport aérien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Émissions de GES à haute altitude, NOₓ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Options d'atténuation actuellement limitées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Transport maritime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Utilisation de fioul lourd → niveaux élevés de SO₂ et de particules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Part importante dans les émissions mondiales liées au fret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B35101-8B0F-D2FC-798E-C195FB984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" t="8552" r="4893" b="7938"/>
          <a:stretch>
            <a:fillRect/>
          </a:stretch>
        </p:blipFill>
        <p:spPr bwMode="auto">
          <a:xfrm>
            <a:off x="7778620" y="2538237"/>
            <a:ext cx="4413380" cy="26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2195965-E8FA-175B-6EB7-C42F9F97C268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2.2 Sources par mode de transport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F55D7269-0E94-2409-A732-4FD783C08FB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C70DDAED-F3AC-F05E-99EB-5C4F9B6076B7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0C1B5313-2E3D-FDDD-D3D1-D98A4BEE05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0" y="412869"/>
            <a:ext cx="635756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2. Émissions et pollution liées aux transports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40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37D71-888E-6390-E500-DB5331C88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5E00462-AAF8-AC6A-8606-2BE4065FE7FC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8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58840D4-9FAF-8988-79EC-2C1658C2E72E}"/>
              </a:ext>
            </a:extLst>
          </p:cNvPr>
          <p:cNvSpPr txBox="1"/>
          <p:nvPr/>
        </p:nvSpPr>
        <p:spPr>
          <a:xfrm>
            <a:off x="726280" y="1448480"/>
            <a:ext cx="7344700" cy="439717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Santé humaine</a:t>
            </a:r>
          </a:p>
          <a:p>
            <a:pPr marL="190500" lvl="1" indent="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OMS : 4,2 millions de décès par an dus à la pollution atmosphérique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Transports urbains : principale source d'exposition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Qualité de l'air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Les émissions liées au transport augmentent l'indice de qualité de l'air (AQI) à des niveaux dangereux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Points chauds urbains : autoroutes, arrêts de bus, aéroports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Impact climatique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CO₂ et méthane → réchauffement climatique à long terme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Le carbone noir provenant des moteurs diesel absorbe la chaleur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Écosystèmes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Acidification due au SO₂/NOₓ → dommages causés aux forêts et à l'eau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Les polluants affectent la flore, la faune et les chaînes alimentaires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36A09E-8CB8-8A3B-F506-D471D7A80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025" y="1846128"/>
            <a:ext cx="4035975" cy="405235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8A64A56-160F-7190-C593-674E603101D4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2.3 Effets sur la santé, la qualité de l'air et le climat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9B664B2E-2589-6407-23EC-2C77B797749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E26AEF0C-A844-BB10-6F54-817BB16CAB5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261740E0-EDB5-C441-DE47-F6A83C90DC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0" y="412869"/>
            <a:ext cx="635756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2. Émissions et pollution liées aux transports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14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03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Technologies de détection et de surveillance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DF680406-2035-CBEC-3FD2-7F8B2D3697A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6BDB8BE-35ED-8AB3-CD3F-9E88463586C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1890727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AC41-2CB6-959D-5E79-50E1EED4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01D9306-69CA-1F74-D25E-53057AFCD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3. Technologies de détection et de surveillance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D23B33-C9C9-0320-9C9D-40E4E47D32FF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10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C5D5084A-E36F-684F-D3E7-100FDA1320D4}"/>
              </a:ext>
            </a:extLst>
          </p:cNvPr>
          <p:cNvSpPr txBox="1"/>
          <p:nvPr/>
        </p:nvSpPr>
        <p:spPr>
          <a:xfrm>
            <a:off x="740566" y="1472012"/>
            <a:ext cx="8417718" cy="4331580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Installées dans les véhicules pour surveiller les émissions en temps réel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Capteurs courants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OBD-II (diagnostic embarqué) : surveille le moteur et les composants liés aux émissions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Capteurs NOₓ et O₂, filtres à particules (PM)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Applications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Gestion de flotte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Audits de réduction des émissions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Avantages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Données précises spécifiques au véhicule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Permet une maintenance préventive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Défis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Coût et compatibilité avec les véhicules plus anciens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Propriété des données et préoccupations relatives à la confidentialité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96871-AE02-F6ED-2853-AFE5033BE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301" y="2967135"/>
            <a:ext cx="4842699" cy="268014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5636F932-434F-C7A2-F5A3-B36670DB29C3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3.1 Capteurs d'émissions embarqués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962A0735-95D0-8B2E-1A7B-E9614CBA47D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4142E9F9-30C1-CA63-A376-E46BB75F0A6F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322361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832A5-5592-7AFB-EDD9-DDFB58ABE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5DB8E98-17F8-47A0-BCEE-33193CF86CE8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11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EBFA6C9-B3D5-4800-C9CD-D73A37E841E7}"/>
              </a:ext>
            </a:extLst>
          </p:cNvPr>
          <p:cNvSpPr txBox="1"/>
          <p:nvPr/>
        </p:nvSpPr>
        <p:spPr>
          <a:xfrm>
            <a:off x="726281" y="1537599"/>
            <a:ext cx="7456665" cy="4128961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Une infrastructure fixe surveille les émissions sans entrer en contact avec les véhicules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Technologies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Spectroscopie infrarouge et UV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Fluorescence induite par laser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Tubes à diffusion passive pour NO₂/COV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Cas d'utilisation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Détection des émetteurs importants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Surveillance des points chauds de pollution urbaine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Exemples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Réseau de surveillance des émissions routières de Londres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Avantages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Données continues et automatisées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Inconvénients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Stationnaire ; nécessite plusieurs unités pour couvrir l'ensemble de la ville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3074" name="Picture 2" descr="VIDAR Speed Detection Camera: Advanced Multi-Lane Speed ...">
            <a:extLst>
              <a:ext uri="{FF2B5EF4-FFF2-40B4-BE49-F238E27FC236}">
                <a16:creationId xmlns:a16="http://schemas.microsoft.com/office/drawing/2014/main" id="{E0AA922C-DCA8-465C-6669-E0768E16B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55" y="1824037"/>
            <a:ext cx="476250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80DA72E-0A4A-13F5-0DEA-90D8AAEA21C2}"/>
              </a:ext>
            </a:extLst>
          </p:cNvPr>
          <p:cNvSpPr txBox="1"/>
          <p:nvPr/>
        </p:nvSpPr>
        <p:spPr>
          <a:xfrm>
            <a:off x="8273915" y="5292346"/>
            <a:ext cx="4294440" cy="709499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Caméra avancée de détection de vitesse VIDAR à plusieurs voies </a:t>
            </a:r>
            <a:endParaRPr lang="en-GB" sz="1600" i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CE17144-2951-BAA3-AED0-1BD270882683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3.2 Systèmes routiers et de télédétection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241FCFDD-4F0F-D781-F6EA-7BDF954358D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30497A50-5604-AE6D-88F1-57C9DF3E2540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FD6B1DC-5745-A480-C331-70CAF2CA80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3. Technologies de détection et de surveillance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88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72613-5346-004E-A40E-6E4480546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99E472-53F7-09F5-4C46-993C85B17A2E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12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AAD9E07-6309-8C89-448B-C9F1E5959E33}"/>
              </a:ext>
            </a:extLst>
          </p:cNvPr>
          <p:cNvSpPr txBox="1"/>
          <p:nvPr/>
        </p:nvSpPr>
        <p:spPr>
          <a:xfrm>
            <a:off x="664765" y="1580773"/>
            <a:ext cx="6582873" cy="446642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Satellites (par exemple, Sentinel-5P, GOSAT)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Mesure des gaz troposphériques (CO₂, NO₂, CH₄)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Permettent la cartographie régionale/mondiale de la pollution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Drones (UAV)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Collecte de données localisées à haute résolution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Équipés de capteurs de gaz et d'imagerie thermique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Applications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Surveillance des corridors industriels, des autoroutes et des ports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Avantages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Grande échelle (satellites) et flexibilité (drones)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Inconvénients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Résolution limitée (satellites), contraintes légales/limites de batterie (drones)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4098" name="Picture 2" descr="Nitrogen dioxide from Sentinel-5P">
            <a:extLst>
              <a:ext uri="{FF2B5EF4-FFF2-40B4-BE49-F238E27FC236}">
                <a16:creationId xmlns:a16="http://schemas.microsoft.com/office/drawing/2014/main" id="{32ACC5C8-7294-C727-B976-125EF38F1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638" y="1780797"/>
            <a:ext cx="4944362" cy="31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DB5FF8B-E54A-C053-4FB3-25CEF7FE138C}"/>
              </a:ext>
            </a:extLst>
          </p:cNvPr>
          <p:cNvSpPr txBox="1"/>
          <p:nvPr/>
        </p:nvSpPr>
        <p:spPr>
          <a:xfrm>
            <a:off x="7871848" y="5135740"/>
            <a:ext cx="4164456" cy="34016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Dioxyde d'azote provenant de Sentinel-5P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1321D972-1BFD-52FF-2F4C-CBEA39C4D234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3.3 Surveillance par satellite et par drone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0A1A64F2-83BF-70A7-5B9C-0AD65F6BAEF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19D86B6A-EB93-3EE1-9F54-40E187E418E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BD7B7D68-1D51-4EC6-22A3-A344AA349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3. Technologies de détection et de surveillance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40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8B052-208E-9C45-DE34-01CF84B1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45CF51-5D17-9533-8201-603AF068FA08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13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756A832-B6E3-258C-3D45-BF630FD26EB2}"/>
              </a:ext>
            </a:extLst>
          </p:cNvPr>
          <p:cNvSpPr txBox="1"/>
          <p:nvPr/>
        </p:nvSpPr>
        <p:spPr>
          <a:xfrm>
            <a:off x="627546" y="1364257"/>
            <a:ext cx="6495071" cy="462909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Surveillance de la qualité de l'air basée sur l'IoT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Réseau de capteurs à faible coût connectés au cloud (par exemple, AirVisual, 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Airly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Caractéristiques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Tableaux de bord AQI en direct, systèmes d'alerte, analyses prédictives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Intégration avec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Systèmes de circulation, stations météorologiques, bases de données de santé publique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Cas d'utilisation dans les villes intelligentes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Limitations de vitesse dynamiques et tarification de la congestion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Planification d'itinéraires en fonction de la pollution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Avantages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Évolutivité, transparence, engagement citoyen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5122" name="Picture 2" descr="Figure2: Applications of IoT in the Traffic system">
            <a:extLst>
              <a:ext uri="{FF2B5EF4-FFF2-40B4-BE49-F238E27FC236}">
                <a16:creationId xmlns:a16="http://schemas.microsoft.com/office/drawing/2014/main" id="{C3472CF2-F9B6-5A71-949D-654B1367F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58" y="1718168"/>
            <a:ext cx="3917318" cy="360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9766A8DE-05E3-E041-B163-4A4836AB493D}"/>
              </a:ext>
            </a:extLst>
          </p:cNvPr>
          <p:cNvSpPr txBox="1"/>
          <p:nvPr/>
        </p:nvSpPr>
        <p:spPr>
          <a:xfrm>
            <a:off x="7311972" y="5231803"/>
            <a:ext cx="4876551" cy="34016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Applications de l'IoT dans le système de circulation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8FE52D31-3EBF-8D4B-6C5B-92A00660D8B7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3.4 Rôle de l'IoT et intégration dans les villes intelligentes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F679A3FE-7AA4-6B97-1A67-A8406515052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6399CD39-07E1-3E6F-63FE-B5687ACABE26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08C62ACC-3697-A4A9-57CB-0C8275D303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3. Technologies de détection et de surveillance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04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Mesure des niveaux de pollution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9CDFCCC5-9BEA-B56F-FA42-F8BCE6AFF9A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BF2EC0D-87C4-F419-EC73-383999684219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594991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E675E-30BE-4DCC-81C7-9E421C210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EC25E4E-C6EB-2348-44AF-AAF05F0E90C2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15</a:t>
            </a:r>
            <a:endParaRPr lang="LID4096" sz="15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276D98-89FD-490C-F0AC-EBF9AC244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834844"/>
              </p:ext>
            </p:extLst>
          </p:nvPr>
        </p:nvGraphicFramePr>
        <p:xfrm>
          <a:off x="1812080" y="2080319"/>
          <a:ext cx="8127999" cy="24790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39631157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500086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51090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Polluant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Unités courantes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d'indicateur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65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CO₂ (dioxyde de carbone)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grammes par kilomètre (g/km)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Émissions des véhicules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6942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NOₓ, SO₂, 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parties par million (ppm) / milliard (ppb)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Concentration dans l'air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900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PM₂,₅, PM₁₀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microgrammes par mètre cube (µg/m³)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Qualité de l'air ambiant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652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O₃ (ozone)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µg/m³ ou ppm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Pollution troposphérique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226075"/>
                  </a:ext>
                </a:extLst>
              </a:tr>
            </a:tbl>
          </a:graphicData>
        </a:graphic>
      </p:graphicFrame>
      <p:sp>
        <p:nvSpPr>
          <p:cNvPr id="4" name="object 3">
            <a:extLst>
              <a:ext uri="{FF2B5EF4-FFF2-40B4-BE49-F238E27FC236}">
                <a16:creationId xmlns:a16="http://schemas.microsoft.com/office/drawing/2014/main" id="{4264EEE6-5506-9885-9209-5C0EFF4D3B09}"/>
              </a:ext>
            </a:extLst>
          </p:cNvPr>
          <p:cNvSpPr txBox="1"/>
          <p:nvPr/>
        </p:nvSpPr>
        <p:spPr>
          <a:xfrm>
            <a:off x="1386484" y="5321252"/>
            <a:ext cx="8979192" cy="34016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Indice composite : indice de qualité de l'air (AQI) – simplifie plusieurs polluants en une seule échelle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CB29C73-64BD-D237-60CC-9E3E4D2EF99B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4.1 Unités et indicateurs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AC1F0946-4C1F-60CE-6CD9-56421AACD16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F937377B-96F2-5D68-153E-D4D02DBE154C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7714FA50-497D-D18D-7099-E9A1167E04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4. Mesure des niveaux de pollution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8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86693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7D04-F2A9-45CB-8454-A3C887BCA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2374BCB-C14C-9D3F-289D-F8C027F723F3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16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6710F78-C8D2-0E6D-CFDC-B5FD3F8C849C}"/>
              </a:ext>
            </a:extLst>
          </p:cNvPr>
          <p:cNvSpPr txBox="1"/>
          <p:nvPr/>
        </p:nvSpPr>
        <p:spPr>
          <a:xfrm>
            <a:off x="726280" y="1413274"/>
            <a:ext cx="7079575" cy="4900390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Résolution temporelle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En temps réel : secondes/minutes (par exemple, capteurs IoT, surveillance basée sur le trafic)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Périodique : moyennes horaires, quotidiennes (par exemple, stations gouvernementales)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Résolution spatiale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Fixe : stations routières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Mobile : véhicules/drones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À distance : imagerie satellite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Les données sont analysées pour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Tendances quotidiennes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Les tendances saisonnières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Heures de pointe de pollution (par exemple, heures de pointe)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5A6AE48-37AC-CF80-E34C-044504D34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 bwMode="auto">
          <a:xfrm>
            <a:off x="7805855" y="2209034"/>
            <a:ext cx="4153318" cy="323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B2F1114-D9D1-D04B-B808-F5C59A26EEE1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4.2 Collecte de données temporelles et spatiales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5448C19-2F35-B344-5EB3-90EE69B6E21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Transport durable et </a:t>
            </a:r>
            <a:r>
              <a:rPr lang="en-US" dirty="0" err="1">
                <a:solidFill>
                  <a:prstClr val="black"/>
                </a:solidFill>
              </a:rPr>
              <a:t>analyse</a:t>
            </a:r>
            <a:r>
              <a:rPr lang="en-US" dirty="0">
                <a:solidFill>
                  <a:prstClr val="black"/>
                </a:solidFill>
              </a:rPr>
              <a:t>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1E9BA840-908B-7641-B575-7333ABE2041D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B5885640-8C7D-7999-E2FF-3AE82DB4B1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4. Mesure des niveaux de pollution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222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78107-0AB4-0CFA-256D-042089697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37CECE8-8846-013B-22BA-6C209CF67D16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17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36665CF-2AD5-8A21-88C9-DFE59C971236}"/>
              </a:ext>
            </a:extLst>
          </p:cNvPr>
          <p:cNvSpPr txBox="1"/>
          <p:nvPr/>
        </p:nvSpPr>
        <p:spPr>
          <a:xfrm>
            <a:off x="726282" y="1741027"/>
            <a:ext cx="8282826" cy="363029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Références internationales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Directives de l'OMS relatives à la qualité de l'air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Directive européenne 2008/50/CE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NAAQS (normes nationales de qualité de l'air ambiant) de l'EPA américaine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Normes d'émission des véhicules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Euro 6 (UE) 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Tier 3 (États-Unis)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BS-VI (Inde)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Outils de conformité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Inspections sur route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Certificats d'émissions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Détection à distance des émissions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DEC3F9A-43E2-CB75-4D56-7B48C8CBC7D2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4.3 Normes réglementaires et conformité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02851C0B-8B84-65A1-345F-DC0448B8DB8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D7EF2F25-1198-0545-3414-4AD075BDD000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C5627E46-7DD1-519D-D086-0FB65ED005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4. Mesure des niveaux de pollution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29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9AF6C-59D0-2AC5-7F63-F955C5DE5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DF3879A-DA0F-7AE6-27D9-B7D2D14D0E00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18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57541EA2-3887-F812-94DA-55C9EBEF7F26}"/>
              </a:ext>
            </a:extLst>
          </p:cNvPr>
          <p:cNvSpPr txBox="1"/>
          <p:nvPr/>
        </p:nvSpPr>
        <p:spPr>
          <a:xfrm>
            <a:off x="726281" y="1613851"/>
            <a:ext cx="7899926" cy="363029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Londres (Royaume-Uni)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Réseau automatique urbain et rural (AURN)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Surveille les concentrations de PM, NO₂, O₃ et CO dans toute la ville</a:t>
            </a: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Pays-Bas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Réseau de surveillance de la qualité de l'air du RIVM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Intègre les données de plus de 50 stations et laboratoires mobiles</a:t>
            </a: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Pékin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Combine des capteurs satellitaires, terrestres et routiers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Contribue à l'application des quotas d'émissions et des interdictions</a:t>
            </a: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 Service de surveillance de l'atmosphère Copernicus (CAMS)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Programme européen proposant des cartes de pollution par satellite en libre accès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DF7202E-8330-4809-4031-1D33C537D8A8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4.4 Exemples de programmes de mesure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96E7355-138E-6D3D-D92E-8B2DA45E1C8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A5235C6-DE30-9D82-BFAF-C2AFE00D388C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877EF9CD-1C12-7551-52DE-D2B1CC688E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67705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4. Mesure des niveaux de pollution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85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05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Stratégies d'atténuation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09F5ABA4-515D-A3EE-0863-4AA1C527864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A5FDBF4-9882-B62D-D616-59AB10F993D3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4235083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3FBF-2419-419A-1515-3085215D6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C5A7E92-3C89-0327-D9DD-445E479FD2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39961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5. Stratégies d'atténuation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565263-C1F5-7658-C8E0-9BC5BB43B82E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20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798CEEC8-46C8-0190-CCC7-68A75B95F92B}"/>
              </a:ext>
            </a:extLst>
          </p:cNvPr>
          <p:cNvSpPr txBox="1"/>
          <p:nvPr/>
        </p:nvSpPr>
        <p:spPr>
          <a:xfrm>
            <a:off x="726281" y="2023600"/>
            <a:ext cx="6327507" cy="3617474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Véhicules électriques (VE)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Zéro émission à l'échappement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Réduction des émissions tout au long du cycle de vie (lorsqu'ils sont alimentés par des énergies renouvelables)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Défis : approvisionnement en batteries, infrastructure de recharge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Véhicules hybrides (HEV, PHEV)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Combinent des moteurs à combustion interne et des moteurs électriques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Économie de carburant améliorée, émissions réduites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Véhicules à pile à combustible à hydrogène (FCEV)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N'émettent que de la vapeur d'eau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Adaptés au transport lourd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Obstacles : production d'hydrogène, stations de ravitaillement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EDCB7B7-DC75-66F4-7937-E3EA0A4C0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593" y="2378120"/>
            <a:ext cx="4393048" cy="247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0CE2DF9-CFAB-F556-9371-D2D271F99B95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5.1 Technologie automobile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5055C15-63B0-7BA1-54B1-1D06E4CD7E7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5752B0A8-A2E1-7330-8D3A-12375FF2E9FC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783732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E58E7-0B62-98D5-21C4-A79D44B4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EA63F59-BD7C-A366-DC6C-05DF0A2E76F9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21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A2F548E-3381-D812-0674-BFF2C50951BD}"/>
              </a:ext>
            </a:extLst>
          </p:cNvPr>
          <p:cNvSpPr txBox="1"/>
          <p:nvPr/>
        </p:nvSpPr>
        <p:spPr>
          <a:xfrm>
            <a:off x="740565" y="902567"/>
            <a:ext cx="10362863" cy="5400526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2000" b="1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Carburants plus propres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Biocarburants (éthanol, biodiesel)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Gaz naturel (GNC, GNL)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Carburants synthétiques (en cours de développement)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Amélioration du rendement énergétique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Optimisation des moteurs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Conception aérodynamique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Matériaux légers (par exemple, aluminium, composites)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Exemples de politiques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Normes CAFE (Corporate Average Fuel Economy) (États-Unis)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Normes de performance CO₂ de l'UE pour les voitures et les camionnettes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D295D18-1477-E4A5-E5A6-8BE46AAEE10E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5.2 Carburants plus propres et rendement énergétique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9CE00DD-8087-979A-A211-EA8B6CCB534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D7CA0E3F-9ECE-6286-0018-097578F96EED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EC7C4520-7F0F-CB93-1889-02EA60A7B7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39961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5. Stratégies d'atténuation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452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9FF77-5E62-0B27-586A-CF99F3B8D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B33193-633D-BDF6-E215-AD569D116DFC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22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6371E9A-34F5-F9EF-9BCA-E4EAE4487072}"/>
              </a:ext>
            </a:extLst>
          </p:cNvPr>
          <p:cNvSpPr txBox="1"/>
          <p:nvPr/>
        </p:nvSpPr>
        <p:spPr>
          <a:xfrm>
            <a:off x="733423" y="1169243"/>
            <a:ext cx="7072431" cy="4952263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Zones à faibles émissions (LEZ)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Restriction de l'accès aux véhicules à fortes émissions (par exemple, Londres, Milan)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Tarification de la congestion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Taxe sur les véhicules entrant dans les zones urbaines encombrées (par exemple, Singapour, Stockholm)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Réduction du volume du trafic et des émissions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Contrôle du stationnement et de l'accès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Limitation du stationnement dans les rues, augmentation des frais de stationnement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Promotion de la mobilité partagée (covoiturage, transport partagé)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Investissements dans les transports publics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Bus à haut niveau de service (BHNS), extension du métro, bus écologiques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75FB836-DA9D-F8C7-5D7D-B65092A74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0"/>
          <a:stretch/>
        </p:blipFill>
        <p:spPr bwMode="auto">
          <a:xfrm>
            <a:off x="8292614" y="2034790"/>
            <a:ext cx="3899386" cy="339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83CFE47-5625-6E9B-B0C8-B625CCF12D9D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5.3 Politiques de transport urbain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2ABE130D-B86C-81DB-C65B-89BCE5BCAFD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E293A4D4-AB8D-18F6-C81A-747E48E12A9D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C1BB06F0-8F79-8F4A-DD42-6E8E30A05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39961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5. Stratégies d'atténuation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580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B853F-AD15-A266-BBA8-382AB2728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6A5E7F-5B1E-0CD7-986B-E73CCD96EBEB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23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C2D626E-C6E8-C3AA-2F18-A55A1F4814D1}"/>
              </a:ext>
            </a:extLst>
          </p:cNvPr>
          <p:cNvSpPr txBox="1"/>
          <p:nvPr/>
        </p:nvSpPr>
        <p:spPr>
          <a:xfrm>
            <a:off x="740566" y="1313511"/>
            <a:ext cx="6434684" cy="4641922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Stratégies de transfert modal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Encourager la marche, le vélo et les transports publics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Investir dans les pôles intermodaux et la connectivité du dernier kilomètre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Gestion de la demande de transport (GDT)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Flexibilité des horaires de travail et télétravail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Incitations au covoiturage et aux déplacements non motorisés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Aménagement du territoire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Villes compactes, développement axé sur les transports en commun (TOD)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Zonage à usage mixte pour réduire les distances parcourues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47165E8-9BCD-DBAB-C8E3-EDEBB8635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2"/>
          <a:stretch/>
        </p:blipFill>
        <p:spPr bwMode="auto">
          <a:xfrm>
            <a:off x="7805855" y="1448480"/>
            <a:ext cx="3461151" cy="464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5AA82180-4F09-82B1-4ACF-3A974E1090AC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5.4 Transfert modal et gestion de la demande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7BBCFD7-B297-95C4-028D-B38E490CC62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840091C-2F12-9F65-7D23-3C7FD6A80BF6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ABA25706-F81D-58B7-B029-87C6D22FE2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39961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5. Stratégies d'atténuation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76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06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Évaluation de l'impact environnemental (EIE)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7238CF2B-894B-66A2-112F-CBAD782212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8FB45FC-7DCA-C242-9408-35D17A89E531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003382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8FDFC-AD0C-9E2C-C5E9-673276A89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7668096-A9B7-AE9F-7FE7-9704AAFDEE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01018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6. Évaluation de l'impact environnemental (EIE)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9FBC1-74C8-440E-C683-3BB3A2B62B6E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25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6E7549C1-8D2A-7997-2F71-93A3761074FA}"/>
              </a:ext>
            </a:extLst>
          </p:cNvPr>
          <p:cNvSpPr txBox="1"/>
          <p:nvPr/>
        </p:nvSpPr>
        <p:spPr>
          <a:xfrm>
            <a:off x="726281" y="1387626"/>
            <a:ext cx="7928621" cy="4331580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Objectif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Prévoir les impacts environnementaux des projets de transport avant leur exécution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Proposer des mesures d'atténuation afin de réduire les effets négatifs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Informer les décideurs, les parties prenantes et le public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Processus général d'EIE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1. Examen préliminaire – Une EIE est-elle nécessaire ?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2. Définition de la portée – Identifier les principaux enjeux et impacts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3. Évaluation des impacts – Quantifier et qualifier les impacts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4. Atténuation – Proposer des mesures pour minimiser les impacts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5. Rapport – Préparer la déclaration d'impact environnemental (EIS)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6. Examen et décision – L'autorité évalue l'EIE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7. Suivi – Assurer le suivi pendant et après la mise en œuvre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48BF56A-D757-318E-0146-E1942116DD79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6.1 Objectif et processus de l'EIE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07364DC0-B772-759D-FA30-ACAE84D3008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D7F6986-9EDF-75A3-6ED1-06D23CFCF0E0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60806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6282" y="480941"/>
            <a:ext cx="2524126" cy="324265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sz="2000" b="1" dirty="0">
                <a:solidFill>
                  <a:schemeClr val="bg1"/>
                </a:solidFill>
              </a:rPr>
              <a:t>Table </a:t>
            </a:r>
            <a:r>
              <a:rPr lang="en-GB" sz="2000" b="1" dirty="0">
                <a:solidFill>
                  <a:schemeClr val="bg1"/>
                </a:solidFill>
              </a:rPr>
              <a:t>des matières</a:t>
            </a:r>
            <a:endParaRPr sz="20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EDC7A-AD2C-C9E5-2A1D-0A52BEA6D4A9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i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1F45F8F-A4C2-F92D-BAC6-CD6DF08979CA}"/>
              </a:ext>
            </a:extLst>
          </p:cNvPr>
          <p:cNvSpPr txBox="1">
            <a:spLocks/>
          </p:cNvSpPr>
          <p:nvPr/>
        </p:nvSpPr>
        <p:spPr>
          <a:xfrm>
            <a:off x="5218771" y="435025"/>
            <a:ext cx="6246947" cy="57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F78722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 hangingPunct="1"/>
            <a:r>
              <a:rPr lang="en-GB" dirty="0">
                <a:solidFill>
                  <a:srgbClr val="FF0000"/>
                </a:solidFill>
              </a:rPr>
              <a:t>Cours n° 16 : Impact environnemental des transports</a:t>
            </a:r>
            <a:endParaRPr lang="pl-PL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086BA86-618E-67B3-F808-EC39A00BA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38984"/>
              </p:ext>
            </p:extLst>
          </p:nvPr>
        </p:nvGraphicFramePr>
        <p:xfrm>
          <a:off x="726282" y="1121481"/>
          <a:ext cx="5195016" cy="3408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8979">
                  <a:extLst>
                    <a:ext uri="{9D8B030D-6E8A-4147-A177-3AD203B41FA5}">
                      <a16:colId xmlns:a16="http://schemas.microsoft.com/office/drawing/2014/main" val="3157834447"/>
                    </a:ext>
                  </a:extLst>
                </a:gridCol>
                <a:gridCol w="786037">
                  <a:extLst>
                    <a:ext uri="{9D8B030D-6E8A-4147-A177-3AD203B41FA5}">
                      <a16:colId xmlns:a16="http://schemas.microsoft.com/office/drawing/2014/main" val="3568564237"/>
                    </a:ext>
                  </a:extLst>
                </a:gridCol>
              </a:tblGrid>
              <a:tr h="34409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1. Introduction et motivation</a:t>
                      </a:r>
                      <a:endParaRPr lang="en-AT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205527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1.1 Contexte des transports et de l'environnement</a:t>
                      </a:r>
                      <a:endParaRPr lang="en-AT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9608218"/>
                  </a:ext>
                </a:extLst>
              </a:tr>
              <a:tr h="311221">
                <a:tc>
                  <a:txBody>
                    <a:bodyPr/>
                    <a:lstStyle/>
                    <a:p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1.2 Importance de la lutte contre les émissions </a:t>
                      </a:r>
                      <a:endParaRPr lang="en-AT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788252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1.3 Implications mondiales et locales</a:t>
                      </a:r>
                      <a:endParaRPr lang="en-AT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AT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859530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2831387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2. Émissions et pollution liées au transport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6782534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2.1 Principaux polluants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3739701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2.2 Importance des transports durables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330843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600" dirty="0"/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2.3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Effets sur la santé, la qualité de l'air et le climat</a:t>
                      </a:r>
                      <a:endParaRPr lang="en-AT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6977138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23823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C4C57B7-F536-DBDA-9E9D-221E20C05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417247"/>
              </p:ext>
            </p:extLst>
          </p:nvPr>
        </p:nvGraphicFramePr>
        <p:xfrm>
          <a:off x="6200700" y="1121481"/>
          <a:ext cx="4902005" cy="44049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0302">
                  <a:extLst>
                    <a:ext uri="{9D8B030D-6E8A-4147-A177-3AD203B41FA5}">
                      <a16:colId xmlns:a16="http://schemas.microsoft.com/office/drawing/2014/main" val="3157834447"/>
                    </a:ext>
                  </a:extLst>
                </a:gridCol>
                <a:gridCol w="741703">
                  <a:extLst>
                    <a:ext uri="{9D8B030D-6E8A-4147-A177-3AD203B41FA5}">
                      <a16:colId xmlns:a16="http://schemas.microsoft.com/office/drawing/2014/main" val="3568564237"/>
                    </a:ext>
                  </a:extLst>
                </a:gridCol>
              </a:tblGrid>
              <a:tr h="28576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4. </a:t>
                      </a:r>
                      <a:r>
                        <a:rPr lang="en-US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Dimensions du transport durable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98451"/>
                  </a:ext>
                </a:extLst>
              </a:tr>
              <a:tr h="29000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4.1 Unités et indicateurs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1154312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4.2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Collecte de données temporelles et spatiales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4202645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4.3 Normes réglementaires et conformité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198683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4.4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Exemples de programmes de mesure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1835650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050211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5. Stratégies d'atténuation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495611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5.1 Technologie automobile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6793150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5.2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Carburants plus propres et rendement énergétique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285885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5.3 Politiques de transport urbain (zones à faibles émissions, péages urbains)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541152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5.4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Transfert modal et gestion de la demande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0321895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2094953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6. Évaluation de l'impact environnemental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814322"/>
                  </a:ext>
                </a:extLst>
              </a:tr>
              <a:tr h="28576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6.1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Objectif et processus de l'EIE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08457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53424C-201D-3957-A496-4C3A256D6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554336"/>
              </p:ext>
            </p:extLst>
          </p:nvPr>
        </p:nvGraphicFramePr>
        <p:xfrm>
          <a:off x="726282" y="4484454"/>
          <a:ext cx="5195016" cy="1625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8979">
                  <a:extLst>
                    <a:ext uri="{9D8B030D-6E8A-4147-A177-3AD203B41FA5}">
                      <a16:colId xmlns:a16="http://schemas.microsoft.com/office/drawing/2014/main" val="2167649040"/>
                    </a:ext>
                  </a:extLst>
                </a:gridCol>
                <a:gridCol w="786037">
                  <a:extLst>
                    <a:ext uri="{9D8B030D-6E8A-4147-A177-3AD203B41FA5}">
                      <a16:colId xmlns:a16="http://schemas.microsoft.com/office/drawing/2014/main" val="2560733527"/>
                    </a:ext>
                  </a:extLst>
                </a:gridCol>
              </a:tblGrid>
              <a:tr h="345366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3. Technologies de détection et de surveillance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AT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1791486"/>
                  </a:ext>
                </a:extLst>
              </a:tr>
              <a:tr h="268051">
                <a:tc>
                  <a:txBody>
                    <a:bodyPr/>
                    <a:lstStyle/>
                    <a:p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3.1 Capteurs d'émissions embarqués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3689192"/>
                  </a:ext>
                </a:extLst>
              </a:tr>
              <a:tr h="156706">
                <a:tc>
                  <a:txBody>
                    <a:bodyPr/>
                    <a:lstStyle/>
                    <a:p>
                      <a:r>
                        <a:rPr lang="en-GB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3.2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Systèmes de détection routiers et à distance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8627172"/>
                  </a:ext>
                </a:extLst>
              </a:tr>
              <a:tr h="156706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3.3 Surveillance par satellite et par drone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31441"/>
                  </a:ext>
                </a:extLst>
              </a:tr>
              <a:tr h="156706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3.4 Rôle de l'IoT et de l'intégration des villes intelligentes 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AT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1597475"/>
                  </a:ext>
                </a:extLst>
              </a:tr>
            </a:tbl>
          </a:graphicData>
        </a:graphic>
      </p:graphicFrame>
      <p:sp>
        <p:nvSpPr>
          <p:cNvPr id="3" name="object 6">
            <a:extLst>
              <a:ext uri="{FF2B5EF4-FFF2-40B4-BE49-F238E27FC236}">
                <a16:creationId xmlns:a16="http://schemas.microsoft.com/office/drawing/2014/main" id="{C275C53E-B6C2-B88E-3402-DEB8A1FD978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DDBF7E30-C4A2-6A43-5061-9DD8A9FD168E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EDF1-0F35-BE5A-E47C-52E254157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57666E1-4517-B62C-0782-7ACD39C1F158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26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2209EA3-7C60-AC53-DFC1-13467CA9FE72}"/>
              </a:ext>
            </a:extLst>
          </p:cNvPr>
          <p:cNvSpPr txBox="1"/>
          <p:nvPr/>
        </p:nvSpPr>
        <p:spPr>
          <a:xfrm>
            <a:off x="513184" y="1558212"/>
            <a:ext cx="7147249" cy="3876520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Outils d'évaluation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Analyse spatiale basée sur le SIG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Modèles de dispersion atmosphérique (par exemple, AERMOD)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Analyse du cycle de vie (ACV)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Modèles de prévision du bruit (par exemple, CNOSSOS-EU)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0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Indicateurs clés dans les EIE relatives aux transports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Qualité de l'air (niveaux de PM, NOₓ, CO₂)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Niveaux de bruit et de vibrations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Impact sur l'utilisation des sols et la biodiversité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Risques de contamination de l'eau et des sols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v. Émissions de gaz à effet de serre (GES)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endParaRPr lang="en-US" sz="1600" i="1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Des approches quantitatives et qualitatives sont utilisées conjointement pour une analyse holistique</a:t>
            </a:r>
            <a:endParaRPr lang="en-GB" sz="1600" i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4A83F3D-D952-0D59-CD13-F5B6065AE9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 t="11346" b="9441"/>
          <a:stretch>
            <a:fillRect/>
          </a:stretch>
        </p:blipFill>
        <p:spPr bwMode="auto">
          <a:xfrm>
            <a:off x="7137918" y="2957385"/>
            <a:ext cx="5054082" cy="18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24D297B-1092-3EAF-D3D5-55C5ECBFC9C4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6.2 Outils et indicateurs d'évaluation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A63313E-6A23-5689-D203-0CFD2B7C564F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6509E59D-91E5-7074-D181-DDD3F0F670D9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F7CACE25-30A8-1094-E8A6-44130E2534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07573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6. Évaluation de l'impact environnemental (EIE)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30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0D161-65F9-F286-8879-86D640728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579B2C-8457-536A-77C9-3337F4620EFD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27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470D8CF-4EBF-50F5-E35E-70E0344257CC}"/>
              </a:ext>
            </a:extLst>
          </p:cNvPr>
          <p:cNvSpPr txBox="1"/>
          <p:nvPr/>
        </p:nvSpPr>
        <p:spPr>
          <a:xfrm>
            <a:off x="726282" y="1429911"/>
            <a:ext cx="6230104" cy="4654746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Utilisé dans des projets tels que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Construction d'autoroutes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Extension du réseau ferroviaire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Développement aéroportuaire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iv. Corridors de transport urbain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L'intégration dès les premières étapes du projet améliore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L'acceptation par le public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L'atténuation des risques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L'obtention des autorisations réglementaires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 Défis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Équilibre entre développement et protection de l'environnement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Limitations des données dans les régions en développement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Coordination entre les multiples parties prenantes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D0E636B-F3C8-0E96-2108-5C11DD6432C4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6.3 EIE dans la planification des projets de transport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9C703E3-AB33-3F24-F797-05435B95C22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42B2FB45-8BA9-0022-5714-A6F833ACCA35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69472B47-57D1-9279-55D2-005BBEE969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14105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6. Évaluation de l'impact environnemental (EIE)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45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25A80-10F5-E319-907C-9B553AD2B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CB936C0-0D16-6E35-E700-B952721FA837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28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62EC096-CE71-6A34-8182-EB442A6B8FCC}"/>
              </a:ext>
            </a:extLst>
          </p:cNvPr>
          <p:cNvSpPr txBox="1"/>
          <p:nvPr/>
        </p:nvSpPr>
        <p:spPr>
          <a:xfrm>
            <a:off x="726282" y="1606244"/>
            <a:ext cx="8832389" cy="429310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🚗 Train à grande vitesse HS2 (Royaume-Uni)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EIE complète axée sur la biodiversité, le bruit et le patrimoine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Mesures d'atténuation comprenant des ponts verts, des barrières antibruit et la plantation d'arbres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✈️ Nouvel aéroport d'Istanbul (Turquie)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EIE à grande échelle portant sur l'impact sur les zones humides, la qualité de l'air et la migration des oiseaux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A entraîné la réinstallation des communautés touchées et des compensations écologiques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🛣️ Autoroute Delhi-Mumbai (Inde)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400" dirty="0">
                <a:solidFill>
                  <a:sysClr val="windowText" lastClr="000000"/>
                </a:solidFill>
                <a:latin typeface="Arial"/>
                <a:cs typeface="Arial"/>
              </a:rPr>
              <a:t>. Passages pour la faune sauvage intégrés, installations alimentées à l'énergie solaire et récupération des eaux de pluie dans le cadre des mesures d'atténuation basées sur l'EIE</a:t>
            </a: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0CCF7B9-AEA1-C0A0-C133-2F3C3EEA295D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6.4 Exemples d'études de cas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F7232ADE-973E-97C7-5536-DA361DE7CB9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36A54C76-5BBF-2D13-9F3D-CFA31BC7C883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58FD7245-D827-1A4C-5D3A-1A36A8502E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69"/>
            <a:ext cx="601018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6. Évaluation de l'impact environnemental (EIE)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8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07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Quiz / Session interactive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86725F78-B31A-4D8E-A017-E89BD567B24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34D703D-0CC5-05D2-F4E7-CCC7E9FF8F3F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3790306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50512-DC62-1373-7BD0-5EF2AFFCA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5A99686-0DA7-04AE-B413-55C2B7B790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524921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7. Quiz / Session interactive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3C47FD-359B-5D91-B2BA-6B8B0416DC2A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30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DAD1AE3-C8E2-82D2-A5EF-16A295AB82A8}"/>
              </a:ext>
            </a:extLst>
          </p:cNvPr>
          <p:cNvSpPr txBox="1"/>
          <p:nvPr/>
        </p:nvSpPr>
        <p:spPr>
          <a:xfrm>
            <a:off x="726282" y="1740915"/>
            <a:ext cx="6230104" cy="413607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Q1 (QCM)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Quel polluant est principalement responsable du réchauffement climatique lié aux activités de transport ?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A) NOₓ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B) PM₂,₅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C) CO₂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D) SO₂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Q2 (Vrai/Faux)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Les véhicules électriques (VE) ne produisent aucune émission de gaz à effet de serre tout au long de leur cycle de vie.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4659F85-953C-DC60-20D5-34D88208528F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7.1 Questions à choix multiples courtes ou questions vrai/faux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FB794E43-A35B-5B6D-4F62-467A780D257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A1207A7C-A5E0-98FE-9D79-ECAB824C8AEF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103787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CAD06-5E7C-622B-1342-C8CC70797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14382A-E12C-AC2F-0D61-6C57CDD7B48D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31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83E95629-33DE-7CE1-730A-C47C12608621}"/>
              </a:ext>
            </a:extLst>
          </p:cNvPr>
          <p:cNvSpPr txBox="1"/>
          <p:nvPr/>
        </p:nvSpPr>
        <p:spPr>
          <a:xfrm>
            <a:off x="726282" y="1608712"/>
            <a:ext cx="6230104" cy="413607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Q3 (QCM)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Parmi les méthodes suivantes, laquelle est utilisée pour surveiller les émissions en bordure de route ?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A) Détection par drone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B) Capteurs OBD-II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C) Tubes à diffusion passive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D) Télédétection par satellite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600" b="1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b="1" dirty="0">
                <a:solidFill>
                  <a:sysClr val="windowText" lastClr="000000"/>
                </a:solidFill>
                <a:latin typeface="Arial"/>
                <a:cs typeface="Arial"/>
              </a:rPr>
              <a:t>Q4 (Vrai/Faux)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L'indice de qualité de l'air (AQI) est un indicateur composite basé sur la concentration de plusieurs polluants.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D35385D-7412-2557-8796-019120F05BF9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7.1 Questions à choix multiples courtes ou questions vrai/faux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3815CFF5-960B-0BD2-6F58-E0EC1003F3E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13154D6B-848B-6491-1347-CB0DC4D8EF2D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572A3D40-9EF9-D4CC-0BC8-AB483EC09B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524921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7. Quiz / Session interactive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36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311C8-5007-BCFA-E7EB-B33A7EB21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2189301-C12B-1811-0D30-CD4B915BEEB4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32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EC29E7CA-C298-2CAA-E9AC-F8C23D04CE63}"/>
              </a:ext>
            </a:extLst>
          </p:cNvPr>
          <p:cNvSpPr txBox="1"/>
          <p:nvPr/>
        </p:nvSpPr>
        <p:spPr>
          <a:xfrm>
            <a:off x="726281" y="1598790"/>
            <a:ext cx="7514335" cy="3015258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Clarifiez tout malentendu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Développez brièvement l'importance concrète de chaque réponse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Pourquoi le CO₂ est le principal GES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Pourquoi la durabilité des véhicules électriques dépend de la source d'électricité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Comment l'AQI soutient les décisions en matière de santé publique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Exemples concrets de péage urbain (par exemple, Singapour, Londres)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711DD20-99F4-0456-443F-63A94D04AA19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7.2 Discussion des réponses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955E4B2-E9EB-9CB4-13C3-E0C8B95F8F2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86B59613-EBF7-A27A-0AAE-1761FA79CB1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92B081EF-B1A4-BC85-7550-D3C2C4D3D4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524921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7. Quiz / Session interactive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69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08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Conclusion et points clés à retenir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420A0598-5974-5964-1BA0-87450729150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5E4F6D2-B791-E6A8-F0BA-48C04590847E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3483715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C66B-9E1B-C18C-1496-5A1EDF19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5EAB628-6653-A559-F1E4-54920F82C0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4638932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8. Conclusion et points clés à retenir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22C1CC-7DE8-C71B-D394-DDEDC1C1A491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34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B84A2D32-28AC-710C-3286-0BACD06F4BC8}"/>
              </a:ext>
            </a:extLst>
          </p:cNvPr>
          <p:cNvSpPr txBox="1"/>
          <p:nvPr/>
        </p:nvSpPr>
        <p:spPr>
          <a:xfrm>
            <a:off x="726282" y="1639003"/>
            <a:ext cx="11151587" cy="4565853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émissions liées au transport comprennent le CO₂, le NOₓ, les PM et les COV, qui ont un impact sur le climat, la santé et les écosystèmes.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technologies de détection vont des capteurs embarqués aux systèmes satellitaires.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mesures utilisent des unités normalisées (g/km, µg/m³, ppm) et doivent tenir compte des variations temporelles et spatiales.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stratégies d'atténuation comprennent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Des technologies automobiles avancées (véhicules électriques, hydrogène)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Des carburants plus propres et une efficacité améliorée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Des politiques urbaines telles que les zones à faibles émissions (LEZ) et la tarification de la congestion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La promotion du transfert modal et d'un aménagement urbain plus intelligent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évaluations d'impact environnemental (EIE) sont des outils essentiels pour évaluer et atténuer les risques liés aux projets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F833599-C7A6-EBE4-D3CB-88A178D1A352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8.1 Résumé des points clés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5DFE3F2-F155-3A4A-8A3F-ACC7A9384AF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AE41945B-B132-653E-31DA-C745513D7F15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1597197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2615D-248A-6A88-7B84-BCCA46350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60781F-AEE0-BA4F-F134-A07087AF60BC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35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F2FCC5E-81FD-9799-8B32-73037854C1EC}"/>
              </a:ext>
            </a:extLst>
          </p:cNvPr>
          <p:cNvSpPr txBox="1"/>
          <p:nvPr/>
        </p:nvSpPr>
        <p:spPr>
          <a:xfrm>
            <a:off x="726282" y="1606026"/>
            <a:ext cx="7854192" cy="398276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 Défis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GB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. Électrification des secteurs des poids lourds et de l'aviation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Lacunes en matière d'infrastructures de recharge et d'hydrogène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Disparités mondiales dans l'adoption des technologies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iv. Lacunes dans les données relatives à la surveillance des émissions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GB" sz="14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 Innovations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GB" sz="14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. IA et mégadonnées dans la modélisation en temps réel des émissions liées au transport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ii. Développement de carburants zéro carbone (e-carburants, hydrogène vert)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iii. Villes intelligentes intégrant une gestion dynamique de la pollution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GB" sz="1400" dirty="0">
                <a:solidFill>
                  <a:sysClr val="windowText" lastClr="000000"/>
                </a:solidFill>
                <a:latin typeface="Arial"/>
                <a:cs typeface="Arial"/>
              </a:rPr>
              <a:t>	iv. Véhicules autonomes et connectés réduisant la congestion urbaine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B9E01535-7314-F7BF-F3D4-7ED944F3ECF1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8.2 Défis et innovations à relever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A017A866-6873-E502-67AD-6B2C0E19314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9656849D-70BD-195C-8AAA-25CB6C27E3EC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EA23F051-C074-B605-7DBA-641A16D3EB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4638932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8. Conclusion et points clés à retenir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E044-45E6-310C-DAAF-581086D9F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EC61210-847F-67C0-7E4C-491BBA6492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80941"/>
            <a:ext cx="2524126" cy="324265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sz="2000" b="1" dirty="0">
                <a:solidFill>
                  <a:schemeClr val="bg1"/>
                </a:solidFill>
              </a:rPr>
              <a:t>Table </a:t>
            </a:r>
            <a:r>
              <a:rPr lang="en-GB" sz="2000" b="1" dirty="0">
                <a:solidFill>
                  <a:schemeClr val="bg1"/>
                </a:solidFill>
              </a:rPr>
              <a:t>des matières</a:t>
            </a:r>
            <a:endParaRPr sz="20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69187A-4287-5C34-EFC5-3293EC4075AD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ii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391342C-A72A-B765-A44C-20CFCB9635E1}"/>
              </a:ext>
            </a:extLst>
          </p:cNvPr>
          <p:cNvSpPr txBox="1">
            <a:spLocks/>
          </p:cNvSpPr>
          <p:nvPr/>
        </p:nvSpPr>
        <p:spPr>
          <a:xfrm>
            <a:off x="5218771" y="435025"/>
            <a:ext cx="6246947" cy="57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xmlns="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F78722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r" hangingPunct="1"/>
            <a:r>
              <a:rPr lang="en-GB" dirty="0">
                <a:solidFill>
                  <a:srgbClr val="FF0000"/>
                </a:solidFill>
              </a:rPr>
              <a:t>Cours n° 16 : Impact environnemental des transports</a:t>
            </a:r>
            <a:endParaRPr lang="pl-PL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8629EAC-24A9-805D-81AC-6ED2FBA8C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246223"/>
              </p:ext>
            </p:extLst>
          </p:nvPr>
        </p:nvGraphicFramePr>
        <p:xfrm>
          <a:off x="726282" y="1008890"/>
          <a:ext cx="5195016" cy="3100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8979">
                  <a:extLst>
                    <a:ext uri="{9D8B030D-6E8A-4147-A177-3AD203B41FA5}">
                      <a16:colId xmlns:a16="http://schemas.microsoft.com/office/drawing/2014/main" val="3157834447"/>
                    </a:ext>
                  </a:extLst>
                </a:gridCol>
                <a:gridCol w="786037">
                  <a:extLst>
                    <a:ext uri="{9D8B030D-6E8A-4147-A177-3AD203B41FA5}">
                      <a16:colId xmlns:a16="http://schemas.microsoft.com/office/drawing/2014/main" val="3568564237"/>
                    </a:ext>
                  </a:extLst>
                </a:gridCol>
              </a:tblGrid>
              <a:tr h="344099">
                <a:tc>
                  <a:txBody>
                    <a:bodyPr/>
                    <a:lstStyle/>
                    <a:p>
                      <a:r>
                        <a:rPr lang="en-GB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6.2 Outils d'évaluation et indicateurs</a:t>
                      </a:r>
                      <a:endParaRPr lang="en-AT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9608218"/>
                  </a:ext>
                </a:extLst>
              </a:tr>
              <a:tr h="311221">
                <a:tc>
                  <a:txBody>
                    <a:bodyPr/>
                    <a:lstStyle/>
                    <a:p>
                      <a:r>
                        <a:rPr lang="en-US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6.3 EIE dans la planification des projets de transport</a:t>
                      </a:r>
                      <a:endParaRPr lang="en-AT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788252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6.4 Exemples d'études de cas </a:t>
                      </a:r>
                      <a:endParaRPr lang="en-AT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AT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859530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2831387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7. Quiz / Session interactive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AT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6782534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7.1 Questions à choix multiples courtes ou questions vrai/faux 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3739701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7.2 Discussion des réponses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330843"/>
                  </a:ext>
                </a:extLst>
              </a:tr>
              <a:tr h="344099">
                <a:tc>
                  <a:txBody>
                    <a:bodyPr/>
                    <a:lstStyle/>
                    <a:p>
                      <a:endParaRPr lang="en-AT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AT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23823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231F3B9-13A6-CB7D-E229-983F592E2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75081"/>
              </p:ext>
            </p:extLst>
          </p:nvPr>
        </p:nvGraphicFramePr>
        <p:xfrm>
          <a:off x="726282" y="3728804"/>
          <a:ext cx="5195016" cy="1473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8979">
                  <a:extLst>
                    <a:ext uri="{9D8B030D-6E8A-4147-A177-3AD203B41FA5}">
                      <a16:colId xmlns:a16="http://schemas.microsoft.com/office/drawing/2014/main" val="2167649040"/>
                    </a:ext>
                  </a:extLst>
                </a:gridCol>
                <a:gridCol w="786037">
                  <a:extLst>
                    <a:ext uri="{9D8B030D-6E8A-4147-A177-3AD203B41FA5}">
                      <a16:colId xmlns:a16="http://schemas.microsoft.com/office/drawing/2014/main" val="2560733527"/>
                    </a:ext>
                  </a:extLst>
                </a:gridCol>
              </a:tblGrid>
              <a:tr h="345366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8. Conclusion et points clés à retenir</a:t>
                      </a:r>
                      <a:endParaRPr lang="en-A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n-AT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1791486"/>
                  </a:ext>
                </a:extLst>
              </a:tr>
              <a:tr h="268051">
                <a:tc>
                  <a:txBody>
                    <a:bodyPr/>
                    <a:lstStyle/>
                    <a:p>
                      <a:r>
                        <a:rPr lang="en-US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8.1 Résumé des points clés 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3689192"/>
                  </a:ext>
                </a:extLst>
              </a:tr>
              <a:tr h="156706">
                <a:tc>
                  <a:txBody>
                    <a:bodyPr/>
                    <a:lstStyle/>
                    <a:p>
                      <a:r>
                        <a:rPr lang="en-GB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 8.2 Défis à relever et innovations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8627172"/>
                  </a:ext>
                </a:extLst>
              </a:tr>
              <a:tr h="156706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spc="64" dirty="0">
                          <a:solidFill>
                            <a:sysClr val="windowText" lastClr="000000"/>
                          </a:solidFill>
                          <a:latin typeface="Arial"/>
                          <a:cs typeface="Arial"/>
                        </a:rPr>
                        <a:t>8.3 Orientations pour des études complémentaires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en-AT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31441"/>
                  </a:ext>
                </a:extLst>
              </a:tr>
            </a:tbl>
          </a:graphicData>
        </a:graphic>
      </p:graphicFrame>
      <p:sp>
        <p:nvSpPr>
          <p:cNvPr id="3" name="object 6">
            <a:extLst>
              <a:ext uri="{FF2B5EF4-FFF2-40B4-BE49-F238E27FC236}">
                <a16:creationId xmlns:a16="http://schemas.microsoft.com/office/drawing/2014/main" id="{0F46BF63-FCB0-7759-43C3-4CC3FC4C91F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BEAA2DBD-F44A-AA4E-95D6-40D6770B861F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609315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5CC8D-E77A-9EC7-17B6-FBD52AE67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0AAF92-273C-9BCC-2B64-09F87877F6FE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36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4371E28-3D24-A973-ACBF-A547EA073996}"/>
              </a:ext>
            </a:extLst>
          </p:cNvPr>
          <p:cNvSpPr txBox="1"/>
          <p:nvPr/>
        </p:nvSpPr>
        <p:spPr>
          <a:xfrm>
            <a:off x="726282" y="1603319"/>
            <a:ext cx="8587839" cy="3397414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Domaines de recherche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Analyse du cycle de vie (ACV) des technologies de transport émergentes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Études comparatives des stratégies de réduction des émissions urbaines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Rôle de l'économie comportementale dans l'influence des choix de transport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Intégration de la planification des transports dans des objectifs de développement durable (ODD) plus larges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Lectures recommandées :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M. de, Transportation, Energy Use and Environmental Impacts (2019)</a:t>
            </a:r>
          </a:p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Rapports de l'AIE, du GIEC et de l'OMS sur les transports et l'environnement</a:t>
            </a:r>
            <a:endParaRPr lang="en-GB" sz="160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EED8293-6451-D2A2-5DCF-32AA7BCF5206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8.3 Orientations pour des études complémentaires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F4573898-CFEB-AB5A-0EB7-1AEA5700865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82E497EE-AF20-5CC6-F849-D37B52F7F072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6BD25DC8-C0A8-0CF1-4AC3-03C0F275BA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12870"/>
            <a:ext cx="4638932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8. Conclusion et points clés à retenir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96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96" y="2885952"/>
            <a:ext cx="8910054" cy="949719"/>
          </a:xfrm>
        </p:spPr>
        <p:txBody>
          <a:bodyPr/>
          <a:lstStyle/>
          <a:p>
            <a:pPr algn="ctr"/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01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Introduction et motivation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85EEC126-471B-4FB4-282D-C09A97C3624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82E8DE10-ECF1-0DB5-DB6B-9F4A68FCAD64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23113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FCFF2-46A3-07E9-2413-3BE4AA8C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4689268-254C-3F5E-FCC3-104956514B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70"/>
            <a:ext cx="61153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1. Introduction et motivation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962789-C667-DFBD-E25D-16E4550E4562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2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A3140DA2-63C1-F620-C698-D34D6E305753}"/>
              </a:ext>
            </a:extLst>
          </p:cNvPr>
          <p:cNvSpPr txBox="1"/>
          <p:nvPr/>
        </p:nvSpPr>
        <p:spPr>
          <a:xfrm>
            <a:off x="733424" y="1366610"/>
            <a:ext cx="5608418" cy="446642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 secteur des transports : un contributeur majeur aux émissions de gaz à effet de serre (GES)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Comprend le transport routier, ferroviaire, aérien et maritime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émissions comprennent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Le dioxyde de carbone (CO₂)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Les oxydes d'azote (NOₓ)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Les particules (PM)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Les composés organiques volatils (COV)</a:t>
            </a: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Effets sur l'environnement :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Pollution de l'air et de l'eau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Pollution sonore</a:t>
            </a:r>
          </a:p>
          <a:p>
            <a:pPr marL="190500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Effet d'îlot de chaleur urbain</a:t>
            </a:r>
            <a:endParaRPr lang="en-US" sz="1600" i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36D6B54-9FC4-0755-AD88-2D8FB55C8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012" y="1608981"/>
            <a:ext cx="4953622" cy="329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C9F8AE3-AA9B-1865-FAF4-B4A89FD6A33C}"/>
              </a:ext>
            </a:extLst>
          </p:cNvPr>
          <p:cNvSpPr txBox="1"/>
          <p:nvPr/>
        </p:nvSpPr>
        <p:spPr>
          <a:xfrm>
            <a:off x="6392757" y="5121263"/>
            <a:ext cx="5208138" cy="709499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i="1" dirty="0">
                <a:solidFill>
                  <a:sysClr val="windowText" lastClr="000000"/>
                </a:solidFill>
                <a:latin typeface="Arial"/>
                <a:cs typeface="Arial"/>
              </a:rPr>
              <a:t>Rues encombrées de New Delhi pendant les heures de pointe en décembre 2015. 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B3311C2-695C-BFCF-9E6D-3AC678B83B05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1.1 Contexte en matière de transport et d'environnement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555FB61-2327-5BA4-7266-11D3B1FB461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22FE88C0-C18B-E0DB-91C1-20E4FB2232E1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410404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3815F-ECD1-42A3-0D40-B56C0F7D8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CE5D7B-1E4E-9575-35FD-0E0D9170E488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3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BE535B9-D575-D67F-CF10-A9517BA6540F}"/>
              </a:ext>
            </a:extLst>
          </p:cNvPr>
          <p:cNvSpPr txBox="1"/>
          <p:nvPr/>
        </p:nvSpPr>
        <p:spPr>
          <a:xfrm>
            <a:off x="726280" y="1301206"/>
            <a:ext cx="9376187" cy="443872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2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Les transports contribuent à environ 24 % des émissions directes de CO₂ issues de la combustion de carburants (AIE, 2021).</a:t>
            </a: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Impacts :</a:t>
            </a:r>
          </a:p>
          <a:p>
            <a:pPr marL="190500" lvl="4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Risques pour la santé publique (par exemple, maladies respiratoires)</a:t>
            </a:r>
          </a:p>
          <a:p>
            <a:pPr marL="190500" lvl="4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Accélération du changement climatique</a:t>
            </a:r>
          </a:p>
          <a:p>
            <a:pPr marL="190500" lvl="4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Perte de biodiversité et dégradation des habitats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Mesures réglementaires :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Accord de Paris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Pacte vert pour l'Europe, lois sur la qualité de l'air, etc.</a:t>
            </a: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Nécessité d'une action multidisciplinaire – ingénierie, politique, comportement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9F65EB6-31AC-A1AB-D171-5BF1369A0CE9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1.2 Importance de la lutte contre les émissions 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7184EE80-20BF-C71A-72C0-84473762DB0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 durable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4E578F9F-47B6-FD40-44B5-9C6D60718D99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024DDE40-6D3B-D971-80D4-0868E46FB4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70"/>
            <a:ext cx="61153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1. Introduction et motivation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799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3F49D-1D9A-0A1F-5208-D3BB898CE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A302714-ADE2-5096-DA2D-182F2EFB0AD1}"/>
              </a:ext>
            </a:extLst>
          </p:cNvPr>
          <p:cNvSpPr txBox="1"/>
          <p:nvPr/>
        </p:nvSpPr>
        <p:spPr>
          <a:xfrm>
            <a:off x="5773424" y="6313664"/>
            <a:ext cx="645152" cy="20774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500" dirty="0">
                <a:solidFill>
                  <a:schemeClr val="bg1"/>
                </a:solidFill>
              </a:rPr>
              <a:t>4</a:t>
            </a:r>
            <a:endParaRPr lang="LID4096" sz="1500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5E683240-347D-5291-5E6B-43CBD69C0393}"/>
              </a:ext>
            </a:extLst>
          </p:cNvPr>
          <p:cNvSpPr txBox="1"/>
          <p:nvPr/>
        </p:nvSpPr>
        <p:spPr>
          <a:xfrm>
            <a:off x="726280" y="1319886"/>
            <a:ext cx="7769538" cy="368723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90500" defTabSz="1175644" hangingPunct="1">
              <a:lnSpc>
                <a:spcPct val="150000"/>
              </a:lnSpc>
              <a:spcBef>
                <a:spcPts val="129"/>
              </a:spcBef>
            </a:pPr>
            <a:endParaRPr lang="en-US" sz="12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À l'échelle mondiale :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Fonte des glaciers, conditions météorologiques extrêmes, élévation du niveau mondial des mers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Le transport maritime et aérien international en tant que polluants transfrontaliers</a:t>
            </a: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endParaRPr lang="en-US" sz="16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61950" lvl="3" indent="-171450" defTabSz="1175644" hangingPunct="1">
              <a:lnSpc>
                <a:spcPct val="150000"/>
              </a:lnSpc>
              <a:spcBef>
                <a:spcPts val="129"/>
              </a:spcBef>
              <a:buFont typeface="Wingdings 2" panose="05020102010507070707" pitchFamily="18" charset="2"/>
              <a:buChar char="R"/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 Au niveau local :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lang="en-US" sz="1600" dirty="0" err="1">
                <a:solidFill>
                  <a:sysClr val="windowText" lastClr="000000"/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. Smog urbain et mauvais indice de qualité de l'air (AQI)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ii. Effets disproportionnés sur les communautés vulnérables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iii. Congestion et bruit à proximité des corridors de transport</a:t>
            </a:r>
          </a:p>
          <a:p>
            <a:pPr marL="190500" lvl="3" indent="0" defTabSz="1175644" hangingPunct="1">
              <a:lnSpc>
                <a:spcPct val="150000"/>
              </a:lnSpc>
              <a:spcBef>
                <a:spcPts val="129"/>
              </a:spcBef>
            </a:pPr>
            <a:r>
              <a:rPr lang="en-US" sz="1600" dirty="0">
                <a:solidFill>
                  <a:sysClr val="windowText" lastClr="000000"/>
                </a:solidFill>
                <a:latin typeface="Arial"/>
                <a:cs typeface="Arial"/>
              </a:rPr>
              <a:t>	iv. Nécessité d'une surveillance localisée et de stratégies d'atténuation personnalisées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86CC6FE-7D77-BAD6-5B69-E147CD3BCE4F}"/>
              </a:ext>
            </a:extLst>
          </p:cNvPr>
          <p:cNvSpPr txBox="1"/>
          <p:nvPr/>
        </p:nvSpPr>
        <p:spPr>
          <a:xfrm>
            <a:off x="740566" y="902567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</a:rPr>
              <a:t> 1.3 Implications mondiales et locales</a:t>
            </a:r>
            <a:endParaRPr lang="en-GB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1832AE98-2D1B-2E7F-B7A4-FD43C7005C4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DFF983C7-FC67-8DC8-8086-0B87CEFFED20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EB38BD9A-BE09-478D-B980-472614CE44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1" y="412870"/>
            <a:ext cx="61153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 algn="l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1. Introduction et motivation</a:t>
            </a:r>
            <a:endParaRPr sz="2400" b="1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2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02 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Émissions et pollution liées au transport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D85D54E1-9379-B8DE-6B8D-02C1C402019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3501" y="6349505"/>
            <a:ext cx="261620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>
                <a:solidFill>
                  <a:prstClr val="black"/>
                </a:solidFill>
              </a:rPr>
              <a:t>Transports durables et analyse des politiques</a:t>
            </a:r>
            <a:endParaRPr spc="-13" dirty="0">
              <a:solidFill>
                <a:prstClr val="black"/>
              </a:solidFill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1B47015-7474-7456-C829-FFD0D59633DB}"/>
              </a:ext>
            </a:extLst>
          </p:cNvPr>
          <p:cNvSpPr txBox="1">
            <a:spLocks/>
          </p:cNvSpPr>
          <p:nvPr/>
        </p:nvSpPr>
        <p:spPr>
          <a:xfrm>
            <a:off x="7805855" y="6400013"/>
            <a:ext cx="365986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GB" dirty="0"/>
              <a:t>Impact environnemental des transports</a:t>
            </a:r>
            <a:endParaRPr lang="en-GB" b="1" spc="-13" dirty="0"/>
          </a:p>
        </p:txBody>
      </p:sp>
    </p:spTree>
    <p:extLst>
      <p:ext uri="{BB962C8B-B14F-4D97-AF65-F5344CB8AC3E}">
        <p14:creationId xmlns:p14="http://schemas.microsoft.com/office/powerpoint/2010/main" val="1033870890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d7c2d7e5-d637-40e7-a03d-32f79b35a394"/>
    <ds:schemaRef ds:uri="597320a7-26c9-4ada-a5d3-9ce4cfbbe2be"/>
  </ds:schemaRefs>
</ds:datastoreItem>
</file>

<file path=customXml/itemProps2.xml><?xml version="1.0" encoding="utf-8"?>
<ds:datastoreItem xmlns:ds="http://schemas.openxmlformats.org/officeDocument/2006/customXml" ds:itemID="{6F35AFA4-1C86-4011-B1DA-87426CD4AD00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21013</TotalTime>
  <Words>4272</Words>
  <Application>Microsoft Office PowerPoint</Application>
  <PresentationFormat>Widescreen</PresentationFormat>
  <Paragraphs>610</Paragraphs>
  <Slides>41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 2</vt:lpstr>
      <vt:lpstr>21_BasicWhite</vt:lpstr>
      <vt:lpstr>Office Theme</vt:lpstr>
      <vt:lpstr>Recherche et analyse dans le domaine des transports</vt:lpstr>
      <vt:lpstr>PowerPoint Presentation</vt:lpstr>
      <vt:lpstr>Table des matières</vt:lpstr>
      <vt:lpstr>Table des matières</vt:lpstr>
      <vt:lpstr>PowerPoint Presentation</vt:lpstr>
      <vt:lpstr>1. Introduction et motivation</vt:lpstr>
      <vt:lpstr>1. Introduction et motivation</vt:lpstr>
      <vt:lpstr>1. Introduction et motivation</vt:lpstr>
      <vt:lpstr>PowerPoint Presentation</vt:lpstr>
      <vt:lpstr>2. Émissions et pollution liées au transport</vt:lpstr>
      <vt:lpstr>2. Émissions et pollution liées aux transports</vt:lpstr>
      <vt:lpstr>2. Émissions et pollution liées aux transports</vt:lpstr>
      <vt:lpstr>PowerPoint Presentation</vt:lpstr>
      <vt:lpstr>3. Technologies de détection et de surveillance</vt:lpstr>
      <vt:lpstr>3. Technologies de détection et de surveillance</vt:lpstr>
      <vt:lpstr>3. Technologies de détection et de surveillance</vt:lpstr>
      <vt:lpstr>3. Technologies de détection et de surveillance</vt:lpstr>
      <vt:lpstr>PowerPoint Presentation</vt:lpstr>
      <vt:lpstr>4. Mesure des niveaux de pollution</vt:lpstr>
      <vt:lpstr>4. Mesure des niveaux de pollution</vt:lpstr>
      <vt:lpstr>4. Mesure des niveaux de pollution</vt:lpstr>
      <vt:lpstr>4. Mesure des niveaux de pollution</vt:lpstr>
      <vt:lpstr>PowerPoint Presentation</vt:lpstr>
      <vt:lpstr>5. Stratégies d'atténuation</vt:lpstr>
      <vt:lpstr>5. Stratégies d'atténuation</vt:lpstr>
      <vt:lpstr>5. Stratégies d'atténuation</vt:lpstr>
      <vt:lpstr>5. Stratégies d'atténuation</vt:lpstr>
      <vt:lpstr>PowerPoint Presentation</vt:lpstr>
      <vt:lpstr>6. Évaluation de l'impact environnemental (EIE)</vt:lpstr>
      <vt:lpstr>6. Évaluation de l'impact environnemental (EIE)</vt:lpstr>
      <vt:lpstr>6. Évaluation de l'impact environnemental (EIE)</vt:lpstr>
      <vt:lpstr>6. Évaluation de l'impact environnemental (EIE)</vt:lpstr>
      <vt:lpstr>PowerPoint Presentation</vt:lpstr>
      <vt:lpstr>7. Quiz / Session interactive</vt:lpstr>
      <vt:lpstr>7. Quiz / Session interactive</vt:lpstr>
      <vt:lpstr>7. Quiz / Session interactive</vt:lpstr>
      <vt:lpstr>PowerPoint Presentation</vt:lpstr>
      <vt:lpstr>8. Conclusion et points clés à retenir</vt:lpstr>
      <vt:lpstr>8. Conclusion et points clés à retenir</vt:lpstr>
      <vt:lpstr>8. Conclusion et points clés à retenir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cp:keywords>, docId:92DAF42E9CC091B7E0B3BF6FEA039C16</cp:keywords>
  <cp:lastModifiedBy>Hamed, Mahmoud</cp:lastModifiedBy>
  <cp:revision>406</cp:revision>
  <dcterms:modified xsi:type="dcterms:W3CDTF">2026-01-19T18:25:03Z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