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8"/>
  </p:notesMasterIdLst>
  <p:handoutMasterIdLst>
    <p:handoutMasterId r:id="rId9"/>
  </p:handoutMasterIdLst>
  <p:sldIdLst>
    <p:sldId id="306" r:id="rId5"/>
    <p:sldId id="525" r:id="rId6"/>
    <p:sldId id="309" r:id="rId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230C"/>
    <a:srgbClr val="00518E"/>
    <a:srgbClr val="005EA4"/>
    <a:srgbClr val="F26211"/>
    <a:srgbClr val="B51600"/>
    <a:srgbClr val="F78722"/>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notesMaster" Target="notesMasters/notesMaster1.xml"/><Relationship Id="rId9" Type="http://schemas.openxmlformats.org/officeDocument/2006/relationships/handoutMaster" Target="handoutMasters/handout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16.02.2026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p:nvPr>
        </p:nvSpPr>
        <p:spPr/>
      </p:sp>
      <p:sp>
        <p:nvSpPr>
          <p:cNvPr id="3" name="Notes Placeholder 2"/>
          <p:cNvSpPr>
            <a:spLocks noGrp="1"/>
          </p:cNvSpPr>
          <p:nvPr>
            <p:ph type="body" idx="1" sz="quarter"/>
          </p:nvPr>
        </p:nvSpPr>
        <p:spPr/>
        <p:txBody>
          <a:bodyPr/>
          <a:lstStyle/>
          <a:p/>
        </p:txBody>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p:nvPr>
        </p:nvSpPr>
        <p:spPr/>
      </p:sp>
      <p:sp>
        <p:nvSpPr>
          <p:cNvPr id="3" name="Notes Placeholder 2"/>
          <p:cNvSpPr>
            <a:spLocks noGrp="1"/>
          </p:cNvSpPr>
          <p:nvPr>
            <p:ph type="body" idx="1" sz="quarter"/>
          </p:nvPr>
        </p:nvSpPr>
        <p:spPr/>
        <p:txBody>
          <a:bodyPr/>
          <a:lstStyle/>
          <a:p/>
        </p:txBody>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p:nvPr>
        </p:nvSpPr>
        <p:spPr/>
      </p:sp>
      <p:sp>
        <p:nvSpPr>
          <p:cNvPr id="3" name="Notes Placeholder 2"/>
          <p:cNvSpPr>
            <a:spLocks noGrp="1"/>
          </p:cNvSpPr>
          <p:nvPr>
            <p:ph type="body" idx="1" sz="quarter"/>
          </p:nvPr>
        </p:nvSpPr>
        <p:spPr/>
        <p:txBody>
          <a:bodyPr/>
          <a:lstStyl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tif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tif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hyperlink" Target="https://mtc.ca.gov/planning/transportation/regional-transportation-studies/origin-destination-study" TargetMode="Externa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1937759"/>
            <a:ext cx="8910054" cy="1370632"/>
          </a:xfrm>
        </p:spPr>
        <p:txBody>
          <a:bodyPr>
            <a:normAutofit/>
          </a:bodyPr>
          <a:lstStyle/>
          <a:p>
            <a:r>
              <a:rPr lang="en-US" dirty="0"/>
              <a:t>Ingénierie du trafic</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38772" y="3936214"/>
            <a:ext cx="9675241" cy="867561"/>
          </a:xfrm>
        </p:spPr>
        <p:txBody>
          <a:bodyPr>
            <a:normAutofit/>
          </a:bodyPr>
          <a:lstStyle/>
          <a:p>
            <a:r>
              <a:rPr lang="en-US" dirty="0"/>
              <a:t>Exercice 3.2 : Enquêtes origine–destination et analyse des schémas de déplacement</a:t>
            </a:r>
            <a:endParaRPr lang="pl-PL" dirty="0">
              <a:solidFill>
                <a:srgbClr val="FF000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43CEC-3B1A-DACA-418E-7C348AF5B6EF}"/>
              </a:ext>
            </a:extLst>
          </p:cNvPr>
          <p:cNvSpPr>
            <a:spLocks noGrp="1"/>
          </p:cNvSpPr>
          <p:nvPr>
            <p:ph type="title"/>
          </p:nvPr>
        </p:nvSpPr>
        <p:spPr/>
        <p:txBody>
          <a:bodyPr>
            <a:normAutofit/>
          </a:bodyPr>
          <a:lstStyle/>
          <a:p>
            <a:r>
              <a:rPr lang="en-US" dirty="0"/>
              <a:t>Practical Exercise :</a:t>
            </a:r>
          </a:p>
        </p:txBody>
      </p:sp>
      <p:sp>
        <p:nvSpPr>
          <p:cNvPr id="3" name="Text Placeholder 2">
            <a:extLst>
              <a:ext uri="{FF2B5EF4-FFF2-40B4-BE49-F238E27FC236}">
                <a16:creationId xmlns:a16="http://schemas.microsoft.com/office/drawing/2014/main" id="{8BD173A6-C782-B350-7B0E-1B2B15BD0F12}"/>
              </a:ext>
            </a:extLst>
          </p:cNvPr>
          <p:cNvSpPr>
            <a:spLocks noGrp="1"/>
          </p:cNvSpPr>
          <p:nvPr>
            <p:ph type="body" sz="half" idx="1"/>
          </p:nvPr>
        </p:nvSpPr>
        <p:spPr>
          <a:xfrm>
            <a:off x="603253" y="1386842"/>
            <a:ext cx="9174928" cy="3907829"/>
          </a:xfrm>
        </p:spPr>
        <p:txBody>
          <a:bodyPr>
            <a:normAutofit/>
          </a:bodyPr>
          <a:lstStyle/>
          <a:p>
            <a:pPr marL="457200" indent="-457200">
              <a:buFont typeface="+mj-lt"/>
              <a:buAutoNum type="arabicPeriod"/>
            </a:pPr>
            <a:r>
              <a:rPr lang="en-US" sz="2000" dirty="0"/>
              <a:t>Read le provided Origin–Destination (O–D) enquête case study et critically evaluate le méthode used pour données collection, explaining why it was selected et how effectively it captured déplacement patterns. Discuter le key results du study, highlighting principaux origin–destination flux et dominant déplacement characteristics. Identifier le main limitations du enquête, including issues related à sampling, coût, accuracy, et practicality. </a:t>
            </a:r>
            <a:r>
              <a:rPr lang="en-US" sz="2000" b="1" dirty="0"/>
              <a:t/>
            </a:r>
            <a:r>
              <a:rPr lang="en-US" sz="2000" dirty="0"/>
              <a:t/>
            </a:r>
            <a:r>
              <a:rPr lang="en-US" sz="2000" b="1" dirty="0"/>
              <a:t/>
            </a:r>
            <a:r>
              <a:rPr lang="en-US" sz="2000" dirty="0"/>
              <a:t/>
            </a:r>
            <a:r>
              <a:rPr lang="en-US" sz="2000" b="1" dirty="0"/>
              <a:t/>
            </a:r>
            <a:r>
              <a:rPr lang="en-US" sz="2000" dirty="0"/>
              <a:t/>
            </a:r>
            <a:r>
              <a:rPr lang="en-US" sz="2000" b="1" dirty="0"/>
              <a:t/>
            </a:r>
            <a:r>
              <a:rPr lang="en-US" sz="2000" dirty="0"/>
              <a:t/>
            </a:r>
          </a:p>
          <a:p>
            <a:pPr marL="457200" indent="-457200">
              <a:buFont typeface="+mj-lt"/>
              <a:buAutoNum type="arabicPeriod"/>
            </a:pPr>
            <a:r>
              <a:rPr lang="en-US" sz="2000" dirty="0"/>
              <a:t>Finally, relate le O–D enquête méthode à your local context, discuss whether le same approach would be suitable, et propose any modifications ou alternative méthodes. </a:t>
            </a:r>
            <a:r>
              <a:rPr lang="en-US" sz="2000" b="1" dirty="0"/>
              <a:t/>
            </a:r>
            <a:r>
              <a:rPr lang="en-US" sz="2000" dirty="0"/>
              <a:t/>
            </a:r>
          </a:p>
          <a:p>
            <a:pPr marL="457200" indent="-457200">
              <a:buFont typeface="+mj-lt"/>
              <a:buAutoNum type="arabicPeriod"/>
            </a:pPr>
            <a:r>
              <a:rPr lang="en-US" sz="2000" dirty="0"/>
              <a:t>As an extension activity, design a small-scale O–D enquête pour a selected corridor dans your area et outline le expected données, challenges, et potential applications.</a:t>
            </a:r>
            <a:r>
              <a:rPr lang="en-US" sz="2000" b="1" dirty="0"/>
              <a:t/>
            </a:r>
            <a:r>
              <a:rPr lang="en-US" sz="2000" dirty="0"/>
              <a:t/>
            </a:r>
          </a:p>
        </p:txBody>
      </p:sp>
      <p:sp>
        <p:nvSpPr>
          <p:cNvPr id="6" name="TextBox 5">
            <a:extLst>
              <a:ext uri="{FF2B5EF4-FFF2-40B4-BE49-F238E27FC236}">
                <a16:creationId xmlns:a16="http://schemas.microsoft.com/office/drawing/2014/main" id="{7E4B501E-7FB2-652C-8E6B-3F980AA283AC}"/>
              </a:ext>
            </a:extLst>
          </p:cNvPr>
          <p:cNvSpPr txBox="1"/>
          <p:nvPr/>
        </p:nvSpPr>
        <p:spPr>
          <a:xfrm>
            <a:off x="674374" y="5471158"/>
            <a:ext cx="9469894" cy="12182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normAutofit/>
          </a:bodyPr>
          <a:lstStyle/>
          <a:p>
            <a:r>
              <a:rPr lang="en-US" sz="2000" dirty="0">
                <a:hlinkClick r:id="rId2"/>
              </a:rPr>
              <a:t>https ://mtc.ca.gov/planning/transportation/regional-transportation-studies/origin-destination-study</a:t>
            </a:r>
            <a:endParaRPr lang="en-US" sz="2000" dirty="0"/>
          </a:p>
          <a:p>
            <a:pPr marL="514350" indent="-514350">
              <a:buFont typeface="+mj-lt"/>
              <a:buAutoNum type="arabicPeriod"/>
            </a:pPr>
            <a:endParaRPr lang="en-US" sz="2000" dirty="0"/>
          </a:p>
        </p:txBody>
      </p:sp>
    </p:spTree>
    <p:extLst>
      <p:ext uri="{BB962C8B-B14F-4D97-AF65-F5344CB8AC3E}">
        <p14:creationId xmlns:p14="http://schemas.microsoft.com/office/powerpoint/2010/main" val="296471858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normAutofit/>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FE7E03-9151-4771-9B9D-865EAB7FB067}"/>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168</Words>
  <Application>Microsoft Office PowerPoint</Application>
  <PresentationFormat>Widescreen</PresentationFormat>
  <Paragraphs>7</Paragraphs>
  <Slides>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vt:i4>
      </vt:variant>
    </vt:vector>
  </HeadingPairs>
  <TitlesOfParts>
    <vt:vector size="11" baseType="lpstr">
      <vt:lpstr>Aptos</vt:lpstr>
      <vt:lpstr>Arial</vt:lpstr>
      <vt:lpstr>Arial Rounded MT Bold</vt:lpstr>
      <vt:lpstr>Calibri</vt:lpstr>
      <vt:lpstr>Helvetica Neue</vt:lpstr>
      <vt:lpstr>Helvetica Neue Medium</vt:lpstr>
      <vt:lpstr>Montserrat Regular</vt:lpstr>
      <vt:lpstr>21_BasicWhite</vt:lpstr>
      <vt:lpstr>Traffic Engineering</vt:lpstr>
      <vt:lpstr>Practical Exercise: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wondwossen Tad</dc:creator>
  <cp:lastModifiedBy>Wondwossen Taddesse Gedamu</cp:lastModifiedBy>
  <cp:revision>545</cp:revision>
  <dcterms:modified xsi:type="dcterms:W3CDTF">2026-02-16T07:39:18Z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