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9" r:id="rId3"/>
    <p:sldId id="394" r:id="rId4"/>
    <p:sldId id="395" r:id="rId5"/>
    <p:sldId id="396" r:id="rId6"/>
    <p:sldId id="392" r:id="rId7"/>
    <p:sldId id="377" r:id="rId8"/>
    <p:sldId id="388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9" r:id="rId20"/>
    <p:sldId id="390" r:id="rId21"/>
    <p:sldId id="391" r:id="rId22"/>
    <p:sldId id="39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 Rościszewska" initials="MR" lastIdx="1" clrIdx="0">
    <p:extLst>
      <p:ext uri="{19B8F6BF-5375-455C-9EA6-DF929625EA0E}">
        <p15:presenceInfo xmlns:p15="http://schemas.microsoft.com/office/powerpoint/2012/main" userId="S-1-5-21-2663519210-1971841176-429000914-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2" autoAdjust="0"/>
    <p:restoredTop sz="72968" autoAdjust="0"/>
  </p:normalViewPr>
  <p:slideViewPr>
    <p:cSldViewPr snapToGrid="0">
      <p:cViewPr varScale="1">
        <p:scale>
          <a:sx n="73" d="100"/>
          <a:sy n="73" d="100"/>
        </p:scale>
        <p:origin x="129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4E12D-ED51-4B09-84B1-ACF82B8CFD8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A7E8-C080-4388-B306-9D3EDE6178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47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089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702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916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491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017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943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07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58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49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9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90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31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3307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654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65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EA7E8-C080-4388-B306-9D3EDE61784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68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1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65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9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85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2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54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2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56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58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C09105-563A-4FC3-9EFA-6A31E43D7F1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74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9105-563A-4FC3-9EFA-6A31E43D7F1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89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C09105-563A-4FC3-9EFA-6A31E43D7F1C}" type="datetimeFigureOut">
              <a:rPr lang="pl-PL" smtClean="0"/>
              <a:t>24.11.2025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73784E-609D-43C7-80AE-3A509C0F83EC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3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27B11-AF45-4423-A1D5-A250071C7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/>
              <a:t>Psychologiczne Aspekty Zarządzania Zespołem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23D540-52D2-4796-9083-DB4C481A9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pl-PL" sz="1400" dirty="0"/>
              <a:t>Dr inż. Magda Rościszewska</a:t>
            </a:r>
          </a:p>
          <a:p>
            <a:pPr algn="r"/>
            <a:r>
              <a:rPr lang="pl-PL" sz="1400" dirty="0"/>
              <a:t>Wydział Inżynierii mechanicznej i okrętownictwa</a:t>
            </a:r>
          </a:p>
          <a:p>
            <a:pPr algn="r"/>
            <a:r>
              <a:rPr lang="pl-PL" sz="1400" dirty="0"/>
              <a:t>Instytut Technologii Maszyn i Materiałów</a:t>
            </a:r>
          </a:p>
        </p:txBody>
      </p:sp>
    </p:spTree>
    <p:extLst>
      <p:ext uri="{BB962C8B-B14F-4D97-AF65-F5344CB8AC3E}">
        <p14:creationId xmlns:p14="http://schemas.microsoft.com/office/powerpoint/2010/main" val="82688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36" y="1845734"/>
            <a:ext cx="6796846" cy="4023360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1. </a:t>
            </a:r>
            <a:r>
              <a:rPr lang="pl-PL" b="1" dirty="0" err="1"/>
              <a:t>Bias</a:t>
            </a:r>
            <a:r>
              <a:rPr lang="pl-PL" b="1" dirty="0"/>
              <a:t> potwierdzenia (</a:t>
            </a:r>
            <a:r>
              <a:rPr lang="pl-PL" b="1" dirty="0" err="1"/>
              <a:t>confirmation</a:t>
            </a:r>
            <a:r>
              <a:rPr lang="pl-PL" b="1" dirty="0"/>
              <a:t> </a:t>
            </a:r>
            <a:r>
              <a:rPr lang="pl-PL" b="1" dirty="0" err="1"/>
              <a:t>bias</a:t>
            </a:r>
            <a:r>
              <a:rPr lang="pl-PL" b="1" dirty="0"/>
              <a:t>)</a:t>
            </a:r>
          </a:p>
          <a:p>
            <a:r>
              <a:rPr lang="pl-PL" dirty="0"/>
              <a:t>Skłonność do szukania informacji, które potwierdzają naszą opinię, i ignorowania tych, które jej zaprzeczają.</a:t>
            </a:r>
          </a:p>
          <a:p>
            <a:r>
              <a:rPr lang="pl-PL" b="1" dirty="0"/>
              <a:t>W praktyce zespołów inżynierskich:</a:t>
            </a:r>
          </a:p>
          <a:p>
            <a:r>
              <a:rPr lang="pl-PL" dirty="0"/>
              <a:t>Zespół wybiera technologię, bo „wszyscy tak robią” → i potem widzi tylko argumenty ZA.</a:t>
            </a:r>
          </a:p>
          <a:p>
            <a:r>
              <a:rPr lang="pl-PL" dirty="0"/>
              <a:t>Programista testuje funkcję tylko na przypadkach, które </a:t>
            </a:r>
            <a:r>
              <a:rPr lang="pl-PL" i="1" dirty="0"/>
              <a:t>powinny</a:t>
            </a:r>
            <a:r>
              <a:rPr lang="pl-PL" dirty="0"/>
              <a:t> działać.</a:t>
            </a:r>
          </a:p>
          <a:p>
            <a:r>
              <a:rPr lang="pl-PL" dirty="0"/>
              <a:t>Architekt wierzy, że </a:t>
            </a:r>
            <a:r>
              <a:rPr lang="pl-PL" dirty="0" err="1"/>
              <a:t>mikroserwisy</a:t>
            </a:r>
            <a:r>
              <a:rPr lang="pl-PL" dirty="0"/>
              <a:t> są zawsze lepsze — ignoruje koszty ich utrzymania.</a:t>
            </a:r>
          </a:p>
          <a:p>
            <a:r>
              <a:rPr lang="pl-PL" b="1" dirty="0"/>
              <a:t>Konsekwencja:</a:t>
            </a:r>
          </a:p>
          <a:p>
            <a:r>
              <a:rPr lang="pl-PL" dirty="0"/>
              <a:t>projekty oparte na złych założeniach brną dalej, bo nikt nie chce szukać dowodów na to, że się myli.</a:t>
            </a:r>
          </a:p>
          <a:p>
            <a:endParaRPr lang="pl-PL" dirty="0"/>
          </a:p>
        </p:txBody>
      </p:sp>
      <p:pic>
        <p:nvPicPr>
          <p:cNvPr id="1026" name="Picture 2" descr="Efekt potwierdzenia: dlaczego klienci widzą to, co chcą zobaczyć">
            <a:extLst>
              <a:ext uri="{FF2B5EF4-FFF2-40B4-BE49-F238E27FC236}">
                <a16:creationId xmlns:a16="http://schemas.microsoft.com/office/drawing/2014/main" id="{6C4037F7-106F-4162-9343-8B164E56C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57" y="1737360"/>
            <a:ext cx="4425667" cy="442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7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34" y="1845734"/>
            <a:ext cx="6884209" cy="4023360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2. Efekt IKEA (IKEA </a:t>
            </a:r>
            <a:r>
              <a:rPr lang="pl-PL" b="1" dirty="0" err="1"/>
              <a:t>effect</a:t>
            </a:r>
            <a:r>
              <a:rPr lang="pl-PL" b="1" dirty="0"/>
              <a:t>)</a:t>
            </a:r>
          </a:p>
          <a:p>
            <a:r>
              <a:rPr lang="pl-PL" dirty="0"/>
              <a:t>Przeceniamy wartość czegoś, co sami stworzyliśmy — bez względu na jego obiektywną jakość.</a:t>
            </a:r>
          </a:p>
          <a:p>
            <a:r>
              <a:rPr lang="pl-PL" b="1" dirty="0"/>
              <a:t>W inżynierii:</a:t>
            </a:r>
          </a:p>
          <a:p>
            <a:r>
              <a:rPr lang="pl-PL" dirty="0"/>
              <a:t>„Własne </a:t>
            </a:r>
            <a:r>
              <a:rPr lang="pl-PL" dirty="0" err="1"/>
              <a:t>frameworki</a:t>
            </a:r>
            <a:r>
              <a:rPr lang="pl-PL" dirty="0"/>
              <a:t>” budowane zamiast użycia gotowych bibliotek.</a:t>
            </a:r>
          </a:p>
          <a:p>
            <a:r>
              <a:rPr lang="pl-PL" dirty="0"/>
              <a:t>Programista broni rozwiązania, które napisał, mimo że jest wolne i trudne w utrzymaniu.</a:t>
            </a:r>
          </a:p>
          <a:p>
            <a:r>
              <a:rPr lang="pl-PL" dirty="0"/>
              <a:t>Zespół trzyma się architektury sprzed 5 lat, bo „to nasze dzieło”.</a:t>
            </a:r>
          </a:p>
          <a:p>
            <a:r>
              <a:rPr lang="pl-PL" b="1" dirty="0"/>
              <a:t>Konsekwencja:</a:t>
            </a:r>
          </a:p>
          <a:p>
            <a:r>
              <a:rPr lang="pl-PL" dirty="0"/>
              <a:t>duże koszty utrzymania, techniczny dług, trudność w </a:t>
            </a:r>
            <a:r>
              <a:rPr lang="pl-PL" dirty="0" err="1"/>
              <a:t>refaktoryzacji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2050" name="Picture 2" descr="Efekt IKEA. Dlaczego ludzie doceniają coś, co sami tworzą">
            <a:extLst>
              <a:ext uri="{FF2B5EF4-FFF2-40B4-BE49-F238E27FC236}">
                <a16:creationId xmlns:a16="http://schemas.microsoft.com/office/drawing/2014/main" id="{AC3C1DF6-919F-42BE-9254-4AB8B165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92" y="1737360"/>
            <a:ext cx="4324860" cy="43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4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34" y="1845734"/>
            <a:ext cx="6948276" cy="4023360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3. </a:t>
            </a:r>
            <a:r>
              <a:rPr lang="pl-PL" b="1" dirty="0" err="1"/>
              <a:t>Overconfidence</a:t>
            </a:r>
            <a:r>
              <a:rPr lang="pl-PL" b="1" dirty="0"/>
              <a:t> </a:t>
            </a:r>
            <a:r>
              <a:rPr lang="pl-PL" b="1" dirty="0" err="1"/>
              <a:t>bias</a:t>
            </a:r>
            <a:r>
              <a:rPr lang="pl-PL" b="1" dirty="0"/>
              <a:t> (nadmierna pewność)</a:t>
            </a:r>
          </a:p>
          <a:p>
            <a:r>
              <a:rPr lang="pl-PL" dirty="0"/>
              <a:t>Przekonanie, że wiemy więcej niż wiemy, potrafimy więcej niż potrafimy, i że przyszłość będzie bardziej przewidywalna niż jest.</a:t>
            </a:r>
          </a:p>
          <a:p>
            <a:r>
              <a:rPr lang="pl-PL" b="1" dirty="0"/>
              <a:t>W inżynierii:</a:t>
            </a:r>
          </a:p>
          <a:p>
            <a:r>
              <a:rPr lang="pl-PL" dirty="0"/>
              <a:t>zbyt krótkie estymacje czasu, bo „to tylko prosty </a:t>
            </a:r>
            <a:r>
              <a:rPr lang="pl-PL" dirty="0" err="1"/>
              <a:t>ticket</a:t>
            </a:r>
            <a:r>
              <a:rPr lang="pl-PL" dirty="0"/>
              <a:t>”,</a:t>
            </a:r>
          </a:p>
          <a:p>
            <a:r>
              <a:rPr lang="pl-PL" dirty="0"/>
              <a:t>ignorowanie </a:t>
            </a:r>
            <a:r>
              <a:rPr lang="pl-PL" dirty="0" err="1"/>
              <a:t>edge</a:t>
            </a:r>
            <a:r>
              <a:rPr lang="pl-PL" dirty="0"/>
              <a:t> </a:t>
            </a:r>
            <a:r>
              <a:rPr lang="pl-PL" dirty="0" err="1"/>
              <a:t>cases</a:t>
            </a:r>
            <a:r>
              <a:rPr lang="pl-PL" dirty="0"/>
              <a:t>,</a:t>
            </a:r>
          </a:p>
          <a:p>
            <a:r>
              <a:rPr lang="pl-PL" dirty="0"/>
              <a:t>lekceważenie testów („przecież działa u mnie”),</a:t>
            </a:r>
          </a:p>
          <a:p>
            <a:r>
              <a:rPr lang="pl-PL" dirty="0"/>
              <a:t>niedoszacowanie ryzyka w projektach.</a:t>
            </a:r>
          </a:p>
          <a:p>
            <a:r>
              <a:rPr lang="pl-PL" b="1" dirty="0"/>
              <a:t>Konsekwencja:</a:t>
            </a:r>
          </a:p>
          <a:p>
            <a:r>
              <a:rPr lang="pl-PL" dirty="0"/>
              <a:t>opóźnienia, błędy produkcyjne, nerwowe „</a:t>
            </a:r>
            <a:r>
              <a:rPr lang="pl-PL" dirty="0" err="1"/>
              <a:t>firefighty</a:t>
            </a:r>
            <a:r>
              <a:rPr lang="pl-PL" dirty="0"/>
              <a:t>”.</a:t>
            </a:r>
          </a:p>
          <a:p>
            <a:endParaRPr lang="pl-PL" dirty="0"/>
          </a:p>
        </p:txBody>
      </p:sp>
      <p:pic>
        <p:nvPicPr>
          <p:cNvPr id="3074" name="Picture 2" descr="Overconfident Images – Browse 1,591 Stock Photos, Vectors, and Video |  Adobe Stock">
            <a:extLst>
              <a:ext uri="{FF2B5EF4-FFF2-40B4-BE49-F238E27FC236}">
                <a16:creationId xmlns:a16="http://schemas.microsoft.com/office/drawing/2014/main" id="{82E848B4-91F9-477E-8530-471392285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49" y="2077850"/>
            <a:ext cx="5338691" cy="355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5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37" y="1845734"/>
            <a:ext cx="6261018" cy="4258032"/>
          </a:xfrm>
        </p:spPr>
        <p:txBody>
          <a:bodyPr>
            <a:normAutofit/>
          </a:bodyPr>
          <a:lstStyle/>
          <a:p>
            <a:r>
              <a:rPr lang="pl-PL" b="1" dirty="0"/>
              <a:t>4. </a:t>
            </a:r>
            <a:r>
              <a:rPr lang="pl-PL" b="1" dirty="0" err="1"/>
              <a:t>Sunk</a:t>
            </a:r>
            <a:r>
              <a:rPr lang="pl-PL" b="1" dirty="0"/>
              <a:t> </a:t>
            </a:r>
            <a:r>
              <a:rPr lang="pl-PL" b="1" dirty="0" err="1"/>
              <a:t>cost</a:t>
            </a:r>
            <a:r>
              <a:rPr lang="pl-PL" b="1" dirty="0"/>
              <a:t> </a:t>
            </a:r>
            <a:r>
              <a:rPr lang="pl-PL" b="1" dirty="0" err="1"/>
              <a:t>fallacy</a:t>
            </a:r>
            <a:r>
              <a:rPr lang="pl-PL" b="1" dirty="0"/>
              <a:t> (efekt utopionych kosztów)</a:t>
            </a:r>
          </a:p>
          <a:p>
            <a:r>
              <a:rPr lang="pl-PL" dirty="0"/>
              <a:t>Zostawanie przy złym rozwiązaniu, bo włożyliśmy w nie dużo pracy.</a:t>
            </a:r>
          </a:p>
          <a:p>
            <a:r>
              <a:rPr lang="pl-PL" b="1" dirty="0"/>
              <a:t>W zespole:</a:t>
            </a:r>
          </a:p>
          <a:p>
            <a:r>
              <a:rPr lang="pl-PL" dirty="0"/>
              <a:t>trzymanie się złej technologii, bo wdrożono ją 3 lata temu,</a:t>
            </a:r>
          </a:p>
          <a:p>
            <a:r>
              <a:rPr lang="pl-PL" dirty="0"/>
              <a:t>kończenie projektu, który dawno powinien zostać przerwany,</a:t>
            </a:r>
          </a:p>
          <a:p>
            <a:r>
              <a:rPr lang="pl-PL" dirty="0"/>
              <a:t>poprawianie kodu, który należałoby napisać od zera.</a:t>
            </a:r>
          </a:p>
          <a:p>
            <a:r>
              <a:rPr lang="pl-PL" b="1" dirty="0"/>
              <a:t>Konsekwencja:</a:t>
            </a:r>
          </a:p>
          <a:p>
            <a:r>
              <a:rPr lang="pl-PL" dirty="0"/>
              <a:t>rosnące koszty i demotywacja zespołu.</a:t>
            </a:r>
          </a:p>
          <a:p>
            <a:endParaRPr lang="pl-PL" dirty="0"/>
          </a:p>
        </p:txBody>
      </p:sp>
      <p:pic>
        <p:nvPicPr>
          <p:cNvPr id="4098" name="Picture 2" descr="Sunk Cost Fallacy PowerPoint Template">
            <a:extLst>
              <a:ext uri="{FF2B5EF4-FFF2-40B4-BE49-F238E27FC236}">
                <a16:creationId xmlns:a16="http://schemas.microsoft.com/office/drawing/2014/main" id="{65075E3B-5769-4DC0-AD7A-09FE26F36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39" y="2074873"/>
            <a:ext cx="5249550" cy="29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0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29" y="1845734"/>
            <a:ext cx="6179480" cy="4023360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5. </a:t>
            </a:r>
            <a:r>
              <a:rPr lang="pl-PL" b="1" dirty="0" err="1"/>
              <a:t>Groupthink</a:t>
            </a:r>
            <a:r>
              <a:rPr lang="pl-PL" b="1" dirty="0"/>
              <a:t> (myślenie grupowe)</a:t>
            </a:r>
          </a:p>
          <a:p>
            <a:r>
              <a:rPr lang="pl-PL" dirty="0"/>
              <a:t>Zespół unika konfliktu, więc nie kwestionuje decyzji.</a:t>
            </a:r>
          </a:p>
          <a:p>
            <a:r>
              <a:rPr lang="pl-PL" b="1" dirty="0"/>
              <a:t>W praktyce:</a:t>
            </a:r>
          </a:p>
          <a:p>
            <a:r>
              <a:rPr lang="pl-PL" dirty="0"/>
              <a:t>nikt nie odważy się powiedzieć architektowi, że pomysł jest ryzykowny,</a:t>
            </a:r>
          </a:p>
          <a:p>
            <a:r>
              <a:rPr lang="pl-PL" dirty="0"/>
              <a:t>zespół przytakuje planom zarządu, bo nie chce być „problemowy”,</a:t>
            </a:r>
          </a:p>
          <a:p>
            <a:r>
              <a:rPr lang="pl-PL" dirty="0"/>
              <a:t>podczas planowania sprintu nikt nie mówi, że tempo jest nierealne.</a:t>
            </a:r>
          </a:p>
          <a:p>
            <a:r>
              <a:rPr lang="pl-PL" b="1" dirty="0"/>
              <a:t>Konsekwencja:</a:t>
            </a:r>
          </a:p>
          <a:p>
            <a:r>
              <a:rPr lang="pl-PL" dirty="0"/>
              <a:t>błędy decyzyjne wynikające z braku różnorodności myśli.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2C9A50-9BC7-4094-8DC8-43FA026FD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88" y="1936546"/>
            <a:ext cx="5795772" cy="33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31" y="1845734"/>
            <a:ext cx="6016403" cy="4023360"/>
          </a:xfrm>
        </p:spPr>
        <p:txBody>
          <a:bodyPr/>
          <a:lstStyle/>
          <a:p>
            <a:r>
              <a:rPr lang="pl-PL" b="1" dirty="0"/>
              <a:t>6. Authority </a:t>
            </a:r>
            <a:r>
              <a:rPr lang="pl-PL" b="1" dirty="0" err="1"/>
              <a:t>bias</a:t>
            </a:r>
            <a:r>
              <a:rPr lang="pl-PL" b="1" dirty="0"/>
              <a:t> (efekt autorytetu)</a:t>
            </a:r>
          </a:p>
          <a:p>
            <a:r>
              <a:rPr lang="pl-PL" dirty="0"/>
              <a:t>Uważamy, że ktoś ma rację, bo jest „ważniejszy”.</a:t>
            </a:r>
          </a:p>
          <a:p>
            <a:r>
              <a:rPr lang="pl-PL" b="1" dirty="0"/>
              <a:t>Przykłady:</a:t>
            </a:r>
          </a:p>
          <a:p>
            <a:r>
              <a:rPr lang="pl-PL" dirty="0"/>
              <a:t>Senior mówi, że coś „na pewno zadziała”, więc juniorzy nie pytają.</a:t>
            </a:r>
          </a:p>
          <a:p>
            <a:r>
              <a:rPr lang="pl-PL" dirty="0"/>
              <a:t>CTO decyduje o architekturze bez analizy danych, a zespół przyjmuje to bez dyskusji.</a:t>
            </a:r>
          </a:p>
          <a:p>
            <a:r>
              <a:rPr lang="pl-PL" b="1" dirty="0"/>
              <a:t>Konsekwencja:</a:t>
            </a:r>
          </a:p>
          <a:p>
            <a:r>
              <a:rPr lang="pl-PL" dirty="0"/>
              <a:t>zła decyzja przechodzi, bo nikt nie ośmielił się jej zakwestionować.</a:t>
            </a:r>
          </a:p>
          <a:p>
            <a:endParaRPr lang="pl-PL" dirty="0"/>
          </a:p>
        </p:txBody>
      </p:sp>
      <p:pic>
        <p:nvPicPr>
          <p:cNvPr id="6146" name="Picture 2" descr="Authority Bias - The Decision Lab">
            <a:extLst>
              <a:ext uri="{FF2B5EF4-FFF2-40B4-BE49-F238E27FC236}">
                <a16:creationId xmlns:a16="http://schemas.microsoft.com/office/drawing/2014/main" id="{2E252C27-611F-4A06-87FB-81537A480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34" y="2156469"/>
            <a:ext cx="5672774" cy="29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8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44" y="1845734"/>
            <a:ext cx="5806731" cy="4023360"/>
          </a:xfrm>
        </p:spPr>
        <p:txBody>
          <a:bodyPr/>
          <a:lstStyle/>
          <a:p>
            <a:r>
              <a:rPr lang="pl-PL" b="1" dirty="0"/>
              <a:t>7. Planning </a:t>
            </a:r>
            <a:r>
              <a:rPr lang="pl-PL" b="1" dirty="0" err="1"/>
              <a:t>fallacy</a:t>
            </a:r>
            <a:r>
              <a:rPr lang="pl-PL" b="1" dirty="0"/>
              <a:t> (złudzenie planowania)</a:t>
            </a:r>
          </a:p>
          <a:p>
            <a:r>
              <a:rPr lang="pl-PL" dirty="0"/>
              <a:t>Tendencja do drastycznego niedoszacowania czasu potrzebnego na wykonanie zadania.</a:t>
            </a:r>
          </a:p>
          <a:p>
            <a:r>
              <a:rPr lang="pl-PL" b="1" dirty="0"/>
              <a:t>W praktyce:</a:t>
            </a:r>
          </a:p>
          <a:p>
            <a:r>
              <a:rPr lang="pl-PL" dirty="0"/>
              <a:t>„To zajmie 2 dni.” → zajmuje 2 tygodnie.</a:t>
            </a:r>
          </a:p>
          <a:p>
            <a:r>
              <a:rPr lang="pl-PL" dirty="0"/>
              <a:t>Zespół planuje sprinty pod życzenia, a nie realne możliwości.</a:t>
            </a:r>
          </a:p>
          <a:p>
            <a:r>
              <a:rPr lang="pl-PL" b="1" dirty="0"/>
              <a:t>Konsekwencja:</a:t>
            </a:r>
          </a:p>
          <a:p>
            <a:r>
              <a:rPr lang="pl-PL" dirty="0"/>
              <a:t>frustracja, presja, spadek jakości.</a:t>
            </a:r>
          </a:p>
          <a:p>
            <a:endParaRPr lang="pl-PL" dirty="0"/>
          </a:p>
        </p:txBody>
      </p:sp>
      <p:pic>
        <p:nvPicPr>
          <p:cNvPr id="7170" name="Picture 2" descr="Planning fallacy - The Decision Lab">
            <a:extLst>
              <a:ext uri="{FF2B5EF4-FFF2-40B4-BE49-F238E27FC236}">
                <a16:creationId xmlns:a16="http://schemas.microsoft.com/office/drawing/2014/main" id="{1C3C9FD5-7AFB-497C-A3AC-6804B1B15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27" y="1991877"/>
            <a:ext cx="4795262" cy="359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9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Jak minimalizować wpływ </a:t>
            </a:r>
            <a:r>
              <a:rPr lang="pl-PL" b="1" dirty="0" err="1"/>
              <a:t>biasów</a:t>
            </a:r>
            <a:r>
              <a:rPr lang="pl-PL" b="1" dirty="0"/>
              <a:t> w zespole inżynierskim?</a:t>
            </a:r>
          </a:p>
          <a:p>
            <a:r>
              <a:rPr lang="pl-PL" b="1" dirty="0"/>
              <a:t>1. Wprowadzić „procesy </a:t>
            </a:r>
            <a:r>
              <a:rPr lang="pl-PL" b="1" dirty="0" err="1"/>
              <a:t>przeciwbiasowe</a:t>
            </a:r>
            <a:r>
              <a:rPr lang="pl-PL" b="1" dirty="0"/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review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testy automatyczne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opinion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decyzje kolektywne</a:t>
            </a:r>
          </a:p>
        </p:txBody>
      </p:sp>
    </p:spTree>
    <p:extLst>
      <p:ext uri="{BB962C8B-B14F-4D97-AF65-F5344CB8AC3E}">
        <p14:creationId xmlns:p14="http://schemas.microsoft.com/office/powerpoint/2010/main" val="123559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2. Stworzyć kulturę kwestionowania decyzji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zasada „challenge </a:t>
            </a:r>
            <a:r>
              <a:rPr lang="pl-PL" dirty="0" err="1"/>
              <a:t>safe</a:t>
            </a:r>
            <a:r>
              <a:rPr lang="pl-PL" dirty="0"/>
              <a:t>”: możesz kwestionować pomysł, nie osobę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rotacja liderów dyskusji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demokratyczne głosy w wyborze technologii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249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3. Wprowadzić techniki decyzyjne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analiza plusów i minusów (szczególnie </a:t>
            </a:r>
            <a:r>
              <a:rPr lang="pl-PL" i="1" dirty="0"/>
              <a:t>przeciw</a:t>
            </a:r>
            <a:r>
              <a:rPr lang="pl-PL" dirty="0"/>
              <a:t>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pre-mortem</a:t>
            </a:r>
            <a:r>
              <a:rPr lang="pl-PL" dirty="0"/>
              <a:t> (co może pójść źle?),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scenariusze alternatywne,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„red </a:t>
            </a:r>
            <a:r>
              <a:rPr lang="pl-PL" dirty="0" err="1"/>
              <a:t>teaming</a:t>
            </a:r>
            <a:r>
              <a:rPr lang="pl-PL" dirty="0"/>
              <a:t>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992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7E3F5-8B24-458B-83B2-7BBE3E90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8190"/>
          </a:xfrm>
        </p:spPr>
        <p:txBody>
          <a:bodyPr>
            <a:normAutofit fontScale="90000"/>
          </a:bodyPr>
          <a:lstStyle/>
          <a:p>
            <a:r>
              <a:rPr lang="pl-PL" dirty="0"/>
              <a:t>Psychologiczne Aspekty Zarządzania Zespołem- zagadnienia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05418F-6424-40FD-8FC9-F045062D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86855"/>
            <a:ext cx="4301037" cy="40822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Wprowadzenie do psychologii w zarządzaniu zespołem</a:t>
            </a:r>
            <a:endParaRPr lang="pl-PL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Inteligencja emocjonalna lidera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Psychologia motywacji w zespołach technicznych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Zarządzanie stresem i wypaleniem zawodowym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Psychologia konfliktu w zespołach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Komunikacja w zespole – aspekty psychologiczne</a:t>
            </a:r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B2AB936-2DDC-4584-98C9-7A262B547AA9}"/>
              </a:ext>
            </a:extLst>
          </p:cNvPr>
          <p:cNvSpPr txBox="1">
            <a:spLocks/>
          </p:cNvSpPr>
          <p:nvPr/>
        </p:nvSpPr>
        <p:spPr>
          <a:xfrm>
            <a:off x="6270489" y="1786854"/>
            <a:ext cx="4483105" cy="45262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Kultura feedbacku i otwartej komunikacji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Wyzwania kierowania ludźmi w systemie hybrydowej organizacji pracy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Nowe technologie w zarządzaniu zespołem – perspektywa psychologiczna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Psychologia podejmowania decyzji w zespołach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</a:rPr>
              <a:t>Wpływ AI i nowych technologii na zarządzanie zespołami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B050"/>
                </a:solidFill>
              </a:rPr>
              <a:t>Pułapki w zespołach inżynierskich</a:t>
            </a:r>
          </a:p>
        </p:txBody>
      </p:sp>
    </p:spTree>
    <p:extLst>
      <p:ext uri="{BB962C8B-B14F-4D97-AF65-F5344CB8AC3E}">
        <p14:creationId xmlns:p14="http://schemas.microsoft.com/office/powerpoint/2010/main" val="272865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4. Zwiększyć świadomość </a:t>
            </a:r>
            <a:r>
              <a:rPr lang="pl-PL" b="1" dirty="0" err="1"/>
              <a:t>biasów</a:t>
            </a:r>
            <a:endParaRPr lang="pl-PL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omawiać je na retrospektywach,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analizować incydenty,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pokazywać realne przykłady z projektów.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814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5. Korzystać z danych, nie intuicji</a:t>
            </a:r>
          </a:p>
          <a:p>
            <a:r>
              <a:rPr lang="pl-PL" dirty="0"/>
              <a:t>To jest kluczowy element kultury inżynierskiej.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9178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val="260858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B6E0A-AB35-412C-B08F-614AE483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D61E18-9820-4029-82A5-D5C497C9D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Złudzenie optyczne - puzzle online na Puzzle Factory.">
            <a:extLst>
              <a:ext uri="{FF2B5EF4-FFF2-40B4-BE49-F238E27FC236}">
                <a16:creationId xmlns:a16="http://schemas.microsoft.com/office/drawing/2014/main" id="{7AB05B15-4488-49B3-872A-3A751E571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17" y="81539"/>
            <a:ext cx="4358111" cy="621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7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B6E0A-AB35-412C-B08F-614AE483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AutoShape 2" descr="Młodsza czy starsza kobieta? To, co zobaczyłeś, zdradza, jaki jesteś -  Zdrowie w INTERIA.PL">
            <a:extLst>
              <a:ext uri="{FF2B5EF4-FFF2-40B4-BE49-F238E27FC236}">
                <a16:creationId xmlns:a16="http://schemas.microsoft.com/office/drawing/2014/main" id="{730C711E-3815-44FF-B5DB-60081BB1B829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2054" name="Picture 6" descr="Kaczka czy zając? - Filozofiadlajanuszy.pl">
            <a:extLst>
              <a:ext uri="{FF2B5EF4-FFF2-40B4-BE49-F238E27FC236}">
                <a16:creationId xmlns:a16="http://schemas.microsoft.com/office/drawing/2014/main" id="{177A50AF-E990-42F3-AC28-D1B2596B7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90" y="1105243"/>
            <a:ext cx="6791022" cy="47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9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B6E0A-AB35-412C-B08F-614AE483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AutoShape 2" descr="Młodsza czy starsza kobieta? To, co zobaczyłeś, zdradza, jaki jesteś -  Zdrowie w INTERIA.PL">
            <a:extLst>
              <a:ext uri="{FF2B5EF4-FFF2-40B4-BE49-F238E27FC236}">
                <a16:creationId xmlns:a16="http://schemas.microsoft.com/office/drawing/2014/main" id="{730C711E-3815-44FF-B5DB-60081BB1B829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3074" name="Picture 2" descr="Wszyscy mamy dwie twarze? Twoją prawdziwą pokaże interpretacja obrazka -  Mjakmama24.pl">
            <a:extLst>
              <a:ext uri="{FF2B5EF4-FFF2-40B4-BE49-F238E27FC236}">
                <a16:creationId xmlns:a16="http://schemas.microsoft.com/office/drawing/2014/main" id="{70CA011D-2B3C-42A1-81DD-D39156D6C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78" y="489387"/>
            <a:ext cx="6123179" cy="510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0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pic>
        <p:nvPicPr>
          <p:cNvPr id="8194" name="Picture 2" descr="Uncovering unconscious bias in the workplace">
            <a:extLst>
              <a:ext uri="{FF2B5EF4-FFF2-40B4-BE49-F238E27FC236}">
                <a16:creationId xmlns:a16="http://schemas.microsoft.com/office/drawing/2014/main" id="{F32125D5-8707-4A5C-8B3F-C04AAADA08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73" y="1846263"/>
            <a:ext cx="704857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0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err="1"/>
              <a:t>Bias</a:t>
            </a:r>
            <a:r>
              <a:rPr lang="pl-PL" dirty="0"/>
              <a:t> (po polsku: </a:t>
            </a:r>
            <a:r>
              <a:rPr lang="pl-PL" i="1" dirty="0"/>
              <a:t>błąd poznawczy</a:t>
            </a:r>
            <a:r>
              <a:rPr lang="pl-PL" dirty="0"/>
              <a:t>, </a:t>
            </a:r>
            <a:r>
              <a:rPr lang="pl-PL" i="1" dirty="0"/>
              <a:t>uprzedzenie poznawcze</a:t>
            </a:r>
            <a:r>
              <a:rPr lang="pl-PL" dirty="0"/>
              <a:t>, </a:t>
            </a:r>
            <a:r>
              <a:rPr lang="pl-PL" i="1" dirty="0"/>
              <a:t>skrzywienie poznawcze</a:t>
            </a:r>
            <a:r>
              <a:rPr lang="pl-PL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automatyczny, nieświadomy skrót myślowy, który wpływa na to, jak interpretujemy informacje, podejmujemy decyzje i oceniamy sytuacje (uproszczenie/tendencje/stereotypy).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złudzenie racjonalności:</a:t>
            </a:r>
          </a:p>
          <a:p>
            <a:r>
              <a:rPr lang="pl-PL" dirty="0"/>
              <a:t>Wielu inżynierów wierzy, że:</a:t>
            </a:r>
          </a:p>
          <a:p>
            <a:r>
              <a:rPr lang="pl-PL" dirty="0"/>
              <a:t>„Ja myślę logicznie.”</a:t>
            </a:r>
          </a:p>
          <a:p>
            <a:r>
              <a:rPr lang="pl-PL" dirty="0"/>
              <a:t>„Fakty &gt; emocje.”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Tymczasem badania pokazują, że im bardziej ktoś uważa się za racjonalnego, tym bardziej podatny bywa na </a:t>
            </a:r>
            <a:r>
              <a:rPr lang="pl-PL" dirty="0" err="1"/>
              <a:t>biasy</a:t>
            </a:r>
            <a:r>
              <a:rPr lang="pl-PL" dirty="0"/>
              <a:t> — bo ma niższą czujność wobec błędów myślenia.</a:t>
            </a:r>
          </a:p>
          <a:p>
            <a:r>
              <a:rPr lang="pl-P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1668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717E74-1B8D-4DD1-91A2-F2AC8C2E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Wykład 8: </a:t>
            </a:r>
            <a:r>
              <a:rPr lang="pl-PL" dirty="0"/>
              <a:t>Pułapki w zespołach inżynierskich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D19882-440A-489F-A269-340F08067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Najważniejsze cechy </a:t>
            </a:r>
            <a:r>
              <a:rPr lang="pl-PL" b="1" dirty="0" err="1"/>
              <a:t>biasów</a:t>
            </a:r>
            <a:r>
              <a:rPr lang="pl-PL" b="1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Są nieświadome</a:t>
            </a:r>
          </a:p>
          <a:p>
            <a:r>
              <a:rPr lang="pl-PL" dirty="0"/>
              <a:t>Nie zauważamy, że działają — to „ukryty autopilot” naszego myślenia.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Powstają, żeby oszczędzać energię mózgu</a:t>
            </a:r>
          </a:p>
          <a:p>
            <a:r>
              <a:rPr lang="pl-PL" dirty="0"/>
              <a:t>Zamiast analizować każdą sytuację od podstaw, mózg korzysta z szybkich schematów — ale te schematy bywają błędne.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Występują u wszystkich ludzi</a:t>
            </a:r>
          </a:p>
          <a:p>
            <a:r>
              <a:rPr lang="pl-PL" dirty="0"/>
              <a:t>Nie można ich „wyłączyć”. Można tylko nauczyć się je rozpoznawać i kontrolować.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Zniekształcają logiczne myślenie</a:t>
            </a:r>
          </a:p>
          <a:p>
            <a:r>
              <a:rPr lang="pl-PL" dirty="0"/>
              <a:t>Prowadzą do błędów w ocenie, podejmowaniu decyzji i interpretacji danych.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085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71B057-8623-4ECE-A4BA-FD7F5088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 8: </a:t>
            </a:r>
            <a:r>
              <a:rPr lang="pl-PL" sz="4400" dirty="0"/>
              <a:t>Pułapki w zespołach inżynierskich</a:t>
            </a:r>
            <a:br>
              <a:rPr lang="pl-PL" sz="4400" dirty="0"/>
            </a:br>
            <a:endParaRPr lang="pl-PL" sz="17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C4B5D1A-D70F-411B-ACFB-1A882A576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Rodzaje </a:t>
            </a:r>
            <a:r>
              <a:rPr lang="pl-PL" b="1" dirty="0" err="1"/>
              <a:t>biasów</a:t>
            </a:r>
            <a:r>
              <a:rPr lang="pl-PL" b="1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Bias</a:t>
            </a:r>
            <a:r>
              <a:rPr lang="pl-PL" dirty="0"/>
              <a:t> potwierdzenia (</a:t>
            </a:r>
            <a:r>
              <a:rPr lang="pl-PL" dirty="0" err="1"/>
              <a:t>confirmation</a:t>
            </a:r>
            <a:r>
              <a:rPr lang="pl-PL" dirty="0"/>
              <a:t> </a:t>
            </a:r>
            <a:r>
              <a:rPr lang="pl-PL" dirty="0" err="1"/>
              <a:t>bias</a:t>
            </a:r>
            <a:r>
              <a:rPr lang="pl-PL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Efekt IKEA (IKEA </a:t>
            </a:r>
            <a:r>
              <a:rPr lang="pl-PL" dirty="0" err="1"/>
              <a:t>effect</a:t>
            </a:r>
            <a:r>
              <a:rPr lang="pl-PL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Overconfidence</a:t>
            </a:r>
            <a:r>
              <a:rPr lang="pl-PL" dirty="0"/>
              <a:t> </a:t>
            </a:r>
            <a:r>
              <a:rPr lang="pl-PL" dirty="0" err="1"/>
              <a:t>bias</a:t>
            </a:r>
            <a:r>
              <a:rPr lang="pl-PL" dirty="0"/>
              <a:t> (nadmierna pewność)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Sunk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</a:t>
            </a:r>
            <a:r>
              <a:rPr lang="pl-PL" dirty="0" err="1"/>
              <a:t>fallacy</a:t>
            </a:r>
            <a:r>
              <a:rPr lang="pl-PL" dirty="0"/>
              <a:t> (efekt utopionych kosztów)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Groupthink</a:t>
            </a:r>
            <a:r>
              <a:rPr lang="pl-PL" dirty="0"/>
              <a:t> (myślenie grupowe)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Authority </a:t>
            </a:r>
            <a:r>
              <a:rPr lang="pl-PL" dirty="0" err="1"/>
              <a:t>bias</a:t>
            </a:r>
            <a:r>
              <a:rPr lang="pl-PL" dirty="0"/>
              <a:t> (efekt autorytetu)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Planning </a:t>
            </a:r>
            <a:r>
              <a:rPr lang="pl-PL" dirty="0" err="1"/>
              <a:t>fallacy</a:t>
            </a:r>
            <a:r>
              <a:rPr lang="pl-PL" dirty="0"/>
              <a:t> (złudzenie planowania)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35983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3400</TotalTime>
  <Words>1062</Words>
  <Application>Microsoft Office PowerPoint</Application>
  <PresentationFormat>Panoramiczny</PresentationFormat>
  <Paragraphs>154</Paragraphs>
  <Slides>22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Retrospekcja</vt:lpstr>
      <vt:lpstr>Psychologiczne Aspekty Zarządzania Zespołem </vt:lpstr>
      <vt:lpstr>Psychologiczne Aspekty Zarządzania Zespołem- zagadnienia  </vt:lpstr>
      <vt:lpstr>Prezentacja programu PowerPoint</vt:lpstr>
      <vt:lpstr>Prezentacja programu PowerPoint</vt:lpstr>
      <vt:lpstr>Prezentacja programu PowerPoint</vt:lpstr>
      <vt:lpstr>Wykład 8: Pułapki w zespołach inżynierskich </vt:lpstr>
      <vt:lpstr>Wykład 8: Pułapki w zespołach inżynierskich </vt:lpstr>
      <vt:lpstr>Wykład 8: Pułapki w zespołach inżynierskich</vt:lpstr>
      <vt:lpstr>Wykład 8: Pułapki w zespołach inżynierskich </vt:lpstr>
      <vt:lpstr>Wykład 8: Pułapki w zespołach inżynierskich </vt:lpstr>
      <vt:lpstr>Wykład 8: Pułapki w zespołach inżynierskich </vt:lpstr>
      <vt:lpstr>Wykład 8: Pułapki w zespołach inżynierskich </vt:lpstr>
      <vt:lpstr>Wykład 8: Pułapki w zespołach inżynierskich </vt:lpstr>
      <vt:lpstr>Wykład 8: Pułapki w zespołach inżynierskich </vt:lpstr>
      <vt:lpstr>Wykład 8: Pułapki w zespołach inżynierskich </vt:lpstr>
      <vt:lpstr>Wykład 8: Pułapki w zespołach inżynierskich </vt:lpstr>
      <vt:lpstr>Wykład 8: Pułapki w zespołach inżynierskich </vt:lpstr>
      <vt:lpstr>Wykład 8: Pułapki w zespołach inżynierskich </vt:lpstr>
      <vt:lpstr>Wykład 8: Pułapki w zespołach inżynierskich </vt:lpstr>
      <vt:lpstr>Wykład 8: Pułapki w zespołach inżynierskich </vt:lpstr>
      <vt:lpstr>Wykład 8: Pułapki w zespołach inżynierskich </vt:lpstr>
      <vt:lpstr>Wykład 8: Pułapki w zespołach inżynierskich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Psychologiczne Aspekty Zarządzania Zespołem</dc:title>
  <dc:creator>Magda Rościszewska</dc:creator>
  <cp:lastModifiedBy>Magda Rościszewska</cp:lastModifiedBy>
  <cp:revision>881</cp:revision>
  <dcterms:created xsi:type="dcterms:W3CDTF">2024-10-08T10:01:15Z</dcterms:created>
  <dcterms:modified xsi:type="dcterms:W3CDTF">2025-11-24T19:12:27Z</dcterms:modified>
</cp:coreProperties>
</file>