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79" dt="2026-07-22T15:50:34.85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5:52:32.268" v="593"/>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mod modClrScheme chgLayout">
        <pc:chgData name="office365" userId="5fcdbc0c-b1d0-4b52-bc28-28c25c9fccde" providerId="ADAL" clId="{839C158B-1674-498C-8D10-D29DEC7F3344}" dt="2026-07-22T15:52:32.266" v="586"/>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mod modClrScheme chgLayout">
        <pc:chgData name="office365" userId="5fcdbc0c-b1d0-4b52-bc28-28c25c9fccde" providerId="ADAL" clId="{839C158B-1674-498C-8D10-D29DEC7F3344}" dt="2026-07-22T15:52:32.266" v="58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mod modClrScheme chgLayout">
        <pc:chgData name="office365" userId="5fcdbc0c-b1d0-4b52-bc28-28c25c9fccde" providerId="ADAL" clId="{839C158B-1674-498C-8D10-D29DEC7F3344}" dt="2026-07-22T15:52:32.266" v="588"/>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Sp delSp modSp add mod modClrScheme chgLayout">
        <pc:chgData name="office365" userId="5fcdbc0c-b1d0-4b52-bc28-28c25c9fccde" providerId="ADAL" clId="{839C158B-1674-498C-8D10-D29DEC7F3344}" dt="2026-07-22T15:52:32.268" v="589"/>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mod modClrScheme chgLayout">
        <pc:chgData name="office365" userId="5fcdbc0c-b1d0-4b52-bc28-28c25c9fccde" providerId="ADAL" clId="{839C158B-1674-498C-8D10-D29DEC7F3344}" dt="2026-07-22T15:52:32.268" v="590"/>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mod modClrScheme chgLayout">
        <pc:chgData name="office365" userId="5fcdbc0c-b1d0-4b52-bc28-28c25c9fccde" providerId="ADAL" clId="{839C158B-1674-498C-8D10-D29DEC7F3344}" dt="2026-07-22T15:52:32.268" v="591"/>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mod modClrScheme chgLayout">
        <pc:chgData name="office365" userId="5fcdbc0c-b1d0-4b52-bc28-28c25c9fccde" providerId="ADAL" clId="{839C158B-1674-498C-8D10-D29DEC7F3344}" dt="2026-07-22T15:52:32.268" v="592"/>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mod modClrScheme chgLayout">
        <pc:chgData name="office365" userId="5fcdbc0c-b1d0-4b52-bc28-28c25c9fccde" providerId="ADAL" clId="{839C158B-1674-498C-8D10-D29DEC7F3344}" dt="2026-07-22T15:52:32.268" v="593"/>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286066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81737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96128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39632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601844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585126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606992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25959198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12.5 mm: 100×0.6 + 100×0.4 = 100 →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9.5 mm: 82×0.6 + 100×0.4 = 89.2 →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4.75 mm: 45×0.6 + 98×0.4 = 66.2 →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2.36 mm: 20×0.6 + 90×0.4 = 48.0 →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0.075 mm: 3×0.6 + 8×0.4 = 5.0 → pass.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Decision: blend is acceptable under simplified limits.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874CB7E-D698-A8A8-EC59-6844A70199E0}"/>
              </a:ext>
            </a:extLst>
          </p:cNvPr>
          <p:cNvSpPr>
            <a:spLocks noGrp="1"/>
          </p:cNvSpPr>
          <p:nvPr>
            <p:ph type="title"/>
          </p:nvPr>
        </p:nvSpPr>
        <p:spPr/>
        <p:txBody>
          <a:bodyPr wrap="square">
            <a:normAutofit fontScale="90000"/>
          </a:bodyPr>
          <a:lstStyle/>
          <a:p>
            <a:r>
              <a:rPr lang="en-US"/>
              <a:t>Slide 7. Expected answer / solution</a:t>
            </a:r>
            <a:endParaRPr lang="pl-PL"/>
          </a:p>
        </p:txBody>
      </p:sp>
    </p:spTree>
    <p:extLst>
      <p:ext uri="{BB962C8B-B14F-4D97-AF65-F5344CB8AC3E}">
        <p14:creationId xmlns:p14="http://schemas.microsoft.com/office/powerpoint/2010/main" val="307829752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use decimal fractions correctly and check every sieve.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using 60 instead of 0.60; checking only one sieve; assuming gradation is acceptable based on visual appearance.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what risks appear if too much natural sand is used?</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0FA8B3E0-C035-58A7-3348-185684785066}"/>
              </a:ext>
            </a:extLst>
          </p:cNvPr>
          <p:cNvSpPr>
            <a:spLocks noGrp="1"/>
          </p:cNvSpPr>
          <p:nvPr>
            <p:ph type="title"/>
          </p:nvPr>
        </p:nvSpPr>
        <p:spPr/>
        <p:txBody>
          <a:bodyPr wrap="square">
            <a:normAutofit/>
          </a:bodyPr>
          <a:lstStyle/>
          <a:p>
            <a:r>
              <a:rPr lang="pl-PL"/>
              <a:t>Slide 8. Teacher notes</a:t>
            </a:r>
          </a:p>
        </p:txBody>
      </p:sp>
    </p:spTree>
    <p:extLst>
      <p:ext uri="{BB962C8B-B14F-4D97-AF65-F5344CB8AC3E}">
        <p14:creationId xmlns:p14="http://schemas.microsoft.com/office/powerpoint/2010/main" val="353240847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6</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Individual exercise with group discussion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Aggregate gradation, stockpile blending, job mix formula</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Asphalt mixture for an urban road in Douala, Cameroon</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CD63C666-F19A-4603-1357-CF6234BE68FA}"/>
              </a:ext>
            </a:extLst>
          </p:cNvPr>
          <p:cNvSpPr>
            <a:spLocks noGrp="1"/>
          </p:cNvSpPr>
          <p:nvPr>
            <p:ph type="title"/>
          </p:nvPr>
        </p:nvSpPr>
        <p:spPr/>
        <p:txBody>
          <a:bodyPr wrap="square">
            <a:normAutofit fontScale="90000"/>
          </a:bodyPr>
          <a:lstStyle/>
          <a:p>
            <a:r>
              <a:rPr lang="pl-PL"/>
              <a:t>Blending two aggregate stockpiles</a:t>
            </a:r>
          </a:p>
        </p:txBody>
      </p:sp>
    </p:spTree>
    <p:extLst>
      <p:ext uri="{BB962C8B-B14F-4D97-AF65-F5344CB8AC3E}">
        <p14:creationId xmlns:p14="http://schemas.microsoft.com/office/powerpoint/2010/main" val="14580559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Calculate combined aggregate gradation.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Compare gradation with specification limits.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Understand the role of stockpile blending.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Identify whether a blend is acceptable.</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252F788-3B17-0C9D-9D05-8417F46CED0B}"/>
              </a:ext>
            </a:extLst>
          </p:cNvPr>
          <p:cNvSpPr>
            <a:spLocks noGrp="1"/>
          </p:cNvSpPr>
          <p:nvPr>
            <p:ph type="title"/>
          </p:nvPr>
        </p:nvSpPr>
        <p:spPr/>
        <p:txBody>
          <a:bodyPr wrap="square">
            <a:normAutofit fontScale="90000"/>
          </a:bodyPr>
          <a:lstStyle/>
          <a:p>
            <a:r>
              <a:rPr lang="pl-PL"/>
              <a:t>Slide 2. Learning objectives</a:t>
            </a:r>
          </a:p>
        </p:txBody>
      </p:sp>
    </p:spTree>
    <p:extLst>
      <p:ext uri="{BB962C8B-B14F-4D97-AF65-F5344CB8AC3E}">
        <p14:creationId xmlns:p14="http://schemas.microsoft.com/office/powerpoint/2010/main" val="28064552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An asphalt plant in Douala has two aggregate stockpiles.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contractor proposes a blend: 60% crushed stone and 40% sand.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Students must check whether the blend fits a simplified gradation envelope.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497082B-41F6-92CF-8097-405BF0626E94}"/>
              </a:ext>
            </a:extLst>
          </p:cNvPr>
          <p:cNvSpPr>
            <a:spLocks noGrp="1"/>
          </p:cNvSpPr>
          <p:nvPr>
            <p:ph type="title"/>
          </p:nvPr>
        </p:nvSpPr>
        <p:spPr/>
        <p:txBody>
          <a:bodyPr wrap="square">
            <a:normAutofit fontScale="90000"/>
          </a:bodyPr>
          <a:lstStyle/>
          <a:p>
            <a:r>
              <a:rPr lang="en-US"/>
              <a:t>Slide 3. Background / case study</a:t>
            </a:r>
            <a:endParaRPr lang="pl-PL"/>
          </a:p>
        </p:txBody>
      </p:sp>
    </p:spTree>
    <p:extLst>
      <p:ext uri="{BB962C8B-B14F-4D97-AF65-F5344CB8AC3E}">
        <p14:creationId xmlns:p14="http://schemas.microsoft.com/office/powerpoint/2010/main" val="2346903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Calculate percent passing for the combined blend.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Compare results with specification limits.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Mark each sieve as pass/fail.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Decide whether the blend can be accepted.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Suggest one correction if the blend fails.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003F10D-1968-938B-5219-39125A58DFF5}"/>
              </a:ext>
            </a:extLst>
          </p:cNvPr>
          <p:cNvSpPr>
            <a:spLocks noGrp="1"/>
          </p:cNvSpPr>
          <p:nvPr>
            <p:ph type="title"/>
          </p:nvPr>
        </p:nvSpPr>
        <p:spPr/>
        <p:txBody>
          <a:bodyPr wrap="square">
            <a:normAutofit/>
          </a:bodyPr>
          <a:lstStyle/>
          <a:p>
            <a:r>
              <a:rPr lang="pl-PL"/>
              <a:t>Slide 4. Student task</a:t>
            </a:r>
          </a:p>
        </p:txBody>
      </p:sp>
    </p:spTree>
    <p:extLst>
      <p:ext uri="{BB962C8B-B14F-4D97-AF65-F5344CB8AC3E}">
        <p14:creationId xmlns:p14="http://schemas.microsoft.com/office/powerpoint/2010/main" val="415092234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594360" y="16764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Formula: p = A × a + B × b, where A and B are percent passing for each stockpile and a and b are decimal fractions in the blend.</a:t>
            </a:r>
            <a:endParaRPr lang="en-US" sz="1420" dirty="0"/>
          </a:p>
          <a:p>
            <a:pPr marL="0" indent="0">
              <a:buNone/>
            </a:pPr>
            <a:r>
              <a:rPr lang="en-US" sz="1420" dirty="0">
                <a:solidFill>
                  <a:srgbClr val="1F2933"/>
                </a:solidFill>
                <a:latin typeface="Aptos" pitchFamily="34" charset="0"/>
                <a:ea typeface="Aptos" pitchFamily="34" charset="-122"/>
                <a:cs typeface="Aptos" pitchFamily="34" charset="-120"/>
              </a:rPr>
              <a:t>• Blend: 60% crushed stone, 40% sand.</a:t>
            </a:r>
            <a:endParaRPr lang="en-US" sz="1420" dirty="0"/>
          </a:p>
        </p:txBody>
      </p:sp>
      <p:sp>
        <p:nvSpPr>
          <p:cNvPr id="5" name="Text 3"/>
          <p:cNvSpPr/>
          <p:nvPr/>
        </p:nvSpPr>
        <p:spPr>
          <a:xfrm>
            <a:off x="621792" y="2667000"/>
            <a:ext cx="10972800" cy="1860804"/>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Sieve      |   Crushed stone passing   |   Sand passing   |   Lower limit   |   Upper limit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12.5 mm    |   100                     |   100            |   90            |   100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9.5 mm     |   82                      |   100            |   70            |   95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4.75 mm    |   45                      |   98             |   40            |   70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2.36 mm    |   20                      |   90             |   25            |   55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0.075 mm   |   3                       |   8              |   3             |   8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6D841001-B9C9-5255-DA8F-6EB6222229B6}"/>
              </a:ext>
            </a:extLst>
          </p:cNvPr>
          <p:cNvSpPr>
            <a:spLocks noGrp="1"/>
          </p:cNvSpPr>
          <p:nvPr>
            <p:ph type="title"/>
          </p:nvPr>
        </p:nvSpPr>
        <p:spPr/>
        <p:txBody>
          <a:bodyPr wrap="square">
            <a:normAutofit/>
          </a:bodyPr>
          <a:lstStyle/>
          <a:p>
            <a:r>
              <a:rPr lang="pl-PL"/>
              <a:t>Slide 5. Data / materials</a:t>
            </a:r>
          </a:p>
        </p:txBody>
      </p:sp>
    </p:spTree>
    <p:extLst>
      <p:ext uri="{BB962C8B-B14F-4D97-AF65-F5344CB8AC3E}">
        <p14:creationId xmlns:p14="http://schemas.microsoft.com/office/powerpoint/2010/main" val="23261751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Aggregate gradation, stockpile blending, job mix formula | Asphalt mixture for an urban road in Douala, Cameroon</a:t>
            </a:r>
            <a:endParaRPr lang="en-US"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30</a:t>
            </a:r>
            <a:r>
              <a:rPr lang="en-US" sz="1900" dirty="0">
                <a:solidFill>
                  <a:srgbClr val="1F2933"/>
                </a:solidFill>
                <a:latin typeface="Aptos" pitchFamily="34" charset="0"/>
                <a:ea typeface="Aptos" pitchFamily="34" charset="-122"/>
                <a:cs typeface="Aptos" pitchFamily="34" charset="-120"/>
              </a:rPr>
              <a:t> min — individual calculations.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a:t>
            </a:r>
            <a:r>
              <a:rPr lang="en-US" sz="1900" dirty="0">
                <a:solidFill>
                  <a:srgbClr val="1F2933"/>
                </a:solidFill>
                <a:latin typeface="Aptos" pitchFamily="34" charset="0"/>
                <a:ea typeface="Aptos" pitchFamily="34" charset="-122"/>
                <a:cs typeface="Aptos" pitchFamily="34" charset="-120"/>
              </a:rPr>
              <a:t> min — compare in pairs.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25 </a:t>
            </a:r>
            <a:r>
              <a:rPr lang="en-US" sz="1900" dirty="0">
                <a:solidFill>
                  <a:srgbClr val="1F2933"/>
                </a:solidFill>
                <a:latin typeface="Aptos" pitchFamily="34" charset="0"/>
                <a:ea typeface="Aptos" pitchFamily="34" charset="-122"/>
                <a:cs typeface="Aptos" pitchFamily="34" charset="-120"/>
              </a:rPr>
              <a:t>min — group interpretation.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5 min — class answer check.</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5 min — teacher conclusion.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6</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AE4A7902-83C1-83F4-D2D3-626DEB033562}"/>
              </a:ext>
            </a:extLst>
          </p:cNvPr>
          <p:cNvSpPr>
            <a:spLocks noGrp="1"/>
          </p:cNvSpPr>
          <p:nvPr>
            <p:ph type="title"/>
          </p:nvPr>
        </p:nvSpPr>
        <p:spPr/>
        <p:txBody>
          <a:bodyPr wrap="square">
            <a:normAutofit fontScale="90000"/>
          </a:bodyPr>
          <a:lstStyle/>
          <a:p>
            <a:r>
              <a:rPr lang="pl-PL"/>
              <a:t>Slide 6. Work organisation</a:t>
            </a:r>
          </a:p>
        </p:txBody>
      </p:sp>
    </p:spTree>
    <p:extLst>
      <p:ext uri="{BB962C8B-B14F-4D97-AF65-F5344CB8AC3E}">
        <p14:creationId xmlns:p14="http://schemas.microsoft.com/office/powerpoint/2010/main" val="316202752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359428AC-39F8-4E85-985B-586DA47AF7F3}"/>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94</TotalTime>
  <Words>738</Words>
  <Application>Microsoft Office PowerPoint</Application>
  <PresentationFormat>Widescreen</PresentationFormat>
  <Paragraphs>81</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Blending two aggregate stockpiles</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