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2"/>
  </p:notesMasterIdLst>
  <p:handoutMasterIdLst>
    <p:handoutMasterId r:id="rId33"/>
  </p:handoutMasterIdLst>
  <p:sldIdLst>
    <p:sldId id="306" r:id="rId5"/>
    <p:sldId id="313" r:id="rId6"/>
    <p:sldId id="307" r:id="rId7"/>
    <p:sldId id="329" r:id="rId8"/>
    <p:sldId id="317" r:id="rId9"/>
    <p:sldId id="330" r:id="rId10"/>
    <p:sldId id="331" r:id="rId11"/>
    <p:sldId id="332" r:id="rId12"/>
    <p:sldId id="333" r:id="rId13"/>
    <p:sldId id="334" r:id="rId14"/>
    <p:sldId id="335" r:id="rId15"/>
    <p:sldId id="336" r:id="rId16"/>
    <p:sldId id="337" r:id="rId17"/>
    <p:sldId id="338" r:id="rId18"/>
    <p:sldId id="339" r:id="rId19"/>
    <p:sldId id="340" r:id="rId20"/>
    <p:sldId id="341" r:id="rId21"/>
    <p:sldId id="342" r:id="rId22"/>
    <p:sldId id="343" r:id="rId23"/>
    <p:sldId id="344" r:id="rId24"/>
    <p:sldId id="345" r:id="rId25"/>
    <p:sldId id="346" r:id="rId26"/>
    <p:sldId id="347" r:id="rId27"/>
    <p:sldId id="348" r:id="rId28"/>
    <p:sldId id="349" r:id="rId29"/>
    <p:sldId id="309" r:id="rId30"/>
    <p:sldId id="328" r:id="rId31"/>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8AF08E-ADA9-4271-9A10-19D154736224}" v="1" dt="2026-05-04T16:40:27.40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40:27.404" v="0"/>
      <pc:docMkLst>
        <pc:docMk/>
      </pc:docMkLst>
      <pc:sldMasterChg chg="modSldLayout">
        <pc:chgData name="Wojciech Kustra" userId="afebd3d0-216b-4c4f-8992-1bf1fda6d5e8" providerId="ADAL" clId="{1D307E72-7901-4E61-A01B-3C4232ABCF63}" dt="2026-05-04T16:40:27.404" v="0"/>
        <pc:sldMasterMkLst>
          <pc:docMk/>
          <pc:sldMasterMk cId="0" sldId="2147483648"/>
        </pc:sldMasterMkLst>
        <pc:sldLayoutChg chg="modSp">
          <pc:chgData name="Wojciech Kustra" userId="afebd3d0-216b-4c4f-8992-1bf1fda6d5e8" providerId="ADAL" clId="{1D307E72-7901-4E61-A01B-3C4232ABCF63}" dt="2026-05-04T16:40:27.404" v="0"/>
          <pc:sldLayoutMkLst>
            <pc:docMk/>
            <pc:sldMasterMk cId="0" sldId="2147483648"/>
            <pc:sldLayoutMk cId="0" sldId="2147483650"/>
          </pc:sldLayoutMkLst>
          <pc:spChg chg="mod">
            <ac:chgData name="Wojciech Kustra" userId="afebd3d0-216b-4c4f-8992-1bf1fda6d5e8" providerId="ADAL" clId="{1D307E72-7901-4E61-A01B-3C4232ABCF63}" dt="2026-05-04T16:40:27.404" v="0"/>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err="1"/>
              <a:t>African</a:t>
            </a:r>
            <a:r>
              <a:rPr lang="pl-PL" dirty="0"/>
              <a:t> Supply Chain </a:t>
            </a:r>
            <a:r>
              <a:rPr lang="pl-PL" dirty="0" err="1"/>
              <a:t>Context</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6E6F1-E569-A6A4-AFBD-B83ADCA071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C31558-C48D-BFA6-0436-8CCA82554078}"/>
              </a:ext>
            </a:extLst>
          </p:cNvPr>
          <p:cNvSpPr>
            <a:spLocks noGrp="1"/>
          </p:cNvSpPr>
          <p:nvPr>
            <p:ph type="title"/>
          </p:nvPr>
        </p:nvSpPr>
        <p:spPr>
          <a:xfrm>
            <a:off x="603253" y="539751"/>
            <a:ext cx="8191612" cy="717551"/>
          </a:xfrm>
        </p:spPr>
        <p:txBody>
          <a:bodyPr/>
          <a:lstStyle/>
          <a:p>
            <a:r>
              <a:rPr lang="en-US" dirty="0"/>
              <a:t>Port of Kribi: Cameroon's Strategic Port</a:t>
            </a:r>
            <a:br>
              <a:rPr lang="en-US"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A101F997-BA4F-C4B9-7751-A6124FB0DCD7}"/>
              </a:ext>
            </a:extLst>
          </p:cNvPr>
          <p:cNvSpPr>
            <a:spLocks noGrp="1"/>
          </p:cNvSpPr>
          <p:nvPr>
            <p:ph type="body" sz="half" idx="1"/>
          </p:nvPr>
        </p:nvSpPr>
        <p:spPr>
          <a:xfrm>
            <a:off x="603253" y="1436719"/>
            <a:ext cx="8807980" cy="5059521"/>
          </a:xfrm>
        </p:spPr>
        <p:txBody>
          <a:bodyPr>
            <a:normAutofit/>
          </a:bodyPr>
          <a:lstStyle/>
          <a:p>
            <a:pPr>
              <a:buFont typeface="Wingdings" panose="05000000000000000000" pitchFamily="2" charset="2"/>
              <a:buChar char="§"/>
            </a:pPr>
            <a:r>
              <a:rPr lang="en-US" sz="2200" dirty="0"/>
              <a:t>Location: 250 km south of Douala, deep-water port</a:t>
            </a:r>
          </a:p>
          <a:p>
            <a:pPr>
              <a:buFont typeface="Wingdings" panose="05000000000000000000" pitchFamily="2" charset="2"/>
              <a:buChar char="§"/>
            </a:pPr>
            <a:r>
              <a:rPr lang="en-US" sz="2200" dirty="0"/>
              <a:t>Modern Infrastructure: New container terminal, automated equipment, better efficiency</a:t>
            </a:r>
          </a:p>
          <a:p>
            <a:pPr>
              <a:buFont typeface="Wingdings" panose="05000000000000000000" pitchFamily="2" charset="2"/>
              <a:buChar char="§"/>
            </a:pPr>
            <a:r>
              <a:rPr lang="en-US" sz="2200" dirty="0"/>
              <a:t>Advantages: Less congested than Douala, faster turnaround times, competitive pricing</a:t>
            </a:r>
          </a:p>
          <a:p>
            <a:pPr>
              <a:buFont typeface="Wingdings" panose="05000000000000000000" pitchFamily="2" charset="2"/>
              <a:buChar char="§"/>
            </a:pPr>
            <a:r>
              <a:rPr lang="en-US" sz="2200" dirty="0"/>
              <a:t>Strategic Role: Gateway for southern Cameroon, closer to timber &amp; mineral exports</a:t>
            </a:r>
          </a:p>
          <a:p>
            <a:pPr>
              <a:buFont typeface="Wingdings" panose="05000000000000000000" pitchFamily="2" charset="2"/>
              <a:buChar char="§"/>
            </a:pPr>
            <a:r>
              <a:rPr lang="en-US" sz="2200" dirty="0"/>
              <a:t>Kribi-Zongo Corridor: Connects to landlocked countries, competing with West African ports</a:t>
            </a:r>
          </a:p>
          <a:p>
            <a:pPr>
              <a:buFont typeface="Wingdings" panose="05000000000000000000" pitchFamily="2" charset="2"/>
              <a:buChar char="§"/>
            </a:pPr>
            <a:r>
              <a:rPr lang="en-US" sz="2200" dirty="0"/>
              <a:t>Growth Potential: Part of Cameroon's diversification strategy away from Douala dependency</a:t>
            </a:r>
          </a:p>
          <a:p>
            <a:pPr marL="0" indent="0">
              <a:buNone/>
            </a:pPr>
            <a:endParaRPr lang="en-US" sz="2200" dirty="0"/>
          </a:p>
        </p:txBody>
      </p:sp>
    </p:spTree>
    <p:extLst>
      <p:ext uri="{BB962C8B-B14F-4D97-AF65-F5344CB8AC3E}">
        <p14:creationId xmlns:p14="http://schemas.microsoft.com/office/powerpoint/2010/main" val="344236386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7BF76-EFD3-F606-57B5-AD9AF63C70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B64D47-FE0B-4F00-4122-F5FADA2071A4}"/>
              </a:ext>
            </a:extLst>
          </p:cNvPr>
          <p:cNvSpPr>
            <a:spLocks noGrp="1"/>
          </p:cNvSpPr>
          <p:nvPr>
            <p:ph type="title"/>
          </p:nvPr>
        </p:nvSpPr>
        <p:spPr>
          <a:xfrm>
            <a:off x="603253" y="539751"/>
            <a:ext cx="8191612" cy="717551"/>
          </a:xfrm>
        </p:spPr>
        <p:txBody>
          <a:bodyPr/>
          <a:lstStyle/>
          <a:p>
            <a:r>
              <a:rPr lang="pl-PL" dirty="0"/>
              <a:t>Currency &amp; Financial Risk</a:t>
            </a: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DCF98E0C-2614-76DF-5AB6-EEE506F1CC7D}"/>
              </a:ext>
            </a:extLst>
          </p:cNvPr>
          <p:cNvSpPr>
            <a:spLocks noGrp="1"/>
          </p:cNvSpPr>
          <p:nvPr>
            <p:ph type="body" sz="half" idx="1"/>
          </p:nvPr>
        </p:nvSpPr>
        <p:spPr>
          <a:xfrm>
            <a:off x="603253" y="1486595"/>
            <a:ext cx="8807980" cy="5059521"/>
          </a:xfrm>
        </p:spPr>
        <p:txBody>
          <a:bodyPr>
            <a:normAutofit fontScale="92500" lnSpcReduction="10000"/>
          </a:bodyPr>
          <a:lstStyle/>
          <a:p>
            <a:pPr marL="0" indent="0">
              <a:buNone/>
            </a:pPr>
            <a:r>
              <a:rPr lang="pl-PL" sz="2400" b="1" dirty="0" err="1"/>
              <a:t>Currency</a:t>
            </a:r>
            <a:r>
              <a:rPr lang="pl-PL" sz="2400" b="1" dirty="0"/>
              <a:t> </a:t>
            </a:r>
            <a:r>
              <a:rPr lang="pl-PL" sz="2400" b="1" dirty="0" err="1"/>
              <a:t>Context</a:t>
            </a:r>
            <a:r>
              <a:rPr lang="pl-PL" sz="2400" b="1" dirty="0"/>
              <a:t>::</a:t>
            </a:r>
            <a:endParaRPr lang="en-US" sz="2600" dirty="0"/>
          </a:p>
          <a:p>
            <a:pPr>
              <a:buFont typeface="Wingdings" panose="05000000000000000000" pitchFamily="2" charset="2"/>
              <a:buChar char="§"/>
            </a:pPr>
            <a:r>
              <a:rPr lang="en-US" sz="2200" dirty="0"/>
              <a:t>Cameroon: CFA Franc (pegged to Euro, relatively stable)</a:t>
            </a:r>
          </a:p>
          <a:p>
            <a:pPr>
              <a:buFont typeface="Wingdings" panose="05000000000000000000" pitchFamily="2" charset="2"/>
              <a:buChar char="§"/>
            </a:pPr>
            <a:r>
              <a:rPr lang="en-US" sz="2200" dirty="0"/>
              <a:t>DRC: Congolese Franc (volatile, subject to devaluation)</a:t>
            </a:r>
          </a:p>
          <a:p>
            <a:pPr marL="0" indent="0">
              <a:buNone/>
            </a:pPr>
            <a:r>
              <a:rPr lang="pl-PL" sz="2400" b="1" dirty="0"/>
              <a:t>Supply Chain </a:t>
            </a:r>
            <a:r>
              <a:rPr lang="pl-PL" sz="2400" b="1" dirty="0" err="1"/>
              <a:t>Impact</a:t>
            </a:r>
            <a:r>
              <a:rPr lang="pl-PL" sz="2400" b="1" dirty="0"/>
              <a:t>:</a:t>
            </a:r>
            <a:endParaRPr lang="en-US" sz="2600" dirty="0"/>
          </a:p>
          <a:p>
            <a:pPr>
              <a:buFont typeface="Wingdings" panose="05000000000000000000" pitchFamily="2" charset="2"/>
              <a:buChar char="§"/>
            </a:pPr>
            <a:r>
              <a:rPr lang="en-US" sz="2200" dirty="0"/>
              <a:t>DRC currency fluctuations create pricing uncertainty for importers/exporters</a:t>
            </a:r>
          </a:p>
          <a:p>
            <a:pPr>
              <a:buFont typeface="Wingdings" panose="05000000000000000000" pitchFamily="2" charset="2"/>
              <a:buChar char="§"/>
            </a:pPr>
            <a:r>
              <a:rPr lang="en-US" sz="2200" dirty="0"/>
              <a:t>Working capital management is critical (managing cash in two currencies)</a:t>
            </a:r>
          </a:p>
          <a:p>
            <a:pPr>
              <a:buFont typeface="Wingdings" panose="05000000000000000000" pitchFamily="2" charset="2"/>
              <a:buChar char="§"/>
            </a:pPr>
            <a:r>
              <a:rPr lang="en-US" sz="2200" dirty="0"/>
              <a:t>Price setting is complicated—must account for currency risk</a:t>
            </a:r>
          </a:p>
          <a:p>
            <a:pPr>
              <a:buFont typeface="Wingdings" panose="05000000000000000000" pitchFamily="2" charset="2"/>
              <a:buChar char="§"/>
            </a:pPr>
            <a:r>
              <a:rPr lang="en-US" sz="2200" dirty="0"/>
              <a:t>Banking services: Often require letters of credit, adding cost &amp; delay</a:t>
            </a:r>
          </a:p>
          <a:p>
            <a:pPr marL="0" indent="0">
              <a:buNone/>
            </a:pPr>
            <a:endParaRPr lang="en-US" sz="2200" dirty="0"/>
          </a:p>
        </p:txBody>
      </p:sp>
    </p:spTree>
    <p:extLst>
      <p:ext uri="{BB962C8B-B14F-4D97-AF65-F5344CB8AC3E}">
        <p14:creationId xmlns:p14="http://schemas.microsoft.com/office/powerpoint/2010/main" val="172845015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31671-B403-9EA6-174F-C2F68FCA6C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894ACD-EEED-7E65-A61E-6B90B8169A7E}"/>
              </a:ext>
            </a:extLst>
          </p:cNvPr>
          <p:cNvSpPr>
            <a:spLocks noGrp="1"/>
          </p:cNvSpPr>
          <p:nvPr>
            <p:ph type="title"/>
          </p:nvPr>
        </p:nvSpPr>
        <p:spPr>
          <a:xfrm>
            <a:off x="603253" y="539751"/>
            <a:ext cx="8191612" cy="717551"/>
          </a:xfrm>
        </p:spPr>
        <p:txBody>
          <a:bodyPr/>
          <a:lstStyle/>
          <a:p>
            <a:r>
              <a:rPr lang="pl-PL" dirty="0"/>
              <a:t>Political Risk &amp; Instability</a:t>
            </a: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B7E61793-8A20-F7D4-E77B-83EAA3A97E02}"/>
              </a:ext>
            </a:extLst>
          </p:cNvPr>
          <p:cNvSpPr>
            <a:spLocks noGrp="1"/>
          </p:cNvSpPr>
          <p:nvPr>
            <p:ph type="body" sz="half" idx="1"/>
          </p:nvPr>
        </p:nvSpPr>
        <p:spPr>
          <a:xfrm>
            <a:off x="603253" y="1436719"/>
            <a:ext cx="8807980" cy="5059521"/>
          </a:xfrm>
        </p:spPr>
        <p:txBody>
          <a:bodyPr>
            <a:normAutofit/>
          </a:bodyPr>
          <a:lstStyle/>
          <a:p>
            <a:pPr>
              <a:buFont typeface="Wingdings" panose="05000000000000000000" pitchFamily="2" charset="2"/>
              <a:buChar char="§"/>
            </a:pPr>
            <a:r>
              <a:rPr lang="en-US" sz="2200" dirty="0"/>
              <a:t>Regional Conflicts: Cameroon (Anglophone crisis), DRC (Eastern region instability), CAR (ongoing tensions)</a:t>
            </a:r>
          </a:p>
          <a:p>
            <a:pPr>
              <a:buFont typeface="Wingdings" panose="05000000000000000000" pitchFamily="2" charset="2"/>
              <a:buChar char="§"/>
            </a:pPr>
            <a:r>
              <a:rPr lang="en-US" sz="2200" dirty="0"/>
              <a:t>Impact on Supply Chains: Supply routes disrupted, certain regions become high-risk, goods may be seized</a:t>
            </a:r>
          </a:p>
          <a:p>
            <a:pPr>
              <a:buFont typeface="Wingdings" panose="05000000000000000000" pitchFamily="2" charset="2"/>
              <a:buChar char="§"/>
            </a:pPr>
            <a:r>
              <a:rPr lang="en-US" sz="2200" dirty="0"/>
              <a:t>Business Continuity: Companies must plan for supply chain disruptions, have backup suppliers, secure insurance</a:t>
            </a:r>
          </a:p>
          <a:p>
            <a:pPr>
              <a:buFont typeface="Wingdings" panose="05000000000000000000" pitchFamily="2" charset="2"/>
              <a:buChar char="§"/>
            </a:pPr>
            <a:r>
              <a:rPr lang="en-US" sz="2200" dirty="0"/>
              <a:t>Corruption Risk: Bureaucracy and bribery can delay shipments (informal payments expected in some situations)</a:t>
            </a:r>
          </a:p>
          <a:p>
            <a:pPr>
              <a:buFont typeface="Wingdings" panose="05000000000000000000" pitchFamily="2" charset="2"/>
              <a:buChar char="§"/>
            </a:pPr>
            <a:r>
              <a:rPr lang="en-US" sz="2200" dirty="0"/>
              <a:t>Government Policy: Tariffs, import restrictions, licensing changes affect business operations</a:t>
            </a:r>
          </a:p>
          <a:p>
            <a:pPr marL="0" indent="0">
              <a:buNone/>
            </a:pPr>
            <a:endParaRPr lang="en-US" sz="2200" dirty="0"/>
          </a:p>
        </p:txBody>
      </p:sp>
    </p:spTree>
    <p:extLst>
      <p:ext uri="{BB962C8B-B14F-4D97-AF65-F5344CB8AC3E}">
        <p14:creationId xmlns:p14="http://schemas.microsoft.com/office/powerpoint/2010/main" val="251153711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FEBFB-6B23-AD21-A9AD-7FE40CE745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1270F8-535E-B662-B42B-9F8E6B02C889}"/>
              </a:ext>
            </a:extLst>
          </p:cNvPr>
          <p:cNvSpPr>
            <a:spLocks noGrp="1"/>
          </p:cNvSpPr>
          <p:nvPr>
            <p:ph type="title"/>
          </p:nvPr>
        </p:nvSpPr>
        <p:spPr>
          <a:xfrm>
            <a:off x="603253" y="539751"/>
            <a:ext cx="8191612" cy="717551"/>
          </a:xfrm>
        </p:spPr>
        <p:txBody>
          <a:bodyPr/>
          <a:lstStyle/>
          <a:p>
            <a:r>
              <a:rPr lang="pl-PL" dirty="0"/>
              <a:t>Security in Supply Chains</a:t>
            </a: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A72A4440-239E-6BD9-5589-F36EC306F16F}"/>
              </a:ext>
            </a:extLst>
          </p:cNvPr>
          <p:cNvSpPr>
            <a:spLocks noGrp="1"/>
          </p:cNvSpPr>
          <p:nvPr>
            <p:ph type="body" sz="half" idx="1"/>
          </p:nvPr>
        </p:nvSpPr>
        <p:spPr>
          <a:xfrm>
            <a:off x="603253" y="1436719"/>
            <a:ext cx="8807980" cy="5059521"/>
          </a:xfrm>
        </p:spPr>
        <p:txBody>
          <a:bodyPr>
            <a:normAutofit/>
          </a:bodyPr>
          <a:lstStyle/>
          <a:p>
            <a:pPr>
              <a:buFont typeface="Wingdings" panose="05000000000000000000" pitchFamily="2" charset="2"/>
              <a:buChar char="§"/>
            </a:pPr>
            <a:r>
              <a:rPr lang="en-US" sz="2200" dirty="0"/>
              <a:t>Cargo Security: Theft risk on roads and at ports (especially high-value goods)</a:t>
            </a:r>
          </a:p>
          <a:p>
            <a:pPr>
              <a:buFont typeface="Wingdings" panose="05000000000000000000" pitchFamily="2" charset="2"/>
              <a:buChar char="§"/>
            </a:pPr>
            <a:r>
              <a:rPr lang="en-US" sz="2200" dirty="0"/>
              <a:t>Personnel Safety: Driver and warehouse staff security concerns in certain regions</a:t>
            </a:r>
          </a:p>
          <a:p>
            <a:pPr>
              <a:buFont typeface="Wingdings" panose="05000000000000000000" pitchFamily="2" charset="2"/>
              <a:buChar char="§"/>
            </a:pPr>
            <a:r>
              <a:rPr lang="en-US" sz="2200" dirty="0"/>
              <a:t>Mitigation Strategies:</a:t>
            </a:r>
          </a:p>
          <a:p>
            <a:pPr marL="719138" indent="-303213">
              <a:buFont typeface="Wingdings" panose="05000000000000000000" pitchFamily="2" charset="2"/>
              <a:buChar char="Ø"/>
            </a:pPr>
            <a:r>
              <a:rPr lang="en-US" sz="2000" dirty="0"/>
              <a:t>Use armed escorts for high-value shipments</a:t>
            </a:r>
          </a:p>
          <a:p>
            <a:pPr marL="719138" indent="-303213">
              <a:buFont typeface="Wingdings" panose="05000000000000000000" pitchFamily="2" charset="2"/>
              <a:buChar char="Ø"/>
            </a:pPr>
            <a:r>
              <a:rPr lang="en-US" sz="2000" dirty="0"/>
              <a:t>Partner with trusted, established logistics providers</a:t>
            </a:r>
          </a:p>
          <a:p>
            <a:pPr marL="719138" indent="-303213">
              <a:buFont typeface="Wingdings" panose="05000000000000000000" pitchFamily="2" charset="2"/>
              <a:buChar char="Ø"/>
            </a:pPr>
            <a:r>
              <a:rPr lang="en-US" sz="2000" dirty="0"/>
              <a:t>Use secure warehouses and facilities</a:t>
            </a:r>
          </a:p>
          <a:p>
            <a:pPr marL="719138" indent="-303213">
              <a:buFont typeface="Wingdings" panose="05000000000000000000" pitchFamily="2" charset="2"/>
              <a:buChar char="Ø"/>
            </a:pPr>
            <a:r>
              <a:rPr lang="en-US" sz="2000" dirty="0"/>
              <a:t>Employ GPS tracking</a:t>
            </a:r>
          </a:p>
          <a:p>
            <a:pPr>
              <a:buFont typeface="Wingdings" panose="05000000000000000000" pitchFamily="2" charset="2"/>
              <a:buChar char="§"/>
            </a:pPr>
            <a:r>
              <a:rPr lang="en-US" sz="2200" dirty="0"/>
              <a:t>Insurance: Essential for cargo and supply chain disruptions</a:t>
            </a:r>
          </a:p>
          <a:p>
            <a:pPr marL="0" indent="0">
              <a:buNone/>
            </a:pPr>
            <a:endParaRPr lang="en-US" sz="2200" dirty="0"/>
          </a:p>
        </p:txBody>
      </p:sp>
    </p:spTree>
    <p:extLst>
      <p:ext uri="{BB962C8B-B14F-4D97-AF65-F5344CB8AC3E}">
        <p14:creationId xmlns:p14="http://schemas.microsoft.com/office/powerpoint/2010/main" val="284850473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D406B-79CE-0B13-CBB9-E1D3C07F8C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D6B5A5-D479-5D9F-6919-B574C3358075}"/>
              </a:ext>
            </a:extLst>
          </p:cNvPr>
          <p:cNvSpPr>
            <a:spLocks noGrp="1"/>
          </p:cNvSpPr>
          <p:nvPr>
            <p:ph type="title"/>
          </p:nvPr>
        </p:nvSpPr>
        <p:spPr>
          <a:xfrm>
            <a:off x="603253" y="539751"/>
            <a:ext cx="8191612" cy="717551"/>
          </a:xfrm>
        </p:spPr>
        <p:txBody>
          <a:bodyPr/>
          <a:lstStyle/>
          <a:p>
            <a:r>
              <a:rPr lang="pl-PL" dirty="0"/>
              <a:t>Natural Conditions: Climate &amp; Seasonality</a:t>
            </a: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51C73DB6-19A5-8CDE-21D0-D894C3F0F5F4}"/>
              </a:ext>
            </a:extLst>
          </p:cNvPr>
          <p:cNvSpPr>
            <a:spLocks noGrp="1"/>
          </p:cNvSpPr>
          <p:nvPr>
            <p:ph type="body" sz="half" idx="1"/>
          </p:nvPr>
        </p:nvSpPr>
        <p:spPr>
          <a:xfrm>
            <a:off x="603253" y="1436719"/>
            <a:ext cx="8807980" cy="5059521"/>
          </a:xfrm>
        </p:spPr>
        <p:txBody>
          <a:bodyPr>
            <a:normAutofit fontScale="92500" lnSpcReduction="20000"/>
          </a:bodyPr>
          <a:lstStyle/>
          <a:p>
            <a:pPr>
              <a:buFont typeface="Wingdings" panose="05000000000000000000" pitchFamily="2" charset="2"/>
              <a:buChar char="§"/>
            </a:pPr>
            <a:r>
              <a:rPr lang="en-US" sz="2200" dirty="0"/>
              <a:t>Rainy Seasons: Heavy rainfall (March-June, Sept-Nov) causes flooding, road closures, delays</a:t>
            </a:r>
          </a:p>
          <a:p>
            <a:pPr>
              <a:buFont typeface="Wingdings" panose="05000000000000000000" pitchFamily="2" charset="2"/>
              <a:buChar char="§"/>
            </a:pPr>
            <a:r>
              <a:rPr lang="en-US" sz="2200" dirty="0"/>
              <a:t>Heat &amp; Humidity: Challenges for perishable goods and equipment maintenance</a:t>
            </a:r>
          </a:p>
          <a:p>
            <a:pPr>
              <a:buFont typeface="Wingdings" panose="05000000000000000000" pitchFamily="2" charset="2"/>
              <a:buChar char="§"/>
            </a:pPr>
            <a:r>
              <a:rPr lang="en-US" sz="2200" dirty="0"/>
              <a:t>Cold Chain Challenges:</a:t>
            </a:r>
          </a:p>
          <a:p>
            <a:pPr marL="719138" indent="-303213">
              <a:lnSpc>
                <a:spcPct val="110000"/>
              </a:lnSpc>
              <a:buFont typeface="Wingdings" panose="05000000000000000000" pitchFamily="2" charset="2"/>
              <a:buChar char="Ø"/>
            </a:pPr>
            <a:r>
              <a:rPr lang="en-US" sz="2200" dirty="0"/>
              <a:t>Refrigerated storage limited and expensive</a:t>
            </a:r>
          </a:p>
          <a:p>
            <a:pPr marL="719138" indent="-303213">
              <a:lnSpc>
                <a:spcPct val="110000"/>
              </a:lnSpc>
              <a:buFont typeface="Wingdings" panose="05000000000000000000" pitchFamily="2" charset="2"/>
              <a:buChar char="Ø"/>
            </a:pPr>
            <a:r>
              <a:rPr lang="en-US" sz="2200" dirty="0"/>
              <a:t>Food spoilage is major issue</a:t>
            </a:r>
          </a:p>
          <a:p>
            <a:pPr marL="719138" indent="-303213">
              <a:lnSpc>
                <a:spcPct val="110000"/>
              </a:lnSpc>
              <a:buFont typeface="Wingdings" panose="05000000000000000000" pitchFamily="2" charset="2"/>
              <a:buChar char="Ø"/>
            </a:pPr>
            <a:r>
              <a:rPr lang="en-US" sz="2200" dirty="0"/>
              <a:t>Pharmaceuticals and vaccines require careful handling</a:t>
            </a:r>
          </a:p>
          <a:p>
            <a:pPr>
              <a:buFont typeface="Wingdings" panose="05000000000000000000" pitchFamily="2" charset="2"/>
              <a:buChar char="§"/>
            </a:pPr>
            <a:r>
              <a:rPr lang="en-US" sz="2200" dirty="0"/>
              <a:t>Agricultural Seasons: Supply of agricultural products is seasonal, affects inventory planning</a:t>
            </a:r>
          </a:p>
          <a:p>
            <a:pPr>
              <a:buFont typeface="Wingdings" panose="05000000000000000000" pitchFamily="2" charset="2"/>
              <a:buChar char="§"/>
            </a:pPr>
            <a:r>
              <a:rPr lang="en-US" sz="2200" dirty="0"/>
              <a:t>Planning: Must account for these variabilities in lead time and safety stock calculations</a:t>
            </a:r>
          </a:p>
          <a:p>
            <a:pPr marL="0" indent="0">
              <a:buNone/>
            </a:pPr>
            <a:endParaRPr lang="en-US" sz="2200" dirty="0"/>
          </a:p>
        </p:txBody>
      </p:sp>
    </p:spTree>
    <p:extLst>
      <p:ext uri="{BB962C8B-B14F-4D97-AF65-F5344CB8AC3E}">
        <p14:creationId xmlns:p14="http://schemas.microsoft.com/office/powerpoint/2010/main" val="43039279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172A6-2858-C683-C62E-F98A399D88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2A8BC2-C2AC-139E-87C7-C69F0D815523}"/>
              </a:ext>
            </a:extLst>
          </p:cNvPr>
          <p:cNvSpPr>
            <a:spLocks noGrp="1"/>
          </p:cNvSpPr>
          <p:nvPr>
            <p:ph type="title"/>
          </p:nvPr>
        </p:nvSpPr>
        <p:spPr>
          <a:xfrm>
            <a:off x="603253" y="539751"/>
            <a:ext cx="8191612" cy="717551"/>
          </a:xfrm>
        </p:spPr>
        <p:txBody>
          <a:bodyPr/>
          <a:lstStyle/>
          <a:p>
            <a:r>
              <a:rPr lang="pl-PL" dirty="0"/>
              <a:t>The Informal Sector's Role</a:t>
            </a: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E58EDE80-7C9A-AE06-F8D4-34856FE7875A}"/>
              </a:ext>
            </a:extLst>
          </p:cNvPr>
          <p:cNvSpPr>
            <a:spLocks noGrp="1"/>
          </p:cNvSpPr>
          <p:nvPr>
            <p:ph type="body" sz="half" idx="1"/>
          </p:nvPr>
        </p:nvSpPr>
        <p:spPr>
          <a:xfrm>
            <a:off x="603253" y="1436719"/>
            <a:ext cx="8807980" cy="5059521"/>
          </a:xfrm>
        </p:spPr>
        <p:txBody>
          <a:bodyPr>
            <a:normAutofit fontScale="92500" lnSpcReduction="20000"/>
          </a:bodyPr>
          <a:lstStyle/>
          <a:p>
            <a:pPr>
              <a:buFont typeface="Wingdings" panose="05000000000000000000" pitchFamily="2" charset="2"/>
              <a:buChar char="§"/>
            </a:pPr>
            <a:r>
              <a:rPr lang="en-US" sz="2200" dirty="0"/>
              <a:t>Size: Informal trade represents 40-60% of economic activity in region</a:t>
            </a:r>
          </a:p>
          <a:p>
            <a:pPr>
              <a:buFont typeface="Wingdings" panose="05000000000000000000" pitchFamily="2" charset="2"/>
              <a:buChar char="§"/>
            </a:pPr>
            <a:r>
              <a:rPr lang="en-US" sz="2200" dirty="0"/>
              <a:t>Characteristics: Small traders, not formally registered, cash-based, limited record-keeping</a:t>
            </a:r>
          </a:p>
          <a:p>
            <a:pPr>
              <a:buFont typeface="Wingdings" panose="05000000000000000000" pitchFamily="2" charset="2"/>
              <a:buChar char="§"/>
            </a:pPr>
            <a:r>
              <a:rPr lang="en-US" sz="2200" dirty="0"/>
              <a:t>Supply Chain Impact:</a:t>
            </a:r>
          </a:p>
          <a:p>
            <a:pPr marL="719138" indent="-303213">
              <a:lnSpc>
                <a:spcPct val="110000"/>
              </a:lnSpc>
              <a:buFont typeface="Wingdings" panose="05000000000000000000" pitchFamily="2" charset="2"/>
              <a:buChar char="Ø"/>
            </a:pPr>
            <a:r>
              <a:rPr lang="en-US" sz="2200" dirty="0"/>
              <a:t>Hard to forecast demand (informal traders don't report sales)</a:t>
            </a:r>
          </a:p>
          <a:p>
            <a:pPr marL="719138" indent="-303213">
              <a:lnSpc>
                <a:spcPct val="110000"/>
              </a:lnSpc>
              <a:buFont typeface="Wingdings" panose="05000000000000000000" pitchFamily="2" charset="2"/>
              <a:buChar char="Ø"/>
            </a:pPr>
            <a:r>
              <a:rPr lang="en-US" sz="2200" dirty="0"/>
              <a:t>Quality control challenges (goods may pass through many middlemen)</a:t>
            </a:r>
          </a:p>
          <a:p>
            <a:pPr marL="719138" indent="-303213">
              <a:lnSpc>
                <a:spcPct val="110000"/>
              </a:lnSpc>
              <a:buFont typeface="Wingdings" panose="05000000000000000000" pitchFamily="2" charset="2"/>
              <a:buChar char="Ø"/>
            </a:pPr>
            <a:r>
              <a:rPr lang="en-US" sz="2200" dirty="0"/>
              <a:t>Payment risk (informal traders may default)</a:t>
            </a:r>
          </a:p>
          <a:p>
            <a:pPr>
              <a:buFont typeface="Wingdings" panose="05000000000000000000" pitchFamily="2" charset="2"/>
              <a:buChar char="§"/>
            </a:pPr>
            <a:r>
              <a:rPr lang="en-US" sz="2200" dirty="0"/>
              <a:t>Opportunities: Direct relationships with informal traders can be profitable if managed well</a:t>
            </a:r>
          </a:p>
          <a:p>
            <a:pPr>
              <a:buFont typeface="Wingdings" panose="05000000000000000000" pitchFamily="2" charset="2"/>
              <a:buChar char="§"/>
            </a:pPr>
            <a:r>
              <a:rPr lang="en-US" sz="2200" dirty="0"/>
              <a:t>Challenge: Balancing formal &amp; informal supply chain strategies</a:t>
            </a:r>
          </a:p>
          <a:p>
            <a:pPr marL="0" indent="0">
              <a:buNone/>
            </a:pPr>
            <a:endParaRPr lang="en-US" sz="2200" dirty="0"/>
          </a:p>
        </p:txBody>
      </p:sp>
    </p:spTree>
    <p:extLst>
      <p:ext uri="{BB962C8B-B14F-4D97-AF65-F5344CB8AC3E}">
        <p14:creationId xmlns:p14="http://schemas.microsoft.com/office/powerpoint/2010/main" val="318930151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52256-A068-E2A3-F1E1-1633165FAB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C896BA-15F9-D20F-B12B-85A8B79F2228}"/>
              </a:ext>
            </a:extLst>
          </p:cNvPr>
          <p:cNvSpPr>
            <a:spLocks noGrp="1"/>
          </p:cNvSpPr>
          <p:nvPr>
            <p:ph type="title"/>
          </p:nvPr>
        </p:nvSpPr>
        <p:spPr>
          <a:xfrm>
            <a:off x="603253" y="539751"/>
            <a:ext cx="8191612" cy="717551"/>
          </a:xfrm>
        </p:spPr>
        <p:txBody>
          <a:bodyPr/>
          <a:lstStyle/>
          <a:p>
            <a:r>
              <a:rPr lang="pl-PL" dirty="0"/>
              <a:t>Regional Industries &amp; Products</a:t>
            </a:r>
            <a:br>
              <a:rPr lang="pl-PL" dirty="0"/>
            </a:b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037F7772-9594-5296-1951-FC12CB70CCAD}"/>
              </a:ext>
            </a:extLst>
          </p:cNvPr>
          <p:cNvSpPr>
            <a:spLocks noGrp="1"/>
          </p:cNvSpPr>
          <p:nvPr>
            <p:ph type="body" sz="half" idx="1"/>
          </p:nvPr>
        </p:nvSpPr>
        <p:spPr>
          <a:xfrm>
            <a:off x="603253" y="1436719"/>
            <a:ext cx="8807980" cy="5059521"/>
          </a:xfrm>
        </p:spPr>
        <p:txBody>
          <a:bodyPr>
            <a:normAutofit lnSpcReduction="10000"/>
          </a:bodyPr>
          <a:lstStyle/>
          <a:p>
            <a:pPr>
              <a:buFont typeface="Wingdings" panose="05000000000000000000" pitchFamily="2" charset="2"/>
              <a:buChar char="§"/>
            </a:pPr>
            <a:r>
              <a:rPr lang="en-US" sz="2200" dirty="0"/>
              <a:t>Agriculture: Cocoa, coffee, palm oil, cassava, plantains (seasonal production)</a:t>
            </a:r>
          </a:p>
          <a:p>
            <a:pPr>
              <a:buFont typeface="Wingdings" panose="05000000000000000000" pitchFamily="2" charset="2"/>
              <a:buChar char="§"/>
            </a:pPr>
            <a:r>
              <a:rPr lang="en-US" sz="2200" dirty="0"/>
              <a:t>Timber: DRC is a major timber exporter (supply chain requires traceability, certification)</a:t>
            </a:r>
          </a:p>
          <a:p>
            <a:pPr>
              <a:buFont typeface="Wingdings" panose="05000000000000000000" pitchFamily="2" charset="2"/>
              <a:buChar char="§"/>
            </a:pPr>
            <a:r>
              <a:rPr lang="en-US" sz="2200" dirty="0"/>
              <a:t>Mining: Minerals (cobalt, copper, gold), requires secure supply chains to prevent conflict minerals</a:t>
            </a:r>
          </a:p>
          <a:p>
            <a:pPr>
              <a:buFont typeface="Wingdings" panose="05000000000000000000" pitchFamily="2" charset="2"/>
              <a:buChar char="§"/>
            </a:pPr>
            <a:r>
              <a:rPr lang="en-US" sz="2200" dirty="0"/>
              <a:t>Oil &amp; Gas: Cameroon and Congo produce oil (major export revenue)</a:t>
            </a:r>
          </a:p>
          <a:p>
            <a:pPr>
              <a:buFont typeface="Wingdings" panose="05000000000000000000" pitchFamily="2" charset="2"/>
              <a:buChar char="§"/>
            </a:pPr>
            <a:r>
              <a:rPr lang="en-US" sz="2200" dirty="0"/>
              <a:t>Manufacturing: Textiles, food processing, beverages, cement</a:t>
            </a:r>
          </a:p>
          <a:p>
            <a:pPr>
              <a:buFont typeface="Wingdings" panose="05000000000000000000" pitchFamily="2" charset="2"/>
              <a:buChar char="§"/>
            </a:pPr>
            <a:r>
              <a:rPr lang="en-US" sz="2200" dirty="0"/>
              <a:t>Mobile Commerce: MTN, Orange, and other telecom companies are major logistics players</a:t>
            </a:r>
          </a:p>
          <a:p>
            <a:pPr marL="0" indent="0">
              <a:buNone/>
            </a:pPr>
            <a:endParaRPr lang="en-US" sz="2200" dirty="0"/>
          </a:p>
        </p:txBody>
      </p:sp>
    </p:spTree>
    <p:extLst>
      <p:ext uri="{BB962C8B-B14F-4D97-AF65-F5344CB8AC3E}">
        <p14:creationId xmlns:p14="http://schemas.microsoft.com/office/powerpoint/2010/main" val="279438808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247EA-4F5B-9BD7-313F-81EA5C4EF7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74BEE1-6CD6-35A2-C15E-F1B51CF00C95}"/>
              </a:ext>
            </a:extLst>
          </p:cNvPr>
          <p:cNvSpPr>
            <a:spLocks noGrp="1"/>
          </p:cNvSpPr>
          <p:nvPr>
            <p:ph type="title"/>
          </p:nvPr>
        </p:nvSpPr>
        <p:spPr>
          <a:xfrm>
            <a:off x="603253" y="539751"/>
            <a:ext cx="8191612" cy="717551"/>
          </a:xfrm>
        </p:spPr>
        <p:txBody>
          <a:bodyPr/>
          <a:lstStyle/>
          <a:p>
            <a:r>
              <a:rPr lang="en-US" dirty="0"/>
              <a:t>AfCFTA: African Continental Free Trade Area</a:t>
            </a:r>
            <a:br>
              <a:rPr lang="en-US" dirty="0"/>
            </a:br>
            <a:br>
              <a:rPr lang="pl-PL" dirty="0"/>
            </a:b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0B9E543C-4579-73D6-1C93-259DD60F2E06}"/>
              </a:ext>
            </a:extLst>
          </p:cNvPr>
          <p:cNvSpPr>
            <a:spLocks noGrp="1"/>
          </p:cNvSpPr>
          <p:nvPr>
            <p:ph type="body" sz="half" idx="1"/>
          </p:nvPr>
        </p:nvSpPr>
        <p:spPr>
          <a:xfrm>
            <a:off x="603253" y="1533997"/>
            <a:ext cx="8807980" cy="5059521"/>
          </a:xfrm>
        </p:spPr>
        <p:txBody>
          <a:bodyPr>
            <a:noAutofit/>
          </a:bodyPr>
          <a:lstStyle/>
          <a:p>
            <a:pPr>
              <a:spcBef>
                <a:spcPts val="1800"/>
              </a:spcBef>
              <a:buFont typeface="Wingdings" panose="05000000000000000000" pitchFamily="2" charset="2"/>
              <a:buChar char="§"/>
            </a:pPr>
            <a:r>
              <a:rPr lang="en-US" sz="1800" dirty="0"/>
              <a:t>What is </a:t>
            </a:r>
            <a:r>
              <a:rPr lang="en-US" sz="1800" dirty="0" err="1"/>
              <a:t>AfCFTA</a:t>
            </a:r>
            <a:r>
              <a:rPr lang="en-US" sz="1800" dirty="0"/>
              <a:t>? Agreement among 54 African countries to reduce trade barriers, increase intra-African trade</a:t>
            </a:r>
          </a:p>
          <a:p>
            <a:pPr>
              <a:spcBef>
                <a:spcPts val="1800"/>
              </a:spcBef>
              <a:buFont typeface="Wingdings" panose="05000000000000000000" pitchFamily="2" charset="2"/>
              <a:buChar char="§"/>
            </a:pPr>
            <a:r>
              <a:rPr lang="en-US" sz="1800" dirty="0"/>
              <a:t>Started: January 2021</a:t>
            </a:r>
          </a:p>
          <a:p>
            <a:pPr>
              <a:spcBef>
                <a:spcPts val="1800"/>
              </a:spcBef>
              <a:buFont typeface="Wingdings" panose="05000000000000000000" pitchFamily="2" charset="2"/>
              <a:buChar char="§"/>
            </a:pPr>
            <a:r>
              <a:rPr lang="en-US" sz="1800" dirty="0"/>
              <a:t>Impact on Cameroon &amp; DRC:</a:t>
            </a:r>
          </a:p>
          <a:p>
            <a:pPr marL="719138" indent="-303213">
              <a:lnSpc>
                <a:spcPct val="110000"/>
              </a:lnSpc>
              <a:spcBef>
                <a:spcPts val="1800"/>
              </a:spcBef>
              <a:buFont typeface="Wingdings" panose="05000000000000000000" pitchFamily="2" charset="2"/>
              <a:buChar char="Ø"/>
            </a:pPr>
            <a:r>
              <a:rPr lang="en-US" sz="1700" dirty="0"/>
              <a:t>Reduced tariffs on goods traded within Africa</a:t>
            </a:r>
          </a:p>
          <a:p>
            <a:pPr marL="719138" indent="-303213">
              <a:lnSpc>
                <a:spcPct val="110000"/>
              </a:lnSpc>
              <a:spcBef>
                <a:spcPts val="1800"/>
              </a:spcBef>
              <a:buFont typeface="Wingdings" panose="05000000000000000000" pitchFamily="2" charset="2"/>
              <a:buChar char="Ø"/>
            </a:pPr>
            <a:r>
              <a:rPr lang="en-US" sz="1700" dirty="0"/>
              <a:t>Opportunity to export more within Africa (vs. only to Europe)</a:t>
            </a:r>
          </a:p>
          <a:p>
            <a:pPr marL="719138" indent="-303213">
              <a:lnSpc>
                <a:spcPct val="110000"/>
              </a:lnSpc>
              <a:spcBef>
                <a:spcPts val="1800"/>
              </a:spcBef>
              <a:buFont typeface="Wingdings" panose="05000000000000000000" pitchFamily="2" charset="2"/>
              <a:buChar char="Ø"/>
            </a:pPr>
            <a:r>
              <a:rPr lang="en-US" sz="1700" dirty="0"/>
              <a:t>Larger market for local products</a:t>
            </a:r>
          </a:p>
          <a:p>
            <a:pPr marL="719138" indent="-303213">
              <a:lnSpc>
                <a:spcPct val="110000"/>
              </a:lnSpc>
              <a:spcBef>
                <a:spcPts val="1800"/>
              </a:spcBef>
              <a:buFont typeface="Wingdings" panose="05000000000000000000" pitchFamily="2" charset="2"/>
              <a:buChar char="Ø"/>
            </a:pPr>
            <a:r>
              <a:rPr lang="en-US" sz="1700" dirty="0"/>
              <a:t>Supply chains becoming more regional, less dependent on external suppliers</a:t>
            </a:r>
          </a:p>
          <a:p>
            <a:pPr>
              <a:spcBef>
                <a:spcPts val="1800"/>
              </a:spcBef>
              <a:buFont typeface="Wingdings" panose="05000000000000000000" pitchFamily="2" charset="2"/>
              <a:buChar char="§"/>
            </a:pPr>
            <a:r>
              <a:rPr lang="en-US" sz="1800" dirty="0"/>
              <a:t>Challenge: Infrastructure must improve to support increased trade</a:t>
            </a:r>
          </a:p>
          <a:p>
            <a:pPr>
              <a:spcBef>
                <a:spcPts val="1800"/>
              </a:spcBef>
              <a:buFont typeface="Wingdings" panose="05000000000000000000" pitchFamily="2" charset="2"/>
              <a:buChar char="§"/>
            </a:pPr>
            <a:r>
              <a:rPr lang="en-US" sz="1800" dirty="0"/>
              <a:t>Opportunity: Companies that build efficient regional supply chains will compete better</a:t>
            </a:r>
          </a:p>
          <a:p>
            <a:pPr marL="0" indent="0">
              <a:spcBef>
                <a:spcPts val="1800"/>
              </a:spcBef>
              <a:buNone/>
            </a:pPr>
            <a:endParaRPr lang="en-US" sz="1800" dirty="0"/>
          </a:p>
        </p:txBody>
      </p:sp>
    </p:spTree>
    <p:extLst>
      <p:ext uri="{BB962C8B-B14F-4D97-AF65-F5344CB8AC3E}">
        <p14:creationId xmlns:p14="http://schemas.microsoft.com/office/powerpoint/2010/main" val="403970164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980EA-649C-8408-BE75-D237CE12F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174E51-4010-7113-51DA-D9C996D5228F}"/>
              </a:ext>
            </a:extLst>
          </p:cNvPr>
          <p:cNvSpPr>
            <a:spLocks noGrp="1"/>
          </p:cNvSpPr>
          <p:nvPr>
            <p:ph type="title"/>
          </p:nvPr>
        </p:nvSpPr>
        <p:spPr>
          <a:xfrm>
            <a:off x="603253" y="539751"/>
            <a:ext cx="8191612" cy="717551"/>
          </a:xfrm>
        </p:spPr>
        <p:txBody>
          <a:bodyPr/>
          <a:lstStyle/>
          <a:p>
            <a:r>
              <a:rPr lang="pl-PL" dirty="0"/>
              <a:t>Mobile Money Revolution</a:t>
            </a: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38F20FF8-D5C0-E37D-B0D5-26BA0AC0F549}"/>
              </a:ext>
            </a:extLst>
          </p:cNvPr>
          <p:cNvSpPr>
            <a:spLocks noGrp="1"/>
          </p:cNvSpPr>
          <p:nvPr>
            <p:ph type="body" sz="half" idx="1"/>
          </p:nvPr>
        </p:nvSpPr>
        <p:spPr>
          <a:xfrm>
            <a:off x="603253" y="1436719"/>
            <a:ext cx="8807980" cy="5059521"/>
          </a:xfrm>
        </p:spPr>
        <p:txBody>
          <a:bodyPr>
            <a:normAutofit lnSpcReduction="10000"/>
          </a:bodyPr>
          <a:lstStyle/>
          <a:p>
            <a:pPr>
              <a:buFont typeface="Wingdings" panose="05000000000000000000" pitchFamily="2" charset="2"/>
              <a:buChar char="§"/>
            </a:pPr>
            <a:r>
              <a:rPr lang="en-US" sz="2200" dirty="0"/>
              <a:t>MTN Mobile Money, Orange Money, Airtel Money: Dominant payment systems</a:t>
            </a:r>
          </a:p>
          <a:p>
            <a:pPr>
              <a:buFont typeface="Wingdings" panose="05000000000000000000" pitchFamily="2" charset="2"/>
              <a:buChar char="§"/>
            </a:pPr>
            <a:r>
              <a:rPr lang="en-US" sz="2200" dirty="0"/>
              <a:t>Penetration: 80%+ of population in both countries have mobile money accounts</a:t>
            </a:r>
          </a:p>
          <a:p>
            <a:pPr>
              <a:buFont typeface="Wingdings" panose="05000000000000000000" pitchFamily="2" charset="2"/>
              <a:buChar char="§"/>
            </a:pPr>
            <a:r>
              <a:rPr lang="en-US" sz="2200" dirty="0"/>
              <a:t>Impact on Supply Chains:</a:t>
            </a:r>
          </a:p>
          <a:p>
            <a:pPr marL="719138" indent="-303213">
              <a:lnSpc>
                <a:spcPct val="120000"/>
              </a:lnSpc>
              <a:spcBef>
                <a:spcPts val="1800"/>
              </a:spcBef>
              <a:buFont typeface="Wingdings" panose="05000000000000000000" pitchFamily="2" charset="2"/>
              <a:buChar char="Ø"/>
            </a:pPr>
            <a:r>
              <a:rPr lang="en-US" sz="1800" dirty="0"/>
              <a:t>Faster payments (vs. physical cash or bank transfers)</a:t>
            </a:r>
          </a:p>
          <a:p>
            <a:pPr marL="719138" indent="-303213">
              <a:lnSpc>
                <a:spcPct val="120000"/>
              </a:lnSpc>
              <a:spcBef>
                <a:spcPts val="1800"/>
              </a:spcBef>
              <a:buFont typeface="Wingdings" panose="05000000000000000000" pitchFamily="2" charset="2"/>
              <a:buChar char="Ø"/>
            </a:pPr>
            <a:r>
              <a:rPr lang="en-US" sz="1800" dirty="0"/>
              <a:t>Reduced cash-in-transit risk</a:t>
            </a:r>
          </a:p>
          <a:p>
            <a:pPr marL="719138" indent="-303213">
              <a:lnSpc>
                <a:spcPct val="120000"/>
              </a:lnSpc>
              <a:spcBef>
                <a:spcPts val="1800"/>
              </a:spcBef>
              <a:buFont typeface="Wingdings" panose="05000000000000000000" pitchFamily="2" charset="2"/>
              <a:buChar char="Ø"/>
            </a:pPr>
            <a:r>
              <a:rPr lang="en-US" sz="1800" dirty="0"/>
              <a:t>Better tracking of payments</a:t>
            </a:r>
          </a:p>
          <a:p>
            <a:pPr marL="719138" indent="-303213">
              <a:lnSpc>
                <a:spcPct val="120000"/>
              </a:lnSpc>
              <a:spcBef>
                <a:spcPts val="1800"/>
              </a:spcBef>
              <a:buFont typeface="Wingdings" panose="05000000000000000000" pitchFamily="2" charset="2"/>
              <a:buChar char="Ø"/>
            </a:pPr>
            <a:r>
              <a:rPr lang="en-US" sz="1800" dirty="0"/>
              <a:t>Enables informal traders to participate in formal supply chains</a:t>
            </a:r>
          </a:p>
          <a:p>
            <a:pPr>
              <a:buFont typeface="Wingdings" panose="05000000000000000000" pitchFamily="2" charset="2"/>
              <a:buChar char="§"/>
            </a:pPr>
            <a:r>
              <a:rPr lang="en-US" sz="2200" dirty="0"/>
              <a:t>Future: Integration with inventory systems for automated payments</a:t>
            </a:r>
          </a:p>
          <a:p>
            <a:pPr marL="0" indent="0">
              <a:buNone/>
            </a:pPr>
            <a:endParaRPr lang="en-US" sz="2200" dirty="0"/>
          </a:p>
        </p:txBody>
      </p:sp>
    </p:spTree>
    <p:extLst>
      <p:ext uri="{BB962C8B-B14F-4D97-AF65-F5344CB8AC3E}">
        <p14:creationId xmlns:p14="http://schemas.microsoft.com/office/powerpoint/2010/main" val="201605330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0B869-E6CD-01F4-8DCB-2479CAF52D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4B1E59-9A66-6030-6EF8-5F82C716754E}"/>
              </a:ext>
            </a:extLst>
          </p:cNvPr>
          <p:cNvSpPr>
            <a:spLocks noGrp="1"/>
          </p:cNvSpPr>
          <p:nvPr>
            <p:ph type="title"/>
          </p:nvPr>
        </p:nvSpPr>
        <p:spPr>
          <a:xfrm>
            <a:off x="603253" y="539751"/>
            <a:ext cx="8191612" cy="717551"/>
          </a:xfrm>
        </p:spPr>
        <p:txBody>
          <a:bodyPr/>
          <a:lstStyle/>
          <a:p>
            <a:r>
              <a:rPr lang="pl-PL" dirty="0"/>
              <a:t>Consumer Demand Patterns</a:t>
            </a: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A32B8D14-CAB8-EFC7-E64E-ABCA3C0FD909}"/>
              </a:ext>
            </a:extLst>
          </p:cNvPr>
          <p:cNvSpPr>
            <a:spLocks noGrp="1"/>
          </p:cNvSpPr>
          <p:nvPr>
            <p:ph type="body" sz="half" idx="1"/>
          </p:nvPr>
        </p:nvSpPr>
        <p:spPr>
          <a:xfrm>
            <a:off x="603253" y="1436719"/>
            <a:ext cx="8807980" cy="5059521"/>
          </a:xfrm>
        </p:spPr>
        <p:txBody>
          <a:bodyPr>
            <a:normAutofit lnSpcReduction="10000"/>
          </a:bodyPr>
          <a:lstStyle/>
          <a:p>
            <a:pPr>
              <a:buFont typeface="Wingdings" panose="05000000000000000000" pitchFamily="2" charset="2"/>
              <a:buChar char="§"/>
            </a:pPr>
            <a:r>
              <a:rPr lang="en-US" sz="2200" dirty="0"/>
              <a:t>Urban vs. Rural: Major differences in purchasing power and preferences</a:t>
            </a:r>
          </a:p>
          <a:p>
            <a:pPr>
              <a:buFont typeface="Wingdings" panose="05000000000000000000" pitchFamily="2" charset="2"/>
              <a:buChar char="§"/>
            </a:pPr>
            <a:r>
              <a:rPr lang="en-US" sz="2200" dirty="0"/>
              <a:t>Seasonal Demand: School seasons, harvest times, holidays drive seasonal spikes</a:t>
            </a:r>
          </a:p>
          <a:p>
            <a:pPr>
              <a:buFont typeface="Wingdings" panose="05000000000000000000" pitchFamily="2" charset="2"/>
              <a:buChar char="§"/>
            </a:pPr>
            <a:r>
              <a:rPr lang="en-US" sz="2200" dirty="0"/>
              <a:t>Price Sensitivity: Consumers very price-conscious, looking for value/bulk packages</a:t>
            </a:r>
          </a:p>
          <a:p>
            <a:pPr>
              <a:buFont typeface="Wingdings" panose="05000000000000000000" pitchFamily="2" charset="2"/>
              <a:buChar char="§"/>
            </a:pPr>
            <a:r>
              <a:rPr lang="en-US" sz="2200" dirty="0"/>
              <a:t>Brand Preference: Mix of local brands (Cameroon, DRC) and international brands (Europe, China)</a:t>
            </a:r>
          </a:p>
          <a:p>
            <a:pPr>
              <a:buFont typeface="Wingdings" panose="05000000000000000000" pitchFamily="2" charset="2"/>
              <a:buChar char="§"/>
            </a:pPr>
            <a:r>
              <a:rPr lang="en-US" sz="2200" dirty="0"/>
              <a:t>Distribution Channels: Mix of formal retail and informal markets (open markets, street vendors)</a:t>
            </a:r>
          </a:p>
          <a:p>
            <a:pPr>
              <a:buFont typeface="Wingdings" panose="05000000000000000000" pitchFamily="2" charset="2"/>
              <a:buChar char="§"/>
            </a:pPr>
            <a:r>
              <a:rPr lang="en-US" sz="2200" dirty="0"/>
              <a:t>Challenge for Supply Chain: Highly fragmented demand, requires flexible distribution strategies</a:t>
            </a:r>
          </a:p>
          <a:p>
            <a:pPr marL="0" indent="0">
              <a:buNone/>
            </a:pPr>
            <a:endParaRPr lang="en-US" sz="2200" dirty="0"/>
          </a:p>
        </p:txBody>
      </p:sp>
    </p:spTree>
    <p:extLst>
      <p:ext uri="{BB962C8B-B14F-4D97-AF65-F5344CB8AC3E}">
        <p14:creationId xmlns:p14="http://schemas.microsoft.com/office/powerpoint/2010/main" val="337177568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E33B6-F4CB-0F1D-A836-9F5FA68C2E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C25491-26B3-2721-1517-7EF3E9B06841}"/>
              </a:ext>
            </a:extLst>
          </p:cNvPr>
          <p:cNvSpPr>
            <a:spLocks noGrp="1"/>
          </p:cNvSpPr>
          <p:nvPr>
            <p:ph type="title"/>
          </p:nvPr>
        </p:nvSpPr>
        <p:spPr>
          <a:xfrm>
            <a:off x="603253" y="539751"/>
            <a:ext cx="8191612" cy="717551"/>
          </a:xfrm>
        </p:spPr>
        <p:txBody>
          <a:bodyPr/>
          <a:lstStyle/>
          <a:p>
            <a:r>
              <a:rPr lang="pl-PL" dirty="0"/>
              <a:t>Competitive Advantages</a:t>
            </a: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DC3856EC-1DD0-6EF8-A9DD-01D5697EAD5F}"/>
              </a:ext>
            </a:extLst>
          </p:cNvPr>
          <p:cNvSpPr>
            <a:spLocks noGrp="1"/>
          </p:cNvSpPr>
          <p:nvPr>
            <p:ph type="body" sz="half" idx="1"/>
          </p:nvPr>
        </p:nvSpPr>
        <p:spPr>
          <a:xfrm>
            <a:off x="603253" y="1436719"/>
            <a:ext cx="8807980" cy="5059521"/>
          </a:xfrm>
        </p:spPr>
        <p:txBody>
          <a:bodyPr>
            <a:normAutofit lnSpcReduction="10000"/>
          </a:bodyPr>
          <a:lstStyle/>
          <a:p>
            <a:pPr>
              <a:buFont typeface="Wingdings" panose="05000000000000000000" pitchFamily="2" charset="2"/>
              <a:buChar char="§"/>
            </a:pPr>
            <a:r>
              <a:rPr lang="en-US" sz="2200" dirty="0"/>
              <a:t>Natural Resources: Abundant agricultural, timber, mineral resources for value-added processing</a:t>
            </a:r>
          </a:p>
          <a:p>
            <a:pPr>
              <a:buFont typeface="Wingdings" panose="05000000000000000000" pitchFamily="2" charset="2"/>
              <a:buChar char="§"/>
            </a:pPr>
            <a:r>
              <a:rPr lang="en-US" sz="2200" dirty="0"/>
              <a:t>Strategic Location: Gateway to West and Central Africa, close to European markets</a:t>
            </a:r>
          </a:p>
          <a:p>
            <a:pPr>
              <a:buFont typeface="Wingdings" panose="05000000000000000000" pitchFamily="2" charset="2"/>
              <a:buChar char="§"/>
            </a:pPr>
            <a:r>
              <a:rPr lang="en-US" sz="2200" dirty="0"/>
              <a:t>Labor Cost: Relatively low labor costs vs. developed economies</a:t>
            </a:r>
          </a:p>
          <a:p>
            <a:pPr>
              <a:buFont typeface="Wingdings" panose="05000000000000000000" pitchFamily="2" charset="2"/>
              <a:buChar char="§"/>
            </a:pPr>
            <a:r>
              <a:rPr lang="en-US" sz="2200" dirty="0"/>
              <a:t>Market Growth: Young population, growing middle class, increasing consumer spending</a:t>
            </a:r>
          </a:p>
          <a:p>
            <a:pPr>
              <a:buFont typeface="Wingdings" panose="05000000000000000000" pitchFamily="2" charset="2"/>
              <a:buChar char="§"/>
            </a:pPr>
            <a:r>
              <a:rPr lang="en-US" sz="2200" dirty="0"/>
              <a:t>Regional Integration: </a:t>
            </a:r>
            <a:r>
              <a:rPr lang="en-US" sz="2200" dirty="0" err="1"/>
              <a:t>AfCFTA</a:t>
            </a:r>
            <a:r>
              <a:rPr lang="en-US" sz="2200" dirty="0"/>
              <a:t> opening opportunities for intra-African trade</a:t>
            </a:r>
          </a:p>
          <a:p>
            <a:pPr>
              <a:buFont typeface="Wingdings" panose="05000000000000000000" pitchFamily="2" charset="2"/>
              <a:buChar char="§"/>
            </a:pPr>
            <a:r>
              <a:rPr lang="en-US" sz="2200" dirty="0"/>
              <a:t>First-Mover Advantage: Opportunities for companies building efficient supply chains now</a:t>
            </a:r>
          </a:p>
          <a:p>
            <a:pPr marL="0" indent="0">
              <a:buNone/>
            </a:pPr>
            <a:endParaRPr lang="en-US" sz="2200" dirty="0"/>
          </a:p>
        </p:txBody>
      </p:sp>
    </p:spTree>
    <p:extLst>
      <p:ext uri="{BB962C8B-B14F-4D97-AF65-F5344CB8AC3E}">
        <p14:creationId xmlns:p14="http://schemas.microsoft.com/office/powerpoint/2010/main" val="1803916762"/>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04840-3145-6A83-A2A8-F9A48F5D05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AAEBD8-DA5E-129A-AC79-A2E8AEE381A9}"/>
              </a:ext>
            </a:extLst>
          </p:cNvPr>
          <p:cNvSpPr>
            <a:spLocks noGrp="1"/>
          </p:cNvSpPr>
          <p:nvPr>
            <p:ph type="title"/>
          </p:nvPr>
        </p:nvSpPr>
        <p:spPr>
          <a:xfrm>
            <a:off x="603253" y="539751"/>
            <a:ext cx="8191612" cy="717551"/>
          </a:xfrm>
        </p:spPr>
        <p:txBody>
          <a:bodyPr/>
          <a:lstStyle/>
          <a:p>
            <a:r>
              <a:rPr lang="en-US" dirty="0"/>
              <a:t>Best Practices Adapted to African Context</a:t>
            </a:r>
            <a:br>
              <a:rPr lang="en-US"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06F7BF16-4879-76EB-8E47-FDB4A0E50312}"/>
              </a:ext>
            </a:extLst>
          </p:cNvPr>
          <p:cNvSpPr>
            <a:spLocks noGrp="1"/>
          </p:cNvSpPr>
          <p:nvPr>
            <p:ph type="body" sz="half" idx="1"/>
          </p:nvPr>
        </p:nvSpPr>
        <p:spPr>
          <a:xfrm>
            <a:off x="603253" y="1553097"/>
            <a:ext cx="8807980" cy="5059521"/>
          </a:xfrm>
        </p:spPr>
        <p:txBody>
          <a:bodyPr>
            <a:normAutofit fontScale="85000" lnSpcReduction="20000"/>
          </a:bodyPr>
          <a:lstStyle/>
          <a:p>
            <a:pPr>
              <a:buFont typeface="Wingdings" panose="05000000000000000000" pitchFamily="2" charset="2"/>
              <a:buChar char="§"/>
            </a:pPr>
            <a:r>
              <a:rPr lang="en-US" sz="2200" dirty="0"/>
              <a:t>Higher Safety Stock: Account for supply unpredictability, longer lead times</a:t>
            </a:r>
          </a:p>
          <a:p>
            <a:pPr>
              <a:buFont typeface="Wingdings" panose="05000000000000000000" pitchFamily="2" charset="2"/>
              <a:buChar char="§"/>
            </a:pPr>
            <a:r>
              <a:rPr lang="en-US" sz="2200" dirty="0"/>
              <a:t>Diversified Suppliers: Don't depend on single source, have backups in different regions</a:t>
            </a:r>
          </a:p>
          <a:p>
            <a:pPr>
              <a:buFont typeface="Wingdings" panose="05000000000000000000" pitchFamily="2" charset="2"/>
              <a:buChar char="§"/>
            </a:pPr>
            <a:r>
              <a:rPr lang="en-US" sz="2200" dirty="0"/>
              <a:t>Flexible Logistics: Multi-modal transportation (road, rail, water) to adapt to conditions</a:t>
            </a:r>
          </a:p>
          <a:p>
            <a:pPr>
              <a:buFont typeface="Wingdings" panose="05000000000000000000" pitchFamily="2" charset="2"/>
              <a:buChar char="§"/>
            </a:pPr>
            <a:r>
              <a:rPr lang="en-US" sz="2200" dirty="0"/>
              <a:t>Quality Inspection: Test goods at multiple points (source, port, warehouse)</a:t>
            </a:r>
          </a:p>
          <a:p>
            <a:pPr>
              <a:buFont typeface="Wingdings" panose="05000000000000000000" pitchFamily="2" charset="2"/>
              <a:buChar char="§"/>
            </a:pPr>
            <a:r>
              <a:rPr lang="en-US" sz="2200" dirty="0"/>
              <a:t>Relationship Building: Long-term partnerships with suppliers, customers, logistics providers</a:t>
            </a:r>
          </a:p>
          <a:p>
            <a:pPr>
              <a:buFont typeface="Wingdings" panose="05000000000000000000" pitchFamily="2" charset="2"/>
              <a:buChar char="§"/>
            </a:pPr>
            <a:r>
              <a:rPr lang="en-US" sz="2200" dirty="0"/>
              <a:t>Documentation: Careful record-keeping for customs, traceability, compliance</a:t>
            </a:r>
          </a:p>
          <a:p>
            <a:pPr>
              <a:buFont typeface="Wingdings" panose="05000000000000000000" pitchFamily="2" charset="2"/>
              <a:buChar char="§"/>
            </a:pPr>
            <a:r>
              <a:rPr lang="en-US" sz="2200" dirty="0"/>
              <a:t>Risk Management: Insurance, security, business continuity planning essential</a:t>
            </a:r>
          </a:p>
          <a:p>
            <a:pPr marL="0" indent="0">
              <a:buNone/>
            </a:pPr>
            <a:endParaRPr lang="en-US" sz="2200" dirty="0"/>
          </a:p>
        </p:txBody>
      </p:sp>
    </p:spTree>
    <p:extLst>
      <p:ext uri="{BB962C8B-B14F-4D97-AF65-F5344CB8AC3E}">
        <p14:creationId xmlns:p14="http://schemas.microsoft.com/office/powerpoint/2010/main" val="31247283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A6B16-F69F-7723-CFDA-ECCB2F6800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7CBB8B-54E9-478A-F6E9-54DAD7208DD2}"/>
              </a:ext>
            </a:extLst>
          </p:cNvPr>
          <p:cNvSpPr>
            <a:spLocks noGrp="1"/>
          </p:cNvSpPr>
          <p:nvPr>
            <p:ph type="title"/>
          </p:nvPr>
        </p:nvSpPr>
        <p:spPr>
          <a:xfrm>
            <a:off x="603253" y="539751"/>
            <a:ext cx="8191612" cy="717551"/>
          </a:xfrm>
        </p:spPr>
        <p:txBody>
          <a:bodyPr/>
          <a:lstStyle/>
          <a:p>
            <a:r>
              <a:rPr lang="pl-PL" dirty="0"/>
              <a:t>Building Supply Chain Resilience</a:t>
            </a:r>
            <a:br>
              <a:rPr lang="pl-PL" dirty="0"/>
            </a:br>
            <a:br>
              <a:rPr lang="en-US"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F2842B5B-96CB-79D9-D33D-A13672AFAD8B}"/>
              </a:ext>
            </a:extLst>
          </p:cNvPr>
          <p:cNvSpPr>
            <a:spLocks noGrp="1"/>
          </p:cNvSpPr>
          <p:nvPr>
            <p:ph type="body" sz="half" idx="1"/>
          </p:nvPr>
        </p:nvSpPr>
        <p:spPr>
          <a:xfrm>
            <a:off x="603253" y="1553097"/>
            <a:ext cx="8807980" cy="5059521"/>
          </a:xfrm>
        </p:spPr>
        <p:txBody>
          <a:bodyPr>
            <a:normAutofit/>
          </a:bodyPr>
          <a:lstStyle/>
          <a:p>
            <a:pPr>
              <a:buFont typeface="Wingdings" panose="05000000000000000000" pitchFamily="2" charset="2"/>
              <a:buChar char="§"/>
            </a:pPr>
            <a:r>
              <a:rPr lang="en-US" sz="2200" dirty="0"/>
              <a:t>Definition: Ability to withstand and recover from disruptions</a:t>
            </a:r>
          </a:p>
          <a:p>
            <a:pPr>
              <a:buFont typeface="Wingdings" panose="05000000000000000000" pitchFamily="2" charset="2"/>
              <a:buChar char="§"/>
            </a:pPr>
            <a:r>
              <a:rPr lang="en-US" sz="2200" dirty="0"/>
              <a:t>Strategies:</a:t>
            </a:r>
          </a:p>
          <a:p>
            <a:pPr marL="719138" indent="-303213">
              <a:lnSpc>
                <a:spcPct val="110000"/>
              </a:lnSpc>
              <a:spcBef>
                <a:spcPts val="1800"/>
              </a:spcBef>
              <a:buFont typeface="Wingdings" panose="05000000000000000000" pitchFamily="2" charset="2"/>
              <a:buChar char="Ø"/>
            </a:pPr>
            <a:r>
              <a:rPr lang="en-US" sz="2000" dirty="0"/>
              <a:t>Maintain buffer inventory for critical items</a:t>
            </a:r>
          </a:p>
          <a:p>
            <a:pPr marL="719138" indent="-303213">
              <a:lnSpc>
                <a:spcPct val="110000"/>
              </a:lnSpc>
              <a:spcBef>
                <a:spcPts val="1800"/>
              </a:spcBef>
              <a:buFont typeface="Wingdings" panose="05000000000000000000" pitchFamily="2" charset="2"/>
              <a:buChar char="Ø"/>
            </a:pPr>
            <a:r>
              <a:rPr lang="en-US" sz="2000" dirty="0"/>
              <a:t>Develop alternative supply routes</a:t>
            </a:r>
          </a:p>
          <a:p>
            <a:pPr marL="719138" indent="-303213">
              <a:lnSpc>
                <a:spcPct val="110000"/>
              </a:lnSpc>
              <a:spcBef>
                <a:spcPts val="1800"/>
              </a:spcBef>
              <a:buFont typeface="Wingdings" panose="05000000000000000000" pitchFamily="2" charset="2"/>
              <a:buChar char="Ø"/>
            </a:pPr>
            <a:r>
              <a:rPr lang="en-US" sz="2000" dirty="0"/>
              <a:t>Build strong relationships with key suppliers</a:t>
            </a:r>
          </a:p>
          <a:p>
            <a:pPr marL="719138" indent="-303213">
              <a:lnSpc>
                <a:spcPct val="110000"/>
              </a:lnSpc>
              <a:spcBef>
                <a:spcPts val="1800"/>
              </a:spcBef>
              <a:buFont typeface="Wingdings" panose="05000000000000000000" pitchFamily="2" charset="2"/>
              <a:buChar char="Ø"/>
            </a:pPr>
            <a:r>
              <a:rPr lang="en-US" sz="2000" dirty="0"/>
              <a:t>Invest in information visibility (tracking systems)</a:t>
            </a:r>
          </a:p>
          <a:p>
            <a:pPr marL="719138" indent="-303213">
              <a:lnSpc>
                <a:spcPct val="110000"/>
              </a:lnSpc>
              <a:spcBef>
                <a:spcPts val="1800"/>
              </a:spcBef>
              <a:buFont typeface="Wingdings" panose="05000000000000000000" pitchFamily="2" charset="2"/>
              <a:buChar char="Ø"/>
            </a:pPr>
            <a:r>
              <a:rPr lang="en-US" sz="2000" dirty="0"/>
              <a:t>Have contingency plans for common disruptions</a:t>
            </a:r>
          </a:p>
          <a:p>
            <a:pPr>
              <a:buFont typeface="Wingdings" panose="05000000000000000000" pitchFamily="2" charset="2"/>
              <a:buChar char="§"/>
            </a:pPr>
            <a:r>
              <a:rPr lang="en-US" sz="2200" dirty="0"/>
              <a:t> African Context: Disruptions are more frequent, so resilience is competitive advantage</a:t>
            </a:r>
          </a:p>
          <a:p>
            <a:pPr marL="0" indent="0">
              <a:buNone/>
            </a:pPr>
            <a:endParaRPr lang="en-US" sz="2200" dirty="0"/>
          </a:p>
        </p:txBody>
      </p:sp>
    </p:spTree>
    <p:extLst>
      <p:ext uri="{BB962C8B-B14F-4D97-AF65-F5344CB8AC3E}">
        <p14:creationId xmlns:p14="http://schemas.microsoft.com/office/powerpoint/2010/main" val="76449934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4CB8C-9617-95D3-131A-5EE1A0E1E2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D82FDA-F2EA-BD34-40E6-D3881EB6D991}"/>
              </a:ext>
            </a:extLst>
          </p:cNvPr>
          <p:cNvSpPr>
            <a:spLocks noGrp="1"/>
          </p:cNvSpPr>
          <p:nvPr>
            <p:ph type="title"/>
          </p:nvPr>
        </p:nvSpPr>
        <p:spPr>
          <a:xfrm>
            <a:off x="603253" y="539751"/>
            <a:ext cx="8191612" cy="717551"/>
          </a:xfrm>
        </p:spPr>
        <p:txBody>
          <a:bodyPr/>
          <a:lstStyle/>
          <a:p>
            <a:r>
              <a:rPr lang="en-US" dirty="0"/>
              <a:t>Case Study: Cameroon Cocoa Supply Chain</a:t>
            </a:r>
            <a:br>
              <a:rPr lang="en-US" dirty="0"/>
            </a:br>
            <a:br>
              <a:rPr lang="pl-PL" dirty="0"/>
            </a:br>
            <a:br>
              <a:rPr lang="en-US"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9484CD7B-AFAE-DF69-623D-6A5EE34F23E7}"/>
              </a:ext>
            </a:extLst>
          </p:cNvPr>
          <p:cNvSpPr>
            <a:spLocks noGrp="1"/>
          </p:cNvSpPr>
          <p:nvPr>
            <p:ph type="body" sz="half" idx="1"/>
          </p:nvPr>
        </p:nvSpPr>
        <p:spPr>
          <a:xfrm>
            <a:off x="603253" y="1553097"/>
            <a:ext cx="8807980" cy="5059521"/>
          </a:xfrm>
        </p:spPr>
        <p:txBody>
          <a:bodyPr>
            <a:normAutofit/>
          </a:bodyPr>
          <a:lstStyle/>
          <a:p>
            <a:pPr>
              <a:buFont typeface="Wingdings" panose="05000000000000000000" pitchFamily="2" charset="2"/>
              <a:buChar char="§"/>
            </a:pPr>
            <a:r>
              <a:rPr lang="en-US" sz="2200" dirty="0"/>
              <a:t>Context: Cameroon is world's 5th largest cocoa producer</a:t>
            </a:r>
          </a:p>
          <a:p>
            <a:pPr>
              <a:buFont typeface="Wingdings" panose="05000000000000000000" pitchFamily="2" charset="2"/>
              <a:buChar char="§"/>
            </a:pPr>
            <a:r>
              <a:rPr lang="en-US" sz="2200" dirty="0"/>
              <a:t>Challenge: Farmers in remote areas → local buyers → national traders → international exporters</a:t>
            </a:r>
          </a:p>
          <a:p>
            <a:pPr marL="719138" indent="-303213">
              <a:lnSpc>
                <a:spcPct val="110000"/>
              </a:lnSpc>
              <a:spcBef>
                <a:spcPts val="1800"/>
              </a:spcBef>
              <a:buFont typeface="Wingdings" panose="05000000000000000000" pitchFamily="2" charset="2"/>
              <a:buChar char="Ø"/>
            </a:pPr>
            <a:r>
              <a:rPr lang="en-US" sz="2000" dirty="0"/>
              <a:t>Information gaps: Farmers don't know world market prices</a:t>
            </a:r>
          </a:p>
          <a:p>
            <a:pPr marL="719138" indent="-303213">
              <a:lnSpc>
                <a:spcPct val="110000"/>
              </a:lnSpc>
              <a:spcBef>
                <a:spcPts val="1800"/>
              </a:spcBef>
              <a:buFont typeface="Wingdings" panose="05000000000000000000" pitchFamily="2" charset="2"/>
              <a:buChar char="Ø"/>
            </a:pPr>
            <a:r>
              <a:rPr lang="en-US" sz="2000" dirty="0"/>
              <a:t>Poor roads limit access to remote farms</a:t>
            </a:r>
          </a:p>
          <a:p>
            <a:pPr marL="719138" indent="-303213">
              <a:lnSpc>
                <a:spcPct val="110000"/>
              </a:lnSpc>
              <a:spcBef>
                <a:spcPts val="1800"/>
              </a:spcBef>
              <a:buFont typeface="Wingdings" panose="05000000000000000000" pitchFamily="2" charset="2"/>
              <a:buChar char="Ø"/>
            </a:pPr>
            <a:r>
              <a:rPr lang="en-US" sz="2000" dirty="0"/>
              <a:t>Many middlemen = high costs</a:t>
            </a:r>
          </a:p>
          <a:p>
            <a:pPr>
              <a:buFont typeface="Wingdings" panose="05000000000000000000" pitchFamily="2" charset="2"/>
              <a:buChar char="§"/>
            </a:pPr>
            <a:r>
              <a:rPr lang="en-US" sz="2200" dirty="0"/>
              <a:t>Quality Issue: Cocoa fermentation/drying inconsistent, affects global market positioning</a:t>
            </a:r>
          </a:p>
          <a:p>
            <a:pPr>
              <a:buFont typeface="Wingdings" panose="05000000000000000000" pitchFamily="2" charset="2"/>
              <a:buChar char="§"/>
            </a:pPr>
            <a:r>
              <a:rPr lang="en-US" sz="2200" dirty="0"/>
              <a:t>Solution Being Implemented: Direct farmer organizations, training, cooperative marketing</a:t>
            </a:r>
          </a:p>
          <a:p>
            <a:pPr marL="0" indent="0">
              <a:buNone/>
            </a:pPr>
            <a:endParaRPr lang="en-US" sz="2200" dirty="0"/>
          </a:p>
        </p:txBody>
      </p:sp>
    </p:spTree>
    <p:extLst>
      <p:ext uri="{BB962C8B-B14F-4D97-AF65-F5344CB8AC3E}">
        <p14:creationId xmlns:p14="http://schemas.microsoft.com/office/powerpoint/2010/main" val="4063663991"/>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2DA10-3BED-0364-B3E3-9980A8A5D3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AB1187-07E2-F755-A6FB-6B6C4B9318FC}"/>
              </a:ext>
            </a:extLst>
          </p:cNvPr>
          <p:cNvSpPr>
            <a:spLocks noGrp="1"/>
          </p:cNvSpPr>
          <p:nvPr>
            <p:ph type="title"/>
          </p:nvPr>
        </p:nvSpPr>
        <p:spPr>
          <a:xfrm>
            <a:off x="603253" y="539751"/>
            <a:ext cx="8191612" cy="717551"/>
          </a:xfrm>
        </p:spPr>
        <p:txBody>
          <a:bodyPr/>
          <a:lstStyle/>
          <a:p>
            <a:r>
              <a:rPr lang="pl-PL" dirty="0"/>
              <a:t>Career Opportunities in Logistics</a:t>
            </a:r>
            <a:br>
              <a:rPr lang="pl-PL" dirty="0"/>
            </a:br>
            <a:br>
              <a:rPr lang="en-US" dirty="0"/>
            </a:br>
            <a:br>
              <a:rPr lang="pl-PL" dirty="0"/>
            </a:br>
            <a:br>
              <a:rPr lang="en-US"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D533A689-C886-0361-5DD8-4C47E7702878}"/>
              </a:ext>
            </a:extLst>
          </p:cNvPr>
          <p:cNvSpPr>
            <a:spLocks noGrp="1"/>
          </p:cNvSpPr>
          <p:nvPr>
            <p:ph type="body" sz="half" idx="1"/>
          </p:nvPr>
        </p:nvSpPr>
        <p:spPr>
          <a:xfrm>
            <a:off x="603253" y="1299121"/>
            <a:ext cx="8807980" cy="5059521"/>
          </a:xfrm>
        </p:spPr>
        <p:txBody>
          <a:bodyPr>
            <a:noAutofit/>
          </a:bodyPr>
          <a:lstStyle/>
          <a:p>
            <a:pPr>
              <a:spcBef>
                <a:spcPts val="1800"/>
              </a:spcBef>
              <a:buFont typeface="Wingdings" panose="05000000000000000000" pitchFamily="2" charset="2"/>
              <a:buChar char="§"/>
            </a:pPr>
            <a:r>
              <a:rPr lang="en-US" sz="2200" dirty="0"/>
              <a:t>Port Operations: Port managers, cargo handlers, customs brokers</a:t>
            </a:r>
          </a:p>
          <a:p>
            <a:pPr>
              <a:spcBef>
                <a:spcPts val="1800"/>
              </a:spcBef>
              <a:buFont typeface="Wingdings" panose="05000000000000000000" pitchFamily="2" charset="2"/>
              <a:buChar char="§"/>
            </a:pPr>
            <a:r>
              <a:rPr lang="en-US" sz="2200" dirty="0"/>
              <a:t>Transportation: Logistics coordinators, drivers, fleet managers</a:t>
            </a:r>
          </a:p>
          <a:p>
            <a:pPr>
              <a:spcBef>
                <a:spcPts val="1800"/>
              </a:spcBef>
              <a:buFont typeface="Wingdings" panose="05000000000000000000" pitchFamily="2" charset="2"/>
              <a:buChar char="§"/>
            </a:pPr>
            <a:r>
              <a:rPr lang="en-US" sz="2200" dirty="0"/>
              <a:t>Warehousing: Warehouse managers, inventory controllers</a:t>
            </a:r>
          </a:p>
          <a:p>
            <a:pPr>
              <a:spcBef>
                <a:spcPts val="1800"/>
              </a:spcBef>
              <a:buFont typeface="Wingdings" panose="05000000000000000000" pitchFamily="2" charset="2"/>
              <a:buChar char="§"/>
            </a:pPr>
            <a:r>
              <a:rPr lang="en-US" sz="2200" dirty="0"/>
              <a:t>Procurement: Procurement officers, supplier relationship managers</a:t>
            </a:r>
          </a:p>
          <a:p>
            <a:pPr>
              <a:spcBef>
                <a:spcPts val="1800"/>
              </a:spcBef>
              <a:buFont typeface="Wingdings" panose="05000000000000000000" pitchFamily="2" charset="2"/>
              <a:buChar char="§"/>
            </a:pPr>
            <a:r>
              <a:rPr lang="en-US" sz="2200" dirty="0"/>
              <a:t>Customs &amp; Trade: Customs agents, import/export specialists, compliance officers</a:t>
            </a:r>
          </a:p>
          <a:p>
            <a:pPr>
              <a:spcBef>
                <a:spcPts val="1800"/>
              </a:spcBef>
              <a:buFont typeface="Wingdings" panose="05000000000000000000" pitchFamily="2" charset="2"/>
              <a:buChar char="§"/>
            </a:pPr>
            <a:r>
              <a:rPr lang="en-US" sz="2200" dirty="0"/>
              <a:t>Technology: Supply chain analysts, systems implementers</a:t>
            </a:r>
          </a:p>
          <a:p>
            <a:pPr>
              <a:spcBef>
                <a:spcPts val="1800"/>
              </a:spcBef>
              <a:buFont typeface="Wingdings" panose="05000000000000000000" pitchFamily="2" charset="2"/>
              <a:buChar char="§"/>
            </a:pPr>
            <a:r>
              <a:rPr lang="en-US" sz="2200" dirty="0"/>
              <a:t> Growing Demand: </a:t>
            </a:r>
            <a:r>
              <a:rPr lang="en-US" sz="2200" dirty="0" err="1"/>
              <a:t>AfCFTA</a:t>
            </a:r>
            <a:r>
              <a:rPr lang="en-US" sz="2200" dirty="0"/>
              <a:t> creating new jobs, companies expanding operations</a:t>
            </a:r>
          </a:p>
          <a:p>
            <a:pPr marL="0" indent="0">
              <a:spcBef>
                <a:spcPts val="1800"/>
              </a:spcBef>
              <a:buNone/>
            </a:pPr>
            <a:endParaRPr lang="en-US" sz="2200" dirty="0"/>
          </a:p>
        </p:txBody>
      </p:sp>
    </p:spTree>
    <p:extLst>
      <p:ext uri="{BB962C8B-B14F-4D97-AF65-F5344CB8AC3E}">
        <p14:creationId xmlns:p14="http://schemas.microsoft.com/office/powerpoint/2010/main" val="390413031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6346C-FAC1-3F16-0D3A-1962545F0E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E676C2-4ABC-C5A5-62AE-B0A7FD2709A5}"/>
              </a:ext>
            </a:extLst>
          </p:cNvPr>
          <p:cNvSpPr>
            <a:spLocks noGrp="1"/>
          </p:cNvSpPr>
          <p:nvPr>
            <p:ph type="title"/>
          </p:nvPr>
        </p:nvSpPr>
        <p:spPr>
          <a:xfrm>
            <a:off x="603253" y="539751"/>
            <a:ext cx="8191612" cy="717551"/>
          </a:xfrm>
        </p:spPr>
        <p:txBody>
          <a:bodyPr/>
          <a:lstStyle/>
          <a:p>
            <a:r>
              <a:rPr lang="pl-PL" dirty="0"/>
              <a:t>Key Takeaways</a:t>
            </a:r>
            <a:br>
              <a:rPr lang="pl-PL" dirty="0"/>
            </a:br>
            <a:br>
              <a:rPr lang="pl-PL" dirty="0"/>
            </a:br>
            <a:br>
              <a:rPr lang="en-US" dirty="0"/>
            </a:br>
            <a:br>
              <a:rPr lang="pl-PL" dirty="0"/>
            </a:br>
            <a:br>
              <a:rPr lang="en-US"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B8874236-5613-E9BF-A9D1-9D93363F23E0}"/>
              </a:ext>
            </a:extLst>
          </p:cNvPr>
          <p:cNvSpPr>
            <a:spLocks noGrp="1"/>
          </p:cNvSpPr>
          <p:nvPr>
            <p:ph type="body" sz="half" idx="1"/>
          </p:nvPr>
        </p:nvSpPr>
        <p:spPr>
          <a:xfrm>
            <a:off x="603253" y="1299121"/>
            <a:ext cx="8807980" cy="5059521"/>
          </a:xfrm>
        </p:spPr>
        <p:txBody>
          <a:bodyPr>
            <a:noAutofit/>
          </a:bodyPr>
          <a:lstStyle/>
          <a:p>
            <a:pPr>
              <a:spcBef>
                <a:spcPts val="1800"/>
              </a:spcBef>
              <a:buFont typeface="Wingdings" panose="05000000000000000000" pitchFamily="2" charset="2"/>
              <a:buChar char="§"/>
            </a:pPr>
            <a:r>
              <a:rPr lang="en-US" sz="2200" dirty="0"/>
              <a:t>African supply chains face unique challenges: infrastructure, currency, political risk, climate</a:t>
            </a:r>
          </a:p>
          <a:p>
            <a:pPr>
              <a:spcBef>
                <a:spcPts val="1800"/>
              </a:spcBef>
              <a:buFont typeface="Wingdings" panose="05000000000000000000" pitchFamily="2" charset="2"/>
              <a:buChar char="§"/>
            </a:pPr>
            <a:r>
              <a:rPr lang="en-US" sz="2200" dirty="0"/>
              <a:t>Regional corridors and ports are critical for trade connectivity</a:t>
            </a:r>
          </a:p>
          <a:p>
            <a:pPr>
              <a:spcBef>
                <a:spcPts val="1800"/>
              </a:spcBef>
              <a:buFont typeface="Wingdings" panose="05000000000000000000" pitchFamily="2" charset="2"/>
              <a:buChar char="§"/>
            </a:pPr>
            <a:r>
              <a:rPr lang="en-US" sz="2200" dirty="0"/>
              <a:t>Mobile money and digital payment systems are game-changers</a:t>
            </a:r>
          </a:p>
          <a:p>
            <a:pPr>
              <a:spcBef>
                <a:spcPts val="1800"/>
              </a:spcBef>
              <a:buFont typeface="Wingdings" panose="05000000000000000000" pitchFamily="2" charset="2"/>
              <a:buChar char="§"/>
            </a:pPr>
            <a:r>
              <a:rPr lang="en-US" sz="2200" dirty="0" err="1"/>
              <a:t>AfCFTA</a:t>
            </a:r>
            <a:r>
              <a:rPr lang="en-US" sz="2200" dirty="0"/>
              <a:t> is opening new market opportunities for intra-African trade</a:t>
            </a:r>
          </a:p>
          <a:p>
            <a:pPr>
              <a:spcBef>
                <a:spcPts val="1800"/>
              </a:spcBef>
              <a:buFont typeface="Wingdings" panose="05000000000000000000" pitchFamily="2" charset="2"/>
              <a:buChar char="§"/>
            </a:pPr>
            <a:r>
              <a:rPr lang="en-US" sz="2200" dirty="0"/>
              <a:t>Companies must adapt supply chain strategies to local context</a:t>
            </a:r>
          </a:p>
          <a:p>
            <a:pPr>
              <a:spcBef>
                <a:spcPts val="1800"/>
              </a:spcBef>
              <a:buFont typeface="Wingdings" panose="05000000000000000000" pitchFamily="2" charset="2"/>
              <a:buChar char="§"/>
            </a:pPr>
            <a:r>
              <a:rPr lang="en-US" sz="2200" dirty="0"/>
              <a:t>Supply chain management skills are increasingly valuable in Africa</a:t>
            </a:r>
          </a:p>
          <a:p>
            <a:pPr>
              <a:spcBef>
                <a:spcPts val="1800"/>
              </a:spcBef>
              <a:buFont typeface="Wingdings" panose="05000000000000000000" pitchFamily="2" charset="2"/>
              <a:buChar char="§"/>
            </a:pPr>
            <a:r>
              <a:rPr lang="en-US" sz="2200" dirty="0"/>
              <a:t>Building resilience and relationships are keys to success</a:t>
            </a:r>
          </a:p>
          <a:p>
            <a:pPr marL="0" indent="0">
              <a:spcBef>
                <a:spcPts val="1800"/>
              </a:spcBef>
              <a:buNone/>
            </a:pPr>
            <a:endParaRPr lang="en-US" sz="2200" dirty="0"/>
          </a:p>
        </p:txBody>
      </p:sp>
    </p:spTree>
    <p:extLst>
      <p:ext uri="{BB962C8B-B14F-4D97-AF65-F5344CB8AC3E}">
        <p14:creationId xmlns:p14="http://schemas.microsoft.com/office/powerpoint/2010/main" val="2812886946"/>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5E9EF-C440-5421-16C8-F0C5BF9BFCB6}"/>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04D69DE9-4929-C23D-23E2-F9905D0E92B8}"/>
              </a:ext>
            </a:extLst>
          </p:cNvPr>
          <p:cNvSpPr>
            <a:spLocks noGrp="1"/>
          </p:cNvSpPr>
          <p:nvPr>
            <p:ph type="pic" idx="21"/>
          </p:nvPr>
        </p:nvSpPr>
        <p:spPr/>
        <p:txBody>
          <a:bodyPr/>
          <a:lstStyle/>
          <a:p>
            <a:endParaRPr lang="en-GB"/>
          </a:p>
        </p:txBody>
      </p:sp>
    </p:spTree>
    <p:extLst>
      <p:ext uri="{BB962C8B-B14F-4D97-AF65-F5344CB8AC3E}">
        <p14:creationId xmlns:p14="http://schemas.microsoft.com/office/powerpoint/2010/main" val="422652704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0E16A-B059-F03C-9EAC-4DCF2F0DE6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F09C0-27CD-2C23-D254-7115E4592203}"/>
              </a:ext>
            </a:extLst>
          </p:cNvPr>
          <p:cNvSpPr>
            <a:spLocks noGrp="1"/>
          </p:cNvSpPr>
          <p:nvPr>
            <p:ph type="title"/>
          </p:nvPr>
        </p:nvSpPr>
        <p:spPr/>
        <p:txBody>
          <a:bodyPr/>
          <a:lstStyle/>
          <a:p>
            <a:r>
              <a:rPr lang="pl-PL" dirty="0"/>
              <a:t>Learning </a:t>
            </a:r>
            <a:r>
              <a:rPr lang="pl-PL" dirty="0" err="1"/>
              <a:t>Objectives</a:t>
            </a:r>
            <a:br>
              <a:rPr lang="pl-PL" dirty="0"/>
            </a:br>
            <a:endParaRPr lang="pl-PL" dirty="0"/>
          </a:p>
        </p:txBody>
      </p:sp>
      <p:sp>
        <p:nvSpPr>
          <p:cNvPr id="3" name="Text Placeholder 2">
            <a:extLst>
              <a:ext uri="{FF2B5EF4-FFF2-40B4-BE49-F238E27FC236}">
                <a16:creationId xmlns:a16="http://schemas.microsoft.com/office/drawing/2014/main" id="{DF736DAE-578A-E31D-6243-E2250A291A3A}"/>
              </a:ext>
            </a:extLst>
          </p:cNvPr>
          <p:cNvSpPr>
            <a:spLocks noGrp="1"/>
          </p:cNvSpPr>
          <p:nvPr>
            <p:ph type="body" sz="half" idx="1"/>
          </p:nvPr>
        </p:nvSpPr>
        <p:spPr/>
        <p:txBody>
          <a:bodyPr>
            <a:normAutofit/>
          </a:bodyPr>
          <a:lstStyle/>
          <a:p>
            <a:pPr>
              <a:buFont typeface="Wingdings" panose="05000000000000000000" pitchFamily="2" charset="2"/>
              <a:buChar char="§"/>
            </a:pPr>
            <a:r>
              <a:rPr lang="en-US" sz="2400" dirty="0"/>
              <a:t>Understand key infrastructure challenges in </a:t>
            </a:r>
            <a:r>
              <a:rPr lang="pl-PL" sz="2400" dirty="0" err="1"/>
              <a:t>African</a:t>
            </a:r>
            <a:r>
              <a:rPr lang="pl-PL" sz="2400" dirty="0"/>
              <a:t> </a:t>
            </a:r>
            <a:r>
              <a:rPr lang="pl-PL" sz="2400" dirty="0" err="1"/>
              <a:t>Countries</a:t>
            </a:r>
            <a:endParaRPr lang="en-US" sz="2400" dirty="0"/>
          </a:p>
          <a:p>
            <a:pPr>
              <a:buFont typeface="Wingdings" panose="05000000000000000000" pitchFamily="2" charset="2"/>
              <a:buChar char="§"/>
            </a:pPr>
            <a:r>
              <a:rPr lang="en-US" sz="2400" dirty="0"/>
              <a:t>Identify regional supply chain corridors and trade routes</a:t>
            </a:r>
          </a:p>
          <a:p>
            <a:pPr>
              <a:buFont typeface="Wingdings" panose="05000000000000000000" pitchFamily="2" charset="2"/>
              <a:buChar char="§"/>
            </a:pPr>
            <a:r>
              <a:rPr lang="en-US" sz="2400" dirty="0"/>
              <a:t>Analyze port operations and logistics hubs</a:t>
            </a:r>
          </a:p>
          <a:p>
            <a:pPr>
              <a:buFont typeface="Wingdings" panose="05000000000000000000" pitchFamily="2" charset="2"/>
              <a:buChar char="§"/>
            </a:pPr>
            <a:r>
              <a:rPr lang="en-US" sz="2400" dirty="0"/>
              <a:t>Recognize currency, political, and security risks</a:t>
            </a:r>
          </a:p>
          <a:p>
            <a:pPr>
              <a:buFont typeface="Wingdings" panose="05000000000000000000" pitchFamily="2" charset="2"/>
              <a:buChar char="§"/>
            </a:pPr>
            <a:r>
              <a:rPr lang="en-US" sz="2400" dirty="0"/>
              <a:t>Explore opportunities from regional integration (</a:t>
            </a:r>
            <a:r>
              <a:rPr lang="en-US" sz="2400" dirty="0" err="1"/>
              <a:t>AfCFTA</a:t>
            </a:r>
            <a:r>
              <a:rPr lang="en-US" sz="2400" dirty="0"/>
              <a:t>)</a:t>
            </a:r>
          </a:p>
          <a:p>
            <a:pPr>
              <a:buFont typeface="Wingdings" panose="05000000000000000000" pitchFamily="2" charset="2"/>
              <a:buChar char="§"/>
            </a:pPr>
            <a:r>
              <a:rPr lang="en-US" sz="2400" dirty="0"/>
              <a:t>Apply supply chain principles to African business context</a:t>
            </a:r>
          </a:p>
        </p:txBody>
      </p:sp>
    </p:spTree>
    <p:extLst>
      <p:ext uri="{BB962C8B-B14F-4D97-AF65-F5344CB8AC3E}">
        <p14:creationId xmlns:p14="http://schemas.microsoft.com/office/powerpoint/2010/main" val="337079250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3" y="539751"/>
            <a:ext cx="8191612" cy="717551"/>
          </a:xfrm>
        </p:spPr>
        <p:txBody>
          <a:bodyPr/>
          <a:lstStyle/>
          <a:p>
            <a:r>
              <a:rPr lang="pl-PL" dirty="0"/>
              <a:t>Challenge 1: Road </a:t>
            </a:r>
            <a:r>
              <a:rPr lang="pl-PL" dirty="0" err="1"/>
              <a:t>Infrastructure</a:t>
            </a:r>
            <a:r>
              <a:rPr lang="pl-PL" dirty="0"/>
              <a:t> </a:t>
            </a:r>
            <a:br>
              <a:rPr lang="pl-PL" dirty="0"/>
            </a:br>
            <a:r>
              <a:rPr lang="pl-PL" dirty="0"/>
              <a:t>&amp; Transportation</a:t>
            </a: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664BF2BB-F1BC-00CD-93E5-A8C0AB374159}"/>
              </a:ext>
            </a:extLst>
          </p:cNvPr>
          <p:cNvSpPr>
            <a:spLocks noGrp="1"/>
          </p:cNvSpPr>
          <p:nvPr>
            <p:ph type="body" sz="half" idx="1"/>
          </p:nvPr>
        </p:nvSpPr>
        <p:spPr>
          <a:xfrm>
            <a:off x="603253" y="1636223"/>
            <a:ext cx="8807980" cy="5059521"/>
          </a:xfrm>
        </p:spPr>
        <p:txBody>
          <a:bodyPr>
            <a:normAutofit/>
          </a:bodyPr>
          <a:lstStyle/>
          <a:p>
            <a:pPr marL="0" indent="0">
              <a:buNone/>
            </a:pPr>
            <a:r>
              <a:rPr lang="pl-PL" sz="2400" b="1" dirty="0"/>
              <a:t>The Problem:</a:t>
            </a:r>
            <a:endParaRPr lang="en-US" sz="2600" dirty="0"/>
          </a:p>
          <a:p>
            <a:pPr>
              <a:buFont typeface="Wingdings" panose="05000000000000000000" pitchFamily="2" charset="2"/>
              <a:buChar char="§"/>
            </a:pPr>
            <a:r>
              <a:rPr lang="en-US" sz="2200" dirty="0"/>
              <a:t>Many roads are unpaved or poorly maintained</a:t>
            </a:r>
          </a:p>
          <a:p>
            <a:pPr>
              <a:buFont typeface="Wingdings" panose="05000000000000000000" pitchFamily="2" charset="2"/>
              <a:buChar char="§"/>
            </a:pPr>
            <a:r>
              <a:rPr lang="en-US" sz="2200" dirty="0"/>
              <a:t>Rainy season causes flooding and road closures</a:t>
            </a:r>
          </a:p>
          <a:p>
            <a:pPr>
              <a:buFont typeface="Wingdings" panose="05000000000000000000" pitchFamily="2" charset="2"/>
              <a:buChar char="§"/>
            </a:pPr>
            <a:r>
              <a:rPr lang="en-US" sz="2200" dirty="0"/>
              <a:t>Travel times are unpredictable (e.g., 500 km may take 12+ hours vs. 6 hours in developed countries)</a:t>
            </a:r>
          </a:p>
          <a:p>
            <a:pPr>
              <a:buFont typeface="Wingdings" panose="05000000000000000000" pitchFamily="2" charset="2"/>
              <a:buChar char="§"/>
            </a:pPr>
            <a:r>
              <a:rPr lang="en-US" sz="2200" dirty="0"/>
              <a:t>Vehicle wear is high, leading to frequent breakdowns</a:t>
            </a:r>
            <a:endParaRPr lang="pl-PL" sz="2200" dirty="0"/>
          </a:p>
          <a:p>
            <a:pPr marL="0" indent="0">
              <a:buNone/>
            </a:pPr>
            <a:r>
              <a:rPr lang="en-US" sz="2400" b="1" dirty="0"/>
              <a:t>Impact on Supply Chain</a:t>
            </a:r>
            <a:r>
              <a:rPr lang="en-US" sz="2400" dirty="0"/>
              <a:t>: Lead times are unpredictable, inventory must be higher (safety stock), transportation costs are higher, product quality can deteriorate during transport.</a:t>
            </a:r>
          </a:p>
          <a:p>
            <a:pPr marL="0" indent="0">
              <a:buNone/>
            </a:pPr>
            <a:endParaRPr lang="pl-PL" dirty="0"/>
          </a:p>
        </p:txBody>
      </p:sp>
    </p:spTree>
    <p:extLst>
      <p:ext uri="{BB962C8B-B14F-4D97-AF65-F5344CB8AC3E}">
        <p14:creationId xmlns:p14="http://schemas.microsoft.com/office/powerpoint/2010/main" val="973957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17068-F200-C35A-4C69-8260A87078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CE64CD-6D8E-783A-3669-F0550A0231F4}"/>
              </a:ext>
            </a:extLst>
          </p:cNvPr>
          <p:cNvSpPr>
            <a:spLocks noGrp="1"/>
          </p:cNvSpPr>
          <p:nvPr>
            <p:ph type="title"/>
          </p:nvPr>
        </p:nvSpPr>
        <p:spPr>
          <a:xfrm>
            <a:off x="603253" y="539751"/>
            <a:ext cx="8191612" cy="717551"/>
          </a:xfrm>
        </p:spPr>
        <p:txBody>
          <a:bodyPr/>
          <a:lstStyle/>
          <a:p>
            <a:r>
              <a:rPr lang="pl-PL" dirty="0"/>
              <a:t>Challenge 2: Port Operations &amp; Maritime Logistics</a:t>
            </a: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AF1210A8-382B-5BE3-3142-D92EBF984606}"/>
              </a:ext>
            </a:extLst>
          </p:cNvPr>
          <p:cNvSpPr>
            <a:spLocks noGrp="1"/>
          </p:cNvSpPr>
          <p:nvPr>
            <p:ph type="body" sz="half" idx="1"/>
          </p:nvPr>
        </p:nvSpPr>
        <p:spPr>
          <a:xfrm>
            <a:off x="603253" y="1669475"/>
            <a:ext cx="8807980" cy="5059521"/>
          </a:xfrm>
        </p:spPr>
        <p:txBody>
          <a:bodyPr>
            <a:normAutofit/>
          </a:bodyPr>
          <a:lstStyle/>
          <a:p>
            <a:pPr marL="0" indent="0">
              <a:buNone/>
            </a:pPr>
            <a:r>
              <a:rPr lang="pl-PL" sz="2400" b="1" dirty="0"/>
              <a:t>Major </a:t>
            </a:r>
            <a:r>
              <a:rPr lang="pl-PL" sz="2400" b="1" dirty="0" err="1"/>
              <a:t>Ports</a:t>
            </a:r>
            <a:r>
              <a:rPr lang="pl-PL" sz="2400" b="1" dirty="0"/>
              <a:t>:</a:t>
            </a:r>
            <a:endParaRPr lang="en-US" sz="2600" dirty="0"/>
          </a:p>
          <a:p>
            <a:pPr>
              <a:buFont typeface="Wingdings" panose="05000000000000000000" pitchFamily="2" charset="2"/>
              <a:buChar char="§"/>
            </a:pPr>
            <a:r>
              <a:rPr lang="en-US" sz="2200" dirty="0"/>
              <a:t>Douala Port (Cameroon): Largest in Central Africa, but often congested</a:t>
            </a:r>
          </a:p>
          <a:p>
            <a:pPr>
              <a:buFont typeface="Wingdings" panose="05000000000000000000" pitchFamily="2" charset="2"/>
              <a:buChar char="§"/>
            </a:pPr>
            <a:r>
              <a:rPr lang="en-US" sz="2200" dirty="0"/>
              <a:t>Kribi Port (Cameroon): Modern port, less congestion, strategic location</a:t>
            </a:r>
          </a:p>
          <a:p>
            <a:pPr>
              <a:buFont typeface="Wingdings" panose="05000000000000000000" pitchFamily="2" charset="2"/>
              <a:buChar char="§"/>
            </a:pPr>
            <a:r>
              <a:rPr lang="en-US" sz="2200" dirty="0"/>
              <a:t>Matadi Port (DRC): Gateway for Congo River trade</a:t>
            </a:r>
          </a:p>
          <a:p>
            <a:pPr>
              <a:buFont typeface="Wingdings" panose="05000000000000000000" pitchFamily="2" charset="2"/>
              <a:buChar char="§"/>
            </a:pPr>
            <a:r>
              <a:rPr lang="en-US" sz="2200" dirty="0"/>
              <a:t>Pointe-Noire Port (Congo): Oil and general cargo hub</a:t>
            </a:r>
          </a:p>
          <a:p>
            <a:pPr marL="0" indent="0">
              <a:buNone/>
            </a:pPr>
            <a:r>
              <a:rPr lang="en-US" sz="2400" b="1" dirty="0"/>
              <a:t>Issue:</a:t>
            </a:r>
            <a:r>
              <a:rPr lang="en-US" sz="2400" dirty="0"/>
              <a:t> Congestion can delay shipments 2-4 weeks. Customs clearance bureaucracy adds time. </a:t>
            </a:r>
            <a:endParaRPr lang="pl-PL" dirty="0"/>
          </a:p>
        </p:txBody>
      </p:sp>
    </p:spTree>
    <p:extLst>
      <p:ext uri="{BB962C8B-B14F-4D97-AF65-F5344CB8AC3E}">
        <p14:creationId xmlns:p14="http://schemas.microsoft.com/office/powerpoint/2010/main" val="276659106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D0B53-BDA2-AF9F-8D1A-753BC81A93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EAFFE3-6513-59BE-B02B-4E6ED7B2B9D7}"/>
              </a:ext>
            </a:extLst>
          </p:cNvPr>
          <p:cNvSpPr>
            <a:spLocks noGrp="1"/>
          </p:cNvSpPr>
          <p:nvPr>
            <p:ph type="title"/>
          </p:nvPr>
        </p:nvSpPr>
        <p:spPr>
          <a:xfrm>
            <a:off x="603253" y="539751"/>
            <a:ext cx="8191612" cy="717551"/>
          </a:xfrm>
        </p:spPr>
        <p:txBody>
          <a:bodyPr/>
          <a:lstStyle/>
          <a:p>
            <a:r>
              <a:rPr lang="en-US" dirty="0"/>
              <a:t>Challenge 3: Rail &amp; Inland Waterway Transportation</a:t>
            </a:r>
            <a:br>
              <a:rPr lang="en-US"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4DB57683-4FCB-C18D-1610-481BB1F5BA3E}"/>
              </a:ext>
            </a:extLst>
          </p:cNvPr>
          <p:cNvSpPr>
            <a:spLocks noGrp="1"/>
          </p:cNvSpPr>
          <p:nvPr>
            <p:ph type="body" sz="half" idx="1"/>
          </p:nvPr>
        </p:nvSpPr>
        <p:spPr>
          <a:xfrm>
            <a:off x="603253" y="1669475"/>
            <a:ext cx="8807980" cy="5059521"/>
          </a:xfrm>
        </p:spPr>
        <p:txBody>
          <a:bodyPr>
            <a:normAutofit/>
          </a:bodyPr>
          <a:lstStyle/>
          <a:p>
            <a:pPr>
              <a:buFont typeface="Wingdings" panose="05000000000000000000" pitchFamily="2" charset="2"/>
              <a:buChar char="§"/>
            </a:pPr>
            <a:r>
              <a:rPr lang="en-US" sz="2200" dirty="0"/>
              <a:t>Rail Systems: Limited rail networks, many lines in disrepair or under-utilized</a:t>
            </a:r>
          </a:p>
          <a:p>
            <a:pPr marL="719138" indent="-303213">
              <a:buFont typeface="Wingdings" panose="05000000000000000000" pitchFamily="2" charset="2"/>
              <a:buChar char="Ø"/>
              <a:tabLst>
                <a:tab pos="808038" algn="l"/>
              </a:tabLst>
            </a:pPr>
            <a:r>
              <a:rPr lang="en-US" sz="2200" dirty="0"/>
              <a:t>Example: Congo Ocean Railway (Kinshasa to ocean) is underutilized due to poor maintenance</a:t>
            </a:r>
          </a:p>
          <a:p>
            <a:pPr>
              <a:buFont typeface="Wingdings" panose="05000000000000000000" pitchFamily="2" charset="2"/>
              <a:buChar char="§"/>
            </a:pPr>
            <a:r>
              <a:rPr lang="en-US" sz="2200" dirty="0"/>
              <a:t>Inland Waterways: Congo River, Kasai River offer transport potential but inconsistent service</a:t>
            </a:r>
          </a:p>
          <a:p>
            <a:pPr>
              <a:buFont typeface="Wingdings" panose="05000000000000000000" pitchFamily="2" charset="2"/>
              <a:buChar char="§"/>
            </a:pPr>
            <a:r>
              <a:rPr lang="en-US" sz="2200" dirty="0"/>
              <a:t>Opportunity: Investing in rail/water could reduce costs vs. road transport (water transport = cheapest)</a:t>
            </a:r>
          </a:p>
        </p:txBody>
      </p:sp>
    </p:spTree>
    <p:extLst>
      <p:ext uri="{BB962C8B-B14F-4D97-AF65-F5344CB8AC3E}">
        <p14:creationId xmlns:p14="http://schemas.microsoft.com/office/powerpoint/2010/main" val="228800864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E9083-BA5B-D9E7-07EF-352DBC6524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70FBFF-6CE3-E35C-CD23-44C90ABA8A00}"/>
              </a:ext>
            </a:extLst>
          </p:cNvPr>
          <p:cNvSpPr>
            <a:spLocks noGrp="1"/>
          </p:cNvSpPr>
          <p:nvPr>
            <p:ph type="title"/>
          </p:nvPr>
        </p:nvSpPr>
        <p:spPr>
          <a:xfrm>
            <a:off x="603253" y="539751"/>
            <a:ext cx="8191612" cy="717551"/>
          </a:xfrm>
        </p:spPr>
        <p:txBody>
          <a:bodyPr/>
          <a:lstStyle/>
          <a:p>
            <a:r>
              <a:rPr lang="pl-PL" dirty="0"/>
              <a:t>Regional Supply Chain Corridors</a:t>
            </a: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7550D070-56B8-77B4-068A-D5E59105416C}"/>
              </a:ext>
            </a:extLst>
          </p:cNvPr>
          <p:cNvSpPr>
            <a:spLocks noGrp="1"/>
          </p:cNvSpPr>
          <p:nvPr>
            <p:ph type="body" sz="half" idx="1"/>
          </p:nvPr>
        </p:nvSpPr>
        <p:spPr>
          <a:xfrm>
            <a:off x="603253" y="1453344"/>
            <a:ext cx="8807980" cy="5059521"/>
          </a:xfrm>
        </p:spPr>
        <p:txBody>
          <a:bodyPr>
            <a:normAutofit/>
          </a:bodyPr>
          <a:lstStyle/>
          <a:p>
            <a:pPr marL="0" indent="0">
              <a:buNone/>
            </a:pPr>
            <a:r>
              <a:rPr lang="pl-PL" sz="2400" b="1" dirty="0" err="1"/>
              <a:t>Key</a:t>
            </a:r>
            <a:r>
              <a:rPr lang="pl-PL" sz="2400" b="1" dirty="0"/>
              <a:t> Trade </a:t>
            </a:r>
            <a:r>
              <a:rPr lang="pl-PL" sz="2400" b="1" dirty="0" err="1"/>
              <a:t>Corridors</a:t>
            </a:r>
            <a:r>
              <a:rPr lang="pl-PL" sz="2400" b="1" dirty="0"/>
              <a:t>:</a:t>
            </a:r>
            <a:endParaRPr lang="en-US" sz="2600" dirty="0"/>
          </a:p>
          <a:p>
            <a:pPr>
              <a:buFont typeface="Wingdings" panose="05000000000000000000" pitchFamily="2" charset="2"/>
              <a:buChar char="§"/>
            </a:pPr>
            <a:r>
              <a:rPr lang="en-US" sz="2200" dirty="0"/>
              <a:t>Kribi-Zongo Corridor: Cameroon to Chad &amp; Central African Republic (modern route, growing)</a:t>
            </a:r>
          </a:p>
          <a:p>
            <a:pPr>
              <a:buFont typeface="Wingdings" panose="05000000000000000000" pitchFamily="2" charset="2"/>
              <a:buChar char="§"/>
            </a:pPr>
            <a:r>
              <a:rPr lang="en-US" sz="2200" dirty="0"/>
              <a:t>Douala-Yaoundé-Cameroon highlands: Internal distribution network</a:t>
            </a:r>
          </a:p>
          <a:p>
            <a:pPr>
              <a:buFont typeface="Wingdings" panose="05000000000000000000" pitchFamily="2" charset="2"/>
              <a:buChar char="§"/>
            </a:pPr>
            <a:r>
              <a:rPr lang="en-US" sz="2200" dirty="0"/>
              <a:t>Kinshasa-Matadi Corridor: DRC's main export route to Atlantic</a:t>
            </a:r>
          </a:p>
          <a:p>
            <a:pPr>
              <a:buFont typeface="Wingdings" panose="05000000000000000000" pitchFamily="2" charset="2"/>
              <a:buChar char="§"/>
            </a:pPr>
            <a:r>
              <a:rPr lang="en-US" sz="2200" dirty="0"/>
              <a:t>Congo-Océan Railway: Historically important, needs revitalization</a:t>
            </a:r>
          </a:p>
          <a:p>
            <a:pPr>
              <a:buFont typeface="Wingdings" panose="05000000000000000000" pitchFamily="2" charset="2"/>
              <a:buChar char="§"/>
            </a:pPr>
            <a:r>
              <a:rPr lang="en-US" sz="2200" dirty="0"/>
              <a:t>Regional Integration: </a:t>
            </a:r>
            <a:r>
              <a:rPr lang="en-US" sz="2200" dirty="0" err="1"/>
              <a:t>AfCFTA</a:t>
            </a:r>
            <a:r>
              <a:rPr lang="en-US" sz="2200" dirty="0"/>
              <a:t> creating new opportunities for intra-African trade</a:t>
            </a:r>
          </a:p>
        </p:txBody>
      </p:sp>
    </p:spTree>
    <p:extLst>
      <p:ext uri="{BB962C8B-B14F-4D97-AF65-F5344CB8AC3E}">
        <p14:creationId xmlns:p14="http://schemas.microsoft.com/office/powerpoint/2010/main" val="3191758247"/>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680B8-7ECE-D4DF-CADF-7EAD1C1A7C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549F80-5008-87BF-DBAA-F191EC25D18E}"/>
              </a:ext>
            </a:extLst>
          </p:cNvPr>
          <p:cNvSpPr>
            <a:spLocks noGrp="1"/>
          </p:cNvSpPr>
          <p:nvPr>
            <p:ph type="title"/>
          </p:nvPr>
        </p:nvSpPr>
        <p:spPr>
          <a:xfrm>
            <a:off x="603253" y="539751"/>
            <a:ext cx="8191612" cy="717551"/>
          </a:xfrm>
        </p:spPr>
        <p:txBody>
          <a:bodyPr/>
          <a:lstStyle/>
          <a:p>
            <a:r>
              <a:rPr lang="pl-PL" dirty="0"/>
              <a:t>Port of Douala: Central Africa's Largest Port</a:t>
            </a:r>
            <a:br>
              <a:rPr lang="pl-PL" dirty="0"/>
            </a:br>
            <a:br>
              <a:rPr lang="pl-PL" dirty="0"/>
            </a:br>
            <a:br>
              <a:rPr lang="pl-PL" dirty="0"/>
            </a:b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01F5579A-CAEF-D555-A297-CF1EB42C835D}"/>
              </a:ext>
            </a:extLst>
          </p:cNvPr>
          <p:cNvSpPr>
            <a:spLocks noGrp="1"/>
          </p:cNvSpPr>
          <p:nvPr>
            <p:ph type="body" sz="half" idx="1"/>
          </p:nvPr>
        </p:nvSpPr>
        <p:spPr>
          <a:xfrm>
            <a:off x="603253" y="1602973"/>
            <a:ext cx="8807980" cy="5059521"/>
          </a:xfrm>
        </p:spPr>
        <p:txBody>
          <a:bodyPr>
            <a:normAutofit lnSpcReduction="10000"/>
          </a:bodyPr>
          <a:lstStyle/>
          <a:p>
            <a:pPr marL="0" indent="0">
              <a:buNone/>
            </a:pPr>
            <a:r>
              <a:rPr lang="pl-PL" sz="2400" b="1" dirty="0" err="1"/>
              <a:t>Strengths</a:t>
            </a:r>
            <a:r>
              <a:rPr lang="pl-PL" sz="2400" b="1" dirty="0"/>
              <a:t>:</a:t>
            </a:r>
            <a:endParaRPr lang="en-US" sz="2600" dirty="0"/>
          </a:p>
          <a:p>
            <a:pPr>
              <a:buFont typeface="Wingdings" panose="05000000000000000000" pitchFamily="2" charset="2"/>
              <a:buChar char="§"/>
            </a:pPr>
            <a:r>
              <a:rPr lang="en-US" sz="2200" dirty="0"/>
              <a:t>Hub for 6 landlocked countries (Chad, CAR, Niger, etc.)</a:t>
            </a:r>
          </a:p>
          <a:p>
            <a:pPr>
              <a:buFont typeface="Wingdings" panose="05000000000000000000" pitchFamily="2" charset="2"/>
              <a:buChar char="§"/>
            </a:pPr>
            <a:r>
              <a:rPr lang="en-US" sz="2200" dirty="0"/>
              <a:t>Container terminal, general cargo, specialized terminals</a:t>
            </a:r>
          </a:p>
          <a:p>
            <a:pPr>
              <a:buFont typeface="Wingdings" panose="05000000000000000000" pitchFamily="2" charset="2"/>
              <a:buChar char="§"/>
            </a:pPr>
            <a:r>
              <a:rPr lang="en-US" sz="2200" dirty="0"/>
              <a:t>Close to </a:t>
            </a:r>
            <a:r>
              <a:rPr lang="en-US" sz="2200" dirty="0" err="1"/>
              <a:t>Yaounde</a:t>
            </a:r>
            <a:r>
              <a:rPr lang="en-US" sz="2200" dirty="0"/>
              <a:t> and other key cities</a:t>
            </a:r>
            <a:endParaRPr lang="pl-PL" sz="2200" dirty="0"/>
          </a:p>
          <a:p>
            <a:pPr marL="0" indent="0">
              <a:buNone/>
            </a:pPr>
            <a:r>
              <a:rPr lang="pl-PL" sz="2400" b="1" dirty="0" err="1"/>
              <a:t>Challenges</a:t>
            </a:r>
            <a:r>
              <a:rPr lang="pl-PL" sz="2400" b="1" dirty="0"/>
              <a:t>:</a:t>
            </a:r>
            <a:endParaRPr lang="en-US" sz="2600" dirty="0"/>
          </a:p>
          <a:p>
            <a:pPr>
              <a:buFont typeface="Wingdings" panose="05000000000000000000" pitchFamily="2" charset="2"/>
              <a:buChar char="§"/>
            </a:pPr>
            <a:r>
              <a:rPr lang="en-US" sz="2200" dirty="0"/>
              <a:t>Chronic congestion (ships wait 1-3 weeks)</a:t>
            </a:r>
          </a:p>
          <a:p>
            <a:pPr>
              <a:buFont typeface="Wingdings" panose="05000000000000000000" pitchFamily="2" charset="2"/>
              <a:buChar char="§"/>
            </a:pPr>
            <a:r>
              <a:rPr lang="en-US" sz="2200" dirty="0"/>
              <a:t>High port charges</a:t>
            </a:r>
          </a:p>
          <a:p>
            <a:pPr>
              <a:buFont typeface="Wingdings" panose="05000000000000000000" pitchFamily="2" charset="2"/>
              <a:buChar char="§"/>
            </a:pPr>
            <a:r>
              <a:rPr lang="en-US" sz="2200" dirty="0"/>
              <a:t>Bureaucratic customs procedures</a:t>
            </a:r>
          </a:p>
          <a:p>
            <a:pPr>
              <a:buFont typeface="Wingdings" panose="05000000000000000000" pitchFamily="2" charset="2"/>
              <a:buChar char="§"/>
            </a:pPr>
            <a:r>
              <a:rPr lang="en-US" sz="2200" dirty="0"/>
              <a:t>Limited container handling capacity during peak seasons</a:t>
            </a:r>
          </a:p>
          <a:p>
            <a:pPr marL="0" indent="0">
              <a:buNone/>
            </a:pPr>
            <a:endParaRPr lang="en-US" sz="2200" dirty="0"/>
          </a:p>
        </p:txBody>
      </p:sp>
    </p:spTree>
    <p:extLst>
      <p:ext uri="{BB962C8B-B14F-4D97-AF65-F5344CB8AC3E}">
        <p14:creationId xmlns:p14="http://schemas.microsoft.com/office/powerpoint/2010/main" val="3735750020"/>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676A52A4-D34F-4F5F-9FFB-C10A879060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189</TotalTime>
  <Words>1884</Words>
  <Application>Microsoft Office PowerPoint</Application>
  <PresentationFormat>Widescreen</PresentationFormat>
  <Paragraphs>176</Paragraphs>
  <Slides>27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Aptos</vt:lpstr>
      <vt:lpstr>Arial</vt:lpstr>
      <vt:lpstr>Arial Rounded MT Bold</vt:lpstr>
      <vt:lpstr>Calibri</vt:lpstr>
      <vt:lpstr>Helvetica Neue</vt:lpstr>
      <vt:lpstr>Helvetica Neue Medium</vt:lpstr>
      <vt:lpstr>Montserrat Regular</vt:lpstr>
      <vt:lpstr>Wingdings</vt:lpstr>
      <vt:lpstr>21_BasicWhite</vt:lpstr>
      <vt:lpstr>African Supply Chain Context</vt:lpstr>
      <vt:lpstr>Road Transportation Systems Engineering Development in the Sub-Saharan Africa – Modern EU Master Programme &amp; Capacity Building</vt:lpstr>
      <vt:lpstr>PowerPoint Presentation</vt:lpstr>
      <vt:lpstr>Learning Objectives </vt:lpstr>
      <vt:lpstr>Challenge 1: Road Infrastructure  &amp; Transportation   </vt:lpstr>
      <vt:lpstr>Challenge 2: Port Operations &amp; Maritime Logistics    </vt:lpstr>
      <vt:lpstr>Challenge 3: Rail &amp; Inland Waterway Transportation     </vt:lpstr>
      <vt:lpstr>Regional Supply Chain Corridors     </vt:lpstr>
      <vt:lpstr>Port of Douala: Central Africa's Largest Port      </vt:lpstr>
      <vt:lpstr>Port of Kribi: Cameroon's Strategic Port       </vt:lpstr>
      <vt:lpstr>Currency &amp; Financial Risk       </vt:lpstr>
      <vt:lpstr>Political Risk &amp; Instability      </vt:lpstr>
      <vt:lpstr>Security in Supply Chains       </vt:lpstr>
      <vt:lpstr>Natural Conditions: Climate &amp; Seasonality        </vt:lpstr>
      <vt:lpstr>The Informal Sector's Role        </vt:lpstr>
      <vt:lpstr>Regional Industries &amp; Products         </vt:lpstr>
      <vt:lpstr>AfCFTA: African Continental Free Trade Area          </vt:lpstr>
      <vt:lpstr>Mobile Money Revolution          </vt:lpstr>
      <vt:lpstr>Consumer Demand Patterns           </vt:lpstr>
      <vt:lpstr>Competitive Advantages            </vt:lpstr>
      <vt:lpstr>Best Practices Adapted to African Context             </vt:lpstr>
      <vt:lpstr>Building Supply Chain Resilience              </vt:lpstr>
      <vt:lpstr>Case Study: Cameroon Cocoa Supply Chain               </vt:lpstr>
      <vt:lpstr>Career Opportunities in Logistics                </vt:lpstr>
      <vt:lpstr>Key Takeaways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48</cp:revision>
  <dcterms:modified xsi:type="dcterms:W3CDTF">2026-05-04T16:40:30Z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