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83"/>
  </p:notesMasterIdLst>
  <p:handoutMasterIdLst>
    <p:handoutMasterId r:id="rId84"/>
  </p:handoutMasterIdLst>
  <p:sldIdLst>
    <p:sldId id="306" r:id="rId6"/>
    <p:sldId id="443" r:id="rId7"/>
    <p:sldId id="318" r:id="rId8"/>
    <p:sldId id="393" r:id="rId9"/>
    <p:sldId id="397" r:id="rId10"/>
    <p:sldId id="419" r:id="rId11"/>
    <p:sldId id="421" r:id="rId12"/>
    <p:sldId id="392" r:id="rId13"/>
    <p:sldId id="361" r:id="rId14"/>
    <p:sldId id="429" r:id="rId15"/>
    <p:sldId id="394" r:id="rId16"/>
    <p:sldId id="395" r:id="rId17"/>
    <p:sldId id="396" r:id="rId18"/>
    <p:sldId id="398" r:id="rId19"/>
    <p:sldId id="430" r:id="rId20"/>
    <p:sldId id="431" r:id="rId21"/>
    <p:sldId id="432" r:id="rId22"/>
    <p:sldId id="433" r:id="rId23"/>
    <p:sldId id="434" r:id="rId24"/>
    <p:sldId id="435" r:id="rId25"/>
    <p:sldId id="436" r:id="rId26"/>
    <p:sldId id="437" r:id="rId27"/>
    <p:sldId id="438" r:id="rId28"/>
    <p:sldId id="389" r:id="rId29"/>
    <p:sldId id="338" r:id="rId30"/>
    <p:sldId id="339" r:id="rId31"/>
    <p:sldId id="340" r:id="rId32"/>
    <p:sldId id="341" r:id="rId33"/>
    <p:sldId id="342" r:id="rId34"/>
    <p:sldId id="343" r:id="rId35"/>
    <p:sldId id="344" r:id="rId36"/>
    <p:sldId id="346" r:id="rId37"/>
    <p:sldId id="347" r:id="rId38"/>
    <p:sldId id="350" r:id="rId39"/>
    <p:sldId id="351" r:id="rId40"/>
    <p:sldId id="352" r:id="rId41"/>
    <p:sldId id="353" r:id="rId42"/>
    <p:sldId id="354" r:id="rId43"/>
    <p:sldId id="426" r:id="rId44"/>
    <p:sldId id="390" r:id="rId45"/>
    <p:sldId id="326" r:id="rId46"/>
    <p:sldId id="327" r:id="rId47"/>
    <p:sldId id="328" r:id="rId48"/>
    <p:sldId id="329" r:id="rId49"/>
    <p:sldId id="330" r:id="rId50"/>
    <p:sldId id="331" r:id="rId51"/>
    <p:sldId id="332" r:id="rId52"/>
    <p:sldId id="333" r:id="rId53"/>
    <p:sldId id="334" r:id="rId54"/>
    <p:sldId id="335" r:id="rId55"/>
    <p:sldId id="336" r:id="rId56"/>
    <p:sldId id="337" r:id="rId57"/>
    <p:sldId id="391" r:id="rId58"/>
    <p:sldId id="319" r:id="rId59"/>
    <p:sldId id="320" r:id="rId60"/>
    <p:sldId id="321" r:id="rId61"/>
    <p:sldId id="322" r:id="rId62"/>
    <p:sldId id="324" r:id="rId63"/>
    <p:sldId id="323" r:id="rId64"/>
    <p:sldId id="410" r:id="rId65"/>
    <p:sldId id="409" r:id="rId66"/>
    <p:sldId id="439" r:id="rId67"/>
    <p:sldId id="411" r:id="rId68"/>
    <p:sldId id="412" r:id="rId69"/>
    <p:sldId id="413" r:id="rId70"/>
    <p:sldId id="420" r:id="rId71"/>
    <p:sldId id="414" r:id="rId72"/>
    <p:sldId id="415" r:id="rId73"/>
    <p:sldId id="416" r:id="rId74"/>
    <p:sldId id="417" r:id="rId75"/>
    <p:sldId id="418" r:id="rId76"/>
    <p:sldId id="425" r:id="rId77"/>
    <p:sldId id="422" r:id="rId78"/>
    <p:sldId id="440" r:id="rId79"/>
    <p:sldId id="441" r:id="rId80"/>
    <p:sldId id="427" r:id="rId81"/>
    <p:sldId id="442" r:id="rId8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722"/>
    <a:srgbClr val="FD6363"/>
    <a:srgbClr val="BEDDFA"/>
    <a:srgbClr val="8BE1FF"/>
    <a:srgbClr val="33CAFF"/>
    <a:srgbClr val="66FFFF"/>
    <a:srgbClr val="FD001F"/>
    <a:srgbClr val="B51600"/>
    <a:srgbClr val="890F00"/>
    <a:srgbClr val="EE23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C6D615-2243-4173-90C3-0A2FE4DD1987}" v="3" dt="2026-05-04T16:21:01.80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4995" autoAdjust="0"/>
    <p:restoredTop sz="94660"/>
  </p:normalViewPr>
  <p:slideViewPr>
    <p:cSldViewPr snapToGrid="0">
      <p:cViewPr varScale="1">
        <p:scale>
          <a:sx n="145" d="100"/>
          <a:sy n="145" d="100"/>
        </p:scale>
        <p:origin x="120" y="27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delSld modSld modMainMaster">
      <pc:chgData name="Wojciech Kustra" userId="afebd3d0-216b-4c4f-8992-1bf1fda6d5e8" providerId="ADAL" clId="{1D307E72-7901-4E61-A01B-3C4232ABCF63}" dt="2026-05-04T16:21:01.799" v="3"/>
      <pc:docMkLst>
        <pc:docMk/>
      </pc:docMkLst>
      <pc:sldChg chg="del">
        <pc:chgData name="Wojciech Kustra" userId="afebd3d0-216b-4c4f-8992-1bf1fda6d5e8" providerId="ADAL" clId="{1D307E72-7901-4E61-A01B-3C4232ABCF63}" dt="2026-05-04T16:11:48.290" v="1" actId="47"/>
        <pc:sldMkLst>
          <pc:docMk/>
          <pc:sldMk cId="2642866930" sldId="307"/>
        </pc:sldMkLst>
      </pc:sldChg>
      <pc:sldChg chg="add">
        <pc:chgData name="Wojciech Kustra" userId="afebd3d0-216b-4c4f-8992-1bf1fda6d5e8" providerId="ADAL" clId="{1D307E72-7901-4E61-A01B-3C4232ABCF63}" dt="2026-05-04T16:11:47.152" v="0"/>
        <pc:sldMkLst>
          <pc:docMk/>
          <pc:sldMk cId="2100915747" sldId="443"/>
        </pc:sldMkLst>
      </pc:sldChg>
      <pc:sldMasterChg chg="modSldLayout">
        <pc:chgData name="Wojciech Kustra" userId="afebd3d0-216b-4c4f-8992-1bf1fda6d5e8" providerId="ADAL" clId="{1D307E72-7901-4E61-A01B-3C4232ABCF63}" dt="2026-05-04T16:21:01.799" v="3"/>
        <pc:sldMasterMkLst>
          <pc:docMk/>
          <pc:sldMasterMk cId="0" sldId="2147483648"/>
        </pc:sldMasterMkLst>
        <pc:sldLayoutChg chg="addSp delSp modSp">
          <pc:chgData name="Wojciech Kustra" userId="afebd3d0-216b-4c4f-8992-1bf1fda6d5e8" providerId="ADAL" clId="{1D307E72-7901-4E61-A01B-3C4232ABCF63}" dt="2026-05-04T16:21:01.799" v="3"/>
          <pc:sldLayoutMkLst>
            <pc:docMk/>
            <pc:sldMasterMk cId="0" sldId="2147483648"/>
            <pc:sldLayoutMk cId="0" sldId="2147483650"/>
          </pc:sldLayoutMkLst>
          <pc:spChg chg="mod">
            <ac:chgData name="Wojciech Kustra" userId="afebd3d0-216b-4c4f-8992-1bf1fda6d5e8" providerId="ADAL" clId="{1D307E72-7901-4E61-A01B-3C4232ABCF63}" dt="2026-05-04T16:21:01.799" v="3"/>
            <ac:spMkLst>
              <pc:docMk/>
              <pc:sldMasterMk cId="0" sldId="2147483648"/>
              <pc:sldLayoutMk cId="0" sldId="2147483650"/>
              <ac:spMk id="5" creationId="{3E0DC017-D4BC-E822-F277-42D3997C0E51}"/>
            </ac:spMkLst>
          </pc:spChg>
          <pc:grpChg chg="add mod">
            <ac:chgData name="Wojciech Kustra" userId="afebd3d0-216b-4c4f-8992-1bf1fda6d5e8" providerId="ADAL" clId="{1D307E72-7901-4E61-A01B-3C4232ABCF63}" dt="2026-05-04T16:21:01.799" v="3"/>
            <ac:grpSpMkLst>
              <pc:docMk/>
              <pc:sldMasterMk cId="0" sldId="2147483648"/>
              <pc:sldLayoutMk cId="0" sldId="2147483650"/>
              <ac:grpSpMk id="3" creationId="{8A6BA40B-802A-B91F-ACF7-19875971E86A}"/>
            </ac:grpSpMkLst>
          </pc:grpChg>
          <pc:picChg chg="mod">
            <ac:chgData name="Wojciech Kustra" userId="afebd3d0-216b-4c4f-8992-1bf1fda6d5e8" providerId="ADAL" clId="{1D307E72-7901-4E61-A01B-3C4232ABCF63}" dt="2026-05-04T16:21:01.799" v="3"/>
            <ac:picMkLst>
              <pc:docMk/>
              <pc:sldMasterMk cId="0" sldId="2147483648"/>
              <pc:sldLayoutMk cId="0" sldId="2147483650"/>
              <ac:picMk id="4" creationId="{472B4A57-02F0-723E-447F-BAF1D6131C5F}"/>
            </ac:picMkLst>
          </pc:picChg>
          <pc:picChg chg="del">
            <ac:chgData name="Wojciech Kustra" userId="afebd3d0-216b-4c4f-8992-1bf1fda6d5e8" providerId="ADAL" clId="{1D307E72-7901-4E61-A01B-3C4232ABCF63}" dt="2026-05-04T16:21:01.045" v="2"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1</a:t>
            </a:r>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hf hdr="0" ftr="0" dt="0"/>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30107-8F16-3B76-9977-4B940B8AF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4DCEA-670B-E47C-F5CC-D875D74A0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E9E3A-486F-E762-11FD-923AD19CF8A5}"/>
              </a:ext>
            </a:extLst>
          </p:cNvPr>
          <p:cNvSpPr>
            <a:spLocks noGrp="1"/>
          </p:cNvSpPr>
          <p:nvPr>
            <p:ph type="body" idx="1"/>
          </p:nvPr>
        </p:nvSpPr>
        <p:spPr/>
        <p:txBody>
          <a:bodyPr/>
          <a:lstStyle/>
          <a:p>
            <a:r>
              <a:rPr lang="en-US" dirty="0"/>
              <a:t>Here is a quick teaser for MATLAB.</a:t>
            </a:r>
          </a:p>
        </p:txBody>
      </p:sp>
    </p:spTree>
    <p:extLst>
      <p:ext uri="{BB962C8B-B14F-4D97-AF65-F5344CB8AC3E}">
        <p14:creationId xmlns:p14="http://schemas.microsoft.com/office/powerpoint/2010/main" val="190812927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A4CD87B1-964F-4D8B-A2CF-6B446CE5CE14}"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359795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C0DCD77-A884-4831-ADBB-CF2B511E62F5}"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411623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9" name="Holder 4">
            <a:extLst>
              <a:ext uri="{FF2B5EF4-FFF2-40B4-BE49-F238E27FC236}">
                <a16:creationId xmlns:a16="http://schemas.microsoft.com/office/drawing/2014/main" id="{36CC1045-A53E-0B4A-7F8F-3F4D3F998C73}"/>
              </a:ext>
            </a:extLst>
          </p:cNvPr>
          <p:cNvSpPr txBox="1">
            <a:spLocks/>
          </p:cNvSpPr>
          <p:nvPr userDrawn="1"/>
        </p:nvSpPr>
        <p:spPr>
          <a:xfrm>
            <a:off x="705191" y="6353050"/>
            <a:ext cx="2650479"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nSpc>
                <a:spcPts val="1408"/>
              </a:lnSpc>
            </a:pPr>
            <a:r>
              <a:rPr lang="fr-FR" dirty="0"/>
              <a:t>Transport </a:t>
            </a:r>
            <a:r>
              <a:rPr lang="fr-FR" dirty="0" err="1"/>
              <a:t>Research</a:t>
            </a:r>
            <a:r>
              <a:rPr lang="fr-FR" dirty="0"/>
              <a:t> and </a:t>
            </a:r>
            <a:r>
              <a:rPr lang="fr-FR" dirty="0" err="1"/>
              <a:t>Analysis</a:t>
            </a:r>
            <a:endParaRPr lang="fr-FR" spc="-13" dirty="0"/>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10" name="Holder 4">
            <a:extLst>
              <a:ext uri="{FF2B5EF4-FFF2-40B4-BE49-F238E27FC236}">
                <a16:creationId xmlns:a16="http://schemas.microsoft.com/office/drawing/2014/main" id="{57DACD47-8F58-EB90-62CB-27E71A5558FF}"/>
              </a:ext>
            </a:extLst>
          </p:cNvPr>
          <p:cNvSpPr txBox="1">
            <a:spLocks/>
          </p:cNvSpPr>
          <p:nvPr userDrawn="1"/>
        </p:nvSpPr>
        <p:spPr>
          <a:xfrm>
            <a:off x="705191" y="6353050"/>
            <a:ext cx="2650479"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nSpc>
                <a:spcPts val="1408"/>
              </a:lnSpc>
            </a:pPr>
            <a:r>
              <a:rPr lang="fr-FR" dirty="0"/>
              <a:t>Transport </a:t>
            </a:r>
            <a:r>
              <a:rPr lang="fr-FR" dirty="0" err="1"/>
              <a:t>Research</a:t>
            </a:r>
            <a:r>
              <a:rPr lang="fr-FR" dirty="0"/>
              <a:t> and </a:t>
            </a:r>
            <a:r>
              <a:rPr lang="fr-FR" dirty="0" err="1"/>
              <a:t>Analysis</a:t>
            </a:r>
            <a:endParaRPr lang="fr-FR" spc="-13" dirty="0"/>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4" name="Holder 4"/>
          <p:cNvSpPr>
            <a:spLocks noGrp="1"/>
          </p:cNvSpPr>
          <p:nvPr>
            <p:ph type="dt" sz="half" idx="6"/>
          </p:nvPr>
        </p:nvSpPr>
        <p:spPr>
          <a:xfrm>
            <a:off x="609601" y="6377940"/>
            <a:ext cx="2804160" cy="342900"/>
          </a:xfrm>
          <a:prstGeom prst="rect">
            <a:avLst/>
          </a:prstGeom>
        </p:spPr>
        <p:txBody>
          <a:bodyPr lIns="0" tIns="0" rIns="0" bIns="0"/>
          <a:lstStyle>
            <a:lvl1pPr algn="l">
              <a:defRPr>
                <a:solidFill>
                  <a:schemeClr val="tx1">
                    <a:tint val="75000"/>
                  </a:schemeClr>
                </a:solidFill>
              </a:defRPr>
            </a:lvl1pPr>
          </a:lstStyle>
          <a:p>
            <a:fld id="{DA137D9A-42D7-4089-974D-C76321F7FCEF}"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7" name="Holder 4">
            <a:extLst>
              <a:ext uri="{FF2B5EF4-FFF2-40B4-BE49-F238E27FC236}">
                <a16:creationId xmlns:a16="http://schemas.microsoft.com/office/drawing/2014/main" id="{CCB75C7E-A526-8F19-ED77-FC4F68370AD7}"/>
              </a:ext>
            </a:extLst>
          </p:cNvPr>
          <p:cNvSpPr txBox="1">
            <a:spLocks/>
          </p:cNvSpPr>
          <p:nvPr userDrawn="1"/>
        </p:nvSpPr>
        <p:spPr>
          <a:xfrm>
            <a:off x="705191" y="6353050"/>
            <a:ext cx="2650479"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nSpc>
                <a:spcPts val="1408"/>
              </a:lnSpc>
            </a:pPr>
            <a:r>
              <a:rPr lang="fr-FR" dirty="0"/>
              <a:t>Transport </a:t>
            </a:r>
            <a:r>
              <a:rPr lang="fr-FR" dirty="0" err="1"/>
              <a:t>Research</a:t>
            </a:r>
            <a:r>
              <a:rPr lang="fr-FR" dirty="0"/>
              <a:t> and </a:t>
            </a:r>
            <a:r>
              <a:rPr lang="fr-FR" dirty="0" err="1"/>
              <a:t>Analysis</a:t>
            </a:r>
            <a:endParaRPr lang="fr-FR" spc="-13" dirty="0"/>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3"/>
          <p:cNvSpPr>
            <a:spLocks noGrp="1"/>
          </p:cNvSpPr>
          <p:nvPr>
            <p:ph type="dt" sz="half" idx="6"/>
          </p:nvPr>
        </p:nvSpPr>
        <p:spPr>
          <a:xfrm>
            <a:off x="609601" y="6377940"/>
            <a:ext cx="2804160" cy="342900"/>
          </a:xfrm>
          <a:prstGeom prst="rect">
            <a:avLst/>
          </a:prstGeom>
        </p:spPr>
        <p:txBody>
          <a:bodyPr lIns="0" tIns="0" rIns="0" bIns="0"/>
          <a:lstStyle>
            <a:lvl1pPr algn="l">
              <a:defRPr>
                <a:solidFill>
                  <a:schemeClr val="tx1">
                    <a:tint val="75000"/>
                  </a:schemeClr>
                </a:solidFill>
              </a:defRPr>
            </a:lvl1pPr>
          </a:lstStyle>
          <a:p>
            <a:fld id="{8C793EC0-86B9-43C8-9CB9-5EF9F875B2BF}"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6" name="Holder 4">
            <a:extLst>
              <a:ext uri="{FF2B5EF4-FFF2-40B4-BE49-F238E27FC236}">
                <a16:creationId xmlns:a16="http://schemas.microsoft.com/office/drawing/2014/main" id="{28D052DA-70DA-0510-D742-A94F3BA2715A}"/>
              </a:ext>
            </a:extLst>
          </p:cNvPr>
          <p:cNvSpPr txBox="1">
            <a:spLocks/>
          </p:cNvSpPr>
          <p:nvPr userDrawn="1"/>
        </p:nvSpPr>
        <p:spPr>
          <a:xfrm>
            <a:off x="705191" y="6353050"/>
            <a:ext cx="2650479"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nSpc>
                <a:spcPts val="1408"/>
              </a:lnSpc>
            </a:pPr>
            <a:r>
              <a:rPr lang="fr-FR" dirty="0"/>
              <a:t>Transport </a:t>
            </a:r>
            <a:r>
              <a:rPr lang="fr-FR" dirty="0" err="1"/>
              <a:t>Research</a:t>
            </a:r>
            <a:r>
              <a:rPr lang="fr-FR" dirty="0"/>
              <a:t> and </a:t>
            </a:r>
            <a:r>
              <a:rPr lang="fr-FR" dirty="0" err="1"/>
              <a:t>Analysis</a:t>
            </a:r>
            <a:endParaRPr lang="fr-FR" spc="-13"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8A6BA40B-802A-B91F-ACF7-19875971E86A}"/>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472B4A57-02F0-723E-447F-BAF1D6131C5F}"/>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E0DC017-D4BC-E822-F277-42D3997C0E51}"/>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7" name="Holder 4">
            <a:extLst>
              <a:ext uri="{FF2B5EF4-FFF2-40B4-BE49-F238E27FC236}">
                <a16:creationId xmlns:a16="http://schemas.microsoft.com/office/drawing/2014/main" id="{2B6CB967-119B-FAFE-CB9C-FE58FC600B32}"/>
              </a:ext>
            </a:extLst>
          </p:cNvPr>
          <p:cNvSpPr txBox="1">
            <a:spLocks/>
          </p:cNvSpPr>
          <p:nvPr userDrawn="1"/>
        </p:nvSpPr>
        <p:spPr>
          <a:xfrm>
            <a:off x="705191" y="6353050"/>
            <a:ext cx="2650479"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nSpc>
                <a:spcPts val="1408"/>
              </a:lnSpc>
            </a:pPr>
            <a:r>
              <a:rPr lang="fr-FR" dirty="0"/>
              <a:t>Transport </a:t>
            </a:r>
            <a:r>
              <a:rPr lang="fr-FR" dirty="0" err="1"/>
              <a:t>Research</a:t>
            </a:r>
            <a:r>
              <a:rPr lang="fr-FR" dirty="0"/>
              <a:t> and </a:t>
            </a:r>
            <a:r>
              <a:rPr lang="fr-FR" dirty="0" err="1"/>
              <a:t>Analysis</a:t>
            </a:r>
            <a:endParaRPr lang="fr-FR" spc="-13"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hyperlink" Target="https://discovery.nationalarchives.gov.uk/details/r/C11689401" TargetMode="External"/><Relationship Id="rId3" Type="http://schemas.openxmlformats.org/officeDocument/2006/relationships/hyperlink" Target="https://developers.google.com/transit/gtfs/examples/gtfs-feed" TargetMode="External"/><Relationship Id="rId7" Type="http://schemas.openxmlformats.org/officeDocument/2006/relationships/hyperlink" Target="https://gbfs.org/" TargetMode="External"/><Relationship Id="rId2" Type="http://schemas.openxmlformats.org/officeDocument/2006/relationships/hyperlink" Target="https://www.openstreetmap.org/" TargetMode="External"/><Relationship Id="rId1" Type="http://schemas.openxmlformats.org/officeDocument/2006/relationships/slideLayout" Target="../slideLayouts/slideLayout11.xml"/><Relationship Id="rId6" Type="http://schemas.openxmlformats.org/officeDocument/2006/relationships/hyperlink" Target="https://www.bts.gov/faf#:~:text=The%20Freight%20Analysis%20Framework%20%28FAF%29%20database%20provides%20estimates,all%20modes%20of%20transportation%20and%2042%20commodity%20types." TargetMode="External"/><Relationship Id="rId5" Type="http://schemas.openxmlformats.org/officeDocument/2006/relationships/hyperlink" Target="https://highways.dot.gov/" TargetMode="External"/><Relationship Id="rId4" Type="http://schemas.openxmlformats.org/officeDocument/2006/relationships/hyperlink" Target="https://nhts.ornl.gov/" TargetMode="External"/><Relationship Id="rId9" Type="http://schemas.openxmlformats.org/officeDocument/2006/relationships/hyperlink" Target="https://ec.europa.eu/eurostat/web/gisco"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gbfs.org/" TargetMode="External"/><Relationship Id="rId3" Type="http://schemas.openxmlformats.org/officeDocument/2006/relationships/hyperlink" Target="https://gtfs.org/" TargetMode="External"/><Relationship Id="rId7" Type="http://schemas.openxmlformats.org/officeDocument/2006/relationships/hyperlink" Target="https://ec.europa.eu/eurostat/web/gisco" TargetMode="External"/><Relationship Id="rId2" Type="http://schemas.openxmlformats.org/officeDocument/2006/relationships/hyperlink" Target="https://download.geofabrik.de/" TargetMode="External"/><Relationship Id="rId1" Type="http://schemas.openxmlformats.org/officeDocument/2006/relationships/slideLayout" Target="../slideLayouts/slideLayout11.xml"/><Relationship Id="rId6" Type="http://schemas.openxmlformats.org/officeDocument/2006/relationships/hyperlink" Target="https://nhts.ornl.gov/" TargetMode="External"/><Relationship Id="rId5" Type="http://schemas.openxmlformats.org/officeDocument/2006/relationships/hyperlink" Target="https://www.fhwa.dot.gov/policyinformation/" TargetMode="External"/><Relationship Id="rId4" Type="http://schemas.openxmlformats.org/officeDocument/2006/relationships/hyperlink" Target="https://roadtraffic.dft.gov.uk/downloads" TargetMode="External"/><Relationship Id="rId9" Type="http://schemas.openxmlformats.org/officeDocument/2006/relationships/hyperlink" Target="https://www.bts.gov/fa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thworks.com/products/matlab/student.html" TargetMode="External"/><Relationship Id="rId2" Type="http://schemas.openxmlformats.org/officeDocument/2006/relationships/image" Target="../media/image18.png"/><Relationship Id="rId1" Type="http://schemas.openxmlformats.org/officeDocument/2006/relationships/slideLayout" Target="../slideLayouts/slideLayout15.xml"/><Relationship Id="rId4" Type="http://schemas.openxmlformats.org/officeDocument/2006/relationships/hyperlink" Target="https://www.mathworks.com/help/install/install-products.html?s_tid=CRUX_topnav"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matlabacademy.mathworks.com/details/matlab-onramp/gettingstarted" TargetMode="External"/><Relationship Id="rId2" Type="http://schemas.openxmlformats.org/officeDocument/2006/relationships/image" Target="../media/image18.png"/><Relationship Id="rId1" Type="http://schemas.openxmlformats.org/officeDocument/2006/relationships/slideLayout" Target="../slideLayouts/slideLayout15.xml"/><Relationship Id="rId5" Type="http://schemas.openxmlformats.org/officeDocument/2006/relationships/hyperlink" Target="https://www.youtube.com/playlist?list=PL7CAABC40B2825C8B" TargetMode="External"/><Relationship Id="rId4" Type="http://schemas.openxmlformats.org/officeDocument/2006/relationships/hyperlink" Target="https://www.coursera.org/learn/matlab"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anaconda.com/docs/getting-started/anaconda/install"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K5KVEU3aaeQ" TargetMode="External"/><Relationship Id="rId3" Type="http://schemas.openxmlformats.org/officeDocument/2006/relationships/hyperlink" Target="https://www.codecademy.com/learn/learn-python-3" TargetMode="External"/><Relationship Id="rId7" Type="http://schemas.openxmlformats.org/officeDocument/2006/relationships/hyperlink" Target="https://www.w3schools.com/python/default.asp" TargetMode="External"/><Relationship Id="rId2" Type="http://schemas.openxmlformats.org/officeDocument/2006/relationships/hyperlink" Target="https://colab.research.google.com/" TargetMode="External"/><Relationship Id="rId1" Type="http://schemas.openxmlformats.org/officeDocument/2006/relationships/slideLayout" Target="../slideLayouts/slideLayout15.xml"/><Relationship Id="rId6" Type="http://schemas.openxmlformats.org/officeDocument/2006/relationships/hyperlink" Target="https://www.kaggle.com/learn/python" TargetMode="External"/><Relationship Id="rId5" Type="http://schemas.openxmlformats.org/officeDocument/2006/relationships/hyperlink" Target="https://developers.google.com/edu/python" TargetMode="External"/><Relationship Id="rId4" Type="http://schemas.openxmlformats.org/officeDocument/2006/relationships/hyperlink" Target="https://www.youtube.com/watch?v=rfscVS0vtbw" TargetMode="External"/><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support.microsoft.com/en-us/office/download-install-or-reinstall-microsoft-365-or-office-2024-on-a-pc-or-mac-4414eaaf-0478-48be-9c42-23adc4716658" TargetMode="Externa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edu.gcfglobal.org/en/topics/excel" TargetMode="External"/><Relationship Id="rId2" Type="http://schemas.openxmlformats.org/officeDocument/2006/relationships/hyperlink" Target="https://learn.microsoft.com/en-us/training/browse/?filter-products=exce&amp;products=office-excel&amp;roles=student&amp;levels=beginner" TargetMode="External"/><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hyperlink" Target="https://www.youtube.com/playlist?list=PLmHVyfmcRKyx1KSoobwukzf1Nf-Y97Rw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s-resources.ptvgroup.com/en-us/ptv-support/ptv-visum-installation" TargetMode="External"/><Relationship Id="rId2" Type="http://schemas.openxmlformats.org/officeDocument/2006/relationships/hyperlink" Target="https://your.visum.ptvgroup.com/vision-traffic-suite-students-en" TargetMode="External"/><Relationship Id="rId1" Type="http://schemas.openxmlformats.org/officeDocument/2006/relationships/slideLayout" Target="../slideLayouts/slideLayout15.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playlist?list=PLQCsavs9GMd6JYfognJUnK8Uvxj1aiA-1" TargetMode="External"/><Relationship Id="rId2" Type="http://schemas.openxmlformats.org/officeDocument/2006/relationships/hyperlink" Target="https://www.youtube.com/playlist?list=PLm_ftxJv3rZ3F90u4C5ZOgqSdWTq9xyp3" TargetMode="External"/><Relationship Id="rId1" Type="http://schemas.openxmlformats.org/officeDocument/2006/relationships/slideLayout" Target="../slideLayouts/slideLayout15.xml"/><Relationship Id="rId5" Type="http://schemas.openxmlformats.org/officeDocument/2006/relationships/image" Target="../media/image22.jpg"/><Relationship Id="rId4" Type="http://schemas.openxmlformats.org/officeDocument/2006/relationships/hyperlink" Target="https://www.scribd.com/document/783247529/Visum-Quickstart-EN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us-resources.ptvgroup.com/en-us/ptv-support/ptv-vissim-installation-instruction" TargetMode="External"/><Relationship Id="rId2" Type="http://schemas.openxmlformats.org/officeDocument/2006/relationships/hyperlink" Target="https://your.visum.ptvgroup.com/vision-traffic-suite-students-en" TargetMode="External"/><Relationship Id="rId1" Type="http://schemas.openxmlformats.org/officeDocument/2006/relationships/slideLayout" Target="../slideLayouts/slideLayout15.xml"/><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3" Type="http://schemas.openxmlformats.org/officeDocument/2006/relationships/hyperlink" Target="https://www.scribd.com/document/343878083/PTV-Vissim-First-Steps-ENG-pdf?utm_source=chatgpt.com" TargetMode="External"/><Relationship Id="rId2" Type="http://schemas.openxmlformats.org/officeDocument/2006/relationships/hyperlink" Target="https://www.youtube.com/playlist?list=PLm_ftxJv3rZ2Hq81cg5teVYKLKC0_GT0T" TargetMode="External"/><Relationship Id="rId1" Type="http://schemas.openxmlformats.org/officeDocument/2006/relationships/slideLayout" Target="../slideLayouts/slideLayout15.xml"/><Relationship Id="rId5" Type="http://schemas.openxmlformats.org/officeDocument/2006/relationships/image" Target="../media/image22.jpg"/><Relationship Id="rId4" Type="http://schemas.openxmlformats.org/officeDocument/2006/relationships/hyperlink" Target="https://www.youtube.com/playlist?list=PLQCsavs9GMd6JYfognJUnK8Uvxj1aiA-1"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8.w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video" Target="https://www.youtube.com/embed/GtmUXVzw4lQ?feature=oembed" TargetMode="Externa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1</a:t>
            </a:r>
            <a:r>
              <a:rPr lang="pl-PL" dirty="0">
                <a:solidFill>
                  <a:srgbClr val="0070C0"/>
                </a:solidFill>
              </a:rPr>
              <a:t>: </a:t>
            </a:r>
            <a:r>
              <a:rPr lang="en-US" dirty="0">
                <a:solidFill>
                  <a:srgbClr val="0070C0"/>
                </a:solidFill>
              </a:rPr>
              <a:t>Introduction to Transport Research and Analysis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7985870" cy="573865"/>
          </a:xfrm>
          <a:prstGeom prst="rect">
            <a:avLst/>
          </a:prstGeom>
          <a:solidFill>
            <a:srgbClr val="FFFF00"/>
          </a:solidFill>
          <a:ln w="12700">
            <a:solidFill>
              <a:schemeClr val="bg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latin typeface="Aptos" panose="020B0004020202020204" pitchFamily="34" charset="0"/>
              </a:rPr>
              <a:t>Lab 01</a:t>
            </a:r>
            <a:r>
              <a:rPr lang="pl-PL" dirty="0">
                <a:solidFill>
                  <a:srgbClr val="0070C0"/>
                </a:solidFill>
                <a:latin typeface="Aptos" panose="020B0004020202020204" pitchFamily="34" charset="0"/>
              </a:rPr>
              <a:t>: </a:t>
            </a:r>
            <a:r>
              <a:rPr lang="en-US" dirty="0">
                <a:solidFill>
                  <a:srgbClr val="0070C0"/>
                </a:solidFill>
                <a:latin typeface="Aptos" panose="020B0004020202020204" pitchFamily="34" charset="0"/>
              </a:rPr>
              <a:t>Overview of Transport Data Sources and Tools </a:t>
            </a:r>
            <a:endParaRPr lang="pl-PL" dirty="0">
              <a:solidFill>
                <a:srgbClr val="0070C0"/>
              </a:solidFill>
              <a:latin typeface="Aptos" panose="020B0004020202020204" pitchFamily="34" charset="0"/>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C7B48-4936-3034-E204-36DC6D62A0A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D97E78A-F30D-AB97-F37C-DDDCE0CE3B2D}"/>
              </a:ext>
            </a:extLst>
          </p:cNvPr>
          <p:cNvSpPr txBox="1">
            <a:spLocks noGrp="1"/>
          </p:cNvSpPr>
          <p:nvPr>
            <p:ph type="title"/>
          </p:nvPr>
        </p:nvSpPr>
        <p:spPr>
          <a:xfrm>
            <a:off x="726282" y="432621"/>
            <a:ext cx="5011328"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1. </a:t>
            </a:r>
            <a:r>
              <a:rPr lang="en-US" sz="2400" b="1" i="0" dirty="0">
                <a:solidFill>
                  <a:schemeClr val="bg1"/>
                </a:solidFill>
                <a:latin typeface="Aptos" panose="020B0004020202020204" pitchFamily="34" charset="0"/>
              </a:rPr>
              <a:t>Introduction to Transport Dataset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C4C802F-1FE1-7EE6-DD68-555CB4681215}"/>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sp>
        <p:nvSpPr>
          <p:cNvPr id="8" name="object 6">
            <a:extLst>
              <a:ext uri="{FF2B5EF4-FFF2-40B4-BE49-F238E27FC236}">
                <a16:creationId xmlns:a16="http://schemas.microsoft.com/office/drawing/2014/main" id="{D41283C0-7EC3-4F61-D3CF-6C61DBF200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9" name="object 6">
            <a:extLst>
              <a:ext uri="{FF2B5EF4-FFF2-40B4-BE49-F238E27FC236}">
                <a16:creationId xmlns:a16="http://schemas.microsoft.com/office/drawing/2014/main" id="{FB26C4CC-383C-909A-B333-C33B7248528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6" name="object 3">
            <a:extLst>
              <a:ext uri="{FF2B5EF4-FFF2-40B4-BE49-F238E27FC236}">
                <a16:creationId xmlns:a16="http://schemas.microsoft.com/office/drawing/2014/main" id="{CBFD632E-BC63-E85A-BE0A-1876ADFD641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Importance of Transport Datasets and Types</a:t>
            </a:r>
            <a:endParaRPr lang="en-US" b="1" dirty="0">
              <a:solidFill>
                <a:schemeClr val="tx1"/>
              </a:solidFill>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F6CC3641-B832-1380-B913-BA171DA36EE9}"/>
              </a:ext>
            </a:extLst>
          </p:cNvPr>
          <p:cNvSpPr txBox="1">
            <a:spLocks/>
          </p:cNvSpPr>
          <p:nvPr/>
        </p:nvSpPr>
        <p:spPr>
          <a:xfrm>
            <a:off x="726280" y="1354777"/>
            <a:ext cx="10515600" cy="4351338"/>
          </a:xfrm>
          <a:prstGeom prst="rect">
            <a:avLst/>
          </a:prstGeom>
        </p:spPr>
        <p:txBody>
          <a:bodyPr/>
          <a:lst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359228" indent="-342900" defTabSz="1175644" hangingPunct="1">
              <a:lnSpc>
                <a:spcPct val="150000"/>
              </a:lnSpc>
              <a:spcBef>
                <a:spcPts val="129"/>
              </a:spcBef>
              <a:buFont typeface="Arial" panose="020B0604020202020204" pitchFamily="34" charset="0"/>
              <a:buChar char="•"/>
            </a:pPr>
            <a:r>
              <a:rPr lang="en-US" sz="2000" b="1" dirty="0">
                <a:latin typeface="Aptos" panose="020B0004020202020204" pitchFamily="34" charset="0"/>
              </a:rPr>
              <a:t>Why Are Transport Datasets Important?</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Data-Driven Decision Making:</a:t>
            </a:r>
            <a:r>
              <a:rPr lang="en-US" sz="1800" kern="100" dirty="0">
                <a:latin typeface="Aptos" panose="020B0004020202020204" pitchFamily="34" charset="0"/>
                <a:ea typeface="Aptos" panose="020B0004020202020204" pitchFamily="34" charset="0"/>
                <a:cs typeface="Times New Roman" panose="02020603050405020304" pitchFamily="18" charset="0"/>
              </a:rPr>
              <a:t> Helps in urban planning &amp; policy formulation.</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Optimizing Transport Systems:</a:t>
            </a:r>
            <a:r>
              <a:rPr lang="en-US" sz="1800" kern="100" dirty="0">
                <a:latin typeface="Aptos" panose="020B0004020202020204" pitchFamily="34" charset="0"/>
                <a:ea typeface="Aptos" panose="020B0004020202020204" pitchFamily="34" charset="0"/>
                <a:cs typeface="Times New Roman" panose="02020603050405020304" pitchFamily="18" charset="0"/>
              </a:rPr>
              <a:t> Reducing congestion &amp; improving efficiency.</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Enhancing Safety:</a:t>
            </a:r>
            <a:r>
              <a:rPr lang="en-US" sz="1800" kern="100" dirty="0">
                <a:latin typeface="Aptos" panose="020B0004020202020204" pitchFamily="34" charset="0"/>
                <a:ea typeface="Aptos" panose="020B0004020202020204" pitchFamily="34" charset="0"/>
                <a:cs typeface="Times New Roman" panose="02020603050405020304" pitchFamily="18" charset="0"/>
              </a:rPr>
              <a:t> Identifying accident-prone areas.</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Sustainability:</a:t>
            </a:r>
            <a:r>
              <a:rPr lang="en-US" sz="1800" kern="100" dirty="0">
                <a:latin typeface="Aptos" panose="020B0004020202020204" pitchFamily="34" charset="0"/>
                <a:ea typeface="Aptos" panose="020B0004020202020204" pitchFamily="34" charset="0"/>
                <a:cs typeface="Times New Roman" panose="02020603050405020304" pitchFamily="18" charset="0"/>
              </a:rPr>
              <a:t> Supporting smart &amp; green mobility solutions.</a:t>
            </a:r>
          </a:p>
          <a:p>
            <a:pPr marL="606875" lvl="1" indent="-285750" defTabSz="1175644" hangingPunct="1">
              <a:lnSpc>
                <a:spcPct val="150000"/>
              </a:lnSpc>
              <a:spcBef>
                <a:spcPts val="129"/>
              </a:spcBef>
              <a:buFont typeface="Arial" panose="020B0604020202020204" pitchFamily="34" charset="0"/>
              <a:buChar char="•"/>
            </a:pPr>
            <a:endParaRPr lang="en-GB" sz="1800" b="1" kern="100" dirty="0">
              <a:solidFill>
                <a:sysClr val="windowText" lastClr="000000"/>
              </a:solidFill>
              <a:latin typeface="Aptos" panose="020B0004020202020204" pitchFamily="34" charset="0"/>
              <a:ea typeface="Aptos" panose="020B0004020202020204" pitchFamily="34" charset="0"/>
              <a:cs typeface="Arial"/>
            </a:endParaRPr>
          </a:p>
          <a:p>
            <a:pPr marL="302078" indent="-285750" defTabSz="1175644" hangingPunct="1">
              <a:lnSpc>
                <a:spcPct val="150000"/>
              </a:lnSpc>
              <a:spcBef>
                <a:spcPts val="129"/>
              </a:spcBef>
              <a:buFont typeface="Arial" panose="020B0604020202020204" pitchFamily="34" charset="0"/>
              <a:buChar char="•"/>
            </a:pPr>
            <a:r>
              <a:rPr lang="en-US" sz="2000" b="1" dirty="0">
                <a:latin typeface="Aptos" panose="020B0004020202020204" pitchFamily="34" charset="0"/>
              </a:rPr>
              <a:t>Types of Transport Data</a:t>
            </a:r>
            <a:endParaRPr lang="en-GB" sz="4400" b="1" dirty="0">
              <a:solidFill>
                <a:sysClr val="windowText" lastClr="000000"/>
              </a:solidFill>
              <a:latin typeface="Aptos" panose="020B0004020202020204" pitchFamily="34" charset="0"/>
              <a:cs typeface="Arial"/>
            </a:endParaRP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Spatial Data:</a:t>
            </a:r>
            <a:r>
              <a:rPr lang="en-US" sz="1800" kern="100" dirty="0">
                <a:latin typeface="Aptos" panose="020B0004020202020204" pitchFamily="34" charset="0"/>
                <a:ea typeface="Aptos" panose="020B0004020202020204" pitchFamily="34" charset="0"/>
                <a:cs typeface="Times New Roman" panose="02020603050405020304" pitchFamily="18" charset="0"/>
              </a:rPr>
              <a:t> GIS maps, road networks, route maps</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Temporal Data:</a:t>
            </a:r>
            <a:r>
              <a:rPr lang="en-US" sz="1800" kern="100" dirty="0">
                <a:latin typeface="Aptos" panose="020B0004020202020204" pitchFamily="34" charset="0"/>
                <a:ea typeface="Aptos" panose="020B0004020202020204" pitchFamily="34" charset="0"/>
                <a:cs typeface="Times New Roman" panose="02020603050405020304" pitchFamily="18" charset="0"/>
              </a:rPr>
              <a:t> Traffic flow over time, public transport schedules</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Behavioral Data:</a:t>
            </a:r>
            <a:r>
              <a:rPr lang="en-US" sz="1800" kern="100" dirty="0">
                <a:latin typeface="Aptos" panose="020B0004020202020204" pitchFamily="34" charset="0"/>
                <a:ea typeface="Aptos" panose="020B0004020202020204" pitchFamily="34" charset="0"/>
                <a:cs typeface="Times New Roman" panose="02020603050405020304" pitchFamily="18" charset="0"/>
              </a:rPr>
              <a:t> Surveys on travel preferences &amp; mode choices</a:t>
            </a:r>
          </a:p>
          <a:p>
            <a:pPr marL="606875" lvl="1" indent="-285750" defTabSz="1175644" hangingPunct="1">
              <a:lnSpc>
                <a:spcPct val="150000"/>
              </a:lnSpc>
              <a:spcBef>
                <a:spcPts val="129"/>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Sensor &amp; IoT Data:</a:t>
            </a:r>
            <a:r>
              <a:rPr lang="en-US" sz="1800" kern="100" dirty="0">
                <a:latin typeface="Aptos" panose="020B0004020202020204" pitchFamily="34" charset="0"/>
                <a:ea typeface="Aptos" panose="020B0004020202020204" pitchFamily="34" charset="0"/>
                <a:cs typeface="Times New Roman" panose="02020603050405020304" pitchFamily="18" charset="0"/>
              </a:rPr>
              <a:t> Data from GPS, cameras, smart traffic signals</a:t>
            </a:r>
          </a:p>
        </p:txBody>
      </p:sp>
      <p:pic>
        <p:nvPicPr>
          <p:cNvPr id="3" name="Picture 2" descr="IOT IN TRANSPORTATION: HOW DATA IS DRIVING THE TRAINS">
            <a:extLst>
              <a:ext uri="{FF2B5EF4-FFF2-40B4-BE49-F238E27FC236}">
                <a16:creationId xmlns:a16="http://schemas.microsoft.com/office/drawing/2014/main" id="{010DE3E0-D5B0-80D2-23CF-331970374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4720" y="3073960"/>
            <a:ext cx="4012432" cy="2632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520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B1406-35F9-077F-5C5F-B2B27F2DD444}"/>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D339088C-F289-47AC-E816-8E31260356B8}"/>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graphicFrame>
        <p:nvGraphicFramePr>
          <p:cNvPr id="8" name="Table 7">
            <a:extLst>
              <a:ext uri="{FF2B5EF4-FFF2-40B4-BE49-F238E27FC236}">
                <a16:creationId xmlns:a16="http://schemas.microsoft.com/office/drawing/2014/main" id="{38A14DDF-B2E0-B235-010F-7F0552B9F6F7}"/>
              </a:ext>
            </a:extLst>
          </p:cNvPr>
          <p:cNvGraphicFramePr>
            <a:graphicFrameLocks noGrp="1"/>
          </p:cNvGraphicFramePr>
          <p:nvPr>
            <p:extLst>
              <p:ext uri="{D42A27DB-BD31-4B8C-83A1-F6EECF244321}">
                <p14:modId xmlns:p14="http://schemas.microsoft.com/office/powerpoint/2010/main" val="2002812822"/>
              </p:ext>
            </p:extLst>
          </p:nvPr>
        </p:nvGraphicFramePr>
        <p:xfrm>
          <a:off x="683628" y="1542729"/>
          <a:ext cx="10775844" cy="4516120"/>
        </p:xfrm>
        <a:graphic>
          <a:graphicData uri="http://schemas.openxmlformats.org/drawingml/2006/table">
            <a:tbl>
              <a:tblPr firstRow="1" bandRow="1">
                <a:tableStyleId>{EEE7283C-3CF3-47DC-8721-378D4A62B228}</a:tableStyleId>
              </a:tblPr>
              <a:tblGrid>
                <a:gridCol w="454637">
                  <a:extLst>
                    <a:ext uri="{9D8B030D-6E8A-4147-A177-3AD203B41FA5}">
                      <a16:colId xmlns:a16="http://schemas.microsoft.com/office/drawing/2014/main" val="2796847336"/>
                    </a:ext>
                  </a:extLst>
                </a:gridCol>
                <a:gridCol w="2041026">
                  <a:extLst>
                    <a:ext uri="{9D8B030D-6E8A-4147-A177-3AD203B41FA5}">
                      <a16:colId xmlns:a16="http://schemas.microsoft.com/office/drawing/2014/main" val="3881723973"/>
                    </a:ext>
                  </a:extLst>
                </a:gridCol>
                <a:gridCol w="3372472">
                  <a:extLst>
                    <a:ext uri="{9D8B030D-6E8A-4147-A177-3AD203B41FA5}">
                      <a16:colId xmlns:a16="http://schemas.microsoft.com/office/drawing/2014/main" val="3493206706"/>
                    </a:ext>
                  </a:extLst>
                </a:gridCol>
                <a:gridCol w="2244161">
                  <a:extLst>
                    <a:ext uri="{9D8B030D-6E8A-4147-A177-3AD203B41FA5}">
                      <a16:colId xmlns:a16="http://schemas.microsoft.com/office/drawing/2014/main" val="830931044"/>
                    </a:ext>
                  </a:extLst>
                </a:gridCol>
                <a:gridCol w="2663548">
                  <a:extLst>
                    <a:ext uri="{9D8B030D-6E8A-4147-A177-3AD203B41FA5}">
                      <a16:colId xmlns:a16="http://schemas.microsoft.com/office/drawing/2014/main" val="3430587972"/>
                    </a:ext>
                  </a:extLst>
                </a:gridCol>
              </a:tblGrid>
              <a:tr h="370840">
                <a:tc>
                  <a:txBody>
                    <a:bodyPr/>
                    <a:lstStyle/>
                    <a:p>
                      <a:endParaRPr lang="en-US" sz="1400" dirty="0">
                        <a:latin typeface="Aptos" panose="020B0004020202020204" pitchFamily="34" charset="0"/>
                      </a:endParaRPr>
                    </a:p>
                  </a:txBody>
                  <a:tcPr/>
                </a:tc>
                <a:tc>
                  <a:txBody>
                    <a:bodyPr/>
                    <a:lstStyle/>
                    <a:p>
                      <a:r>
                        <a:rPr lang="en-US" sz="1400" dirty="0">
                          <a:latin typeface="Aptos" panose="020B0004020202020204" pitchFamily="34" charset="0"/>
                        </a:rPr>
                        <a:t>Transport-data category</a:t>
                      </a:r>
                    </a:p>
                  </a:txBody>
                  <a:tcPr/>
                </a:tc>
                <a:tc>
                  <a:txBody>
                    <a:bodyPr/>
                    <a:lstStyle/>
                    <a:p>
                      <a:r>
                        <a:rPr lang="en-US" sz="1400" dirty="0">
                          <a:latin typeface="Aptos" panose="020B0004020202020204" pitchFamily="34" charset="0"/>
                        </a:rPr>
                        <a:t>Typical data items (examples)</a:t>
                      </a:r>
                    </a:p>
                  </a:txBody>
                  <a:tcPr/>
                </a:tc>
                <a:tc>
                  <a:txBody>
                    <a:bodyPr/>
                    <a:lstStyle/>
                    <a:p>
                      <a:r>
                        <a:rPr lang="en-US" sz="1400" dirty="0">
                          <a:latin typeface="Aptos" panose="020B0004020202020204" pitchFamily="34" charset="0"/>
                        </a:rPr>
                        <a:t>Common formats / specs</a:t>
                      </a:r>
                    </a:p>
                  </a:txBody>
                  <a:tcPr/>
                </a:tc>
                <a:tc>
                  <a:txBody>
                    <a:bodyPr/>
                    <a:lstStyle/>
                    <a:p>
                      <a:r>
                        <a:rPr lang="en-US" sz="1400" dirty="0">
                          <a:latin typeface="Aptos" panose="020B0004020202020204" pitchFamily="34" charset="0"/>
                        </a:rPr>
                        <a:t>Example public source(s) &amp; link</a:t>
                      </a:r>
                    </a:p>
                  </a:txBody>
                  <a:tcPr/>
                </a:tc>
                <a:extLst>
                  <a:ext uri="{0D108BD9-81ED-4DB2-BD59-A6C34878D82A}">
                    <a16:rowId xmlns:a16="http://schemas.microsoft.com/office/drawing/2014/main" val="4279874159"/>
                  </a:ext>
                </a:extLst>
              </a:tr>
              <a:tr h="370840">
                <a:tc>
                  <a:txBody>
                    <a:bodyPr/>
                    <a:lstStyle/>
                    <a:p>
                      <a:r>
                        <a:rPr lang="en-US" sz="1400" dirty="0">
                          <a:latin typeface="Aptos" panose="020B0004020202020204" pitchFamily="34" charset="0"/>
                        </a:rPr>
                        <a:t>1</a:t>
                      </a:r>
                    </a:p>
                  </a:txBody>
                  <a:tcPr/>
                </a:tc>
                <a:tc>
                  <a:txBody>
                    <a:bodyPr/>
                    <a:lstStyle/>
                    <a:p>
                      <a:pPr algn="l"/>
                      <a:r>
                        <a:rPr lang="en-US" sz="1400" dirty="0">
                          <a:latin typeface="Aptos" panose="020B0004020202020204" pitchFamily="34" charset="0"/>
                        </a:rPr>
                        <a:t>Network &amp; infrastructure</a:t>
                      </a:r>
                    </a:p>
                  </a:txBody>
                  <a:tcPr/>
                </a:tc>
                <a:tc>
                  <a:txBody>
                    <a:bodyPr/>
                    <a:lstStyle/>
                    <a:p>
                      <a:pPr algn="l"/>
                      <a:r>
                        <a:rPr lang="en-US" sz="1400" dirty="0">
                          <a:latin typeface="Aptos" panose="020B0004020202020204" pitchFamily="34" charset="0"/>
                        </a:rPr>
                        <a:t>Road </a:t>
                      </a:r>
                      <a:r>
                        <a:rPr lang="en-US" sz="1400" dirty="0" err="1">
                          <a:latin typeface="Aptos" panose="020B0004020202020204" pitchFamily="34" charset="0"/>
                        </a:rPr>
                        <a:t>centre</a:t>
                      </a:r>
                      <a:r>
                        <a:rPr lang="en-US" sz="1400" dirty="0">
                          <a:latin typeface="Aptos" panose="020B0004020202020204" pitchFamily="34" charset="0"/>
                        </a:rPr>
                        <a:t>-lines, lane geometry, rail tracks, stop locations</a:t>
                      </a:r>
                    </a:p>
                  </a:txBody>
                  <a:tcPr/>
                </a:tc>
                <a:tc>
                  <a:txBody>
                    <a:bodyPr/>
                    <a:lstStyle/>
                    <a:p>
                      <a:pPr algn="l"/>
                      <a:r>
                        <a:rPr lang="en-US" sz="1400" dirty="0">
                          <a:latin typeface="Aptos" panose="020B0004020202020204" pitchFamily="34" charset="0"/>
                        </a:rPr>
                        <a:t>Shapefile, </a:t>
                      </a:r>
                      <a:r>
                        <a:rPr lang="en-US" sz="1400" dirty="0" err="1">
                          <a:latin typeface="Aptos" panose="020B0004020202020204" pitchFamily="34" charset="0"/>
                        </a:rPr>
                        <a:t>GeoJSON</a:t>
                      </a:r>
                      <a:r>
                        <a:rPr lang="en-US" sz="1400" dirty="0">
                          <a:latin typeface="Aptos" panose="020B0004020202020204" pitchFamily="34" charset="0"/>
                        </a:rPr>
                        <a:t>, GPKG</a:t>
                      </a:r>
                    </a:p>
                  </a:txBody>
                  <a:tcPr/>
                </a:tc>
                <a:tc>
                  <a:txBody>
                    <a:bodyPr/>
                    <a:lstStyle/>
                    <a:p>
                      <a:pPr algn="l"/>
                      <a:r>
                        <a:rPr lang="en-US" sz="1200" dirty="0">
                          <a:latin typeface="Aptos" panose="020B0004020202020204" pitchFamily="34" charset="0"/>
                          <a:hlinkClick r:id="rId2"/>
                        </a:rPr>
                        <a:t>OpenStreetMap export; </a:t>
                      </a:r>
                      <a:r>
                        <a:rPr lang="en-US" sz="1200" dirty="0" err="1">
                          <a:latin typeface="Aptos" panose="020B0004020202020204" pitchFamily="34" charset="0"/>
                          <a:hlinkClick r:id="rId2"/>
                        </a:rPr>
                        <a:t>Geofabrik</a:t>
                      </a:r>
                      <a:r>
                        <a:rPr lang="en-US" sz="1200" dirty="0">
                          <a:latin typeface="Aptos" panose="020B0004020202020204" pitchFamily="34" charset="0"/>
                          <a:hlinkClick r:id="rId2"/>
                        </a:rPr>
                        <a:t> regional shapefiles</a:t>
                      </a:r>
                      <a:endParaRPr lang="en-US" sz="1200" dirty="0">
                        <a:latin typeface="Aptos" panose="020B0004020202020204" pitchFamily="34" charset="0"/>
                      </a:endParaRPr>
                    </a:p>
                  </a:txBody>
                  <a:tcPr/>
                </a:tc>
                <a:extLst>
                  <a:ext uri="{0D108BD9-81ED-4DB2-BD59-A6C34878D82A}">
                    <a16:rowId xmlns:a16="http://schemas.microsoft.com/office/drawing/2014/main" val="1865438820"/>
                  </a:ext>
                </a:extLst>
              </a:tr>
              <a:tr h="370840">
                <a:tc>
                  <a:txBody>
                    <a:bodyPr/>
                    <a:lstStyle/>
                    <a:p>
                      <a:r>
                        <a:rPr lang="en-US" sz="1400" dirty="0">
                          <a:latin typeface="Aptos" panose="020B0004020202020204" pitchFamily="34" charset="0"/>
                        </a:rPr>
                        <a:t>2</a:t>
                      </a:r>
                    </a:p>
                  </a:txBody>
                  <a:tcPr/>
                </a:tc>
                <a:tc>
                  <a:txBody>
                    <a:bodyPr/>
                    <a:lstStyle/>
                    <a:p>
                      <a:pPr algn="l"/>
                      <a:r>
                        <a:rPr lang="en-US" sz="1400" dirty="0">
                          <a:latin typeface="Aptos" panose="020B0004020202020204" pitchFamily="34" charset="0"/>
                        </a:rPr>
                        <a:t>Service / supply</a:t>
                      </a:r>
                    </a:p>
                  </a:txBody>
                  <a:tcPr/>
                </a:tc>
                <a:tc>
                  <a:txBody>
                    <a:bodyPr/>
                    <a:lstStyle/>
                    <a:p>
                      <a:pPr algn="l"/>
                      <a:r>
                        <a:rPr lang="en-US" sz="1400" dirty="0">
                          <a:latin typeface="Aptos" panose="020B0004020202020204" pitchFamily="34" charset="0"/>
                        </a:rPr>
                        <a:t>Timetables, routes, headways, vehicle capacity</a:t>
                      </a:r>
                    </a:p>
                  </a:txBody>
                  <a:tcPr/>
                </a:tc>
                <a:tc>
                  <a:txBody>
                    <a:bodyPr/>
                    <a:lstStyle/>
                    <a:p>
                      <a:pPr algn="l"/>
                      <a:r>
                        <a:rPr lang="en-US" sz="1400" dirty="0">
                          <a:latin typeface="Aptos" panose="020B0004020202020204" pitchFamily="34" charset="0"/>
                        </a:rPr>
                        <a:t>GTFS, </a:t>
                      </a:r>
                      <a:r>
                        <a:rPr lang="en-US" sz="1400" dirty="0" err="1">
                          <a:latin typeface="Aptos" panose="020B0004020202020204" pitchFamily="34" charset="0"/>
                        </a:rPr>
                        <a:t>NeTEx</a:t>
                      </a:r>
                      <a:r>
                        <a:rPr lang="en-US" sz="1400" dirty="0">
                          <a:latin typeface="Aptos" panose="020B0004020202020204" pitchFamily="34" charset="0"/>
                        </a:rPr>
                        <a:t>, </a:t>
                      </a:r>
                      <a:r>
                        <a:rPr lang="en-US" sz="1400" dirty="0" err="1">
                          <a:latin typeface="Aptos" panose="020B0004020202020204" pitchFamily="34" charset="0"/>
                        </a:rPr>
                        <a:t>TransXChange</a:t>
                      </a:r>
                      <a:endParaRPr lang="en-US" sz="1400" dirty="0">
                        <a:latin typeface="Aptos" panose="020B0004020202020204" pitchFamily="34" charset="0"/>
                      </a:endParaRPr>
                    </a:p>
                  </a:txBody>
                  <a:tcPr/>
                </a:tc>
                <a:tc>
                  <a:txBody>
                    <a:bodyPr/>
                    <a:lstStyle/>
                    <a:p>
                      <a:pPr algn="l"/>
                      <a:r>
                        <a:rPr lang="en-US" sz="1200" dirty="0">
                          <a:latin typeface="Aptos" panose="020B0004020202020204" pitchFamily="34" charset="0"/>
                          <a:hlinkClick r:id="rId3"/>
                        </a:rPr>
                        <a:t>Agency GTFS feeds (e.g., gtfs.org reference)</a:t>
                      </a:r>
                      <a:endParaRPr lang="en-US" sz="1200" dirty="0">
                        <a:latin typeface="Aptos" panose="020B0004020202020204" pitchFamily="34" charset="0"/>
                      </a:endParaRPr>
                    </a:p>
                  </a:txBody>
                  <a:tcPr/>
                </a:tc>
                <a:extLst>
                  <a:ext uri="{0D108BD9-81ED-4DB2-BD59-A6C34878D82A}">
                    <a16:rowId xmlns:a16="http://schemas.microsoft.com/office/drawing/2014/main" val="1665451377"/>
                  </a:ext>
                </a:extLst>
              </a:tr>
              <a:tr h="370840">
                <a:tc>
                  <a:txBody>
                    <a:bodyPr/>
                    <a:lstStyle/>
                    <a:p>
                      <a:r>
                        <a:rPr lang="en-US" sz="1400" dirty="0">
                          <a:latin typeface="Aptos" panose="020B0004020202020204" pitchFamily="34" charset="0"/>
                        </a:rPr>
                        <a:t>3</a:t>
                      </a:r>
                    </a:p>
                  </a:txBody>
                  <a:tcPr/>
                </a:tc>
                <a:tc>
                  <a:txBody>
                    <a:bodyPr/>
                    <a:lstStyle/>
                    <a:p>
                      <a:pPr algn="l"/>
                      <a:r>
                        <a:rPr lang="en-US" sz="1400" dirty="0">
                          <a:latin typeface="Aptos" panose="020B0004020202020204" pitchFamily="34" charset="0"/>
                        </a:rPr>
                        <a:t>Demand &amp; mobility patterns</a:t>
                      </a:r>
                    </a:p>
                  </a:txBody>
                  <a:tcPr/>
                </a:tc>
                <a:tc>
                  <a:txBody>
                    <a:bodyPr/>
                    <a:lstStyle/>
                    <a:p>
                      <a:pPr algn="l"/>
                      <a:r>
                        <a:rPr lang="en-US" sz="1400" dirty="0">
                          <a:latin typeface="Aptos" panose="020B0004020202020204" pitchFamily="34" charset="0"/>
                        </a:rPr>
                        <a:t>Household travel surveys, smart-card tap logs, mobile-phone OD matrices</a:t>
                      </a:r>
                    </a:p>
                  </a:txBody>
                  <a:tcPr/>
                </a:tc>
                <a:tc>
                  <a:txBody>
                    <a:bodyPr/>
                    <a:lstStyle/>
                    <a:p>
                      <a:pPr algn="l"/>
                      <a:r>
                        <a:rPr lang="en-US" sz="1400" dirty="0">
                          <a:latin typeface="Aptos" panose="020B0004020202020204" pitchFamily="34" charset="0"/>
                        </a:rPr>
                        <a:t>CSV, Parquet, proprietary binaries</a:t>
                      </a:r>
                    </a:p>
                  </a:txBody>
                  <a:tcPr/>
                </a:tc>
                <a:tc>
                  <a:txBody>
                    <a:bodyPr/>
                    <a:lstStyle/>
                    <a:p>
                      <a:pPr algn="l"/>
                      <a:r>
                        <a:rPr lang="en-US" sz="1200" dirty="0">
                          <a:latin typeface="Aptos" panose="020B0004020202020204" pitchFamily="34" charset="0"/>
                          <a:hlinkClick r:id="rId4"/>
                        </a:rPr>
                        <a:t>2017 U.S. National Household Travel Survey micro-data</a:t>
                      </a:r>
                      <a:endParaRPr lang="en-US" sz="1200" dirty="0">
                        <a:latin typeface="Aptos" panose="020B0004020202020204" pitchFamily="34" charset="0"/>
                      </a:endParaRPr>
                    </a:p>
                  </a:txBody>
                  <a:tcPr/>
                </a:tc>
                <a:extLst>
                  <a:ext uri="{0D108BD9-81ED-4DB2-BD59-A6C34878D82A}">
                    <a16:rowId xmlns:a16="http://schemas.microsoft.com/office/drawing/2014/main" val="3639138758"/>
                  </a:ext>
                </a:extLst>
              </a:tr>
              <a:tr h="370840">
                <a:tc>
                  <a:txBody>
                    <a:bodyPr/>
                    <a:lstStyle/>
                    <a:p>
                      <a:r>
                        <a:rPr lang="en-US" sz="1400" dirty="0">
                          <a:latin typeface="Aptos" panose="020B0004020202020204" pitchFamily="34" charset="0"/>
                        </a:rPr>
                        <a:t>4</a:t>
                      </a:r>
                    </a:p>
                  </a:txBody>
                  <a:tcPr/>
                </a:tc>
                <a:tc>
                  <a:txBody>
                    <a:bodyPr/>
                    <a:lstStyle/>
                    <a:p>
                      <a:pPr algn="l"/>
                      <a:r>
                        <a:rPr lang="en-US" sz="1400" dirty="0">
                          <a:latin typeface="Aptos" panose="020B0004020202020204" pitchFamily="34" charset="0"/>
                        </a:rPr>
                        <a:t>Traffic &amp; operations</a:t>
                      </a:r>
                    </a:p>
                  </a:txBody>
                  <a:tcPr/>
                </a:tc>
                <a:tc>
                  <a:txBody>
                    <a:bodyPr/>
                    <a:lstStyle/>
                    <a:p>
                      <a:pPr algn="l"/>
                      <a:r>
                        <a:rPr lang="en-US" sz="1400" dirty="0">
                          <a:latin typeface="Aptos" panose="020B0004020202020204" pitchFamily="34" charset="0"/>
                        </a:rPr>
                        <a:t>Loop count volumes, probe speeds, incident logs, signal states</a:t>
                      </a:r>
                    </a:p>
                  </a:txBody>
                  <a:tcPr/>
                </a:tc>
                <a:tc>
                  <a:txBody>
                    <a:bodyPr/>
                    <a:lstStyle/>
                    <a:p>
                      <a:pPr algn="l"/>
                      <a:r>
                        <a:rPr lang="en-US" sz="1400" dirty="0">
                          <a:latin typeface="Aptos" panose="020B0004020202020204" pitchFamily="34" charset="0"/>
                        </a:rPr>
                        <a:t>CSV, XML, JSON, vendor APIs</a:t>
                      </a:r>
                    </a:p>
                  </a:txBody>
                  <a:tcPr/>
                </a:tc>
                <a:tc>
                  <a:txBody>
                    <a:bodyPr/>
                    <a:lstStyle/>
                    <a:p>
                      <a:pPr algn="l"/>
                      <a:r>
                        <a:rPr lang="en-US" sz="1200" dirty="0">
                          <a:latin typeface="Aptos" panose="020B0004020202020204" pitchFamily="34" charset="0"/>
                          <a:hlinkClick r:id="rId5"/>
                        </a:rPr>
                        <a:t>FHWA </a:t>
                      </a:r>
                      <a:r>
                        <a:rPr lang="en-US" sz="1200" i="1" dirty="0">
                          <a:latin typeface="Aptos" panose="020B0004020202020204" pitchFamily="34" charset="0"/>
                          <a:hlinkClick r:id="rId5"/>
                        </a:rPr>
                        <a:t>Traffic Monitoring Guide</a:t>
                      </a:r>
                      <a:r>
                        <a:rPr lang="en-US" sz="1200" dirty="0">
                          <a:latin typeface="Aptos" panose="020B0004020202020204" pitchFamily="34" charset="0"/>
                          <a:hlinkClick r:id="rId5"/>
                        </a:rPr>
                        <a:t> detector data examples</a:t>
                      </a:r>
                      <a:endParaRPr lang="en-US" sz="1200" dirty="0">
                        <a:latin typeface="Aptos" panose="020B0004020202020204" pitchFamily="34" charset="0"/>
                      </a:endParaRPr>
                    </a:p>
                  </a:txBody>
                  <a:tcPr/>
                </a:tc>
                <a:extLst>
                  <a:ext uri="{0D108BD9-81ED-4DB2-BD59-A6C34878D82A}">
                    <a16:rowId xmlns:a16="http://schemas.microsoft.com/office/drawing/2014/main" val="1383051657"/>
                  </a:ext>
                </a:extLst>
              </a:tr>
              <a:tr h="370840">
                <a:tc>
                  <a:txBody>
                    <a:bodyPr/>
                    <a:lstStyle/>
                    <a:p>
                      <a:r>
                        <a:rPr lang="en-US" sz="1400" dirty="0">
                          <a:latin typeface="Aptos" panose="020B0004020202020204" pitchFamily="34" charset="0"/>
                        </a:rPr>
                        <a:t>5</a:t>
                      </a:r>
                    </a:p>
                  </a:txBody>
                  <a:tcPr/>
                </a:tc>
                <a:tc>
                  <a:txBody>
                    <a:bodyPr/>
                    <a:lstStyle/>
                    <a:p>
                      <a:pPr algn="l"/>
                      <a:r>
                        <a:rPr lang="en-US" sz="1400" dirty="0">
                          <a:latin typeface="Aptos" panose="020B0004020202020204" pitchFamily="34" charset="0"/>
                        </a:rPr>
                        <a:t>Freight &amp; logistics</a:t>
                      </a:r>
                    </a:p>
                  </a:txBody>
                  <a:tcPr/>
                </a:tc>
                <a:tc>
                  <a:txBody>
                    <a:bodyPr/>
                    <a:lstStyle/>
                    <a:p>
                      <a:pPr algn="l"/>
                      <a:r>
                        <a:rPr lang="en-US" sz="1400" dirty="0">
                          <a:latin typeface="Aptos" panose="020B0004020202020204" pitchFamily="34" charset="0"/>
                        </a:rPr>
                        <a:t>Truck GPS pings, weigh-in-motion, port/rail manifests</a:t>
                      </a:r>
                    </a:p>
                  </a:txBody>
                  <a:tcPr/>
                </a:tc>
                <a:tc>
                  <a:txBody>
                    <a:bodyPr/>
                    <a:lstStyle/>
                    <a:p>
                      <a:pPr algn="l"/>
                      <a:r>
                        <a:rPr lang="en-US" sz="1400" dirty="0">
                          <a:latin typeface="Aptos" panose="020B0004020202020204" pitchFamily="34" charset="0"/>
                        </a:rPr>
                        <a:t>CSV, SQL dumps, EDI</a:t>
                      </a:r>
                    </a:p>
                  </a:txBody>
                  <a:tcPr/>
                </a:tc>
                <a:tc>
                  <a:txBody>
                    <a:bodyPr/>
                    <a:lstStyle/>
                    <a:p>
                      <a:pPr algn="l"/>
                      <a:r>
                        <a:rPr lang="en-US" sz="1200" dirty="0">
                          <a:latin typeface="Aptos" panose="020B0004020202020204" pitchFamily="34" charset="0"/>
                          <a:hlinkClick r:id="rId6"/>
                        </a:rPr>
                        <a:t>U.S. FAF (Freight Analysis Framework), port authority open data</a:t>
                      </a:r>
                      <a:endParaRPr lang="en-US" sz="1200" dirty="0">
                        <a:latin typeface="Aptos" panose="020B0004020202020204" pitchFamily="34" charset="0"/>
                      </a:endParaRPr>
                    </a:p>
                  </a:txBody>
                  <a:tcPr/>
                </a:tc>
                <a:extLst>
                  <a:ext uri="{0D108BD9-81ED-4DB2-BD59-A6C34878D82A}">
                    <a16:rowId xmlns:a16="http://schemas.microsoft.com/office/drawing/2014/main" val="2936203147"/>
                  </a:ext>
                </a:extLst>
              </a:tr>
              <a:tr h="370840">
                <a:tc>
                  <a:txBody>
                    <a:bodyPr/>
                    <a:lstStyle/>
                    <a:p>
                      <a:r>
                        <a:rPr lang="en-US" sz="1400" dirty="0">
                          <a:latin typeface="Aptos" panose="020B0004020202020204" pitchFamily="34" charset="0"/>
                        </a:rPr>
                        <a:t>6</a:t>
                      </a:r>
                    </a:p>
                  </a:txBody>
                  <a:tcPr/>
                </a:tc>
                <a:tc>
                  <a:txBody>
                    <a:bodyPr/>
                    <a:lstStyle/>
                    <a:p>
                      <a:pPr algn="l"/>
                      <a:r>
                        <a:rPr lang="en-US" sz="1400" dirty="0">
                          <a:latin typeface="Aptos" panose="020B0004020202020204" pitchFamily="34" charset="0"/>
                        </a:rPr>
                        <a:t>Shared &amp; micromobility</a:t>
                      </a:r>
                    </a:p>
                  </a:txBody>
                  <a:tcPr/>
                </a:tc>
                <a:tc>
                  <a:txBody>
                    <a:bodyPr/>
                    <a:lstStyle/>
                    <a:p>
                      <a:pPr algn="l"/>
                      <a:r>
                        <a:rPr lang="en-US" sz="1400" dirty="0">
                          <a:latin typeface="Aptos" panose="020B0004020202020204" pitchFamily="34" charset="0"/>
                        </a:rPr>
                        <a:t>Bike-share / scooter availability, trip starts &amp; ends</a:t>
                      </a:r>
                    </a:p>
                  </a:txBody>
                  <a:tcPr/>
                </a:tc>
                <a:tc>
                  <a:txBody>
                    <a:bodyPr/>
                    <a:lstStyle/>
                    <a:p>
                      <a:pPr algn="l"/>
                      <a:r>
                        <a:rPr lang="en-US" sz="1400" dirty="0">
                          <a:latin typeface="Aptos" panose="020B0004020202020204" pitchFamily="34" charset="0"/>
                        </a:rPr>
                        <a:t>GBFS JSON</a:t>
                      </a:r>
                    </a:p>
                  </a:txBody>
                  <a:tcPr/>
                </a:tc>
                <a:tc>
                  <a:txBody>
                    <a:bodyPr/>
                    <a:lstStyle/>
                    <a:p>
                      <a:pPr algn="l"/>
                      <a:r>
                        <a:rPr lang="en-US" sz="1200" dirty="0">
                          <a:latin typeface="Aptos" panose="020B0004020202020204" pitchFamily="34" charset="0"/>
                          <a:hlinkClick r:id="rId7"/>
                        </a:rPr>
                        <a:t>GBFS feeds published by Lime, </a:t>
                      </a:r>
                      <a:r>
                        <a:rPr lang="en-US" sz="1200" dirty="0" err="1">
                          <a:latin typeface="Aptos" panose="020B0004020202020204" pitchFamily="34" charset="0"/>
                          <a:hlinkClick r:id="rId7"/>
                        </a:rPr>
                        <a:t>Nextbike</a:t>
                      </a:r>
                      <a:r>
                        <a:rPr lang="en-US" sz="1200" dirty="0">
                          <a:latin typeface="Aptos" panose="020B0004020202020204" pitchFamily="34" charset="0"/>
                          <a:hlinkClick r:id="rId7"/>
                        </a:rPr>
                        <a:t>, etc. </a:t>
                      </a:r>
                      <a:endParaRPr lang="en-US" sz="1200" dirty="0">
                        <a:latin typeface="Aptos" panose="020B0004020202020204" pitchFamily="34" charset="0"/>
                      </a:endParaRPr>
                    </a:p>
                  </a:txBody>
                  <a:tcPr/>
                </a:tc>
                <a:extLst>
                  <a:ext uri="{0D108BD9-81ED-4DB2-BD59-A6C34878D82A}">
                    <a16:rowId xmlns:a16="http://schemas.microsoft.com/office/drawing/2014/main" val="3889524503"/>
                  </a:ext>
                </a:extLst>
              </a:tr>
              <a:tr h="370840">
                <a:tc>
                  <a:txBody>
                    <a:bodyPr/>
                    <a:lstStyle/>
                    <a:p>
                      <a:r>
                        <a:rPr lang="en-US" sz="1400" dirty="0">
                          <a:latin typeface="Aptos" panose="020B0004020202020204" pitchFamily="34" charset="0"/>
                        </a:rPr>
                        <a:t>7</a:t>
                      </a:r>
                    </a:p>
                  </a:txBody>
                  <a:tcPr/>
                </a:tc>
                <a:tc>
                  <a:txBody>
                    <a:bodyPr/>
                    <a:lstStyle/>
                    <a:p>
                      <a:pPr algn="l"/>
                      <a:r>
                        <a:rPr lang="en-US" sz="1400" dirty="0">
                          <a:latin typeface="Aptos" panose="020B0004020202020204" pitchFamily="34" charset="0"/>
                        </a:rPr>
                        <a:t>Environmental &amp; asset condition</a:t>
                      </a:r>
                    </a:p>
                  </a:txBody>
                  <a:tcPr/>
                </a:tc>
                <a:tc>
                  <a:txBody>
                    <a:bodyPr/>
                    <a:lstStyle/>
                    <a:p>
                      <a:pPr algn="l"/>
                      <a:r>
                        <a:rPr lang="en-US" sz="1400" dirty="0">
                          <a:latin typeface="Aptos" panose="020B0004020202020204" pitchFamily="34" charset="0"/>
                        </a:rPr>
                        <a:t>Emissions &amp; noise sensors, RWIS weather, LiDAR pavement scans</a:t>
                      </a:r>
                    </a:p>
                  </a:txBody>
                  <a:tcPr/>
                </a:tc>
                <a:tc>
                  <a:txBody>
                    <a:bodyPr/>
                    <a:lstStyle/>
                    <a:p>
                      <a:pPr algn="l"/>
                      <a:r>
                        <a:rPr lang="en-US" sz="1400" dirty="0">
                          <a:latin typeface="Aptos" panose="020B0004020202020204" pitchFamily="34" charset="0"/>
                        </a:rPr>
                        <a:t>CSV, </a:t>
                      </a:r>
                      <a:r>
                        <a:rPr lang="en-US" sz="1400" dirty="0" err="1">
                          <a:latin typeface="Aptos" panose="020B0004020202020204" pitchFamily="34" charset="0"/>
                        </a:rPr>
                        <a:t>NetCDF</a:t>
                      </a:r>
                      <a:r>
                        <a:rPr lang="en-US" sz="1400" dirty="0">
                          <a:latin typeface="Aptos" panose="020B0004020202020204" pitchFamily="34" charset="0"/>
                        </a:rPr>
                        <a:t>, LAS</a:t>
                      </a:r>
                    </a:p>
                  </a:txBody>
                  <a:tcPr/>
                </a:tc>
                <a:tc>
                  <a:txBody>
                    <a:bodyPr/>
                    <a:lstStyle/>
                    <a:p>
                      <a:pPr algn="l"/>
                      <a:r>
                        <a:rPr lang="en-US" sz="1200" dirty="0">
                          <a:latin typeface="Aptos" panose="020B0004020202020204" pitchFamily="34" charset="0"/>
                          <a:hlinkClick r:id="rId8"/>
                        </a:rPr>
                        <a:t>National RWIS archives; municipal open-air quality portals</a:t>
                      </a:r>
                      <a:endParaRPr lang="en-US" sz="1200" dirty="0">
                        <a:latin typeface="Aptos" panose="020B0004020202020204" pitchFamily="34" charset="0"/>
                      </a:endParaRPr>
                    </a:p>
                  </a:txBody>
                  <a:tcPr/>
                </a:tc>
                <a:extLst>
                  <a:ext uri="{0D108BD9-81ED-4DB2-BD59-A6C34878D82A}">
                    <a16:rowId xmlns:a16="http://schemas.microsoft.com/office/drawing/2014/main" val="4240913475"/>
                  </a:ext>
                </a:extLst>
              </a:tr>
              <a:tr h="370840">
                <a:tc>
                  <a:txBody>
                    <a:bodyPr/>
                    <a:lstStyle/>
                    <a:p>
                      <a:r>
                        <a:rPr lang="en-US" sz="1400" dirty="0">
                          <a:latin typeface="Aptos" panose="020B0004020202020204" pitchFamily="34" charset="0"/>
                        </a:rPr>
                        <a:t>8</a:t>
                      </a:r>
                    </a:p>
                  </a:txBody>
                  <a:tcPr/>
                </a:tc>
                <a:tc>
                  <a:txBody>
                    <a:bodyPr/>
                    <a:lstStyle/>
                    <a:p>
                      <a:pPr algn="l"/>
                      <a:r>
                        <a:rPr lang="en-US" sz="1400" dirty="0">
                          <a:latin typeface="Aptos" panose="020B0004020202020204" pitchFamily="34" charset="0"/>
                        </a:rPr>
                        <a:t>Socio-economic / land-use context</a:t>
                      </a:r>
                    </a:p>
                  </a:txBody>
                  <a:tcPr/>
                </a:tc>
                <a:tc>
                  <a:txBody>
                    <a:bodyPr/>
                    <a:lstStyle/>
                    <a:p>
                      <a:pPr algn="l"/>
                      <a:r>
                        <a:rPr lang="en-US" sz="1400" dirty="0">
                          <a:latin typeface="Aptos" panose="020B0004020202020204" pitchFamily="34" charset="0"/>
                        </a:rPr>
                        <a:t>Census demographics, zoning polygons, POI layers</a:t>
                      </a:r>
                    </a:p>
                  </a:txBody>
                  <a:tcPr/>
                </a:tc>
                <a:tc>
                  <a:txBody>
                    <a:bodyPr/>
                    <a:lstStyle/>
                    <a:p>
                      <a:pPr algn="l"/>
                      <a:r>
                        <a:rPr lang="en-US" sz="1400" dirty="0">
                          <a:latin typeface="Aptos" panose="020B0004020202020204" pitchFamily="34" charset="0"/>
                        </a:rPr>
                        <a:t>Shapefile, </a:t>
                      </a:r>
                      <a:r>
                        <a:rPr lang="en-US" sz="1400" dirty="0" err="1">
                          <a:latin typeface="Aptos" panose="020B0004020202020204" pitchFamily="34" charset="0"/>
                        </a:rPr>
                        <a:t>GeoPackage</a:t>
                      </a:r>
                      <a:r>
                        <a:rPr lang="en-US" sz="1400" dirty="0">
                          <a:latin typeface="Aptos" panose="020B0004020202020204" pitchFamily="34" charset="0"/>
                        </a:rPr>
                        <a:t>, CSV</a:t>
                      </a:r>
                    </a:p>
                  </a:txBody>
                  <a:tcPr/>
                </a:tc>
                <a:tc>
                  <a:txBody>
                    <a:bodyPr/>
                    <a:lstStyle/>
                    <a:p>
                      <a:pPr algn="l"/>
                      <a:r>
                        <a:rPr lang="en-US" sz="1200" dirty="0">
                          <a:latin typeface="Aptos" panose="020B0004020202020204" pitchFamily="34" charset="0"/>
                          <a:hlinkClick r:id="rId9"/>
                        </a:rPr>
                        <a:t>Eurostat GISCO, U.S. Census TIGER/Line, OpenStreetMap POIs</a:t>
                      </a:r>
                      <a:endParaRPr lang="en-US" sz="1200" dirty="0">
                        <a:latin typeface="Aptos" panose="020B0004020202020204" pitchFamily="34" charset="0"/>
                      </a:endParaRPr>
                    </a:p>
                  </a:txBody>
                  <a:tcPr/>
                </a:tc>
                <a:extLst>
                  <a:ext uri="{0D108BD9-81ED-4DB2-BD59-A6C34878D82A}">
                    <a16:rowId xmlns:a16="http://schemas.microsoft.com/office/drawing/2014/main" val="485465696"/>
                  </a:ext>
                </a:extLst>
              </a:tr>
            </a:tbl>
          </a:graphicData>
        </a:graphic>
      </p:graphicFrame>
      <p:sp>
        <p:nvSpPr>
          <p:cNvPr id="4" name="object 6">
            <a:extLst>
              <a:ext uri="{FF2B5EF4-FFF2-40B4-BE49-F238E27FC236}">
                <a16:creationId xmlns:a16="http://schemas.microsoft.com/office/drawing/2014/main" id="{F6D57F47-1F60-AC85-CB64-671960C22CC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5" name="object 6">
            <a:extLst>
              <a:ext uri="{FF2B5EF4-FFF2-40B4-BE49-F238E27FC236}">
                <a16:creationId xmlns:a16="http://schemas.microsoft.com/office/drawing/2014/main" id="{A0546466-AB7C-7ED6-94CD-6F54CE9C9B1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F082D08E-4824-455D-30BA-7DB6FCC32CE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Different types or categories of transport data</a:t>
            </a:r>
            <a:endParaRPr lang="en-US" b="1" dirty="0">
              <a:solidFill>
                <a:schemeClr val="tx1"/>
              </a:solidFill>
              <a:latin typeface="Calibri" panose="020F0502020204030204" pitchFamily="34" charset="0"/>
              <a:cs typeface="Calibri" panose="020F0502020204030204" pitchFamily="34" charset="0"/>
            </a:endParaRPr>
          </a:p>
        </p:txBody>
      </p:sp>
      <p:sp>
        <p:nvSpPr>
          <p:cNvPr id="9" name="object 2">
            <a:extLst>
              <a:ext uri="{FF2B5EF4-FFF2-40B4-BE49-F238E27FC236}">
                <a16:creationId xmlns:a16="http://schemas.microsoft.com/office/drawing/2014/main" id="{151EF2C7-49FD-BB9D-0EBC-FBD6E9833011}"/>
              </a:ext>
            </a:extLst>
          </p:cNvPr>
          <p:cNvSpPr txBox="1">
            <a:spLocks/>
          </p:cNvSpPr>
          <p:nvPr/>
        </p:nvSpPr>
        <p:spPr>
          <a:xfrm>
            <a:off x="726282" y="432621"/>
            <a:ext cx="5011328" cy="385820"/>
          </a:xfrm>
          <a:prstGeom prst="rect">
            <a:avLst/>
          </a:prstGeom>
          <a:solidFill>
            <a:srgbClr val="FD001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1. </a:t>
            </a:r>
            <a:r>
              <a:rPr lang="en-US" sz="2400" b="1" i="0">
                <a:solidFill>
                  <a:schemeClr val="bg1"/>
                </a:solidFill>
                <a:latin typeface="Aptos" panose="020B0004020202020204" pitchFamily="34" charset="0"/>
              </a:rPr>
              <a:t>Introduction to Transport Dataset</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1946740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AC441-3205-C9B8-1F6C-142FF7129318}"/>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70C5291C-6ED8-50A3-F638-3E80C0A59DDC}"/>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graphicFrame>
        <p:nvGraphicFramePr>
          <p:cNvPr id="8" name="Table 7">
            <a:extLst>
              <a:ext uri="{FF2B5EF4-FFF2-40B4-BE49-F238E27FC236}">
                <a16:creationId xmlns:a16="http://schemas.microsoft.com/office/drawing/2014/main" id="{17333E87-C88D-27E8-98A3-FD55FF4319EF}"/>
              </a:ext>
            </a:extLst>
          </p:cNvPr>
          <p:cNvGraphicFramePr>
            <a:graphicFrameLocks noGrp="1"/>
          </p:cNvGraphicFramePr>
          <p:nvPr>
            <p:extLst>
              <p:ext uri="{D42A27DB-BD31-4B8C-83A1-F6EECF244321}">
                <p14:modId xmlns:p14="http://schemas.microsoft.com/office/powerpoint/2010/main" val="1392061357"/>
              </p:ext>
            </p:extLst>
          </p:nvPr>
        </p:nvGraphicFramePr>
        <p:xfrm>
          <a:off x="957445" y="1348232"/>
          <a:ext cx="10502026" cy="4942840"/>
        </p:xfrm>
        <a:graphic>
          <a:graphicData uri="http://schemas.openxmlformats.org/drawingml/2006/table">
            <a:tbl>
              <a:tblPr firstRow="1" bandRow="1">
                <a:tableStyleId>{EEE7283C-3CF3-47DC-8721-378D4A62B228}</a:tableStyleId>
              </a:tblPr>
              <a:tblGrid>
                <a:gridCol w="505557">
                  <a:extLst>
                    <a:ext uri="{9D8B030D-6E8A-4147-A177-3AD203B41FA5}">
                      <a16:colId xmlns:a16="http://schemas.microsoft.com/office/drawing/2014/main" val="2796847336"/>
                    </a:ext>
                  </a:extLst>
                </a:gridCol>
                <a:gridCol w="2206073">
                  <a:extLst>
                    <a:ext uri="{9D8B030D-6E8A-4147-A177-3AD203B41FA5}">
                      <a16:colId xmlns:a16="http://schemas.microsoft.com/office/drawing/2014/main" val="3881723973"/>
                    </a:ext>
                  </a:extLst>
                </a:gridCol>
                <a:gridCol w="3082968">
                  <a:extLst>
                    <a:ext uri="{9D8B030D-6E8A-4147-A177-3AD203B41FA5}">
                      <a16:colId xmlns:a16="http://schemas.microsoft.com/office/drawing/2014/main" val="3493206706"/>
                    </a:ext>
                  </a:extLst>
                </a:gridCol>
                <a:gridCol w="2002152">
                  <a:extLst>
                    <a:ext uri="{9D8B030D-6E8A-4147-A177-3AD203B41FA5}">
                      <a16:colId xmlns:a16="http://schemas.microsoft.com/office/drawing/2014/main" val="830931044"/>
                    </a:ext>
                  </a:extLst>
                </a:gridCol>
                <a:gridCol w="2705276">
                  <a:extLst>
                    <a:ext uri="{9D8B030D-6E8A-4147-A177-3AD203B41FA5}">
                      <a16:colId xmlns:a16="http://schemas.microsoft.com/office/drawing/2014/main" val="3430587972"/>
                    </a:ext>
                  </a:extLst>
                </a:gridCol>
              </a:tblGrid>
              <a:tr h="370840">
                <a:tc>
                  <a:txBody>
                    <a:bodyPr/>
                    <a:lstStyle/>
                    <a:p>
                      <a:endParaRPr lang="en-US" sz="1400" dirty="0">
                        <a:latin typeface="Aptos" panose="020B0004020202020204" pitchFamily="34" charset="0"/>
                      </a:endParaRPr>
                    </a:p>
                  </a:txBody>
                  <a:tcPr>
                    <a:solidFill>
                      <a:srgbClr val="BEDDFA"/>
                    </a:solidFill>
                  </a:tcPr>
                </a:tc>
                <a:tc>
                  <a:txBody>
                    <a:bodyPr/>
                    <a:lstStyle/>
                    <a:p>
                      <a:r>
                        <a:rPr lang="en-US" sz="1400" dirty="0">
                          <a:latin typeface="Aptos" panose="020B0004020202020204" pitchFamily="34" charset="0"/>
                        </a:rPr>
                        <a:t>Portal (what it hosts)</a:t>
                      </a:r>
                    </a:p>
                  </a:txBody>
                  <a:tcPr>
                    <a:solidFill>
                      <a:srgbClr val="BEDDFA"/>
                    </a:solidFill>
                  </a:tcPr>
                </a:tc>
                <a:tc>
                  <a:txBody>
                    <a:bodyPr/>
                    <a:lstStyle/>
                    <a:p>
                      <a:r>
                        <a:rPr lang="en-US" sz="1400" dirty="0">
                          <a:latin typeface="Aptos" panose="020B0004020202020204" pitchFamily="34" charset="0"/>
                        </a:rPr>
                        <a:t>Typical data items (examples)</a:t>
                      </a:r>
                    </a:p>
                  </a:txBody>
                  <a:tcPr>
                    <a:solidFill>
                      <a:srgbClr val="BEDDFA"/>
                    </a:solidFill>
                  </a:tcPr>
                </a:tc>
                <a:tc>
                  <a:txBody>
                    <a:bodyPr/>
                    <a:lstStyle/>
                    <a:p>
                      <a:r>
                        <a:rPr lang="en-US" sz="1400" dirty="0">
                          <a:latin typeface="Aptos" panose="020B0004020202020204" pitchFamily="34" charset="0"/>
                        </a:rPr>
                        <a:t>Formats</a:t>
                      </a:r>
                    </a:p>
                  </a:txBody>
                  <a:tcPr>
                    <a:solidFill>
                      <a:srgbClr val="BEDDFA"/>
                    </a:solidFill>
                  </a:tcPr>
                </a:tc>
                <a:tc>
                  <a:txBody>
                    <a:bodyPr/>
                    <a:lstStyle/>
                    <a:p>
                      <a:r>
                        <a:rPr lang="en-US" sz="1400" dirty="0">
                          <a:latin typeface="Aptos" panose="020B0004020202020204" pitchFamily="34" charset="0"/>
                        </a:rPr>
                        <a:t>Spatial / temporal coverage</a:t>
                      </a:r>
                    </a:p>
                  </a:txBody>
                  <a:tcPr>
                    <a:solidFill>
                      <a:srgbClr val="BEDDFA"/>
                    </a:solidFill>
                  </a:tcPr>
                </a:tc>
                <a:extLst>
                  <a:ext uri="{0D108BD9-81ED-4DB2-BD59-A6C34878D82A}">
                    <a16:rowId xmlns:a16="http://schemas.microsoft.com/office/drawing/2014/main" val="4279874159"/>
                  </a:ext>
                </a:extLst>
              </a:tr>
              <a:tr h="370840">
                <a:tc>
                  <a:txBody>
                    <a:bodyPr/>
                    <a:lstStyle/>
                    <a:p>
                      <a:r>
                        <a:rPr lang="en-US" sz="1400" dirty="0">
                          <a:latin typeface="Aptos" panose="020B0004020202020204" pitchFamily="34" charset="0"/>
                        </a:rPr>
                        <a:t>1</a:t>
                      </a:r>
                    </a:p>
                  </a:txBody>
                  <a:tcPr/>
                </a:tc>
                <a:tc>
                  <a:txBody>
                    <a:bodyPr/>
                    <a:lstStyle/>
                    <a:p>
                      <a:pPr algn="l"/>
                      <a:r>
                        <a:rPr lang="en-US" sz="1400" dirty="0">
                          <a:latin typeface="Aptos" panose="020B0004020202020204" pitchFamily="34" charset="0"/>
                        </a:rPr>
                        <a:t>OpenStreetMap / </a:t>
                      </a:r>
                      <a:r>
                        <a:rPr lang="en-US" sz="1400" dirty="0" err="1">
                          <a:latin typeface="Aptos" panose="020B0004020202020204" pitchFamily="34" charset="0"/>
                        </a:rPr>
                        <a:t>Geofabrik</a:t>
                      </a:r>
                      <a:r>
                        <a:rPr lang="en-US" sz="1400" dirty="0">
                          <a:latin typeface="Aptos" panose="020B0004020202020204" pitchFamily="34" charset="0"/>
                        </a:rPr>
                        <a:t> download server</a:t>
                      </a:r>
                    </a:p>
                  </a:txBody>
                  <a:tcPr/>
                </a:tc>
                <a:tc>
                  <a:txBody>
                    <a:bodyPr/>
                    <a:lstStyle/>
                    <a:p>
                      <a:pPr algn="l"/>
                      <a:r>
                        <a:rPr lang="en-US" sz="1400" dirty="0">
                          <a:latin typeface="Aptos" panose="020B0004020202020204" pitchFamily="34" charset="0"/>
                        </a:rPr>
                        <a:t>Road </a:t>
                      </a:r>
                      <a:r>
                        <a:rPr lang="en-US" sz="1400" dirty="0" err="1">
                          <a:latin typeface="Aptos" panose="020B0004020202020204" pitchFamily="34" charset="0"/>
                        </a:rPr>
                        <a:t>centre</a:t>
                      </a:r>
                      <a:r>
                        <a:rPr lang="en-US" sz="1400" dirty="0">
                          <a:latin typeface="Aptos" panose="020B0004020202020204" pitchFamily="34" charset="0"/>
                        </a:rPr>
                        <a:t>-lines, paths, rail tracks, POIs</a:t>
                      </a:r>
                    </a:p>
                  </a:txBody>
                  <a:tcPr/>
                </a:tc>
                <a:tc>
                  <a:txBody>
                    <a:bodyPr/>
                    <a:lstStyle/>
                    <a:p>
                      <a:pPr algn="l"/>
                      <a:r>
                        <a:rPr lang="en-US" sz="1400" dirty="0">
                          <a:latin typeface="Aptos" panose="020B0004020202020204" pitchFamily="34" charset="0"/>
                        </a:rPr>
                        <a:t>PBF, Shapefile, </a:t>
                      </a:r>
                      <a:r>
                        <a:rPr lang="en-US" sz="1400" dirty="0" err="1">
                          <a:latin typeface="Aptos" panose="020B0004020202020204" pitchFamily="34" charset="0"/>
                        </a:rPr>
                        <a:t>GeoJSON</a:t>
                      </a:r>
                      <a:endParaRPr lang="en-US" sz="1400" dirty="0">
                        <a:latin typeface="Aptos" panose="020B0004020202020204" pitchFamily="34" charset="0"/>
                      </a:endParaRPr>
                    </a:p>
                  </a:txBody>
                  <a:tcPr/>
                </a:tc>
                <a:tc>
                  <a:txBody>
                    <a:bodyPr/>
                    <a:lstStyle/>
                    <a:p>
                      <a:pPr algn="l"/>
                      <a:r>
                        <a:rPr lang="en-US" sz="1400" dirty="0">
                          <a:latin typeface="Aptos" panose="020B0004020202020204" pitchFamily="34" charset="0"/>
                          <a:hlinkClick r:id="rId2"/>
                        </a:rPr>
                        <a:t>Global – daily extracts by continent &amp; country </a:t>
                      </a:r>
                      <a:endParaRPr lang="en-US" sz="1400" dirty="0">
                        <a:latin typeface="Aptos" panose="020B0004020202020204" pitchFamily="34" charset="0"/>
                      </a:endParaRPr>
                    </a:p>
                  </a:txBody>
                  <a:tcPr/>
                </a:tc>
                <a:extLst>
                  <a:ext uri="{0D108BD9-81ED-4DB2-BD59-A6C34878D82A}">
                    <a16:rowId xmlns:a16="http://schemas.microsoft.com/office/drawing/2014/main" val="1865438820"/>
                  </a:ext>
                </a:extLst>
              </a:tr>
              <a:tr h="370840">
                <a:tc>
                  <a:txBody>
                    <a:bodyPr/>
                    <a:lstStyle/>
                    <a:p>
                      <a:r>
                        <a:rPr lang="en-US" sz="1400" dirty="0">
                          <a:latin typeface="Aptos" panose="020B0004020202020204" pitchFamily="34" charset="0"/>
                        </a:rPr>
                        <a:t>2</a:t>
                      </a:r>
                    </a:p>
                  </a:txBody>
                  <a:tcPr/>
                </a:tc>
                <a:tc>
                  <a:txBody>
                    <a:bodyPr/>
                    <a:lstStyle/>
                    <a:p>
                      <a:pPr algn="l"/>
                      <a:r>
                        <a:rPr lang="en-US" sz="1400" dirty="0">
                          <a:latin typeface="Aptos" panose="020B0004020202020204" pitchFamily="34" charset="0"/>
                        </a:rPr>
                        <a:t>GTFS Data Exchange / gtfs.org directory</a:t>
                      </a:r>
                    </a:p>
                  </a:txBody>
                  <a:tcPr/>
                </a:tc>
                <a:tc>
                  <a:txBody>
                    <a:bodyPr/>
                    <a:lstStyle/>
                    <a:p>
                      <a:pPr algn="l"/>
                      <a:r>
                        <a:rPr lang="en-US" sz="1400" dirty="0">
                          <a:latin typeface="Aptos" panose="020B0004020202020204" pitchFamily="34" charset="0"/>
                        </a:rPr>
                        <a:t>Timetables, stop locations, route shapes for &gt; 1 500 transit agencies</a:t>
                      </a:r>
                    </a:p>
                  </a:txBody>
                  <a:tcPr/>
                </a:tc>
                <a:tc>
                  <a:txBody>
                    <a:bodyPr/>
                    <a:lstStyle/>
                    <a:p>
                      <a:pPr algn="l"/>
                      <a:r>
                        <a:rPr lang="en-US" sz="1400" dirty="0">
                          <a:latin typeface="Aptos" panose="020B0004020202020204" pitchFamily="34" charset="0"/>
                        </a:rPr>
                        <a:t>GTFS (zip of text files)</a:t>
                      </a:r>
                    </a:p>
                  </a:txBody>
                  <a:tcPr/>
                </a:tc>
                <a:tc>
                  <a:txBody>
                    <a:bodyPr/>
                    <a:lstStyle/>
                    <a:p>
                      <a:pPr algn="l"/>
                      <a:r>
                        <a:rPr lang="en-US" sz="1400" dirty="0">
                          <a:latin typeface="Aptos" panose="020B0004020202020204" pitchFamily="34" charset="0"/>
                          <a:hlinkClick r:id="rId3"/>
                        </a:rPr>
                        <a:t>Worldwide (agency-by-agency)</a:t>
                      </a:r>
                      <a:endParaRPr lang="en-US" sz="1400" dirty="0">
                        <a:latin typeface="Aptos" panose="020B0004020202020204" pitchFamily="34" charset="0"/>
                      </a:endParaRPr>
                    </a:p>
                  </a:txBody>
                  <a:tcPr/>
                </a:tc>
                <a:extLst>
                  <a:ext uri="{0D108BD9-81ED-4DB2-BD59-A6C34878D82A}">
                    <a16:rowId xmlns:a16="http://schemas.microsoft.com/office/drawing/2014/main" val="1665451377"/>
                  </a:ext>
                </a:extLst>
              </a:tr>
              <a:tr h="370840">
                <a:tc>
                  <a:txBody>
                    <a:bodyPr/>
                    <a:lstStyle/>
                    <a:p>
                      <a:r>
                        <a:rPr lang="en-US" sz="1400" dirty="0">
                          <a:latin typeface="Aptos" panose="020B0004020202020204" pitchFamily="34" charset="0"/>
                        </a:rPr>
                        <a:t>3</a:t>
                      </a:r>
                    </a:p>
                  </a:txBody>
                  <a:tcPr/>
                </a:tc>
                <a:tc>
                  <a:txBody>
                    <a:bodyPr/>
                    <a:lstStyle/>
                    <a:p>
                      <a:pPr algn="l"/>
                      <a:r>
                        <a:rPr lang="en-US" sz="1400" dirty="0">
                          <a:latin typeface="Aptos" panose="020B0004020202020204" pitchFamily="34" charset="0"/>
                        </a:rPr>
                        <a:t>UK </a:t>
                      </a:r>
                      <a:r>
                        <a:rPr lang="en-US" sz="1400" dirty="0" err="1">
                          <a:latin typeface="Aptos" panose="020B0004020202020204" pitchFamily="34" charset="0"/>
                        </a:rPr>
                        <a:t>DfT</a:t>
                      </a:r>
                      <a:r>
                        <a:rPr lang="en-US" sz="1400" dirty="0">
                          <a:latin typeface="Aptos" panose="020B0004020202020204" pitchFamily="34" charset="0"/>
                        </a:rPr>
                        <a:t> Road-Traffic Stats portal</a:t>
                      </a:r>
                    </a:p>
                  </a:txBody>
                  <a:tcPr/>
                </a:tc>
                <a:tc>
                  <a:txBody>
                    <a:bodyPr/>
                    <a:lstStyle/>
                    <a:p>
                      <a:pPr algn="l"/>
                      <a:r>
                        <a:rPr lang="en-US" sz="1400" dirty="0">
                          <a:latin typeface="Aptos" panose="020B0004020202020204" pitchFamily="34" charset="0"/>
                        </a:rPr>
                        <a:t>Annual &amp; hourly counts, AADT, classification at 46 k count sites</a:t>
                      </a:r>
                    </a:p>
                  </a:txBody>
                  <a:tcPr/>
                </a:tc>
                <a:tc>
                  <a:txBody>
                    <a:bodyPr/>
                    <a:lstStyle/>
                    <a:p>
                      <a:pPr algn="l"/>
                      <a:r>
                        <a:rPr lang="en-US" sz="1400" dirty="0">
                          <a:latin typeface="Aptos" panose="020B0004020202020204" pitchFamily="34" charset="0"/>
                        </a:rPr>
                        <a:t>CSV, API</a:t>
                      </a:r>
                    </a:p>
                  </a:txBody>
                  <a:tcPr/>
                </a:tc>
                <a:tc>
                  <a:txBody>
                    <a:bodyPr/>
                    <a:lstStyle/>
                    <a:p>
                      <a:pPr algn="l"/>
                      <a:r>
                        <a:rPr lang="en-US" sz="1400" dirty="0">
                          <a:latin typeface="Aptos" panose="020B0004020202020204" pitchFamily="34" charset="0"/>
                          <a:hlinkClick r:id="rId4"/>
                        </a:rPr>
                        <a:t>Great Britain, 2000 – 2024</a:t>
                      </a:r>
                      <a:endParaRPr lang="en-US" sz="1400" dirty="0">
                        <a:latin typeface="Aptos" panose="020B0004020202020204" pitchFamily="34" charset="0"/>
                      </a:endParaRPr>
                    </a:p>
                  </a:txBody>
                  <a:tcPr/>
                </a:tc>
                <a:extLst>
                  <a:ext uri="{0D108BD9-81ED-4DB2-BD59-A6C34878D82A}">
                    <a16:rowId xmlns:a16="http://schemas.microsoft.com/office/drawing/2014/main" val="3639138758"/>
                  </a:ext>
                </a:extLst>
              </a:tr>
              <a:tr h="370840">
                <a:tc>
                  <a:txBody>
                    <a:bodyPr/>
                    <a:lstStyle/>
                    <a:p>
                      <a:r>
                        <a:rPr lang="en-US" sz="1400" dirty="0">
                          <a:latin typeface="Aptos" panose="020B0004020202020204" pitchFamily="34" charset="0"/>
                        </a:rPr>
                        <a:t>4</a:t>
                      </a:r>
                    </a:p>
                  </a:txBody>
                  <a:tcPr/>
                </a:tc>
                <a:tc>
                  <a:txBody>
                    <a:bodyPr/>
                    <a:lstStyle/>
                    <a:p>
                      <a:pPr algn="l"/>
                      <a:r>
                        <a:rPr lang="en-US" sz="1400" dirty="0">
                          <a:latin typeface="Aptos" panose="020B0004020202020204" pitchFamily="34" charset="0"/>
                        </a:rPr>
                        <a:t>FHWA Traffic Monitoring Guide sample sets</a:t>
                      </a:r>
                    </a:p>
                  </a:txBody>
                  <a:tcPr/>
                </a:tc>
                <a:tc>
                  <a:txBody>
                    <a:bodyPr/>
                    <a:lstStyle/>
                    <a:p>
                      <a:pPr algn="l"/>
                      <a:r>
                        <a:rPr lang="en-US" sz="1400" dirty="0">
                          <a:latin typeface="Aptos" panose="020B0004020202020204" pitchFamily="34" charset="0"/>
                        </a:rPr>
                        <a:t>Detector loop, WIM, speed sensor metadata for method studies</a:t>
                      </a:r>
                    </a:p>
                  </a:txBody>
                  <a:tcPr/>
                </a:tc>
                <a:tc>
                  <a:txBody>
                    <a:bodyPr/>
                    <a:lstStyle/>
                    <a:p>
                      <a:pPr algn="l"/>
                      <a:r>
                        <a:rPr lang="en-US" sz="1400" dirty="0">
                          <a:latin typeface="Aptos" panose="020B0004020202020204" pitchFamily="34" charset="0"/>
                        </a:rPr>
                        <a:t>CSV, PDF spec</a:t>
                      </a:r>
                    </a:p>
                  </a:txBody>
                  <a:tcPr/>
                </a:tc>
                <a:tc>
                  <a:txBody>
                    <a:bodyPr/>
                    <a:lstStyle/>
                    <a:p>
                      <a:pPr algn="l"/>
                      <a:r>
                        <a:rPr lang="en-US" sz="1400" dirty="0">
                          <a:latin typeface="Aptos" panose="020B0004020202020204" pitchFamily="34" charset="0"/>
                          <a:hlinkClick r:id="rId5"/>
                        </a:rPr>
                        <a:t>U.S. highways (example datasets)</a:t>
                      </a:r>
                      <a:endParaRPr lang="en-US" sz="1400" dirty="0">
                        <a:latin typeface="Aptos" panose="020B0004020202020204" pitchFamily="34" charset="0"/>
                      </a:endParaRPr>
                    </a:p>
                  </a:txBody>
                  <a:tcPr/>
                </a:tc>
                <a:extLst>
                  <a:ext uri="{0D108BD9-81ED-4DB2-BD59-A6C34878D82A}">
                    <a16:rowId xmlns:a16="http://schemas.microsoft.com/office/drawing/2014/main" val="1383051657"/>
                  </a:ext>
                </a:extLst>
              </a:tr>
              <a:tr h="370840">
                <a:tc>
                  <a:txBody>
                    <a:bodyPr/>
                    <a:lstStyle/>
                    <a:p>
                      <a:r>
                        <a:rPr lang="en-US" sz="1400" dirty="0">
                          <a:latin typeface="Aptos" panose="020B0004020202020204" pitchFamily="34" charset="0"/>
                        </a:rPr>
                        <a:t>5</a:t>
                      </a:r>
                    </a:p>
                  </a:txBody>
                  <a:tcPr/>
                </a:tc>
                <a:tc>
                  <a:txBody>
                    <a:bodyPr/>
                    <a:lstStyle/>
                    <a:p>
                      <a:pPr algn="l"/>
                      <a:r>
                        <a:rPr lang="en-US" sz="1400" dirty="0">
                          <a:latin typeface="Aptos" panose="020B0004020202020204" pitchFamily="34" charset="0"/>
                        </a:rPr>
                        <a:t>National Household Travel Survey (NHTS)</a:t>
                      </a:r>
                    </a:p>
                  </a:txBody>
                  <a:tcPr/>
                </a:tc>
                <a:tc>
                  <a:txBody>
                    <a:bodyPr/>
                    <a:lstStyle/>
                    <a:p>
                      <a:pPr algn="l"/>
                      <a:r>
                        <a:rPr lang="en-US" sz="1400" dirty="0">
                          <a:latin typeface="Aptos" panose="020B0004020202020204" pitchFamily="34" charset="0"/>
                        </a:rPr>
                        <a:t>Trip diary micro-data, person &amp; vehicle files</a:t>
                      </a:r>
                    </a:p>
                  </a:txBody>
                  <a:tcPr/>
                </a:tc>
                <a:tc>
                  <a:txBody>
                    <a:bodyPr/>
                    <a:lstStyle/>
                    <a:p>
                      <a:pPr algn="l"/>
                      <a:r>
                        <a:rPr lang="en-US" sz="1400" dirty="0">
                          <a:latin typeface="Aptos" panose="020B0004020202020204" pitchFamily="34" charset="0"/>
                        </a:rPr>
                        <a:t>CSV, SAS, SPSS</a:t>
                      </a:r>
                    </a:p>
                  </a:txBody>
                  <a:tcPr/>
                </a:tc>
                <a:tc>
                  <a:txBody>
                    <a:bodyPr/>
                    <a:lstStyle/>
                    <a:p>
                      <a:pPr algn="l"/>
                      <a:r>
                        <a:rPr lang="en-US" sz="1400" dirty="0">
                          <a:latin typeface="Aptos" panose="020B0004020202020204" pitchFamily="34" charset="0"/>
                          <a:hlinkClick r:id="rId6"/>
                        </a:rPr>
                        <a:t>United States, waves 2001 – 2022</a:t>
                      </a:r>
                      <a:endParaRPr lang="en-US" sz="1400" dirty="0">
                        <a:latin typeface="Aptos" panose="020B0004020202020204" pitchFamily="34" charset="0"/>
                      </a:endParaRPr>
                    </a:p>
                  </a:txBody>
                  <a:tcPr/>
                </a:tc>
                <a:extLst>
                  <a:ext uri="{0D108BD9-81ED-4DB2-BD59-A6C34878D82A}">
                    <a16:rowId xmlns:a16="http://schemas.microsoft.com/office/drawing/2014/main" val="2936203147"/>
                  </a:ext>
                </a:extLst>
              </a:tr>
              <a:tr h="370840">
                <a:tc>
                  <a:txBody>
                    <a:bodyPr/>
                    <a:lstStyle/>
                    <a:p>
                      <a:r>
                        <a:rPr lang="en-US" sz="1400" dirty="0">
                          <a:latin typeface="Aptos" panose="020B0004020202020204" pitchFamily="34" charset="0"/>
                        </a:rPr>
                        <a:t>6</a:t>
                      </a:r>
                    </a:p>
                  </a:txBody>
                  <a:tcPr/>
                </a:tc>
                <a:tc>
                  <a:txBody>
                    <a:bodyPr/>
                    <a:lstStyle/>
                    <a:p>
                      <a:pPr algn="l"/>
                      <a:r>
                        <a:rPr lang="en-US" sz="1400" dirty="0">
                          <a:latin typeface="Aptos" panose="020B0004020202020204" pitchFamily="34" charset="0"/>
                        </a:rPr>
                        <a:t>Eurostat GISCO – Transport networks</a:t>
                      </a:r>
                    </a:p>
                  </a:txBody>
                  <a:tcPr/>
                </a:tc>
                <a:tc>
                  <a:txBody>
                    <a:bodyPr/>
                    <a:lstStyle/>
                    <a:p>
                      <a:pPr algn="l"/>
                      <a:r>
                        <a:rPr lang="en-US" sz="1400" dirty="0">
                          <a:latin typeface="Aptos" panose="020B0004020202020204" pitchFamily="34" charset="0"/>
                        </a:rPr>
                        <a:t>TEN-T rail/road layers, ferry routes, ports</a:t>
                      </a:r>
                    </a:p>
                  </a:txBody>
                  <a:tcPr/>
                </a:tc>
                <a:tc>
                  <a:txBody>
                    <a:bodyPr/>
                    <a:lstStyle/>
                    <a:p>
                      <a:pPr algn="l"/>
                      <a:r>
                        <a:rPr lang="en-US" sz="1400" dirty="0">
                          <a:latin typeface="Aptos" panose="020B0004020202020204" pitchFamily="34" charset="0"/>
                        </a:rPr>
                        <a:t>Shapefile, GPKG</a:t>
                      </a:r>
                    </a:p>
                  </a:txBody>
                  <a:tcPr/>
                </a:tc>
                <a:tc>
                  <a:txBody>
                    <a:bodyPr/>
                    <a:lstStyle/>
                    <a:p>
                      <a:pPr algn="l"/>
                      <a:r>
                        <a:rPr lang="en-US" sz="1400" dirty="0">
                          <a:latin typeface="Aptos" panose="020B0004020202020204" pitchFamily="34" charset="0"/>
                          <a:hlinkClick r:id="rId7"/>
                        </a:rPr>
                        <a:t>EU-27 plus EFTA, updated irregularly</a:t>
                      </a:r>
                      <a:endParaRPr lang="en-US" sz="1400" dirty="0">
                        <a:latin typeface="Aptos" panose="020B0004020202020204" pitchFamily="34" charset="0"/>
                      </a:endParaRPr>
                    </a:p>
                  </a:txBody>
                  <a:tcPr/>
                </a:tc>
                <a:extLst>
                  <a:ext uri="{0D108BD9-81ED-4DB2-BD59-A6C34878D82A}">
                    <a16:rowId xmlns:a16="http://schemas.microsoft.com/office/drawing/2014/main" val="3889524503"/>
                  </a:ext>
                </a:extLst>
              </a:tr>
              <a:tr h="370840">
                <a:tc>
                  <a:txBody>
                    <a:bodyPr/>
                    <a:lstStyle/>
                    <a:p>
                      <a:r>
                        <a:rPr lang="en-US" sz="1400" dirty="0">
                          <a:latin typeface="Aptos" panose="020B0004020202020204" pitchFamily="34" charset="0"/>
                        </a:rPr>
                        <a:t>7</a:t>
                      </a:r>
                    </a:p>
                  </a:txBody>
                  <a:tcPr/>
                </a:tc>
                <a:tc>
                  <a:txBody>
                    <a:bodyPr/>
                    <a:lstStyle/>
                    <a:p>
                      <a:pPr algn="l"/>
                      <a:r>
                        <a:rPr lang="en-US" sz="1400" dirty="0">
                          <a:latin typeface="Aptos" panose="020B0004020202020204" pitchFamily="34" charset="0"/>
                        </a:rPr>
                        <a:t>GBFS directory (shared-mobility feeds)</a:t>
                      </a:r>
                    </a:p>
                  </a:txBody>
                  <a:tcPr/>
                </a:tc>
                <a:tc>
                  <a:txBody>
                    <a:bodyPr/>
                    <a:lstStyle/>
                    <a:p>
                      <a:pPr algn="l"/>
                      <a:r>
                        <a:rPr lang="en-US" sz="1400" dirty="0">
                          <a:latin typeface="Aptos" panose="020B0004020202020204" pitchFamily="34" charset="0"/>
                        </a:rPr>
                        <a:t>Real-time bike/scooter dock status, trip logs</a:t>
                      </a:r>
                    </a:p>
                  </a:txBody>
                  <a:tcPr/>
                </a:tc>
                <a:tc>
                  <a:txBody>
                    <a:bodyPr/>
                    <a:lstStyle/>
                    <a:p>
                      <a:pPr algn="l"/>
                      <a:r>
                        <a:rPr lang="en-US" sz="1400" dirty="0">
                          <a:latin typeface="Aptos" panose="020B0004020202020204" pitchFamily="34" charset="0"/>
                        </a:rPr>
                        <a:t>GBFS JSON</a:t>
                      </a:r>
                    </a:p>
                  </a:txBody>
                  <a:tcPr/>
                </a:tc>
                <a:tc>
                  <a:txBody>
                    <a:bodyPr/>
                    <a:lstStyle/>
                    <a:p>
                      <a:pPr algn="l"/>
                      <a:r>
                        <a:rPr lang="en-US" sz="1400" dirty="0">
                          <a:latin typeface="Aptos" panose="020B0004020202020204" pitchFamily="34" charset="0"/>
                          <a:hlinkClick r:id="rId8"/>
                        </a:rPr>
                        <a:t>400 + cities globally</a:t>
                      </a:r>
                      <a:endParaRPr lang="en-US" sz="1400" dirty="0">
                        <a:latin typeface="Aptos" panose="020B0004020202020204" pitchFamily="34" charset="0"/>
                      </a:endParaRPr>
                    </a:p>
                  </a:txBody>
                  <a:tcPr/>
                </a:tc>
                <a:extLst>
                  <a:ext uri="{0D108BD9-81ED-4DB2-BD59-A6C34878D82A}">
                    <a16:rowId xmlns:a16="http://schemas.microsoft.com/office/drawing/2014/main" val="4240913475"/>
                  </a:ext>
                </a:extLst>
              </a:tr>
              <a:tr h="370840">
                <a:tc>
                  <a:txBody>
                    <a:bodyPr/>
                    <a:lstStyle/>
                    <a:p>
                      <a:r>
                        <a:rPr lang="en-US" sz="1400" dirty="0">
                          <a:latin typeface="Aptos" panose="020B0004020202020204" pitchFamily="34" charset="0"/>
                        </a:rPr>
                        <a:t>8</a:t>
                      </a:r>
                    </a:p>
                  </a:txBody>
                  <a:tcPr/>
                </a:tc>
                <a:tc>
                  <a:txBody>
                    <a:bodyPr/>
                    <a:lstStyle/>
                    <a:p>
                      <a:pPr algn="l"/>
                      <a:r>
                        <a:rPr lang="en-US" sz="1400" dirty="0">
                          <a:latin typeface="Aptos" panose="020B0004020202020204" pitchFamily="34" charset="0"/>
                        </a:rPr>
                        <a:t>Freight Analysis Framework (FAF 5)</a:t>
                      </a:r>
                    </a:p>
                  </a:txBody>
                  <a:tcPr/>
                </a:tc>
                <a:tc>
                  <a:txBody>
                    <a:bodyPr/>
                    <a:lstStyle/>
                    <a:p>
                      <a:pPr algn="l"/>
                      <a:r>
                        <a:rPr lang="en-US" sz="1400" dirty="0">
                          <a:latin typeface="Aptos" panose="020B0004020202020204" pitchFamily="34" charset="0"/>
                        </a:rPr>
                        <a:t>OD tables for tonnage &amp; value by mode/commodity</a:t>
                      </a:r>
                    </a:p>
                  </a:txBody>
                  <a:tcPr/>
                </a:tc>
                <a:tc>
                  <a:txBody>
                    <a:bodyPr/>
                    <a:lstStyle/>
                    <a:p>
                      <a:pPr algn="l"/>
                      <a:r>
                        <a:rPr lang="en-US" sz="1400" dirty="0">
                          <a:latin typeface="Aptos" panose="020B0004020202020204" pitchFamily="34" charset="0"/>
                        </a:rPr>
                        <a:t>CSV, DBF</a:t>
                      </a:r>
                    </a:p>
                  </a:txBody>
                  <a:tcPr/>
                </a:tc>
                <a:tc>
                  <a:txBody>
                    <a:bodyPr/>
                    <a:lstStyle/>
                    <a:p>
                      <a:pPr algn="l"/>
                      <a:r>
                        <a:rPr lang="en-US" sz="1400" dirty="0">
                          <a:latin typeface="Aptos" panose="020B0004020202020204" pitchFamily="34" charset="0"/>
                          <a:hlinkClick r:id="rId9"/>
                        </a:rPr>
                        <a:t>U.S. domestic &amp; international flows, base 2017 + forecasts to 2050</a:t>
                      </a:r>
                      <a:endParaRPr lang="en-US" sz="1400" dirty="0">
                        <a:latin typeface="Aptos" panose="020B0004020202020204" pitchFamily="34" charset="0"/>
                      </a:endParaRPr>
                    </a:p>
                  </a:txBody>
                  <a:tcPr/>
                </a:tc>
                <a:extLst>
                  <a:ext uri="{0D108BD9-81ED-4DB2-BD59-A6C34878D82A}">
                    <a16:rowId xmlns:a16="http://schemas.microsoft.com/office/drawing/2014/main" val="485465696"/>
                  </a:ext>
                </a:extLst>
              </a:tr>
            </a:tbl>
          </a:graphicData>
        </a:graphic>
      </p:graphicFrame>
      <p:sp>
        <p:nvSpPr>
          <p:cNvPr id="4" name="object 6">
            <a:extLst>
              <a:ext uri="{FF2B5EF4-FFF2-40B4-BE49-F238E27FC236}">
                <a16:creationId xmlns:a16="http://schemas.microsoft.com/office/drawing/2014/main" id="{83954311-695E-5E5C-F733-1CE1AF4A1F1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5" name="object 6">
            <a:extLst>
              <a:ext uri="{FF2B5EF4-FFF2-40B4-BE49-F238E27FC236}">
                <a16:creationId xmlns:a16="http://schemas.microsoft.com/office/drawing/2014/main" id="{8A6717F6-47B5-CC47-FEC5-2A35EB35838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0BB4E564-7042-8A0A-CDCF-B6465C0A671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1.4. Survey of different Sources of Transport Data </a:t>
            </a:r>
            <a:endParaRPr lang="en-US" b="1" dirty="0">
              <a:solidFill>
                <a:schemeClr val="tx1"/>
              </a:solidFill>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A1A0BED8-BCF3-1EAF-A5A1-6BD145C55961}"/>
              </a:ext>
            </a:extLst>
          </p:cNvPr>
          <p:cNvSpPr txBox="1">
            <a:spLocks/>
          </p:cNvSpPr>
          <p:nvPr/>
        </p:nvSpPr>
        <p:spPr>
          <a:xfrm>
            <a:off x="726282" y="432621"/>
            <a:ext cx="5011328" cy="385820"/>
          </a:xfrm>
          <a:prstGeom prst="rect">
            <a:avLst/>
          </a:prstGeom>
          <a:solidFill>
            <a:srgbClr val="FD001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1. </a:t>
            </a:r>
            <a:r>
              <a:rPr lang="en-US" sz="2400" b="1" i="0">
                <a:solidFill>
                  <a:schemeClr val="bg1"/>
                </a:solidFill>
                <a:latin typeface="Aptos" panose="020B0004020202020204" pitchFamily="34" charset="0"/>
              </a:rPr>
              <a:t>Introduction to Transport Dataset</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3124404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3416-15B5-CC28-B2ED-C7814207546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B95A9AB-7A89-32D7-7689-9B1516EA6BD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latin typeface="Calibri" panose="020F0502020204030204" pitchFamily="34" charset="0"/>
                <a:cs typeface="Calibri" panose="020F0502020204030204" pitchFamily="34" charset="0"/>
              </a:rPr>
              <a:t>Installation Guide for the Tools</a:t>
            </a:r>
          </a:p>
        </p:txBody>
      </p:sp>
      <p:sp>
        <p:nvSpPr>
          <p:cNvPr id="7" name="Slide Number Placeholder 6">
            <a:extLst>
              <a:ext uri="{FF2B5EF4-FFF2-40B4-BE49-F238E27FC236}">
                <a16:creationId xmlns:a16="http://schemas.microsoft.com/office/drawing/2014/main" id="{CD1919B4-B980-64AD-A64A-5A7EA3B005B1}"/>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5" name="object 6">
            <a:extLst>
              <a:ext uri="{FF2B5EF4-FFF2-40B4-BE49-F238E27FC236}">
                <a16:creationId xmlns:a16="http://schemas.microsoft.com/office/drawing/2014/main" id="{BC77952E-6119-695B-6F65-6F564293054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6" name="object 6">
            <a:extLst>
              <a:ext uri="{FF2B5EF4-FFF2-40B4-BE49-F238E27FC236}">
                <a16:creationId xmlns:a16="http://schemas.microsoft.com/office/drawing/2014/main" id="{5E30F608-D3F4-04F4-9FEF-3CBA4559B0A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Tree>
    <p:extLst>
      <p:ext uri="{BB962C8B-B14F-4D97-AF65-F5344CB8AC3E}">
        <p14:creationId xmlns:p14="http://schemas.microsoft.com/office/powerpoint/2010/main" val="797868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ED4E4-58CD-AEF4-070A-A170B4A536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2E7B7E-2159-2860-55D4-7AEEF192A1B8}"/>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pic>
        <p:nvPicPr>
          <p:cNvPr id="9" name="Picture 8" descr="A computer screen with a red and blue gradient&#10;&#10;AI-generated content may be incorrect.">
            <a:extLst>
              <a:ext uri="{FF2B5EF4-FFF2-40B4-BE49-F238E27FC236}">
                <a16:creationId xmlns:a16="http://schemas.microsoft.com/office/drawing/2014/main" id="{8DEB2F62-3F66-5BFB-255B-218D9092C7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5364" y="5401147"/>
            <a:ext cx="964855" cy="863545"/>
          </a:xfrm>
          <a:prstGeom prst="rect">
            <a:avLst/>
          </a:prstGeom>
        </p:spPr>
      </p:pic>
      <p:sp>
        <p:nvSpPr>
          <p:cNvPr id="10" name="Slide Number Placeholder 9">
            <a:extLst>
              <a:ext uri="{FF2B5EF4-FFF2-40B4-BE49-F238E27FC236}">
                <a16:creationId xmlns:a16="http://schemas.microsoft.com/office/drawing/2014/main" id="{EA462648-17A2-44FC-BF57-8A5D10EA563B}"/>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14</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28438A0E-601D-15E6-F907-35E98EAEB64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E7B952DD-7175-0AA2-4CAD-760825F4598B}"/>
              </a:ext>
            </a:extLst>
          </p:cNvPr>
          <p:cNvSpPr txBox="1">
            <a:spLocks/>
          </p:cNvSpPr>
          <p:nvPr/>
        </p:nvSpPr>
        <p:spPr>
          <a:xfrm>
            <a:off x="726280" y="1481581"/>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0"/>
              </a:spcBef>
              <a:buFont typeface="Arial" panose="020B0604020202020204" pitchFamily="34" charset="0"/>
              <a:buChar char="•"/>
            </a:pPr>
            <a:r>
              <a:rPr lang="en-US" sz="2000" b="1" dirty="0">
                <a:solidFill>
                  <a:sysClr val="windowText" lastClr="000000"/>
                </a:solidFill>
                <a:latin typeface="Aptos" panose="020B0004020202020204" pitchFamily="34" charset="0"/>
              </a:rPr>
              <a:t>Get a </a:t>
            </a:r>
            <a:r>
              <a:rPr lang="en-US" sz="2000" b="1" dirty="0" err="1">
                <a:solidFill>
                  <a:sysClr val="windowText" lastClr="000000"/>
                </a:solidFill>
                <a:latin typeface="Aptos" panose="020B0004020202020204" pitchFamily="34" charset="0"/>
              </a:rPr>
              <a:t>licence</a:t>
            </a:r>
            <a:endParaRPr lang="en-US" sz="2000" b="1" dirty="0">
              <a:solidFill>
                <a:sysClr val="windowText" lastClr="000000"/>
              </a:solidFill>
              <a:latin typeface="Aptos" panose="020B0004020202020204" pitchFamily="34" charset="0"/>
            </a:endParaRPr>
          </a:p>
          <a:p>
            <a:pPr marL="803275" lvl="1" indent="-341313" defTabSz="914400" hangingPunct="1">
              <a:lnSpc>
                <a:spcPct val="100000"/>
              </a:lnSpc>
              <a:spcBef>
                <a:spcPts val="0"/>
              </a:spcBef>
              <a:buFont typeface="Arial" panose="020B0604020202020204" pitchFamily="34" charset="0"/>
              <a:buChar char="•"/>
            </a:pPr>
            <a:r>
              <a:rPr lang="en-US" sz="1800" dirty="0">
                <a:solidFill>
                  <a:sysClr val="windowText" lastClr="000000"/>
                </a:solidFill>
                <a:latin typeface="Aptos" panose="020B0004020202020204" pitchFamily="34" charset="0"/>
              </a:rPr>
              <a:t>Login to the – </a:t>
            </a:r>
            <a:r>
              <a:rPr lang="en-US" sz="1800" dirty="0">
                <a:solidFill>
                  <a:sysClr val="windowText" lastClr="000000"/>
                </a:solidFill>
                <a:latin typeface="Aptos" panose="020B0004020202020204" pitchFamily="34" charset="0"/>
                <a:hlinkClick r:id="rId3"/>
              </a:rPr>
              <a:t>MATLAB website</a:t>
            </a:r>
            <a:r>
              <a:rPr lang="en-US" sz="1800" dirty="0">
                <a:solidFill>
                  <a:sysClr val="windowText" lastClr="000000"/>
                </a:solidFill>
                <a:latin typeface="Aptos" panose="020B0004020202020204" pitchFamily="34" charset="0"/>
              </a:rPr>
              <a:t> using your university email, You may already have access to MATLAB and Simulink.</a:t>
            </a:r>
            <a:endParaRPr lang="en-US" sz="1800" b="1"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a:p>
            <a:pPr marL="285750" indent="-285750" defTabSz="914400" hangingPunct="1">
              <a:lnSpc>
                <a:spcPct val="100000"/>
              </a:lnSpc>
              <a:spcBef>
                <a:spcPts val="0"/>
              </a:spcBef>
              <a:buFont typeface="Arial" panose="020B0604020202020204" pitchFamily="34" charset="0"/>
              <a:buChar char="•"/>
            </a:pPr>
            <a:r>
              <a:rPr lang="en-US" sz="2000" b="1" dirty="0">
                <a:solidFill>
                  <a:sysClr val="windowText" lastClr="000000"/>
                </a:solidFill>
                <a:latin typeface="Aptos" panose="020B0004020202020204" pitchFamily="34" charset="0"/>
              </a:rPr>
              <a:t>Download the installer</a:t>
            </a:r>
            <a:endParaRPr lang="en-US" sz="2000" b="1"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Profile ▸ Downloads ▸ choose the current release (e.g. R2025a).</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Save the setup.</a:t>
            </a:r>
          </a:p>
          <a:p>
            <a:pPr marL="285750" indent="-285750" defTabSz="914400" hangingPunct="1">
              <a:lnSpc>
                <a:spcPct val="100000"/>
              </a:lnSpc>
              <a:spcBef>
                <a:spcPts val="0"/>
              </a:spcBef>
              <a:buFont typeface="Arial" panose="020B0604020202020204" pitchFamily="34" charset="0"/>
              <a:buChar char="•"/>
            </a:pPr>
            <a:r>
              <a:rPr lang="en-US" sz="2000" b="1" dirty="0">
                <a:solidFill>
                  <a:sysClr val="windowText" lastClr="000000"/>
                </a:solidFill>
                <a:latin typeface="Aptos" panose="020B0004020202020204" pitchFamily="34" charset="0"/>
              </a:rPr>
              <a:t>Run the installer</a:t>
            </a:r>
            <a:endParaRPr lang="en-US" sz="2000" b="1"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Sign in with your MathWorks ID.</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Select </a:t>
            </a:r>
            <a:r>
              <a:rPr lang="en-US" sz="1800" dirty="0" err="1">
                <a:solidFill>
                  <a:sysClr val="windowText" lastClr="000000"/>
                </a:solidFill>
                <a:latin typeface="Aptos" panose="020B0004020202020204" pitchFamily="34" charset="0"/>
              </a:rPr>
              <a:t>licence</a:t>
            </a:r>
            <a:r>
              <a:rPr lang="en-US" sz="1800" dirty="0">
                <a:solidFill>
                  <a:sysClr val="windowText" lastClr="000000"/>
                </a:solidFill>
                <a:latin typeface="Aptos" panose="020B0004020202020204" pitchFamily="34" charset="0"/>
              </a:rPr>
              <a:t> (trial or academic).</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Tick the toolboxes you need (MATLAB, Statistics, Mapping, …).</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Pick the install folder (≈ 10 GB for base + common toolboxes).</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Install &amp; activate – the wizard activates automatically if you are online.</a:t>
            </a:r>
          </a:p>
          <a:p>
            <a:pPr marL="342900" indent="-342900" defTabSz="914400" hangingPunct="1">
              <a:lnSpc>
                <a:spcPct val="100000"/>
              </a:lnSpc>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Installation document and video can be found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4"/>
              </a:rPr>
              <a:t>HERE.</a:t>
            </a:r>
            <a:endPar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73572" lvl="1" indent="-285750" defTabSz="914400" hangingPunct="1">
              <a:lnSpc>
                <a:spcPct val="100000"/>
              </a:lnSpc>
              <a:spcBef>
                <a:spcPts val="0"/>
              </a:spcBef>
              <a:buFont typeface="Arial" panose="020B0604020202020204" pitchFamily="34" charset="0"/>
              <a:buChar char="•"/>
            </a:pPr>
            <a:endParaRPr lang="en-US" sz="1800"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3D9EAA53-4D0C-C426-1F60-F5A4E52DD2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Installing MATLAB Desktop (Windows/ MacOS/ Linux)</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136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DE88-6B5D-752B-9CAB-B1FCD93C505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004270-9F59-B5F4-2CD0-42F143F37268}"/>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pic>
        <p:nvPicPr>
          <p:cNvPr id="9" name="Picture 8" descr="A computer screen with a red and blue gradient&#10;&#10;AI-generated content may be incorrect.">
            <a:extLst>
              <a:ext uri="{FF2B5EF4-FFF2-40B4-BE49-F238E27FC236}">
                <a16:creationId xmlns:a16="http://schemas.microsoft.com/office/drawing/2014/main" id="{EAF17BE6-0BB4-BF2C-535E-04042AEADD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5364" y="5401147"/>
            <a:ext cx="964855" cy="863545"/>
          </a:xfrm>
          <a:prstGeom prst="rect">
            <a:avLst/>
          </a:prstGeom>
        </p:spPr>
      </p:pic>
      <p:sp>
        <p:nvSpPr>
          <p:cNvPr id="10" name="Slide Number Placeholder 9">
            <a:extLst>
              <a:ext uri="{FF2B5EF4-FFF2-40B4-BE49-F238E27FC236}">
                <a16:creationId xmlns:a16="http://schemas.microsoft.com/office/drawing/2014/main" id="{F99CE017-100A-BD5A-B36D-BC3070EF2013}"/>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15</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694EDFFC-6417-2FEE-3A95-D8BA4AE0F57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88F88639-C8D9-8422-4754-A945E84A67C5}"/>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Zero-install option: MATLAB Online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Go to https://matlab.mathworks.com/ and sign in.</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The browser IDE launches with 5 GB cloud drive.</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Upload your </a:t>
            </a:r>
            <a:r>
              <a:rPr lang="en-US" sz="1800" b="1" i="1" dirty="0">
                <a:latin typeface="Aptos" panose="020B0004020202020204" pitchFamily="34" charset="0"/>
              </a:rPr>
              <a:t>.m</a:t>
            </a:r>
            <a:r>
              <a:rPr lang="en-US" sz="1800" dirty="0">
                <a:latin typeface="Aptos" panose="020B0004020202020204" pitchFamily="34" charset="0"/>
              </a:rPr>
              <a:t> files or drag-drop data; almost all toolboxes work. (Great for Chromebook users or quick debugging.)</a:t>
            </a:r>
            <a:endParaRPr lang="en-US" sz="1800" dirty="0">
              <a:solidFill>
                <a:sysClr val="windowText" lastClr="000000"/>
              </a:solidFill>
              <a:latin typeface="Aptos" panose="020B0004020202020204" pitchFamily="34" charset="0"/>
            </a:endParaRPr>
          </a:p>
          <a:p>
            <a:pPr marL="215453" indent="-342900">
              <a:lnSpc>
                <a:spcPct val="100000"/>
              </a:lnSpc>
              <a:spcBef>
                <a:spcPts val="600"/>
              </a:spcBef>
              <a:buClr>
                <a:schemeClr val="tx1"/>
              </a:buClr>
              <a:buFont typeface="Arial" panose="020B0604020202020204" pitchFamily="34" charset="0"/>
              <a:buChar char="•"/>
            </a:pPr>
            <a:r>
              <a:rPr lang="en-US" sz="2000" b="1" dirty="0">
                <a:latin typeface="Aptos" panose="020B0004020202020204" pitchFamily="34" charset="0"/>
              </a:rPr>
              <a:t>If you can’t install MATLAB: GNU Octave (free)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Download from https://octave.org/download (≈ 300 MB).</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Most core MATLAB syntax (matrices, plotting) runs unchanged.</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Limitations: fewer toolboxes, UI/layout differs.</a:t>
            </a:r>
            <a:endParaRPr lang="en-US" sz="1800" b="1"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Tutorials</a:t>
            </a:r>
          </a:p>
          <a:p>
            <a:pPr marL="803275" lvl="1" indent="-341313">
              <a:lnSpc>
                <a:spcPct val="100000"/>
              </a:lnSpc>
              <a:spcBef>
                <a:spcPts val="600"/>
              </a:spcBef>
              <a:buClr>
                <a:schemeClr val="tx1"/>
              </a:buClr>
              <a:buFont typeface="Arial" panose="020B0604020202020204" pitchFamily="34" charset="0"/>
              <a:buChar char="•"/>
            </a:pPr>
            <a:r>
              <a:rPr lang="en-US" sz="1800" dirty="0">
                <a:hlinkClick r:id="rId3"/>
              </a:rPr>
              <a:t>MATLAB Onramp | Self-Paced Online Courses - MATLAB &amp; Simulink</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4"/>
              </a:rPr>
              <a:t>Introduction to Programming with MATLAB | Coursera</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5"/>
              </a:rPr>
              <a:t>MATLAB Tutorials: Getting Started with MATLAB - YouTube</a:t>
            </a:r>
            <a:endParaRPr lang="en-US" sz="1800"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61962C7F-C46C-DC94-23BC-049DA0EF245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2.1.1. Alternative tools and Tutorials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4089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7A056-DC30-3936-9C56-4259CC40E2D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16B1E35-BDCA-1F9E-2F45-5F3352C5C685}"/>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5A6A056-9B90-2C63-62A6-13E805816120}"/>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16</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ED9706AC-AD6A-1092-1664-FAB9F652072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FA1AD450-7E5B-0B27-9714-7787B43C5C98}"/>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Download</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Go to https://www.anaconda.com → pick the 64-bit Graphical Installer for Windows / macOS / Linux.</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Run the installer</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Accept </a:t>
            </a:r>
            <a:r>
              <a:rPr lang="en-US" sz="1800" dirty="0" err="1">
                <a:latin typeface="Aptos" panose="020B0004020202020204" pitchFamily="34" charset="0"/>
              </a:rPr>
              <a:t>licence</a:t>
            </a:r>
            <a:r>
              <a:rPr lang="en-US" sz="1800" dirty="0">
                <a:latin typeface="Aptos" panose="020B0004020202020204" pitchFamily="34" charset="0"/>
              </a:rPr>
              <a:t> → Just Me scope is fine.</a:t>
            </a: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Keep the default path (C:\Users\&lt;you&gt;\anaconda3 or /Users/&lt;you&gt;/anaconda3).</a:t>
            </a: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Tick “Add Anaconda to PATH” only if you don’t already use another Python.</a:t>
            </a: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Finish → launch Anaconda Navigator.</a:t>
            </a:r>
            <a:endParaRPr lang="en-US" sz="1800" b="1"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t>Verify</a:t>
            </a:r>
          </a:p>
          <a:p>
            <a:pPr marL="803275" lvl="1" indent="-341313">
              <a:lnSpc>
                <a:spcPct val="100000"/>
              </a:lnSpc>
              <a:spcBef>
                <a:spcPts val="600"/>
              </a:spcBef>
              <a:buClr>
                <a:schemeClr val="tx1"/>
              </a:buClr>
              <a:buFont typeface="Arial" panose="020B0604020202020204" pitchFamily="34" charset="0"/>
              <a:buChar char="•"/>
            </a:pPr>
            <a:r>
              <a:rPr lang="en-US" sz="1800" dirty="0"/>
              <a:t>Open </a:t>
            </a:r>
            <a:r>
              <a:rPr lang="en-US" sz="1800" i="1" dirty="0"/>
              <a:t>Anaconda Prompt</a:t>
            </a:r>
            <a:r>
              <a:rPr lang="en-US" sz="1800" dirty="0"/>
              <a:t> (Win) or Terminal (macOS/Linux) and type;</a:t>
            </a:r>
          </a:p>
          <a:p>
            <a:pPr lvl="3" indent="0">
              <a:lnSpc>
                <a:spcPct val="100000"/>
              </a:lnSpc>
              <a:spcBef>
                <a:spcPts val="600"/>
              </a:spcBef>
              <a:buClr>
                <a:schemeClr val="tx1"/>
              </a:buClr>
            </a:pPr>
            <a:r>
              <a:rPr lang="en-US" sz="1800" i="1" dirty="0" err="1">
                <a:solidFill>
                  <a:schemeClr val="tx1"/>
                </a:solidFill>
                <a:latin typeface="Aptos" panose="020B0004020202020204" pitchFamily="34" charset="0"/>
                <a:ea typeface="Open Sans" panose="020B0606030504020204" pitchFamily="34" charset="0"/>
                <a:cs typeface="Open Sans" panose="020B0606030504020204" pitchFamily="34" charset="0"/>
              </a:rPr>
              <a:t>conda</a:t>
            </a:r>
            <a:r>
              <a:rPr lang="en-US" sz="1800" i="1" dirty="0">
                <a:solidFill>
                  <a:schemeClr val="tx1"/>
                </a:solidFill>
                <a:latin typeface="Aptos" panose="020B0004020202020204" pitchFamily="34" charset="0"/>
                <a:ea typeface="Open Sans" panose="020B0606030504020204" pitchFamily="34" charset="0"/>
                <a:cs typeface="Open Sans" panose="020B0606030504020204" pitchFamily="34" charset="0"/>
              </a:rPr>
              <a:t> info</a:t>
            </a:r>
          </a:p>
          <a:p>
            <a:pPr lvl="3" indent="0">
              <a:lnSpc>
                <a:spcPct val="100000"/>
              </a:lnSpc>
              <a:spcBef>
                <a:spcPts val="600"/>
              </a:spcBef>
              <a:buClr>
                <a:schemeClr val="tx1"/>
              </a:buClr>
            </a:pPr>
            <a:r>
              <a:rPr lang="en-US" sz="1800" i="1" dirty="0">
                <a:solidFill>
                  <a:schemeClr val="tx1"/>
                </a:solidFill>
                <a:latin typeface="Aptos" panose="020B0004020202020204" pitchFamily="34" charset="0"/>
                <a:ea typeface="Open Sans" panose="020B0606030504020204" pitchFamily="34" charset="0"/>
                <a:cs typeface="Open Sans" panose="020B0606030504020204" pitchFamily="34" charset="0"/>
              </a:rPr>
              <a:t>python -V        # should print Python 3.12.x (or current)</a:t>
            </a:r>
          </a:p>
          <a:p>
            <a:pPr marL="342900" indent="-342900">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Installation document and video can be found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2"/>
              </a:rPr>
              <a:t>HERE.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26C79D91-6365-E7A0-D4CA-C27B52BC2C1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Installing Python with Anaconda (recommended for beginners)</a:t>
            </a:r>
            <a:endParaRPr lang="en-US" b="1" dirty="0">
              <a:solidFill>
                <a:schemeClr val="tx1"/>
              </a:solidFill>
              <a:latin typeface="Calibri" panose="020F0502020204030204" pitchFamily="34" charset="0"/>
              <a:cs typeface="Calibri" panose="020F0502020204030204" pitchFamily="34" charset="0"/>
            </a:endParaRPr>
          </a:p>
        </p:txBody>
      </p:sp>
      <p:pic>
        <p:nvPicPr>
          <p:cNvPr id="7" name="Picture 6" descr="A logo with a snake in a circle&#10;&#10;AI-generated content may be incorrect.">
            <a:extLst>
              <a:ext uri="{FF2B5EF4-FFF2-40B4-BE49-F238E27FC236}">
                <a16:creationId xmlns:a16="http://schemas.microsoft.com/office/drawing/2014/main" id="{26C17F5B-FEE0-8CCE-8AD7-FA9A92EFE5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774" y="4660581"/>
            <a:ext cx="2813538" cy="1582615"/>
          </a:xfrm>
          <a:prstGeom prst="rect">
            <a:avLst/>
          </a:prstGeom>
        </p:spPr>
      </p:pic>
    </p:spTree>
    <p:extLst>
      <p:ext uri="{BB962C8B-B14F-4D97-AF65-F5344CB8AC3E}">
        <p14:creationId xmlns:p14="http://schemas.microsoft.com/office/powerpoint/2010/main" val="3522736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5941-A282-39B4-F53F-34C1EB1FF6E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A17A076-13A7-F361-CFEB-9099B7B17A67}"/>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DBFD4BAB-42CD-BF72-273E-C14F040CCD33}"/>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17</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A666C177-E9CC-F325-76DA-4B6751AD2C4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D8C7CC6A-FEB0-DF34-F8D6-00223F759AB9}"/>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Zero-install option: Google </a:t>
            </a:r>
            <a:r>
              <a:rPr lang="en-US" sz="2000" b="1" dirty="0" err="1">
                <a:latin typeface="Aptos" panose="020B0004020202020204" pitchFamily="34" charset="0"/>
              </a:rPr>
              <a:t>Colab</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tabLst>
                <a:tab pos="742950" algn="l"/>
              </a:tabLst>
            </a:pPr>
            <a:r>
              <a:rPr lang="en-US" sz="1800" dirty="0">
                <a:latin typeface="Aptos" panose="020B0004020202020204" pitchFamily="34" charset="0"/>
              </a:rPr>
              <a:t>Visit </a:t>
            </a:r>
            <a:r>
              <a:rPr lang="en-US" sz="1800" dirty="0">
                <a:latin typeface="Aptos" panose="020B0004020202020204" pitchFamily="34" charset="0"/>
                <a:hlinkClick r:id="rId2"/>
              </a:rPr>
              <a:t>https://colab.research.google.com </a:t>
            </a:r>
            <a:r>
              <a:rPr lang="en-US" sz="1800" dirty="0">
                <a:latin typeface="Aptos" panose="020B0004020202020204" pitchFamily="34" charset="0"/>
              </a:rPr>
              <a:t>&amp; sign in with Google.</a:t>
            </a:r>
          </a:p>
          <a:p>
            <a:pPr marL="803275" lvl="1" indent="-341313">
              <a:lnSpc>
                <a:spcPct val="100000"/>
              </a:lnSpc>
              <a:spcBef>
                <a:spcPts val="600"/>
              </a:spcBef>
              <a:buClr>
                <a:schemeClr val="tx1"/>
              </a:buClr>
              <a:buFont typeface="Arial" panose="020B0604020202020204" pitchFamily="34" charset="0"/>
              <a:buChar char="•"/>
              <a:tabLst>
                <a:tab pos="742950" algn="l"/>
              </a:tabLst>
            </a:pPr>
            <a:r>
              <a:rPr lang="en-US" sz="1800" dirty="0">
                <a:latin typeface="Aptos" panose="020B0004020202020204" pitchFamily="34" charset="0"/>
              </a:rPr>
              <a:t>Click “New notebook” → you get Python 3.10+ in the cloud.</a:t>
            </a:r>
          </a:p>
          <a:p>
            <a:pPr marL="803275" lvl="1" indent="-341313">
              <a:lnSpc>
                <a:spcPct val="100000"/>
              </a:lnSpc>
              <a:spcBef>
                <a:spcPts val="600"/>
              </a:spcBef>
              <a:buClr>
                <a:schemeClr val="tx1"/>
              </a:buClr>
              <a:buFont typeface="Arial" panose="020B0604020202020204" pitchFamily="34" charset="0"/>
              <a:buChar char="•"/>
              <a:tabLst>
                <a:tab pos="742950" algn="l"/>
              </a:tabLst>
            </a:pPr>
            <a:r>
              <a:rPr lang="en-US" sz="1800" dirty="0">
                <a:latin typeface="Aptos" panose="020B0004020202020204" pitchFamily="34" charset="0"/>
              </a:rPr>
              <a:t>Upload datasets via the sidebar or mount Google Drive. (Great when using a Chromebook or if admin rights block Anaconda.)</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Tutorials</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hlinkClick r:id="rId3"/>
              </a:rPr>
              <a:t>https://www.codecademy.com/learn/learn-python-3</a:t>
            </a:r>
            <a:endParaRPr lang="en-US" sz="1800" dirty="0">
              <a:latin typeface="Aptos" panose="020B0004020202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hlinkClick r:id="rId4"/>
              </a:rPr>
              <a:t>Learn Python - Full Course for Beginners [Tutorial]</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5"/>
              </a:rPr>
              <a:t>Google's Python Class  |  Python Education  |  Google for Developers</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6"/>
              </a:rPr>
              <a:t>Learn Python | Kaggle</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7"/>
              </a:rPr>
              <a:t>Python Tutorial</a:t>
            </a:r>
            <a:r>
              <a:rPr lang="en-US" sz="1800" dirty="0"/>
              <a:t> –W3 schools</a:t>
            </a:r>
          </a:p>
          <a:p>
            <a:pPr marL="803275" lvl="1" indent="-341313">
              <a:lnSpc>
                <a:spcPct val="100000"/>
              </a:lnSpc>
              <a:spcBef>
                <a:spcPts val="600"/>
              </a:spcBef>
              <a:buClr>
                <a:schemeClr val="tx1"/>
              </a:buClr>
              <a:buFont typeface="Arial" panose="020B0604020202020204" pitchFamily="34" charset="0"/>
              <a:buChar char="•"/>
            </a:pPr>
            <a:r>
              <a:rPr lang="en-US" sz="1800" dirty="0">
                <a:hlinkClick r:id="rId8"/>
              </a:rPr>
              <a:t>Python Full Course for Beginners [2025]</a:t>
            </a:r>
            <a:endParaRPr lang="en-US" sz="1800" dirty="0"/>
          </a:p>
          <a:p>
            <a:pPr marL="342900" indent="-342900">
              <a:spcBef>
                <a:spcPts val="600"/>
              </a:spcBef>
              <a:buClr>
                <a:schemeClr val="tx1"/>
              </a:buClr>
              <a:buFont typeface="Arial" panose="020B0604020202020204" pitchFamily="34" charset="0"/>
              <a:buChar char="•"/>
            </a:pP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DE669508-4E95-6916-1729-79580DA272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2.2.1. Alternative tools and Tutorials</a:t>
            </a:r>
            <a:endParaRPr lang="en-US" b="1" dirty="0">
              <a:solidFill>
                <a:schemeClr val="tx1"/>
              </a:solidFill>
              <a:latin typeface="Calibri" panose="020F0502020204030204" pitchFamily="34" charset="0"/>
              <a:cs typeface="Calibri" panose="020F0502020204030204" pitchFamily="34" charset="0"/>
            </a:endParaRPr>
          </a:p>
        </p:txBody>
      </p:sp>
      <p:pic>
        <p:nvPicPr>
          <p:cNvPr id="4" name="Picture 3" descr="A logo with a black background&#10;&#10;AI-generated content may be incorrect.">
            <a:extLst>
              <a:ext uri="{FF2B5EF4-FFF2-40B4-BE49-F238E27FC236}">
                <a16:creationId xmlns:a16="http://schemas.microsoft.com/office/drawing/2014/main" id="{095E9D8A-D1C7-014D-0660-08D6541AD7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25880" y="4781610"/>
            <a:ext cx="1574339" cy="1574339"/>
          </a:xfrm>
          <a:prstGeom prst="rect">
            <a:avLst/>
          </a:prstGeom>
        </p:spPr>
      </p:pic>
    </p:spTree>
    <p:extLst>
      <p:ext uri="{BB962C8B-B14F-4D97-AF65-F5344CB8AC3E}">
        <p14:creationId xmlns:p14="http://schemas.microsoft.com/office/powerpoint/2010/main" val="348647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76102-744E-15F5-E306-AADB3E7EE88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E8E128-91F4-AA89-9954-3AB0BCE8326E}"/>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64732A64-961F-A772-30B1-BF1D0BF194C5}"/>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18</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C10D6DDB-FBF3-55A5-E36A-FDB57FA70D9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05749191-BEFE-45CA-8915-DBA36EE18278}"/>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Check eligibility</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Most universities give you a free Microsoft 365 Education </a:t>
            </a:r>
            <a:r>
              <a:rPr lang="en-US" sz="1800" dirty="0" err="1">
                <a:latin typeface="Aptos" panose="020B0004020202020204" pitchFamily="34" charset="0"/>
              </a:rPr>
              <a:t>licence</a:t>
            </a:r>
            <a:r>
              <a:rPr lang="en-US" sz="1800" dirty="0">
                <a:latin typeface="Aptos" panose="020B0004020202020204" pitchFamily="34" charset="0"/>
              </a:rPr>
              <a:t>.</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Sign in with your school e-mail at office.com → banner “Office 365 A1 is free for students”.</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Download installer</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Office home page ▸ Install apps ▸ Microsoft 365 apps</a:t>
            </a:r>
            <a:endPar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t>Run setup &amp; activate</a:t>
            </a:r>
          </a:p>
          <a:p>
            <a:pPr marL="803275" lvl="1" indent="-341313">
              <a:lnSpc>
                <a:spcPct val="100000"/>
              </a:lnSpc>
              <a:spcBef>
                <a:spcPts val="600"/>
              </a:spcBef>
              <a:buClr>
                <a:schemeClr val="tx1"/>
              </a:buClr>
              <a:buFont typeface="Arial" panose="020B0604020202020204" pitchFamily="34" charset="0"/>
              <a:buChar char="•"/>
            </a:pPr>
            <a:r>
              <a:rPr lang="en-US" sz="1800" dirty="0"/>
              <a:t>Accept defaults → sign-in prompt appears after first launch → Excel opens activated.</a:t>
            </a:r>
          </a:p>
          <a:p>
            <a:pPr marL="803275" lvl="1" indent="-341313">
              <a:lnSpc>
                <a:spcPct val="100000"/>
              </a:lnSpc>
              <a:spcBef>
                <a:spcPts val="600"/>
              </a:spcBef>
              <a:buClr>
                <a:schemeClr val="tx1"/>
              </a:buClr>
              <a:buFont typeface="Arial" panose="020B0604020202020204" pitchFamily="34" charset="0"/>
              <a:buChar char="•"/>
            </a:pPr>
            <a:endParaRPr lang="en-US" sz="1800" i="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Installation document and video can be found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2"/>
              </a:rPr>
              <a:t>HERE.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A616446B-ED60-C88B-BB18-62109079456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Installing Excel via Microsoft 365 (desktop app)</a:t>
            </a:r>
            <a:endParaRPr lang="en-US" b="1" dirty="0">
              <a:solidFill>
                <a:schemeClr val="tx1"/>
              </a:solidFill>
              <a:latin typeface="Calibri" panose="020F0502020204030204" pitchFamily="34" charset="0"/>
              <a:cs typeface="Calibri" panose="020F0502020204030204" pitchFamily="34" charset="0"/>
            </a:endParaRPr>
          </a:p>
        </p:txBody>
      </p:sp>
      <p:pic>
        <p:nvPicPr>
          <p:cNvPr id="4" name="Picture 3" descr="A green box with a white x on it&#10;&#10;AI-generated content may be incorrect.">
            <a:extLst>
              <a:ext uri="{FF2B5EF4-FFF2-40B4-BE49-F238E27FC236}">
                <a16:creationId xmlns:a16="http://schemas.microsoft.com/office/drawing/2014/main" id="{6152F7EA-5C16-2CA5-8A1E-C2D2732084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8932" y="5127511"/>
            <a:ext cx="1107480" cy="1046237"/>
          </a:xfrm>
          <a:prstGeom prst="rect">
            <a:avLst/>
          </a:prstGeom>
        </p:spPr>
      </p:pic>
    </p:spTree>
    <p:extLst>
      <p:ext uri="{BB962C8B-B14F-4D97-AF65-F5344CB8AC3E}">
        <p14:creationId xmlns:p14="http://schemas.microsoft.com/office/powerpoint/2010/main" val="2493771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FCE00-5AEA-DA43-EF04-6AB073A407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B6E358-150F-A271-066C-A7E564889A4F}"/>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CF193F6D-76EB-183A-FEA9-19340F34383F}"/>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19</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34EA6499-4CB5-960A-317C-5340D2AE10E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F29C49A7-58CC-2030-3653-4FA678BA1C4B}"/>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Wingdings" panose="05000000000000000000" pitchFamily="2" charset="2"/>
              <a:buChar char="§"/>
            </a:pPr>
            <a:r>
              <a:rPr lang="en-US" sz="2000" b="1" dirty="0">
                <a:latin typeface="Aptos" panose="020B0004020202020204" pitchFamily="34" charset="0"/>
              </a:rPr>
              <a:t>Zero-install: Excel for the Web</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Browse to office.com → App launcher ▸ Excel.</a:t>
            </a:r>
          </a:p>
          <a:p>
            <a:pPr marL="803275"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New blank workbook or upload an </a:t>
            </a:r>
            <a:r>
              <a:rPr lang="en-US" sz="1800" b="1" dirty="0">
                <a:latin typeface="Aptos" panose="020B0004020202020204" pitchFamily="34" charset="0"/>
              </a:rPr>
              <a:t>.xlsx</a:t>
            </a:r>
            <a:r>
              <a:rPr lang="en-US" sz="1800" dirty="0">
                <a:latin typeface="Aptos" panose="020B0004020202020204" pitchFamily="34" charset="0"/>
              </a:rPr>
              <a:t>.</a:t>
            </a:r>
          </a:p>
          <a:p>
            <a:pPr marL="803275"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Edits auto-save to OneDrive; core formulas &amp; charts work, macros don’t.</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Wingdings" panose="05000000000000000000" pitchFamily="2" charset="2"/>
              <a:buChar char="§"/>
            </a:pPr>
            <a:r>
              <a:rPr lang="en-US" sz="2000" b="1" dirty="0">
                <a:latin typeface="Aptos" panose="020B0004020202020204" pitchFamily="34" charset="0"/>
              </a:rPr>
              <a:t>Alternative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Google Sheets - browser-only, real-time collaboration; import/export .xlsx</a:t>
            </a:r>
            <a:endPar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Wingdings" panose="05000000000000000000" pitchFamily="2" charset="2"/>
              <a:buChar char="§"/>
            </a:pPr>
            <a:r>
              <a:rPr lang="en-US" sz="2000" b="1" dirty="0">
                <a:latin typeface="Aptos" panose="020B0004020202020204" pitchFamily="34" charset="0"/>
              </a:rPr>
              <a:t>Tutorials</a:t>
            </a:r>
          </a:p>
          <a:p>
            <a:pPr marL="803275" lvl="1" indent="-341313">
              <a:lnSpc>
                <a:spcPct val="100000"/>
              </a:lnSpc>
              <a:spcBef>
                <a:spcPts val="600"/>
              </a:spcBef>
              <a:buClr>
                <a:schemeClr val="tx1"/>
              </a:buClr>
              <a:buFont typeface="Arial" panose="020B0604020202020204" pitchFamily="34" charset="0"/>
              <a:buChar char="•"/>
            </a:pPr>
            <a:r>
              <a:rPr lang="en-US" sz="2000" dirty="0">
                <a:hlinkClick r:id="rId2"/>
              </a:rPr>
              <a:t>Browse all training - Training | Microsoft Learn</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a:hlinkClick r:id="rId3"/>
              </a:rPr>
              <a:t>Free Excel Tutorials at </a:t>
            </a:r>
            <a:r>
              <a:rPr lang="en-US" sz="2000" dirty="0" err="1">
                <a:hlinkClick r:id="rId3"/>
              </a:rPr>
              <a:t>GCFGlobal</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a:hlinkClick r:id="rId4"/>
              </a:rPr>
              <a:t>Excel Introduction - Learn Excel Basics – YouTube</a:t>
            </a:r>
            <a:endParaRPr lang="en-US" sz="2000" dirty="0"/>
          </a:p>
        </p:txBody>
      </p:sp>
      <p:sp>
        <p:nvSpPr>
          <p:cNvPr id="6" name="object 3">
            <a:extLst>
              <a:ext uri="{FF2B5EF4-FFF2-40B4-BE49-F238E27FC236}">
                <a16:creationId xmlns:a16="http://schemas.microsoft.com/office/drawing/2014/main" id="{C560881D-7DB1-0149-47A4-ADFC664C57C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2.3.1. Alternative tools and Tutorials</a:t>
            </a:r>
            <a:endParaRPr lang="en-US" b="1" dirty="0">
              <a:solidFill>
                <a:schemeClr val="tx1"/>
              </a:solidFill>
              <a:latin typeface="Calibri" panose="020F0502020204030204" pitchFamily="34" charset="0"/>
              <a:cs typeface="Calibri" panose="020F0502020204030204" pitchFamily="34" charset="0"/>
            </a:endParaRPr>
          </a:p>
        </p:txBody>
      </p:sp>
      <p:pic>
        <p:nvPicPr>
          <p:cNvPr id="4" name="Picture 3" descr="A green box with a white x on it&#10;&#10;AI-generated content may be incorrect.">
            <a:extLst>
              <a:ext uri="{FF2B5EF4-FFF2-40B4-BE49-F238E27FC236}">
                <a16:creationId xmlns:a16="http://schemas.microsoft.com/office/drawing/2014/main" id="{D28F1731-3F05-1D46-012A-C243DC71E8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68932" y="5127511"/>
            <a:ext cx="1107480" cy="1046237"/>
          </a:xfrm>
          <a:prstGeom prst="rect">
            <a:avLst/>
          </a:prstGeom>
        </p:spPr>
      </p:pic>
    </p:spTree>
    <p:extLst>
      <p:ext uri="{BB962C8B-B14F-4D97-AF65-F5344CB8AC3E}">
        <p14:creationId xmlns:p14="http://schemas.microsoft.com/office/powerpoint/2010/main" val="4140384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091574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8A81-A5D1-59B3-AA92-4994267BE18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5067D42-EA4E-7D39-71BB-5E92C92E077B}"/>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C7A82F93-A454-2D17-F269-00804AAA7F4F}"/>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20</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AD426DA3-A63B-4C20-5225-5AEC8A7A590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D8C3DAF6-6DE4-8023-0D0F-56204C396307}"/>
              </a:ext>
            </a:extLst>
          </p:cNvPr>
          <p:cNvSpPr txBox="1">
            <a:spLocks/>
          </p:cNvSpPr>
          <p:nvPr/>
        </p:nvSpPr>
        <p:spPr>
          <a:xfrm>
            <a:off x="726280" y="1244248"/>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Choose your </a:t>
            </a:r>
            <a:r>
              <a:rPr lang="en-US" sz="2000" b="1" dirty="0" err="1">
                <a:latin typeface="Aptos" panose="020B0004020202020204" pitchFamily="34" charset="0"/>
              </a:rPr>
              <a:t>licence</a:t>
            </a:r>
            <a:r>
              <a:rPr lang="en-US" sz="2000" b="1" dirty="0">
                <a:latin typeface="Aptos" panose="020B0004020202020204" pitchFamily="34" charset="0"/>
              </a:rPr>
              <a:t> route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b="1" dirty="0">
                <a:latin typeface="Aptos" panose="020B0004020202020204" pitchFamily="34" charset="0"/>
              </a:rPr>
              <a:t>Campus </a:t>
            </a:r>
            <a:r>
              <a:rPr lang="en-US" sz="1800" b="1" dirty="0" err="1">
                <a:latin typeface="Aptos" panose="020B0004020202020204" pitchFamily="34" charset="0"/>
              </a:rPr>
              <a:t>licence</a:t>
            </a:r>
            <a:r>
              <a:rPr lang="en-US" sz="1800" b="1" dirty="0">
                <a:latin typeface="Aptos" panose="020B0004020202020204" pitchFamily="34" charset="0"/>
              </a:rPr>
              <a:t> </a:t>
            </a:r>
            <a:r>
              <a:rPr lang="en-US" sz="1800" dirty="0">
                <a:latin typeface="Aptos" panose="020B0004020202020204" pitchFamily="34" charset="0"/>
              </a:rPr>
              <a:t>- Ask your IT help-desk for the network </a:t>
            </a:r>
            <a:r>
              <a:rPr lang="en-US" sz="1800" dirty="0" err="1">
                <a:latin typeface="Aptos" panose="020B0004020202020204" pitchFamily="34" charset="0"/>
              </a:rPr>
              <a:t>licence</a:t>
            </a:r>
            <a:r>
              <a:rPr lang="en-US" sz="1800" dirty="0">
                <a:latin typeface="Aptos" panose="020B0004020202020204" pitchFamily="34" charset="0"/>
              </a:rPr>
              <a:t> file (*.</a:t>
            </a:r>
            <a:r>
              <a:rPr lang="en-US" sz="1800" dirty="0" err="1">
                <a:latin typeface="Aptos" panose="020B0004020202020204" pitchFamily="34" charset="0"/>
              </a:rPr>
              <a:t>lic</a:t>
            </a:r>
            <a:r>
              <a:rPr lang="en-US" sz="1800" dirty="0">
                <a:latin typeface="Aptos" panose="020B0004020202020204" pitchFamily="34" charset="0"/>
              </a:rPr>
              <a:t>) or the PTV Hub username.</a:t>
            </a:r>
          </a:p>
          <a:p>
            <a:pPr marL="803275" lvl="1" indent="-341313">
              <a:lnSpc>
                <a:spcPct val="100000"/>
              </a:lnSpc>
              <a:spcBef>
                <a:spcPts val="600"/>
              </a:spcBef>
              <a:buClr>
                <a:schemeClr val="tx1"/>
              </a:buClr>
              <a:buFont typeface="Arial" panose="020B0604020202020204" pitchFamily="34" charset="0"/>
              <a:buChar char="•"/>
            </a:pPr>
            <a:r>
              <a:rPr lang="en-US" sz="1800" b="1" dirty="0">
                <a:latin typeface="Aptos" panose="020B0004020202020204" pitchFamily="34" charset="0"/>
              </a:rPr>
              <a:t>Free Student Trial </a:t>
            </a:r>
            <a:r>
              <a:rPr lang="en-US" sz="1800" dirty="0">
                <a:latin typeface="Aptos" panose="020B0004020202020204" pitchFamily="34" charset="0"/>
              </a:rPr>
              <a:t>- Register on PTV Vision Traffic Suite for Students → receive a 6-month, function-limited </a:t>
            </a:r>
            <a:r>
              <a:rPr lang="en-US" sz="1800" dirty="0" err="1">
                <a:latin typeface="Aptos" panose="020B0004020202020204" pitchFamily="34" charset="0"/>
              </a:rPr>
              <a:t>licence</a:t>
            </a:r>
            <a:r>
              <a:rPr lang="en-US" sz="1800" dirty="0">
                <a:latin typeface="Aptos" panose="020B0004020202020204" pitchFamily="34" charset="0"/>
              </a:rPr>
              <a:t> (max 30 zones / 1 500 links). – Download from </a:t>
            </a:r>
            <a:r>
              <a:rPr lang="en-US" sz="1800" dirty="0">
                <a:latin typeface="Aptos" panose="020B0004020202020204" pitchFamily="34" charset="0"/>
                <a:hlinkClick r:id="rId2"/>
              </a:rPr>
              <a:t>HERE</a:t>
            </a:r>
            <a:r>
              <a:rPr lang="en-US" sz="1800" dirty="0">
                <a:latin typeface="Aptos" panose="020B0004020202020204" pitchFamily="34" charset="0"/>
              </a:rPr>
              <a:t>.</a:t>
            </a: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Download the installer (Windows-only)</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Log in at the student portal ➜ Download VISUM 2025.</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Optional: also grab the Tutorial Data Pack (TutorialData.zip).</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Check system: Windows 10 64-bit or Windows 11, 8 GB RAM, 10 GB free disk, DirectX 11 GPU. </a:t>
            </a:r>
            <a:endPar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t>Install &amp; activate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600" dirty="0"/>
              <a:t>Run PTV_Visum_2025.exe → “Install for all users”.</a:t>
            </a:r>
          </a:p>
          <a:p>
            <a:pPr marL="803275" lvl="1" indent="-341313">
              <a:lnSpc>
                <a:spcPct val="100000"/>
              </a:lnSpc>
              <a:spcBef>
                <a:spcPts val="600"/>
              </a:spcBef>
              <a:buClr>
                <a:schemeClr val="tx1"/>
              </a:buClr>
              <a:buFont typeface="Arial" panose="020B0604020202020204" pitchFamily="34" charset="0"/>
              <a:buChar char="•"/>
            </a:pPr>
            <a:r>
              <a:rPr lang="en-US" sz="1600" dirty="0"/>
              <a:t>When the </a:t>
            </a:r>
            <a:r>
              <a:rPr lang="en-US" sz="1600" b="1" dirty="0" err="1"/>
              <a:t>Licence</a:t>
            </a:r>
            <a:r>
              <a:rPr lang="en-US" sz="1600" b="1" dirty="0"/>
              <a:t> Wizard</a:t>
            </a:r>
            <a:r>
              <a:rPr lang="en-US" sz="1600" dirty="0"/>
              <a:t> pops up;</a:t>
            </a:r>
          </a:p>
          <a:p>
            <a:pPr marL="461962" lvl="2" indent="0">
              <a:lnSpc>
                <a:spcPct val="100000"/>
              </a:lnSpc>
              <a:spcBef>
                <a:spcPts val="600"/>
              </a:spcBef>
              <a:buClr>
                <a:schemeClr val="tx1"/>
              </a:buClr>
            </a:pPr>
            <a:r>
              <a:rPr lang="en-US" sz="1600" i="1" dirty="0">
                <a:solidFill>
                  <a:schemeClr val="tx1"/>
                </a:solidFill>
                <a:latin typeface="Aptos" panose="020B0004020202020204" pitchFamily="34" charset="0"/>
                <a:ea typeface="Open Sans" panose="020B0606030504020204" pitchFamily="34" charset="0"/>
                <a:cs typeface="Open Sans" panose="020B0606030504020204" pitchFamily="34" charset="0"/>
              </a:rPr>
              <a:t>	Trial: select “Activate via PTV Hub / student </a:t>
            </a:r>
            <a:r>
              <a:rPr lang="en-US" sz="1600" i="1" dirty="0" err="1">
                <a:solidFill>
                  <a:schemeClr val="tx1"/>
                </a:solidFill>
                <a:latin typeface="Aptos" panose="020B0004020202020204" pitchFamily="34" charset="0"/>
                <a:ea typeface="Open Sans" panose="020B0606030504020204" pitchFamily="34" charset="0"/>
                <a:cs typeface="Open Sans" panose="020B0606030504020204" pitchFamily="34" charset="0"/>
              </a:rPr>
              <a:t>licence</a:t>
            </a:r>
            <a:r>
              <a:rPr lang="en-US" sz="1600" i="1" dirty="0">
                <a:solidFill>
                  <a:schemeClr val="tx1"/>
                </a:solidFill>
                <a:latin typeface="Aptos" panose="020B0004020202020204" pitchFamily="34" charset="0"/>
                <a:ea typeface="Open Sans" panose="020B0606030504020204" pitchFamily="34" charset="0"/>
                <a:cs typeface="Open Sans" panose="020B0606030504020204" pitchFamily="34" charset="0"/>
              </a:rPr>
              <a:t>” ➜ paste the code from your confirmation e-mail.</a:t>
            </a:r>
          </a:p>
          <a:p>
            <a:pPr marL="803275" lvl="1" indent="-341313">
              <a:lnSpc>
                <a:spcPct val="100000"/>
              </a:lnSpc>
              <a:spcBef>
                <a:spcPts val="600"/>
              </a:spcBef>
              <a:buClr>
                <a:schemeClr val="tx1"/>
              </a:buClr>
              <a:buFont typeface="Arial" panose="020B0604020202020204" pitchFamily="34" charset="0"/>
              <a:buChar char="•"/>
            </a:pPr>
            <a:r>
              <a:rPr lang="en-US" sz="1600" i="1" dirty="0">
                <a:solidFill>
                  <a:schemeClr val="tx1"/>
                </a:solidFill>
                <a:latin typeface="Aptos" panose="020B0004020202020204" pitchFamily="34" charset="0"/>
                <a:ea typeface="Open Sans" panose="020B0606030504020204" pitchFamily="34" charset="0"/>
                <a:cs typeface="Open Sans" panose="020B0606030504020204" pitchFamily="34" charset="0"/>
              </a:rPr>
              <a:t>Finish – first launch may take 1-2 min while toolboxes register.</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Installation document and video can be found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3"/>
              </a:rPr>
              <a:t>HERE.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FCBF348B-6C34-1CA9-4223-8D418F674B7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Installing VISUM</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752D0829-D6E9-76F3-440C-AA9211C478A9}"/>
              </a:ext>
            </a:extLst>
          </p:cNvPr>
          <p:cNvPicPr>
            <a:picLocks noChangeAspect="1"/>
          </p:cNvPicPr>
          <p:nvPr/>
        </p:nvPicPr>
        <p:blipFill>
          <a:blip r:embed="rId4">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1853125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2B8DB-F078-5D20-13B6-2ADE929C91A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2CED41-2181-6A77-0B73-75ECF55F172F}"/>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1FB4926-B55E-FFF1-22EF-21EFC9AC4A72}"/>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21</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6C08D8D2-BBC3-7381-4C13-1B1CBE59C8A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85FCF5AB-5EB4-660F-0EC0-B2E311D6CD72}"/>
              </a:ext>
            </a:extLst>
          </p:cNvPr>
          <p:cNvSpPr txBox="1">
            <a:spLocks/>
          </p:cNvSpPr>
          <p:nvPr/>
        </p:nvSpPr>
        <p:spPr>
          <a:xfrm>
            <a:off x="726280" y="1348777"/>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VISUM Tutorials</a:t>
            </a:r>
          </a:p>
          <a:p>
            <a:pPr marL="803275" lvl="1" indent="-341313">
              <a:lnSpc>
                <a:spcPct val="100000"/>
              </a:lnSpc>
              <a:spcBef>
                <a:spcPts val="600"/>
              </a:spcBef>
              <a:buClr>
                <a:schemeClr val="tx1"/>
              </a:buClr>
              <a:buFont typeface="Arial" panose="020B0604020202020204" pitchFamily="34" charset="0"/>
              <a:buChar char="•"/>
            </a:pPr>
            <a:r>
              <a:rPr lang="en-US" sz="2000" dirty="0">
                <a:hlinkClick r:id="rId2"/>
              </a:rPr>
              <a:t>PTV </a:t>
            </a:r>
            <a:r>
              <a:rPr lang="en-US" sz="2000" dirty="0" err="1">
                <a:hlinkClick r:id="rId2"/>
              </a:rPr>
              <a:t>Visum</a:t>
            </a:r>
            <a:r>
              <a:rPr lang="en-US" sz="2000" dirty="0">
                <a:hlinkClick r:id="rId2"/>
              </a:rPr>
              <a:t> | First Steps – YouTube</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a:hlinkClick r:id="rId3"/>
              </a:rPr>
              <a:t>PTV VISUM Tutorials – YouTube</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err="1">
                <a:hlinkClick r:id="rId4"/>
              </a:rPr>
              <a:t>Visum</a:t>
            </a:r>
            <a:r>
              <a:rPr lang="en-US" sz="2000" dirty="0">
                <a:hlinkClick r:id="rId4"/>
              </a:rPr>
              <a:t> </a:t>
            </a:r>
            <a:r>
              <a:rPr lang="en-US" sz="2000" dirty="0" err="1">
                <a:hlinkClick r:id="rId4"/>
              </a:rPr>
              <a:t>Quickstart</a:t>
            </a:r>
            <a:r>
              <a:rPr lang="en-US" sz="2000" dirty="0">
                <a:hlinkClick r:id="rId4"/>
              </a:rPr>
              <a:t> ENG | PDF | Matrix (Mathematics) | Button (Computing)</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E0230E3D-20CF-5B95-FBA9-3926FE9729A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2.4.1. Tutorials</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DE5F6CD1-FDF0-AF9F-4577-A0DA81BF97DA}"/>
              </a:ext>
            </a:extLst>
          </p:cNvPr>
          <p:cNvPicPr>
            <a:picLocks noChangeAspect="1"/>
          </p:cNvPicPr>
          <p:nvPr/>
        </p:nvPicPr>
        <p:blipFill>
          <a:blip r:embed="rId5">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4085783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58308-0AF2-5A5D-F71B-3DD6CB6FB85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1BB71DE-C232-2612-88AB-FD83A0AB2B71}"/>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89F8133-5B8C-EBF7-A0B6-F06AF9285AEA}"/>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22</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359594A9-55BF-5802-FC0D-6037CBAEF4D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88841D1F-8080-C22B-5287-8C131A613009}"/>
              </a:ext>
            </a:extLst>
          </p:cNvPr>
          <p:cNvSpPr txBox="1">
            <a:spLocks/>
          </p:cNvSpPr>
          <p:nvPr/>
        </p:nvSpPr>
        <p:spPr>
          <a:xfrm>
            <a:off x="726280" y="1244248"/>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Choose your </a:t>
            </a:r>
            <a:r>
              <a:rPr lang="en-US" sz="2000" b="1" dirty="0" err="1">
                <a:latin typeface="Aptos" panose="020B0004020202020204" pitchFamily="34" charset="0"/>
              </a:rPr>
              <a:t>licence</a:t>
            </a:r>
            <a:r>
              <a:rPr lang="en-US" sz="2000" b="1" dirty="0">
                <a:latin typeface="Aptos" panose="020B0004020202020204" pitchFamily="34" charset="0"/>
              </a:rPr>
              <a:t> route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b="1" dirty="0">
                <a:latin typeface="Aptos" panose="020B0004020202020204" pitchFamily="34" charset="0"/>
              </a:rPr>
              <a:t>Campus </a:t>
            </a:r>
            <a:r>
              <a:rPr lang="en-US" sz="1800" b="1" dirty="0" err="1">
                <a:latin typeface="Aptos" panose="020B0004020202020204" pitchFamily="34" charset="0"/>
              </a:rPr>
              <a:t>licence</a:t>
            </a:r>
            <a:r>
              <a:rPr lang="en-US" sz="1800" b="1" dirty="0">
                <a:latin typeface="Aptos" panose="020B0004020202020204" pitchFamily="34" charset="0"/>
              </a:rPr>
              <a:t> </a:t>
            </a:r>
            <a:r>
              <a:rPr lang="en-US" sz="1800" dirty="0">
                <a:latin typeface="Aptos" panose="020B0004020202020204" pitchFamily="34" charset="0"/>
              </a:rPr>
              <a:t>- Ask your IT help-desk for the network </a:t>
            </a:r>
            <a:r>
              <a:rPr lang="en-US" sz="1800" dirty="0" err="1">
                <a:latin typeface="Aptos" panose="020B0004020202020204" pitchFamily="34" charset="0"/>
              </a:rPr>
              <a:t>licence</a:t>
            </a:r>
            <a:r>
              <a:rPr lang="en-US" sz="1800" dirty="0">
                <a:latin typeface="Aptos" panose="020B0004020202020204" pitchFamily="34" charset="0"/>
              </a:rPr>
              <a:t> file (*.</a:t>
            </a:r>
            <a:r>
              <a:rPr lang="en-US" sz="1800" dirty="0" err="1">
                <a:latin typeface="Aptos" panose="020B0004020202020204" pitchFamily="34" charset="0"/>
              </a:rPr>
              <a:t>lic</a:t>
            </a:r>
            <a:r>
              <a:rPr lang="en-US" sz="1800" dirty="0">
                <a:latin typeface="Aptos" panose="020B0004020202020204" pitchFamily="34" charset="0"/>
              </a:rPr>
              <a:t>) or the PTV Hub username.</a:t>
            </a:r>
          </a:p>
          <a:p>
            <a:pPr marL="803275" lvl="1" indent="-341313">
              <a:lnSpc>
                <a:spcPct val="100000"/>
              </a:lnSpc>
              <a:spcBef>
                <a:spcPts val="600"/>
              </a:spcBef>
              <a:buClr>
                <a:schemeClr val="tx1"/>
              </a:buClr>
              <a:buFont typeface="Arial" panose="020B0604020202020204" pitchFamily="34" charset="0"/>
              <a:buChar char="•"/>
            </a:pPr>
            <a:r>
              <a:rPr lang="en-US" sz="1800" b="1" dirty="0">
                <a:latin typeface="Aptos" panose="020B0004020202020204" pitchFamily="34" charset="0"/>
              </a:rPr>
              <a:t>Free Student Trial </a:t>
            </a:r>
            <a:r>
              <a:rPr lang="en-US" sz="1800" dirty="0">
                <a:latin typeface="Aptos" panose="020B0004020202020204" pitchFamily="34" charset="0"/>
              </a:rPr>
              <a:t>- Register on PTV Vision Traffic Suite for Students → receive a 6-month, function-limited </a:t>
            </a:r>
            <a:r>
              <a:rPr lang="en-US" sz="1800" dirty="0" err="1">
                <a:latin typeface="Aptos" panose="020B0004020202020204" pitchFamily="34" charset="0"/>
              </a:rPr>
              <a:t>licence</a:t>
            </a:r>
            <a:r>
              <a:rPr lang="en-US" sz="1800" dirty="0">
                <a:latin typeface="Aptos" panose="020B0004020202020204" pitchFamily="34" charset="0"/>
              </a:rPr>
              <a:t> (max 30 zones / 1 500 links). – Download from </a:t>
            </a:r>
            <a:r>
              <a:rPr lang="en-US" sz="1800" dirty="0">
                <a:latin typeface="Aptos" panose="020B0004020202020204" pitchFamily="34" charset="0"/>
                <a:hlinkClick r:id="rId2"/>
              </a:rPr>
              <a:t>HERE</a:t>
            </a:r>
            <a:r>
              <a:rPr lang="en-US" sz="1800" dirty="0">
                <a:latin typeface="Aptos" panose="020B0004020202020204" pitchFamily="34" charset="0"/>
              </a:rPr>
              <a:t>.</a:t>
            </a: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Download the installer (Windows-only)</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Log in at the student portal ➜ Download VISUM 2025.</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Optional: also grab the Tutorial Data Pack (TutorialData.zip).</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Check system: Windows 10 64-bit or Windows 11, 8 GB RAM, 10 GB free disk, DirectX 11 GPU. </a:t>
            </a:r>
            <a:endPar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t>Install &amp; activate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600" dirty="0"/>
              <a:t>Run PTV_Visum_2025.exe → “Install for all users”.</a:t>
            </a:r>
          </a:p>
          <a:p>
            <a:pPr marL="803275" lvl="1" indent="-341313">
              <a:lnSpc>
                <a:spcPct val="100000"/>
              </a:lnSpc>
              <a:spcBef>
                <a:spcPts val="600"/>
              </a:spcBef>
              <a:buClr>
                <a:schemeClr val="tx1"/>
              </a:buClr>
              <a:buFont typeface="Arial" panose="020B0604020202020204" pitchFamily="34" charset="0"/>
              <a:buChar char="•"/>
            </a:pPr>
            <a:r>
              <a:rPr lang="en-US" sz="1600" dirty="0"/>
              <a:t>When the </a:t>
            </a:r>
            <a:r>
              <a:rPr lang="en-US" sz="1600" b="1" dirty="0" err="1"/>
              <a:t>Licence</a:t>
            </a:r>
            <a:r>
              <a:rPr lang="en-US" sz="1600" b="1" dirty="0"/>
              <a:t> Wizard</a:t>
            </a:r>
            <a:r>
              <a:rPr lang="en-US" sz="1600" dirty="0"/>
              <a:t> pops up;</a:t>
            </a:r>
          </a:p>
          <a:p>
            <a:pPr marL="461962" lvl="2" indent="0">
              <a:lnSpc>
                <a:spcPct val="100000"/>
              </a:lnSpc>
              <a:spcBef>
                <a:spcPts val="600"/>
              </a:spcBef>
              <a:buClr>
                <a:schemeClr val="tx1"/>
              </a:buClr>
            </a:pPr>
            <a:r>
              <a:rPr lang="en-US" sz="1600" i="1" dirty="0">
                <a:solidFill>
                  <a:schemeClr val="tx1"/>
                </a:solidFill>
                <a:latin typeface="Aptos" panose="020B0004020202020204" pitchFamily="34" charset="0"/>
                <a:ea typeface="Open Sans" panose="020B0606030504020204" pitchFamily="34" charset="0"/>
                <a:cs typeface="Open Sans" panose="020B0606030504020204" pitchFamily="34" charset="0"/>
              </a:rPr>
              <a:t>	Trial: select “Activate via PTV Hub / student </a:t>
            </a:r>
            <a:r>
              <a:rPr lang="en-US" sz="1600" i="1" dirty="0" err="1">
                <a:solidFill>
                  <a:schemeClr val="tx1"/>
                </a:solidFill>
                <a:latin typeface="Aptos" panose="020B0004020202020204" pitchFamily="34" charset="0"/>
                <a:ea typeface="Open Sans" panose="020B0606030504020204" pitchFamily="34" charset="0"/>
                <a:cs typeface="Open Sans" panose="020B0606030504020204" pitchFamily="34" charset="0"/>
              </a:rPr>
              <a:t>licence</a:t>
            </a:r>
            <a:r>
              <a:rPr lang="en-US" sz="1600" i="1" dirty="0">
                <a:solidFill>
                  <a:schemeClr val="tx1"/>
                </a:solidFill>
                <a:latin typeface="Aptos" panose="020B0004020202020204" pitchFamily="34" charset="0"/>
                <a:ea typeface="Open Sans" panose="020B0606030504020204" pitchFamily="34" charset="0"/>
                <a:cs typeface="Open Sans" panose="020B0606030504020204" pitchFamily="34" charset="0"/>
              </a:rPr>
              <a:t>” ➜ paste the code from your confirmation e-mail.</a:t>
            </a:r>
          </a:p>
          <a:p>
            <a:pPr marL="803275" lvl="1" indent="-341313">
              <a:lnSpc>
                <a:spcPct val="100000"/>
              </a:lnSpc>
              <a:spcBef>
                <a:spcPts val="600"/>
              </a:spcBef>
              <a:buClr>
                <a:schemeClr val="tx1"/>
              </a:buClr>
              <a:buFont typeface="Arial" panose="020B0604020202020204" pitchFamily="34" charset="0"/>
              <a:buChar char="•"/>
            </a:pPr>
            <a:r>
              <a:rPr lang="en-US" sz="1600" i="1" dirty="0">
                <a:solidFill>
                  <a:schemeClr val="tx1"/>
                </a:solidFill>
                <a:latin typeface="Aptos" panose="020B0004020202020204" pitchFamily="34" charset="0"/>
                <a:ea typeface="Open Sans" panose="020B0606030504020204" pitchFamily="34" charset="0"/>
                <a:cs typeface="Open Sans" panose="020B0606030504020204" pitchFamily="34" charset="0"/>
              </a:rPr>
              <a:t>Finish – first launch may take 1-2 min while toolboxes register.</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Wingdings" panose="05000000000000000000" pitchFamily="2" charset="2"/>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Installation document and video can be found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3"/>
              </a:rPr>
              <a:t>HERE.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8BCF3F98-D638-C873-4051-E2D60DE8AD3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2.5. Installing VISSIM</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01F03F9D-05EC-BA54-D5D2-5260972AB6DD}"/>
              </a:ext>
            </a:extLst>
          </p:cNvPr>
          <p:cNvPicPr>
            <a:picLocks noChangeAspect="1"/>
          </p:cNvPicPr>
          <p:nvPr/>
        </p:nvPicPr>
        <p:blipFill>
          <a:blip r:embed="rId4">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1294171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4E0D3-919F-D1BB-6BCE-89F05FEADC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82319DF-0C96-5D66-976E-1417DE91D568}"/>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Installation Guide for the Tools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F74ADA84-7958-4795-1CB9-2903F7F23476}"/>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pPr marL="103685">
                <a:lnSpc>
                  <a:spcPts val="1633"/>
                </a:lnSpc>
              </a:pPr>
              <a:t>23</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DEBBF193-3393-6068-4DF0-AFB9EFC0540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D69F86EB-12A0-241A-56E8-1277CC2D5F02}"/>
              </a:ext>
            </a:extLst>
          </p:cNvPr>
          <p:cNvSpPr txBox="1">
            <a:spLocks/>
          </p:cNvSpPr>
          <p:nvPr/>
        </p:nvSpPr>
        <p:spPr>
          <a:xfrm>
            <a:off x="726280" y="1348777"/>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VISUM Tutorials</a:t>
            </a:r>
          </a:p>
          <a:p>
            <a:pPr marL="803275" lvl="1" indent="-341313">
              <a:lnSpc>
                <a:spcPct val="100000"/>
              </a:lnSpc>
              <a:spcBef>
                <a:spcPts val="600"/>
              </a:spcBef>
              <a:buClr>
                <a:schemeClr val="tx1"/>
              </a:buClr>
              <a:buFont typeface="Arial" panose="020B0604020202020204" pitchFamily="34" charset="0"/>
              <a:buChar char="•"/>
            </a:pPr>
            <a:r>
              <a:rPr lang="en-US" sz="1800" dirty="0">
                <a:hlinkClick r:id="rId2"/>
              </a:rPr>
              <a:t>PTV </a:t>
            </a:r>
            <a:r>
              <a:rPr lang="en-US" sz="1800" dirty="0" err="1">
                <a:hlinkClick r:id="rId2"/>
              </a:rPr>
              <a:t>Vissim</a:t>
            </a:r>
            <a:r>
              <a:rPr lang="en-US" sz="1800" dirty="0">
                <a:hlinkClick r:id="rId2"/>
              </a:rPr>
              <a:t> | Tutorials – YouTube</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3"/>
              </a:rPr>
              <a:t>PTV </a:t>
            </a:r>
            <a:r>
              <a:rPr lang="en-US" sz="1800" dirty="0" err="1">
                <a:hlinkClick r:id="rId3"/>
              </a:rPr>
              <a:t>Vissim</a:t>
            </a:r>
            <a:r>
              <a:rPr lang="en-US" sz="1800" dirty="0">
                <a:hlinkClick r:id="rId3"/>
              </a:rPr>
              <a:t> - First Steps ENG PDF | PDF | Traffic | Simulation</a:t>
            </a:r>
            <a:endParaRPr lang="en-US" sz="1800" dirty="0"/>
          </a:p>
          <a:p>
            <a:pPr marL="803275" lvl="1" indent="-341313">
              <a:lnSpc>
                <a:spcPct val="100000"/>
              </a:lnSpc>
              <a:spcBef>
                <a:spcPts val="600"/>
              </a:spcBef>
              <a:buClr>
                <a:schemeClr val="tx1"/>
              </a:buClr>
              <a:buFont typeface="Arial" panose="020B0604020202020204" pitchFamily="34" charset="0"/>
              <a:buChar char="•"/>
            </a:pPr>
            <a:r>
              <a:rPr lang="pt-BR" sz="1800" dirty="0">
                <a:hlinkClick r:id="rId4"/>
              </a:rPr>
              <a:t>PTV VISUM Tutorial - Lesson 0 - VISUM Basics</a:t>
            </a:r>
            <a:endParaRPr lang="en-US" sz="1800" dirty="0"/>
          </a:p>
        </p:txBody>
      </p:sp>
      <p:sp>
        <p:nvSpPr>
          <p:cNvPr id="6" name="object 3">
            <a:extLst>
              <a:ext uri="{FF2B5EF4-FFF2-40B4-BE49-F238E27FC236}">
                <a16:creationId xmlns:a16="http://schemas.microsoft.com/office/drawing/2014/main" id="{39DA6935-74B3-5877-EFFC-03BE3162B6B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2.5.1. Tutorials</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CCCE6941-DEB1-44A1-9CC4-656CE5851DC0}"/>
              </a:ext>
            </a:extLst>
          </p:cNvPr>
          <p:cNvPicPr>
            <a:picLocks noChangeAspect="1"/>
          </p:cNvPicPr>
          <p:nvPr/>
        </p:nvPicPr>
        <p:blipFill>
          <a:blip r:embed="rId5">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549577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latin typeface="Calibri" panose="020F0502020204030204" pitchFamily="34" charset="0"/>
                <a:cs typeface="Calibri" panose="020F0502020204030204" pitchFamily="34" charset="0"/>
              </a:rPr>
              <a:t>Introduction to </a:t>
            </a:r>
            <a:r>
              <a:rPr lang="en-US" sz="3200" b="1" dirty="0" err="1">
                <a:solidFill>
                  <a:schemeClr val="bg1"/>
                </a:solidFill>
                <a:latin typeface="Calibri" panose="020F0502020204030204" pitchFamily="34" charset="0"/>
                <a:cs typeface="Calibri" panose="020F0502020204030204" pitchFamily="34" charset="0"/>
              </a:rPr>
              <a:t>Matlab</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AB16E704-BE77-DA72-1FC3-AE97C9D520CA}"/>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5" name="object 6">
            <a:extLst>
              <a:ext uri="{FF2B5EF4-FFF2-40B4-BE49-F238E27FC236}">
                <a16:creationId xmlns:a16="http://schemas.microsoft.com/office/drawing/2014/main" id="{93853C5D-50B7-0A1D-4409-DE5CF99B1D6A}"/>
              </a:ext>
            </a:extLst>
          </p:cNvPr>
          <p:cNvSpPr txBox="1">
            <a:spLocks/>
          </p:cNvSpPr>
          <p:nvPr/>
        </p:nvSpPr>
        <p:spPr>
          <a:xfrm>
            <a:off x="733424" y="6352628"/>
            <a:ext cx="233304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6" name="object 6">
            <a:extLst>
              <a:ext uri="{FF2B5EF4-FFF2-40B4-BE49-F238E27FC236}">
                <a16:creationId xmlns:a16="http://schemas.microsoft.com/office/drawing/2014/main" id="{AA1602F1-DA5E-8558-24A7-1CC97AFB0CC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2157255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05106-C718-3970-7A28-9DC0BE80745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48C774-E42E-C504-7DB5-4BB8B8797565}"/>
              </a:ext>
            </a:extLst>
          </p:cNvPr>
          <p:cNvSpPr txBox="1">
            <a:spLocks noGrp="1"/>
          </p:cNvSpPr>
          <p:nvPr>
            <p:ph type="title"/>
          </p:nvPr>
        </p:nvSpPr>
        <p:spPr>
          <a:xfrm>
            <a:off x="726281" y="432621"/>
            <a:ext cx="369499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sz="2400" b="1" spc="-13" dirty="0">
              <a:solidFill>
                <a:schemeClr val="bg1"/>
              </a:solidFill>
            </a:endParaRPr>
          </a:p>
        </p:txBody>
      </p:sp>
      <p:pic>
        <p:nvPicPr>
          <p:cNvPr id="9" name="Picture 8" descr="A computer screen with a red and blue gradient&#10;&#10;AI-generated content may be incorrect.">
            <a:extLst>
              <a:ext uri="{FF2B5EF4-FFF2-40B4-BE49-F238E27FC236}">
                <a16:creationId xmlns:a16="http://schemas.microsoft.com/office/drawing/2014/main" id="{C4472805-B71F-CA1A-5DA2-FA220A62F9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0993" y="2356629"/>
            <a:ext cx="4260715" cy="3813340"/>
          </a:xfrm>
          <a:prstGeom prst="rect">
            <a:avLst/>
          </a:prstGeom>
        </p:spPr>
      </p:pic>
      <p:sp>
        <p:nvSpPr>
          <p:cNvPr id="10" name="Slide Number Placeholder 9">
            <a:extLst>
              <a:ext uri="{FF2B5EF4-FFF2-40B4-BE49-F238E27FC236}">
                <a16:creationId xmlns:a16="http://schemas.microsoft.com/office/drawing/2014/main" id="{2C6875E4-87FF-0342-B6D4-42A06DEC35C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7" name="object 6">
            <a:extLst>
              <a:ext uri="{FF2B5EF4-FFF2-40B4-BE49-F238E27FC236}">
                <a16:creationId xmlns:a16="http://schemas.microsoft.com/office/drawing/2014/main" id="{D304B764-FA99-F282-9B8A-8B9C34B8559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9A181E5D-0643-9EC5-AE24-247F0FBCDC4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rPr>
              <a:t>Overview of MATLAB</a:t>
            </a:r>
            <a:endParaRPr lang="en-US" b="1" dirty="0">
              <a:solidFill>
                <a:schemeClr val="tx1"/>
              </a:solidFill>
              <a:latin typeface="Calibri" panose="020F0502020204030204" pitchFamily="34" charset="0"/>
              <a:cs typeface="Calibri" panose="020F0502020204030204" pitchFamily="34" charset="0"/>
            </a:endParaRPr>
          </a:p>
        </p:txBody>
      </p:sp>
      <p:sp>
        <p:nvSpPr>
          <p:cNvPr id="12" name="Content Placeholder 2">
            <a:extLst>
              <a:ext uri="{FF2B5EF4-FFF2-40B4-BE49-F238E27FC236}">
                <a16:creationId xmlns:a16="http://schemas.microsoft.com/office/drawing/2014/main" id="{45575ECC-A370-D511-5D28-089A3EB95821}"/>
              </a:ext>
            </a:extLst>
          </p:cNvPr>
          <p:cNvSpPr txBox="1">
            <a:spLocks/>
          </p:cNvSpPr>
          <p:nvPr/>
        </p:nvSpPr>
        <p:spPr>
          <a:xfrm>
            <a:off x="726280" y="1386406"/>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lnSpc>
                <a:spcPct val="100000"/>
              </a:lnSpc>
              <a:spcBef>
                <a:spcPts val="1800"/>
              </a:spcBef>
              <a:buClr>
                <a:schemeClr val="tx1"/>
              </a:buClr>
              <a:buFont typeface="Arial" panose="020B0604020202020204" pitchFamily="34" charset="0"/>
              <a:buChar char="•"/>
            </a:pPr>
            <a:r>
              <a:rPr lang="en-US" sz="2000" b="1" dirty="0">
                <a:solidFill>
                  <a:srgbClr val="FF0000"/>
                </a:solidFill>
                <a:latin typeface="Aptos" panose="020B0004020202020204" pitchFamily="34" charset="0"/>
                <a:ea typeface="Open Sans" panose="020B0606030504020204" pitchFamily="34" charset="0"/>
                <a:cs typeface="Open Sans" panose="020B0606030504020204" pitchFamily="34" charset="0"/>
              </a:rPr>
              <a:t>Mat</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rix </a:t>
            </a:r>
            <a:r>
              <a:rPr lang="en-US" sz="2000" b="1" dirty="0">
                <a:solidFill>
                  <a:srgbClr val="FF0000"/>
                </a:solidFill>
                <a:latin typeface="Aptos" panose="020B0004020202020204" pitchFamily="34" charset="0"/>
                <a:ea typeface="Open Sans" panose="020B0606030504020204" pitchFamily="34" charset="0"/>
                <a:cs typeface="Open Sans" panose="020B0606030504020204" pitchFamily="34" charset="0"/>
              </a:rPr>
              <a:t>Lab</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oratory</a:t>
            </a:r>
          </a:p>
          <a:p>
            <a:pPr marL="930722" lvl="1" indent="-342900">
              <a:lnSpc>
                <a:spcPct val="100000"/>
              </a:lnSpc>
              <a:spcBef>
                <a:spcPts val="1800"/>
              </a:spcBef>
              <a:buClr>
                <a:schemeClr val="tx1"/>
              </a:buClr>
              <a:buFont typeface="Arial" panose="020B0604020202020204" pitchFamily="34" charset="0"/>
              <a:buChar char="•"/>
            </a:pPr>
            <a:r>
              <a:rPr lang="en-US" altLang="en-US" sz="2000" dirty="0"/>
              <a:t>MATLAB is basically a </a:t>
            </a:r>
            <a:r>
              <a:rPr lang="en-US" altLang="en-US" sz="2000" dirty="0">
                <a:solidFill>
                  <a:srgbClr val="FF3300"/>
                </a:solidFill>
              </a:rPr>
              <a:t>high-level language</a:t>
            </a:r>
            <a:r>
              <a:rPr lang="en-US" altLang="en-US" sz="2000" dirty="0"/>
              <a:t> which has many specialized toolboxes for making things easier for us</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Dynamically typed language</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Variables require no declaration</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Creation by initialization (x=10;)</a:t>
            </a:r>
          </a:p>
          <a:p>
            <a:pPr marL="342900"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All variables are treated as matrices</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Scalar: 1×1 matrix; Vector: N×1 or 1×N matrix</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Calculations are much faster</a:t>
            </a:r>
          </a:p>
        </p:txBody>
      </p:sp>
    </p:spTree>
    <p:extLst>
      <p:ext uri="{BB962C8B-B14F-4D97-AF65-F5344CB8AC3E}">
        <p14:creationId xmlns:p14="http://schemas.microsoft.com/office/powerpoint/2010/main" val="4166103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C274-4CFF-E001-D5F2-DE5F4A33A4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598F353-CA38-D64E-DB85-54B95BD1E125}"/>
              </a:ext>
            </a:extLst>
          </p:cNvPr>
          <p:cNvSpPr txBox="1">
            <a:spLocks noGrp="1"/>
          </p:cNvSpPr>
          <p:nvPr>
            <p:ph type="title"/>
          </p:nvPr>
        </p:nvSpPr>
        <p:spPr>
          <a:xfrm>
            <a:off x="726281" y="432621"/>
            <a:ext cx="3694992"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object 3">
            <a:extLst>
              <a:ext uri="{FF2B5EF4-FFF2-40B4-BE49-F238E27FC236}">
                <a16:creationId xmlns:a16="http://schemas.microsoft.com/office/drawing/2014/main" id="{2600909C-4331-8B48-0EE1-6845D7F0B547}"/>
              </a:ext>
            </a:extLst>
          </p:cNvPr>
          <p:cNvSpPr txBox="1"/>
          <p:nvPr/>
        </p:nvSpPr>
        <p:spPr>
          <a:xfrm>
            <a:off x="733424" y="1514807"/>
            <a:ext cx="7992287" cy="4171472"/>
          </a:xfrm>
          <a:prstGeom prst="rect">
            <a:avLst/>
          </a:prstGeom>
        </p:spPr>
        <p:txBody>
          <a:bodyPr vert="horz" wrap="square" lIns="0" tIns="16329" rIns="0" bIns="0" rtlCol="0">
            <a:spAutoFit/>
          </a:bodyPr>
          <a:lstStyle/>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Command Window</a:t>
            </a:r>
          </a:p>
          <a:p>
            <a:pPr lvl="1" eaLnBrk="1" hangingPunct="1">
              <a:lnSpc>
                <a:spcPct val="100000"/>
              </a:lnSpc>
              <a:spcBef>
                <a:spcPts val="0"/>
              </a:spcBef>
            </a:pPr>
            <a:r>
              <a:rPr lang="en-US" altLang="en-US" sz="1800" dirty="0"/>
              <a:t>type commands</a:t>
            </a:r>
          </a:p>
          <a:p>
            <a:pPr lvl="1" eaLnBrk="1" hangingPunct="1">
              <a:lnSpc>
                <a:spcPct val="100000"/>
              </a:lnSpc>
              <a:spcBef>
                <a:spcPts val="0"/>
              </a:spcBef>
              <a:buFont typeface="Wingdings" panose="05000000000000000000" pitchFamily="2" charset="2"/>
              <a:buNone/>
            </a:pPr>
            <a:endParaRPr lang="en-US" altLang="en-US" sz="1800" dirty="0"/>
          </a:p>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Current Directory</a:t>
            </a:r>
          </a:p>
          <a:p>
            <a:pPr lvl="1" eaLnBrk="1" hangingPunct="1">
              <a:lnSpc>
                <a:spcPct val="100000"/>
              </a:lnSpc>
              <a:spcBef>
                <a:spcPts val="0"/>
              </a:spcBef>
            </a:pPr>
            <a:r>
              <a:rPr lang="en-US" altLang="en-US" sz="1800" dirty="0"/>
              <a:t>View folders and m-files</a:t>
            </a:r>
          </a:p>
          <a:p>
            <a:pPr lvl="1" eaLnBrk="1" hangingPunct="1">
              <a:lnSpc>
                <a:spcPct val="100000"/>
              </a:lnSpc>
              <a:spcBef>
                <a:spcPts val="0"/>
              </a:spcBef>
              <a:buFont typeface="Wingdings" panose="05000000000000000000" pitchFamily="2" charset="2"/>
              <a:buNone/>
            </a:pPr>
            <a:endParaRPr lang="en-US" altLang="en-US" sz="1800" dirty="0"/>
          </a:p>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Workspace</a:t>
            </a:r>
          </a:p>
          <a:p>
            <a:pPr lvl="1" eaLnBrk="1" hangingPunct="1">
              <a:lnSpc>
                <a:spcPct val="100000"/>
              </a:lnSpc>
              <a:spcBef>
                <a:spcPts val="0"/>
              </a:spcBef>
            </a:pPr>
            <a:r>
              <a:rPr lang="en-US" altLang="en-US" sz="1800" dirty="0"/>
              <a:t>View program variables</a:t>
            </a:r>
          </a:p>
          <a:p>
            <a:pPr lvl="1" eaLnBrk="1" hangingPunct="1">
              <a:lnSpc>
                <a:spcPct val="100000"/>
              </a:lnSpc>
              <a:spcBef>
                <a:spcPts val="0"/>
              </a:spcBef>
            </a:pPr>
            <a:r>
              <a:rPr lang="en-US" altLang="en-US" sz="1800" dirty="0"/>
              <a:t>Double click on a variable</a:t>
            </a:r>
          </a:p>
          <a:p>
            <a:pPr lvl="1" eaLnBrk="1" hangingPunct="1">
              <a:lnSpc>
                <a:spcPct val="100000"/>
              </a:lnSpc>
              <a:spcBef>
                <a:spcPts val="0"/>
              </a:spcBef>
              <a:buFont typeface="Wingdings" panose="05000000000000000000" pitchFamily="2" charset="2"/>
              <a:buNone/>
            </a:pPr>
            <a:r>
              <a:rPr lang="en-US" altLang="en-US" sz="1800" dirty="0"/>
              <a:t>     to see it in the Array Editor</a:t>
            </a:r>
          </a:p>
          <a:p>
            <a:pPr lvl="1" eaLnBrk="1" hangingPunct="1">
              <a:lnSpc>
                <a:spcPct val="100000"/>
              </a:lnSpc>
              <a:spcBef>
                <a:spcPts val="0"/>
              </a:spcBef>
            </a:pPr>
            <a:endParaRPr lang="en-US" altLang="en-US" sz="1800" dirty="0"/>
          </a:p>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Command History</a:t>
            </a:r>
          </a:p>
          <a:p>
            <a:pPr lvl="1" eaLnBrk="1" hangingPunct="1">
              <a:lnSpc>
                <a:spcPct val="100000"/>
              </a:lnSpc>
              <a:spcBef>
                <a:spcPts val="0"/>
              </a:spcBef>
            </a:pPr>
            <a:r>
              <a:rPr lang="en-US" altLang="en-US" sz="1800" dirty="0"/>
              <a:t>view past commands</a:t>
            </a:r>
          </a:p>
          <a:p>
            <a:pPr lvl="1" eaLnBrk="1" hangingPunct="1">
              <a:lnSpc>
                <a:spcPct val="100000"/>
              </a:lnSpc>
              <a:spcBef>
                <a:spcPts val="0"/>
              </a:spcBef>
            </a:pPr>
            <a:r>
              <a:rPr lang="en-US" altLang="en-US" sz="1800" dirty="0"/>
              <a:t>save a whole session </a:t>
            </a:r>
          </a:p>
          <a:p>
            <a:pPr lvl="1" eaLnBrk="1" hangingPunct="1">
              <a:lnSpc>
                <a:spcPct val="100000"/>
              </a:lnSpc>
              <a:spcBef>
                <a:spcPts val="0"/>
              </a:spcBef>
              <a:buFont typeface="Wingdings" panose="05000000000000000000" pitchFamily="2" charset="2"/>
              <a:buNone/>
            </a:pPr>
            <a:r>
              <a:rPr lang="en-US" altLang="en-US" sz="1800" dirty="0"/>
              <a:t>      using diary</a:t>
            </a:r>
          </a:p>
        </p:txBody>
      </p:sp>
      <p:pic>
        <p:nvPicPr>
          <p:cNvPr id="13" name="Picture 12">
            <a:extLst>
              <a:ext uri="{FF2B5EF4-FFF2-40B4-BE49-F238E27FC236}">
                <a16:creationId xmlns:a16="http://schemas.microsoft.com/office/drawing/2014/main" id="{D24643B8-2702-EDD7-E0C3-1752BF94178B}"/>
              </a:ext>
            </a:extLst>
          </p:cNvPr>
          <p:cNvPicPr>
            <a:picLocks noChangeAspect="1"/>
          </p:cNvPicPr>
          <p:nvPr/>
        </p:nvPicPr>
        <p:blipFill>
          <a:blip r:embed="rId2"/>
          <a:stretch>
            <a:fillRect/>
          </a:stretch>
        </p:blipFill>
        <p:spPr>
          <a:xfrm>
            <a:off x="4674813" y="1442256"/>
            <a:ext cx="6783762" cy="4820781"/>
          </a:xfrm>
          <a:prstGeom prst="rect">
            <a:avLst/>
          </a:prstGeom>
        </p:spPr>
      </p:pic>
      <p:cxnSp>
        <p:nvCxnSpPr>
          <p:cNvPr id="16" name="Straight Arrow Connector 15">
            <a:extLst>
              <a:ext uri="{FF2B5EF4-FFF2-40B4-BE49-F238E27FC236}">
                <a16:creationId xmlns:a16="http://schemas.microsoft.com/office/drawing/2014/main" id="{91B0C2DE-628D-C3C3-4E8B-10B7EA0E14CF}"/>
              </a:ext>
            </a:extLst>
          </p:cNvPr>
          <p:cNvCxnSpPr>
            <a:cxnSpLocks/>
          </p:cNvCxnSpPr>
          <p:nvPr/>
        </p:nvCxnSpPr>
        <p:spPr>
          <a:xfrm>
            <a:off x="3004457" y="1798655"/>
            <a:ext cx="4164828" cy="1129371"/>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616F5400-3F71-1561-7683-006F8DF9D8BA}"/>
              </a:ext>
            </a:extLst>
          </p:cNvPr>
          <p:cNvCxnSpPr>
            <a:cxnSpLocks/>
          </p:cNvCxnSpPr>
          <p:nvPr/>
        </p:nvCxnSpPr>
        <p:spPr>
          <a:xfrm>
            <a:off x="3235569" y="2928026"/>
            <a:ext cx="2143827" cy="651753"/>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19FEDEA4-BCFA-2889-4B46-29DF4D3E8350}"/>
              </a:ext>
            </a:extLst>
          </p:cNvPr>
          <p:cNvCxnSpPr>
            <a:cxnSpLocks/>
          </p:cNvCxnSpPr>
          <p:nvPr/>
        </p:nvCxnSpPr>
        <p:spPr>
          <a:xfrm>
            <a:off x="3778180" y="4200211"/>
            <a:ext cx="1533122" cy="53715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Straight Arrow Connector 28">
            <a:extLst>
              <a:ext uri="{FF2B5EF4-FFF2-40B4-BE49-F238E27FC236}">
                <a16:creationId xmlns:a16="http://schemas.microsoft.com/office/drawing/2014/main" id="{6CFD7662-B9E9-5258-5F1E-52C4D12DD44E}"/>
              </a:ext>
            </a:extLst>
          </p:cNvPr>
          <p:cNvCxnSpPr>
            <a:cxnSpLocks/>
          </p:cNvCxnSpPr>
          <p:nvPr/>
        </p:nvCxnSpPr>
        <p:spPr>
          <a:xfrm flipV="1">
            <a:off x="3004457" y="4902740"/>
            <a:ext cx="3785449" cy="28220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7BC89F2D-87B9-631C-80AA-1AD92A5EC95A}"/>
              </a:ext>
            </a:extLst>
          </p:cNvPr>
          <p:cNvSpPr txBox="1"/>
          <p:nvPr/>
        </p:nvSpPr>
        <p:spPr>
          <a:xfrm>
            <a:off x="6789906" y="5785382"/>
            <a:ext cx="4305162" cy="258532"/>
          </a:xfrm>
          <a:prstGeom prst="rect">
            <a:avLst/>
          </a:prstGeom>
          <a:noFill/>
        </p:spPr>
        <p:txBody>
          <a:bodyPr wrap="square" rtlCol="0">
            <a:spAutoFit/>
          </a:bodyPr>
          <a:lstStyle/>
          <a:p>
            <a:r>
              <a:rPr lang="en-US" sz="1200" dirty="0"/>
              <a:t>Press up arrow on the command window for command history</a:t>
            </a:r>
          </a:p>
        </p:txBody>
      </p:sp>
      <p:sp>
        <p:nvSpPr>
          <p:cNvPr id="9" name="Slide Number Placeholder 8">
            <a:extLst>
              <a:ext uri="{FF2B5EF4-FFF2-40B4-BE49-F238E27FC236}">
                <a16:creationId xmlns:a16="http://schemas.microsoft.com/office/drawing/2014/main" id="{FCE894EF-0D83-3E49-232F-74EB3FA04D1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7" name="object 6">
            <a:extLst>
              <a:ext uri="{FF2B5EF4-FFF2-40B4-BE49-F238E27FC236}">
                <a16:creationId xmlns:a16="http://schemas.microsoft.com/office/drawing/2014/main" id="{8942F56B-6E77-19CA-4B96-5380E408EC8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A6850AA2-198D-8F06-D740-2289FA55B8C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rPr>
              <a:t>Overview of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0148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D365-72DD-61DC-9D8F-8B453077F1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854E138-FFA7-AE02-546E-D7AE3B0F08A9}"/>
              </a:ext>
            </a:extLst>
          </p:cNvPr>
          <p:cNvSpPr txBox="1">
            <a:spLocks noGrp="1"/>
          </p:cNvSpPr>
          <p:nvPr>
            <p:ph type="title"/>
          </p:nvPr>
        </p:nvSpPr>
        <p:spPr>
          <a:xfrm>
            <a:off x="726282" y="432621"/>
            <a:ext cx="369499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sz="2400" b="1" spc="-13" dirty="0">
              <a:solidFill>
                <a:schemeClr val="bg1"/>
              </a:solidFill>
            </a:endParaRPr>
          </a:p>
        </p:txBody>
      </p:sp>
      <p:sp>
        <p:nvSpPr>
          <p:cNvPr id="5" name="object 3">
            <a:extLst>
              <a:ext uri="{FF2B5EF4-FFF2-40B4-BE49-F238E27FC236}">
                <a16:creationId xmlns:a16="http://schemas.microsoft.com/office/drawing/2014/main" id="{55CF221E-3BE3-FAFA-066D-80D265890FEF}"/>
              </a:ext>
            </a:extLst>
          </p:cNvPr>
          <p:cNvSpPr txBox="1"/>
          <p:nvPr/>
        </p:nvSpPr>
        <p:spPr>
          <a:xfrm>
            <a:off x="726280" y="1354777"/>
            <a:ext cx="9284783" cy="4824023"/>
          </a:xfrm>
          <a:prstGeom prst="rect">
            <a:avLst/>
          </a:prstGeom>
        </p:spPr>
        <p:txBody>
          <a:bodyPr vert="horz" wrap="square" lIns="0" tIns="16329" rIns="0" bIns="0" rtlCol="0">
            <a:spAutoFit/>
          </a:bodyPr>
          <a:lstStyle/>
          <a:p>
            <a:pPr marL="285750" indent="-285750" hangingPunct="1">
              <a:lnSpc>
                <a:spcPct val="150000"/>
              </a:lnSpc>
              <a:spcBef>
                <a:spcPts val="600"/>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Variables</a:t>
            </a:r>
            <a:endParaRPr lang="en-US" altLang="en-US" sz="1800" dirty="0">
              <a:latin typeface="Aptos" panose="020B0004020202020204" pitchFamily="34" charset="0"/>
            </a:endParaRPr>
          </a:p>
          <a:p>
            <a:pPr marL="285750" indent="-285750" hangingPunct="1">
              <a:lnSpc>
                <a:spcPct val="150000"/>
              </a:lnSpc>
              <a:spcBef>
                <a:spcPts val="600"/>
              </a:spcBef>
              <a:buFont typeface="Arial" panose="020B0604020202020204" pitchFamily="34" charset="0"/>
              <a:buChar char="•"/>
            </a:pPr>
            <a:r>
              <a:rPr lang="en-US" altLang="en-US" sz="1800" dirty="0">
                <a:latin typeface="Aptos" panose="020B0004020202020204" pitchFamily="34" charset="0"/>
              </a:rPr>
              <a:t>No need for types. i.e.,</a:t>
            </a: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r>
              <a:rPr lang="en-US" altLang="en-US" sz="1800" dirty="0">
                <a:latin typeface="Aptos" panose="020B0004020202020204" pitchFamily="34" charset="0"/>
              </a:rPr>
              <a:t>All variables are created with double precision unless specified and they are matrices.</a:t>
            </a: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eaLnBrk="1" hangingPunct="1">
              <a:lnSpc>
                <a:spcPct val="150000"/>
              </a:lnSpc>
              <a:spcBef>
                <a:spcPts val="600"/>
              </a:spcBef>
            </a:pPr>
            <a:endParaRPr lang="en-US" altLang="en-US" sz="1800" dirty="0">
              <a:latin typeface="Aptos" panose="020B0004020202020204" pitchFamily="34" charset="0"/>
            </a:endParaRPr>
          </a:p>
          <a:p>
            <a:pPr eaLnBrk="1" hangingPunct="1">
              <a:lnSpc>
                <a:spcPct val="150000"/>
              </a:lnSpc>
              <a:spcBef>
                <a:spcPts val="600"/>
              </a:spcBef>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r>
              <a:rPr lang="en-US" altLang="en-US" sz="1800" dirty="0">
                <a:latin typeface="Aptos" panose="020B0004020202020204" pitchFamily="34" charset="0"/>
              </a:rPr>
              <a:t>After these statements, the variables are 1x1 matrices with double precision</a:t>
            </a:r>
          </a:p>
        </p:txBody>
      </p:sp>
      <p:grpSp>
        <p:nvGrpSpPr>
          <p:cNvPr id="4" name="Group 3">
            <a:extLst>
              <a:ext uri="{FF2B5EF4-FFF2-40B4-BE49-F238E27FC236}">
                <a16:creationId xmlns:a16="http://schemas.microsoft.com/office/drawing/2014/main" id="{2589AE0A-AB93-930A-A835-7A08637C66F9}"/>
              </a:ext>
            </a:extLst>
          </p:cNvPr>
          <p:cNvGrpSpPr>
            <a:grpSpLocks/>
          </p:cNvGrpSpPr>
          <p:nvPr/>
        </p:nvGrpSpPr>
        <p:grpSpPr bwMode="auto">
          <a:xfrm>
            <a:off x="894741" y="2218377"/>
            <a:ext cx="1669915" cy="1411815"/>
            <a:chOff x="768" y="1248"/>
            <a:chExt cx="960" cy="768"/>
          </a:xfrm>
        </p:grpSpPr>
        <p:sp>
          <p:nvSpPr>
            <p:cNvPr id="7" name="Rectangle 6">
              <a:extLst>
                <a:ext uri="{FF2B5EF4-FFF2-40B4-BE49-F238E27FC236}">
                  <a16:creationId xmlns:a16="http://schemas.microsoft.com/office/drawing/2014/main" id="{4B267286-39EA-D931-6624-D5A9A6940F8E}"/>
                </a:ext>
              </a:extLst>
            </p:cNvPr>
            <p:cNvSpPr>
              <a:spLocks noChangeArrowheads="1"/>
            </p:cNvSpPr>
            <p:nvPr/>
          </p:nvSpPr>
          <p:spPr bwMode="auto">
            <a:xfrm>
              <a:off x="864" y="1344"/>
              <a:ext cx="780" cy="579"/>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dirty="0">
                  <a:latin typeface="Tahoma" panose="020B0604030504040204" pitchFamily="34" charset="0"/>
                </a:rPr>
                <a:t>int a;</a:t>
              </a:r>
            </a:p>
            <a:p>
              <a:r>
                <a:rPr lang="en-US" altLang="en-US" dirty="0">
                  <a:latin typeface="Tahoma" panose="020B0604030504040204" pitchFamily="34" charset="0"/>
                </a:rPr>
                <a:t>double b;</a:t>
              </a:r>
            </a:p>
            <a:p>
              <a:r>
                <a:rPr lang="en-US" altLang="en-US" dirty="0">
                  <a:latin typeface="Tahoma" panose="020B0604030504040204" pitchFamily="34" charset="0"/>
                </a:rPr>
                <a:t>float c;</a:t>
              </a:r>
            </a:p>
          </p:txBody>
        </p:sp>
        <p:sp>
          <p:nvSpPr>
            <p:cNvPr id="9" name="Line 6">
              <a:extLst>
                <a:ext uri="{FF2B5EF4-FFF2-40B4-BE49-F238E27FC236}">
                  <a16:creationId xmlns:a16="http://schemas.microsoft.com/office/drawing/2014/main" id="{57E94BBB-BFA1-12DC-79BC-A991239936E5}"/>
                </a:ext>
              </a:extLst>
            </p:cNvPr>
            <p:cNvSpPr>
              <a:spLocks noChangeShapeType="1"/>
            </p:cNvSpPr>
            <p:nvPr/>
          </p:nvSpPr>
          <p:spPr bwMode="auto">
            <a:xfrm>
              <a:off x="768" y="1248"/>
              <a:ext cx="96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10" name="Line 7">
              <a:extLst>
                <a:ext uri="{FF2B5EF4-FFF2-40B4-BE49-F238E27FC236}">
                  <a16:creationId xmlns:a16="http://schemas.microsoft.com/office/drawing/2014/main" id="{766B5751-3C07-5249-B284-8A75BBEC58BB}"/>
                </a:ext>
              </a:extLst>
            </p:cNvPr>
            <p:cNvSpPr>
              <a:spLocks noChangeShapeType="1"/>
            </p:cNvSpPr>
            <p:nvPr/>
          </p:nvSpPr>
          <p:spPr bwMode="auto">
            <a:xfrm flipH="1">
              <a:off x="816" y="1248"/>
              <a:ext cx="912"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grpSp>
      <p:sp>
        <p:nvSpPr>
          <p:cNvPr id="11" name="Rectangle 10">
            <a:extLst>
              <a:ext uri="{FF2B5EF4-FFF2-40B4-BE49-F238E27FC236}">
                <a16:creationId xmlns:a16="http://schemas.microsoft.com/office/drawing/2014/main" id="{B1BF2B98-3E22-47E9-D072-4D29884CB59E}"/>
              </a:ext>
            </a:extLst>
          </p:cNvPr>
          <p:cNvSpPr>
            <a:spLocks noChangeArrowheads="1"/>
          </p:cNvSpPr>
          <p:nvPr/>
        </p:nvSpPr>
        <p:spPr bwMode="auto">
          <a:xfrm>
            <a:off x="1043898" y="4337613"/>
            <a:ext cx="1371600" cy="1133766"/>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dirty="0">
                <a:latin typeface="Tahoma" panose="020B0604030504040204" pitchFamily="34" charset="0"/>
              </a:rPr>
              <a:t>Example:</a:t>
            </a:r>
          </a:p>
          <a:p>
            <a:r>
              <a:rPr lang="en-US" altLang="en-US" dirty="0">
                <a:latin typeface="Tahoma" panose="020B0604030504040204" pitchFamily="34" charset="0"/>
              </a:rPr>
              <a:t>&gt;&gt;x=5;</a:t>
            </a:r>
          </a:p>
          <a:p>
            <a:r>
              <a:rPr lang="en-US" altLang="en-US" dirty="0">
                <a:latin typeface="Tahoma" panose="020B0604030504040204" pitchFamily="34" charset="0"/>
              </a:rPr>
              <a:t>&gt;&gt;x1=2;</a:t>
            </a:r>
          </a:p>
        </p:txBody>
      </p:sp>
      <p:sp>
        <p:nvSpPr>
          <p:cNvPr id="14" name="Slide Number Placeholder 13">
            <a:extLst>
              <a:ext uri="{FF2B5EF4-FFF2-40B4-BE49-F238E27FC236}">
                <a16:creationId xmlns:a16="http://schemas.microsoft.com/office/drawing/2014/main" id="{2758EE09-FD34-B941-044F-0C29C5F2C7A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12" name="object 6">
            <a:extLst>
              <a:ext uri="{FF2B5EF4-FFF2-40B4-BE49-F238E27FC236}">
                <a16:creationId xmlns:a16="http://schemas.microsoft.com/office/drawing/2014/main" id="{BFAC4A0A-CE4E-22B9-8D1B-D9C591F7D62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6" name="object 3">
            <a:extLst>
              <a:ext uri="{FF2B5EF4-FFF2-40B4-BE49-F238E27FC236}">
                <a16:creationId xmlns:a16="http://schemas.microsoft.com/office/drawing/2014/main" id="{4E307187-992C-F1C6-5DD2-4E95ACB3455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solidFill>
                  <a:schemeClr val="tx1"/>
                </a:solidFill>
              </a:rPr>
              <a:t>MATLAB Variables and Data Types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1299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FA19-3C34-4DB8-E270-5A4E5BC3088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B0A1A4-BAEB-5D0E-038B-154C18377D61}"/>
              </a:ext>
            </a:extLst>
          </p:cNvPr>
          <p:cNvSpPr txBox="1">
            <a:spLocks noGrp="1"/>
          </p:cNvSpPr>
          <p:nvPr>
            <p:ph type="title"/>
          </p:nvPr>
        </p:nvSpPr>
        <p:spPr>
          <a:xfrm>
            <a:off x="726282" y="432621"/>
            <a:ext cx="369499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8" name="TextBox 7">
            <a:extLst>
              <a:ext uri="{FF2B5EF4-FFF2-40B4-BE49-F238E27FC236}">
                <a16:creationId xmlns:a16="http://schemas.microsoft.com/office/drawing/2014/main" id="{66BF37CC-4400-16D2-F744-CA1A56E6411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5" name="object 3">
            <a:extLst>
              <a:ext uri="{FF2B5EF4-FFF2-40B4-BE49-F238E27FC236}">
                <a16:creationId xmlns:a16="http://schemas.microsoft.com/office/drawing/2014/main" id="{3EF5DB20-746E-A3B7-FC8F-7F19F2DB88AF}"/>
              </a:ext>
            </a:extLst>
          </p:cNvPr>
          <p:cNvSpPr txBox="1"/>
          <p:nvPr/>
        </p:nvSpPr>
        <p:spPr>
          <a:xfrm>
            <a:off x="733424" y="1514807"/>
            <a:ext cx="7992287" cy="4924242"/>
          </a:xfrm>
          <a:prstGeom prst="rect">
            <a:avLst/>
          </a:prstGeom>
        </p:spPr>
        <p:txBody>
          <a:bodyPr vert="horz" wrap="square" lIns="0" tIns="16329" rIns="0" bIns="0" rtlCol="0">
            <a:spAutoFit/>
          </a:bodyPr>
          <a:lstStyle/>
          <a:p>
            <a:pPr marL="285750" indent="-285750" eaLnBrk="1" hangingPunct="1">
              <a:lnSpc>
                <a:spcPct val="80000"/>
              </a:lnSpc>
              <a:spcBef>
                <a:spcPts val="600"/>
              </a:spcBef>
              <a:buFont typeface="Arial" panose="020B0604020202020204" pitchFamily="34" charset="0"/>
              <a:buChar char="•"/>
            </a:pPr>
            <a:r>
              <a:rPr lang="en-US" altLang="en-US" sz="1800" dirty="0">
                <a:latin typeface="Aptos" panose="020B0004020202020204" pitchFamily="34" charset="0"/>
              </a:rPr>
              <a:t>a vector</a:t>
            </a:r>
            <a:r>
              <a:rPr lang="en-US" altLang="en-US" sz="1600" dirty="0"/>
              <a:t>	</a:t>
            </a:r>
            <a:r>
              <a:rPr lang="en-US" altLang="en-US" sz="1600" dirty="0">
                <a:latin typeface="Courier New" panose="02070309020205020404" pitchFamily="49" charset="0"/>
              </a:rPr>
              <a:t>x = [1 2 5 1]</a:t>
            </a: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x =</a:t>
            </a: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1   2   5   1</a:t>
            </a:r>
          </a:p>
          <a:p>
            <a:pPr eaLnBrk="1" hangingPunct="1">
              <a:lnSpc>
                <a:spcPct val="80000"/>
              </a:lnSpc>
              <a:spcBef>
                <a:spcPts val="600"/>
              </a:spcBef>
              <a:buFont typeface="Wingdings" panose="05000000000000000000" pitchFamily="2" charset="2"/>
              <a:buNone/>
            </a:pPr>
            <a:endParaRPr lang="en-US" altLang="en-US" sz="1600" dirty="0">
              <a:latin typeface="Courier New" panose="02070309020205020404" pitchFamily="49" charset="0"/>
            </a:endParaRPr>
          </a:p>
          <a:p>
            <a:pPr marL="285750" indent="-285750" eaLnBrk="1" hangingPunct="1">
              <a:lnSpc>
                <a:spcPct val="80000"/>
              </a:lnSpc>
              <a:spcBef>
                <a:spcPts val="600"/>
              </a:spcBef>
              <a:buFont typeface="Arial" panose="020B0604020202020204" pitchFamily="34" charset="0"/>
              <a:buChar char="•"/>
            </a:pPr>
            <a:r>
              <a:rPr lang="en-US" altLang="en-US" sz="1800" dirty="0">
                <a:latin typeface="Aptos" panose="020B0004020202020204" pitchFamily="34" charset="0"/>
              </a:rPr>
              <a:t>a matrix</a:t>
            </a:r>
            <a:r>
              <a:rPr lang="en-US" altLang="en-US" sz="1600" dirty="0"/>
              <a:t>	</a:t>
            </a:r>
            <a:r>
              <a:rPr lang="tr-TR" altLang="en-US" sz="1600" dirty="0">
                <a:latin typeface="Courier New" panose="02070309020205020404" pitchFamily="49" charset="0"/>
              </a:rPr>
              <a:t>y</a:t>
            </a:r>
            <a:r>
              <a:rPr lang="en-GB" altLang="en-US" sz="1600" dirty="0">
                <a:latin typeface="Courier New" panose="02070309020205020404" pitchFamily="49" charset="0"/>
              </a:rPr>
              <a:t> = [1 2 3; 5 1 4;</a:t>
            </a:r>
            <a:r>
              <a:rPr lang="en-US" altLang="en-US" sz="1600" dirty="0">
                <a:latin typeface="Courier New" panose="02070309020205020404" pitchFamily="49" charset="0"/>
              </a:rPr>
              <a:t> </a:t>
            </a:r>
            <a:r>
              <a:rPr lang="en-GB" altLang="en-US" sz="1600" dirty="0">
                <a:latin typeface="Courier New" panose="02070309020205020404" pitchFamily="49" charset="0"/>
              </a:rPr>
              <a:t>3 2 -1]</a:t>
            </a:r>
            <a:endParaRPr lang="en-US" altLang="en-US" sz="1600" dirty="0">
              <a:latin typeface="Courier New" panose="02070309020205020404" pitchFamily="49" charset="0"/>
            </a:endParaRPr>
          </a:p>
          <a:p>
            <a:pPr eaLnBrk="1" hangingPunct="1">
              <a:lnSpc>
                <a:spcPct val="80000"/>
              </a:lnSpc>
              <a:spcBef>
                <a:spcPts val="600"/>
              </a:spcBef>
              <a:buFont typeface="Wingdings" panose="05000000000000000000" pitchFamily="2" charset="2"/>
              <a:buNone/>
            </a:pPr>
            <a:endParaRPr lang="en-US" altLang="en-US" sz="1600" dirty="0">
              <a:latin typeface="Courier New" panose="02070309020205020404" pitchFamily="49" charset="0"/>
            </a:endParaRP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a:t>
            </a:r>
            <a:r>
              <a:rPr lang="tr-TR" altLang="en-US" sz="1600" dirty="0">
                <a:latin typeface="Courier New" panose="02070309020205020404" pitchFamily="49" charset="0"/>
              </a:rPr>
              <a:t>y</a:t>
            </a:r>
            <a:r>
              <a:rPr lang="en-GB" altLang="en-US" sz="16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GB" altLang="en-US" sz="1600" dirty="0">
                <a:latin typeface="Courier New" panose="02070309020205020404" pitchFamily="49" charset="0"/>
              </a:rPr>
              <a:t>   </a:t>
            </a:r>
            <a:r>
              <a:rPr lang="en-US" altLang="en-US" sz="1600" dirty="0">
                <a:latin typeface="Courier New" panose="02070309020205020404" pitchFamily="49" charset="0"/>
              </a:rPr>
              <a:t>	</a:t>
            </a:r>
            <a:r>
              <a:rPr lang="en-GB" altLang="en-US" sz="1600" dirty="0">
                <a:latin typeface="Courier New" panose="02070309020205020404" pitchFamily="49" charset="0"/>
              </a:rPr>
              <a:t>1     2     3</a:t>
            </a:r>
          </a:p>
          <a:p>
            <a:pPr eaLnBrk="1" hangingPunct="1">
              <a:lnSpc>
                <a:spcPct val="80000"/>
              </a:lnSpc>
              <a:spcBef>
                <a:spcPts val="600"/>
              </a:spcBef>
              <a:buFont typeface="Wingdings" panose="05000000000000000000" pitchFamily="2" charset="2"/>
              <a:buNone/>
            </a:pPr>
            <a:r>
              <a:rPr lang="en-GB" altLang="en-US" sz="1600" dirty="0">
                <a:latin typeface="Courier New" panose="02070309020205020404" pitchFamily="49" charset="0"/>
              </a:rPr>
              <a:t>     </a:t>
            </a:r>
            <a:r>
              <a:rPr lang="en-US" altLang="en-US" sz="1600" dirty="0">
                <a:latin typeface="Courier New" panose="02070309020205020404" pitchFamily="49" charset="0"/>
              </a:rPr>
              <a:t>	</a:t>
            </a:r>
            <a:r>
              <a:rPr lang="en-GB" altLang="en-US" sz="1600" dirty="0">
                <a:latin typeface="Courier New" panose="02070309020205020404" pitchFamily="49" charset="0"/>
              </a:rPr>
              <a:t>5     1     4</a:t>
            </a:r>
          </a:p>
          <a:p>
            <a:pPr eaLnBrk="1" hangingPunct="1">
              <a:lnSpc>
                <a:spcPct val="80000"/>
              </a:lnSpc>
              <a:spcBef>
                <a:spcPts val="600"/>
              </a:spcBef>
              <a:buFont typeface="Wingdings" panose="05000000000000000000" pitchFamily="2" charset="2"/>
              <a:buNone/>
            </a:pPr>
            <a:r>
              <a:rPr lang="en-GB" altLang="en-US" sz="1600" dirty="0">
                <a:latin typeface="Courier New" panose="02070309020205020404" pitchFamily="49" charset="0"/>
              </a:rPr>
              <a:t>    </a:t>
            </a:r>
            <a:r>
              <a:rPr lang="en-US" altLang="en-US" sz="1600" dirty="0">
                <a:latin typeface="Courier New" panose="02070309020205020404" pitchFamily="49" charset="0"/>
              </a:rPr>
              <a:t>	</a:t>
            </a:r>
            <a:r>
              <a:rPr lang="en-GB" altLang="en-US" sz="1600" dirty="0">
                <a:latin typeface="Courier New" panose="02070309020205020404" pitchFamily="49" charset="0"/>
              </a:rPr>
              <a:t>3     2    -1</a:t>
            </a:r>
          </a:p>
          <a:p>
            <a:pPr eaLnBrk="1" hangingPunct="1">
              <a:lnSpc>
                <a:spcPct val="80000"/>
              </a:lnSpc>
              <a:spcBef>
                <a:spcPts val="600"/>
              </a:spcBef>
            </a:pPr>
            <a:endParaRPr lang="en-GB" altLang="en-US" sz="1600" dirty="0">
              <a:latin typeface="Courier New" panose="02070309020205020404" pitchFamily="49" charset="0"/>
            </a:endParaRPr>
          </a:p>
          <a:p>
            <a:pPr marL="285750" indent="-285750" eaLnBrk="1" hangingPunct="1">
              <a:lnSpc>
                <a:spcPct val="80000"/>
              </a:lnSpc>
              <a:spcBef>
                <a:spcPts val="600"/>
              </a:spcBef>
              <a:buFont typeface="Arial" panose="020B0604020202020204" pitchFamily="34" charset="0"/>
              <a:buChar char="•"/>
            </a:pPr>
            <a:r>
              <a:rPr lang="en-US" altLang="en-US" sz="1800" dirty="0">
                <a:latin typeface="Aptos" panose="020B0004020202020204" pitchFamily="34" charset="0"/>
              </a:rPr>
              <a:t>transpose</a:t>
            </a:r>
            <a:r>
              <a:rPr lang="en-US" altLang="en-US" sz="1600" dirty="0"/>
              <a:t>	</a:t>
            </a:r>
            <a:r>
              <a:rPr lang="en-US" altLang="en-US" sz="1600" dirty="0">
                <a:latin typeface="Courier New" panose="02070309020205020404" pitchFamily="49" charset="0"/>
              </a:rPr>
              <a:t>y = x’  	   </a:t>
            </a:r>
            <a:r>
              <a:rPr lang="en-GB" altLang="en-US" sz="1600" dirty="0">
                <a:latin typeface="Courier New" panose="02070309020205020404" pitchFamily="49" charset="0"/>
              </a:rPr>
              <a:t>y =</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  </a:t>
            </a:r>
            <a:r>
              <a:rPr lang="en-US" altLang="en-US" sz="1600" dirty="0">
                <a:latin typeface="Courier New" panose="02070309020205020404" pitchFamily="49" charset="0"/>
              </a:rPr>
              <a:t>			</a:t>
            </a:r>
            <a:r>
              <a:rPr lang="en-GB" altLang="en-US" sz="1600" dirty="0">
                <a:latin typeface="Courier New" panose="02070309020205020404" pitchFamily="49" charset="0"/>
              </a:rPr>
              <a:t>1</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2</a:t>
            </a:r>
          </a:p>
          <a:p>
            <a:pPr lvl="3" hangingPunct="1">
              <a:lnSpc>
                <a:spcPct val="80000"/>
              </a:lnSpc>
              <a:spcBef>
                <a:spcPts val="600"/>
              </a:spcBef>
            </a:pPr>
            <a:r>
              <a:rPr lang="en-GB" altLang="en-US" sz="1600" dirty="0">
                <a:latin typeface="Courier New" panose="02070309020205020404" pitchFamily="49" charset="0"/>
              </a:rPr>
              <a:t>    </a:t>
            </a:r>
            <a:r>
              <a:rPr lang="en-US" altLang="en-US" sz="1600" dirty="0">
                <a:latin typeface="Courier New" panose="02070309020205020404" pitchFamily="49" charset="0"/>
              </a:rPr>
              <a:t>				</a:t>
            </a:r>
            <a:r>
              <a:rPr lang="en-GB" altLang="en-US" sz="1600" dirty="0">
                <a:latin typeface="Courier New" panose="02070309020205020404" pitchFamily="49" charset="0"/>
              </a:rPr>
              <a:t>5</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1</a:t>
            </a:r>
          </a:p>
          <a:p>
            <a:pPr eaLnBrk="1" hangingPunct="1">
              <a:lnSpc>
                <a:spcPct val="80000"/>
              </a:lnSpc>
              <a:spcBef>
                <a:spcPts val="600"/>
              </a:spcBef>
              <a:buFont typeface="Wingdings" panose="05000000000000000000" pitchFamily="2" charset="2"/>
              <a:buNone/>
            </a:pPr>
            <a:endParaRPr lang="en-GB" altLang="en-US" sz="1600" dirty="0"/>
          </a:p>
        </p:txBody>
      </p:sp>
      <p:sp>
        <p:nvSpPr>
          <p:cNvPr id="7" name="object 6">
            <a:extLst>
              <a:ext uri="{FF2B5EF4-FFF2-40B4-BE49-F238E27FC236}">
                <a16:creationId xmlns:a16="http://schemas.microsoft.com/office/drawing/2014/main" id="{DFB2A453-62BD-F8FB-7932-721D1C4F0D1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CA90970B-4649-DE0F-3904-8F337644C39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solidFill>
                  <a:schemeClr val="tx1"/>
                </a:solidFill>
              </a:rPr>
              <a:t>Matrix and Array Operations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882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C1750-CD86-22B3-72E3-EBB5253BC17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81C85E-BDDD-9C4D-5E39-7C6B657A48B2}"/>
              </a:ext>
            </a:extLst>
          </p:cNvPr>
          <p:cNvSpPr txBox="1">
            <a:spLocks noGrp="1"/>
          </p:cNvSpPr>
          <p:nvPr>
            <p:ph type="title"/>
          </p:nvPr>
        </p:nvSpPr>
        <p:spPr>
          <a:xfrm>
            <a:off x="726281" y="432621"/>
            <a:ext cx="3694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2A3E8990-1D47-D8FF-2E01-C1F940CBCD2E}"/>
              </a:ext>
            </a:extLst>
          </p:cNvPr>
          <p:cNvSpPr txBox="1"/>
          <p:nvPr/>
        </p:nvSpPr>
        <p:spPr>
          <a:xfrm>
            <a:off x="726281" y="1364448"/>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8775" indent="-358775"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Long Array, Matrix </a:t>
            </a:r>
            <a:endParaRPr lang="en-GB" sz="1100" b="1" dirty="0">
              <a:solidFill>
                <a:sysClr val="windowText" lastClr="000000"/>
              </a:solidFill>
              <a:latin typeface="Aptos" panose="020B0004020202020204" pitchFamily="34" charset="0"/>
              <a:cs typeface="Arial"/>
            </a:endParaRPr>
          </a:p>
        </p:txBody>
      </p:sp>
      <p:sp>
        <p:nvSpPr>
          <p:cNvPr id="8" name="TextBox 7">
            <a:extLst>
              <a:ext uri="{FF2B5EF4-FFF2-40B4-BE49-F238E27FC236}">
                <a16:creationId xmlns:a16="http://schemas.microsoft.com/office/drawing/2014/main" id="{D211586E-E758-BD34-2646-AAE11D20E05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5" name="object 3">
            <a:extLst>
              <a:ext uri="{FF2B5EF4-FFF2-40B4-BE49-F238E27FC236}">
                <a16:creationId xmlns:a16="http://schemas.microsoft.com/office/drawing/2014/main" id="{9CD9957B-80DA-1535-E6FE-9EBD96248F87}"/>
              </a:ext>
            </a:extLst>
          </p:cNvPr>
          <p:cNvSpPr txBox="1"/>
          <p:nvPr/>
        </p:nvSpPr>
        <p:spPr>
          <a:xfrm>
            <a:off x="856909" y="1769821"/>
            <a:ext cx="7992287" cy="4530032"/>
          </a:xfrm>
          <a:prstGeom prst="rect">
            <a:avLst/>
          </a:prstGeom>
        </p:spPr>
        <p:txBody>
          <a:bodyPr vert="horz" wrap="square" lIns="0" tIns="16329" rIns="0" bIns="0" rtlCol="0">
            <a:spAutoFit/>
          </a:bodyPr>
          <a:lstStyle/>
          <a:p>
            <a:pPr marL="285750" indent="-285750" eaLnBrk="1" hangingPunct="1">
              <a:lnSpc>
                <a:spcPct val="80000"/>
              </a:lnSpc>
              <a:spcBef>
                <a:spcPts val="600"/>
              </a:spcBef>
              <a:buClr>
                <a:schemeClr val="tx1"/>
              </a:buClr>
              <a:buFont typeface="Arial" panose="020B0604020202020204" pitchFamily="34" charset="0"/>
              <a:buChar char="•"/>
            </a:pPr>
            <a:r>
              <a:rPr lang="en-US" altLang="en-US" sz="2000" dirty="0">
                <a:solidFill>
                  <a:srgbClr val="FF3300"/>
                </a:solidFill>
                <a:latin typeface="Courier New" panose="02070309020205020404" pitchFamily="49" charset="0"/>
              </a:rPr>
              <a:t>t =1:10</a:t>
            </a:r>
            <a:r>
              <a:rPr lang="en-US" altLang="en-US" sz="20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1   2   3   4  5  6   7  8   9   10</a:t>
            </a:r>
          </a:p>
          <a:p>
            <a:pPr eaLnBrk="1" hangingPunct="1">
              <a:lnSpc>
                <a:spcPct val="80000"/>
              </a:lnSpc>
              <a:spcBef>
                <a:spcPts val="600"/>
              </a:spcBef>
              <a:buFont typeface="Wingdings" panose="05000000000000000000" pitchFamily="2" charset="2"/>
              <a:buNone/>
            </a:pPr>
            <a:endParaRPr lang="en-US" altLang="en-US" sz="1800" dirty="0">
              <a:latin typeface="Courier New" panose="02070309020205020404" pitchFamily="49" charset="0"/>
            </a:endParaRPr>
          </a:p>
          <a:p>
            <a:pPr marL="342900" indent="-342900" eaLnBrk="1" hangingPunct="1">
              <a:lnSpc>
                <a:spcPct val="80000"/>
              </a:lnSpc>
              <a:spcBef>
                <a:spcPts val="600"/>
              </a:spcBef>
              <a:buClr>
                <a:schemeClr val="tx1"/>
              </a:buClr>
              <a:buFont typeface="Arial" panose="020B0604020202020204" pitchFamily="34" charset="0"/>
              <a:buChar char="•"/>
            </a:pPr>
            <a:r>
              <a:rPr lang="en-US" altLang="en-US" sz="2000" dirty="0">
                <a:solidFill>
                  <a:srgbClr val="FF3300"/>
                </a:solidFill>
                <a:latin typeface="Courier New" panose="02070309020205020404" pitchFamily="49" charset="0"/>
              </a:rPr>
              <a:t>k</a:t>
            </a:r>
            <a:r>
              <a:rPr lang="en-US" altLang="en-US" sz="1800" dirty="0">
                <a:solidFill>
                  <a:srgbClr val="FF3300"/>
                </a:solidFill>
                <a:latin typeface="Courier New" panose="02070309020205020404" pitchFamily="49" charset="0"/>
              </a:rPr>
              <a:t> =2:-0.5:-1</a:t>
            </a:r>
            <a:r>
              <a:rPr lang="en-US" altLang="en-US" sz="18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k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2  1.5  1  0.5  0  -0.5  -1</a:t>
            </a:r>
          </a:p>
          <a:p>
            <a:pPr eaLnBrk="1" hangingPunct="1">
              <a:lnSpc>
                <a:spcPct val="80000"/>
              </a:lnSpc>
              <a:spcBef>
                <a:spcPts val="600"/>
              </a:spcBef>
              <a:buFont typeface="Wingdings" panose="05000000000000000000" pitchFamily="2" charset="2"/>
              <a:buNone/>
            </a:pPr>
            <a:endParaRPr lang="en-US" altLang="en-US" sz="1800" dirty="0">
              <a:latin typeface="Courier New" panose="02070309020205020404" pitchFamily="49" charset="0"/>
            </a:endParaRPr>
          </a:p>
          <a:p>
            <a:pPr marL="342900" indent="-342900" eaLnBrk="1" hangingPunct="1">
              <a:lnSpc>
                <a:spcPct val="80000"/>
              </a:lnSpc>
              <a:spcBef>
                <a:spcPts val="600"/>
              </a:spcBef>
              <a:buClr>
                <a:schemeClr val="tx1"/>
              </a:buClr>
              <a:buFont typeface="Arial" panose="020B0604020202020204" pitchFamily="34" charset="0"/>
              <a:buChar char="•"/>
            </a:pPr>
            <a:r>
              <a:rPr lang="en-US" altLang="en-US" sz="2000" dirty="0">
                <a:solidFill>
                  <a:srgbClr val="FF3300"/>
                </a:solidFill>
                <a:latin typeface="Courier New" panose="02070309020205020404" pitchFamily="49" charset="0"/>
              </a:rPr>
              <a:t>B</a:t>
            </a:r>
            <a:r>
              <a:rPr lang="en-GB" altLang="en-US" sz="2000" dirty="0">
                <a:solidFill>
                  <a:srgbClr val="FF3300"/>
                </a:solidFill>
                <a:latin typeface="Courier New" panose="02070309020205020404" pitchFamily="49" charset="0"/>
              </a:rPr>
              <a:t> = [1:4; 5:8]</a:t>
            </a:r>
            <a:endParaRPr lang="en-US" altLang="en-US" sz="2000" dirty="0">
              <a:solidFill>
                <a:srgbClr val="FF3300"/>
              </a:solidFill>
              <a:latin typeface="Courier New" panose="02070309020205020404" pitchFamily="49" charset="0"/>
            </a:endParaRPr>
          </a:p>
          <a:p>
            <a:pPr eaLnBrk="1" hangingPunct="1">
              <a:lnSpc>
                <a:spcPct val="80000"/>
              </a:lnSpc>
              <a:spcBef>
                <a:spcPts val="600"/>
              </a:spcBef>
              <a:buFont typeface="Wingdings" panose="05000000000000000000" pitchFamily="2" charset="2"/>
              <a:buNone/>
            </a:pPr>
            <a:endParaRPr lang="en-US" altLang="en-US" sz="2000" dirty="0">
              <a:solidFill>
                <a:srgbClr val="FF3300"/>
              </a:solidFill>
              <a:latin typeface="Courier New" panose="02070309020205020404" pitchFamily="49" charset="0"/>
            </a:endParaRPr>
          </a:p>
          <a:p>
            <a:pPr eaLnBrk="1" hangingPunct="1">
              <a:lnSpc>
                <a:spcPct val="80000"/>
              </a:lnSpc>
              <a:spcBef>
                <a:spcPts val="600"/>
              </a:spcBef>
              <a:buFont typeface="Wingdings" panose="05000000000000000000" pitchFamily="2" charset="2"/>
              <a:buNone/>
            </a:pPr>
            <a:r>
              <a:rPr lang="en-GB" altLang="en-US" sz="1800" dirty="0">
                <a:latin typeface="Courier New" panose="02070309020205020404" pitchFamily="49" charset="0"/>
              </a:rPr>
              <a:t>   x =</a:t>
            </a:r>
          </a:p>
          <a:p>
            <a:pPr eaLnBrk="1" hangingPunct="1">
              <a:lnSpc>
                <a:spcPct val="80000"/>
              </a:lnSpc>
              <a:spcBef>
                <a:spcPts val="600"/>
              </a:spcBef>
              <a:buFont typeface="Wingdings" panose="05000000000000000000" pitchFamily="2" charset="2"/>
              <a:buNone/>
            </a:pPr>
            <a:r>
              <a:rPr lang="en-GB" altLang="en-US" sz="1800" dirty="0">
                <a:latin typeface="Courier New" panose="02070309020205020404" pitchFamily="49" charset="0"/>
              </a:rPr>
              <a:t>   	1     2     3    4</a:t>
            </a:r>
          </a:p>
          <a:p>
            <a:pPr eaLnBrk="1" hangingPunct="1">
              <a:lnSpc>
                <a:spcPct val="80000"/>
              </a:lnSpc>
              <a:spcBef>
                <a:spcPts val="600"/>
              </a:spcBef>
              <a:buFont typeface="Wingdings" panose="05000000000000000000" pitchFamily="2" charset="2"/>
              <a:buNone/>
            </a:pPr>
            <a:r>
              <a:rPr lang="en-GB" altLang="en-US" sz="1800" dirty="0">
                <a:latin typeface="Courier New" panose="02070309020205020404" pitchFamily="49" charset="0"/>
              </a:rPr>
              <a:t>   	5     6     7    8</a:t>
            </a:r>
          </a:p>
        </p:txBody>
      </p:sp>
      <p:sp>
        <p:nvSpPr>
          <p:cNvPr id="7" name="object 6">
            <a:extLst>
              <a:ext uri="{FF2B5EF4-FFF2-40B4-BE49-F238E27FC236}">
                <a16:creationId xmlns:a16="http://schemas.microsoft.com/office/drawing/2014/main" id="{1DEF9F08-0FDF-D4B9-7521-3D2464EEDC6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0DE3B387-70B6-61A0-0E34-193407F34BC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solidFill>
                  <a:schemeClr val="tx1"/>
                </a:solidFill>
              </a:rPr>
              <a:t>Matrix and Array Operations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167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30701"/>
            <a:ext cx="25241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sz="2400" b="1" dirty="0">
                <a:solidFill>
                  <a:schemeClr val="bg1"/>
                </a:solidFill>
                <a:latin typeface="Aptos" panose="020B0004020202020204" pitchFamily="34" charset="0"/>
              </a:rPr>
              <a:t>Table</a:t>
            </a:r>
            <a:r>
              <a:rPr sz="2400" b="1" spc="39" dirty="0">
                <a:solidFill>
                  <a:schemeClr val="bg1"/>
                </a:solidFill>
                <a:latin typeface="Aptos" panose="020B0004020202020204" pitchFamily="34" charset="0"/>
              </a:rPr>
              <a:t> </a:t>
            </a:r>
            <a:r>
              <a:rPr lang="en-GB" sz="2400" b="1" dirty="0">
                <a:solidFill>
                  <a:schemeClr val="bg1"/>
                </a:solidFill>
                <a:latin typeface="Aptos" panose="020B0004020202020204" pitchFamily="34" charset="0"/>
              </a:rPr>
              <a:t>of contents</a:t>
            </a:r>
            <a:endParaRPr sz="2400" b="1" spc="-13" dirty="0">
              <a:solidFill>
                <a:schemeClr val="bg1"/>
              </a:solidFill>
              <a:latin typeface="Aptos" panose="020B0004020202020204" pitchFamily="34" charset="0"/>
            </a:endParaRPr>
          </a:p>
        </p:txBody>
      </p:sp>
      <p:sp>
        <p:nvSpPr>
          <p:cNvPr id="3" name="object 3"/>
          <p:cNvSpPr txBox="1"/>
          <p:nvPr/>
        </p:nvSpPr>
        <p:spPr>
          <a:xfrm>
            <a:off x="726282" y="887407"/>
            <a:ext cx="5312909" cy="5579550"/>
          </a:xfrm>
          <a:prstGeom prst="rect">
            <a:avLst/>
          </a:prstGeom>
        </p:spPr>
        <p:txBody>
          <a:bodyPr vert="horz" wrap="square" lIns="0" tIns="16329" rIns="0" bIns="0" rtlCol="0">
            <a:spAutoFit/>
          </a:bodyPr>
          <a:lstStyle/>
          <a:p>
            <a:pPr marL="16328" defTabSz="1175644" hangingPunct="1">
              <a:lnSpc>
                <a:spcPct val="100000"/>
              </a:lnSpc>
              <a:spcBef>
                <a:spcPts val="129"/>
              </a:spcBef>
              <a:tabLst>
                <a:tab pos="5033963" algn="l"/>
              </a:tabLst>
            </a:pPr>
            <a:r>
              <a:rPr lang="en-GB" sz="1200" b="1" dirty="0">
                <a:solidFill>
                  <a:sysClr val="windowText" lastClr="000000"/>
                </a:solidFill>
                <a:latin typeface="Arial" panose="020B0604020202020204" pitchFamily="34" charset="0"/>
                <a:cs typeface="Arial" panose="020B0604020202020204" pitchFamily="34" charset="0"/>
              </a:rPr>
              <a:t>Section 0: Objectives and Learning Outcomes </a:t>
            </a:r>
            <a:r>
              <a:rPr lang="en-GB" sz="1200" b="1" spc="-13" dirty="0">
                <a:solidFill>
                  <a:sysClr val="windowText" lastClr="000000"/>
                </a:solidFill>
                <a:latin typeface="Arial" panose="020B0604020202020204" pitchFamily="34" charset="0"/>
                <a:cs typeface="Arial" panose="020B0604020202020204" pitchFamily="34" charset="0"/>
              </a:rPr>
              <a:t>.......................................	4</a:t>
            </a:r>
            <a:endParaRPr lang="en-GB" sz="1200" b="1" dirty="0">
              <a:solidFill>
                <a:sysClr val="windowText" lastClr="000000"/>
              </a:solidFill>
              <a:latin typeface="Arial" panose="020B0604020202020204" pitchFamily="34" charset="0"/>
              <a:cs typeface="Arial" panose="020B0604020202020204" pitchFamily="34" charset="0"/>
            </a:endParaRPr>
          </a:p>
          <a:p>
            <a:pPr marL="16328" defTabSz="1212850" hangingPunct="1">
              <a:lnSpc>
                <a:spcPct val="100000"/>
              </a:lnSpc>
              <a:spcBef>
                <a:spcPts val="129"/>
              </a:spcBef>
              <a:tabLst>
                <a:tab pos="5033963" algn="l"/>
              </a:tabLst>
            </a:pPr>
            <a:r>
              <a:rPr lang="en-GB" sz="1200" b="1" dirty="0">
                <a:solidFill>
                  <a:sysClr val="windowText" lastClr="000000"/>
                </a:solidFill>
                <a:latin typeface="Arial" panose="020B0604020202020204" pitchFamily="34" charset="0"/>
                <a:cs typeface="Arial" panose="020B0604020202020204" pitchFamily="34" charset="0"/>
              </a:rPr>
              <a:t>Section 1:</a:t>
            </a:r>
            <a:r>
              <a:rPr lang="en-GB" sz="1200" b="1" spc="373" dirty="0">
                <a:solidFill>
                  <a:sysClr val="windowText" lastClr="000000"/>
                </a:solidFill>
                <a:latin typeface="Arial" panose="020B0604020202020204" pitchFamily="34" charset="0"/>
                <a:cs typeface="Arial" panose="020B0604020202020204" pitchFamily="34" charset="0"/>
              </a:rPr>
              <a:t> </a:t>
            </a:r>
            <a:r>
              <a:rPr lang="en-GB" sz="1200" b="1" spc="-13" dirty="0">
                <a:solidFill>
                  <a:sysClr val="windowText" lastClr="000000"/>
                </a:solidFill>
                <a:latin typeface="Arial" panose="020B0604020202020204" pitchFamily="34" charset="0"/>
                <a:cs typeface="Arial" panose="020B0604020202020204" pitchFamily="34" charset="0"/>
              </a:rPr>
              <a:t>Introduction to Transport Dataset ........................................	7</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200" dirty="0">
                <a:latin typeface="Arial" panose="020B0604020202020204" pitchFamily="34" charset="0"/>
                <a:cs typeface="Arial" panose="020B0604020202020204" pitchFamily="34" charset="0"/>
              </a:rPr>
              <a:t>1.1. What Are Transport Datasets?</a:t>
            </a:r>
            <a:r>
              <a:rPr lang="en-GB" sz="1200" spc="64" dirty="0">
                <a:solidFill>
                  <a:sysClr val="windowText" lastClr="000000"/>
                </a:solidFill>
                <a:latin typeface="Arial" panose="020B0604020202020204" pitchFamily="34" charset="0"/>
                <a:cs typeface="Arial" panose="020B0604020202020204" pitchFamily="34" charset="0"/>
              </a:rPr>
              <a:t> .............................................. 8</a:t>
            </a:r>
          </a:p>
          <a:p>
            <a:pPr marL="141288" marR="7348" defTabSz="1175644" hangingPunct="1">
              <a:lnSpc>
                <a:spcPct val="100000"/>
              </a:lnSpc>
              <a:spcBef>
                <a:spcPts val="600"/>
              </a:spcBef>
            </a:pPr>
            <a:r>
              <a:rPr lang="en-US" sz="1200" dirty="0">
                <a:latin typeface="Arial" panose="020B0604020202020204" pitchFamily="34" charset="0"/>
                <a:cs typeface="Arial" panose="020B0604020202020204" pitchFamily="34" charset="0"/>
              </a:rPr>
              <a:t>1.2. Importance of Transport Datasets and Types</a:t>
            </a:r>
            <a:r>
              <a:rPr lang="en-GB" sz="1200" spc="64" dirty="0">
                <a:solidFill>
                  <a:sysClr val="windowText" lastClr="000000"/>
                </a:solidFill>
                <a:latin typeface="Arial" panose="020B0604020202020204" pitchFamily="34" charset="0"/>
                <a:cs typeface="Arial" panose="020B0604020202020204" pitchFamily="34" charset="0"/>
              </a:rPr>
              <a:t> ........................... 9</a:t>
            </a:r>
          </a:p>
          <a:p>
            <a:pPr marL="141288" marR="7348" defTabSz="971550" hangingPunct="1">
              <a:lnSpc>
                <a:spcPct val="100000"/>
              </a:lnSpc>
              <a:spcBef>
                <a:spcPts val="600"/>
              </a:spcBef>
            </a:pPr>
            <a:r>
              <a:rPr lang="en-GB" sz="1200" spc="64" dirty="0">
                <a:solidFill>
                  <a:sysClr val="windowText" lastClr="000000"/>
                </a:solidFill>
                <a:latin typeface="Arial" panose="020B0604020202020204" pitchFamily="34" charset="0"/>
                <a:cs typeface="Arial" panose="020B0604020202020204" pitchFamily="34" charset="0"/>
              </a:rPr>
              <a:t>1.3. Different types or categories of transport data .................	 10</a:t>
            </a:r>
          </a:p>
          <a:p>
            <a:pPr marL="141288" marR="7348" defTabSz="1175644" hangingPunct="1">
              <a:lnSpc>
                <a:spcPct val="100000"/>
              </a:lnSpc>
              <a:spcBef>
                <a:spcPts val="600"/>
              </a:spcBef>
            </a:pPr>
            <a:r>
              <a:rPr lang="en-US" sz="1200" dirty="0">
                <a:latin typeface="Arial" panose="020B0604020202020204" pitchFamily="34" charset="0"/>
                <a:cs typeface="Arial" panose="020B0604020202020204" pitchFamily="34" charset="0"/>
              </a:rPr>
              <a:t>1.4. Survey of different Sources of Transport Data</a:t>
            </a:r>
            <a:r>
              <a:rPr lang="en-GB" sz="1200" spc="64" dirty="0">
                <a:solidFill>
                  <a:sysClr val="windowText" lastClr="000000"/>
                </a:solidFill>
                <a:latin typeface="Arial" panose="020B0604020202020204" pitchFamily="34" charset="0"/>
                <a:cs typeface="Arial" panose="020B0604020202020204" pitchFamily="34" charset="0"/>
              </a:rPr>
              <a:t> .......................... 11</a:t>
            </a:r>
          </a:p>
          <a:p>
            <a:pPr marL="141288" marR="7348" defTabSz="1175644" hangingPunct="1">
              <a:lnSpc>
                <a:spcPct val="100000"/>
              </a:lnSpc>
              <a:spcBef>
                <a:spcPts val="600"/>
              </a:spcBef>
            </a:pPr>
            <a:endParaRPr lang="en-GB" sz="1200" spc="64" dirty="0">
              <a:solidFill>
                <a:sysClr val="windowText" lastClr="000000"/>
              </a:solidFill>
              <a:latin typeface="Arial" panose="020B0604020202020204" pitchFamily="34" charset="0"/>
              <a:cs typeface="Arial" panose="020B0604020202020204" pitchFamily="34" charset="0"/>
            </a:endParaRPr>
          </a:p>
          <a:p>
            <a:pPr marL="16328" defTabSz="1257300" hangingPunct="1">
              <a:lnSpc>
                <a:spcPct val="100000"/>
              </a:lnSpc>
              <a:spcBef>
                <a:spcPts val="129"/>
              </a:spcBef>
            </a:pPr>
            <a:r>
              <a:rPr lang="en-US" sz="1200" b="1" dirty="0">
                <a:solidFill>
                  <a:sysClr val="windowText" lastClr="000000"/>
                </a:solidFill>
                <a:latin typeface="Arial" panose="020B0604020202020204" pitchFamily="34" charset="0"/>
                <a:cs typeface="Arial" panose="020B0604020202020204" pitchFamily="34" charset="0"/>
              </a:rPr>
              <a:t>Section 2:</a:t>
            </a:r>
            <a:r>
              <a:rPr lang="en-US" sz="1200" b="1" spc="373" dirty="0">
                <a:solidFill>
                  <a:sysClr val="windowText" lastClr="000000"/>
                </a:solidFill>
                <a:latin typeface="Arial" panose="020B0604020202020204" pitchFamily="34" charset="0"/>
                <a:cs typeface="Arial" panose="020B0604020202020204" pitchFamily="34" charset="0"/>
              </a:rPr>
              <a:t> </a:t>
            </a:r>
            <a:r>
              <a:rPr lang="en-US" sz="1200" b="1" spc="-13" dirty="0">
                <a:solidFill>
                  <a:sysClr val="windowText" lastClr="000000"/>
                </a:solidFill>
                <a:latin typeface="Arial" panose="020B0604020202020204" pitchFamily="34" charset="0"/>
                <a:cs typeface="Arial" panose="020B0604020202020204" pitchFamily="34" charset="0"/>
              </a:rPr>
              <a:t>Installation Guide for the tools ..............................................	12</a:t>
            </a:r>
            <a:endParaRPr lang="en-US" sz="1200" b="1"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200" dirty="0">
                <a:latin typeface="Arial" panose="020B0604020202020204" pitchFamily="34" charset="0"/>
                <a:cs typeface="Arial" panose="020B0604020202020204" pitchFamily="34" charset="0"/>
              </a:rPr>
              <a:t>2.1. Installation of MATLAB and Tutorials </a:t>
            </a:r>
            <a:r>
              <a:rPr lang="en-GB" sz="1200" spc="64" dirty="0">
                <a:solidFill>
                  <a:sysClr val="windowText" lastClr="000000"/>
                </a:solidFill>
                <a:latin typeface="Arial" panose="020B0604020202020204" pitchFamily="34" charset="0"/>
                <a:cs typeface="Arial" panose="020B0604020202020204" pitchFamily="34" charset="0"/>
              </a:rPr>
              <a:t>.....................................	13</a:t>
            </a:r>
            <a:endParaRPr lang="en-US" sz="1200" dirty="0">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200" dirty="0">
                <a:solidFill>
                  <a:sysClr val="windowText" lastClr="000000"/>
                </a:solidFill>
                <a:latin typeface="Arial" panose="020B0604020202020204" pitchFamily="34" charset="0"/>
                <a:cs typeface="Arial" panose="020B0604020202020204" pitchFamily="34" charset="0"/>
              </a:rPr>
              <a:t>2.2. Installation of Python </a:t>
            </a:r>
            <a:r>
              <a:rPr lang="en-US" sz="1200" dirty="0">
                <a:latin typeface="Arial" panose="020B0604020202020204" pitchFamily="34" charset="0"/>
                <a:cs typeface="Arial" panose="020B0604020202020204" pitchFamily="34" charset="0"/>
              </a:rPr>
              <a:t>and Tutorials </a:t>
            </a:r>
            <a:r>
              <a:rPr lang="en-GB" sz="1200" spc="64" dirty="0">
                <a:solidFill>
                  <a:sysClr val="windowText" lastClr="000000"/>
                </a:solidFill>
                <a:latin typeface="Arial" panose="020B0604020202020204" pitchFamily="34" charset="0"/>
                <a:cs typeface="Arial" panose="020B0604020202020204" pitchFamily="34" charset="0"/>
              </a:rPr>
              <a:t>........................................	15</a:t>
            </a:r>
            <a:endParaRPr lang="en-US" sz="1200"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200" dirty="0">
                <a:solidFill>
                  <a:sysClr val="windowText" lastClr="000000"/>
                </a:solidFill>
                <a:latin typeface="Arial" panose="020B0604020202020204" pitchFamily="34" charset="0"/>
                <a:cs typeface="Arial" panose="020B0604020202020204" pitchFamily="34" charset="0"/>
              </a:rPr>
              <a:t>2.3. Installation of Excel </a:t>
            </a:r>
            <a:r>
              <a:rPr lang="en-US" sz="1200" dirty="0">
                <a:latin typeface="Arial" panose="020B0604020202020204" pitchFamily="34" charset="0"/>
                <a:cs typeface="Arial" panose="020B0604020202020204" pitchFamily="34" charset="0"/>
              </a:rPr>
              <a:t>and Tutorials </a:t>
            </a:r>
            <a:r>
              <a:rPr lang="en-GB" sz="1200" spc="64" dirty="0">
                <a:solidFill>
                  <a:sysClr val="windowText" lastClr="000000"/>
                </a:solidFill>
                <a:latin typeface="Arial" panose="020B0604020202020204" pitchFamily="34" charset="0"/>
                <a:cs typeface="Arial" panose="020B0604020202020204" pitchFamily="34" charset="0"/>
              </a:rPr>
              <a:t>..........................................	17</a:t>
            </a:r>
            <a:endParaRPr lang="en-US" sz="1200"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200" dirty="0">
                <a:solidFill>
                  <a:sysClr val="windowText" lastClr="000000"/>
                </a:solidFill>
                <a:latin typeface="Arial" panose="020B0604020202020204" pitchFamily="34" charset="0"/>
                <a:cs typeface="Arial" panose="020B0604020202020204" pitchFamily="34" charset="0"/>
              </a:rPr>
              <a:t>2.4. Installation of VISUM </a:t>
            </a:r>
            <a:r>
              <a:rPr lang="en-US" sz="1200" dirty="0">
                <a:latin typeface="Arial" panose="020B0604020202020204" pitchFamily="34" charset="0"/>
                <a:cs typeface="Arial" panose="020B0604020202020204" pitchFamily="34" charset="0"/>
              </a:rPr>
              <a:t>and Tutorials </a:t>
            </a:r>
            <a:r>
              <a:rPr lang="en-GB" sz="1200" spc="64" dirty="0">
                <a:solidFill>
                  <a:sysClr val="windowText" lastClr="000000"/>
                </a:solidFill>
                <a:latin typeface="Arial" panose="020B0604020202020204" pitchFamily="34" charset="0"/>
                <a:cs typeface="Arial" panose="020B0604020202020204" pitchFamily="34" charset="0"/>
              </a:rPr>
              <a:t>.......................................	19</a:t>
            </a:r>
            <a:endParaRPr lang="en-US" sz="1200"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200" dirty="0">
                <a:solidFill>
                  <a:sysClr val="windowText" lastClr="000000"/>
                </a:solidFill>
                <a:latin typeface="Arial" panose="020B0604020202020204" pitchFamily="34" charset="0"/>
                <a:cs typeface="Arial" panose="020B0604020202020204" pitchFamily="34" charset="0"/>
              </a:rPr>
              <a:t>2.5. Installation of VISSIM </a:t>
            </a:r>
            <a:r>
              <a:rPr lang="en-US" sz="1200" dirty="0">
                <a:latin typeface="Arial" panose="020B0604020202020204" pitchFamily="34" charset="0"/>
                <a:cs typeface="Arial" panose="020B0604020202020204" pitchFamily="34" charset="0"/>
              </a:rPr>
              <a:t>and Tutorials </a:t>
            </a:r>
            <a:r>
              <a:rPr lang="en-GB" sz="1200" spc="64" dirty="0">
                <a:solidFill>
                  <a:sysClr val="windowText" lastClr="000000"/>
                </a:solidFill>
                <a:latin typeface="Arial" panose="020B0604020202020204" pitchFamily="34" charset="0"/>
                <a:cs typeface="Arial" panose="020B0604020202020204" pitchFamily="34" charset="0"/>
              </a:rPr>
              <a:t>.......................................	21</a:t>
            </a:r>
            <a:endParaRPr lang="en-US" sz="1200" dirty="0">
              <a:latin typeface="Arial" panose="020B0604020202020204" pitchFamily="34" charset="0"/>
              <a:cs typeface="Arial" panose="020B0604020202020204" pitchFamily="34" charset="0"/>
            </a:endParaRPr>
          </a:p>
          <a:p>
            <a:pPr marL="141288" marR="7348" defTabSz="1175644" hangingPunct="1">
              <a:lnSpc>
                <a:spcPct val="100000"/>
              </a:lnSpc>
              <a:spcBef>
                <a:spcPts val="600"/>
              </a:spcBef>
            </a:pPr>
            <a:endParaRPr lang="en-GB" sz="1200" dirty="0">
              <a:solidFill>
                <a:sysClr val="windowText" lastClr="000000"/>
              </a:solidFill>
              <a:latin typeface="Arial" panose="020B0604020202020204" pitchFamily="34" charset="0"/>
              <a:cs typeface="Arial" panose="020B0604020202020204" pitchFamily="34" charset="0"/>
            </a:endParaRPr>
          </a:p>
          <a:p>
            <a:pPr marL="16328" defTabSz="1257300" hangingPunct="1">
              <a:lnSpc>
                <a:spcPct val="100000"/>
              </a:lnSpc>
              <a:spcBef>
                <a:spcPts val="129"/>
              </a:spcBef>
            </a:pPr>
            <a:r>
              <a:rPr lang="en-GB" sz="1200" b="1" dirty="0">
                <a:solidFill>
                  <a:sysClr val="windowText" lastClr="000000"/>
                </a:solidFill>
                <a:latin typeface="Arial" panose="020B0604020202020204" pitchFamily="34" charset="0"/>
                <a:cs typeface="Arial" panose="020B0604020202020204" pitchFamily="34" charset="0"/>
              </a:rPr>
              <a:t>Section 3:</a:t>
            </a:r>
            <a:r>
              <a:rPr sz="1200" b="1" spc="373" dirty="0">
                <a:solidFill>
                  <a:sysClr val="windowText" lastClr="000000"/>
                </a:solidFill>
                <a:latin typeface="Arial" panose="020B0604020202020204" pitchFamily="34" charset="0"/>
                <a:cs typeface="Arial" panose="020B0604020202020204" pitchFamily="34" charset="0"/>
              </a:rPr>
              <a:t> </a:t>
            </a:r>
            <a:r>
              <a:rPr lang="en-US" sz="1200" b="1" spc="-13" dirty="0">
                <a:solidFill>
                  <a:sysClr val="windowText" lastClr="000000"/>
                </a:solidFill>
                <a:latin typeface="Arial" panose="020B0604020202020204" pitchFamily="34" charset="0"/>
                <a:cs typeface="Arial" panose="020B0604020202020204" pitchFamily="34" charset="0"/>
              </a:rPr>
              <a:t>Introduction to MATLAB </a:t>
            </a:r>
            <a:r>
              <a:rPr lang="en-GB" sz="1200" b="1" spc="-13" dirty="0">
                <a:solidFill>
                  <a:sysClr val="windowText" lastClr="000000"/>
                </a:solidFill>
                <a:latin typeface="Arial" panose="020B0604020202020204" pitchFamily="34" charset="0"/>
                <a:cs typeface="Arial" panose="020B0604020202020204" pitchFamily="34" charset="0"/>
              </a:rPr>
              <a:t>....................................</a:t>
            </a:r>
            <a:r>
              <a:rPr sz="1200" b="1" spc="-13" dirty="0">
                <a:solidFill>
                  <a:sysClr val="windowText" lastClr="000000"/>
                </a:solidFill>
                <a:latin typeface="Arial" panose="020B0604020202020204" pitchFamily="34" charset="0"/>
                <a:cs typeface="Arial" panose="020B0604020202020204" pitchFamily="34" charset="0"/>
              </a:rPr>
              <a:t>....</a:t>
            </a:r>
            <a:r>
              <a:rPr lang="en-GB" sz="1200" b="1" spc="-13" dirty="0">
                <a:solidFill>
                  <a:sysClr val="windowText" lastClr="000000"/>
                </a:solidFill>
                <a:latin typeface="Arial" panose="020B0604020202020204" pitchFamily="34" charset="0"/>
                <a:cs typeface="Arial" panose="020B0604020202020204" pitchFamily="34" charset="0"/>
              </a:rPr>
              <a:t>.........</a:t>
            </a:r>
            <a:r>
              <a:rPr sz="1200" b="1" spc="-13" dirty="0">
                <a:solidFill>
                  <a:sysClr val="windowText" lastClr="000000"/>
                </a:solidFill>
                <a:latin typeface="Arial" panose="020B0604020202020204" pitchFamily="34" charset="0"/>
                <a:cs typeface="Arial" panose="020B0604020202020204" pitchFamily="34" charset="0"/>
              </a:rPr>
              <a:t>..</a:t>
            </a:r>
            <a:r>
              <a:rPr lang="en-GB" sz="1200" b="1" spc="-13" dirty="0">
                <a:solidFill>
                  <a:sysClr val="windowText" lastClr="000000"/>
                </a:solidFill>
                <a:latin typeface="Arial" panose="020B0604020202020204" pitchFamily="34" charset="0"/>
                <a:cs typeface="Arial" panose="020B0604020202020204" pitchFamily="34" charset="0"/>
              </a:rPr>
              <a:t>. 	23</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3.1. Overview of MATLAB</a:t>
            </a:r>
            <a:r>
              <a:rPr lang="en-GB" sz="1100" spc="64" dirty="0">
                <a:solidFill>
                  <a:sysClr val="windowText" lastClr="000000"/>
                </a:solidFill>
                <a:latin typeface="Arial" panose="020B0604020202020204" pitchFamily="34" charset="0"/>
                <a:cs typeface="Arial" panose="020B0604020202020204" pitchFamily="34" charset="0"/>
              </a:rPr>
              <a:t> ................................................................. 	24</a:t>
            </a: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3.2. MATLAB Variables and Data Types</a:t>
            </a:r>
            <a:r>
              <a:rPr lang="en-GB" sz="1100" spc="64" dirty="0">
                <a:solidFill>
                  <a:sysClr val="windowText" lastClr="000000"/>
                </a:solidFill>
                <a:latin typeface="Arial" panose="020B0604020202020204" pitchFamily="34" charset="0"/>
                <a:cs typeface="Arial" panose="020B0604020202020204" pitchFamily="34" charset="0"/>
              </a:rPr>
              <a:t> .............................................. 	26</a:t>
            </a: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3.3. Matrix and Array Operations</a:t>
            </a:r>
            <a:r>
              <a:rPr lang="en-GB" sz="1100" spc="64" dirty="0">
                <a:solidFill>
                  <a:sysClr val="windowText" lastClr="000000"/>
                </a:solidFill>
                <a:latin typeface="Arial" panose="020B0604020202020204" pitchFamily="34" charset="0"/>
                <a:cs typeface="Arial" panose="020B0604020202020204" pitchFamily="34" charset="0"/>
              </a:rPr>
              <a:t> ........................................................ 	27</a:t>
            </a: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3.4. Generating Vectors and Matrices</a:t>
            </a:r>
            <a:r>
              <a:rPr lang="en-GB" sz="1100" spc="64" dirty="0">
                <a:solidFill>
                  <a:sysClr val="windowText" lastClr="000000"/>
                </a:solidFill>
                <a:latin typeface="Arial" panose="020B0604020202020204" pitchFamily="34" charset="0"/>
                <a:cs typeface="Arial" panose="020B0604020202020204" pitchFamily="34" charset="0"/>
              </a:rPr>
              <a:t> ................................................. 	29</a:t>
            </a: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3.5. Matrix Indexing ………………………………………..</a:t>
            </a:r>
            <a:r>
              <a:rPr lang="en-GB" sz="1100" spc="64" dirty="0">
                <a:solidFill>
                  <a:sysClr val="windowText" lastClr="000000"/>
                </a:solidFill>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	30</a:t>
            </a:r>
            <a:endParaRPr lang="en-GB" sz="1100" spc="64"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3.6. Arithmetic and Element-wise Operations ………………………...………. 	31</a:t>
            </a:r>
            <a:endParaRPr lang="en-GB" sz="1100" spc="64"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3.7. Plotting Functions in MATLAB ………………………………………..…… 	33</a:t>
            </a:r>
          </a:p>
        </p:txBody>
      </p:sp>
      <p:sp>
        <p:nvSpPr>
          <p:cNvPr id="4" name="object 4"/>
          <p:cNvSpPr txBox="1"/>
          <p:nvPr/>
        </p:nvSpPr>
        <p:spPr>
          <a:xfrm>
            <a:off x="6350558" y="887407"/>
            <a:ext cx="5295482" cy="4289453"/>
          </a:xfrm>
          <a:prstGeom prst="rect">
            <a:avLst/>
          </a:prstGeom>
        </p:spPr>
        <p:txBody>
          <a:bodyPr vert="horz" wrap="square" lIns="0" tIns="16329" rIns="0" bIns="0" rtlCol="0">
            <a:spAutoFit/>
          </a:bodyPr>
          <a:lstStyle/>
          <a:p>
            <a:pPr marL="16328" defTabSz="1227138" hangingPunct="1">
              <a:lnSpc>
                <a:spcPct val="100000"/>
              </a:lnSpc>
              <a:spcBef>
                <a:spcPts val="129"/>
              </a:spcBef>
            </a:pPr>
            <a:r>
              <a:rPr lang="en-GB" sz="1200" b="1" dirty="0">
                <a:solidFill>
                  <a:sysClr val="windowText" lastClr="000000"/>
                </a:solidFill>
                <a:latin typeface="Arial" panose="020B0604020202020204" pitchFamily="34" charset="0"/>
                <a:cs typeface="Arial" panose="020B0604020202020204" pitchFamily="34" charset="0"/>
              </a:rPr>
              <a:t>Section 4:</a:t>
            </a:r>
            <a:r>
              <a:rPr lang="en-GB" sz="1200" b="1" spc="373" dirty="0">
                <a:solidFill>
                  <a:sysClr val="windowText" lastClr="000000"/>
                </a:solidFill>
                <a:latin typeface="Arial" panose="020B0604020202020204" pitchFamily="34" charset="0"/>
                <a:cs typeface="Arial" panose="020B0604020202020204" pitchFamily="34" charset="0"/>
              </a:rPr>
              <a:t> </a:t>
            </a:r>
            <a:r>
              <a:rPr lang="en-GB" sz="1200" b="1" spc="-13" dirty="0">
                <a:solidFill>
                  <a:sysClr val="windowText" lastClr="000000"/>
                </a:solidFill>
                <a:latin typeface="Arial" panose="020B0604020202020204" pitchFamily="34" charset="0"/>
                <a:cs typeface="Arial" panose="020B0604020202020204" pitchFamily="34" charset="0"/>
              </a:rPr>
              <a:t>Introduction to Python ....................................................... 	39</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4.1. Overview of Python</a:t>
            </a:r>
            <a:r>
              <a:rPr lang="en-GB" sz="1100" spc="64" dirty="0">
                <a:solidFill>
                  <a:sysClr val="windowText" lastClr="000000"/>
                </a:solidFill>
                <a:latin typeface="Arial" panose="020B0604020202020204" pitchFamily="34" charset="0"/>
                <a:cs typeface="Arial" panose="020B0604020202020204" pitchFamily="34" charset="0"/>
              </a:rPr>
              <a:t> .................................................................	40</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4.2. Variables, Objects, and Classes</a:t>
            </a:r>
            <a:r>
              <a:rPr lang="en-GB" sz="1100" spc="64" dirty="0">
                <a:solidFill>
                  <a:sysClr val="windowText" lastClr="000000"/>
                </a:solidFill>
                <a:latin typeface="Arial" panose="020B0604020202020204" pitchFamily="34" charset="0"/>
                <a:cs typeface="Arial" panose="020B0604020202020204" pitchFamily="34" charset="0"/>
              </a:rPr>
              <a:t> ................................................	41</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4.3. Basic Syntax Rules</a:t>
            </a:r>
            <a:r>
              <a:rPr lang="en-GB" sz="1100" spc="64" dirty="0">
                <a:solidFill>
                  <a:sysClr val="windowText" lastClr="000000"/>
                </a:solidFill>
                <a:latin typeface="Arial" panose="020B0604020202020204" pitchFamily="34" charset="0"/>
                <a:cs typeface="Arial" panose="020B0604020202020204" pitchFamily="34" charset="0"/>
              </a:rPr>
              <a:t> .................................................................	43</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4.4. Function Syntax and Calling Functions</a:t>
            </a:r>
            <a:r>
              <a:rPr lang="en-GB" sz="1100" spc="64" dirty="0">
                <a:solidFill>
                  <a:sysClr val="windowText" lastClr="000000"/>
                </a:solidFill>
                <a:latin typeface="Arial" panose="020B0604020202020204" pitchFamily="34" charset="0"/>
                <a:cs typeface="Arial" panose="020B0604020202020204" pitchFamily="34" charset="0"/>
              </a:rPr>
              <a:t> .......................................	44</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4.5. Common Data Types and Operators ……………………………...........	46</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4.6. Input and Output Operations</a:t>
            </a:r>
            <a:r>
              <a:rPr lang="en-GB" sz="1100" spc="64" dirty="0">
                <a:solidFill>
                  <a:sysClr val="windowText" lastClr="000000"/>
                </a:solidFill>
                <a:latin typeface="Arial" panose="020B0604020202020204" pitchFamily="34" charset="0"/>
                <a:cs typeface="Arial" panose="020B0604020202020204" pitchFamily="34" charset="0"/>
              </a:rPr>
              <a:t> .....................................................	47</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4.7. Conditional Statements</a:t>
            </a:r>
            <a:r>
              <a:rPr lang="en-GB" sz="1100" spc="64" dirty="0">
                <a:solidFill>
                  <a:sysClr val="windowText" lastClr="000000"/>
                </a:solidFill>
                <a:latin typeface="Arial" panose="020B0604020202020204" pitchFamily="34" charset="0"/>
                <a:cs typeface="Arial" panose="020B0604020202020204" pitchFamily="34" charset="0"/>
              </a:rPr>
              <a:t> ............................................................	48</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4.8. Loops </a:t>
            </a:r>
            <a:r>
              <a:rPr lang="en-GB" sz="1100" spc="64" dirty="0">
                <a:solidFill>
                  <a:sysClr val="windowText" lastClr="000000"/>
                </a:solidFill>
                <a:latin typeface="Arial" panose="020B0604020202020204" pitchFamily="34" charset="0"/>
                <a:cs typeface="Arial" panose="020B0604020202020204" pitchFamily="34" charset="0"/>
              </a:rPr>
              <a:t> ..................................................................................	49</a:t>
            </a:r>
          </a:p>
          <a:p>
            <a:pPr marL="141288" marR="7348" defTabSz="1185863" hangingPunct="1">
              <a:lnSpc>
                <a:spcPct val="100000"/>
              </a:lnSpc>
              <a:spcBef>
                <a:spcPts val="600"/>
              </a:spcBef>
            </a:pPr>
            <a:r>
              <a:rPr lang="en-GB" sz="1100" spc="64" dirty="0">
                <a:solidFill>
                  <a:sysClr val="windowText" lastClr="000000"/>
                </a:solidFill>
                <a:latin typeface="Arial" panose="020B0604020202020204" pitchFamily="34" charset="0"/>
                <a:cs typeface="Arial" panose="020B0604020202020204" pitchFamily="34" charset="0"/>
              </a:rPr>
              <a:t>4.9. Exercise ..............................................................................	51</a:t>
            </a:r>
          </a:p>
          <a:p>
            <a:pPr marL="16328" defTabSz="1175644" hangingPunct="1">
              <a:lnSpc>
                <a:spcPct val="100000"/>
              </a:lnSpc>
              <a:spcBef>
                <a:spcPts val="129"/>
              </a:spcBef>
            </a:pPr>
            <a:endParaRPr lang="en-GB" sz="1200" b="1" dirty="0">
              <a:solidFill>
                <a:sysClr val="windowText" lastClr="000000"/>
              </a:solidFill>
              <a:latin typeface="Arial" panose="020B0604020202020204" pitchFamily="34" charset="0"/>
              <a:cs typeface="Arial" panose="020B0604020202020204" pitchFamily="34" charset="0"/>
            </a:endParaRPr>
          </a:p>
          <a:p>
            <a:pPr marL="16328" defTabSz="1227138" hangingPunct="1">
              <a:lnSpc>
                <a:spcPct val="100000"/>
              </a:lnSpc>
              <a:spcBef>
                <a:spcPts val="129"/>
              </a:spcBef>
            </a:pPr>
            <a:r>
              <a:rPr lang="en-GB" sz="1200" b="1" dirty="0">
                <a:solidFill>
                  <a:sysClr val="windowText" lastClr="000000"/>
                </a:solidFill>
                <a:latin typeface="Arial" panose="020B0604020202020204" pitchFamily="34" charset="0"/>
                <a:cs typeface="Arial" panose="020B0604020202020204" pitchFamily="34" charset="0"/>
              </a:rPr>
              <a:t>Section 5:</a:t>
            </a:r>
            <a:r>
              <a:rPr lang="en-GB" sz="1200" b="1" spc="373" dirty="0">
                <a:solidFill>
                  <a:sysClr val="windowText" lastClr="000000"/>
                </a:solidFill>
                <a:latin typeface="Arial" panose="020B0604020202020204" pitchFamily="34" charset="0"/>
                <a:cs typeface="Arial" panose="020B0604020202020204" pitchFamily="34" charset="0"/>
              </a:rPr>
              <a:t> </a:t>
            </a:r>
            <a:r>
              <a:rPr lang="en-GB" sz="1200" b="1" spc="-13" dirty="0">
                <a:solidFill>
                  <a:sysClr val="windowText" lastClr="000000"/>
                </a:solidFill>
                <a:latin typeface="Arial" panose="020B0604020202020204" pitchFamily="34" charset="0"/>
                <a:cs typeface="Arial" panose="020B0604020202020204" pitchFamily="34" charset="0"/>
              </a:rPr>
              <a:t>Introduction to MS EXCEL ........................................... 	52</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5.1. Overview of MS Excel</a:t>
            </a:r>
            <a:r>
              <a:rPr lang="en-GB" sz="1100" spc="64" dirty="0">
                <a:solidFill>
                  <a:sysClr val="windowText" lastClr="000000"/>
                </a:solidFill>
                <a:latin typeface="Arial" panose="020B0604020202020204" pitchFamily="34" charset="0"/>
                <a:cs typeface="Arial" panose="020B0604020202020204" pitchFamily="34" charset="0"/>
              </a:rPr>
              <a:t> .............................................................	53</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5.2. Basic Actions (Copy, Paste, Sort, Insert)</a:t>
            </a:r>
            <a:r>
              <a:rPr lang="en-GB" sz="1100" spc="64" dirty="0">
                <a:solidFill>
                  <a:sysClr val="windowText" lastClr="000000"/>
                </a:solidFill>
                <a:latin typeface="Arial" panose="020B0604020202020204" pitchFamily="34" charset="0"/>
                <a:cs typeface="Arial" panose="020B0604020202020204" pitchFamily="34" charset="0"/>
              </a:rPr>
              <a:t> .....................................	54</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5.3. File Management (Open, Save, Export)</a:t>
            </a:r>
            <a:r>
              <a:rPr lang="en-GB" sz="1100" spc="64" dirty="0">
                <a:solidFill>
                  <a:sysClr val="windowText" lastClr="000000"/>
                </a:solidFill>
                <a:latin typeface="Arial" panose="020B0604020202020204" pitchFamily="34" charset="0"/>
                <a:cs typeface="Arial" panose="020B0604020202020204" pitchFamily="34" charset="0"/>
              </a:rPr>
              <a:t> ......................................	55</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5.4. Home, Insert, and Formula Tabs</a:t>
            </a:r>
            <a:r>
              <a:rPr lang="en-GB" sz="1100" spc="64" dirty="0">
                <a:solidFill>
                  <a:sysClr val="windowText" lastClr="000000"/>
                </a:solidFill>
                <a:latin typeface="Arial" panose="020B0604020202020204" pitchFamily="34" charset="0"/>
                <a:cs typeface="Arial" panose="020B0604020202020204" pitchFamily="34" charset="0"/>
              </a:rPr>
              <a:t> ...............................................	56</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5.5. Numeric Formats and Basic Formulas</a:t>
            </a:r>
            <a:r>
              <a:rPr lang="en-GB" sz="1100" spc="64" dirty="0">
                <a:solidFill>
                  <a:sysClr val="windowText" lastClr="000000"/>
                </a:solidFill>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	</a:t>
            </a:r>
            <a:r>
              <a:rPr lang="en-GB" sz="1100" spc="64" dirty="0">
                <a:solidFill>
                  <a:sysClr val="windowText" lastClr="000000"/>
                </a:solidFill>
                <a:latin typeface="Arial" panose="020B0604020202020204" pitchFamily="34" charset="0"/>
                <a:cs typeface="Arial" panose="020B0604020202020204" pitchFamily="34" charset="0"/>
              </a:rPr>
              <a:t>57</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5.6. Common Excel Functions ………………………………...….…….........	58</a:t>
            </a:r>
            <a:endParaRPr lang="en-GB" sz="1100" spc="64" dirty="0">
              <a:solidFill>
                <a:sysClr val="windowText" lastClr="000000"/>
              </a:solidFill>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D16A733D-7554-EEA4-F995-D864FB2C7FF0}"/>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sp>
        <p:nvSpPr>
          <p:cNvPr id="10" name="Text Placeholder 2">
            <a:extLst>
              <a:ext uri="{FF2B5EF4-FFF2-40B4-BE49-F238E27FC236}">
                <a16:creationId xmlns:a16="http://schemas.microsoft.com/office/drawing/2014/main" id="{7BA77C07-B247-A534-E204-C60A53992288}"/>
              </a:ext>
            </a:extLst>
          </p:cNvPr>
          <p:cNvSpPr txBox="1">
            <a:spLocks/>
          </p:cNvSpPr>
          <p:nvPr/>
        </p:nvSpPr>
        <p:spPr>
          <a:xfrm>
            <a:off x="5683307" y="459219"/>
            <a:ext cx="5782411" cy="357302"/>
          </a:xfrm>
          <a:prstGeom prst="rect">
            <a:avLst/>
          </a:prstGeom>
          <a:solidFill>
            <a:srgbClr val="FF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1800" dirty="0">
                <a:solidFill>
                  <a:schemeClr val="bg1"/>
                </a:solidFill>
                <a:latin typeface="Aptos" panose="020B0004020202020204" pitchFamily="34" charset="0"/>
              </a:rPr>
              <a:t>Lab 01</a:t>
            </a:r>
            <a:r>
              <a:rPr lang="pl-PL" sz="1800" dirty="0">
                <a:solidFill>
                  <a:schemeClr val="bg1"/>
                </a:solidFill>
                <a:latin typeface="Aptos" panose="020B0004020202020204" pitchFamily="34" charset="0"/>
              </a:rPr>
              <a:t>: </a:t>
            </a:r>
            <a:r>
              <a:rPr lang="en-US" sz="1800" dirty="0">
                <a:solidFill>
                  <a:schemeClr val="bg1"/>
                </a:solidFill>
                <a:latin typeface="Aptos" panose="020B0004020202020204" pitchFamily="34" charset="0"/>
              </a:rPr>
              <a:t>Overview of Transport Data Sources and Tools </a:t>
            </a:r>
            <a:endParaRPr lang="pl-PL" sz="1800" dirty="0">
              <a:solidFill>
                <a:schemeClr val="bg1"/>
              </a:solidFill>
              <a:latin typeface="Aptos" panose="020B0004020202020204" pitchFamily="34" charset="0"/>
            </a:endParaRPr>
          </a:p>
        </p:txBody>
      </p:sp>
      <p:sp>
        <p:nvSpPr>
          <p:cNvPr id="18" name="object 6">
            <a:extLst>
              <a:ext uri="{FF2B5EF4-FFF2-40B4-BE49-F238E27FC236}">
                <a16:creationId xmlns:a16="http://schemas.microsoft.com/office/drawing/2014/main" id="{B8804E7F-D73D-5376-328C-64777F12486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2" name="object 6">
            <a:extLst>
              <a:ext uri="{FF2B5EF4-FFF2-40B4-BE49-F238E27FC236}">
                <a16:creationId xmlns:a16="http://schemas.microsoft.com/office/drawing/2014/main" id="{386FE13D-9E7E-AC72-416D-52949CE9A5E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76EB3-5298-80B9-E74A-22DB04E3099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BC50CD3-A33A-2F47-52E5-F2985D6E64E5}"/>
              </a:ext>
            </a:extLst>
          </p:cNvPr>
          <p:cNvSpPr txBox="1">
            <a:spLocks noGrp="1"/>
          </p:cNvSpPr>
          <p:nvPr>
            <p:ph type="title"/>
          </p:nvPr>
        </p:nvSpPr>
        <p:spPr>
          <a:xfrm>
            <a:off x="726282" y="432621"/>
            <a:ext cx="3694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DB1F209F-5E90-4AFD-5B5F-E29627C74D71}"/>
              </a:ext>
            </a:extLst>
          </p:cNvPr>
          <p:cNvSpPr txBox="1"/>
          <p:nvPr/>
        </p:nvSpPr>
        <p:spPr>
          <a:xfrm>
            <a:off x="726282" y="1343919"/>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Generating Vectors from functions</a:t>
            </a:r>
            <a:endParaRPr lang="en-GB" sz="2000" b="1" dirty="0">
              <a:solidFill>
                <a:sysClr val="windowText" lastClr="000000"/>
              </a:solidFill>
              <a:latin typeface="Aptos" panose="020B0004020202020204" pitchFamily="34" charset="0"/>
              <a:cs typeface="Arial"/>
            </a:endParaRPr>
          </a:p>
        </p:txBody>
      </p:sp>
      <p:sp>
        <p:nvSpPr>
          <p:cNvPr id="8" name="TextBox 7">
            <a:extLst>
              <a:ext uri="{FF2B5EF4-FFF2-40B4-BE49-F238E27FC236}">
                <a16:creationId xmlns:a16="http://schemas.microsoft.com/office/drawing/2014/main" id="{6D7F6988-B878-E90F-1C79-BAADF7CDEA4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5" name="object 3">
            <a:extLst>
              <a:ext uri="{FF2B5EF4-FFF2-40B4-BE49-F238E27FC236}">
                <a16:creationId xmlns:a16="http://schemas.microsoft.com/office/drawing/2014/main" id="{52F02767-0D75-2611-5B7F-E85368FC7E47}"/>
              </a:ext>
            </a:extLst>
          </p:cNvPr>
          <p:cNvSpPr txBox="1"/>
          <p:nvPr/>
        </p:nvSpPr>
        <p:spPr>
          <a:xfrm>
            <a:off x="1151257" y="1784609"/>
            <a:ext cx="7992287" cy="4448471"/>
          </a:xfrm>
          <a:prstGeom prst="rect">
            <a:avLst/>
          </a:prstGeom>
        </p:spPr>
        <p:txBody>
          <a:bodyPr vert="horz" wrap="square" lIns="0" tIns="16329" rIns="0" bIns="0" rtlCol="0">
            <a:spAutoFit/>
          </a:bodyPr>
          <a:lstStyle/>
          <a:p>
            <a:pPr marL="285750" indent="-285750" eaLnBrk="1" hangingPunct="1">
              <a:lnSpc>
                <a:spcPct val="100000"/>
              </a:lnSpc>
              <a:spcBef>
                <a:spcPts val="1200"/>
              </a:spcBef>
              <a:buFont typeface="Arial" panose="020B0604020202020204" pitchFamily="34" charset="0"/>
              <a:buChar char="•"/>
            </a:pPr>
            <a:r>
              <a:rPr lang="en-US" altLang="en-US" sz="1800" dirty="0"/>
              <a:t>zeros(M,N)	</a:t>
            </a:r>
            <a:r>
              <a:rPr lang="en-US" altLang="en-US" sz="1800" dirty="0" err="1"/>
              <a:t>MxN</a:t>
            </a:r>
            <a:r>
              <a:rPr lang="en-US" altLang="en-US" sz="1800" dirty="0"/>
              <a:t> matrix of zeros</a:t>
            </a:r>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r>
              <a:rPr lang="en-US" altLang="en-US" sz="1800" dirty="0"/>
              <a:t>ones(M,N)	</a:t>
            </a:r>
            <a:r>
              <a:rPr lang="en-US" altLang="en-US" sz="1800" dirty="0" err="1"/>
              <a:t>MxN</a:t>
            </a:r>
            <a:r>
              <a:rPr lang="en-US" altLang="en-US" sz="1800" dirty="0"/>
              <a:t> matrix of ones</a:t>
            </a:r>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r>
              <a:rPr lang="en-US" altLang="en-US" sz="1800" dirty="0"/>
              <a:t>rand(M,N)	</a:t>
            </a:r>
            <a:r>
              <a:rPr lang="en-US" altLang="en-US" sz="1800" dirty="0" err="1"/>
              <a:t>MxN</a:t>
            </a:r>
            <a:r>
              <a:rPr lang="en-US" altLang="en-US" sz="1800" dirty="0"/>
              <a:t> matrix of uniformly 					distributed random       </a:t>
            </a:r>
          </a:p>
          <a:p>
            <a:pPr eaLnBrk="1" hangingPunct="1">
              <a:lnSpc>
                <a:spcPct val="100000"/>
              </a:lnSpc>
              <a:spcBef>
                <a:spcPts val="1200"/>
              </a:spcBef>
            </a:pPr>
            <a:r>
              <a:rPr lang="en-US" altLang="en-US" sz="1800" dirty="0"/>
              <a:t>	                       	numbers on (0,1)</a:t>
            </a:r>
            <a:endParaRPr lang="en-GB" altLang="en-US" sz="1800" dirty="0"/>
          </a:p>
        </p:txBody>
      </p:sp>
      <p:sp>
        <p:nvSpPr>
          <p:cNvPr id="4" name="Rectangle 3">
            <a:extLst>
              <a:ext uri="{FF2B5EF4-FFF2-40B4-BE49-F238E27FC236}">
                <a16:creationId xmlns:a16="http://schemas.microsoft.com/office/drawing/2014/main" id="{B9298764-8AA0-A3FC-ACCA-0685055AC280}"/>
              </a:ext>
            </a:extLst>
          </p:cNvPr>
          <p:cNvSpPr>
            <a:spLocks noGrp="1" noChangeArrowheads="1"/>
          </p:cNvSpPr>
          <p:nvPr/>
        </p:nvSpPr>
        <p:spPr bwMode="auto">
          <a:xfrm>
            <a:off x="7044600" y="2057400"/>
            <a:ext cx="3886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8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4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18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8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9pPr>
          </a:lstStyle>
          <a:p>
            <a:pPr eaLnBrk="1" hangingPunct="1">
              <a:buFont typeface="Wingdings" panose="05000000000000000000" pitchFamily="2" charset="2"/>
              <a:buNone/>
            </a:pPr>
            <a:r>
              <a:rPr lang="en-GB" altLang="en-US" sz="2200" dirty="0">
                <a:latin typeface="Courier New" panose="02070309020205020404" pitchFamily="49" charset="0"/>
              </a:rPr>
              <a:t>x = zeros(1,</a:t>
            </a:r>
            <a:r>
              <a:rPr lang="en-US" altLang="en-US" sz="2200" dirty="0">
                <a:latin typeface="Courier New" panose="02070309020205020404" pitchFamily="49" charset="0"/>
              </a:rPr>
              <a:t>3</a:t>
            </a:r>
            <a:r>
              <a:rPr lang="en-GB" altLang="en-US" sz="2200" dirty="0">
                <a:latin typeface="Courier New" panose="02070309020205020404" pitchFamily="49" charset="0"/>
              </a:rPr>
              <a:t>)</a:t>
            </a: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a:t>
            </a:r>
          </a:p>
          <a:p>
            <a:pPr eaLnBrk="1" hangingPunct="1">
              <a:buFont typeface="Wingdings" panose="05000000000000000000" pitchFamily="2" charset="2"/>
              <a:buNone/>
            </a:pPr>
            <a:r>
              <a:rPr lang="en-US" altLang="en-US" sz="2200" dirty="0">
                <a:latin typeface="Courier New" panose="02070309020205020404" pitchFamily="49" charset="0"/>
              </a:rPr>
              <a:t>	</a:t>
            </a:r>
            <a:r>
              <a:rPr lang="en-GB" altLang="en-US" sz="2200" dirty="0">
                <a:latin typeface="Courier New" panose="02070309020205020404" pitchFamily="49" charset="0"/>
              </a:rPr>
              <a:t>0     0     0</a:t>
            </a:r>
            <a:endParaRPr lang="en-US" altLang="en-US" sz="2200" dirty="0">
              <a:latin typeface="Courier New" panose="02070309020205020404" pitchFamily="49" charset="0"/>
            </a:endParaRPr>
          </a:p>
          <a:p>
            <a:pPr eaLnBrk="1" hangingPunct="1">
              <a:buFont typeface="Wingdings" panose="05000000000000000000" pitchFamily="2" charset="2"/>
              <a:buNone/>
            </a:pP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 </a:t>
            </a:r>
            <a:r>
              <a:rPr lang="en-US" altLang="en-US" sz="2200" dirty="0">
                <a:latin typeface="Courier New" panose="02070309020205020404" pitchFamily="49" charset="0"/>
              </a:rPr>
              <a:t>ones</a:t>
            </a:r>
            <a:r>
              <a:rPr lang="en-GB" altLang="en-US" sz="2200" dirty="0">
                <a:latin typeface="Courier New" panose="02070309020205020404" pitchFamily="49" charset="0"/>
              </a:rPr>
              <a:t>(1,</a:t>
            </a:r>
            <a:r>
              <a:rPr lang="en-US" altLang="en-US" sz="2200" dirty="0">
                <a:latin typeface="Courier New" panose="02070309020205020404" pitchFamily="49" charset="0"/>
              </a:rPr>
              <a:t>3</a:t>
            </a:r>
            <a:r>
              <a:rPr lang="en-GB" altLang="en-US" sz="2200" dirty="0">
                <a:latin typeface="Courier New" panose="02070309020205020404" pitchFamily="49" charset="0"/>
              </a:rPr>
              <a:t>)</a:t>
            </a: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a:t>
            </a:r>
          </a:p>
          <a:p>
            <a:pPr eaLnBrk="1" hangingPunct="1">
              <a:buFont typeface="Wingdings" panose="05000000000000000000" pitchFamily="2" charset="2"/>
              <a:buNone/>
            </a:pPr>
            <a:r>
              <a:rPr lang="en-US" altLang="en-US" sz="2200" dirty="0">
                <a:latin typeface="Courier New" panose="02070309020205020404" pitchFamily="49" charset="0"/>
              </a:rPr>
              <a:t>	1</a:t>
            </a:r>
            <a:r>
              <a:rPr lang="en-GB" altLang="en-US" sz="2200" dirty="0">
                <a:latin typeface="Courier New" panose="02070309020205020404" pitchFamily="49" charset="0"/>
              </a:rPr>
              <a:t>     </a:t>
            </a:r>
            <a:r>
              <a:rPr lang="en-US" altLang="en-US" sz="2200" dirty="0">
                <a:latin typeface="Courier New" panose="02070309020205020404" pitchFamily="49" charset="0"/>
              </a:rPr>
              <a:t>1</a:t>
            </a:r>
            <a:r>
              <a:rPr lang="en-GB" altLang="en-US" sz="2200" dirty="0">
                <a:latin typeface="Courier New" panose="02070309020205020404" pitchFamily="49" charset="0"/>
              </a:rPr>
              <a:t>     </a:t>
            </a:r>
            <a:r>
              <a:rPr lang="en-US" altLang="en-US" sz="2200" dirty="0">
                <a:latin typeface="Courier New" panose="02070309020205020404" pitchFamily="49" charset="0"/>
              </a:rPr>
              <a:t>1</a:t>
            </a:r>
            <a:endParaRPr lang="en-GB" altLang="en-US" sz="2200" dirty="0">
              <a:latin typeface="Courier New" panose="02070309020205020404" pitchFamily="49" charset="0"/>
            </a:endParaRPr>
          </a:p>
          <a:p>
            <a:pPr eaLnBrk="1" hangingPunct="1">
              <a:buFont typeface="Wingdings" panose="05000000000000000000" pitchFamily="2" charset="2"/>
              <a:buNone/>
            </a:pP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 rand(1,3)</a:t>
            </a:r>
          </a:p>
          <a:p>
            <a:pPr eaLnBrk="1" hangingPunct="1">
              <a:buFont typeface="Wingdings" panose="05000000000000000000" pitchFamily="2" charset="2"/>
              <a:buNone/>
            </a:pPr>
            <a:r>
              <a:rPr lang="en-GB" altLang="en-US" sz="2200" dirty="0">
                <a:latin typeface="Courier New" panose="02070309020205020404" pitchFamily="49" charset="0"/>
              </a:rPr>
              <a:t>x =</a:t>
            </a:r>
          </a:p>
          <a:p>
            <a:pPr eaLnBrk="1" hangingPunct="1">
              <a:buFont typeface="Wingdings" panose="05000000000000000000" pitchFamily="2" charset="2"/>
              <a:buNone/>
            </a:pPr>
            <a:r>
              <a:rPr lang="en-GB" altLang="en-US" sz="2200" dirty="0">
                <a:latin typeface="Courier New" panose="02070309020205020404" pitchFamily="49" charset="0"/>
              </a:rPr>
              <a:t>0.9501 </a:t>
            </a:r>
            <a:r>
              <a:rPr lang="en-US" altLang="en-US" sz="2200" dirty="0">
                <a:latin typeface="Courier New" panose="02070309020205020404" pitchFamily="49" charset="0"/>
              </a:rPr>
              <a:t> </a:t>
            </a:r>
            <a:r>
              <a:rPr lang="en-GB" altLang="en-US" sz="2200" dirty="0">
                <a:latin typeface="Courier New" panose="02070309020205020404" pitchFamily="49" charset="0"/>
              </a:rPr>
              <a:t>0.2311 0.6068</a:t>
            </a:r>
          </a:p>
        </p:txBody>
      </p:sp>
      <p:sp>
        <p:nvSpPr>
          <p:cNvPr id="9" name="object 6">
            <a:extLst>
              <a:ext uri="{FF2B5EF4-FFF2-40B4-BE49-F238E27FC236}">
                <a16:creationId xmlns:a16="http://schemas.microsoft.com/office/drawing/2014/main" id="{B764F61C-9F65-C351-755E-A97F0D9287F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10" name="object 3">
            <a:extLst>
              <a:ext uri="{FF2B5EF4-FFF2-40B4-BE49-F238E27FC236}">
                <a16:creationId xmlns:a16="http://schemas.microsoft.com/office/drawing/2014/main" id="{79F3DDB6-9533-1F7C-B96F-D776C26C7C4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3.4. </a:t>
            </a:r>
            <a:r>
              <a:rPr lang="en-US" b="1" dirty="0">
                <a:solidFill>
                  <a:schemeClr val="tx1"/>
                </a:solidFill>
              </a:rPr>
              <a:t>Generating Vectors and Matrices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6158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6602-62B8-C185-1125-5195194D206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8A72D4-9578-15AD-925B-F63D0FB9BB42}"/>
              </a:ext>
            </a:extLst>
          </p:cNvPr>
          <p:cNvSpPr txBox="1">
            <a:spLocks noGrp="1"/>
          </p:cNvSpPr>
          <p:nvPr>
            <p:ph type="title"/>
          </p:nvPr>
        </p:nvSpPr>
        <p:spPr>
          <a:xfrm>
            <a:off x="726281" y="432621"/>
            <a:ext cx="3694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object 3">
            <a:extLst>
              <a:ext uri="{FF2B5EF4-FFF2-40B4-BE49-F238E27FC236}">
                <a16:creationId xmlns:a16="http://schemas.microsoft.com/office/drawing/2014/main" id="{BFDBEAE5-F8EF-239F-D7F5-86712C0D77E6}"/>
              </a:ext>
            </a:extLst>
          </p:cNvPr>
          <p:cNvSpPr txBox="1"/>
          <p:nvPr/>
        </p:nvSpPr>
        <p:spPr>
          <a:xfrm>
            <a:off x="733424" y="1514807"/>
            <a:ext cx="7992287" cy="1468168"/>
          </a:xfrm>
          <a:prstGeom prst="rect">
            <a:avLst/>
          </a:prstGeom>
        </p:spPr>
        <p:txBody>
          <a:bodyPr vert="horz" wrap="square" lIns="0" tIns="16329" rIns="0" bIns="0" rtlCol="0">
            <a:spAutoFit/>
          </a:bodyPr>
          <a:lstStyle/>
          <a:p>
            <a:pPr marL="285750" indent="-285750" eaLnBrk="1" hangingPunct="1">
              <a:lnSpc>
                <a:spcPct val="100000"/>
              </a:lnSpc>
              <a:buFont typeface="Arial" panose="020B0604020202020204" pitchFamily="34" charset="0"/>
              <a:buChar char="•"/>
            </a:pPr>
            <a:r>
              <a:rPr lang="en-US" altLang="en-US" sz="1800" dirty="0">
                <a:latin typeface="Aptos" panose="020B0004020202020204" pitchFamily="34" charset="0"/>
              </a:rPr>
              <a:t>The matrix indices begin from 1 (not 0 (as in C))</a:t>
            </a:r>
            <a:r>
              <a:rPr lang="en-US" altLang="zh-TW" sz="1800" dirty="0">
                <a:latin typeface="Aptos" panose="020B0004020202020204" pitchFamily="34" charset="0"/>
                <a:ea typeface="新細明體" panose="020B0604030504040204" pitchFamily="18" charset="-120"/>
              </a:rPr>
              <a:t> </a:t>
            </a:r>
          </a:p>
          <a:p>
            <a:pPr marL="285750" indent="-285750" eaLnBrk="1" hangingPunct="1">
              <a:lnSpc>
                <a:spcPct val="100000"/>
              </a:lnSpc>
              <a:buFont typeface="Arial" panose="020B0604020202020204" pitchFamily="34" charset="0"/>
              <a:buChar char="•"/>
            </a:pPr>
            <a:r>
              <a:rPr lang="en-US" altLang="en-US" sz="1800" dirty="0">
                <a:latin typeface="Aptos" panose="020B0004020202020204" pitchFamily="34" charset="0"/>
              </a:rPr>
              <a:t>The matrix indices  must be positive integer</a:t>
            </a:r>
          </a:p>
          <a:p>
            <a:pPr marL="285750" indent="-285750" hangingPunct="1">
              <a:lnSpc>
                <a:spcPct val="100000"/>
              </a:lnSpc>
              <a:buFont typeface="Arial" panose="020B0604020202020204" pitchFamily="34" charset="0"/>
              <a:buChar char="•"/>
            </a:pPr>
            <a:r>
              <a:rPr kumimoji="1" lang="en-US" altLang="zh-TW" sz="2000" dirty="0">
                <a:latin typeface="Aptos" panose="020B0004020202020204" pitchFamily="34" charset="0"/>
                <a:ea typeface="新細明體" panose="020B0604030504040204" pitchFamily="18" charset="-120"/>
              </a:rPr>
              <a:t>Given:</a:t>
            </a:r>
          </a:p>
        </p:txBody>
      </p:sp>
      <p:pic>
        <p:nvPicPr>
          <p:cNvPr id="18" name="Picture 17">
            <a:extLst>
              <a:ext uri="{FF2B5EF4-FFF2-40B4-BE49-F238E27FC236}">
                <a16:creationId xmlns:a16="http://schemas.microsoft.com/office/drawing/2014/main" id="{6254760B-47C1-5338-B0B0-7829E8581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4" y="2999014"/>
            <a:ext cx="2366963" cy="1735138"/>
          </a:xfrm>
          <a:prstGeom prst="rect">
            <a:avLst/>
          </a:prstGeom>
          <a:noFill/>
          <a:ln>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 name="Picture 18">
            <a:extLst>
              <a:ext uri="{FF2B5EF4-FFF2-40B4-BE49-F238E27FC236}">
                <a16:creationId xmlns:a16="http://schemas.microsoft.com/office/drawing/2014/main" id="{FA911664-6A47-1A44-BE01-C9273F2C8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24" y="3075214"/>
            <a:ext cx="1087438" cy="15128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a:extLst>
              <a:ext uri="{FF2B5EF4-FFF2-40B4-BE49-F238E27FC236}">
                <a16:creationId xmlns:a16="http://schemas.microsoft.com/office/drawing/2014/main" id="{AC26CF10-2B7C-0D65-74FB-96039EC0C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024" y="3075214"/>
            <a:ext cx="1873250" cy="15541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a:extLst>
              <a:ext uri="{FF2B5EF4-FFF2-40B4-BE49-F238E27FC236}">
                <a16:creationId xmlns:a16="http://schemas.microsoft.com/office/drawing/2014/main" id="{55769B14-7C78-DBDE-EFF7-4BEAF5EB66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3862" y="3075214"/>
            <a:ext cx="1300162" cy="15033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1">
            <a:extLst>
              <a:ext uri="{FF2B5EF4-FFF2-40B4-BE49-F238E27FC236}">
                <a16:creationId xmlns:a16="http://schemas.microsoft.com/office/drawing/2014/main" id="{D461FB32-3416-0DD4-33B1-6FE8BB9D9681}"/>
              </a:ext>
            </a:extLst>
          </p:cNvPr>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0424" y="3075214"/>
            <a:ext cx="973138" cy="15128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 Box 14">
            <a:extLst>
              <a:ext uri="{FF2B5EF4-FFF2-40B4-BE49-F238E27FC236}">
                <a16:creationId xmlns:a16="http://schemas.microsoft.com/office/drawing/2014/main" id="{6DC693E7-50C6-ACDC-508C-D9FE033395BB}"/>
              </a:ext>
            </a:extLst>
          </p:cNvPr>
          <p:cNvSpPr txBox="1">
            <a:spLocks noChangeArrowheads="1"/>
          </p:cNvSpPr>
          <p:nvPr/>
        </p:nvSpPr>
        <p:spPr bwMode="auto">
          <a:xfrm>
            <a:off x="733424" y="4819950"/>
            <a:ext cx="10444160" cy="1423403"/>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lang="en-US" altLang="en-US" sz="1600" dirty="0">
                <a:latin typeface="Aptos" panose="020B0004020202020204" pitchFamily="34" charset="0"/>
              </a:rPr>
              <a:t>A(-2), A(0)</a:t>
            </a:r>
          </a:p>
          <a:p>
            <a:pPr eaLnBrk="1" hangingPunct="1"/>
            <a:endParaRPr lang="en-US" altLang="en-US" sz="1600" dirty="0">
              <a:latin typeface="Aptos" panose="020B0004020202020204" pitchFamily="34" charset="0"/>
            </a:endParaRPr>
          </a:p>
          <a:p>
            <a:pPr eaLnBrk="1" hangingPunct="1"/>
            <a:r>
              <a:rPr lang="en-US" altLang="en-US" sz="1600" dirty="0">
                <a:solidFill>
                  <a:srgbClr val="0066FF"/>
                </a:solidFill>
                <a:latin typeface="Aptos" panose="020B0004020202020204" pitchFamily="34" charset="0"/>
              </a:rPr>
              <a:t>Error: </a:t>
            </a:r>
            <a:r>
              <a:rPr lang="en-US" altLang="en-US" sz="1600" dirty="0">
                <a:solidFill>
                  <a:srgbClr val="FF3300"/>
                </a:solidFill>
                <a:latin typeface="Aptos" panose="020B0004020202020204" pitchFamily="34" charset="0"/>
              </a:rPr>
              <a:t>??? Subscript indices must either be real positive integers or </a:t>
            </a:r>
            <a:r>
              <a:rPr lang="en-US" altLang="en-US" sz="1600" dirty="0" err="1">
                <a:solidFill>
                  <a:srgbClr val="FF3300"/>
                </a:solidFill>
                <a:latin typeface="Aptos" panose="020B0004020202020204" pitchFamily="34" charset="0"/>
              </a:rPr>
              <a:t>logicals</a:t>
            </a:r>
            <a:r>
              <a:rPr lang="en-US" altLang="en-US" sz="1600" dirty="0">
                <a:solidFill>
                  <a:srgbClr val="FF3300"/>
                </a:solidFill>
                <a:latin typeface="Aptos" panose="020B0004020202020204" pitchFamily="34" charset="0"/>
              </a:rPr>
              <a:t>.</a:t>
            </a:r>
          </a:p>
          <a:p>
            <a:pPr eaLnBrk="1" hangingPunct="1"/>
            <a:endParaRPr lang="en-US" altLang="en-US" sz="1600" dirty="0">
              <a:latin typeface="Aptos" panose="020B0004020202020204" pitchFamily="34" charset="0"/>
            </a:endParaRPr>
          </a:p>
          <a:p>
            <a:pPr eaLnBrk="1" hangingPunct="1"/>
            <a:r>
              <a:rPr lang="en-US" altLang="en-US" sz="1600" dirty="0">
                <a:latin typeface="Aptos" panose="020B0004020202020204" pitchFamily="34" charset="0"/>
              </a:rPr>
              <a:t>A(4,2)</a:t>
            </a:r>
          </a:p>
          <a:p>
            <a:pPr eaLnBrk="1" hangingPunct="1"/>
            <a:r>
              <a:rPr lang="en-US" altLang="en-US" sz="1600" dirty="0">
                <a:solidFill>
                  <a:srgbClr val="0066FF"/>
                </a:solidFill>
                <a:latin typeface="Aptos" panose="020B0004020202020204" pitchFamily="34" charset="0"/>
              </a:rPr>
              <a:t>Error: </a:t>
            </a:r>
            <a:r>
              <a:rPr lang="en-US" altLang="en-US" sz="1600" dirty="0">
                <a:solidFill>
                  <a:srgbClr val="FF3300"/>
                </a:solidFill>
                <a:latin typeface="Aptos" panose="020B0004020202020204" pitchFamily="34" charset="0"/>
              </a:rPr>
              <a:t>??? Index exceeds matrix dimensions.</a:t>
            </a:r>
            <a:endParaRPr lang="tr-TR" altLang="en-US" sz="1600" dirty="0">
              <a:solidFill>
                <a:srgbClr val="FF3300"/>
              </a:solidFill>
              <a:latin typeface="Aptos" panose="020B0004020202020204" pitchFamily="34" charset="0"/>
            </a:endParaRPr>
          </a:p>
        </p:txBody>
      </p:sp>
      <p:sp>
        <p:nvSpPr>
          <p:cNvPr id="9" name="Slide Number Placeholder 8">
            <a:extLst>
              <a:ext uri="{FF2B5EF4-FFF2-40B4-BE49-F238E27FC236}">
                <a16:creationId xmlns:a16="http://schemas.microsoft.com/office/drawing/2014/main" id="{037C5DC8-B602-B30A-1758-1392AC9E08A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31</a:t>
            </a:fld>
            <a:endParaRPr lang="en-AT" spc="-64" dirty="0"/>
          </a:p>
        </p:txBody>
      </p:sp>
      <p:sp>
        <p:nvSpPr>
          <p:cNvPr id="7" name="object 6">
            <a:extLst>
              <a:ext uri="{FF2B5EF4-FFF2-40B4-BE49-F238E27FC236}">
                <a16:creationId xmlns:a16="http://schemas.microsoft.com/office/drawing/2014/main" id="{FFB16131-5DAB-0618-932D-74832CBFD4F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27BAC1A6-D107-E7E4-4C55-EA0EE11434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3.5. </a:t>
            </a:r>
            <a:r>
              <a:rPr lang="en-US" b="1" dirty="0">
                <a:solidFill>
                  <a:schemeClr val="tx1"/>
                </a:solidFill>
              </a:rPr>
              <a:t>Matrix Indexing</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764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F1774-911E-DC78-DBA1-34E53996BF6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E4C654-81F0-F2A6-FB8B-7C31F07A1C3E}"/>
              </a:ext>
            </a:extLst>
          </p:cNvPr>
          <p:cNvSpPr txBox="1">
            <a:spLocks noGrp="1"/>
          </p:cNvSpPr>
          <p:nvPr>
            <p:ph type="title"/>
          </p:nvPr>
        </p:nvSpPr>
        <p:spPr>
          <a:xfrm>
            <a:off x="726282" y="432621"/>
            <a:ext cx="369498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2D8B3D4D-33B6-40B2-E3F1-88217977743F}"/>
              </a:ext>
            </a:extLst>
          </p:cNvPr>
          <p:cNvSpPr txBox="1"/>
          <p:nvPr/>
        </p:nvSpPr>
        <p:spPr>
          <a:xfrm>
            <a:off x="726282" y="1627981"/>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Operators (arithmetic)</a:t>
            </a:r>
            <a:endParaRPr lang="en-GB" sz="2000" b="1" dirty="0">
              <a:solidFill>
                <a:sysClr val="windowText" lastClr="000000"/>
              </a:solidFill>
              <a:latin typeface="Aptos" panose="020B0004020202020204" pitchFamily="34" charset="0"/>
              <a:cs typeface="Arial"/>
            </a:endParaRPr>
          </a:p>
        </p:txBody>
      </p:sp>
      <p:sp>
        <p:nvSpPr>
          <p:cNvPr id="5" name="Rectangle 4">
            <a:extLst>
              <a:ext uri="{FF2B5EF4-FFF2-40B4-BE49-F238E27FC236}">
                <a16:creationId xmlns:a16="http://schemas.microsoft.com/office/drawing/2014/main" id="{ACB3CAA1-1CFC-8840-088A-11453527BEE6}"/>
              </a:ext>
            </a:extLst>
          </p:cNvPr>
          <p:cNvSpPr>
            <a:spLocks noGrp="1" noChangeArrowheads="1"/>
          </p:cNvSpPr>
          <p:nvPr/>
        </p:nvSpPr>
        <p:spPr bwMode="auto">
          <a:xfrm>
            <a:off x="726282" y="2169548"/>
            <a:ext cx="7543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buFont typeface="Wingdings" panose="05000000000000000000" pitchFamily="2" charset="2"/>
              <a:buNone/>
            </a:pPr>
            <a:r>
              <a:rPr lang="en-US" altLang="en-US" dirty="0">
                <a:latin typeface="Aptos" panose="020B0004020202020204" pitchFamily="34" charset="0"/>
              </a:rPr>
              <a:t>+	addition</a:t>
            </a:r>
          </a:p>
          <a:p>
            <a:pPr eaLnBrk="1" hangingPunct="1">
              <a:buFont typeface="Wingdings" panose="05000000000000000000" pitchFamily="2" charset="2"/>
              <a:buNone/>
            </a:pPr>
            <a:r>
              <a:rPr lang="en-US" altLang="en-US" dirty="0">
                <a:latin typeface="Aptos" panose="020B0004020202020204" pitchFamily="34" charset="0"/>
              </a:rPr>
              <a:t>-	subtraction</a:t>
            </a:r>
          </a:p>
          <a:p>
            <a:pPr eaLnBrk="1" hangingPunct="1">
              <a:buFont typeface="Wingdings" panose="05000000000000000000" pitchFamily="2" charset="2"/>
              <a:buNone/>
            </a:pPr>
            <a:r>
              <a:rPr lang="en-US" altLang="en-US" dirty="0">
                <a:latin typeface="Aptos" panose="020B0004020202020204" pitchFamily="34" charset="0"/>
              </a:rPr>
              <a:t>*	multiplication</a:t>
            </a:r>
          </a:p>
          <a:p>
            <a:pPr eaLnBrk="1" hangingPunct="1">
              <a:buFont typeface="Wingdings" panose="05000000000000000000" pitchFamily="2" charset="2"/>
              <a:buNone/>
            </a:pPr>
            <a:r>
              <a:rPr lang="en-US" altLang="en-US" dirty="0">
                <a:latin typeface="Aptos" panose="020B0004020202020204" pitchFamily="34" charset="0"/>
              </a:rPr>
              <a:t>/	division</a:t>
            </a:r>
          </a:p>
          <a:p>
            <a:pPr eaLnBrk="1" hangingPunct="1">
              <a:buFont typeface="Wingdings" panose="05000000000000000000" pitchFamily="2" charset="2"/>
              <a:buNone/>
            </a:pPr>
            <a:r>
              <a:rPr lang="en-US" altLang="en-US" dirty="0">
                <a:latin typeface="Aptos" panose="020B0004020202020204" pitchFamily="34" charset="0"/>
              </a:rPr>
              <a:t>^	power</a:t>
            </a:r>
          </a:p>
          <a:p>
            <a:pPr eaLnBrk="1" hangingPunct="1">
              <a:buFont typeface="Wingdings" panose="05000000000000000000" pitchFamily="2" charset="2"/>
              <a:buNone/>
            </a:pPr>
            <a:r>
              <a:rPr lang="en-US" altLang="en-US" dirty="0">
                <a:latin typeface="Aptos" panose="020B0004020202020204" pitchFamily="34" charset="0"/>
              </a:rPr>
              <a:t>‘	complex conjugate transpose</a:t>
            </a:r>
          </a:p>
          <a:p>
            <a:pPr eaLnBrk="1" hangingPunct="1">
              <a:buFont typeface="Wingdings" panose="05000000000000000000" pitchFamily="2" charset="2"/>
              <a:buNone/>
            </a:pPr>
            <a:endParaRPr lang="en-GB" altLang="en-US" dirty="0">
              <a:latin typeface="Aptos" panose="020B0004020202020204" pitchFamily="34" charset="0"/>
            </a:endParaRPr>
          </a:p>
        </p:txBody>
      </p:sp>
      <p:sp>
        <p:nvSpPr>
          <p:cNvPr id="9" name="Slide Number Placeholder 8">
            <a:extLst>
              <a:ext uri="{FF2B5EF4-FFF2-40B4-BE49-F238E27FC236}">
                <a16:creationId xmlns:a16="http://schemas.microsoft.com/office/drawing/2014/main" id="{7866BC11-9050-31D3-FAF7-455803192CB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32</a:t>
            </a:fld>
            <a:endParaRPr lang="en-AT" spc="-64" dirty="0"/>
          </a:p>
        </p:txBody>
      </p:sp>
      <p:sp>
        <p:nvSpPr>
          <p:cNvPr id="7" name="object 6">
            <a:extLst>
              <a:ext uri="{FF2B5EF4-FFF2-40B4-BE49-F238E27FC236}">
                <a16:creationId xmlns:a16="http://schemas.microsoft.com/office/drawing/2014/main" id="{4FB1BDE2-D388-A782-4D40-F15F9BA2DB0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FD0AD369-79A5-E173-841D-C1A0360E64E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3.6. </a:t>
            </a:r>
            <a:r>
              <a:rPr lang="en-US" b="1" dirty="0">
                <a:solidFill>
                  <a:schemeClr val="tx1"/>
                </a:solidFill>
              </a:rPr>
              <a:t>Arithmetic and Element-wise Operations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3902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55F95-3781-F716-2EAC-819EC3B83BE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FF597EA-9116-ACD8-1BD2-5F8DF0D575C2}"/>
              </a:ext>
            </a:extLst>
          </p:cNvPr>
          <p:cNvSpPr txBox="1"/>
          <p:nvPr/>
        </p:nvSpPr>
        <p:spPr>
          <a:xfrm>
            <a:off x="733424" y="1346622"/>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zh-TW" sz="2000" b="1" dirty="0">
                <a:latin typeface="Aptos" panose="020B0004020202020204" pitchFamily="34" charset="0"/>
                <a:ea typeface="新細明體" panose="020B0604030504040204" pitchFamily="18" charset="-120"/>
              </a:rPr>
              <a:t>Matrices Operations</a:t>
            </a:r>
            <a:endParaRPr lang="en-GB" sz="2000" b="1"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D73D1F95-F23B-75A8-233F-3998EB1A9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583" y="4398488"/>
            <a:ext cx="1728787" cy="17287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a:extLst>
              <a:ext uri="{FF2B5EF4-FFF2-40B4-BE49-F238E27FC236}">
                <a16:creationId xmlns:a16="http://schemas.microsoft.com/office/drawing/2014/main" id="{DA7B0611-0AFF-9863-3D83-B2FB0F0D3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170" y="4296888"/>
            <a:ext cx="1836738" cy="19034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8B95FB54-00A3-D50C-C86F-CA978EAAC6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4770" y="4373088"/>
            <a:ext cx="1695450" cy="18002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99F31B90-AE4B-B2C8-59A2-40A3FB9BE1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2170" y="4373088"/>
            <a:ext cx="1722438" cy="18002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C2329765-2C9D-1E4C-4866-BB3DA44834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5745" y="1950563"/>
            <a:ext cx="1873250" cy="15795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FA97B1D6-BADE-BF9C-2866-849B8CF68F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6333" y="1950563"/>
            <a:ext cx="2016125" cy="15589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9">
            <a:extLst>
              <a:ext uri="{FF2B5EF4-FFF2-40B4-BE49-F238E27FC236}">
                <a16:creationId xmlns:a16="http://schemas.microsoft.com/office/drawing/2014/main" id="{CD301E9E-3FA1-CBFC-4E7A-8450D6BB89F0}"/>
              </a:ext>
            </a:extLst>
          </p:cNvPr>
          <p:cNvSpPr txBox="1">
            <a:spLocks noChangeArrowheads="1"/>
          </p:cNvSpPr>
          <p:nvPr/>
        </p:nvSpPr>
        <p:spPr bwMode="auto">
          <a:xfrm>
            <a:off x="1451920" y="2310926"/>
            <a:ext cx="2324100"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kumimoji="1" lang="en-US" altLang="zh-TW" sz="2400" dirty="0">
                <a:latin typeface="Aptos" panose="020B0004020202020204" pitchFamily="34" charset="0"/>
                <a:ea typeface="新細明體" panose="020B0604030504040204" pitchFamily="18" charset="-120"/>
              </a:rPr>
              <a:t>Given A and B:</a:t>
            </a:r>
          </a:p>
        </p:txBody>
      </p:sp>
      <p:sp>
        <p:nvSpPr>
          <p:cNvPr id="15" name="Text Box 10">
            <a:extLst>
              <a:ext uri="{FF2B5EF4-FFF2-40B4-BE49-F238E27FC236}">
                <a16:creationId xmlns:a16="http://schemas.microsoft.com/office/drawing/2014/main" id="{9CE069C4-9EE2-1CEC-2967-17BEEAA48D8E}"/>
              </a:ext>
            </a:extLst>
          </p:cNvPr>
          <p:cNvSpPr txBox="1">
            <a:spLocks noChangeArrowheads="1"/>
          </p:cNvSpPr>
          <p:nvPr/>
        </p:nvSpPr>
        <p:spPr bwMode="auto">
          <a:xfrm>
            <a:off x="1307458" y="3822226"/>
            <a:ext cx="138747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kumimoji="1" lang="en-US" altLang="zh-TW" sz="2400" dirty="0">
                <a:latin typeface="Aptos" panose="020B0004020202020204" pitchFamily="34" charset="0"/>
                <a:ea typeface="新細明體" panose="020B0604030504040204" pitchFamily="18" charset="-120"/>
              </a:rPr>
              <a:t>Addition</a:t>
            </a:r>
          </a:p>
        </p:txBody>
      </p:sp>
      <p:sp>
        <p:nvSpPr>
          <p:cNvPr id="16" name="Text Box 11">
            <a:extLst>
              <a:ext uri="{FF2B5EF4-FFF2-40B4-BE49-F238E27FC236}">
                <a16:creationId xmlns:a16="http://schemas.microsoft.com/office/drawing/2014/main" id="{D9DF82B3-7DF5-65BE-71AB-57CC362BF2FF}"/>
              </a:ext>
            </a:extLst>
          </p:cNvPr>
          <p:cNvSpPr txBox="1">
            <a:spLocks noChangeArrowheads="1"/>
          </p:cNvSpPr>
          <p:nvPr/>
        </p:nvSpPr>
        <p:spPr bwMode="auto">
          <a:xfrm>
            <a:off x="3036245" y="3822226"/>
            <a:ext cx="180022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kumimoji="1" lang="en-US" altLang="zh-TW" sz="2400" dirty="0">
                <a:latin typeface="Aptos" panose="020B0004020202020204" pitchFamily="34" charset="0"/>
                <a:ea typeface="新細明體" panose="020B0604030504040204" pitchFamily="18" charset="-120"/>
              </a:rPr>
              <a:t>Subtraction</a:t>
            </a:r>
          </a:p>
        </p:txBody>
      </p:sp>
      <p:sp>
        <p:nvSpPr>
          <p:cNvPr id="17" name="Text Box 12">
            <a:extLst>
              <a:ext uri="{FF2B5EF4-FFF2-40B4-BE49-F238E27FC236}">
                <a16:creationId xmlns:a16="http://schemas.microsoft.com/office/drawing/2014/main" id="{8B8E2A08-7DC9-62CB-D5C2-596F4FF6FD91}"/>
              </a:ext>
            </a:extLst>
          </p:cNvPr>
          <p:cNvSpPr txBox="1">
            <a:spLocks noChangeArrowheads="1"/>
          </p:cNvSpPr>
          <p:nvPr/>
        </p:nvSpPr>
        <p:spPr bwMode="auto">
          <a:xfrm>
            <a:off x="5052370" y="3822226"/>
            <a:ext cx="180022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kumimoji="1" lang="en-US" altLang="zh-TW" sz="2400">
                <a:latin typeface="Aptos" panose="020B0004020202020204" pitchFamily="34" charset="0"/>
                <a:ea typeface="新細明體" panose="020B0604030504040204" pitchFamily="18" charset="-120"/>
              </a:rPr>
              <a:t>Product</a:t>
            </a:r>
          </a:p>
        </p:txBody>
      </p:sp>
      <p:sp>
        <p:nvSpPr>
          <p:cNvPr id="18" name="Text Box 13">
            <a:extLst>
              <a:ext uri="{FF2B5EF4-FFF2-40B4-BE49-F238E27FC236}">
                <a16:creationId xmlns:a16="http://schemas.microsoft.com/office/drawing/2014/main" id="{17676340-030B-51F9-B3D8-74F4DB1EC12C}"/>
              </a:ext>
            </a:extLst>
          </p:cNvPr>
          <p:cNvSpPr txBox="1">
            <a:spLocks noChangeArrowheads="1"/>
          </p:cNvSpPr>
          <p:nvPr/>
        </p:nvSpPr>
        <p:spPr bwMode="auto">
          <a:xfrm>
            <a:off x="6997058" y="3822226"/>
            <a:ext cx="180022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kumimoji="1" lang="en-US" altLang="zh-TW" sz="2400">
                <a:latin typeface="Aptos" panose="020B0004020202020204" pitchFamily="34" charset="0"/>
                <a:ea typeface="新細明體" panose="020B0604030504040204" pitchFamily="18" charset="-120"/>
              </a:rPr>
              <a:t>Transpose</a:t>
            </a:r>
          </a:p>
        </p:txBody>
      </p:sp>
      <p:sp>
        <p:nvSpPr>
          <p:cNvPr id="19" name="object 2">
            <a:extLst>
              <a:ext uri="{FF2B5EF4-FFF2-40B4-BE49-F238E27FC236}">
                <a16:creationId xmlns:a16="http://schemas.microsoft.com/office/drawing/2014/main" id="{AC3752A5-6928-F107-1F69-47F7284C11EE}"/>
              </a:ext>
            </a:extLst>
          </p:cNvPr>
          <p:cNvSpPr txBox="1">
            <a:spLocks noGrp="1"/>
          </p:cNvSpPr>
          <p:nvPr>
            <p:ph type="title"/>
          </p:nvPr>
        </p:nvSpPr>
        <p:spPr>
          <a:xfrm>
            <a:off x="726282" y="432621"/>
            <a:ext cx="369498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7" name="Slide Number Placeholder 6">
            <a:extLst>
              <a:ext uri="{FF2B5EF4-FFF2-40B4-BE49-F238E27FC236}">
                <a16:creationId xmlns:a16="http://schemas.microsoft.com/office/drawing/2014/main" id="{9D43D86A-385F-76F9-8286-A41FF4D8292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33</a:t>
            </a:fld>
            <a:endParaRPr lang="en-AT" spc="-64" dirty="0"/>
          </a:p>
        </p:txBody>
      </p:sp>
      <p:sp>
        <p:nvSpPr>
          <p:cNvPr id="4" name="object 6">
            <a:extLst>
              <a:ext uri="{FF2B5EF4-FFF2-40B4-BE49-F238E27FC236}">
                <a16:creationId xmlns:a16="http://schemas.microsoft.com/office/drawing/2014/main" id="{4E8FCB34-9398-ACD8-F927-1CFB64E3A62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object 3">
            <a:extLst>
              <a:ext uri="{FF2B5EF4-FFF2-40B4-BE49-F238E27FC236}">
                <a16:creationId xmlns:a16="http://schemas.microsoft.com/office/drawing/2014/main" id="{7F6EB137-2494-68F8-C73C-3808656446F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3.6. </a:t>
            </a:r>
            <a:r>
              <a:rPr lang="en-US" b="1" dirty="0">
                <a:solidFill>
                  <a:schemeClr val="tx1"/>
                </a:solidFill>
              </a:rPr>
              <a:t>Arithmetic and Element-wise Operations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6072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5B260-6026-83CE-4D1D-9DAC0DF08EA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9BA1686-294E-4D28-062D-C446520F5C84}"/>
              </a:ext>
            </a:extLst>
          </p:cNvPr>
          <p:cNvSpPr txBox="1">
            <a:spLocks noGrp="1"/>
          </p:cNvSpPr>
          <p:nvPr>
            <p:ph type="title"/>
          </p:nvPr>
        </p:nvSpPr>
        <p:spPr>
          <a:xfrm>
            <a:off x="726282" y="432621"/>
            <a:ext cx="36949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ADA4728C-42B1-E3B3-B45B-83D9259BA761}"/>
              </a:ext>
            </a:extLst>
          </p:cNvPr>
          <p:cNvSpPr txBox="1"/>
          <p:nvPr/>
        </p:nvSpPr>
        <p:spPr>
          <a:xfrm>
            <a:off x="726280" y="1357480"/>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Basic Task: Plot the function sin(x) between 0≤x≤4</a:t>
            </a:r>
            <a:r>
              <a:rPr lang="el-GR" altLang="en-US" sz="2000" b="1" dirty="0">
                <a:latin typeface="Aptos" panose="020B0004020202020204" pitchFamily="34" charset="0"/>
                <a:cs typeface="Times New Roman" panose="02020603050405020304" pitchFamily="18" charset="0"/>
              </a:rPr>
              <a:t>π</a:t>
            </a:r>
            <a:r>
              <a:rPr lang="en-US" altLang="en-US" sz="2000" b="1" dirty="0">
                <a:latin typeface="Aptos" panose="020B0004020202020204" pitchFamily="34" charset="0"/>
              </a:rPr>
              <a:t> </a:t>
            </a:r>
            <a:endParaRPr lang="en-GB" sz="2000" b="1" dirty="0">
              <a:solidFill>
                <a:sysClr val="windowText" lastClr="000000"/>
              </a:solidFill>
              <a:latin typeface="Aptos" panose="020B0004020202020204" pitchFamily="34" charset="0"/>
              <a:cs typeface="Arial"/>
            </a:endParaRPr>
          </a:p>
        </p:txBody>
      </p:sp>
      <p:sp>
        <p:nvSpPr>
          <p:cNvPr id="98" name="Rectangle 97">
            <a:extLst>
              <a:ext uri="{FF2B5EF4-FFF2-40B4-BE49-F238E27FC236}">
                <a16:creationId xmlns:a16="http://schemas.microsoft.com/office/drawing/2014/main" id="{CF465B99-2D0E-D5A4-27D5-B5F58E89635C}"/>
              </a:ext>
            </a:extLst>
          </p:cNvPr>
          <p:cNvSpPr>
            <a:spLocks noGrp="1" noChangeArrowheads="1"/>
          </p:cNvSpPr>
          <p:nvPr/>
        </p:nvSpPr>
        <p:spPr bwMode="auto">
          <a:xfrm>
            <a:off x="726282" y="1664200"/>
            <a:ext cx="8763000" cy="4696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lnSpc>
                <a:spcPct val="90000"/>
              </a:lnSpc>
            </a:pPr>
            <a:r>
              <a:rPr lang="en-US" altLang="en-US" sz="2000" dirty="0">
                <a:latin typeface="Aptos" panose="020B0004020202020204" pitchFamily="34" charset="0"/>
              </a:rPr>
              <a:t>Create an x-array of 100 samples between 0 and 4</a:t>
            </a:r>
            <a:r>
              <a:rPr lang="el-GR" altLang="en-US" sz="2000" dirty="0">
                <a:latin typeface="Aptos" panose="020B0004020202020204" pitchFamily="34" charset="0"/>
                <a:cs typeface="Times New Roman" panose="02020603050405020304" pitchFamily="18" charset="0"/>
              </a:rPr>
              <a:t>π</a:t>
            </a:r>
            <a:r>
              <a:rPr lang="en-US" altLang="en-US" sz="2000" dirty="0">
                <a:latin typeface="Aptos" panose="020B0004020202020204" pitchFamily="34" charset="0"/>
                <a:cs typeface="Times New Roman" panose="02020603050405020304" pitchFamily="18" charset="0"/>
              </a:rPr>
              <a:t>.</a:t>
            </a: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r>
              <a:rPr lang="en-US" altLang="en-US" sz="2000" dirty="0">
                <a:latin typeface="Aptos" panose="020B0004020202020204" pitchFamily="34" charset="0"/>
                <a:cs typeface="Times New Roman" panose="02020603050405020304" pitchFamily="18" charset="0"/>
              </a:rPr>
              <a:t>Calculate sin(.) of the x-array</a:t>
            </a: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marL="0" indent="0" eaLnBrk="1" hangingPunct="1">
              <a:lnSpc>
                <a:spcPct val="90000"/>
              </a:lnSpc>
              <a:buNone/>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r>
              <a:rPr lang="en-US" altLang="en-US" sz="2000" dirty="0">
                <a:latin typeface="Aptos" panose="020B0004020202020204" pitchFamily="34" charset="0"/>
                <a:cs typeface="Times New Roman" panose="02020603050405020304" pitchFamily="18" charset="0"/>
              </a:rPr>
              <a:t>Plot the y-array</a:t>
            </a:r>
          </a:p>
          <a:p>
            <a:pPr eaLnBrk="1" hangingPunct="1">
              <a:lnSpc>
                <a:spcPct val="90000"/>
              </a:lnSpc>
              <a:buFont typeface="Wingdings" panose="05000000000000000000" pitchFamily="2" charset="2"/>
              <a:buNone/>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buFont typeface="Wingdings" panose="05000000000000000000" pitchFamily="2" charset="2"/>
              <a:buNone/>
            </a:pPr>
            <a:r>
              <a:rPr lang="en-US" altLang="en-US" sz="2000" dirty="0">
                <a:latin typeface="Aptos" panose="020B0004020202020204" pitchFamily="34" charset="0"/>
                <a:cs typeface="Times New Roman" panose="02020603050405020304" pitchFamily="18" charset="0"/>
              </a:rPr>
              <a:t>	  </a:t>
            </a:r>
          </a:p>
        </p:txBody>
      </p:sp>
      <p:sp>
        <p:nvSpPr>
          <p:cNvPr id="99" name="Rectangle 98">
            <a:extLst>
              <a:ext uri="{FF2B5EF4-FFF2-40B4-BE49-F238E27FC236}">
                <a16:creationId xmlns:a16="http://schemas.microsoft.com/office/drawing/2014/main" id="{F749E1E9-4B03-E8FE-D43F-E2F0F06F32AE}"/>
              </a:ext>
            </a:extLst>
          </p:cNvPr>
          <p:cNvSpPr>
            <a:spLocks noChangeArrowheads="1"/>
          </p:cNvSpPr>
          <p:nvPr/>
        </p:nvSpPr>
        <p:spPr bwMode="auto">
          <a:xfrm>
            <a:off x="1259682" y="2363502"/>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&gt;&gt;x=</a:t>
            </a:r>
            <a:r>
              <a:rPr lang="en-US" altLang="en-US" sz="2000" dirty="0" err="1">
                <a:latin typeface="Aptos" panose="020B0004020202020204" pitchFamily="34" charset="0"/>
              </a:rPr>
              <a:t>linspace</a:t>
            </a:r>
            <a:r>
              <a:rPr lang="en-US" altLang="en-US" sz="2000" dirty="0">
                <a:latin typeface="Aptos" panose="020B0004020202020204" pitchFamily="34" charset="0"/>
              </a:rPr>
              <a:t>(0,4*pi,100);</a:t>
            </a:r>
          </a:p>
        </p:txBody>
      </p:sp>
      <p:sp>
        <p:nvSpPr>
          <p:cNvPr id="100" name="Rectangle 99">
            <a:extLst>
              <a:ext uri="{FF2B5EF4-FFF2-40B4-BE49-F238E27FC236}">
                <a16:creationId xmlns:a16="http://schemas.microsoft.com/office/drawing/2014/main" id="{13ED9BE8-FBF5-0B7B-32BE-A7DC882C199A}"/>
              </a:ext>
            </a:extLst>
          </p:cNvPr>
          <p:cNvSpPr>
            <a:spLocks noChangeArrowheads="1"/>
          </p:cNvSpPr>
          <p:nvPr/>
        </p:nvSpPr>
        <p:spPr bwMode="auto">
          <a:xfrm>
            <a:off x="1259682" y="3838016"/>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&gt;&gt;y=sin(x);</a:t>
            </a:r>
          </a:p>
        </p:txBody>
      </p:sp>
      <p:pic>
        <p:nvPicPr>
          <p:cNvPr id="102" name="Picture 101">
            <a:extLst>
              <a:ext uri="{FF2B5EF4-FFF2-40B4-BE49-F238E27FC236}">
                <a16:creationId xmlns:a16="http://schemas.microsoft.com/office/drawing/2014/main" id="{7B5B3B48-2BCE-BA59-BDC6-9037DC3A9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623" y="2290676"/>
            <a:ext cx="5639156" cy="4229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 name="Rectangle 100">
            <a:extLst>
              <a:ext uri="{FF2B5EF4-FFF2-40B4-BE49-F238E27FC236}">
                <a16:creationId xmlns:a16="http://schemas.microsoft.com/office/drawing/2014/main" id="{A198D743-3448-5E41-F468-1B481E968422}"/>
              </a:ext>
            </a:extLst>
          </p:cNvPr>
          <p:cNvSpPr>
            <a:spLocks noChangeArrowheads="1"/>
          </p:cNvSpPr>
          <p:nvPr/>
        </p:nvSpPr>
        <p:spPr bwMode="auto">
          <a:xfrm>
            <a:off x="1259682" y="5312530"/>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&gt;&gt;plot(y)</a:t>
            </a:r>
          </a:p>
        </p:txBody>
      </p:sp>
      <p:sp>
        <p:nvSpPr>
          <p:cNvPr id="7" name="Slide Number Placeholder 6">
            <a:extLst>
              <a:ext uri="{FF2B5EF4-FFF2-40B4-BE49-F238E27FC236}">
                <a16:creationId xmlns:a16="http://schemas.microsoft.com/office/drawing/2014/main" id="{9626EA63-B179-9940-D255-2C943DB7EF7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34</a:t>
            </a:fld>
            <a:endParaRPr lang="en-AT" spc="-64" dirty="0"/>
          </a:p>
        </p:txBody>
      </p:sp>
      <p:sp>
        <p:nvSpPr>
          <p:cNvPr id="5" name="object 6">
            <a:extLst>
              <a:ext uri="{FF2B5EF4-FFF2-40B4-BE49-F238E27FC236}">
                <a16:creationId xmlns:a16="http://schemas.microsoft.com/office/drawing/2014/main" id="{31F1E43A-2856-4987-4543-2D6C4D22E84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741B70B6-1780-C850-D2CF-E8B71DF8D4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Plotting Functions in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869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FDBB-1BC7-5BAE-78D2-7B8F9263C89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72B7D53-DACA-389F-2F83-769AC6EFA5A9}"/>
              </a:ext>
            </a:extLst>
          </p:cNvPr>
          <p:cNvSpPr txBox="1"/>
          <p:nvPr/>
        </p:nvSpPr>
        <p:spPr>
          <a:xfrm>
            <a:off x="733424" y="1447113"/>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Plot the function e</a:t>
            </a:r>
            <a:r>
              <a:rPr lang="en-US" altLang="en-US" sz="2000" b="1" baseline="30000" dirty="0">
                <a:latin typeface="Aptos" panose="020B0004020202020204" pitchFamily="34" charset="0"/>
              </a:rPr>
              <a:t>-x/3</a:t>
            </a:r>
            <a:r>
              <a:rPr lang="en-US" altLang="en-US" sz="2000" b="1" dirty="0">
                <a:latin typeface="Aptos" panose="020B0004020202020204" pitchFamily="34" charset="0"/>
              </a:rPr>
              <a:t>sin(x) between 0≤x≤4</a:t>
            </a:r>
            <a:r>
              <a:rPr lang="el-GR" altLang="en-US" sz="2000" b="1" dirty="0">
                <a:latin typeface="Aptos" panose="020B0004020202020204" pitchFamily="34" charset="0"/>
                <a:cs typeface="Times New Roman" panose="02020603050405020304" pitchFamily="18" charset="0"/>
              </a:rPr>
              <a:t>π</a:t>
            </a:r>
            <a:r>
              <a:rPr lang="en-US" altLang="en-US" sz="2000" b="1" dirty="0">
                <a:latin typeface="Aptos" panose="020B0004020202020204" pitchFamily="34" charset="0"/>
              </a:rPr>
              <a:t> </a:t>
            </a:r>
            <a:endParaRPr lang="en-GB" sz="2000" b="1" dirty="0">
              <a:solidFill>
                <a:sysClr val="windowText" lastClr="000000"/>
              </a:solidFill>
              <a:latin typeface="Aptos" panose="020B0004020202020204" pitchFamily="34" charset="0"/>
              <a:cs typeface="Arial"/>
            </a:endParaRPr>
          </a:p>
        </p:txBody>
      </p:sp>
      <p:sp>
        <p:nvSpPr>
          <p:cNvPr id="4" name="Rectangle 3">
            <a:extLst>
              <a:ext uri="{FF2B5EF4-FFF2-40B4-BE49-F238E27FC236}">
                <a16:creationId xmlns:a16="http://schemas.microsoft.com/office/drawing/2014/main" id="{0D2A9DF0-0C32-1454-C1B9-40BA22E18F13}"/>
              </a:ext>
            </a:extLst>
          </p:cNvPr>
          <p:cNvSpPr>
            <a:spLocks noGrp="1" noChangeArrowheads="1"/>
          </p:cNvSpPr>
          <p:nvPr/>
        </p:nvSpPr>
        <p:spPr bwMode="auto">
          <a:xfrm>
            <a:off x="726282" y="1898406"/>
            <a:ext cx="8641454"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r>
              <a:rPr lang="en-US" altLang="en-US" sz="2000" dirty="0">
                <a:latin typeface="Aptos" panose="020B0004020202020204" pitchFamily="34" charset="0"/>
              </a:rPr>
              <a:t>Create an x-array of 100 samples between 0 and 4</a:t>
            </a:r>
            <a:r>
              <a:rPr lang="el-GR" altLang="en-US" sz="2000" dirty="0">
                <a:latin typeface="Aptos" panose="020B0004020202020204" pitchFamily="34" charset="0"/>
                <a:cs typeface="Times New Roman" panose="02020603050405020304" pitchFamily="18" charset="0"/>
              </a:rPr>
              <a:t>π</a:t>
            </a:r>
            <a:r>
              <a:rPr lang="en-US" altLang="en-US" sz="2000" dirty="0">
                <a:latin typeface="Aptos" panose="020B0004020202020204" pitchFamily="34" charset="0"/>
                <a:cs typeface="Times New Roman" panose="02020603050405020304" pitchFamily="18" charset="0"/>
              </a:rPr>
              <a:t>.</a:t>
            </a:r>
          </a:p>
          <a:p>
            <a:pPr eaLnBrk="1" hangingPunct="1"/>
            <a:endParaRPr lang="en-US" altLang="en-US" sz="2000" dirty="0">
              <a:latin typeface="Aptos" panose="020B0004020202020204" pitchFamily="34" charset="0"/>
              <a:cs typeface="Times New Roman" panose="02020603050405020304" pitchFamily="18" charset="0"/>
            </a:endParaRPr>
          </a:p>
          <a:p>
            <a:pPr eaLnBrk="1" hangingPunct="1"/>
            <a:endParaRPr lang="en-US" altLang="en-US" sz="2000" dirty="0">
              <a:latin typeface="Aptos" panose="020B0004020202020204" pitchFamily="34" charset="0"/>
              <a:cs typeface="Times New Roman" panose="02020603050405020304" pitchFamily="18" charset="0"/>
            </a:endParaRPr>
          </a:p>
          <a:p>
            <a:pPr eaLnBrk="1" hangingPunct="1"/>
            <a:r>
              <a:rPr lang="en-US" altLang="en-US" sz="2000" dirty="0">
                <a:latin typeface="Aptos" panose="020B0004020202020204" pitchFamily="34" charset="0"/>
                <a:cs typeface="Times New Roman" panose="02020603050405020304" pitchFamily="18" charset="0"/>
              </a:rPr>
              <a:t>Calculate sin(.) of the x-array</a:t>
            </a:r>
          </a:p>
          <a:p>
            <a:pPr eaLnBrk="1" hangingPunct="1"/>
            <a:endParaRPr lang="en-US" altLang="en-US" sz="2000" dirty="0">
              <a:latin typeface="Aptos" panose="020B0004020202020204" pitchFamily="34" charset="0"/>
              <a:cs typeface="Times New Roman" panose="02020603050405020304" pitchFamily="18" charset="0"/>
            </a:endParaRPr>
          </a:p>
          <a:p>
            <a:pPr eaLnBrk="1" hangingPunct="1"/>
            <a:endParaRPr lang="en-US" altLang="en-US" sz="2000" dirty="0">
              <a:latin typeface="Aptos" panose="020B0004020202020204" pitchFamily="34" charset="0"/>
              <a:cs typeface="Times New Roman" panose="02020603050405020304" pitchFamily="18" charset="0"/>
            </a:endParaRPr>
          </a:p>
          <a:p>
            <a:pPr eaLnBrk="1" hangingPunct="1"/>
            <a:r>
              <a:rPr lang="en-US" altLang="en-US" sz="2000" dirty="0">
                <a:latin typeface="Aptos" panose="020B0004020202020204" pitchFamily="34" charset="0"/>
                <a:cs typeface="Times New Roman" panose="02020603050405020304" pitchFamily="18" charset="0"/>
              </a:rPr>
              <a:t>Calculate e</a:t>
            </a:r>
            <a:r>
              <a:rPr lang="en-US" altLang="en-US" sz="2000" baseline="30000" dirty="0">
                <a:latin typeface="Aptos" panose="020B0004020202020204" pitchFamily="34" charset="0"/>
                <a:cs typeface="Times New Roman" panose="02020603050405020304" pitchFamily="18" charset="0"/>
              </a:rPr>
              <a:t>-x/3</a:t>
            </a:r>
            <a:r>
              <a:rPr lang="en-US" altLang="en-US" sz="2000" dirty="0">
                <a:latin typeface="Aptos" panose="020B0004020202020204" pitchFamily="34" charset="0"/>
                <a:cs typeface="Times New Roman" panose="02020603050405020304" pitchFamily="18" charset="0"/>
              </a:rPr>
              <a:t> of the x-array</a:t>
            </a:r>
          </a:p>
          <a:p>
            <a:pPr eaLnBrk="1" hangingPunct="1"/>
            <a:endParaRPr lang="en-US" altLang="en-US" sz="2000" dirty="0">
              <a:latin typeface="Aptos" panose="020B0004020202020204" pitchFamily="34" charset="0"/>
              <a:cs typeface="Times New Roman" panose="02020603050405020304" pitchFamily="18" charset="0"/>
            </a:endParaRPr>
          </a:p>
          <a:p>
            <a:pPr eaLnBrk="1" hangingPunct="1"/>
            <a:endParaRPr lang="en-US" altLang="en-US" sz="2000" dirty="0">
              <a:latin typeface="Aptos" panose="020B0004020202020204" pitchFamily="34" charset="0"/>
              <a:cs typeface="Times New Roman" panose="02020603050405020304" pitchFamily="18" charset="0"/>
            </a:endParaRPr>
          </a:p>
          <a:p>
            <a:pPr eaLnBrk="1" hangingPunct="1"/>
            <a:r>
              <a:rPr lang="en-US" altLang="en-US" sz="2000" dirty="0">
                <a:latin typeface="Aptos" panose="020B0004020202020204" pitchFamily="34" charset="0"/>
                <a:cs typeface="Times New Roman" panose="02020603050405020304" pitchFamily="18" charset="0"/>
              </a:rPr>
              <a:t>Multiply the arrays y and y1</a:t>
            </a:r>
          </a:p>
          <a:p>
            <a:pPr eaLnBrk="1" hangingPunct="1">
              <a:buFont typeface="Wingdings" panose="05000000000000000000" pitchFamily="2" charset="2"/>
              <a:buNone/>
            </a:pPr>
            <a:endParaRPr lang="en-US" altLang="en-US" sz="2000" dirty="0">
              <a:latin typeface="Aptos" panose="020B00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F5B5EAF-BF77-5FF9-5485-EFD19978BD2C}"/>
              </a:ext>
            </a:extLst>
          </p:cNvPr>
          <p:cNvSpPr>
            <a:spLocks noChangeArrowheads="1"/>
          </p:cNvSpPr>
          <p:nvPr/>
        </p:nvSpPr>
        <p:spPr bwMode="auto">
          <a:xfrm>
            <a:off x="1183482" y="2356659"/>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&gt;&gt;x=</a:t>
            </a:r>
            <a:r>
              <a:rPr lang="en-US" altLang="en-US" sz="2000" dirty="0" err="1">
                <a:latin typeface="Aptos" panose="020B0004020202020204" pitchFamily="34" charset="0"/>
              </a:rPr>
              <a:t>linspace</a:t>
            </a:r>
            <a:r>
              <a:rPr lang="en-US" altLang="en-US" sz="2000" dirty="0">
                <a:latin typeface="Aptos" panose="020B0004020202020204" pitchFamily="34" charset="0"/>
              </a:rPr>
              <a:t>(0,4*pi,100);</a:t>
            </a:r>
          </a:p>
        </p:txBody>
      </p:sp>
      <p:sp>
        <p:nvSpPr>
          <p:cNvPr id="7" name="Rectangle 6">
            <a:extLst>
              <a:ext uri="{FF2B5EF4-FFF2-40B4-BE49-F238E27FC236}">
                <a16:creationId xmlns:a16="http://schemas.microsoft.com/office/drawing/2014/main" id="{020AA52C-C02D-0FB1-00CC-B15205008D38}"/>
              </a:ext>
            </a:extLst>
          </p:cNvPr>
          <p:cNvSpPr>
            <a:spLocks noChangeArrowheads="1"/>
          </p:cNvSpPr>
          <p:nvPr/>
        </p:nvSpPr>
        <p:spPr bwMode="auto">
          <a:xfrm>
            <a:off x="1183482" y="3266447"/>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&gt;&gt;y=sin(x);</a:t>
            </a:r>
          </a:p>
        </p:txBody>
      </p:sp>
      <p:sp>
        <p:nvSpPr>
          <p:cNvPr id="8" name="Rectangle 7">
            <a:extLst>
              <a:ext uri="{FF2B5EF4-FFF2-40B4-BE49-F238E27FC236}">
                <a16:creationId xmlns:a16="http://schemas.microsoft.com/office/drawing/2014/main" id="{DE9A322B-4722-7058-A591-5CAC50569223}"/>
              </a:ext>
            </a:extLst>
          </p:cNvPr>
          <p:cNvSpPr>
            <a:spLocks noChangeArrowheads="1"/>
          </p:cNvSpPr>
          <p:nvPr/>
        </p:nvSpPr>
        <p:spPr bwMode="auto">
          <a:xfrm>
            <a:off x="1183482" y="4204314"/>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&gt;&gt;y1=exp(-x/3);</a:t>
            </a:r>
          </a:p>
        </p:txBody>
      </p:sp>
      <p:sp>
        <p:nvSpPr>
          <p:cNvPr id="9" name="Rectangle 8">
            <a:extLst>
              <a:ext uri="{FF2B5EF4-FFF2-40B4-BE49-F238E27FC236}">
                <a16:creationId xmlns:a16="http://schemas.microsoft.com/office/drawing/2014/main" id="{8B3CCCD3-8120-8818-CD5D-F7342E3B5FE5}"/>
              </a:ext>
            </a:extLst>
          </p:cNvPr>
          <p:cNvSpPr>
            <a:spLocks noChangeArrowheads="1"/>
          </p:cNvSpPr>
          <p:nvPr/>
        </p:nvSpPr>
        <p:spPr bwMode="auto">
          <a:xfrm>
            <a:off x="1183482" y="5231976"/>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&gt;&gt;y2=y*y1;</a:t>
            </a:r>
          </a:p>
        </p:txBody>
      </p:sp>
      <p:sp>
        <p:nvSpPr>
          <p:cNvPr id="12" name="Slide Number Placeholder 11">
            <a:extLst>
              <a:ext uri="{FF2B5EF4-FFF2-40B4-BE49-F238E27FC236}">
                <a16:creationId xmlns:a16="http://schemas.microsoft.com/office/drawing/2014/main" id="{13D9D678-FD06-D258-C15E-9A57BE8D107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35</a:t>
            </a:fld>
            <a:endParaRPr lang="en-AT" spc="-64" dirty="0"/>
          </a:p>
        </p:txBody>
      </p:sp>
      <p:sp>
        <p:nvSpPr>
          <p:cNvPr id="10" name="object 6">
            <a:extLst>
              <a:ext uri="{FF2B5EF4-FFF2-40B4-BE49-F238E27FC236}">
                <a16:creationId xmlns:a16="http://schemas.microsoft.com/office/drawing/2014/main" id="{25C80BB4-8CC9-D0E7-965D-CBEC816298E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object 3">
            <a:extLst>
              <a:ext uri="{FF2B5EF4-FFF2-40B4-BE49-F238E27FC236}">
                <a16:creationId xmlns:a16="http://schemas.microsoft.com/office/drawing/2014/main" id="{051E03FD-6FD6-E06E-196E-226C838DF77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Plotting Functions in MATLAB</a:t>
            </a:r>
            <a:endParaRPr lang="en-US" b="1" dirty="0">
              <a:solidFill>
                <a:schemeClr val="tx1"/>
              </a:solidFill>
              <a:latin typeface="Calibri" panose="020F0502020204030204" pitchFamily="34" charset="0"/>
              <a:cs typeface="Calibri" panose="020F0502020204030204" pitchFamily="34" charset="0"/>
            </a:endParaRPr>
          </a:p>
        </p:txBody>
      </p:sp>
      <p:sp>
        <p:nvSpPr>
          <p:cNvPr id="6" name="object 2">
            <a:extLst>
              <a:ext uri="{FF2B5EF4-FFF2-40B4-BE49-F238E27FC236}">
                <a16:creationId xmlns:a16="http://schemas.microsoft.com/office/drawing/2014/main" id="{FF035863-F53B-40C1-9C7D-FDE0AB86784B}"/>
              </a:ext>
            </a:extLst>
          </p:cNvPr>
          <p:cNvSpPr txBox="1">
            <a:spLocks noGrp="1"/>
          </p:cNvSpPr>
          <p:nvPr>
            <p:ph type="title"/>
          </p:nvPr>
        </p:nvSpPr>
        <p:spPr>
          <a:xfrm>
            <a:off x="726280" y="431538"/>
            <a:ext cx="36949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Tree>
    <p:extLst>
      <p:ext uri="{BB962C8B-B14F-4D97-AF65-F5344CB8AC3E}">
        <p14:creationId xmlns:p14="http://schemas.microsoft.com/office/powerpoint/2010/main" val="3700580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D295-B1F2-6C95-34E2-C41D54825A0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D953FCE-A4B1-6138-93C4-559549E0C0DB}"/>
              </a:ext>
            </a:extLst>
          </p:cNvPr>
          <p:cNvSpPr txBox="1"/>
          <p:nvPr/>
        </p:nvSpPr>
        <p:spPr>
          <a:xfrm>
            <a:off x="733424" y="1306435"/>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Plot the function e</a:t>
            </a:r>
            <a:r>
              <a:rPr lang="en-US" altLang="en-US" sz="2000" b="1" baseline="30000" dirty="0">
                <a:latin typeface="Aptos" panose="020B0004020202020204" pitchFamily="34" charset="0"/>
              </a:rPr>
              <a:t>-x/3</a:t>
            </a:r>
            <a:r>
              <a:rPr lang="en-US" altLang="en-US" sz="2000" b="1" dirty="0">
                <a:latin typeface="Aptos" panose="020B0004020202020204" pitchFamily="34" charset="0"/>
              </a:rPr>
              <a:t>sin(x) between 0≤x≤4</a:t>
            </a:r>
            <a:r>
              <a:rPr lang="el-GR" altLang="en-US" sz="2000" b="1" dirty="0">
                <a:latin typeface="Aptos" panose="020B0004020202020204" pitchFamily="34" charset="0"/>
                <a:cs typeface="Times New Roman" panose="02020603050405020304" pitchFamily="18" charset="0"/>
              </a:rPr>
              <a:t>π</a:t>
            </a:r>
            <a:r>
              <a:rPr lang="en-US" altLang="en-US" sz="2000" b="1" dirty="0">
                <a:latin typeface="Aptos" panose="020B0004020202020204" pitchFamily="34" charset="0"/>
              </a:rPr>
              <a:t> </a:t>
            </a:r>
            <a:endParaRPr lang="en-GB" sz="2000" b="1" dirty="0">
              <a:solidFill>
                <a:sysClr val="windowText" lastClr="000000"/>
              </a:solidFill>
              <a:latin typeface="Aptos" panose="020B0004020202020204" pitchFamily="34" charset="0"/>
              <a:cs typeface="Arial"/>
            </a:endParaRPr>
          </a:p>
        </p:txBody>
      </p:sp>
      <p:sp>
        <p:nvSpPr>
          <p:cNvPr id="62" name="Rectangle 61">
            <a:extLst>
              <a:ext uri="{FF2B5EF4-FFF2-40B4-BE49-F238E27FC236}">
                <a16:creationId xmlns:a16="http://schemas.microsoft.com/office/drawing/2014/main" id="{6152DC34-18EB-3317-A83A-B5CECEC08036}"/>
              </a:ext>
            </a:extLst>
          </p:cNvPr>
          <p:cNvSpPr>
            <a:spLocks noGrp="1" noChangeArrowheads="1"/>
          </p:cNvSpPr>
          <p:nvPr/>
        </p:nvSpPr>
        <p:spPr bwMode="auto">
          <a:xfrm>
            <a:off x="726282" y="1789264"/>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r>
              <a:rPr lang="en-US" altLang="en-US" sz="2000" dirty="0">
                <a:latin typeface="Aptos" panose="020B0004020202020204" pitchFamily="34" charset="0"/>
              </a:rPr>
              <a:t>Multiply the arrays y and y1 </a:t>
            </a:r>
            <a:r>
              <a:rPr lang="en-US" altLang="en-US" sz="2000" dirty="0">
                <a:solidFill>
                  <a:srgbClr val="FF3300"/>
                </a:solidFill>
                <a:latin typeface="Aptos" panose="020B0004020202020204" pitchFamily="34" charset="0"/>
              </a:rPr>
              <a:t>correctly</a:t>
            </a:r>
          </a:p>
          <a:p>
            <a:pPr eaLnBrk="1" hangingPunct="1"/>
            <a:endParaRPr lang="en-US" altLang="en-US" sz="2000" dirty="0">
              <a:solidFill>
                <a:srgbClr val="FF3300"/>
              </a:solidFill>
              <a:latin typeface="Aptos" panose="020B0004020202020204" pitchFamily="34" charset="0"/>
            </a:endParaRPr>
          </a:p>
          <a:p>
            <a:pPr eaLnBrk="1" hangingPunct="1"/>
            <a:endParaRPr lang="en-US" altLang="en-US" sz="2000" dirty="0">
              <a:solidFill>
                <a:srgbClr val="FF3300"/>
              </a:solidFill>
              <a:latin typeface="Aptos" panose="020B0004020202020204" pitchFamily="34" charset="0"/>
            </a:endParaRPr>
          </a:p>
          <a:p>
            <a:pPr eaLnBrk="1" hangingPunct="1"/>
            <a:r>
              <a:rPr lang="en-US" altLang="en-US" sz="2000" dirty="0">
                <a:latin typeface="Aptos" panose="020B0004020202020204" pitchFamily="34" charset="0"/>
                <a:cs typeface="Times New Roman" panose="02020603050405020304" pitchFamily="18" charset="0"/>
              </a:rPr>
              <a:t>Plot the y2-array</a:t>
            </a:r>
          </a:p>
          <a:p>
            <a:pPr eaLnBrk="1" hangingPunct="1">
              <a:buFont typeface="Wingdings" panose="05000000000000000000" pitchFamily="2" charset="2"/>
              <a:buNone/>
            </a:pPr>
            <a:endParaRPr lang="en-US" altLang="en-US" sz="2000" dirty="0">
              <a:latin typeface="Aptos" panose="020B0004020202020204" pitchFamily="34" charset="0"/>
            </a:endParaRPr>
          </a:p>
        </p:txBody>
      </p:sp>
      <p:sp>
        <p:nvSpPr>
          <p:cNvPr id="63" name="Rectangle 62">
            <a:extLst>
              <a:ext uri="{FF2B5EF4-FFF2-40B4-BE49-F238E27FC236}">
                <a16:creationId xmlns:a16="http://schemas.microsoft.com/office/drawing/2014/main" id="{AFA364DC-64A5-3DCD-DFCA-3C5448E2182B}"/>
              </a:ext>
            </a:extLst>
          </p:cNvPr>
          <p:cNvSpPr>
            <a:spLocks noChangeArrowheads="1"/>
          </p:cNvSpPr>
          <p:nvPr/>
        </p:nvSpPr>
        <p:spPr bwMode="auto">
          <a:xfrm>
            <a:off x="1564482" y="2280994"/>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&gt;&gt;y2=y.*y1;</a:t>
            </a:r>
          </a:p>
        </p:txBody>
      </p:sp>
      <p:pic>
        <p:nvPicPr>
          <p:cNvPr id="65" name="Picture 64">
            <a:extLst>
              <a:ext uri="{FF2B5EF4-FFF2-40B4-BE49-F238E27FC236}">
                <a16:creationId xmlns:a16="http://schemas.microsoft.com/office/drawing/2014/main" id="{9C4484E3-4B27-A3C9-BD1D-2E3C4DEE8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6672" y="2203817"/>
            <a:ext cx="6270213" cy="427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Rectangle 63">
            <a:extLst>
              <a:ext uri="{FF2B5EF4-FFF2-40B4-BE49-F238E27FC236}">
                <a16:creationId xmlns:a16="http://schemas.microsoft.com/office/drawing/2014/main" id="{CC1F3F56-3406-919B-503F-ACE3CAE4E16A}"/>
              </a:ext>
            </a:extLst>
          </p:cNvPr>
          <p:cNvSpPr>
            <a:spLocks noChangeArrowheads="1"/>
          </p:cNvSpPr>
          <p:nvPr/>
        </p:nvSpPr>
        <p:spPr bwMode="auto">
          <a:xfrm>
            <a:off x="1564482" y="3198964"/>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&gt;&gt;plot(y2)</a:t>
            </a:r>
          </a:p>
        </p:txBody>
      </p:sp>
      <p:sp>
        <p:nvSpPr>
          <p:cNvPr id="11" name="object 2">
            <a:extLst>
              <a:ext uri="{FF2B5EF4-FFF2-40B4-BE49-F238E27FC236}">
                <a16:creationId xmlns:a16="http://schemas.microsoft.com/office/drawing/2014/main" id="{A23190D6-957B-D117-CD4E-FBFBD2471E17}"/>
              </a:ext>
            </a:extLst>
          </p:cNvPr>
          <p:cNvSpPr txBox="1">
            <a:spLocks noGrp="1"/>
          </p:cNvSpPr>
          <p:nvPr>
            <p:ph type="title"/>
          </p:nvPr>
        </p:nvSpPr>
        <p:spPr>
          <a:xfrm>
            <a:off x="726281" y="432621"/>
            <a:ext cx="3694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Slide Number Placeholder 4">
            <a:extLst>
              <a:ext uri="{FF2B5EF4-FFF2-40B4-BE49-F238E27FC236}">
                <a16:creationId xmlns:a16="http://schemas.microsoft.com/office/drawing/2014/main" id="{4D90CC94-E85D-0772-FC8F-A64BCF9CFB4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4" name="object 6">
            <a:extLst>
              <a:ext uri="{FF2B5EF4-FFF2-40B4-BE49-F238E27FC236}">
                <a16:creationId xmlns:a16="http://schemas.microsoft.com/office/drawing/2014/main" id="{9702B82D-FE37-696D-2F9C-52A7AADAD90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object 3">
            <a:extLst>
              <a:ext uri="{FF2B5EF4-FFF2-40B4-BE49-F238E27FC236}">
                <a16:creationId xmlns:a16="http://schemas.microsoft.com/office/drawing/2014/main" id="{A526E858-E42D-71FB-79A8-6EE8EAF66C8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Plotting Functions in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8565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3FCEA-F183-DD15-10D7-F3FC32C4406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29403FC-DC1A-4999-529C-0E790C4418B5}"/>
              </a:ext>
            </a:extLst>
          </p:cNvPr>
          <p:cNvSpPr txBox="1"/>
          <p:nvPr/>
        </p:nvSpPr>
        <p:spPr>
          <a:xfrm>
            <a:off x="726281" y="1560881"/>
            <a:ext cx="4869658"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Display Facilities</a:t>
            </a:r>
            <a:endParaRPr lang="en-GB" sz="2000" b="1" dirty="0">
              <a:solidFill>
                <a:sysClr val="windowText" lastClr="000000"/>
              </a:solidFill>
              <a:latin typeface="Aptos" panose="020B0004020202020204" pitchFamily="34" charset="0"/>
              <a:cs typeface="Arial"/>
            </a:endParaRPr>
          </a:p>
        </p:txBody>
      </p:sp>
      <p:sp>
        <p:nvSpPr>
          <p:cNvPr id="4" name="Rectangle 3">
            <a:extLst>
              <a:ext uri="{FF2B5EF4-FFF2-40B4-BE49-F238E27FC236}">
                <a16:creationId xmlns:a16="http://schemas.microsoft.com/office/drawing/2014/main" id="{B86A36CC-E37E-5F49-9067-BCB1652A6ECA}"/>
              </a:ext>
            </a:extLst>
          </p:cNvPr>
          <p:cNvSpPr>
            <a:spLocks noGrp="1" noChangeArrowheads="1"/>
          </p:cNvSpPr>
          <p:nvPr/>
        </p:nvSpPr>
        <p:spPr bwMode="auto">
          <a:xfrm>
            <a:off x="726282" y="1948498"/>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r>
              <a:rPr lang="en-US" altLang="en-US" sz="2800" dirty="0">
                <a:latin typeface="Aptos" panose="020B0004020202020204" pitchFamily="34" charset="0"/>
              </a:rPr>
              <a:t>plot(.)</a:t>
            </a:r>
          </a:p>
          <a:p>
            <a:pPr eaLnBrk="1" hangingPunct="1"/>
            <a:endParaRPr lang="en-US" altLang="en-US" sz="2800" dirty="0">
              <a:latin typeface="Aptos" panose="020B0004020202020204" pitchFamily="34" charset="0"/>
            </a:endParaRPr>
          </a:p>
          <a:p>
            <a:pPr eaLnBrk="1" hangingPunct="1"/>
            <a:endParaRPr lang="en-US" altLang="en-US" sz="2800" dirty="0">
              <a:latin typeface="Aptos" panose="020B0004020202020204" pitchFamily="34" charset="0"/>
            </a:endParaRPr>
          </a:p>
          <a:p>
            <a:pPr eaLnBrk="1" hangingPunct="1"/>
            <a:endParaRPr lang="en-US" altLang="en-US" sz="2800" dirty="0">
              <a:latin typeface="Aptos" panose="020B0004020202020204" pitchFamily="34" charset="0"/>
            </a:endParaRPr>
          </a:p>
          <a:p>
            <a:pPr eaLnBrk="1" hangingPunct="1">
              <a:lnSpc>
                <a:spcPct val="150000"/>
              </a:lnSpc>
            </a:pPr>
            <a:r>
              <a:rPr lang="en-US" altLang="en-US" sz="2800" dirty="0">
                <a:latin typeface="Aptos" panose="020B0004020202020204" pitchFamily="34" charset="0"/>
              </a:rPr>
              <a:t>stem(.)</a:t>
            </a:r>
          </a:p>
        </p:txBody>
      </p:sp>
      <p:sp>
        <p:nvSpPr>
          <p:cNvPr id="5" name="Rectangle 4">
            <a:extLst>
              <a:ext uri="{FF2B5EF4-FFF2-40B4-BE49-F238E27FC236}">
                <a16:creationId xmlns:a16="http://schemas.microsoft.com/office/drawing/2014/main" id="{3EE1FFDF-1786-74F0-E9AD-A71F23C2F061}"/>
              </a:ext>
            </a:extLst>
          </p:cNvPr>
          <p:cNvSpPr>
            <a:spLocks noChangeArrowheads="1"/>
          </p:cNvSpPr>
          <p:nvPr/>
        </p:nvSpPr>
        <p:spPr bwMode="auto">
          <a:xfrm>
            <a:off x="1488282" y="2398853"/>
            <a:ext cx="3352800" cy="16002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endParaRPr lang="en-US" altLang="en-US" sz="2000" dirty="0">
              <a:latin typeface="Aptos" panose="020B0004020202020204" pitchFamily="34" charset="0"/>
            </a:endParaRPr>
          </a:p>
          <a:p>
            <a:r>
              <a:rPr lang="en-US" altLang="en-US" sz="2000" dirty="0">
                <a:latin typeface="Aptos" panose="020B0004020202020204" pitchFamily="34" charset="0"/>
              </a:rPr>
              <a:t>Example:</a:t>
            </a:r>
          </a:p>
          <a:p>
            <a:r>
              <a:rPr lang="en-US" altLang="en-US" sz="2000" dirty="0">
                <a:latin typeface="Aptos" panose="020B0004020202020204" pitchFamily="34" charset="0"/>
              </a:rPr>
              <a:t>&gt;&gt;x=</a:t>
            </a:r>
            <a:r>
              <a:rPr lang="en-US" altLang="en-US" sz="2000" dirty="0" err="1">
                <a:latin typeface="Aptos" panose="020B0004020202020204" pitchFamily="34" charset="0"/>
              </a:rPr>
              <a:t>linspace</a:t>
            </a:r>
            <a:r>
              <a:rPr lang="en-US" altLang="en-US" sz="2000" dirty="0">
                <a:latin typeface="Aptos" panose="020B0004020202020204" pitchFamily="34" charset="0"/>
              </a:rPr>
              <a:t>(0,4*pi,100);</a:t>
            </a:r>
          </a:p>
          <a:p>
            <a:r>
              <a:rPr lang="en-US" altLang="en-US" sz="2000" dirty="0">
                <a:latin typeface="Aptos" panose="020B0004020202020204" pitchFamily="34" charset="0"/>
              </a:rPr>
              <a:t>&gt;&gt;y=sin(x);</a:t>
            </a:r>
          </a:p>
          <a:p>
            <a:r>
              <a:rPr lang="en-US" altLang="en-US" sz="2000" dirty="0">
                <a:latin typeface="Aptos" panose="020B0004020202020204" pitchFamily="34" charset="0"/>
              </a:rPr>
              <a:t>&gt;&gt;plot(y)</a:t>
            </a:r>
          </a:p>
          <a:p>
            <a:r>
              <a:rPr lang="en-US" altLang="en-US" sz="2000" dirty="0">
                <a:latin typeface="Aptos" panose="020B0004020202020204" pitchFamily="34" charset="0"/>
              </a:rPr>
              <a:t>&gt;&gt;plot(</a:t>
            </a:r>
            <a:r>
              <a:rPr lang="en-US" altLang="en-US" sz="2000" dirty="0" err="1">
                <a:latin typeface="Aptos" panose="020B0004020202020204" pitchFamily="34" charset="0"/>
              </a:rPr>
              <a:t>x,y</a:t>
            </a:r>
            <a:r>
              <a:rPr lang="en-US" altLang="en-US" sz="2000" dirty="0">
                <a:latin typeface="Aptos" panose="020B0004020202020204" pitchFamily="34" charset="0"/>
              </a:rPr>
              <a:t>)</a:t>
            </a:r>
          </a:p>
          <a:p>
            <a:endParaRPr lang="en-US" altLang="en-US" sz="2000" dirty="0">
              <a:latin typeface="Aptos" panose="020B0004020202020204" pitchFamily="34" charset="0"/>
            </a:endParaRPr>
          </a:p>
        </p:txBody>
      </p:sp>
      <p:sp>
        <p:nvSpPr>
          <p:cNvPr id="7" name="Rectangle 6">
            <a:extLst>
              <a:ext uri="{FF2B5EF4-FFF2-40B4-BE49-F238E27FC236}">
                <a16:creationId xmlns:a16="http://schemas.microsoft.com/office/drawing/2014/main" id="{F56AB4FD-AEA1-C71A-B175-6DC09E5A58EF}"/>
              </a:ext>
            </a:extLst>
          </p:cNvPr>
          <p:cNvSpPr>
            <a:spLocks noChangeArrowheads="1"/>
          </p:cNvSpPr>
          <p:nvPr/>
        </p:nvSpPr>
        <p:spPr bwMode="auto">
          <a:xfrm>
            <a:off x="1488282" y="4612256"/>
            <a:ext cx="3352800" cy="10668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endParaRPr lang="en-US" altLang="en-US" sz="2000">
              <a:latin typeface="Aptos" panose="020B0004020202020204" pitchFamily="34" charset="0"/>
            </a:endParaRPr>
          </a:p>
          <a:p>
            <a:r>
              <a:rPr lang="en-US" altLang="en-US" sz="2000">
                <a:latin typeface="Aptos" panose="020B0004020202020204" pitchFamily="34" charset="0"/>
              </a:rPr>
              <a:t>Example:</a:t>
            </a:r>
          </a:p>
          <a:p>
            <a:r>
              <a:rPr lang="en-US" altLang="en-US" sz="2000">
                <a:latin typeface="Aptos" panose="020B0004020202020204" pitchFamily="34" charset="0"/>
              </a:rPr>
              <a:t>&gt;&gt;stem(y)</a:t>
            </a:r>
          </a:p>
          <a:p>
            <a:r>
              <a:rPr lang="en-US" altLang="en-US" sz="2000">
                <a:latin typeface="Aptos" panose="020B0004020202020204" pitchFamily="34" charset="0"/>
              </a:rPr>
              <a:t>&gt;&gt;stem(x,y)</a:t>
            </a:r>
          </a:p>
          <a:p>
            <a:endParaRPr lang="en-US" altLang="en-US" sz="2000">
              <a:latin typeface="Aptos" panose="020B0004020202020204" pitchFamily="34" charset="0"/>
            </a:endParaRPr>
          </a:p>
        </p:txBody>
      </p:sp>
      <p:pic>
        <p:nvPicPr>
          <p:cNvPr id="8" name="Picture 7">
            <a:extLst>
              <a:ext uri="{FF2B5EF4-FFF2-40B4-BE49-F238E27FC236}">
                <a16:creationId xmlns:a16="http://schemas.microsoft.com/office/drawing/2014/main" id="{D258FEA6-8483-7F2D-1A73-5987EF6F7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0098" y="3774337"/>
            <a:ext cx="3818479" cy="260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47C7129E-96DF-EDDE-DCD7-7C5222633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8444" y="1497528"/>
            <a:ext cx="3721788" cy="2536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bject 2">
            <a:extLst>
              <a:ext uri="{FF2B5EF4-FFF2-40B4-BE49-F238E27FC236}">
                <a16:creationId xmlns:a16="http://schemas.microsoft.com/office/drawing/2014/main" id="{F8838375-006E-5105-E555-0A9324CB8686}"/>
              </a:ext>
            </a:extLst>
          </p:cNvPr>
          <p:cNvSpPr txBox="1">
            <a:spLocks noGrp="1"/>
          </p:cNvSpPr>
          <p:nvPr>
            <p:ph type="title"/>
          </p:nvPr>
        </p:nvSpPr>
        <p:spPr>
          <a:xfrm>
            <a:off x="726282" y="432621"/>
            <a:ext cx="36949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12" name="Slide Number Placeholder 11">
            <a:extLst>
              <a:ext uri="{FF2B5EF4-FFF2-40B4-BE49-F238E27FC236}">
                <a16:creationId xmlns:a16="http://schemas.microsoft.com/office/drawing/2014/main" id="{185652D8-D724-B2D6-AB1B-9F9E7F80B03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37</a:t>
            </a:fld>
            <a:endParaRPr lang="en-AT" spc="-64" dirty="0"/>
          </a:p>
        </p:txBody>
      </p:sp>
      <p:sp>
        <p:nvSpPr>
          <p:cNvPr id="10" name="object 6">
            <a:extLst>
              <a:ext uri="{FF2B5EF4-FFF2-40B4-BE49-F238E27FC236}">
                <a16:creationId xmlns:a16="http://schemas.microsoft.com/office/drawing/2014/main" id="{30150B18-03E1-CC33-CEDD-A891B528379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14" name="object 3">
            <a:extLst>
              <a:ext uri="{FF2B5EF4-FFF2-40B4-BE49-F238E27FC236}">
                <a16:creationId xmlns:a16="http://schemas.microsoft.com/office/drawing/2014/main" id="{3FB344B6-A734-0CB9-74A4-A518B6D33A9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Plotting Functions in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8491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3D495-5195-731D-E805-0DD89C84058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ACFCB12-826B-D348-5C4D-5A8B4FB45406}"/>
              </a:ext>
            </a:extLst>
          </p:cNvPr>
          <p:cNvSpPr txBox="1"/>
          <p:nvPr/>
        </p:nvSpPr>
        <p:spPr>
          <a:xfrm>
            <a:off x="726281" y="1444358"/>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Display Facilities</a:t>
            </a:r>
            <a:endParaRPr lang="en-GB" sz="2000" b="1" dirty="0">
              <a:solidFill>
                <a:sysClr val="windowText" lastClr="000000"/>
              </a:solidFill>
              <a:latin typeface="Aptos" panose="020B0004020202020204" pitchFamily="34" charset="0"/>
              <a:cs typeface="Arial"/>
            </a:endParaRPr>
          </a:p>
        </p:txBody>
      </p:sp>
      <p:sp>
        <p:nvSpPr>
          <p:cNvPr id="10" name="Rectangle 9">
            <a:extLst>
              <a:ext uri="{FF2B5EF4-FFF2-40B4-BE49-F238E27FC236}">
                <a16:creationId xmlns:a16="http://schemas.microsoft.com/office/drawing/2014/main" id="{E6E08D0C-91C3-D209-2C84-5B058727AED6}"/>
              </a:ext>
            </a:extLst>
          </p:cNvPr>
          <p:cNvSpPr>
            <a:spLocks noGrp="1" noChangeArrowheads="1"/>
          </p:cNvSpPr>
          <p:nvPr/>
        </p:nvSpPr>
        <p:spPr bwMode="auto">
          <a:xfrm>
            <a:off x="726282" y="1689795"/>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lnSpc>
                <a:spcPct val="150000"/>
              </a:lnSpc>
            </a:pPr>
            <a:r>
              <a:rPr lang="en-US" altLang="en-US" sz="2800" dirty="0">
                <a:latin typeface="Aptos" panose="020B0004020202020204" pitchFamily="34" charset="0"/>
              </a:rPr>
              <a:t>title(.)</a:t>
            </a:r>
          </a:p>
          <a:p>
            <a:pPr eaLnBrk="1" hangingPunct="1">
              <a:buFont typeface="Wingdings" panose="05000000000000000000" pitchFamily="2" charset="2"/>
              <a:buNone/>
            </a:pPr>
            <a:endParaRPr lang="en-US" altLang="en-US" sz="2800" dirty="0">
              <a:latin typeface="Aptos" panose="020B0004020202020204" pitchFamily="34" charset="0"/>
            </a:endParaRPr>
          </a:p>
          <a:p>
            <a:pPr eaLnBrk="1" hangingPunct="1"/>
            <a:r>
              <a:rPr lang="en-US" altLang="en-US" sz="2800" dirty="0" err="1">
                <a:latin typeface="Aptos" panose="020B0004020202020204" pitchFamily="34" charset="0"/>
              </a:rPr>
              <a:t>xlabel</a:t>
            </a:r>
            <a:r>
              <a:rPr lang="en-US" altLang="en-US" sz="2800" dirty="0">
                <a:latin typeface="Aptos" panose="020B0004020202020204" pitchFamily="34" charset="0"/>
              </a:rPr>
              <a:t>(.)</a:t>
            </a:r>
          </a:p>
          <a:p>
            <a:pPr eaLnBrk="1" hangingPunct="1">
              <a:buFont typeface="Wingdings" panose="05000000000000000000" pitchFamily="2" charset="2"/>
              <a:buNone/>
            </a:pPr>
            <a:endParaRPr lang="en-US" altLang="en-US" sz="2800" dirty="0">
              <a:latin typeface="Aptos" panose="020B0004020202020204" pitchFamily="34" charset="0"/>
            </a:endParaRPr>
          </a:p>
          <a:p>
            <a:pPr eaLnBrk="1" hangingPunct="1"/>
            <a:r>
              <a:rPr lang="en-US" altLang="en-US" sz="2800" dirty="0" err="1">
                <a:latin typeface="Aptos" panose="020B0004020202020204" pitchFamily="34" charset="0"/>
              </a:rPr>
              <a:t>ylabel</a:t>
            </a:r>
            <a:r>
              <a:rPr lang="en-US" altLang="en-US" sz="2800" dirty="0">
                <a:latin typeface="Aptos" panose="020B0004020202020204" pitchFamily="34" charset="0"/>
              </a:rPr>
              <a:t>(.)</a:t>
            </a:r>
          </a:p>
        </p:txBody>
      </p:sp>
      <p:sp>
        <p:nvSpPr>
          <p:cNvPr id="11" name="Rectangle 10">
            <a:extLst>
              <a:ext uri="{FF2B5EF4-FFF2-40B4-BE49-F238E27FC236}">
                <a16:creationId xmlns:a16="http://schemas.microsoft.com/office/drawing/2014/main" id="{D10D33C8-E4CA-3A1C-022E-7A52E16D13B0}"/>
              </a:ext>
            </a:extLst>
          </p:cNvPr>
          <p:cNvSpPr>
            <a:spLocks noChangeArrowheads="1"/>
          </p:cNvSpPr>
          <p:nvPr/>
        </p:nvSpPr>
        <p:spPr bwMode="auto">
          <a:xfrm>
            <a:off x="1564482" y="2328579"/>
            <a:ext cx="38100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&gt;&gt;title(‘This is the sinus function’)</a:t>
            </a:r>
          </a:p>
        </p:txBody>
      </p:sp>
      <p:sp>
        <p:nvSpPr>
          <p:cNvPr id="12" name="Rectangle 11">
            <a:extLst>
              <a:ext uri="{FF2B5EF4-FFF2-40B4-BE49-F238E27FC236}">
                <a16:creationId xmlns:a16="http://schemas.microsoft.com/office/drawing/2014/main" id="{21153297-35E3-6B7B-5E3F-753BFEF13E2B}"/>
              </a:ext>
            </a:extLst>
          </p:cNvPr>
          <p:cNvSpPr>
            <a:spLocks noChangeArrowheads="1"/>
          </p:cNvSpPr>
          <p:nvPr/>
        </p:nvSpPr>
        <p:spPr bwMode="auto">
          <a:xfrm>
            <a:off x="1564482" y="3337011"/>
            <a:ext cx="38100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a:t>
            </a:r>
            <a:r>
              <a:rPr lang="en-US" altLang="en-US" sz="2000" dirty="0" err="1">
                <a:latin typeface="Aptos" panose="020B0004020202020204" pitchFamily="34" charset="0"/>
              </a:rPr>
              <a:t>xlabel</a:t>
            </a:r>
            <a:r>
              <a:rPr lang="en-US" altLang="en-US" sz="2000" dirty="0">
                <a:latin typeface="Aptos" panose="020B0004020202020204" pitchFamily="34" charset="0"/>
              </a:rPr>
              <a:t>(‘x (secs)’)</a:t>
            </a:r>
          </a:p>
        </p:txBody>
      </p:sp>
      <p:sp>
        <p:nvSpPr>
          <p:cNvPr id="13" name="Rectangle 12">
            <a:extLst>
              <a:ext uri="{FF2B5EF4-FFF2-40B4-BE49-F238E27FC236}">
                <a16:creationId xmlns:a16="http://schemas.microsoft.com/office/drawing/2014/main" id="{7E32EBC0-1CF0-92CA-30D7-56A027E7A770}"/>
              </a:ext>
            </a:extLst>
          </p:cNvPr>
          <p:cNvSpPr>
            <a:spLocks noChangeArrowheads="1"/>
          </p:cNvSpPr>
          <p:nvPr/>
        </p:nvSpPr>
        <p:spPr bwMode="auto">
          <a:xfrm>
            <a:off x="1564482" y="4319761"/>
            <a:ext cx="38100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a:t>
            </a:r>
            <a:r>
              <a:rPr lang="en-US" altLang="en-US" sz="2000" dirty="0" err="1">
                <a:latin typeface="Aptos" panose="020B0004020202020204" pitchFamily="34" charset="0"/>
              </a:rPr>
              <a:t>ylabel</a:t>
            </a:r>
            <a:r>
              <a:rPr lang="en-US" altLang="en-US" sz="2000" dirty="0">
                <a:latin typeface="Aptos" panose="020B0004020202020204" pitchFamily="34" charset="0"/>
              </a:rPr>
              <a:t>(‘sin(x)’)</a:t>
            </a:r>
          </a:p>
        </p:txBody>
      </p:sp>
      <p:pic>
        <p:nvPicPr>
          <p:cNvPr id="14" name="Picture 13">
            <a:extLst>
              <a:ext uri="{FF2B5EF4-FFF2-40B4-BE49-F238E27FC236}">
                <a16:creationId xmlns:a16="http://schemas.microsoft.com/office/drawing/2014/main" id="{CBC94E30-0604-2A03-13A5-7F971187A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0087" y="2055536"/>
            <a:ext cx="5952193" cy="4057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ject 2">
            <a:extLst>
              <a:ext uri="{FF2B5EF4-FFF2-40B4-BE49-F238E27FC236}">
                <a16:creationId xmlns:a16="http://schemas.microsoft.com/office/drawing/2014/main" id="{4F22E932-B9D7-3015-F1C6-C7E0F2C9EAD8}"/>
              </a:ext>
            </a:extLst>
          </p:cNvPr>
          <p:cNvSpPr txBox="1">
            <a:spLocks noGrp="1"/>
          </p:cNvSpPr>
          <p:nvPr>
            <p:ph type="title"/>
          </p:nvPr>
        </p:nvSpPr>
        <p:spPr>
          <a:xfrm>
            <a:off x="726281" y="432621"/>
            <a:ext cx="36949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Slide Number Placeholder 4">
            <a:extLst>
              <a:ext uri="{FF2B5EF4-FFF2-40B4-BE49-F238E27FC236}">
                <a16:creationId xmlns:a16="http://schemas.microsoft.com/office/drawing/2014/main" id="{F8ECC810-9FD9-517B-09EC-F38FED506AE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38</a:t>
            </a:fld>
            <a:endParaRPr lang="en-AT" spc="-64" dirty="0"/>
          </a:p>
        </p:txBody>
      </p:sp>
      <p:sp>
        <p:nvSpPr>
          <p:cNvPr id="4" name="object 6">
            <a:extLst>
              <a:ext uri="{FF2B5EF4-FFF2-40B4-BE49-F238E27FC236}">
                <a16:creationId xmlns:a16="http://schemas.microsoft.com/office/drawing/2014/main" id="{CC0959E1-B558-040C-FC0C-41AE1437682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object 3">
            <a:extLst>
              <a:ext uri="{FF2B5EF4-FFF2-40B4-BE49-F238E27FC236}">
                <a16:creationId xmlns:a16="http://schemas.microsoft.com/office/drawing/2014/main" id="{67891B01-88FA-CE05-32AD-68FF8E07EEE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Plotting Functions in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16186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3E927-3809-A38F-A78A-E45BAFDBD98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50494B-59A2-5D52-3F66-45AEB74B4879}"/>
              </a:ext>
            </a:extLst>
          </p:cNvPr>
          <p:cNvSpPr txBox="1">
            <a:spLocks noGrp="1"/>
          </p:cNvSpPr>
          <p:nvPr>
            <p:ph type="title"/>
          </p:nvPr>
        </p:nvSpPr>
        <p:spPr>
          <a:xfrm>
            <a:off x="726281" y="432621"/>
            <a:ext cx="369498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to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9" name="Slide Number Placeholder 8">
            <a:extLst>
              <a:ext uri="{FF2B5EF4-FFF2-40B4-BE49-F238E27FC236}">
                <a16:creationId xmlns:a16="http://schemas.microsoft.com/office/drawing/2014/main" id="{7AD62181-D18B-99D4-643A-9B334D54968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39</a:t>
            </a:fld>
            <a:endParaRPr lang="en-AT" spc="-64" dirty="0"/>
          </a:p>
        </p:txBody>
      </p:sp>
      <p:sp>
        <p:nvSpPr>
          <p:cNvPr id="4" name="TextBox 3">
            <a:extLst>
              <a:ext uri="{FF2B5EF4-FFF2-40B4-BE49-F238E27FC236}">
                <a16:creationId xmlns:a16="http://schemas.microsoft.com/office/drawing/2014/main" id="{7C2B5C1D-A4C5-E850-A465-EE5E4BC2C46D}"/>
              </a:ext>
            </a:extLst>
          </p:cNvPr>
          <p:cNvSpPr txBox="1"/>
          <p:nvPr/>
        </p:nvSpPr>
        <p:spPr>
          <a:xfrm>
            <a:off x="1235676" y="5993027"/>
            <a:ext cx="6746789" cy="313932"/>
          </a:xfrm>
          <a:prstGeom prst="rect">
            <a:avLst/>
          </a:prstGeom>
          <a:noFill/>
        </p:spPr>
        <p:txBody>
          <a:bodyPr wrap="square" rtlCol="0">
            <a:spAutoFit/>
          </a:bodyPr>
          <a:lstStyle/>
          <a:p>
            <a:r>
              <a:rPr lang="en-US" sz="1600" dirty="0"/>
              <a:t>Source - https://www.youtube.com/watch?v=GtmUXVzw4lQ</a:t>
            </a:r>
          </a:p>
        </p:txBody>
      </p:sp>
      <p:sp>
        <p:nvSpPr>
          <p:cNvPr id="8" name="object 6">
            <a:extLst>
              <a:ext uri="{FF2B5EF4-FFF2-40B4-BE49-F238E27FC236}">
                <a16:creationId xmlns:a16="http://schemas.microsoft.com/office/drawing/2014/main" id="{032F0CE3-71C3-E00E-F394-DA4DAB1277B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pic>
        <p:nvPicPr>
          <p:cNvPr id="3" name="Online Media 2" title="How to Use Basic Plotting Functions">
            <a:hlinkClick r:id="" action="ppaction://media"/>
            <a:extLst>
              <a:ext uri="{FF2B5EF4-FFF2-40B4-BE49-F238E27FC236}">
                <a16:creationId xmlns:a16="http://schemas.microsoft.com/office/drawing/2014/main" id="{F4C11943-2D5E-0A46-D8C5-F6CC4A38FA50}"/>
              </a:ext>
            </a:extLst>
          </p:cNvPr>
          <p:cNvPicPr>
            <a:picLocks noRot="1" noChangeAspect="1"/>
          </p:cNvPicPr>
          <p:nvPr>
            <a:videoFile r:link="rId1"/>
          </p:nvPr>
        </p:nvPicPr>
        <p:blipFill>
          <a:blip r:embed="rId4"/>
          <a:stretch>
            <a:fillRect/>
          </a:stretch>
        </p:blipFill>
        <p:spPr>
          <a:xfrm>
            <a:off x="1922241" y="1456462"/>
            <a:ext cx="7960240" cy="4494019"/>
          </a:xfrm>
          <a:prstGeom prst="rect">
            <a:avLst/>
          </a:prstGeom>
        </p:spPr>
      </p:pic>
      <p:sp>
        <p:nvSpPr>
          <p:cNvPr id="5" name="object 3">
            <a:extLst>
              <a:ext uri="{FF2B5EF4-FFF2-40B4-BE49-F238E27FC236}">
                <a16:creationId xmlns:a16="http://schemas.microsoft.com/office/drawing/2014/main" id="{C5838925-2F29-8428-AE5E-4376078E5A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MATLAB Quick Demo (Teaser Video)</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032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1E3FC-9FD7-53B5-FE3E-FA65AAA4A9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E1F82A5-E262-E8D5-8528-BC455F109BE7}"/>
              </a:ext>
            </a:extLst>
          </p:cNvPr>
          <p:cNvSpPr txBox="1"/>
          <p:nvPr/>
        </p:nvSpPr>
        <p:spPr>
          <a:xfrm>
            <a:off x="1006526" y="918072"/>
            <a:ext cx="5212988" cy="3755974"/>
          </a:xfrm>
          <a:prstGeom prst="rect">
            <a:avLst/>
          </a:prstGeom>
        </p:spPr>
        <p:txBody>
          <a:bodyPr vert="horz" wrap="square" lIns="0" tIns="16329" rIns="0" bIns="0" rtlCol="0">
            <a:spAutoFit/>
          </a:bodyPr>
          <a:lstStyle/>
          <a:p>
            <a:pPr marL="16328" defTabSz="1243013" hangingPunct="1">
              <a:lnSpc>
                <a:spcPct val="100000"/>
              </a:lnSpc>
              <a:spcBef>
                <a:spcPts val="129"/>
              </a:spcBef>
            </a:pPr>
            <a:r>
              <a:rPr lang="en-GB" sz="1200" b="1" dirty="0">
                <a:solidFill>
                  <a:sysClr val="windowText" lastClr="000000"/>
                </a:solidFill>
                <a:latin typeface="Arial" panose="020B0604020202020204" pitchFamily="34" charset="0"/>
                <a:cs typeface="Arial" panose="020B0604020202020204" pitchFamily="34" charset="0"/>
              </a:rPr>
              <a:t>Section 6:</a:t>
            </a:r>
            <a:r>
              <a:rPr lang="en-GB" sz="1200" b="1" spc="373" dirty="0">
                <a:solidFill>
                  <a:sysClr val="windowText" lastClr="000000"/>
                </a:solidFill>
                <a:latin typeface="Arial" panose="020B0604020202020204" pitchFamily="34" charset="0"/>
                <a:cs typeface="Arial" panose="020B0604020202020204" pitchFamily="34" charset="0"/>
              </a:rPr>
              <a:t> </a:t>
            </a:r>
            <a:r>
              <a:rPr lang="en-GB" sz="1200" b="1" spc="-13" dirty="0">
                <a:solidFill>
                  <a:sysClr val="windowText" lastClr="000000"/>
                </a:solidFill>
                <a:latin typeface="Arial" panose="020B0604020202020204" pitchFamily="34" charset="0"/>
                <a:cs typeface="Arial" panose="020B0604020202020204" pitchFamily="34" charset="0"/>
              </a:rPr>
              <a:t>Introduction VISUM ..............................................................	59</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200" dirty="0">
                <a:latin typeface="Arial" panose="020B0604020202020204" pitchFamily="34" charset="0"/>
                <a:cs typeface="Arial" panose="020B0604020202020204" pitchFamily="34" charset="0"/>
              </a:rPr>
              <a:t>6.1.  Introduction to VISUM / VISEM </a:t>
            </a:r>
            <a:r>
              <a:rPr lang="en-GB" sz="1200" spc="64" dirty="0">
                <a:solidFill>
                  <a:sysClr val="windowText" lastClr="000000"/>
                </a:solidFill>
                <a:latin typeface="Arial" panose="020B0604020202020204" pitchFamily="34" charset="0"/>
                <a:cs typeface="Arial" panose="020B0604020202020204" pitchFamily="34" charset="0"/>
              </a:rPr>
              <a:t>..........................................	60</a:t>
            </a:r>
          </a:p>
          <a:p>
            <a:pPr marL="141288" marR="7348" defTabSz="1212850" hangingPunct="1">
              <a:lnSpc>
                <a:spcPct val="100000"/>
              </a:lnSpc>
              <a:spcBef>
                <a:spcPts val="600"/>
              </a:spcBef>
            </a:pPr>
            <a:r>
              <a:rPr lang="en-US" sz="1200" dirty="0">
                <a:latin typeface="Arial" panose="020B0604020202020204" pitchFamily="34" charset="0"/>
                <a:cs typeface="Arial" panose="020B0604020202020204" pitchFamily="34" charset="0"/>
              </a:rPr>
              <a:t>6.2.  Core Capabilities </a:t>
            </a:r>
            <a:r>
              <a:rPr lang="en-GB" sz="1200" spc="64" dirty="0">
                <a:solidFill>
                  <a:sysClr val="windowText" lastClr="000000"/>
                </a:solidFill>
                <a:latin typeface="Arial" panose="020B0604020202020204" pitchFamily="34" charset="0"/>
                <a:cs typeface="Arial" panose="020B0604020202020204" pitchFamily="34" charset="0"/>
              </a:rPr>
              <a:t>............................................................	62</a:t>
            </a:r>
          </a:p>
          <a:p>
            <a:pPr marL="141288" marR="7348" defTabSz="1212850" hangingPunct="1">
              <a:lnSpc>
                <a:spcPct val="100000"/>
              </a:lnSpc>
              <a:spcBef>
                <a:spcPts val="600"/>
              </a:spcBef>
            </a:pPr>
            <a:r>
              <a:rPr lang="en-GB" sz="1200" spc="64" dirty="0">
                <a:solidFill>
                  <a:sysClr val="windowText" lastClr="000000"/>
                </a:solidFill>
                <a:latin typeface="Arial" panose="020B0604020202020204" pitchFamily="34" charset="0"/>
                <a:cs typeface="Arial" panose="020B0604020202020204" pitchFamily="34" charset="0"/>
              </a:rPr>
              <a:t>6.3. Typical VISUM workflow ...............................................	63</a:t>
            </a:r>
          </a:p>
          <a:p>
            <a:pPr marL="141288" marR="7348" defTabSz="1212850" hangingPunct="1">
              <a:lnSpc>
                <a:spcPct val="100000"/>
              </a:lnSpc>
              <a:spcBef>
                <a:spcPts val="600"/>
              </a:spcBef>
            </a:pPr>
            <a:r>
              <a:rPr lang="en-GB" sz="1200" spc="64" dirty="0">
                <a:solidFill>
                  <a:sysClr val="windowText" lastClr="000000"/>
                </a:solidFill>
                <a:latin typeface="Arial" panose="020B0604020202020204" pitchFamily="34" charset="0"/>
                <a:cs typeface="Arial" panose="020B0604020202020204" pitchFamily="34" charset="0"/>
              </a:rPr>
              <a:t>6.4. VISUM GUI .................................................................. 	64</a:t>
            </a:r>
          </a:p>
          <a:p>
            <a:pPr marL="16328" defTabSz="1175644" hangingPunct="1">
              <a:lnSpc>
                <a:spcPct val="100000"/>
              </a:lnSpc>
              <a:spcBef>
                <a:spcPts val="600"/>
              </a:spcBef>
            </a:pPr>
            <a:endParaRPr lang="en-GB" sz="1200" b="1" dirty="0">
              <a:solidFill>
                <a:sysClr val="windowText" lastClr="000000"/>
              </a:solidFill>
              <a:latin typeface="Arial" panose="020B0604020202020204" pitchFamily="34" charset="0"/>
              <a:cs typeface="Arial" panose="020B0604020202020204" pitchFamily="34" charset="0"/>
            </a:endParaRPr>
          </a:p>
          <a:p>
            <a:pPr marL="16328" defTabSz="1243013" hangingPunct="1">
              <a:lnSpc>
                <a:spcPct val="100000"/>
              </a:lnSpc>
              <a:spcBef>
                <a:spcPts val="129"/>
              </a:spcBef>
              <a:tabLst>
                <a:tab pos="4973638" algn="l"/>
              </a:tabLst>
            </a:pPr>
            <a:r>
              <a:rPr lang="en-GB" sz="1200" b="1" dirty="0">
                <a:solidFill>
                  <a:sysClr val="windowText" lastClr="000000"/>
                </a:solidFill>
                <a:latin typeface="Arial" panose="020B0604020202020204" pitchFamily="34" charset="0"/>
                <a:cs typeface="Arial" panose="020B0604020202020204" pitchFamily="34" charset="0"/>
              </a:rPr>
              <a:t>Section 7:</a:t>
            </a:r>
            <a:r>
              <a:rPr sz="1200" b="1" spc="373" dirty="0">
                <a:solidFill>
                  <a:sysClr val="windowText" lastClr="000000"/>
                </a:solidFill>
                <a:latin typeface="Arial" panose="020B0604020202020204" pitchFamily="34" charset="0"/>
                <a:cs typeface="Arial" panose="020B0604020202020204" pitchFamily="34" charset="0"/>
              </a:rPr>
              <a:t> </a:t>
            </a:r>
            <a:r>
              <a:rPr lang="en-US" sz="1200" b="1" spc="-13" dirty="0">
                <a:solidFill>
                  <a:sysClr val="windowText" lastClr="000000"/>
                </a:solidFill>
                <a:latin typeface="Arial" panose="020B0604020202020204" pitchFamily="34" charset="0"/>
                <a:cs typeface="Arial" panose="020B0604020202020204" pitchFamily="34" charset="0"/>
              </a:rPr>
              <a:t>Introduction to VISSIM </a:t>
            </a:r>
            <a:r>
              <a:rPr lang="en-GB" sz="1200" b="1" spc="-13" dirty="0">
                <a:solidFill>
                  <a:sysClr val="windowText" lastClr="000000"/>
                </a:solidFill>
                <a:latin typeface="Arial" panose="020B0604020202020204" pitchFamily="34" charset="0"/>
                <a:cs typeface="Arial" panose="020B0604020202020204" pitchFamily="34" charset="0"/>
              </a:rPr>
              <a:t>....................................</a:t>
            </a:r>
            <a:r>
              <a:rPr sz="1200" b="1" spc="-13" dirty="0">
                <a:solidFill>
                  <a:sysClr val="windowText" lastClr="000000"/>
                </a:solidFill>
                <a:latin typeface="Arial" panose="020B0604020202020204" pitchFamily="34" charset="0"/>
                <a:cs typeface="Arial" panose="020B0604020202020204" pitchFamily="34" charset="0"/>
              </a:rPr>
              <a:t>....</a:t>
            </a:r>
            <a:r>
              <a:rPr lang="en-GB" sz="1200" b="1" spc="-13" dirty="0">
                <a:solidFill>
                  <a:sysClr val="windowText" lastClr="000000"/>
                </a:solidFill>
                <a:latin typeface="Arial" panose="020B0604020202020204" pitchFamily="34" charset="0"/>
                <a:cs typeface="Arial" panose="020B0604020202020204" pitchFamily="34" charset="0"/>
              </a:rPr>
              <a:t>.........</a:t>
            </a:r>
            <a:r>
              <a:rPr sz="1200" b="1" spc="-13" dirty="0">
                <a:solidFill>
                  <a:sysClr val="windowText" lastClr="000000"/>
                </a:solidFill>
                <a:latin typeface="Arial" panose="020B0604020202020204" pitchFamily="34" charset="0"/>
                <a:cs typeface="Arial" panose="020B0604020202020204" pitchFamily="34" charset="0"/>
              </a:rPr>
              <a:t>..</a:t>
            </a:r>
            <a:r>
              <a:rPr lang="en-GB" sz="1200" b="1" spc="-13" dirty="0">
                <a:solidFill>
                  <a:sysClr val="windowText" lastClr="000000"/>
                </a:solidFill>
                <a:latin typeface="Arial" panose="020B0604020202020204" pitchFamily="34" charset="0"/>
                <a:cs typeface="Arial" panose="020B0604020202020204" pitchFamily="34" charset="0"/>
              </a:rPr>
              <a:t>......	65</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7.1.  Introduction to VISSIM</a:t>
            </a:r>
            <a:r>
              <a:rPr lang="en-GB" sz="1100" spc="64" dirty="0">
                <a:solidFill>
                  <a:sysClr val="windowText" lastClr="000000"/>
                </a:solidFill>
                <a:latin typeface="Arial" panose="020B0604020202020204" pitchFamily="34" charset="0"/>
                <a:cs typeface="Arial" panose="020B0604020202020204" pitchFamily="34" charset="0"/>
              </a:rPr>
              <a:t> ..............................................................	66</a:t>
            </a:r>
          </a:p>
          <a:p>
            <a:pPr marL="141288" marR="7348" defTabSz="1212850" hangingPunct="1">
              <a:lnSpc>
                <a:spcPct val="100000"/>
              </a:lnSpc>
              <a:spcBef>
                <a:spcPts val="600"/>
              </a:spcBef>
              <a:tabLst>
                <a:tab pos="4852988" algn="l"/>
              </a:tabLst>
            </a:pPr>
            <a:r>
              <a:rPr lang="en-GB" sz="1100" spc="64" dirty="0">
                <a:solidFill>
                  <a:sysClr val="windowText" lastClr="000000"/>
                </a:solidFill>
                <a:latin typeface="Arial" panose="020B0604020202020204" pitchFamily="34" charset="0"/>
                <a:cs typeface="Arial" panose="020B0604020202020204" pitchFamily="34" charset="0"/>
              </a:rPr>
              <a:t>7.2. Core Capabilities ..................................................................	67</a:t>
            </a:r>
          </a:p>
          <a:p>
            <a:pPr marL="141288" marR="7348" defTabSz="1212850" hangingPunct="1">
              <a:lnSpc>
                <a:spcPct val="100000"/>
              </a:lnSpc>
              <a:spcBef>
                <a:spcPts val="600"/>
              </a:spcBef>
            </a:pPr>
            <a:r>
              <a:rPr lang="en-US" sz="1100" spc="64" dirty="0">
                <a:solidFill>
                  <a:sysClr val="windowText" lastClr="000000"/>
                </a:solidFill>
                <a:latin typeface="Arial" panose="020B0604020202020204" pitchFamily="34" charset="0"/>
                <a:cs typeface="Arial" panose="020B0604020202020204" pitchFamily="34" charset="0"/>
              </a:rPr>
              <a:t>7.3. VISUM can’t answer (but VISSIM can) </a:t>
            </a:r>
            <a:r>
              <a:rPr lang="en-GB" sz="1100" spc="64" dirty="0">
                <a:solidFill>
                  <a:sysClr val="windowText" lastClr="000000"/>
                </a:solidFill>
                <a:latin typeface="Arial" panose="020B0604020202020204" pitchFamily="34" charset="0"/>
                <a:cs typeface="Arial" panose="020B0604020202020204" pitchFamily="34" charset="0"/>
              </a:rPr>
              <a:t>..................................	68</a:t>
            </a:r>
          </a:p>
          <a:p>
            <a:pPr marL="141288" marR="7348" defTabSz="1212850" hangingPunct="1">
              <a:lnSpc>
                <a:spcPct val="100000"/>
              </a:lnSpc>
              <a:spcBef>
                <a:spcPts val="600"/>
              </a:spcBef>
            </a:pPr>
            <a:r>
              <a:rPr lang="en-GB" sz="1100" spc="64" dirty="0">
                <a:solidFill>
                  <a:sysClr val="windowText" lastClr="000000"/>
                </a:solidFill>
                <a:latin typeface="Arial" panose="020B0604020202020204" pitchFamily="34" charset="0"/>
                <a:cs typeface="Arial" panose="020B0604020202020204" pitchFamily="34" charset="0"/>
              </a:rPr>
              <a:t>7.4. VISSIM GUI .........................................................................	69</a:t>
            </a:r>
          </a:p>
          <a:p>
            <a:pPr marL="141288" marR="7348" defTabSz="1212850" hangingPunct="1">
              <a:lnSpc>
                <a:spcPct val="100000"/>
              </a:lnSpc>
              <a:spcBef>
                <a:spcPts val="1093"/>
              </a:spcBef>
            </a:pPr>
            <a:endParaRPr lang="en-GB" sz="1100" spc="64" dirty="0">
              <a:solidFill>
                <a:sysClr val="windowText" lastClr="000000"/>
              </a:solidFill>
              <a:latin typeface="Arial" panose="020B0604020202020204" pitchFamily="34" charset="0"/>
              <a:cs typeface="Arial" panose="020B0604020202020204" pitchFamily="34" charset="0"/>
            </a:endParaRPr>
          </a:p>
          <a:p>
            <a:pPr marL="16328" defTabSz="1243013" hangingPunct="1">
              <a:lnSpc>
                <a:spcPct val="100000"/>
              </a:lnSpc>
              <a:spcBef>
                <a:spcPts val="129"/>
              </a:spcBef>
              <a:tabLst>
                <a:tab pos="4973638" algn="l"/>
              </a:tabLst>
            </a:pPr>
            <a:r>
              <a:rPr lang="en-US" sz="1200" b="1" dirty="0">
                <a:solidFill>
                  <a:sysClr val="windowText" lastClr="000000"/>
                </a:solidFill>
                <a:latin typeface="Arial" panose="020B0604020202020204" pitchFamily="34" charset="0"/>
                <a:cs typeface="Arial" panose="020B0604020202020204" pitchFamily="34" charset="0"/>
              </a:rPr>
              <a:t>Section 8:</a:t>
            </a:r>
            <a:r>
              <a:rPr lang="en-US" sz="1200" b="1" spc="373" dirty="0">
                <a:solidFill>
                  <a:sysClr val="windowText" lastClr="000000"/>
                </a:solidFill>
                <a:latin typeface="Arial" panose="020B0604020202020204" pitchFamily="34" charset="0"/>
                <a:cs typeface="Arial" panose="020B0604020202020204" pitchFamily="34" charset="0"/>
              </a:rPr>
              <a:t> </a:t>
            </a:r>
            <a:r>
              <a:rPr lang="en-US" sz="1200" b="1" spc="-13" dirty="0">
                <a:solidFill>
                  <a:sysClr val="windowText" lastClr="000000"/>
                </a:solidFill>
                <a:latin typeface="Arial" panose="020B0604020202020204" pitchFamily="34" charset="0"/>
                <a:cs typeface="Arial" panose="020B0604020202020204" pitchFamily="34" charset="0"/>
              </a:rPr>
              <a:t>Homework Assignment ..........................................................	70</a:t>
            </a:r>
            <a:endParaRPr lang="en-US" sz="12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1093"/>
              </a:spcBef>
            </a:pPr>
            <a:r>
              <a:rPr lang="en-US" sz="1100" dirty="0">
                <a:latin typeface="Arial" panose="020B0604020202020204" pitchFamily="34" charset="0"/>
                <a:cs typeface="Arial" panose="020B0604020202020204" pitchFamily="34" charset="0"/>
              </a:rPr>
              <a:t>8.1.  Assignment Tasks</a:t>
            </a:r>
            <a:r>
              <a:rPr lang="en-US" sz="1100" spc="64" dirty="0">
                <a:solidFill>
                  <a:sysClr val="windowText" lastClr="000000"/>
                </a:solidFill>
                <a:latin typeface="Arial" panose="020B0604020202020204" pitchFamily="34" charset="0"/>
                <a:cs typeface="Arial" panose="020B0604020202020204" pitchFamily="34" charset="0"/>
              </a:rPr>
              <a:t> ....................................................................	71</a:t>
            </a:r>
          </a:p>
          <a:p>
            <a:pPr marL="141288" marR="7348" defTabSz="1212850" hangingPunct="1">
              <a:lnSpc>
                <a:spcPct val="100000"/>
              </a:lnSpc>
              <a:spcBef>
                <a:spcPts val="600"/>
              </a:spcBef>
            </a:pPr>
            <a:r>
              <a:rPr lang="en-US" sz="1100" spc="64" dirty="0">
                <a:solidFill>
                  <a:sysClr val="windowText" lastClr="000000"/>
                </a:solidFill>
                <a:latin typeface="Arial" panose="020B0604020202020204" pitchFamily="34" charset="0"/>
                <a:cs typeface="Arial" panose="020B0604020202020204" pitchFamily="34" charset="0"/>
              </a:rPr>
              <a:t>8.2. Homework Report Structure ...................................................	75</a:t>
            </a:r>
          </a:p>
        </p:txBody>
      </p:sp>
      <p:sp>
        <p:nvSpPr>
          <p:cNvPr id="9" name="Slide Number Placeholder 8">
            <a:extLst>
              <a:ext uri="{FF2B5EF4-FFF2-40B4-BE49-F238E27FC236}">
                <a16:creationId xmlns:a16="http://schemas.microsoft.com/office/drawing/2014/main" id="{952FD6BE-5B77-BBBB-8D07-E1502D50B6FD}"/>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4" name="Text Placeholder 2">
            <a:extLst>
              <a:ext uri="{FF2B5EF4-FFF2-40B4-BE49-F238E27FC236}">
                <a16:creationId xmlns:a16="http://schemas.microsoft.com/office/drawing/2014/main" id="{8E32EA22-44EA-1686-996C-6811D7E6B95D}"/>
              </a:ext>
            </a:extLst>
          </p:cNvPr>
          <p:cNvSpPr txBox="1">
            <a:spLocks/>
          </p:cNvSpPr>
          <p:nvPr/>
        </p:nvSpPr>
        <p:spPr>
          <a:xfrm>
            <a:off x="5683307" y="459219"/>
            <a:ext cx="5782411" cy="357302"/>
          </a:xfrm>
          <a:prstGeom prst="rect">
            <a:avLst/>
          </a:prstGeom>
          <a:solidFill>
            <a:srgbClr val="FF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1800" dirty="0">
                <a:solidFill>
                  <a:schemeClr val="bg1"/>
                </a:solidFill>
                <a:latin typeface="Aptos" panose="020B0004020202020204" pitchFamily="34" charset="0"/>
              </a:rPr>
              <a:t>Lab 01</a:t>
            </a:r>
            <a:r>
              <a:rPr lang="pl-PL" sz="1800" dirty="0">
                <a:solidFill>
                  <a:schemeClr val="bg1"/>
                </a:solidFill>
                <a:latin typeface="Aptos" panose="020B0004020202020204" pitchFamily="34" charset="0"/>
              </a:rPr>
              <a:t>: </a:t>
            </a:r>
            <a:r>
              <a:rPr lang="en-US" sz="1800" dirty="0">
                <a:solidFill>
                  <a:schemeClr val="bg1"/>
                </a:solidFill>
                <a:latin typeface="Aptos" panose="020B0004020202020204" pitchFamily="34" charset="0"/>
              </a:rPr>
              <a:t>Overview of Transport Data Sources and Tools </a:t>
            </a:r>
            <a:endParaRPr lang="pl-PL" sz="1800" dirty="0">
              <a:solidFill>
                <a:schemeClr val="bg1"/>
              </a:solidFill>
              <a:latin typeface="Aptos" panose="020B0004020202020204" pitchFamily="34" charset="0"/>
            </a:endParaRPr>
          </a:p>
        </p:txBody>
      </p:sp>
      <p:sp>
        <p:nvSpPr>
          <p:cNvPr id="11" name="object 6">
            <a:extLst>
              <a:ext uri="{FF2B5EF4-FFF2-40B4-BE49-F238E27FC236}">
                <a16:creationId xmlns:a16="http://schemas.microsoft.com/office/drawing/2014/main" id="{637EDD20-E20E-2E42-EBCC-1231EB7FE42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12" name="object 6">
            <a:extLst>
              <a:ext uri="{FF2B5EF4-FFF2-40B4-BE49-F238E27FC236}">
                <a16:creationId xmlns:a16="http://schemas.microsoft.com/office/drawing/2014/main" id="{05F9F467-C387-EC24-76A2-C5453457451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19" name="object 2">
            <a:extLst>
              <a:ext uri="{FF2B5EF4-FFF2-40B4-BE49-F238E27FC236}">
                <a16:creationId xmlns:a16="http://schemas.microsoft.com/office/drawing/2014/main" id="{EE6BABCC-A4E3-9C7E-F1A6-7463BFA3FD9E}"/>
              </a:ext>
            </a:extLst>
          </p:cNvPr>
          <p:cNvSpPr txBox="1">
            <a:spLocks/>
          </p:cNvSpPr>
          <p:nvPr/>
        </p:nvSpPr>
        <p:spPr>
          <a:xfrm>
            <a:off x="726282" y="430701"/>
            <a:ext cx="2524126" cy="385820"/>
          </a:xfrm>
          <a:prstGeom prst="rect">
            <a:avLst/>
          </a:prstGeom>
          <a:solidFill>
            <a:srgbClr val="FD001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Table</a:t>
            </a:r>
            <a:r>
              <a:rPr lang="en-US" sz="2400" b="1" spc="39">
                <a:solidFill>
                  <a:schemeClr val="bg1"/>
                </a:solidFill>
                <a:latin typeface="Aptos" panose="020B0004020202020204" pitchFamily="34" charset="0"/>
              </a:rPr>
              <a:t> </a:t>
            </a:r>
            <a:r>
              <a:rPr lang="en-US" sz="2400" b="1">
                <a:solidFill>
                  <a:schemeClr val="bg1"/>
                </a:solidFill>
                <a:latin typeface="Aptos" panose="020B0004020202020204" pitchFamily="34" charset="0"/>
              </a:rPr>
              <a:t>of contents</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3453602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Introduction to Python</a:t>
            </a:r>
          </a:p>
        </p:txBody>
      </p:sp>
      <p:sp>
        <p:nvSpPr>
          <p:cNvPr id="7" name="Slide Number Placeholder 6">
            <a:extLst>
              <a:ext uri="{FF2B5EF4-FFF2-40B4-BE49-F238E27FC236}">
                <a16:creationId xmlns:a16="http://schemas.microsoft.com/office/drawing/2014/main" id="{F937F308-08D5-8253-139A-E8193F95B72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40</a:t>
            </a:fld>
            <a:endParaRPr lang="en-AT" spc="-64" dirty="0"/>
          </a:p>
        </p:txBody>
      </p:sp>
      <p:sp>
        <p:nvSpPr>
          <p:cNvPr id="5" name="object 6">
            <a:extLst>
              <a:ext uri="{FF2B5EF4-FFF2-40B4-BE49-F238E27FC236}">
                <a16:creationId xmlns:a16="http://schemas.microsoft.com/office/drawing/2014/main" id="{7E27F1BE-546E-C1D4-7263-DD393789E28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3433662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06F7B-D1A1-2B7E-402F-39CC386916C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DC4C417-723C-6FF1-73B5-15DEABB9C83D}"/>
              </a:ext>
            </a:extLst>
          </p:cNvPr>
          <p:cNvSpPr txBox="1">
            <a:spLocks noGrp="1"/>
          </p:cNvSpPr>
          <p:nvPr>
            <p:ph type="title"/>
          </p:nvPr>
        </p:nvSpPr>
        <p:spPr>
          <a:xfrm>
            <a:off x="726282" y="432621"/>
            <a:ext cx="346388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Introduction to Python</a:t>
            </a:r>
            <a:endParaRPr sz="2400" b="1" spc="-13" dirty="0">
              <a:solidFill>
                <a:schemeClr val="bg1"/>
              </a:solidFill>
            </a:endParaRPr>
          </a:p>
        </p:txBody>
      </p:sp>
      <p:pic>
        <p:nvPicPr>
          <p:cNvPr id="4" name="Picture 3" descr="A close up of a logo&#10;&#10;Description automatically generated">
            <a:extLst>
              <a:ext uri="{FF2B5EF4-FFF2-40B4-BE49-F238E27FC236}">
                <a16:creationId xmlns:a16="http://schemas.microsoft.com/office/drawing/2014/main" id="{391B548C-207D-B345-9E17-1A594038958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62346" y="4627256"/>
            <a:ext cx="1661057" cy="1606960"/>
          </a:xfrm>
          <a:prstGeom prst="rect">
            <a:avLst/>
          </a:prstGeom>
          <a:noFill/>
          <a:ln>
            <a:noFill/>
          </a:ln>
        </p:spPr>
      </p:pic>
      <p:sp>
        <p:nvSpPr>
          <p:cNvPr id="10" name="Slide Number Placeholder 9">
            <a:extLst>
              <a:ext uri="{FF2B5EF4-FFF2-40B4-BE49-F238E27FC236}">
                <a16:creationId xmlns:a16="http://schemas.microsoft.com/office/drawing/2014/main" id="{940F5206-4809-CF45-4B2A-6997BB32B21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41</a:t>
            </a:fld>
            <a:endParaRPr lang="en-AT" spc="-64" dirty="0"/>
          </a:p>
        </p:txBody>
      </p:sp>
      <p:sp>
        <p:nvSpPr>
          <p:cNvPr id="8" name="object 6">
            <a:extLst>
              <a:ext uri="{FF2B5EF4-FFF2-40B4-BE49-F238E27FC236}">
                <a16:creationId xmlns:a16="http://schemas.microsoft.com/office/drawing/2014/main" id="{E3007115-45DD-E3BF-705C-C057C0801BE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6" name="object 3">
            <a:extLst>
              <a:ext uri="{FF2B5EF4-FFF2-40B4-BE49-F238E27FC236}">
                <a16:creationId xmlns:a16="http://schemas.microsoft.com/office/drawing/2014/main" id="{B6673BB6-FDF3-F6FA-81B1-D2417E66558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solidFill>
                  <a:schemeClr val="tx1"/>
                </a:solidFill>
              </a:rPr>
              <a:t>Overview of Python</a:t>
            </a:r>
            <a:endParaRPr lang="en-US" b="1" dirty="0">
              <a:solidFill>
                <a:schemeClr val="tx1"/>
              </a:solidFill>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B7BBD087-5434-F303-20AE-A130D288A938}"/>
              </a:ext>
            </a:extLst>
          </p:cNvPr>
          <p:cNvSpPr txBox="1">
            <a:spLocks/>
          </p:cNvSpPr>
          <p:nvPr/>
        </p:nvSpPr>
        <p:spPr>
          <a:xfrm>
            <a:off x="726280" y="1476174"/>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59228" indent="-342900" defTabSz="1175644" hangingPunct="1">
              <a:lnSpc>
                <a:spcPct val="100000"/>
              </a:lnSpc>
              <a:spcBef>
                <a:spcPts val="129"/>
              </a:spcBef>
              <a:buFont typeface="Arial" panose="020B0604020202020204" pitchFamily="34" charset="0"/>
              <a:buChar char="•"/>
            </a:pPr>
            <a:r>
              <a:rPr lang="en-GB" sz="2000" b="1" dirty="0">
                <a:solidFill>
                  <a:sysClr val="windowText" lastClr="000000"/>
                </a:solidFill>
                <a:latin typeface="Aptos" panose="020B0004020202020204" pitchFamily="34" charset="0"/>
                <a:cs typeface="Arial"/>
              </a:rPr>
              <a:t>Python</a:t>
            </a:r>
          </a:p>
          <a:p>
            <a:pPr marL="930722" lvl="1" indent="-342900">
              <a:buFont typeface="Arial" panose="020B0604020202020204" pitchFamily="34" charset="0"/>
              <a:buChar char="•"/>
            </a:pPr>
            <a:r>
              <a:rPr lang="en-US" dirty="0">
                <a:solidFill>
                  <a:schemeClr val="tx1"/>
                </a:solidFill>
                <a:latin typeface="Aptos" panose="020B0004020202020204" pitchFamily="34" charset="0"/>
                <a:ea typeface="Open Sans" panose="020B0606030504020204" pitchFamily="34" charset="0"/>
                <a:cs typeface="Open Sans" panose="020B0606030504020204" pitchFamily="34" charset="0"/>
              </a:rPr>
              <a:t>Python is a popular high-level programming language used in various applications</a:t>
            </a:r>
          </a:p>
          <a:p>
            <a:pPr marL="930722" lvl="2" indent="-342900">
              <a:buFont typeface="Arial" panose="020B0604020202020204" pitchFamily="34" charset="0"/>
              <a:buChar char="•"/>
            </a:pPr>
            <a:r>
              <a:rPr lang="en-US" dirty="0">
                <a:solidFill>
                  <a:schemeClr val="tx1"/>
                </a:solidFill>
                <a:latin typeface="Aptos" panose="020B0004020202020204" pitchFamily="34" charset="0"/>
                <a:ea typeface="Open Sans" panose="020B0606030504020204" pitchFamily="34" charset="0"/>
                <a:cs typeface="Open Sans" panose="020B0606030504020204" pitchFamily="34" charset="0"/>
              </a:rPr>
              <a:t>Python is an easy language to learn because of its simple syntax</a:t>
            </a:r>
          </a:p>
          <a:p>
            <a:pPr marL="930722" lvl="2" indent="-342900">
              <a:buFont typeface="Arial" panose="020B0604020202020204" pitchFamily="34" charset="0"/>
              <a:buChar char="•"/>
            </a:pPr>
            <a:r>
              <a:rPr lang="en-US" dirty="0">
                <a:solidFill>
                  <a:schemeClr val="tx1"/>
                </a:solidFill>
                <a:latin typeface="Aptos" panose="020B0004020202020204" pitchFamily="34" charset="0"/>
                <a:ea typeface="Open Sans" panose="020B0606030504020204" pitchFamily="34" charset="0"/>
                <a:cs typeface="Open Sans" panose="020B0606030504020204" pitchFamily="34" charset="0"/>
              </a:rPr>
              <a:t>Python can be used for simple tasks such as plotting or for more complex tasks like machine learning</a:t>
            </a:r>
          </a:p>
        </p:txBody>
      </p:sp>
    </p:spTree>
    <p:extLst>
      <p:ext uri="{BB962C8B-B14F-4D97-AF65-F5344CB8AC3E}">
        <p14:creationId xmlns:p14="http://schemas.microsoft.com/office/powerpoint/2010/main" val="8583264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5C884-C004-1811-225C-0EF5661B16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255754A-AB89-D348-7918-40377563EB1B}"/>
              </a:ext>
            </a:extLst>
          </p:cNvPr>
          <p:cNvSpPr txBox="1">
            <a:spLocks noGrp="1"/>
          </p:cNvSpPr>
          <p:nvPr>
            <p:ph type="title"/>
          </p:nvPr>
        </p:nvSpPr>
        <p:spPr>
          <a:xfrm>
            <a:off x="726282" y="432621"/>
            <a:ext cx="346387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7" name="Slide Number Placeholder 6">
            <a:extLst>
              <a:ext uri="{FF2B5EF4-FFF2-40B4-BE49-F238E27FC236}">
                <a16:creationId xmlns:a16="http://schemas.microsoft.com/office/drawing/2014/main" id="{7204029D-8E6D-6762-73CE-F07A23AFA8F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42</a:t>
            </a:fld>
            <a:endParaRPr lang="en-AT" spc="-64" dirty="0"/>
          </a:p>
        </p:txBody>
      </p:sp>
      <p:sp>
        <p:nvSpPr>
          <p:cNvPr id="4" name="object 6">
            <a:extLst>
              <a:ext uri="{FF2B5EF4-FFF2-40B4-BE49-F238E27FC236}">
                <a16:creationId xmlns:a16="http://schemas.microsoft.com/office/drawing/2014/main" id="{7C7D928A-5610-9896-4CDB-BCFDAEE9415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DA2ACF87-582E-E696-BDE8-DF0DB56C0F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US" b="1" dirty="0">
                <a:solidFill>
                  <a:schemeClr val="tx1"/>
                </a:solidFill>
              </a:rPr>
              <a:t>Variables, Objects, and Classes</a:t>
            </a:r>
            <a:endParaRPr lang="en-US" b="1" dirty="0">
              <a:solidFill>
                <a:schemeClr val="tx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C2368625-1F18-0BCF-9792-7A204E8EFFCB}"/>
              </a:ext>
            </a:extLst>
          </p:cNvPr>
          <p:cNvSpPr txBox="1">
            <a:spLocks/>
          </p:cNvSpPr>
          <p:nvPr/>
        </p:nvSpPr>
        <p:spPr>
          <a:xfrm>
            <a:off x="726280" y="1476174"/>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Font typeface="Arial" panose="020B0604020202020204" pitchFamily="34" charset="0"/>
              <a:buChar char="•"/>
            </a:pPr>
            <a:r>
              <a:rPr lang="en-US" sz="2000" b="1" dirty="0"/>
              <a:t>Variable</a:t>
            </a:r>
          </a:p>
          <a:p>
            <a:pPr marL="930722" lvl="1" indent="-342900">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variable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is a reference to a value stored in a computer’s memory. </a:t>
            </a:r>
          </a:p>
          <a:p>
            <a:pPr marL="930722" lvl="1" indent="-342900">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Variables can be sorted into a variety of categories (or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data types</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 such as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numbers (int/float </a:t>
            </a:r>
            <a:r>
              <a:rPr lang="en-US" sz="20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etc</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 Boolean values (true/false),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and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sequences (strings, lists </a:t>
            </a:r>
            <a:r>
              <a:rPr lang="en-US" sz="20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etc</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a:p>
            <a:pPr marL="342900" indent="-342900">
              <a:buFont typeface="Arial" panose="020B0604020202020204" pitchFamily="34" charset="0"/>
              <a:buChar char="•"/>
            </a:pPr>
            <a:r>
              <a:rPr lang="en-US" sz="2000" b="1" dirty="0"/>
              <a:t>Object</a:t>
            </a:r>
          </a:p>
          <a:p>
            <a:pPr marL="930722" lvl="1" indent="-342900">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An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object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is a collection of data from a computer’s memory that can be manipulated. </a:t>
            </a:r>
          </a:p>
          <a:p>
            <a:pPr marL="930722" lvl="3" indent="-342900">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ALL VARIABLES ARE OBJECTS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although some objects can be defined by data referred to by multiple variables. </a:t>
            </a:r>
          </a:p>
          <a:p>
            <a:pPr marL="930722" lvl="2" indent="-342900">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Methods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are the functions used to act on/alter an object’s data. They describe what your object can “do.” </a:t>
            </a:r>
          </a:p>
          <a:p>
            <a:pPr marL="342900" indent="-342900">
              <a:buFont typeface="Arial" panose="020B0604020202020204" pitchFamily="34" charset="0"/>
              <a:buChar char="•"/>
            </a:pPr>
            <a:endParaRPr lang="en-US" sz="2000" b="1" dirty="0"/>
          </a:p>
        </p:txBody>
      </p:sp>
    </p:spTree>
    <p:extLst>
      <p:ext uri="{BB962C8B-B14F-4D97-AF65-F5344CB8AC3E}">
        <p14:creationId xmlns:p14="http://schemas.microsoft.com/office/powerpoint/2010/main" val="3793283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E7BB3-D097-FC44-1AE3-B4EED1DF0776}"/>
            </a:ext>
          </a:extLst>
        </p:cNvPr>
        <p:cNvGrpSpPr/>
        <p:nvPr/>
      </p:nvGrpSpPr>
      <p:grpSpPr>
        <a:xfrm>
          <a:off x="0" y="0"/>
          <a:ext cx="0" cy="0"/>
          <a:chOff x="0" y="0"/>
          <a:chExt cx="0" cy="0"/>
        </a:xfrm>
      </p:grpSpPr>
      <p:pic>
        <p:nvPicPr>
          <p:cNvPr id="4" name="Picture 3" descr="page3image60866976">
            <a:extLst>
              <a:ext uri="{FF2B5EF4-FFF2-40B4-BE49-F238E27FC236}">
                <a16:creationId xmlns:a16="http://schemas.microsoft.com/office/drawing/2014/main" id="{3492707E-53E9-C04E-AF94-E1ED17B25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104" y="3699553"/>
            <a:ext cx="3607557" cy="25278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5">
            <a:extLst>
              <a:ext uri="{FF2B5EF4-FFF2-40B4-BE49-F238E27FC236}">
                <a16:creationId xmlns:a16="http://schemas.microsoft.com/office/drawing/2014/main" id="{CFCBF975-DEB6-FA47-8C0B-B8BCF20008B7}"/>
              </a:ext>
            </a:extLst>
          </p:cNvPr>
          <p:cNvSpPr txBox="1"/>
          <p:nvPr/>
        </p:nvSpPr>
        <p:spPr>
          <a:xfrm>
            <a:off x="7010879" y="3797641"/>
            <a:ext cx="1345238" cy="738664"/>
          </a:xfrm>
          <a:prstGeom prst="rect">
            <a:avLst/>
          </a:prstGeom>
          <a:solidFill>
            <a:schemeClr val="accent2">
              <a:lumMod val="60000"/>
              <a:lumOff val="40000"/>
            </a:schemeClr>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Open Sans" panose="020B0606030504020204" pitchFamily="34" charset="0"/>
                <a:ea typeface="Open Sans" panose="020B0606030504020204" pitchFamily="34" charset="0"/>
                <a:cs typeface="Open Sans" panose="020B0606030504020204" pitchFamily="34" charset="0"/>
              </a:rPr>
              <a:t>Instance #1</a:t>
            </a:r>
          </a:p>
          <a:p>
            <a:r>
              <a:rPr lang="en-US" b="1" dirty="0">
                <a:latin typeface="Open Sans" panose="020B0606030504020204" pitchFamily="34" charset="0"/>
                <a:ea typeface="Open Sans" panose="020B0606030504020204" pitchFamily="34" charset="0"/>
                <a:cs typeface="Open Sans" panose="020B0606030504020204" pitchFamily="34" charset="0"/>
              </a:rPr>
              <a:t>Color</a:t>
            </a:r>
            <a:r>
              <a:rPr lang="en-US" dirty="0">
                <a:latin typeface="Open Sans" panose="020B0606030504020204" pitchFamily="34" charset="0"/>
                <a:ea typeface="Open Sans" panose="020B0606030504020204" pitchFamily="34" charset="0"/>
                <a:cs typeface="Open Sans" panose="020B0606030504020204" pitchFamily="34" charset="0"/>
              </a:rPr>
              <a:t>: Pink</a:t>
            </a:r>
          </a:p>
          <a:p>
            <a:r>
              <a:rPr lang="en-US" b="1" dirty="0">
                <a:latin typeface="Open Sans" panose="020B0606030504020204" pitchFamily="34" charset="0"/>
                <a:ea typeface="Open Sans" panose="020B0606030504020204" pitchFamily="34" charset="0"/>
                <a:cs typeface="Open Sans" panose="020B0606030504020204" pitchFamily="34" charset="0"/>
              </a:rPr>
              <a:t>Name</a:t>
            </a:r>
            <a:r>
              <a:rPr lang="en-US" dirty="0">
                <a:latin typeface="Open Sans" panose="020B0606030504020204" pitchFamily="34" charset="0"/>
                <a:ea typeface="Open Sans" panose="020B0606030504020204" pitchFamily="34" charset="0"/>
                <a:cs typeface="Open Sans" panose="020B0606030504020204" pitchFamily="34" charset="0"/>
              </a:rPr>
              <a:t>: Polo</a:t>
            </a:r>
          </a:p>
        </p:txBody>
      </p:sp>
      <p:sp>
        <p:nvSpPr>
          <p:cNvPr id="10" name="TextBox 13">
            <a:extLst>
              <a:ext uri="{FF2B5EF4-FFF2-40B4-BE49-F238E27FC236}">
                <a16:creationId xmlns:a16="http://schemas.microsoft.com/office/drawing/2014/main" id="{199A8F26-5FD8-CB46-A8A8-498A1313E351}"/>
              </a:ext>
            </a:extLst>
          </p:cNvPr>
          <p:cNvSpPr txBox="1"/>
          <p:nvPr/>
        </p:nvSpPr>
        <p:spPr>
          <a:xfrm>
            <a:off x="7010879" y="5563422"/>
            <a:ext cx="1345240" cy="738664"/>
          </a:xfrm>
          <a:prstGeom prst="rect">
            <a:avLst/>
          </a:prstGeom>
          <a:solidFill>
            <a:srgbClr val="66FFFF"/>
          </a:solidFill>
        </p:spPr>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Open Sans" panose="020B0606030504020204" pitchFamily="34" charset="0"/>
                <a:ea typeface="Open Sans" panose="020B0606030504020204" pitchFamily="34" charset="0"/>
                <a:cs typeface="Open Sans" panose="020B0606030504020204" pitchFamily="34" charset="0"/>
              </a:rPr>
              <a:t>Instance #3</a:t>
            </a:r>
          </a:p>
          <a:p>
            <a:r>
              <a:rPr lang="en-US" b="1" dirty="0">
                <a:latin typeface="Open Sans" panose="020B0606030504020204" pitchFamily="34" charset="0"/>
                <a:ea typeface="Open Sans" panose="020B0606030504020204" pitchFamily="34" charset="0"/>
                <a:cs typeface="Open Sans" panose="020B0606030504020204" pitchFamily="34" charset="0"/>
              </a:rPr>
              <a:t>Color</a:t>
            </a:r>
            <a:r>
              <a:rPr lang="en-US" dirty="0">
                <a:latin typeface="Open Sans" panose="020B0606030504020204" pitchFamily="34" charset="0"/>
                <a:ea typeface="Open Sans" panose="020B0606030504020204" pitchFamily="34" charset="0"/>
                <a:cs typeface="Open Sans" panose="020B0606030504020204" pitchFamily="34" charset="0"/>
              </a:rPr>
              <a:t>: Blue</a:t>
            </a:r>
          </a:p>
          <a:p>
            <a:r>
              <a:rPr lang="en-US" b="1" dirty="0">
                <a:latin typeface="Open Sans" panose="020B0606030504020204" pitchFamily="34" charset="0"/>
                <a:ea typeface="Open Sans" panose="020B0606030504020204" pitchFamily="34" charset="0"/>
                <a:cs typeface="Open Sans" panose="020B0606030504020204" pitchFamily="34" charset="0"/>
              </a:rPr>
              <a:t>Name</a:t>
            </a:r>
            <a:r>
              <a:rPr lang="en-US" dirty="0">
                <a:latin typeface="Open Sans" panose="020B0606030504020204" pitchFamily="34" charset="0"/>
                <a:ea typeface="Open Sans" panose="020B0606030504020204" pitchFamily="34" charset="0"/>
                <a:cs typeface="Open Sans" panose="020B0606030504020204" pitchFamily="34" charset="0"/>
              </a:rPr>
              <a:t>: Beetle</a:t>
            </a:r>
          </a:p>
        </p:txBody>
      </p:sp>
      <p:sp>
        <p:nvSpPr>
          <p:cNvPr id="18" name="TextBox 12">
            <a:extLst>
              <a:ext uri="{FF2B5EF4-FFF2-40B4-BE49-F238E27FC236}">
                <a16:creationId xmlns:a16="http://schemas.microsoft.com/office/drawing/2014/main" id="{239AA55F-F079-F046-AAA1-5C08CFB4D26D}"/>
              </a:ext>
            </a:extLst>
          </p:cNvPr>
          <p:cNvSpPr txBox="1"/>
          <p:nvPr/>
        </p:nvSpPr>
        <p:spPr>
          <a:xfrm>
            <a:off x="7010879" y="4688485"/>
            <a:ext cx="1345239" cy="738664"/>
          </a:xfrm>
          <a:prstGeom prst="rect">
            <a:avLst/>
          </a:prstGeom>
          <a:solidFill>
            <a:srgbClr val="FF0000"/>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Open Sans" panose="020B0606030504020204" pitchFamily="34" charset="0"/>
                <a:ea typeface="Open Sans" panose="020B0606030504020204" pitchFamily="34" charset="0"/>
                <a:cs typeface="Open Sans" panose="020B0606030504020204" pitchFamily="34" charset="0"/>
              </a:rPr>
              <a:t>Instance #2</a:t>
            </a:r>
          </a:p>
          <a:p>
            <a:r>
              <a:rPr lang="en-US" b="1" dirty="0">
                <a:latin typeface="Open Sans" panose="020B0606030504020204" pitchFamily="34" charset="0"/>
                <a:ea typeface="Open Sans" panose="020B0606030504020204" pitchFamily="34" charset="0"/>
                <a:cs typeface="Open Sans" panose="020B0606030504020204" pitchFamily="34" charset="0"/>
              </a:rPr>
              <a:t>Color</a:t>
            </a:r>
            <a:r>
              <a:rPr lang="en-US" dirty="0">
                <a:latin typeface="Open Sans" panose="020B0606030504020204" pitchFamily="34" charset="0"/>
                <a:ea typeface="Open Sans" panose="020B0606030504020204" pitchFamily="34" charset="0"/>
                <a:cs typeface="Open Sans" panose="020B0606030504020204" pitchFamily="34" charset="0"/>
              </a:rPr>
              <a:t>: Red</a:t>
            </a:r>
          </a:p>
          <a:p>
            <a:r>
              <a:rPr lang="en-US" b="1" dirty="0">
                <a:latin typeface="Open Sans" panose="020B0606030504020204" pitchFamily="34" charset="0"/>
                <a:ea typeface="Open Sans" panose="020B0606030504020204" pitchFamily="34" charset="0"/>
                <a:cs typeface="Open Sans" panose="020B0606030504020204" pitchFamily="34" charset="0"/>
              </a:rPr>
              <a:t>Name</a:t>
            </a:r>
            <a:r>
              <a:rPr lang="en-US" dirty="0">
                <a:latin typeface="Open Sans" panose="020B0606030504020204" pitchFamily="34" charset="0"/>
                <a:ea typeface="Open Sans" panose="020B0606030504020204" pitchFamily="34" charset="0"/>
                <a:cs typeface="Open Sans" panose="020B0606030504020204" pitchFamily="34" charset="0"/>
              </a:rPr>
              <a:t>: Mini</a:t>
            </a:r>
          </a:p>
        </p:txBody>
      </p:sp>
      <p:sp>
        <p:nvSpPr>
          <p:cNvPr id="12" name="object 2">
            <a:extLst>
              <a:ext uri="{FF2B5EF4-FFF2-40B4-BE49-F238E27FC236}">
                <a16:creationId xmlns:a16="http://schemas.microsoft.com/office/drawing/2014/main" id="{9DCAF6D2-B6F2-3444-298C-ECE3EF023257}"/>
              </a:ext>
            </a:extLst>
          </p:cNvPr>
          <p:cNvSpPr txBox="1">
            <a:spLocks noGrp="1"/>
          </p:cNvSpPr>
          <p:nvPr>
            <p:ph type="title"/>
          </p:nvPr>
        </p:nvSpPr>
        <p:spPr>
          <a:xfrm>
            <a:off x="726281" y="432621"/>
            <a:ext cx="346387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9" name="Slide Number Placeholder 8">
            <a:extLst>
              <a:ext uri="{FF2B5EF4-FFF2-40B4-BE49-F238E27FC236}">
                <a16:creationId xmlns:a16="http://schemas.microsoft.com/office/drawing/2014/main" id="{E11BBFB9-607D-BC5D-566E-97203B739A8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43</a:t>
            </a:fld>
            <a:endParaRPr lang="en-AT" spc="-64" dirty="0"/>
          </a:p>
        </p:txBody>
      </p:sp>
      <p:sp>
        <p:nvSpPr>
          <p:cNvPr id="3" name="object 6">
            <a:extLst>
              <a:ext uri="{FF2B5EF4-FFF2-40B4-BE49-F238E27FC236}">
                <a16:creationId xmlns:a16="http://schemas.microsoft.com/office/drawing/2014/main" id="{2AC388BC-B24C-4A42-92ED-BAAE2E55E4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object 3">
            <a:extLst>
              <a:ext uri="{FF2B5EF4-FFF2-40B4-BE49-F238E27FC236}">
                <a16:creationId xmlns:a16="http://schemas.microsoft.com/office/drawing/2014/main" id="{D41CD6C5-2A95-734B-2D07-11D6EE3C60D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US" b="1" dirty="0">
                <a:solidFill>
                  <a:schemeClr val="tx1"/>
                </a:solidFill>
              </a:rPr>
              <a:t>Variables, Objects, and Classes</a:t>
            </a:r>
            <a:endParaRPr lang="en-US" b="1" dirty="0">
              <a:solidFill>
                <a:schemeClr val="tx1"/>
              </a:solidFill>
              <a:latin typeface="Calibri" panose="020F0502020204030204" pitchFamily="34" charset="0"/>
              <a:cs typeface="Calibri" panose="020F0502020204030204" pitchFamily="34" charset="0"/>
            </a:endParaRPr>
          </a:p>
        </p:txBody>
      </p:sp>
      <p:sp>
        <p:nvSpPr>
          <p:cNvPr id="13" name="Content Placeholder 2">
            <a:extLst>
              <a:ext uri="{FF2B5EF4-FFF2-40B4-BE49-F238E27FC236}">
                <a16:creationId xmlns:a16="http://schemas.microsoft.com/office/drawing/2014/main" id="{9E24202C-5604-8D26-0F33-4ACBA7A56ADD}"/>
              </a:ext>
            </a:extLst>
          </p:cNvPr>
          <p:cNvSpPr txBox="1">
            <a:spLocks/>
          </p:cNvSpPr>
          <p:nvPr/>
        </p:nvSpPr>
        <p:spPr>
          <a:xfrm>
            <a:off x="726280" y="1332962"/>
            <a:ext cx="10515600" cy="275376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Font typeface="Arial" panose="020B0604020202020204" pitchFamily="34" charset="0"/>
              <a:buChar char="•"/>
            </a:pPr>
            <a:r>
              <a:rPr lang="en-US" sz="2000" b="1" dirty="0"/>
              <a:t>Classes</a:t>
            </a:r>
          </a:p>
          <a:p>
            <a:pPr marL="930722" lvl="1" indent="-342900">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A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class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is a collection of objects who share the same set of variables/methods. </a:t>
            </a:r>
          </a:p>
          <a:p>
            <a:pPr marL="930722" lvl="2" indent="-342900">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The definition of the class provides a blueprint for all the objects within it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instances</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a:p>
            <a:pPr marL="930722" lvl="2" indent="-342900">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Instances may share the same variables (color, size, shape, etc.), but they do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NOT </a:t>
            </a: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share the same values for each variable (blue/red/pink, small/large, square/circular etc.)</a:t>
            </a:r>
          </a:p>
        </p:txBody>
      </p:sp>
    </p:spTree>
    <p:extLst>
      <p:ext uri="{BB962C8B-B14F-4D97-AF65-F5344CB8AC3E}">
        <p14:creationId xmlns:p14="http://schemas.microsoft.com/office/powerpoint/2010/main" val="18258285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98E54-C2A7-880C-954C-00C8950BCCD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8982B6-ACD0-532C-72BD-B8A3C38B1927}"/>
              </a:ext>
            </a:extLst>
          </p:cNvPr>
          <p:cNvSpPr txBox="1">
            <a:spLocks noGrp="1"/>
          </p:cNvSpPr>
          <p:nvPr>
            <p:ph type="title"/>
          </p:nvPr>
        </p:nvSpPr>
        <p:spPr>
          <a:xfrm>
            <a:off x="726282" y="432621"/>
            <a:ext cx="3463876"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5" name="object 3">
            <a:extLst>
              <a:ext uri="{FF2B5EF4-FFF2-40B4-BE49-F238E27FC236}">
                <a16:creationId xmlns:a16="http://schemas.microsoft.com/office/drawing/2014/main" id="{E4C220AD-194C-893C-79D2-6C5E5DD45F0D}"/>
              </a:ext>
            </a:extLst>
          </p:cNvPr>
          <p:cNvSpPr txBox="1"/>
          <p:nvPr/>
        </p:nvSpPr>
        <p:spPr>
          <a:xfrm>
            <a:off x="726282" y="1256969"/>
            <a:ext cx="7435886" cy="4793887"/>
          </a:xfrm>
          <a:prstGeom prst="rect">
            <a:avLst/>
          </a:prstGeom>
        </p:spPr>
        <p:txBody>
          <a:bodyPr vert="horz" wrap="square" lIns="0" tIns="16329" rIns="0" bIns="0" rtlCol="0">
            <a:spAutoFit/>
          </a:bodyPr>
          <a:lstStyle/>
          <a:p>
            <a:pPr marL="285750" indent="-285750">
              <a:lnSpc>
                <a:spcPct val="150000"/>
              </a:lnSpc>
              <a:spcBef>
                <a:spcPts val="600"/>
              </a:spcBef>
              <a:buFont typeface="Arial" panose="020B0604020202020204" pitchFamily="34" charset="0"/>
              <a:buChar char="•"/>
            </a:pP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name of your variable (</a:t>
            </a:r>
            <a:r>
              <a:rPr lang="en-US" sz="1600" b="1" dirty="0" err="1">
                <a:solidFill>
                  <a:srgbClr val="8D64AA"/>
                </a:solidFill>
                <a:latin typeface="Open Sans" panose="020B0606030504020204" pitchFamily="34" charset="0"/>
                <a:ea typeface="Open Sans" panose="020B0606030504020204" pitchFamily="34" charset="0"/>
                <a:cs typeface="Open Sans" panose="020B0606030504020204" pitchFamily="34" charset="0"/>
              </a:rPr>
              <a:t>myInt</a:t>
            </a:r>
            <a:r>
              <a:rPr lang="en-US"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etc.) is placed on the left of the “=“ operator. </a:t>
            </a:r>
          </a:p>
          <a:p>
            <a:pPr marL="285750" lvl="1" indent="-285750">
              <a:lnSpc>
                <a:spcPct val="150000"/>
              </a:lnSpc>
              <a:spcBef>
                <a:spcPts val="600"/>
              </a:spcBef>
              <a:buFont typeface="Arial" panose="020B0604020202020204" pitchFamily="34" charset="0"/>
              <a:buChar char="•"/>
            </a:pP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Most variable names are in </a:t>
            </a:r>
            <a:r>
              <a:rPr lang="en-US"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camel case </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where the first word begins with a lowercase letter and any subsequent words are capitalized</a:t>
            </a:r>
          </a:p>
          <a:p>
            <a:pPr marL="285750" lvl="1" indent="-285750">
              <a:lnSpc>
                <a:spcPct val="150000"/>
              </a:lnSpc>
              <a:spcBef>
                <a:spcPts val="600"/>
              </a:spcBef>
              <a:buFont typeface="Arial" panose="020B0604020202020204" pitchFamily="34" charset="0"/>
              <a:buChar char="•"/>
            </a:pP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Variable names may also appear in </a:t>
            </a:r>
            <a:r>
              <a:rPr lang="en-US"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snake case</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 where all words are lowercase, with underscores between words </a:t>
            </a:r>
          </a:p>
          <a:p>
            <a:pPr marL="285750" indent="-285750">
              <a:lnSpc>
                <a:spcPct val="150000"/>
              </a:lnSpc>
              <a:spcBef>
                <a:spcPts val="600"/>
              </a:spcBef>
              <a:buFont typeface="Arial" panose="020B0604020202020204" pitchFamily="34" charset="0"/>
              <a:buChar char="•"/>
            </a:pP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assignment operator (</a:t>
            </a:r>
            <a:r>
              <a:rPr lang="en-US"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 sets the variable name equal to the memory location where your value is found. </a:t>
            </a:r>
          </a:p>
          <a:p>
            <a:pPr marL="285750" indent="-285750">
              <a:lnSpc>
                <a:spcPct val="150000"/>
              </a:lnSpc>
              <a:spcBef>
                <a:spcPts val="600"/>
              </a:spcBef>
              <a:buFont typeface="Arial" panose="020B0604020202020204" pitchFamily="34" charset="0"/>
              <a:buChar char="•"/>
            </a:pP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value of your variable (</a:t>
            </a:r>
            <a:r>
              <a:rPr lang="en-US" sz="1600" b="1" dirty="0">
                <a:solidFill>
                  <a:srgbClr val="6091BA"/>
                </a:solidFill>
                <a:latin typeface="Open Sans" panose="020B0606030504020204" pitchFamily="34" charset="0"/>
                <a:ea typeface="Open Sans" panose="020B0606030504020204" pitchFamily="34" charset="0"/>
                <a:cs typeface="Open Sans" panose="020B0606030504020204" pitchFamily="34" charset="0"/>
              </a:rPr>
              <a:t>“Hello, World”</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 is placed on the right of the “=“ operator. </a:t>
            </a:r>
          </a:p>
          <a:p>
            <a:pPr marL="285750" lvl="1" indent="-285750">
              <a:lnSpc>
                <a:spcPct val="150000"/>
              </a:lnSpc>
              <a:spcBef>
                <a:spcPts val="600"/>
              </a:spcBef>
              <a:buFont typeface="Arial" panose="020B0604020202020204" pitchFamily="34" charset="0"/>
              <a:buChar char="•"/>
            </a:pP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type of this value does </a:t>
            </a:r>
            <a:r>
              <a:rPr lang="en-US"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NOT </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need to be stated but its format must abide by a given object type (as shown). </a:t>
            </a:r>
          </a:p>
        </p:txBody>
      </p:sp>
      <p:sp>
        <p:nvSpPr>
          <p:cNvPr id="9" name="TextBox 8">
            <a:extLst>
              <a:ext uri="{FF2B5EF4-FFF2-40B4-BE49-F238E27FC236}">
                <a16:creationId xmlns:a16="http://schemas.microsoft.com/office/drawing/2014/main" id="{0B8C1D93-2E73-644A-FB28-D8CC8C9FFD14}"/>
              </a:ext>
            </a:extLst>
          </p:cNvPr>
          <p:cNvSpPr txBox="1"/>
          <p:nvPr/>
        </p:nvSpPr>
        <p:spPr>
          <a:xfrm>
            <a:off x="8324523" y="2143676"/>
            <a:ext cx="3818479"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00000"/>
              </a:lnSpc>
              <a:spcBef>
                <a:spcPts val="600"/>
              </a:spcBef>
            </a:pPr>
            <a:r>
              <a:rPr kumimoji="0" lang="en-US" altLang="en-US"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myString</a:t>
            </a:r>
            <a:r>
              <a:rPr kumimoji="0" lang="en-US" altLang="en-US" b="0" i="0" u="none" strike="noStrike" cap="none" normalizeH="0" baseline="0" dirty="0">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US" altLang="en-US"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US" altLang="en-US"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“Hello, World”</a:t>
            </a:r>
          </a:p>
          <a:p>
            <a:pPr>
              <a:lnSpc>
                <a:spcPct val="100000"/>
              </a:lnSpc>
              <a:spcBef>
                <a:spcPts val="600"/>
              </a:spcBef>
            </a:pPr>
            <a:r>
              <a:rPr kumimoji="0" lang="en-US" altLang="en-US"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myInt</a:t>
            </a:r>
            <a:r>
              <a:rPr kumimoji="0" lang="en-US" altLang="en-US"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 </a:t>
            </a:r>
            <a:r>
              <a:rPr kumimoji="0" lang="en-US" altLang="en-US"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7</a:t>
            </a: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600"/>
              </a:spcBef>
            </a:pPr>
            <a:r>
              <a:rPr kumimoji="0" lang="en-US" altLang="en-US"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myFloat</a:t>
            </a:r>
            <a:r>
              <a:rPr kumimoji="0" lang="en-US" altLang="en-US"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 </a:t>
            </a:r>
            <a:r>
              <a:rPr kumimoji="0" lang="en-US" altLang="en-US"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7.0</a:t>
            </a: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600"/>
              </a:spcBef>
            </a:pPr>
            <a:r>
              <a:rPr kumimoji="0" lang="en-US" altLang="en-US"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myList</a:t>
            </a:r>
            <a:r>
              <a:rPr kumimoji="0" lang="en-US" altLang="en-US"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 </a:t>
            </a:r>
            <a:r>
              <a:rPr kumimoji="0" lang="en-US" altLang="en-US"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[7, 8, 9] </a:t>
            </a:r>
          </a:p>
          <a:p>
            <a:pPr>
              <a:lnSpc>
                <a:spcPct val="100000"/>
              </a:lnSpc>
              <a:spcBef>
                <a:spcPts val="600"/>
              </a:spcBef>
            </a:pPr>
            <a:r>
              <a:rPr kumimoji="0" lang="en-US" altLang="en-US"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myBoolean</a:t>
            </a:r>
            <a:r>
              <a:rPr kumimoji="0" lang="en-US" altLang="en-US"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 </a:t>
            </a:r>
            <a:r>
              <a:rPr kumimoji="0" lang="en-US" altLang="en-US"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true</a:t>
            </a:r>
            <a:r>
              <a:rPr kumimoji="0" lang="en-US" altLang="en-US"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kumimoji="0" lang="en-US" altLang="en-US" sz="6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Slide Number Placeholder 6">
            <a:extLst>
              <a:ext uri="{FF2B5EF4-FFF2-40B4-BE49-F238E27FC236}">
                <a16:creationId xmlns:a16="http://schemas.microsoft.com/office/drawing/2014/main" id="{37D79B29-0C06-40F4-5B80-075E47875DD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44</a:t>
            </a:fld>
            <a:endParaRPr lang="en-AT" spc="-64" dirty="0"/>
          </a:p>
        </p:txBody>
      </p:sp>
      <p:sp>
        <p:nvSpPr>
          <p:cNvPr id="4" name="object 6">
            <a:extLst>
              <a:ext uri="{FF2B5EF4-FFF2-40B4-BE49-F238E27FC236}">
                <a16:creationId xmlns:a16="http://schemas.microsoft.com/office/drawing/2014/main" id="{C1F24CDF-24A5-6245-5FE0-E99FFABBE43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9314150A-4EF9-0203-4F23-E40D53E5B06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4.3. </a:t>
            </a:r>
            <a:r>
              <a:rPr lang="en-US" b="1" dirty="0">
                <a:solidFill>
                  <a:schemeClr val="tx1"/>
                </a:solidFill>
              </a:rPr>
              <a:t>Basic Syntax Rules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9059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28FCA-A52F-D796-CAEB-BE0AE88C45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25EE68D-9B07-216D-1F3B-DBD4646BDEE9}"/>
              </a:ext>
            </a:extLst>
          </p:cNvPr>
          <p:cNvSpPr txBox="1">
            <a:spLocks noGrp="1"/>
          </p:cNvSpPr>
          <p:nvPr>
            <p:ph type="title"/>
          </p:nvPr>
        </p:nvSpPr>
        <p:spPr>
          <a:xfrm>
            <a:off x="726282" y="432621"/>
            <a:ext cx="3463874"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9" name="TextBox 8">
            <a:extLst>
              <a:ext uri="{FF2B5EF4-FFF2-40B4-BE49-F238E27FC236}">
                <a16:creationId xmlns:a16="http://schemas.microsoft.com/office/drawing/2014/main" id="{5EBF701B-A004-ABF4-B0CF-8C16BF35825C}"/>
              </a:ext>
            </a:extLst>
          </p:cNvPr>
          <p:cNvSpPr txBox="1"/>
          <p:nvPr/>
        </p:nvSpPr>
        <p:spPr>
          <a:xfrm>
            <a:off x="6883585" y="4726008"/>
            <a:ext cx="4163439" cy="10895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eaLnBrk="0" fontAlgn="base" hangingPunct="0">
              <a:spcBef>
                <a:spcPct val="0"/>
              </a:spcBef>
              <a:spcAft>
                <a:spcPct val="0"/>
              </a:spcAft>
              <a:buClrTx/>
            </a:pPr>
            <a:r>
              <a:rPr lang="en-US" altLang="en-US" sz="2400" dirty="0">
                <a:solidFill>
                  <a:srgbClr val="F8A81B"/>
                </a:solidFill>
                <a:latin typeface="Open Sans" panose="020B0606030504020204" pitchFamily="34" charset="0"/>
                <a:ea typeface="Open Sans" panose="020B0606030504020204" pitchFamily="34" charset="0"/>
                <a:cs typeface="Open Sans" panose="020B0606030504020204" pitchFamily="34" charset="0"/>
              </a:rPr>
              <a:t>def</a:t>
            </a:r>
            <a:r>
              <a:rPr lang="en-US"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6091BA"/>
                </a:solidFill>
                <a:latin typeface="Open Sans" panose="020B0606030504020204" pitchFamily="34" charset="0"/>
                <a:ea typeface="Open Sans" panose="020B0606030504020204" pitchFamily="34" charset="0"/>
                <a:cs typeface="Open Sans" panose="020B0606030504020204" pitchFamily="34" charset="0"/>
              </a:rPr>
              <a:t>function</a:t>
            </a:r>
            <a:r>
              <a:rPr lang="en-US" altLang="en-US" sz="2400" dirty="0">
                <a:solidFill>
                  <a:srgbClr val="4270C1"/>
                </a:solidFill>
                <a:latin typeface="Open Sans" panose="020B0606030504020204" pitchFamily="34" charset="0"/>
                <a:ea typeface="Open Sans" panose="020B0606030504020204" pitchFamily="34" charset="0"/>
                <a:cs typeface="Open Sans" panose="020B0606030504020204" pitchFamily="34" charset="0"/>
              </a:rPr>
              <a:t>(</a:t>
            </a:r>
            <a:r>
              <a:rPr lang="en-US" alt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a, b</a:t>
            </a:r>
            <a:r>
              <a:rPr lang="en-US" alt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lvl="0" eaLnBrk="0" fontAlgn="base" hangingPunct="0">
              <a:spcBef>
                <a:spcPct val="0"/>
              </a:spcBef>
              <a:spcAft>
                <a:spcPct val="0"/>
              </a:spcAft>
              <a:buClrTx/>
            </a:pPr>
            <a:r>
              <a:rPr lang="en-US"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6DAA44"/>
                </a:solidFill>
                <a:latin typeface="Open Sans" panose="020B0606030504020204" pitchFamily="34" charset="0"/>
                <a:ea typeface="Open Sans" panose="020B0606030504020204" pitchFamily="34" charset="0"/>
                <a:cs typeface="Open Sans" panose="020B0606030504020204" pitchFamily="34" charset="0"/>
              </a:rPr>
              <a:t>...... </a:t>
            </a:r>
            <a:endParaRPr lang="en-US" alt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lvl="0" eaLnBrk="0" fontAlgn="base" hangingPunct="0">
              <a:spcBef>
                <a:spcPct val="0"/>
              </a:spcBef>
              <a:spcAft>
                <a:spcPct val="0"/>
              </a:spcAft>
              <a:buClrTx/>
            </a:pPr>
            <a:r>
              <a:rPr lang="en-US" altLang="en-US" sz="2400" dirty="0">
                <a:solidFill>
                  <a:srgbClr val="FFBF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8D64AA"/>
                </a:solidFill>
                <a:latin typeface="Open Sans" panose="020B0606030504020204" pitchFamily="34" charset="0"/>
                <a:ea typeface="Open Sans" panose="020B0606030504020204" pitchFamily="34" charset="0"/>
                <a:cs typeface="Open Sans" panose="020B0606030504020204" pitchFamily="34" charset="0"/>
              </a:rPr>
              <a:t>return</a:t>
            </a:r>
            <a:r>
              <a:rPr lang="en-US" altLang="en-US" sz="2400" dirty="0">
                <a:solidFill>
                  <a:srgbClr val="FFBF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a</a:t>
            </a:r>
            <a:r>
              <a:rPr lang="en-US" altLang="en-US" sz="2400" dirty="0">
                <a:solidFill>
                  <a:srgbClr val="6DAA44"/>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10" name="Slide Number Placeholder 9">
            <a:extLst>
              <a:ext uri="{FF2B5EF4-FFF2-40B4-BE49-F238E27FC236}">
                <a16:creationId xmlns:a16="http://schemas.microsoft.com/office/drawing/2014/main" id="{C32BA078-EE48-3E62-4C19-CEB997CAEE6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45</a:t>
            </a:fld>
            <a:endParaRPr lang="en-AT" spc="-64" dirty="0"/>
          </a:p>
        </p:txBody>
      </p:sp>
      <p:sp>
        <p:nvSpPr>
          <p:cNvPr id="7" name="object 6">
            <a:extLst>
              <a:ext uri="{FF2B5EF4-FFF2-40B4-BE49-F238E27FC236}">
                <a16:creationId xmlns:a16="http://schemas.microsoft.com/office/drawing/2014/main" id="{E1392A90-CDE4-8BDD-22D6-8592D1BF3B8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Content Placeholder 2">
            <a:extLst>
              <a:ext uri="{FF2B5EF4-FFF2-40B4-BE49-F238E27FC236}">
                <a16:creationId xmlns:a16="http://schemas.microsoft.com/office/drawing/2014/main" id="{F8BF0592-BA3C-BA4B-D106-5018AF3A1618}"/>
              </a:ext>
            </a:extLst>
          </p:cNvPr>
          <p:cNvSpPr txBox="1">
            <a:spLocks/>
          </p:cNvSpPr>
          <p:nvPr/>
        </p:nvSpPr>
        <p:spPr>
          <a:xfrm>
            <a:off x="726280" y="1438271"/>
            <a:ext cx="10515600" cy="328773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lvl="1" indent="-285750">
              <a:buClr>
                <a:schemeClr val="tx1"/>
              </a:buClr>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Function Syntax </a:t>
            </a:r>
          </a:p>
          <a:p>
            <a:pPr marL="873572" lvl="2" indent="-285750">
              <a:buClr>
                <a:schemeClr val="tx1"/>
              </a:buClr>
              <a:buFont typeface="Arial" panose="020B0604020202020204" pitchFamily="34" charset="0"/>
              <a:buChar char="•"/>
            </a:pPr>
            <a:r>
              <a:rPr lang="en-US" sz="1800" b="1" dirty="0">
                <a:solidFill>
                  <a:srgbClr val="F8A81B"/>
                </a:solidFill>
                <a:latin typeface="Aptos" panose="020B0004020202020204" pitchFamily="34" charset="0"/>
                <a:ea typeface="Open Sans" panose="020B0606030504020204" pitchFamily="34" charset="0"/>
                <a:cs typeface="Open Sans" panose="020B0606030504020204" pitchFamily="34" charset="0"/>
              </a:rPr>
              <a:t>def</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indicates that you are defining a new function. </a:t>
            </a:r>
          </a:p>
          <a:p>
            <a:pPr marL="873572" lvl="2" indent="-285750">
              <a:buClr>
                <a:schemeClr val="tx1"/>
              </a:buClr>
              <a:buFont typeface="Arial" panose="020B0604020202020204" pitchFamily="34" charset="0"/>
              <a:buChar char="•"/>
            </a:pPr>
            <a:r>
              <a:rPr lang="en-US" sz="1800" b="1" dirty="0">
                <a:solidFill>
                  <a:srgbClr val="6091BA"/>
                </a:solidFill>
                <a:latin typeface="Aptos" panose="020B0004020202020204" pitchFamily="34" charset="0"/>
                <a:ea typeface="Open Sans" panose="020B0606030504020204" pitchFamily="34" charset="0"/>
                <a:cs typeface="Open Sans" panose="020B0606030504020204" pitchFamily="34" charset="0"/>
              </a:rPr>
              <a:t>function()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refers to the name of your function. By convention, this name is typically lowercase and represents a verb/action. </a:t>
            </a:r>
          </a:p>
          <a:p>
            <a:pPr marL="873572" lvl="2" indent="-285750">
              <a:buClr>
                <a:schemeClr val="tx1"/>
              </a:buClr>
              <a:buFont typeface="Arial" panose="020B0604020202020204" pitchFamily="34" charset="0"/>
              <a:buChar char="•"/>
            </a:pPr>
            <a:r>
              <a:rPr lang="en-US" sz="1800" b="1" dirty="0" err="1">
                <a:solidFill>
                  <a:srgbClr val="A0CC3A"/>
                </a:solidFill>
                <a:latin typeface="Aptos" panose="020B0004020202020204" pitchFamily="34" charset="0"/>
                <a:ea typeface="Open Sans" panose="020B0606030504020204" pitchFamily="34" charset="0"/>
                <a:cs typeface="Open Sans" panose="020B0606030504020204" pitchFamily="34" charset="0"/>
              </a:rPr>
              <a:t>a,b</a:t>
            </a:r>
            <a:r>
              <a:rPr lang="en-US" sz="1800" b="1" dirty="0">
                <a:solidFill>
                  <a:srgbClr val="A0CC3A"/>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refers to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parameters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(values or variables) that can be used within the statements of your function’s definition (......). If your function has no parameters, an empty parenthetical () is used. </a:t>
            </a:r>
          </a:p>
          <a:p>
            <a:pPr marL="873572" lvl="2" indent="-28575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The </a:t>
            </a:r>
            <a:r>
              <a:rPr lang="en-US" sz="1800" b="1" dirty="0">
                <a:solidFill>
                  <a:srgbClr val="8D64AA"/>
                </a:solidFill>
                <a:latin typeface="Aptos" panose="020B0004020202020204" pitchFamily="34" charset="0"/>
                <a:ea typeface="Open Sans" panose="020B0606030504020204" pitchFamily="34" charset="0"/>
                <a:cs typeface="Open Sans" panose="020B0606030504020204" pitchFamily="34" charset="0"/>
              </a:rPr>
              <a:t>return</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statement is an optional statement that will return a value for your function to your original call. </a:t>
            </a:r>
          </a:p>
        </p:txBody>
      </p:sp>
      <p:sp>
        <p:nvSpPr>
          <p:cNvPr id="6" name="object 3">
            <a:extLst>
              <a:ext uri="{FF2B5EF4-FFF2-40B4-BE49-F238E27FC236}">
                <a16:creationId xmlns:a16="http://schemas.microsoft.com/office/drawing/2014/main" id="{367F2365-3CFC-803F-C58B-38F80447E24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4.4. </a:t>
            </a:r>
            <a:r>
              <a:rPr lang="en-US" b="1" dirty="0">
                <a:solidFill>
                  <a:schemeClr val="tx1"/>
                </a:solidFill>
              </a:rPr>
              <a:t>Function Syntax and Calling Functions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8206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479B-BF05-5706-42BC-C5FA3747E15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C248C22-7F48-5F77-0F1E-FB30EB7B689C}"/>
              </a:ext>
            </a:extLst>
          </p:cNvPr>
          <p:cNvSpPr txBox="1"/>
          <p:nvPr/>
        </p:nvSpPr>
        <p:spPr>
          <a:xfrm>
            <a:off x="7747743" y="2462087"/>
            <a:ext cx="4163439" cy="4247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err="1">
                <a:solidFill>
                  <a:srgbClr val="F8A81B"/>
                </a:solidFill>
                <a:latin typeface="Open Sans" panose="020B0606030504020204" pitchFamily="34" charset="0"/>
                <a:ea typeface="Open Sans" panose="020B0606030504020204" pitchFamily="34" charset="0"/>
                <a:cs typeface="Open Sans" panose="020B0606030504020204" pitchFamily="34" charset="0"/>
              </a:rPr>
              <a:t>myValue</a:t>
            </a:r>
            <a:r>
              <a:rPr lang="en-US" sz="2400" dirty="0">
                <a:solidFill>
                  <a:srgbClr val="FFBF00"/>
                </a:solidFill>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 </a:t>
            </a:r>
            <a:r>
              <a:rPr lang="en-US" sz="2400" dirty="0">
                <a:solidFill>
                  <a:srgbClr val="6091BA"/>
                </a:solidFill>
                <a:latin typeface="Open Sans" panose="020B0606030504020204" pitchFamily="34" charset="0"/>
                <a:ea typeface="Open Sans" panose="020B0606030504020204" pitchFamily="34" charset="0"/>
                <a:cs typeface="Open Sans" panose="020B0606030504020204" pitchFamily="34" charset="0"/>
              </a:rPr>
              <a:t>function</a:t>
            </a:r>
            <a:r>
              <a:rPr lang="en-US" sz="2400" dirty="0">
                <a:solidFill>
                  <a:srgbClr val="4270C1"/>
                </a:solidFill>
                <a:latin typeface="Open Sans" panose="020B0606030504020204" pitchFamily="34" charset="0"/>
                <a:ea typeface="Open Sans" panose="020B0606030504020204" pitchFamily="34" charset="0"/>
                <a:cs typeface="Open Sans" panose="020B0606030504020204" pitchFamily="34" charset="0"/>
              </a:rPr>
              <a:t>(</a:t>
            </a:r>
            <a:r>
              <a:rPr 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1, 2</a:t>
            </a:r>
            <a:r>
              <a:rPr lang="en-US" sz="2400" dirty="0">
                <a:solidFill>
                  <a:srgbClr val="4270C1"/>
                </a:solidFill>
                <a:latin typeface="Open Sans" panose="020B0606030504020204" pitchFamily="34" charset="0"/>
                <a:ea typeface="Open Sans" panose="020B0606030504020204" pitchFamily="34" charset="0"/>
                <a:cs typeface="Open Sans" panose="020B0606030504020204" pitchFamily="34" charset="0"/>
              </a:rPr>
              <a:t>) </a:t>
            </a:r>
            <a:endParaRPr lang="en-US" sz="24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2">
            <a:extLst>
              <a:ext uri="{FF2B5EF4-FFF2-40B4-BE49-F238E27FC236}">
                <a16:creationId xmlns:a16="http://schemas.microsoft.com/office/drawing/2014/main" id="{CB66FC5D-B617-F5AE-E398-3FB0B1CACDA3}"/>
              </a:ext>
            </a:extLst>
          </p:cNvPr>
          <p:cNvSpPr txBox="1">
            <a:spLocks noGrp="1"/>
          </p:cNvSpPr>
          <p:nvPr>
            <p:ph type="title"/>
          </p:nvPr>
        </p:nvSpPr>
        <p:spPr>
          <a:xfrm>
            <a:off x="726282" y="432621"/>
            <a:ext cx="3463872"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7" name="Slide Number Placeholder 6">
            <a:extLst>
              <a:ext uri="{FF2B5EF4-FFF2-40B4-BE49-F238E27FC236}">
                <a16:creationId xmlns:a16="http://schemas.microsoft.com/office/drawing/2014/main" id="{E24EA81D-C9C1-3047-3FA8-F4EDBC2E353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46</a:t>
            </a:fld>
            <a:endParaRPr lang="en-AT" spc="-64" dirty="0"/>
          </a:p>
        </p:txBody>
      </p:sp>
      <p:sp>
        <p:nvSpPr>
          <p:cNvPr id="4" name="object 6">
            <a:extLst>
              <a:ext uri="{FF2B5EF4-FFF2-40B4-BE49-F238E27FC236}">
                <a16:creationId xmlns:a16="http://schemas.microsoft.com/office/drawing/2014/main" id="{A8772472-AD9C-F2FD-B3BD-F9D4E059136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Content Placeholder 2">
            <a:extLst>
              <a:ext uri="{FF2B5EF4-FFF2-40B4-BE49-F238E27FC236}">
                <a16:creationId xmlns:a16="http://schemas.microsoft.com/office/drawing/2014/main" id="{664484A7-4B5C-A043-3EBC-B0741B5921D9}"/>
              </a:ext>
            </a:extLst>
          </p:cNvPr>
          <p:cNvSpPr txBox="1">
            <a:spLocks/>
          </p:cNvSpPr>
          <p:nvPr/>
        </p:nvSpPr>
        <p:spPr>
          <a:xfrm>
            <a:off x="726280" y="1511217"/>
            <a:ext cx="6782743" cy="3301944"/>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lvl="1" indent="-285750">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Calling a function</a:t>
            </a:r>
          </a:p>
          <a:p>
            <a:pPr marL="873572" lvl="2" indent="-285750">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Call the function by referring to its name (</a:t>
            </a:r>
            <a:r>
              <a:rPr lang="en-US" sz="1800" b="1" dirty="0">
                <a:solidFill>
                  <a:srgbClr val="6091BA"/>
                </a:solidFill>
                <a:latin typeface="Open Sans" panose="020B0606030504020204" pitchFamily="34" charset="0"/>
                <a:ea typeface="Open Sans" panose="020B0606030504020204" pitchFamily="34" charset="0"/>
                <a:cs typeface="Open Sans" panose="020B0606030504020204" pitchFamily="34" charset="0"/>
              </a:rPr>
              <a:t>function()</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and by placing</a:t>
            </a:r>
            <a:b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any necessary arguments (</a:t>
            </a:r>
            <a:r>
              <a:rPr lang="en-US" sz="1800" b="1" dirty="0">
                <a:solidFill>
                  <a:srgbClr val="A0CC3A"/>
                </a:solidFill>
                <a:latin typeface="Open Sans" panose="020B0606030504020204" pitchFamily="34" charset="0"/>
                <a:ea typeface="Open Sans" panose="020B0606030504020204" pitchFamily="34" charset="0"/>
                <a:cs typeface="Open Sans" panose="020B0606030504020204" pitchFamily="34" charset="0"/>
              </a:rPr>
              <a:t>1, 2</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within the parenthesis separated by</a:t>
            </a:r>
            <a:b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commas. </a:t>
            </a:r>
            <a:r>
              <a:rPr lang="en-US" sz="18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myValue</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 function(1, 2) </a:t>
            </a:r>
          </a:p>
          <a:p>
            <a:pPr marL="873572" lvl="2" indent="-285750">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If you wish, you can set your function call equal to a variable (</a:t>
            </a:r>
            <a:r>
              <a:rPr lang="en-US" sz="1800" b="1" dirty="0" err="1">
                <a:solidFill>
                  <a:srgbClr val="F8A81B"/>
                </a:solidFill>
                <a:latin typeface="Open Sans" panose="020B0606030504020204" pitchFamily="34" charset="0"/>
                <a:ea typeface="Open Sans" panose="020B0606030504020204" pitchFamily="34" charset="0"/>
                <a:cs typeface="Open Sans" panose="020B0606030504020204" pitchFamily="34" charset="0"/>
              </a:rPr>
              <a:t>myValue</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The value returned by the function will be assigned to your variable name. </a:t>
            </a:r>
          </a:p>
        </p:txBody>
      </p:sp>
      <p:sp>
        <p:nvSpPr>
          <p:cNvPr id="6" name="object 3">
            <a:extLst>
              <a:ext uri="{FF2B5EF4-FFF2-40B4-BE49-F238E27FC236}">
                <a16:creationId xmlns:a16="http://schemas.microsoft.com/office/drawing/2014/main" id="{63132E60-D45C-8885-7BCD-6CB294EB0CC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4.4. </a:t>
            </a:r>
            <a:r>
              <a:rPr lang="en-US" b="1" dirty="0">
                <a:solidFill>
                  <a:schemeClr val="tx1"/>
                </a:solidFill>
              </a:rPr>
              <a:t>Function Syntax and Calling Functions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34571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32AA7-B699-F4EE-B42A-FD51F4C871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22DF044-CAB5-842E-0C8C-13AD821700C6}"/>
              </a:ext>
            </a:extLst>
          </p:cNvPr>
          <p:cNvSpPr txBox="1">
            <a:spLocks noGrp="1"/>
          </p:cNvSpPr>
          <p:nvPr>
            <p:ph type="title"/>
          </p:nvPr>
        </p:nvSpPr>
        <p:spPr>
          <a:xfrm>
            <a:off x="726282" y="432621"/>
            <a:ext cx="3463872"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5" name="object 3">
            <a:extLst>
              <a:ext uri="{FF2B5EF4-FFF2-40B4-BE49-F238E27FC236}">
                <a16:creationId xmlns:a16="http://schemas.microsoft.com/office/drawing/2014/main" id="{DC0CDB12-EA46-6020-9C74-CB018983A385}"/>
              </a:ext>
            </a:extLst>
          </p:cNvPr>
          <p:cNvSpPr txBox="1"/>
          <p:nvPr/>
        </p:nvSpPr>
        <p:spPr>
          <a:xfrm>
            <a:off x="726281" y="1500509"/>
            <a:ext cx="10307470" cy="1059338"/>
          </a:xfrm>
          <a:prstGeom prst="rect">
            <a:avLst/>
          </a:prstGeom>
        </p:spPr>
        <p:txBody>
          <a:bodyPr vert="horz" wrap="square" lIns="0" tIns="16329" rIns="0" bIns="0" rtlCol="0">
            <a:spAutoFit/>
          </a:bodyPr>
          <a:lstStyle/>
          <a:p>
            <a:pPr marL="285750" indent="-285750">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 </a:t>
            </a: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data type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is a means of classifying a value and determining what operations can be performed on it. All objects have a data type. </a:t>
            </a:r>
          </a:p>
          <a:p>
            <a:pPr marL="285750" indent="-285750">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Operators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are symbols used carry out specific functions/computations. </a:t>
            </a:r>
          </a:p>
        </p:txBody>
      </p:sp>
      <p:pic>
        <p:nvPicPr>
          <p:cNvPr id="4" name="Picture 3" descr="page6image60921744">
            <a:extLst>
              <a:ext uri="{FF2B5EF4-FFF2-40B4-BE49-F238E27FC236}">
                <a16:creationId xmlns:a16="http://schemas.microsoft.com/office/drawing/2014/main" id="{9205AA22-D85D-1C4A-B101-647599D5F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4" y="2591729"/>
            <a:ext cx="5184409" cy="34941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page6image60925696">
            <a:extLst>
              <a:ext uri="{FF2B5EF4-FFF2-40B4-BE49-F238E27FC236}">
                <a16:creationId xmlns:a16="http://schemas.microsoft.com/office/drawing/2014/main" id="{16522D70-7EE3-EA4E-8A77-D3A19E62A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91728"/>
            <a:ext cx="5570961" cy="3387145"/>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9">
            <a:extLst>
              <a:ext uri="{FF2B5EF4-FFF2-40B4-BE49-F238E27FC236}">
                <a16:creationId xmlns:a16="http://schemas.microsoft.com/office/drawing/2014/main" id="{D8E5093E-BC05-17B9-EFB0-D34F9F2BE08F}"/>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47</a:t>
            </a:fld>
            <a:endParaRPr lang="en-AT" spc="-64" dirty="0"/>
          </a:p>
        </p:txBody>
      </p:sp>
      <p:sp>
        <p:nvSpPr>
          <p:cNvPr id="8" name="object 6">
            <a:extLst>
              <a:ext uri="{FF2B5EF4-FFF2-40B4-BE49-F238E27FC236}">
                <a16:creationId xmlns:a16="http://schemas.microsoft.com/office/drawing/2014/main" id="{4394A8C2-5F09-C854-FFCF-92319226C70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D2D00F81-DE06-40C4-8E0E-83133A8F524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a:t>
            </a:r>
            <a:r>
              <a:rPr lang="en-US" b="1" dirty="0">
                <a:solidFill>
                  <a:schemeClr val="tx1"/>
                </a:solidFill>
              </a:rPr>
              <a:t>Common Data Types and Operators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0684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617F-CE8A-E83E-63C6-1D20B2BDC84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34A111C-CB0B-16E1-FE98-7BFA58588F1F}"/>
              </a:ext>
            </a:extLst>
          </p:cNvPr>
          <p:cNvSpPr txBox="1">
            <a:spLocks noGrp="1"/>
          </p:cNvSpPr>
          <p:nvPr>
            <p:ph type="title"/>
          </p:nvPr>
        </p:nvSpPr>
        <p:spPr>
          <a:xfrm>
            <a:off x="726282" y="432621"/>
            <a:ext cx="3463870"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9" name="TextBox 8">
            <a:extLst>
              <a:ext uri="{FF2B5EF4-FFF2-40B4-BE49-F238E27FC236}">
                <a16:creationId xmlns:a16="http://schemas.microsoft.com/office/drawing/2014/main" id="{36525A48-47CB-F5DA-A13F-1441FF3C6A03}"/>
              </a:ext>
            </a:extLst>
          </p:cNvPr>
          <p:cNvSpPr txBox="1"/>
          <p:nvPr/>
        </p:nvSpPr>
        <p:spPr>
          <a:xfrm>
            <a:off x="7650863" y="2459856"/>
            <a:ext cx="426552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eaLnBrk="0" fontAlgn="base" hangingPunct="0">
              <a:spcBef>
                <a:spcPct val="0"/>
              </a:spcBef>
              <a:spcAft>
                <a:spcPct val="0"/>
              </a:spcAft>
              <a:buClrTx/>
            </a:pPr>
            <a:r>
              <a:rPr lang="en-US" altLang="en-US" sz="20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xString</a:t>
            </a: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 </a:t>
            </a:r>
            <a:r>
              <a:rPr lang="en-US" alt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input(</a:t>
            </a:r>
            <a:r>
              <a:rPr lang="en-US" altLang="en-US" sz="2000" dirty="0">
                <a:solidFill>
                  <a:srgbClr val="6091BA"/>
                </a:solidFill>
                <a:latin typeface="Open Sans" panose="020B0606030504020204" pitchFamily="34" charset="0"/>
                <a:ea typeface="Open Sans" panose="020B0606030504020204" pitchFamily="34" charset="0"/>
                <a:cs typeface="Open Sans" panose="020B0606030504020204" pitchFamily="34" charset="0"/>
              </a:rPr>
              <a:t>“Enter a number: “</a:t>
            </a:r>
            <a:r>
              <a:rPr lang="en-US" alt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p>
          <a:p>
            <a:pPr lvl="0" eaLnBrk="0" fontAlgn="base" hangingPunct="0">
              <a:spcBef>
                <a:spcPct val="0"/>
              </a:spcBef>
              <a:spcAft>
                <a:spcPct val="0"/>
              </a:spcAft>
              <a:buClrTx/>
            </a:pP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x = </a:t>
            </a:r>
            <a:r>
              <a:rPr lang="en-US" altLang="en-US" sz="2000" dirty="0">
                <a:solidFill>
                  <a:srgbClr val="A0CC3A"/>
                </a:solidFill>
                <a:latin typeface="Open Sans" panose="020B0606030504020204" pitchFamily="34" charset="0"/>
                <a:ea typeface="Open Sans" panose="020B0606030504020204" pitchFamily="34" charset="0"/>
                <a:cs typeface="Open Sans" panose="020B0606030504020204" pitchFamily="34" charset="0"/>
              </a:rPr>
              <a:t>int</a:t>
            </a:r>
            <a:r>
              <a:rPr lang="en-US" altLang="en-US" sz="2000" dirty="0">
                <a:solidFill>
                  <a:srgbClr val="6DAA44"/>
                </a:solidFill>
                <a:latin typeface="Open Sans" panose="020B0606030504020204" pitchFamily="34" charset="0"/>
                <a:ea typeface="Open Sans" panose="020B0606030504020204" pitchFamily="34" charset="0"/>
                <a:cs typeface="Open Sans" panose="020B0606030504020204" pitchFamily="34" charset="0"/>
              </a:rPr>
              <a:t>(</a:t>
            </a:r>
            <a:r>
              <a:rPr lang="en-US" altLang="en-US" sz="20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xString</a:t>
            </a:r>
            <a:r>
              <a:rPr lang="en-US" altLang="en-US" sz="2000" dirty="0">
                <a:solidFill>
                  <a:srgbClr val="6DAA44"/>
                </a:solidFill>
                <a:latin typeface="Open Sans" panose="020B0606030504020204" pitchFamily="34" charset="0"/>
                <a:ea typeface="Open Sans" panose="020B0606030504020204" pitchFamily="34" charset="0"/>
                <a:cs typeface="Open Sans" panose="020B0606030504020204" pitchFamily="34" charset="0"/>
              </a:rPr>
              <a:t>)</a:t>
            </a:r>
            <a:br>
              <a:rPr lang="en-US" altLang="en-US" sz="2000" dirty="0">
                <a:solidFill>
                  <a:srgbClr val="6DAA44"/>
                </a:solidFill>
                <a:latin typeface="Open Sans" panose="020B0606030504020204" pitchFamily="34" charset="0"/>
                <a:ea typeface="Open Sans" panose="020B0606030504020204" pitchFamily="34" charset="0"/>
                <a:cs typeface="Open Sans" panose="020B0606030504020204" pitchFamily="34" charset="0"/>
              </a:rPr>
            </a:b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y=x+2</a:t>
            </a:r>
            <a:b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altLang="en-US" sz="2000" dirty="0">
                <a:solidFill>
                  <a:srgbClr val="F8A81B"/>
                </a:solidFill>
                <a:latin typeface="Open Sans" panose="020B0606030504020204" pitchFamily="34" charset="0"/>
                <a:ea typeface="Open Sans" panose="020B0606030504020204" pitchFamily="34" charset="0"/>
                <a:cs typeface="Open Sans" panose="020B0606030504020204" pitchFamily="34" charset="0"/>
              </a:rPr>
              <a:t>print</a:t>
            </a: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(y</a:t>
            </a:r>
            <a:r>
              <a:rPr lang="en-US" altLang="en-US" sz="2000" dirty="0">
                <a:solidFill>
                  <a:srgbClr val="F8A81B"/>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7" name="Slide Number Placeholder 6">
            <a:extLst>
              <a:ext uri="{FF2B5EF4-FFF2-40B4-BE49-F238E27FC236}">
                <a16:creationId xmlns:a16="http://schemas.microsoft.com/office/drawing/2014/main" id="{4F1D6CA6-556D-A061-66F8-E17F3C5B7BF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48</a:t>
            </a:fld>
            <a:endParaRPr lang="en-AT" spc="-64" dirty="0"/>
          </a:p>
        </p:txBody>
      </p:sp>
      <p:sp>
        <p:nvSpPr>
          <p:cNvPr id="4" name="object 6">
            <a:extLst>
              <a:ext uri="{FF2B5EF4-FFF2-40B4-BE49-F238E27FC236}">
                <a16:creationId xmlns:a16="http://schemas.microsoft.com/office/drawing/2014/main" id="{8FB8BBD3-4935-F7F9-A3A9-2696A0B2A86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6" name="Content Placeholder 2">
            <a:extLst>
              <a:ext uri="{FF2B5EF4-FFF2-40B4-BE49-F238E27FC236}">
                <a16:creationId xmlns:a16="http://schemas.microsoft.com/office/drawing/2014/main" id="{3FF170AB-ACCF-DEC3-970E-661399AF4894}"/>
              </a:ext>
            </a:extLst>
          </p:cNvPr>
          <p:cNvSpPr txBox="1">
            <a:spLocks/>
          </p:cNvSpPr>
          <p:nvPr/>
        </p:nvSpPr>
        <p:spPr>
          <a:xfrm>
            <a:off x="726282" y="1446786"/>
            <a:ext cx="6782743"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Clr>
                <a:schemeClr val="tx1"/>
              </a:buClr>
              <a:buSzPct val="100000"/>
              <a:buFont typeface="Arial" panose="020B0604020202020204" pitchFamily="34" charset="0"/>
              <a:buChar char="•"/>
            </a:pPr>
            <a:r>
              <a:rPr lang="en-US" sz="1800" b="1" dirty="0">
                <a:latin typeface="Aptos" panose="020B0004020202020204" pitchFamily="34" charset="0"/>
              </a:rPr>
              <a:t>Input functions (input()) </a:t>
            </a:r>
            <a:r>
              <a:rPr lang="en-US" sz="1800" dirty="0">
                <a:latin typeface="Aptos" panose="020B0004020202020204" pitchFamily="34" charset="0"/>
              </a:rPr>
              <a:t>allow users of a program to place values into programming code. </a:t>
            </a:r>
          </a:p>
          <a:p>
            <a:pPr marL="873572" lvl="1" indent="-285750">
              <a:buClr>
                <a:schemeClr val="tx1"/>
              </a:buClr>
              <a:buSzPct val="100000"/>
              <a:buFont typeface="Arial" panose="020B0604020202020204" pitchFamily="34" charset="0"/>
              <a:buChar char="•"/>
            </a:pPr>
            <a:r>
              <a:rPr lang="en-US" sz="1800" dirty="0">
                <a:latin typeface="Aptos" panose="020B0004020202020204" pitchFamily="34" charset="0"/>
              </a:rPr>
              <a:t>The parameter for an input function is called a </a:t>
            </a:r>
            <a:r>
              <a:rPr lang="en-US" sz="1800" b="1" dirty="0">
                <a:latin typeface="Aptos" panose="020B0004020202020204" pitchFamily="34" charset="0"/>
              </a:rPr>
              <a:t>prompt</a:t>
            </a:r>
            <a:r>
              <a:rPr lang="en-US" sz="1800" dirty="0">
                <a:latin typeface="Aptos" panose="020B0004020202020204" pitchFamily="34" charset="0"/>
              </a:rPr>
              <a:t>. This is a string (this can be indicated by “” or ‘’) such as “</a:t>
            </a:r>
            <a:r>
              <a:rPr lang="en-US" sz="1800" b="1" dirty="0">
                <a:latin typeface="Aptos" panose="020B0004020202020204" pitchFamily="34" charset="0"/>
              </a:rPr>
              <a:t>Enter a number: “</a:t>
            </a:r>
            <a:endParaRPr lang="en-US" sz="1800" dirty="0">
              <a:latin typeface="Aptos" panose="020B0004020202020204" pitchFamily="34" charset="0"/>
            </a:endParaRPr>
          </a:p>
          <a:p>
            <a:pPr marL="873572" lvl="2" indent="-285750">
              <a:buClr>
                <a:schemeClr val="tx1"/>
              </a:buClr>
              <a:buSzPct val="100000"/>
              <a:buFont typeface="Arial" panose="020B0604020202020204" pitchFamily="34" charset="0"/>
              <a:buChar char="•"/>
            </a:pPr>
            <a:r>
              <a:rPr lang="en-US" sz="1800" dirty="0">
                <a:latin typeface="Aptos" panose="020B0004020202020204" pitchFamily="34" charset="0"/>
              </a:rPr>
              <a:t>The user’s response to the prompt will be returned to the input statement call as a string. To use this value as any other data type, it must be converted with another function </a:t>
            </a:r>
            <a:r>
              <a:rPr lang="en-US" sz="1800" b="1" dirty="0">
                <a:latin typeface="Aptos" panose="020B0004020202020204" pitchFamily="34" charset="0"/>
              </a:rPr>
              <a:t>(int()). </a:t>
            </a:r>
          </a:p>
          <a:p>
            <a:pPr marL="285750" indent="-285750">
              <a:buClr>
                <a:schemeClr val="tx1"/>
              </a:buClr>
              <a:buSzPct val="100000"/>
              <a:buFont typeface="Arial" panose="020B0604020202020204" pitchFamily="34" charset="0"/>
              <a:buChar char="•"/>
            </a:pPr>
            <a:r>
              <a:rPr lang="en-US" sz="1800" b="1" dirty="0">
                <a:latin typeface="Aptos" panose="020B0004020202020204" pitchFamily="34" charset="0"/>
              </a:rPr>
              <a:t>Print functions (print()) </a:t>
            </a:r>
            <a:r>
              <a:rPr lang="en-US" sz="1800" dirty="0">
                <a:latin typeface="Aptos" panose="020B0004020202020204" pitchFamily="34" charset="0"/>
              </a:rPr>
              <a:t>allow programs to output strings to users on a given interface. </a:t>
            </a:r>
          </a:p>
          <a:p>
            <a:pPr marL="873572" lvl="2" indent="-285750">
              <a:buClr>
                <a:schemeClr val="tx1"/>
              </a:buClr>
              <a:buSzPct val="100000"/>
              <a:buFont typeface="Arial" panose="020B0604020202020204" pitchFamily="34" charset="0"/>
              <a:buChar char="•"/>
            </a:pPr>
            <a:r>
              <a:rPr lang="en-US" sz="1800" dirty="0">
                <a:latin typeface="Aptos" panose="020B0004020202020204" pitchFamily="34" charset="0"/>
              </a:rPr>
              <a:t>The parameter of this function is of any type. All types will automatically be converted to strings. </a:t>
            </a:r>
          </a:p>
        </p:txBody>
      </p:sp>
      <p:sp>
        <p:nvSpPr>
          <p:cNvPr id="8" name="object 3">
            <a:extLst>
              <a:ext uri="{FF2B5EF4-FFF2-40B4-BE49-F238E27FC236}">
                <a16:creationId xmlns:a16="http://schemas.microsoft.com/office/drawing/2014/main" id="{3C3997B7-3F49-B19C-34C8-BC319E68F80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a:t>
            </a:r>
            <a:r>
              <a:rPr lang="en-US" b="1" dirty="0">
                <a:solidFill>
                  <a:schemeClr val="tx1"/>
                </a:solidFill>
              </a:rPr>
              <a:t>Input and Output Operations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6120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1B20-CD95-CD63-FD89-4F4194279AB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72D5617-FD5C-889A-47B6-A2B1448316EA}"/>
              </a:ext>
            </a:extLst>
          </p:cNvPr>
          <p:cNvSpPr txBox="1">
            <a:spLocks noGrp="1"/>
          </p:cNvSpPr>
          <p:nvPr>
            <p:ph type="title"/>
          </p:nvPr>
        </p:nvSpPr>
        <p:spPr>
          <a:xfrm>
            <a:off x="726281" y="432621"/>
            <a:ext cx="346386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9" name="TextBox 8">
            <a:extLst>
              <a:ext uri="{FF2B5EF4-FFF2-40B4-BE49-F238E27FC236}">
                <a16:creationId xmlns:a16="http://schemas.microsoft.com/office/drawing/2014/main" id="{FFD5FFEC-5425-E495-6455-E8F5DD1246B8}"/>
              </a:ext>
            </a:extLst>
          </p:cNvPr>
          <p:cNvSpPr txBox="1"/>
          <p:nvPr/>
        </p:nvSpPr>
        <p:spPr>
          <a:xfrm>
            <a:off x="7356035" y="2385637"/>
            <a:ext cx="4610911" cy="20867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eaLnBrk="0" fontAlgn="base" hangingPunct="0">
              <a:spcBef>
                <a:spcPct val="0"/>
              </a:spcBef>
              <a:spcAft>
                <a:spcPct val="0"/>
              </a:spcAft>
              <a:buClrTx/>
            </a:pPr>
            <a:r>
              <a:rPr lang="en-US" altLang="en-US" sz="1800" dirty="0" err="1">
                <a:solidFill>
                  <a:schemeClr val="tx1"/>
                </a:solidFill>
                <a:latin typeface="Calibri" panose="020F0502020204030204" pitchFamily="34" charset="0"/>
              </a:rPr>
              <a:t>xString</a:t>
            </a:r>
            <a:r>
              <a:rPr lang="en-US" altLang="en-US" sz="1800" dirty="0">
                <a:solidFill>
                  <a:schemeClr val="tx1"/>
                </a:solidFill>
                <a:latin typeface="Calibri" panose="020F0502020204030204" pitchFamily="34" charset="0"/>
              </a:rPr>
              <a:t> = input(“Enter a number: “) </a:t>
            </a:r>
          </a:p>
          <a:p>
            <a:pPr lvl="0" eaLnBrk="0" fontAlgn="base" hangingPunct="0">
              <a:spcBef>
                <a:spcPct val="0"/>
              </a:spcBef>
              <a:spcAft>
                <a:spcPct val="0"/>
              </a:spcAft>
              <a:buClrTx/>
            </a:pPr>
            <a:r>
              <a:rPr lang="en-US" altLang="en-US" sz="1800" dirty="0">
                <a:solidFill>
                  <a:schemeClr val="tx1"/>
                </a:solidFill>
                <a:latin typeface="Calibri" panose="020F0502020204030204" pitchFamily="34" charset="0"/>
              </a:rPr>
              <a:t>x = int(</a:t>
            </a:r>
            <a:r>
              <a:rPr lang="en-US" altLang="en-US" sz="1800" dirty="0" err="1">
                <a:solidFill>
                  <a:schemeClr val="tx1"/>
                </a:solidFill>
                <a:latin typeface="Calibri" panose="020F0502020204030204" pitchFamily="34" charset="0"/>
              </a:rPr>
              <a:t>xString</a:t>
            </a:r>
            <a:r>
              <a:rPr lang="en-US" altLang="en-US" sz="1800" dirty="0">
                <a:solidFill>
                  <a:schemeClr val="tx1"/>
                </a:solidFill>
                <a:latin typeface="Calibri" panose="020F0502020204030204" pitchFamily="34" charset="0"/>
              </a:rPr>
              <a:t>) </a:t>
            </a:r>
            <a:endParaRPr lang="en-US" altLang="en-US" sz="1800" dirty="0">
              <a:solidFill>
                <a:schemeClr val="tx1"/>
              </a:solidFill>
            </a:endParaRPr>
          </a:p>
          <a:p>
            <a:pPr lvl="0" eaLnBrk="0" fontAlgn="base" hangingPunct="0">
              <a:spcBef>
                <a:spcPct val="0"/>
              </a:spcBef>
              <a:spcAft>
                <a:spcPct val="0"/>
              </a:spcAft>
              <a:buClrTx/>
            </a:pPr>
            <a:r>
              <a:rPr lang="en-US" altLang="en-US" sz="1800" dirty="0">
                <a:solidFill>
                  <a:srgbClr val="F8A81B"/>
                </a:solidFill>
                <a:latin typeface="Calibri" panose="020F0502020204030204" pitchFamily="34" charset="0"/>
              </a:rPr>
              <a:t>if</a:t>
            </a:r>
            <a:r>
              <a:rPr lang="en-US" altLang="en-US" sz="1800" dirty="0">
                <a:solidFill>
                  <a:srgbClr val="FF0000"/>
                </a:solidFill>
                <a:latin typeface="Calibri" panose="020F0502020204030204" pitchFamily="34" charset="0"/>
              </a:rPr>
              <a:t> </a:t>
            </a:r>
            <a:r>
              <a:rPr lang="en-US" altLang="en-US" sz="1800" dirty="0">
                <a:solidFill>
                  <a:srgbClr val="6091BA"/>
                </a:solidFill>
                <a:latin typeface="Calibri" panose="020F0502020204030204" pitchFamily="34" charset="0"/>
              </a:rPr>
              <a:t>x % 2 == 0</a:t>
            </a:r>
            <a:r>
              <a:rPr lang="en-US" altLang="en-US" sz="1800" dirty="0">
                <a:solidFill>
                  <a:srgbClr val="FF0000"/>
                </a:solidFill>
                <a:latin typeface="Calibri" panose="020F0502020204030204" pitchFamily="34" charset="0"/>
              </a:rPr>
              <a:t>:</a:t>
            </a:r>
            <a:br>
              <a:rPr lang="en-US" altLang="en-US" sz="1800" dirty="0">
                <a:solidFill>
                  <a:srgbClr val="FF0000"/>
                </a:solidFill>
                <a:latin typeface="Calibri" panose="020F0502020204030204" pitchFamily="34" charset="0"/>
              </a:rPr>
            </a:br>
            <a:r>
              <a:rPr lang="en-US" altLang="en-US" sz="1800" dirty="0">
                <a:solidFill>
                  <a:srgbClr val="FF0000"/>
                </a:solidFill>
                <a:latin typeface="Calibri" panose="020F0502020204030204" pitchFamily="34" charset="0"/>
              </a:rPr>
              <a:t>    </a:t>
            </a:r>
            <a:r>
              <a:rPr lang="en-US" altLang="en-US" sz="1800" dirty="0">
                <a:solidFill>
                  <a:schemeClr val="tx1"/>
                </a:solidFill>
                <a:latin typeface="Calibri" panose="020F0502020204030204" pitchFamily="34" charset="0"/>
              </a:rPr>
              <a:t>print(“This is an even number”) </a:t>
            </a:r>
            <a:endParaRPr lang="en-US" altLang="en-US" sz="1800" dirty="0">
              <a:solidFill>
                <a:schemeClr val="tx1"/>
              </a:solidFill>
            </a:endParaRPr>
          </a:p>
          <a:p>
            <a:pPr lvl="0" eaLnBrk="0" fontAlgn="base" hangingPunct="0">
              <a:spcBef>
                <a:spcPct val="0"/>
              </a:spcBef>
              <a:spcAft>
                <a:spcPct val="0"/>
              </a:spcAft>
              <a:buClrTx/>
            </a:pPr>
            <a:r>
              <a:rPr lang="en-US" altLang="en-US" sz="1800" dirty="0" err="1">
                <a:solidFill>
                  <a:srgbClr val="A0CC3A"/>
                </a:solidFill>
                <a:latin typeface="Calibri" panose="020F0502020204030204" pitchFamily="34" charset="0"/>
              </a:rPr>
              <a:t>elif</a:t>
            </a:r>
            <a:r>
              <a:rPr lang="en-US" altLang="en-US" sz="1800" dirty="0">
                <a:solidFill>
                  <a:srgbClr val="6DAA44"/>
                </a:solidFill>
                <a:latin typeface="Calibri" panose="020F0502020204030204" pitchFamily="34" charset="0"/>
              </a:rPr>
              <a:t> </a:t>
            </a:r>
            <a:r>
              <a:rPr lang="en-US" altLang="en-US" sz="1800" dirty="0">
                <a:solidFill>
                  <a:srgbClr val="6091BA"/>
                </a:solidFill>
                <a:latin typeface="Calibri" panose="020F0502020204030204" pitchFamily="34" charset="0"/>
              </a:rPr>
              <a:t>x == 0</a:t>
            </a:r>
            <a:r>
              <a:rPr lang="en-US" altLang="en-US" sz="1800" dirty="0">
                <a:solidFill>
                  <a:srgbClr val="6DAA44"/>
                </a:solidFill>
                <a:latin typeface="Calibri" panose="020F0502020204030204" pitchFamily="34" charset="0"/>
              </a:rPr>
              <a:t>:</a:t>
            </a:r>
            <a:br>
              <a:rPr lang="en-US" altLang="en-US" sz="1800" dirty="0">
                <a:solidFill>
                  <a:srgbClr val="6DAA44"/>
                </a:solidFill>
                <a:latin typeface="Calibri" panose="020F0502020204030204" pitchFamily="34" charset="0"/>
              </a:rPr>
            </a:br>
            <a:r>
              <a:rPr lang="en-US" altLang="en-US" sz="1800" dirty="0">
                <a:solidFill>
                  <a:srgbClr val="6DAA44"/>
                </a:solidFill>
                <a:latin typeface="Calibri" panose="020F0502020204030204" pitchFamily="34" charset="0"/>
              </a:rPr>
              <a:t>    </a:t>
            </a:r>
            <a:r>
              <a:rPr lang="en-US" altLang="en-US" sz="1800" dirty="0">
                <a:solidFill>
                  <a:schemeClr val="tx1"/>
                </a:solidFill>
                <a:latin typeface="Calibri" panose="020F0502020204030204" pitchFamily="34" charset="0"/>
              </a:rPr>
              <a:t>print(“This number equals 0”) </a:t>
            </a:r>
          </a:p>
          <a:p>
            <a:pPr lvl="0" eaLnBrk="0" fontAlgn="base" hangingPunct="0">
              <a:spcBef>
                <a:spcPct val="0"/>
              </a:spcBef>
              <a:spcAft>
                <a:spcPct val="0"/>
              </a:spcAft>
              <a:buClrTx/>
            </a:pPr>
            <a:r>
              <a:rPr lang="en-US" altLang="en-US" sz="1800" dirty="0">
                <a:solidFill>
                  <a:srgbClr val="8D64AA"/>
                </a:solidFill>
                <a:latin typeface="Calibri" panose="020F0502020204030204" pitchFamily="34" charset="0"/>
              </a:rPr>
              <a:t>else</a:t>
            </a:r>
            <a:r>
              <a:rPr lang="en-US" altLang="en-US" sz="1800" dirty="0">
                <a:solidFill>
                  <a:schemeClr val="tx1"/>
                </a:solidFill>
                <a:latin typeface="Calibri" panose="020F0502020204030204" pitchFamily="34" charset="0"/>
              </a:rPr>
              <a:t>:</a:t>
            </a:r>
          </a:p>
          <a:p>
            <a:pPr lvl="0" eaLnBrk="0" fontAlgn="base" hangingPunct="0">
              <a:spcBef>
                <a:spcPct val="0"/>
              </a:spcBef>
              <a:spcAft>
                <a:spcPct val="0"/>
              </a:spcAft>
              <a:buClrTx/>
            </a:pPr>
            <a:r>
              <a:rPr lang="en-US" altLang="en-US" sz="1800" dirty="0">
                <a:solidFill>
                  <a:schemeClr val="tx1"/>
                </a:solidFill>
                <a:latin typeface="Calibri" panose="020F0502020204030204" pitchFamily="34" charset="0"/>
              </a:rPr>
              <a:t>    print(“This is an odd number”)</a:t>
            </a:r>
          </a:p>
        </p:txBody>
      </p:sp>
      <p:sp>
        <p:nvSpPr>
          <p:cNvPr id="10" name="Slide Number Placeholder 9">
            <a:extLst>
              <a:ext uri="{FF2B5EF4-FFF2-40B4-BE49-F238E27FC236}">
                <a16:creationId xmlns:a16="http://schemas.microsoft.com/office/drawing/2014/main" id="{36D36D67-B267-6BD8-4524-732470A5B2A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49</a:t>
            </a:fld>
            <a:endParaRPr lang="en-AT" spc="-64" dirty="0"/>
          </a:p>
        </p:txBody>
      </p:sp>
      <p:sp>
        <p:nvSpPr>
          <p:cNvPr id="7" name="object 6">
            <a:extLst>
              <a:ext uri="{FF2B5EF4-FFF2-40B4-BE49-F238E27FC236}">
                <a16:creationId xmlns:a16="http://schemas.microsoft.com/office/drawing/2014/main" id="{6D880A92-59BC-A598-FA82-0DFAC590785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Content Placeholder 2">
            <a:extLst>
              <a:ext uri="{FF2B5EF4-FFF2-40B4-BE49-F238E27FC236}">
                <a16:creationId xmlns:a16="http://schemas.microsoft.com/office/drawing/2014/main" id="{AE49F52F-2F0D-5627-C566-1EA17E9B30E6}"/>
              </a:ext>
            </a:extLst>
          </p:cNvPr>
          <p:cNvSpPr txBox="1">
            <a:spLocks/>
          </p:cNvSpPr>
          <p:nvPr/>
        </p:nvSpPr>
        <p:spPr>
          <a:xfrm>
            <a:off x="726281" y="1507076"/>
            <a:ext cx="6782743"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171450" indent="-171450">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If-else statement</a:t>
            </a:r>
          </a:p>
          <a:p>
            <a:pPr marL="759272" lvl="1" indent="-171450">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If-else statements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allow programmers to adapt the function of their code based on a given condition. </a:t>
            </a:r>
          </a:p>
          <a:p>
            <a:pPr marL="759272" lvl="1" indent="-17145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If a given condition (i.e</a:t>
            </a:r>
            <a:r>
              <a:rPr lang="en-US" sz="1800" dirty="0">
                <a:solidFill>
                  <a:srgbClr val="6091BA"/>
                </a:solidFill>
                <a:latin typeface="Aptos" panose="020B0004020202020204" pitchFamily="34" charset="0"/>
                <a:ea typeface="Open Sans" panose="020B0606030504020204" pitchFamily="34" charset="0"/>
                <a:cs typeface="Open Sans" panose="020B0606030504020204" pitchFamily="34" charset="0"/>
              </a:rPr>
              <a:t>. </a:t>
            </a:r>
            <a:r>
              <a:rPr lang="en-US" sz="1800" b="1" dirty="0">
                <a:solidFill>
                  <a:srgbClr val="6091BA"/>
                </a:solidFill>
                <a:latin typeface="Aptos" panose="020B0004020202020204" pitchFamily="34" charset="0"/>
                <a:ea typeface="Open Sans" panose="020B0606030504020204" pitchFamily="34" charset="0"/>
                <a:cs typeface="Open Sans" panose="020B0606030504020204" pitchFamily="34" charset="0"/>
              </a:rPr>
              <a:t>x % 2 == 0</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is true, then the statements following the if statement (</a:t>
            </a:r>
            <a:r>
              <a:rPr lang="en-US" sz="1800" b="1" dirty="0">
                <a:solidFill>
                  <a:srgbClr val="FF0000"/>
                </a:solidFill>
                <a:latin typeface="Aptos" panose="020B0004020202020204" pitchFamily="34" charset="0"/>
                <a:ea typeface="Open Sans" panose="020B0606030504020204" pitchFamily="34" charset="0"/>
                <a:cs typeface="Open Sans" panose="020B0606030504020204" pitchFamily="34" charset="0"/>
              </a:rPr>
              <a:t>if</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will be executed. If the condition is false, the statements following the else statement (</a:t>
            </a:r>
            <a:r>
              <a:rPr lang="en-US" sz="1800" b="1" dirty="0">
                <a:solidFill>
                  <a:srgbClr val="8D64AA"/>
                </a:solidFill>
                <a:latin typeface="Aptos" panose="020B0004020202020204" pitchFamily="34" charset="0"/>
                <a:ea typeface="Open Sans" panose="020B0606030504020204" pitchFamily="34" charset="0"/>
                <a:cs typeface="Open Sans" panose="020B0606030504020204" pitchFamily="34" charset="0"/>
              </a:rPr>
              <a:t>else</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will be executed. </a:t>
            </a:r>
          </a:p>
          <a:p>
            <a:pPr marL="759272" lvl="2" indent="-17145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The condition is tested using the Boolean operators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(is equal to),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(is not equal to),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and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(used to test multiple conditions), and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or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(used to test if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AT LEAST ONE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condition is true). </a:t>
            </a:r>
          </a:p>
          <a:p>
            <a:pPr marL="759272" lvl="2" indent="-17145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Additionally,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else-if statements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a:t>
            </a:r>
            <a:r>
              <a:rPr lang="en-US" sz="1800" b="1" dirty="0" err="1">
                <a:solidFill>
                  <a:srgbClr val="A0CC3A"/>
                </a:solidFill>
                <a:latin typeface="Aptos" panose="020B0004020202020204" pitchFamily="34" charset="0"/>
                <a:ea typeface="Open Sans" panose="020B0606030504020204" pitchFamily="34" charset="0"/>
                <a:cs typeface="Open Sans" panose="020B0606030504020204" pitchFamily="34" charset="0"/>
              </a:rPr>
              <a:t>elif</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can be used to provide unique coding statements for multiple conditions. </a:t>
            </a:r>
          </a:p>
          <a:p>
            <a:pPr marL="342900" indent="-342900">
              <a:buFont typeface="Arial" panose="020B0604020202020204" pitchFamily="34" charset="0"/>
              <a:buChar char="•"/>
            </a:pPr>
            <a:endParaRPr lang="en-US" sz="1800" dirty="0">
              <a:latin typeface="Aptos" panose="020B0004020202020204" pitchFamily="34" charset="0"/>
            </a:endParaRPr>
          </a:p>
        </p:txBody>
      </p:sp>
      <p:sp>
        <p:nvSpPr>
          <p:cNvPr id="6" name="object 3">
            <a:extLst>
              <a:ext uri="{FF2B5EF4-FFF2-40B4-BE49-F238E27FC236}">
                <a16:creationId xmlns:a16="http://schemas.microsoft.com/office/drawing/2014/main" id="{50ED0DB2-A0EA-97B0-10B7-DA594AB45E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4.7. </a:t>
            </a:r>
            <a:r>
              <a:rPr lang="en-US" b="1" dirty="0">
                <a:solidFill>
                  <a:schemeClr val="tx1"/>
                </a:solidFill>
              </a:rPr>
              <a:t>Conditional Statements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92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a:t>
            </a:r>
          </a:p>
          <a:p>
            <a:pPr algn="ctr"/>
            <a:r>
              <a:rPr lang="en-US" sz="3200" b="1" dirty="0">
                <a:solidFill>
                  <a:schemeClr val="bg1"/>
                </a:solidFill>
                <a:latin typeface="Calibri" panose="020F0502020204030204" pitchFamily="34" charset="0"/>
                <a:cs typeface="Calibri" panose="020F0502020204030204" pitchFamily="34" charset="0"/>
              </a:rPr>
              <a:t>Objectives and Learning Outcomes</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3D498-A927-3487-F041-43930D21F7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2D85167-80D1-C5CF-FEA5-B8D1E234D487}"/>
              </a:ext>
            </a:extLst>
          </p:cNvPr>
          <p:cNvSpPr txBox="1">
            <a:spLocks noGrp="1"/>
          </p:cNvSpPr>
          <p:nvPr>
            <p:ph type="title"/>
          </p:nvPr>
        </p:nvSpPr>
        <p:spPr>
          <a:xfrm>
            <a:off x="726281" y="432621"/>
            <a:ext cx="346386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9" name="TextBox 8">
            <a:extLst>
              <a:ext uri="{FF2B5EF4-FFF2-40B4-BE49-F238E27FC236}">
                <a16:creationId xmlns:a16="http://schemas.microsoft.com/office/drawing/2014/main" id="{FF405FE4-DB71-5FC9-3FE8-F4B35F6AFB4E}"/>
              </a:ext>
            </a:extLst>
          </p:cNvPr>
          <p:cNvSpPr txBox="1"/>
          <p:nvPr/>
        </p:nvSpPr>
        <p:spPr>
          <a:xfrm>
            <a:off x="7640993" y="2302656"/>
            <a:ext cx="4267200" cy="12944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myString</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 input(“Enter a number: “)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myInt</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 int(</a:t>
            </a: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myString</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eaLnBrk="0" fontAlgn="base" hangingPunct="0">
              <a:spcBef>
                <a:spcPct val="0"/>
              </a:spcBef>
              <a:spcAft>
                <a:spcPct val="0"/>
              </a:spcAft>
              <a:buClrTx/>
            </a:pPr>
            <a:r>
              <a:rPr lang="en-US" altLang="en-US" sz="2000" dirty="0">
                <a:solidFill>
                  <a:srgbClr val="F8A81B"/>
                </a:solidFill>
                <a:latin typeface="Aptos" panose="020B0004020202020204" pitchFamily="34" charset="0"/>
                <a:ea typeface="Open Sans" panose="020B0606030504020204" pitchFamily="34" charset="0"/>
                <a:cs typeface="Open Sans" panose="020B0606030504020204" pitchFamily="34" charset="0"/>
              </a:rPr>
              <a:t>for</a:t>
            </a:r>
            <a:r>
              <a:rPr lang="en-US" altLang="en-US" sz="2000" dirty="0">
                <a:solidFill>
                  <a:srgbClr val="FF0000"/>
                </a:solidFill>
                <a:latin typeface="Aptos" panose="020B0004020202020204" pitchFamily="34" charset="0"/>
                <a:ea typeface="Open Sans" panose="020B0606030504020204" pitchFamily="34" charset="0"/>
                <a:cs typeface="Open Sans" panose="020B0606030504020204" pitchFamily="34" charset="0"/>
              </a:rPr>
              <a:t> </a:t>
            </a:r>
            <a:r>
              <a:rPr lang="en-US" altLang="en-US" sz="2000" dirty="0">
                <a:solidFill>
                  <a:srgbClr val="6091BA"/>
                </a:solidFill>
                <a:latin typeface="Aptos" panose="020B0004020202020204" pitchFamily="34" charset="0"/>
                <a:ea typeface="Open Sans" panose="020B0606030504020204" pitchFamily="34" charset="0"/>
                <a:cs typeface="Open Sans" panose="020B0606030504020204" pitchFamily="34" charset="0"/>
              </a:rPr>
              <a:t>x</a:t>
            </a:r>
            <a:r>
              <a:rPr lang="en-US" altLang="en-US" sz="2000" dirty="0">
                <a:solidFill>
                  <a:srgbClr val="4270C1"/>
                </a:solidFill>
                <a:latin typeface="Aptos" panose="020B0004020202020204" pitchFamily="34" charset="0"/>
                <a:ea typeface="Open Sans" panose="020B0606030504020204" pitchFamily="34" charset="0"/>
                <a:cs typeface="Open Sans" panose="020B0606030504020204" pitchFamily="34" charset="0"/>
              </a:rPr>
              <a:t> </a:t>
            </a:r>
            <a:r>
              <a:rPr lang="en-US" altLang="en-US" sz="2000" dirty="0">
                <a:solidFill>
                  <a:srgbClr val="8D64AA"/>
                </a:solidFill>
                <a:latin typeface="Aptos" panose="020B0004020202020204" pitchFamily="34" charset="0"/>
                <a:ea typeface="Open Sans" panose="020B0606030504020204" pitchFamily="34" charset="0"/>
                <a:cs typeface="Open Sans" panose="020B0606030504020204" pitchFamily="34" charset="0"/>
              </a:rPr>
              <a:t>in</a:t>
            </a:r>
            <a:r>
              <a:rPr lang="en-US" altLang="en-US" sz="2000" dirty="0">
                <a:solidFill>
                  <a:srgbClr val="FFBF00"/>
                </a:solidFill>
                <a:latin typeface="Aptos" panose="020B0004020202020204" pitchFamily="34" charset="0"/>
                <a:ea typeface="Open Sans" panose="020B0606030504020204" pitchFamily="34" charset="0"/>
                <a:cs typeface="Open Sans" panose="020B0606030504020204" pitchFamily="34" charset="0"/>
              </a:rPr>
              <a:t> </a:t>
            </a:r>
            <a:r>
              <a:rPr lang="en-US" altLang="en-US" sz="2000" dirty="0">
                <a:solidFill>
                  <a:srgbClr val="A0CC3A"/>
                </a:solidFill>
                <a:latin typeface="Aptos" panose="020B0004020202020204" pitchFamily="34" charset="0"/>
                <a:ea typeface="Open Sans" panose="020B0606030504020204" pitchFamily="34" charset="0"/>
                <a:cs typeface="Open Sans" panose="020B0606030504020204" pitchFamily="34" charset="0"/>
              </a:rPr>
              <a:t>range(0, 5, 1): </a:t>
            </a:r>
            <a:r>
              <a:rPr lang="en-US" alt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print(</a:t>
            </a:r>
            <a:r>
              <a:rPr lang="en-US" altLang="en-US" sz="2000" dirty="0" err="1">
                <a:solidFill>
                  <a:schemeClr val="tx1"/>
                </a:solidFill>
                <a:latin typeface="Aptos" panose="020B0004020202020204" pitchFamily="34" charset="0"/>
                <a:ea typeface="Open Sans" panose="020B0606030504020204" pitchFamily="34" charset="0"/>
                <a:cs typeface="Open Sans" panose="020B0606030504020204" pitchFamily="34" charset="0"/>
              </a:rPr>
              <a:t>myInt</a:t>
            </a:r>
            <a:r>
              <a:rPr lang="en-US" alt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p:txBody>
      </p:sp>
      <p:sp>
        <p:nvSpPr>
          <p:cNvPr id="10" name="Slide Number Placeholder 9">
            <a:extLst>
              <a:ext uri="{FF2B5EF4-FFF2-40B4-BE49-F238E27FC236}">
                <a16:creationId xmlns:a16="http://schemas.microsoft.com/office/drawing/2014/main" id="{801D9AD7-DDE5-0726-772A-8CB47E2A359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50</a:t>
            </a:fld>
            <a:endParaRPr lang="en-AT" spc="-64" dirty="0"/>
          </a:p>
        </p:txBody>
      </p:sp>
      <p:sp>
        <p:nvSpPr>
          <p:cNvPr id="7" name="object 6">
            <a:extLst>
              <a:ext uri="{FF2B5EF4-FFF2-40B4-BE49-F238E27FC236}">
                <a16:creationId xmlns:a16="http://schemas.microsoft.com/office/drawing/2014/main" id="{F1AAB027-745B-A5B9-C543-B57CBA48FF4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Content Placeholder 2">
            <a:extLst>
              <a:ext uri="{FF2B5EF4-FFF2-40B4-BE49-F238E27FC236}">
                <a16:creationId xmlns:a16="http://schemas.microsoft.com/office/drawing/2014/main" id="{71C607BE-9787-4C37-A6B7-86B63F0EB414}"/>
              </a:ext>
            </a:extLst>
          </p:cNvPr>
          <p:cNvSpPr txBox="1">
            <a:spLocks/>
          </p:cNvSpPr>
          <p:nvPr/>
        </p:nvSpPr>
        <p:spPr>
          <a:xfrm>
            <a:off x="726281" y="1303327"/>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171450" indent="-171450">
              <a:lnSpc>
                <a:spcPct val="100000"/>
              </a:lnSpc>
              <a:spcBef>
                <a:spcPts val="600"/>
              </a:spcBef>
              <a:buClr>
                <a:schemeClr val="tx1"/>
              </a:buClr>
              <a:buFont typeface="Arial" panose="020B0604020202020204" pitchFamily="34" charset="0"/>
              <a:buChar char="•"/>
            </a:pPr>
            <a:r>
              <a:rPr lang="en-US" sz="1800" b="1" dirty="0">
                <a:latin typeface="Aptos" panose="020B0004020202020204" pitchFamily="34" charset="0"/>
                <a:ea typeface="Open Sans" panose="020B0606030504020204" pitchFamily="34" charset="0"/>
                <a:cs typeface="Open Sans" panose="020B0606030504020204" pitchFamily="34" charset="0"/>
              </a:rPr>
              <a:t>“For” Loops</a:t>
            </a:r>
            <a:endParaRPr lang="en-US" sz="11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759272" lvl="1" indent="-171450">
              <a:spcBef>
                <a:spcPts val="600"/>
              </a:spcBef>
              <a:buClr>
                <a:schemeClr val="tx1"/>
              </a:buClr>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For loops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perform the same task (iterate) for the number of times specified by an </a:t>
            </a:r>
            <a:r>
              <a:rPr lang="en-US" sz="18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iterable</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(something that can be evaluated repeatedly such as a list, string, or range). </a:t>
            </a:r>
          </a:p>
          <a:p>
            <a:pPr marL="759272" lvl="1" indent="-171450">
              <a:buClr>
                <a:schemeClr val="tx1"/>
              </a:buClr>
              <a:buFont typeface="Arial" panose="020B0604020202020204" pitchFamily="34" charset="0"/>
              <a:buChar char="•"/>
            </a:pPr>
            <a:r>
              <a:rPr lang="en-US" sz="1800" b="1" dirty="0">
                <a:solidFill>
                  <a:srgbClr val="F8A81B"/>
                </a:solidFill>
                <a:latin typeface="Aptos" panose="020B0004020202020204" pitchFamily="34" charset="0"/>
                <a:ea typeface="Open Sans" panose="020B0606030504020204" pitchFamily="34" charset="0"/>
                <a:cs typeface="Open Sans" panose="020B0606030504020204" pitchFamily="34" charset="0"/>
              </a:rPr>
              <a:t>for</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defines the for loop </a:t>
            </a:r>
          </a:p>
          <a:p>
            <a:pPr marL="759272" lvl="1" indent="-171450">
              <a:buClr>
                <a:schemeClr val="tx1"/>
              </a:buClr>
              <a:buFont typeface="Arial" panose="020B0604020202020204" pitchFamily="34" charset="0"/>
              <a:buChar char="•"/>
            </a:pPr>
            <a:r>
              <a:rPr lang="en-US" sz="1800" b="1" dirty="0">
                <a:solidFill>
                  <a:srgbClr val="6091BA"/>
                </a:solidFill>
                <a:latin typeface="Aptos" panose="020B0004020202020204" pitchFamily="34" charset="0"/>
                <a:ea typeface="Open Sans" panose="020B0606030504020204" pitchFamily="34" charset="0"/>
                <a:cs typeface="Open Sans" panose="020B0606030504020204" pitchFamily="34" charset="0"/>
              </a:rPr>
              <a:t>x</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is the variable defining the number of times the statements within the loop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print(</a:t>
            </a:r>
            <a:r>
              <a:rPr lang="en-US" sz="18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myInt</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are executed. </a:t>
            </a:r>
          </a:p>
          <a:p>
            <a:pPr marL="759272" lvl="1" indent="-171450">
              <a:buClr>
                <a:schemeClr val="tx1"/>
              </a:buClr>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The </a:t>
            </a:r>
            <a:r>
              <a:rPr lang="en-US" sz="1800" b="1" dirty="0">
                <a:solidFill>
                  <a:srgbClr val="A0CC3A"/>
                </a:solidFill>
                <a:latin typeface="Aptos" panose="020B0004020202020204" pitchFamily="34" charset="0"/>
                <a:ea typeface="Open Sans" panose="020B0606030504020204" pitchFamily="34" charset="0"/>
                <a:cs typeface="Open Sans" panose="020B0606030504020204" pitchFamily="34" charset="0"/>
              </a:rPr>
              <a:t>range(start, stop, step)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function is often used to define x. </a:t>
            </a:r>
          </a:p>
          <a:p>
            <a:pPr marL="759272" lvl="2" indent="-171450">
              <a:buClr>
                <a:schemeClr val="tx1"/>
              </a:buClr>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The starting value is defined by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start</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the final value is defined by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stop – 1</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and the magnitude at which x changes between loops is defined by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step</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a:p>
            <a:pPr marL="759272" lvl="1" indent="-171450">
              <a:buClr>
                <a:schemeClr val="tx1"/>
              </a:buClr>
              <a:buFont typeface="Arial" panose="020B0604020202020204" pitchFamily="34" charset="0"/>
              <a:buChar char="•"/>
            </a:pPr>
            <a:r>
              <a:rPr lang="en-US" sz="1800" b="1" dirty="0">
                <a:solidFill>
                  <a:srgbClr val="8D64AA"/>
                </a:solidFill>
                <a:latin typeface="Aptos" panose="020B0004020202020204" pitchFamily="34" charset="0"/>
                <a:ea typeface="Open Sans" panose="020B0606030504020204" pitchFamily="34" charset="0"/>
                <a:cs typeface="Open Sans" panose="020B0606030504020204" pitchFamily="34" charset="0"/>
              </a:rPr>
              <a:t>in</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is a Boolean operator that returns true if the given value (x) is found within a given list, string, range etc.</a:t>
            </a:r>
          </a:p>
        </p:txBody>
      </p:sp>
      <p:sp>
        <p:nvSpPr>
          <p:cNvPr id="6" name="object 3">
            <a:extLst>
              <a:ext uri="{FF2B5EF4-FFF2-40B4-BE49-F238E27FC236}">
                <a16:creationId xmlns:a16="http://schemas.microsoft.com/office/drawing/2014/main" id="{2B318777-7D83-3A7C-B032-97B01F4A09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4.8. </a:t>
            </a:r>
            <a:r>
              <a:rPr lang="en-US" b="1" dirty="0">
                <a:solidFill>
                  <a:schemeClr val="tx1"/>
                </a:solidFill>
              </a:rPr>
              <a:t>Loops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1013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6B221-75F4-E9DC-734A-76679AF80DDB}"/>
            </a:ext>
          </a:extLst>
        </p:cNvPr>
        <p:cNvGrpSpPr/>
        <p:nvPr/>
      </p:nvGrpSpPr>
      <p:grpSpPr>
        <a:xfrm>
          <a:off x="0" y="0"/>
          <a:ext cx="0" cy="0"/>
          <a:chOff x="0" y="0"/>
          <a:chExt cx="0" cy="0"/>
        </a:xfrm>
      </p:grpSpPr>
      <p:pic>
        <p:nvPicPr>
          <p:cNvPr id="4" name="Picture 3" descr="page10image60862240">
            <a:extLst>
              <a:ext uri="{FF2B5EF4-FFF2-40B4-BE49-F238E27FC236}">
                <a16:creationId xmlns:a16="http://schemas.microsoft.com/office/drawing/2014/main" id="{B54A8FAD-4463-BB43-85BB-7BE32BB263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804"/>
          <a:stretch>
            <a:fillRect/>
          </a:stretch>
        </p:blipFill>
        <p:spPr bwMode="auto">
          <a:xfrm>
            <a:off x="7952055" y="3399249"/>
            <a:ext cx="4239945" cy="28085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1C8450D-6F26-3F2F-C309-4E657CC8AD04}"/>
              </a:ext>
            </a:extLst>
          </p:cNvPr>
          <p:cNvSpPr txBox="1"/>
          <p:nvPr/>
        </p:nvSpPr>
        <p:spPr>
          <a:xfrm>
            <a:off x="8098971" y="1301077"/>
            <a:ext cx="3867759"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00000"/>
              </a:lnSpc>
              <a:spcBef>
                <a:spcPts val="600"/>
              </a:spcBef>
            </a:pPr>
            <a:r>
              <a:rPr lang="en-US" sz="1800" dirty="0" err="1">
                <a:latin typeface="Calibri" panose="020F0502020204030204" pitchFamily="34" charset="0"/>
              </a:rPr>
              <a:t>myString</a:t>
            </a:r>
            <a:r>
              <a:rPr lang="en-US" sz="1800" dirty="0">
                <a:latin typeface="Calibri" panose="020F0502020204030204" pitchFamily="34" charset="0"/>
              </a:rPr>
              <a:t> = input(“Enter a number: “) </a:t>
            </a:r>
          </a:p>
          <a:p>
            <a:pPr>
              <a:lnSpc>
                <a:spcPct val="100000"/>
              </a:lnSpc>
              <a:spcBef>
                <a:spcPts val="600"/>
              </a:spcBef>
            </a:pPr>
            <a:r>
              <a:rPr lang="en-US" sz="1800" dirty="0" err="1">
                <a:latin typeface="Calibri" panose="020F0502020204030204" pitchFamily="34" charset="0"/>
              </a:rPr>
              <a:t>myInt</a:t>
            </a:r>
            <a:r>
              <a:rPr lang="en-US" sz="1800" dirty="0">
                <a:latin typeface="Calibri" panose="020F0502020204030204" pitchFamily="34" charset="0"/>
              </a:rPr>
              <a:t> = int(</a:t>
            </a:r>
            <a:r>
              <a:rPr lang="en-US" sz="1800" dirty="0" err="1">
                <a:latin typeface="Calibri" panose="020F0502020204030204" pitchFamily="34" charset="0"/>
              </a:rPr>
              <a:t>myString</a:t>
            </a:r>
            <a:r>
              <a:rPr lang="en-US" sz="1800" dirty="0">
                <a:latin typeface="Calibri" panose="020F0502020204030204" pitchFamily="34" charset="0"/>
              </a:rPr>
              <a:t>) </a:t>
            </a:r>
            <a:endParaRPr lang="en-US" sz="1800" dirty="0"/>
          </a:p>
          <a:p>
            <a:pPr>
              <a:lnSpc>
                <a:spcPct val="100000"/>
              </a:lnSpc>
              <a:spcBef>
                <a:spcPts val="600"/>
              </a:spcBef>
            </a:pPr>
            <a:r>
              <a:rPr lang="en-US" sz="1800" dirty="0">
                <a:solidFill>
                  <a:srgbClr val="F8A81B"/>
                </a:solidFill>
                <a:latin typeface="Calibri" panose="020F0502020204030204" pitchFamily="34" charset="0"/>
              </a:rPr>
              <a:t>x</a:t>
            </a:r>
            <a:r>
              <a:rPr lang="en-US" sz="1800" dirty="0">
                <a:solidFill>
                  <a:srgbClr val="FF0000"/>
                </a:solidFill>
                <a:latin typeface="Calibri" panose="020F0502020204030204" pitchFamily="34" charset="0"/>
              </a:rPr>
              <a:t> </a:t>
            </a:r>
            <a:r>
              <a:rPr lang="en-US" sz="1800" dirty="0">
                <a:latin typeface="Calibri" panose="020F0502020204030204" pitchFamily="34" charset="0"/>
              </a:rPr>
              <a:t>= 0</a:t>
            </a:r>
            <a:br>
              <a:rPr lang="en-US" sz="1800" dirty="0">
                <a:latin typeface="Calibri" panose="020F0502020204030204" pitchFamily="34" charset="0"/>
              </a:rPr>
            </a:br>
            <a:r>
              <a:rPr lang="en-US" sz="1800" dirty="0">
                <a:solidFill>
                  <a:srgbClr val="6091BA"/>
                </a:solidFill>
                <a:latin typeface="Calibri" panose="020F0502020204030204" pitchFamily="34" charset="0"/>
              </a:rPr>
              <a:t>while</a:t>
            </a:r>
            <a:r>
              <a:rPr lang="en-US" sz="1800" dirty="0">
                <a:solidFill>
                  <a:srgbClr val="4270C1"/>
                </a:solidFill>
                <a:latin typeface="Calibri" panose="020F0502020204030204" pitchFamily="34" charset="0"/>
              </a:rPr>
              <a:t> </a:t>
            </a:r>
            <a:r>
              <a:rPr lang="en-US" sz="1800" dirty="0">
                <a:solidFill>
                  <a:srgbClr val="A0CC3A"/>
                </a:solidFill>
                <a:latin typeface="Calibri" panose="020F0502020204030204" pitchFamily="34" charset="0"/>
              </a:rPr>
              <a:t>x &lt; 5</a:t>
            </a:r>
            <a:r>
              <a:rPr lang="en-US" sz="1800" dirty="0">
                <a:solidFill>
                  <a:srgbClr val="4270C1"/>
                </a:solidFill>
                <a:latin typeface="Calibri" panose="020F0502020204030204" pitchFamily="34" charset="0"/>
              </a:rPr>
              <a:t>: </a:t>
            </a:r>
            <a:endParaRPr lang="en-US" sz="1800" dirty="0"/>
          </a:p>
          <a:p>
            <a:pPr>
              <a:lnSpc>
                <a:spcPct val="100000"/>
              </a:lnSpc>
              <a:spcBef>
                <a:spcPts val="600"/>
              </a:spcBef>
            </a:pPr>
            <a:r>
              <a:rPr lang="en-US" sz="1800" dirty="0">
                <a:latin typeface="Calibri" panose="020F0502020204030204" pitchFamily="34" charset="0"/>
              </a:rPr>
              <a:t>    print(</a:t>
            </a:r>
            <a:r>
              <a:rPr lang="en-US" sz="1800" dirty="0" err="1">
                <a:latin typeface="Calibri" panose="020F0502020204030204" pitchFamily="34" charset="0"/>
              </a:rPr>
              <a:t>myInt</a:t>
            </a:r>
            <a:r>
              <a:rPr lang="en-US" sz="1800" dirty="0">
                <a:latin typeface="Calibri" panose="020F0502020204030204" pitchFamily="34" charset="0"/>
              </a:rPr>
              <a:t>) </a:t>
            </a:r>
          </a:p>
          <a:p>
            <a:pPr>
              <a:lnSpc>
                <a:spcPct val="100000"/>
              </a:lnSpc>
              <a:spcBef>
                <a:spcPts val="600"/>
              </a:spcBef>
            </a:pPr>
            <a:r>
              <a:rPr lang="en-US" sz="1800" dirty="0">
                <a:latin typeface="Calibri" panose="020F0502020204030204" pitchFamily="34" charset="0"/>
              </a:rPr>
              <a:t>    x= x +1 </a:t>
            </a:r>
            <a:endParaRPr lang="en-US" sz="1800" dirty="0">
              <a:effectLst/>
            </a:endParaRPr>
          </a:p>
        </p:txBody>
      </p:sp>
      <p:sp>
        <p:nvSpPr>
          <p:cNvPr id="11" name="object 2">
            <a:extLst>
              <a:ext uri="{FF2B5EF4-FFF2-40B4-BE49-F238E27FC236}">
                <a16:creationId xmlns:a16="http://schemas.microsoft.com/office/drawing/2014/main" id="{9B9EADE1-0FE7-2B27-DBBF-CAAB312CF889}"/>
              </a:ext>
            </a:extLst>
          </p:cNvPr>
          <p:cNvSpPr txBox="1">
            <a:spLocks noGrp="1"/>
          </p:cNvSpPr>
          <p:nvPr>
            <p:ph type="title"/>
          </p:nvPr>
        </p:nvSpPr>
        <p:spPr>
          <a:xfrm>
            <a:off x="726281" y="432621"/>
            <a:ext cx="347647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10" name="Slide Number Placeholder 9">
            <a:extLst>
              <a:ext uri="{FF2B5EF4-FFF2-40B4-BE49-F238E27FC236}">
                <a16:creationId xmlns:a16="http://schemas.microsoft.com/office/drawing/2014/main" id="{A6612BC0-8E20-4C0E-CD7C-337F905FFC0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51</a:t>
            </a:fld>
            <a:endParaRPr lang="en-AT" spc="-64" dirty="0"/>
          </a:p>
        </p:txBody>
      </p:sp>
      <p:sp>
        <p:nvSpPr>
          <p:cNvPr id="7" name="object 6">
            <a:extLst>
              <a:ext uri="{FF2B5EF4-FFF2-40B4-BE49-F238E27FC236}">
                <a16:creationId xmlns:a16="http://schemas.microsoft.com/office/drawing/2014/main" id="{8530166A-0CB2-CE85-6DD3-B1CDB741660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2" name="Content Placeholder 2">
            <a:extLst>
              <a:ext uri="{FF2B5EF4-FFF2-40B4-BE49-F238E27FC236}">
                <a16:creationId xmlns:a16="http://schemas.microsoft.com/office/drawing/2014/main" id="{E0F508E2-5E79-6BC1-C79A-855F8C20FE7C}"/>
              </a:ext>
            </a:extLst>
          </p:cNvPr>
          <p:cNvSpPr txBox="1">
            <a:spLocks/>
          </p:cNvSpPr>
          <p:nvPr/>
        </p:nvSpPr>
        <p:spPr>
          <a:xfrm>
            <a:off x="726282" y="1346229"/>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Clr>
                <a:schemeClr val="tx1"/>
              </a:buClr>
              <a:buFont typeface="Arial" panose="020B0604020202020204" pitchFamily="34" charset="0"/>
              <a:buChar char="•"/>
            </a:pPr>
            <a:r>
              <a:rPr lang="en-US" sz="1800" b="1" dirty="0">
                <a:latin typeface="Aptos" panose="020B0004020202020204" pitchFamily="34" charset="0"/>
                <a:ea typeface="Open Sans" panose="020B0606030504020204" pitchFamily="34" charset="0"/>
                <a:cs typeface="Open Sans" panose="020B0606030504020204" pitchFamily="34" charset="0"/>
              </a:rPr>
              <a:t>While Loops</a:t>
            </a:r>
            <a:endParaRPr lang="en-US" sz="105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73572" lvl="1" indent="-285750">
              <a:buClr>
                <a:schemeClr val="tx1"/>
              </a:buClr>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While loops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are statements that iterate so long as a given Boolean condition is met. </a:t>
            </a:r>
          </a:p>
          <a:p>
            <a:pPr marL="873572" lvl="2" indent="-285750">
              <a:buClr>
                <a:schemeClr val="tx1"/>
              </a:buClr>
              <a:buFont typeface="Arial" panose="020B0604020202020204" pitchFamily="34" charset="0"/>
              <a:buChar char="•"/>
            </a:pPr>
            <a:r>
              <a:rPr lang="en-US" sz="18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x</a:t>
            </a: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variable determining whether or not the condition is met) is defined and manipulated </a:t>
            </a: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OUTSIDE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of the header of the while loop (</a:t>
            </a:r>
            <a:r>
              <a:rPr lang="en-US" sz="1800" b="1" dirty="0">
                <a:solidFill>
                  <a:srgbClr val="6091BA"/>
                </a:solidFill>
                <a:latin typeface="Open Sans" panose="020B0606030504020204" pitchFamily="34" charset="0"/>
                <a:ea typeface="Open Sans" panose="020B0606030504020204" pitchFamily="34" charset="0"/>
                <a:cs typeface="Open Sans" panose="020B0606030504020204" pitchFamily="34" charset="0"/>
              </a:rPr>
              <a:t>while</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873572" lvl="2" indent="-285750">
              <a:buClr>
                <a:schemeClr val="tx1"/>
              </a:buClr>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condition (</a:t>
            </a:r>
            <a:r>
              <a:rPr lang="en-US" sz="1800" b="1" dirty="0">
                <a:solidFill>
                  <a:srgbClr val="A0CC3A"/>
                </a:solidFill>
                <a:latin typeface="Open Sans" panose="020B0606030504020204" pitchFamily="34" charset="0"/>
                <a:ea typeface="Open Sans" panose="020B0606030504020204" pitchFamily="34" charset="0"/>
                <a:cs typeface="Open Sans" panose="020B0606030504020204" pitchFamily="34" charset="0"/>
              </a:rPr>
              <a:t>x &lt; 5</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is a statement containing a Boolean variable. </a:t>
            </a:r>
          </a:p>
          <a:p>
            <a:pPr marL="873572" lvl="2" indent="-285750">
              <a:buClr>
                <a:schemeClr val="tx1"/>
              </a:buClr>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break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is a statement used to exit the current for/while loop. </a:t>
            </a:r>
          </a:p>
          <a:p>
            <a:pPr marL="873572" lvl="2" indent="-285750">
              <a:buClr>
                <a:schemeClr val="tx1"/>
              </a:buClr>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continue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is a statement used to reject all statements in the current for/while loop iteration and return to the beginning of the loop. </a:t>
            </a:r>
          </a:p>
        </p:txBody>
      </p:sp>
      <p:sp>
        <p:nvSpPr>
          <p:cNvPr id="6" name="object 3">
            <a:extLst>
              <a:ext uri="{FF2B5EF4-FFF2-40B4-BE49-F238E27FC236}">
                <a16:creationId xmlns:a16="http://schemas.microsoft.com/office/drawing/2014/main" id="{B74DC1B7-48A7-FD21-6F5B-5EFBA3BD445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4.8. </a:t>
            </a:r>
            <a:r>
              <a:rPr lang="en-US" b="1" dirty="0">
                <a:solidFill>
                  <a:schemeClr val="tx1"/>
                </a:solidFill>
              </a:rPr>
              <a:t>Loops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71763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AA257-1FBA-5A1B-4702-8065AA6D3F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25AA0A-C862-72F0-F51A-523CB4352C3C}"/>
              </a:ext>
            </a:extLst>
          </p:cNvPr>
          <p:cNvSpPr txBox="1">
            <a:spLocks noGrp="1"/>
          </p:cNvSpPr>
          <p:nvPr>
            <p:ph type="title"/>
          </p:nvPr>
        </p:nvSpPr>
        <p:spPr>
          <a:xfrm>
            <a:off x="726282" y="430701"/>
            <a:ext cx="3476476"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to Python</a:t>
            </a:r>
            <a:endParaRPr lang="en-US" sz="2400" b="1" spc="-13" dirty="0">
              <a:solidFill>
                <a:schemeClr val="bg1"/>
              </a:solidFill>
            </a:endParaRPr>
          </a:p>
        </p:txBody>
      </p:sp>
      <p:sp>
        <p:nvSpPr>
          <p:cNvPr id="3" name="object 3">
            <a:extLst>
              <a:ext uri="{FF2B5EF4-FFF2-40B4-BE49-F238E27FC236}">
                <a16:creationId xmlns:a16="http://schemas.microsoft.com/office/drawing/2014/main" id="{0D5E3C7F-E581-991D-3664-9A3A6FA13184}"/>
              </a:ext>
            </a:extLst>
          </p:cNvPr>
          <p:cNvSpPr txBox="1"/>
          <p:nvPr/>
        </p:nvSpPr>
        <p:spPr>
          <a:xfrm>
            <a:off x="733425" y="1025080"/>
            <a:ext cx="6708236" cy="570486"/>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6329" rIns="0" bIns="0" rtlCol="0">
            <a:spAutoFit/>
          </a:bodyPr>
          <a:lstStyle/>
          <a:p>
            <a:pPr marL="285750" indent="-285750">
              <a:lnSpc>
                <a:spcPct val="100000"/>
              </a:lnSpc>
              <a:buFont typeface="Wingdings" panose="05000000000000000000" pitchFamily="2" charset="2"/>
              <a:buChar char="Ø"/>
            </a:pPr>
            <a:r>
              <a:rPr lang="en-US" sz="3600" b="1" dirty="0">
                <a:latin typeface="Aptos" panose="020B0004020202020204" pitchFamily="34" charset="0"/>
                <a:ea typeface="Open Sans" panose="020B0606030504020204" pitchFamily="34" charset="0"/>
                <a:cs typeface="Open Sans" panose="020B0606030504020204" pitchFamily="34" charset="0"/>
              </a:rPr>
              <a:t>Let’s Go Coding!</a:t>
            </a:r>
            <a:endParaRPr lang="en-US" sz="36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pic>
        <p:nvPicPr>
          <p:cNvPr id="10" name="Picture 9" descr="A logo with a black background&#10;&#10;AI-generated content may be incorrect.">
            <a:extLst>
              <a:ext uri="{FF2B5EF4-FFF2-40B4-BE49-F238E27FC236}">
                <a16:creationId xmlns:a16="http://schemas.microsoft.com/office/drawing/2014/main" id="{23B6928A-6F29-3315-4509-E6B1EB581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4095" y="2129854"/>
            <a:ext cx="4183810" cy="4183810"/>
          </a:xfrm>
          <a:prstGeom prst="rect">
            <a:avLst/>
          </a:prstGeom>
        </p:spPr>
      </p:pic>
      <p:sp>
        <p:nvSpPr>
          <p:cNvPr id="11" name="TextBox 10">
            <a:extLst>
              <a:ext uri="{FF2B5EF4-FFF2-40B4-BE49-F238E27FC236}">
                <a16:creationId xmlns:a16="http://schemas.microsoft.com/office/drawing/2014/main" id="{553351A3-D331-B158-E4A4-39D794ED6DFC}"/>
              </a:ext>
            </a:extLst>
          </p:cNvPr>
          <p:cNvSpPr txBox="1"/>
          <p:nvPr/>
        </p:nvSpPr>
        <p:spPr>
          <a:xfrm>
            <a:off x="738695" y="5764283"/>
            <a:ext cx="10719881" cy="341632"/>
          </a:xfrm>
          <a:prstGeom prst="rect">
            <a:avLst/>
          </a:prstGeom>
          <a:noFill/>
        </p:spPr>
        <p:txBody>
          <a:bodyPr wrap="square" rtlCol="0">
            <a:spAutoFit/>
          </a:bodyPr>
          <a:lstStyle/>
          <a:p>
            <a:pPr marL="285750" indent="-285750">
              <a:buFont typeface="Arial" panose="020B0604020202020204" pitchFamily="34" charset="0"/>
              <a:buChar char="•"/>
            </a:pPr>
            <a:r>
              <a:rPr lang="en-US" sz="1800" dirty="0"/>
              <a:t>For more broad knowledge - https://www.w3schools.com/python/default.asp</a:t>
            </a:r>
          </a:p>
        </p:txBody>
      </p:sp>
      <p:sp>
        <p:nvSpPr>
          <p:cNvPr id="7" name="Slide Number Placeholder 6">
            <a:extLst>
              <a:ext uri="{FF2B5EF4-FFF2-40B4-BE49-F238E27FC236}">
                <a16:creationId xmlns:a16="http://schemas.microsoft.com/office/drawing/2014/main" id="{E0E029A9-1549-4999-C6D5-C14EC2FFF6C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52</a:t>
            </a:fld>
            <a:endParaRPr lang="en-AT" spc="-64" dirty="0"/>
          </a:p>
        </p:txBody>
      </p:sp>
      <p:sp>
        <p:nvSpPr>
          <p:cNvPr id="5" name="object 6">
            <a:extLst>
              <a:ext uri="{FF2B5EF4-FFF2-40B4-BE49-F238E27FC236}">
                <a16:creationId xmlns:a16="http://schemas.microsoft.com/office/drawing/2014/main" id="{2596EA01-0FD5-888E-BEB0-58BCE44EE19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25076475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solidFill>
                  <a:schemeClr val="bg1"/>
                </a:solidFill>
              </a:rPr>
              <a:t>Introduction to MS Excel</a:t>
            </a:r>
          </a:p>
        </p:txBody>
      </p:sp>
      <p:sp>
        <p:nvSpPr>
          <p:cNvPr id="7" name="Slide Number Placeholder 6">
            <a:extLst>
              <a:ext uri="{FF2B5EF4-FFF2-40B4-BE49-F238E27FC236}">
                <a16:creationId xmlns:a16="http://schemas.microsoft.com/office/drawing/2014/main" id="{72730D7E-AEF1-BA1E-036B-3B93FCAC986D}"/>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53</a:t>
            </a:fld>
            <a:endParaRPr lang="en-AT" spc="-64" dirty="0"/>
          </a:p>
        </p:txBody>
      </p:sp>
      <p:sp>
        <p:nvSpPr>
          <p:cNvPr id="5" name="object 6">
            <a:extLst>
              <a:ext uri="{FF2B5EF4-FFF2-40B4-BE49-F238E27FC236}">
                <a16:creationId xmlns:a16="http://schemas.microsoft.com/office/drawing/2014/main" id="{753C90D2-9638-8E83-AE19-A8046BB6C7D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7726541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38959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Introduction to MS Excel</a:t>
            </a:r>
            <a:endParaRPr sz="2400" b="1" spc="-13" dirty="0">
              <a:solidFill>
                <a:schemeClr val="bg1"/>
              </a:solidFil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26280" y="1488785"/>
            <a:ext cx="6103353" cy="3189793"/>
          </a:xfrm>
          <a:prstGeom prst="rect">
            <a:avLst/>
          </a:prstGeom>
        </p:spPr>
        <p:txBody>
          <a:bodyPr vert="horz" wrap="square" lIns="0" tIns="16329" rIns="0" bIns="0" rtlCol="0">
            <a:spAutoFit/>
          </a:bodyPr>
          <a:lstStyle/>
          <a:p>
            <a:pPr marL="285750" indent="-285750">
              <a:lnSpc>
                <a:spcPct val="150000"/>
              </a:lnSpc>
              <a:spcBef>
                <a:spcPts val="600"/>
              </a:spcBef>
              <a:buFont typeface="Arial" panose="020B0604020202020204" pitchFamily="34" charset="0"/>
              <a:buChar char="•"/>
            </a:pPr>
            <a:r>
              <a:rPr lang="en-US" altLang="en-US" sz="1800" dirty="0">
                <a:latin typeface="Aptos" panose="020B0004020202020204" pitchFamily="34" charset="0"/>
              </a:rPr>
              <a:t>Microsoft Excel consists of Workbooks.</a:t>
            </a:r>
          </a:p>
          <a:p>
            <a:pPr marL="285750" indent="-285750">
              <a:lnSpc>
                <a:spcPct val="150000"/>
              </a:lnSpc>
              <a:spcBef>
                <a:spcPts val="600"/>
              </a:spcBef>
              <a:buFont typeface="Arial" panose="020B0604020202020204" pitchFamily="34" charset="0"/>
              <a:buChar char="•"/>
            </a:pPr>
            <a:r>
              <a:rPr lang="en-US" altLang="en-US" sz="1800" dirty="0">
                <a:latin typeface="Aptos" panose="020B0004020202020204" pitchFamily="34" charset="0"/>
              </a:rPr>
              <a:t>Each Workbook is made up of an infinite number of worksheets.</a:t>
            </a:r>
          </a:p>
          <a:p>
            <a:pPr marL="285750" indent="-285750">
              <a:lnSpc>
                <a:spcPct val="150000"/>
              </a:lnSpc>
              <a:spcBef>
                <a:spcPts val="600"/>
              </a:spcBef>
              <a:buFont typeface="Arial" panose="020B0604020202020204" pitchFamily="34" charset="0"/>
              <a:buChar char="•"/>
            </a:pPr>
            <a:r>
              <a:rPr lang="en-US" altLang="en-US" sz="1800" dirty="0">
                <a:latin typeface="Aptos" panose="020B0004020202020204" pitchFamily="34" charset="0"/>
              </a:rPr>
              <a:t>Each worksheet has </a:t>
            </a:r>
            <a:r>
              <a:rPr lang="en-US" sz="1800" dirty="0">
                <a:latin typeface="Aptos" panose="020B0004020202020204" pitchFamily="34" charset="0"/>
              </a:rPr>
              <a:t>1,048,576 </a:t>
            </a:r>
            <a:r>
              <a:rPr lang="en-US" sz="1800" b="1" dirty="0">
                <a:latin typeface="Aptos" panose="020B0004020202020204" pitchFamily="34" charset="0"/>
              </a:rPr>
              <a:t>rows</a:t>
            </a:r>
            <a:r>
              <a:rPr lang="en-US" sz="1800" dirty="0">
                <a:latin typeface="Aptos" panose="020B0004020202020204" pitchFamily="34" charset="0"/>
              </a:rPr>
              <a:t> and 16,384 </a:t>
            </a:r>
            <a:r>
              <a:rPr lang="en-US" sz="1800" b="1" dirty="0">
                <a:latin typeface="Aptos" panose="020B0004020202020204" pitchFamily="34" charset="0"/>
              </a:rPr>
              <a:t>columns.</a:t>
            </a:r>
          </a:p>
          <a:p>
            <a:pPr marL="285750" indent="-285750" eaLnBrk="1" hangingPunct="1">
              <a:lnSpc>
                <a:spcPct val="150000"/>
              </a:lnSpc>
              <a:spcBef>
                <a:spcPts val="600"/>
              </a:spcBef>
              <a:buFont typeface="Arial" panose="020B0604020202020204" pitchFamily="34" charset="0"/>
              <a:buChar char="•"/>
            </a:pPr>
            <a:r>
              <a:rPr lang="en-US" altLang="en-US" sz="1800" dirty="0"/>
              <a:t>A </a:t>
            </a:r>
            <a:r>
              <a:rPr lang="en-US" altLang="en-US" sz="1800" b="1" dirty="0"/>
              <a:t>cell</a:t>
            </a:r>
            <a:r>
              <a:rPr lang="en-US" altLang="en-US" sz="1800" dirty="0"/>
              <a:t> is the intersection between a column and a row.  </a:t>
            </a:r>
          </a:p>
          <a:p>
            <a:pPr marL="285750" indent="-285750" eaLnBrk="1" hangingPunct="1">
              <a:lnSpc>
                <a:spcPct val="150000"/>
              </a:lnSpc>
              <a:spcBef>
                <a:spcPts val="600"/>
              </a:spcBef>
              <a:buFont typeface="Arial" panose="020B0604020202020204" pitchFamily="34" charset="0"/>
              <a:buChar char="•"/>
            </a:pPr>
            <a:r>
              <a:rPr lang="en-US" altLang="en-US" sz="1800" dirty="0"/>
              <a:t>Each cell is named for the column letter and row number that intersect to make it.</a:t>
            </a:r>
          </a:p>
        </p:txBody>
      </p:sp>
      <p:pic>
        <p:nvPicPr>
          <p:cNvPr id="20" name="Picture 19">
            <a:extLst>
              <a:ext uri="{FF2B5EF4-FFF2-40B4-BE49-F238E27FC236}">
                <a16:creationId xmlns:a16="http://schemas.microsoft.com/office/drawing/2014/main" id="{DCC5ECDF-B41F-BBFD-B98A-1FD9EAC0051E}"/>
              </a:ext>
            </a:extLst>
          </p:cNvPr>
          <p:cNvPicPr>
            <a:picLocks noChangeAspect="1"/>
          </p:cNvPicPr>
          <p:nvPr/>
        </p:nvPicPr>
        <p:blipFill>
          <a:blip r:embed="rId2"/>
          <a:stretch>
            <a:fillRect/>
          </a:stretch>
        </p:blipFill>
        <p:spPr>
          <a:xfrm>
            <a:off x="6887032" y="1330675"/>
            <a:ext cx="4572439" cy="4967673"/>
          </a:xfrm>
          <a:prstGeom prst="rect">
            <a:avLst/>
          </a:prstGeom>
        </p:spPr>
      </p:pic>
      <p:sp>
        <p:nvSpPr>
          <p:cNvPr id="15" name="Arrow: Down 14">
            <a:extLst>
              <a:ext uri="{FF2B5EF4-FFF2-40B4-BE49-F238E27FC236}">
                <a16:creationId xmlns:a16="http://schemas.microsoft.com/office/drawing/2014/main" id="{0686C56A-BD10-E085-0192-3E1248C15DBD}"/>
              </a:ext>
            </a:extLst>
          </p:cNvPr>
          <p:cNvSpPr/>
          <p:nvPr/>
        </p:nvSpPr>
        <p:spPr>
          <a:xfrm>
            <a:off x="8940109" y="2913985"/>
            <a:ext cx="243191" cy="50791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136BEC21-C27C-8E55-6C1A-737197A2C84B}"/>
              </a:ext>
            </a:extLst>
          </p:cNvPr>
          <p:cNvSpPr/>
          <p:nvPr/>
        </p:nvSpPr>
        <p:spPr>
          <a:xfrm>
            <a:off x="6265366" y="5076295"/>
            <a:ext cx="564267" cy="2042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BEA830D-40E5-0F96-6527-D5B2F37B1406}"/>
              </a:ext>
            </a:extLst>
          </p:cNvPr>
          <p:cNvSpPr txBox="1"/>
          <p:nvPr/>
        </p:nvSpPr>
        <p:spPr>
          <a:xfrm>
            <a:off x="5479124" y="5076295"/>
            <a:ext cx="781488" cy="313932"/>
          </a:xfrm>
          <a:prstGeom prst="rect">
            <a:avLst/>
          </a:prstGeom>
          <a:noFill/>
        </p:spPr>
        <p:txBody>
          <a:bodyPr wrap="square" rtlCol="0">
            <a:spAutoFit/>
          </a:bodyPr>
          <a:lstStyle/>
          <a:p>
            <a:r>
              <a:rPr lang="en-US" sz="1600" b="1" dirty="0">
                <a:highlight>
                  <a:srgbClr val="FFFF00"/>
                </a:highlight>
              </a:rPr>
              <a:t>Row 7</a:t>
            </a:r>
          </a:p>
        </p:txBody>
      </p:sp>
      <p:sp>
        <p:nvSpPr>
          <p:cNvPr id="18" name="TextBox 17">
            <a:extLst>
              <a:ext uri="{FF2B5EF4-FFF2-40B4-BE49-F238E27FC236}">
                <a16:creationId xmlns:a16="http://schemas.microsoft.com/office/drawing/2014/main" id="{B21FE2DD-3960-AA34-C89F-42806A7191B1}"/>
              </a:ext>
            </a:extLst>
          </p:cNvPr>
          <p:cNvSpPr txBox="1"/>
          <p:nvPr/>
        </p:nvSpPr>
        <p:spPr>
          <a:xfrm>
            <a:off x="8443929" y="2588946"/>
            <a:ext cx="1026299" cy="313932"/>
          </a:xfrm>
          <a:prstGeom prst="rect">
            <a:avLst/>
          </a:prstGeom>
          <a:noFill/>
        </p:spPr>
        <p:txBody>
          <a:bodyPr wrap="square" rtlCol="0">
            <a:spAutoFit/>
          </a:bodyPr>
          <a:lstStyle/>
          <a:p>
            <a:r>
              <a:rPr lang="en-US" sz="1600" b="1" dirty="0">
                <a:highlight>
                  <a:srgbClr val="FFFF00"/>
                </a:highlight>
              </a:rPr>
              <a:t>Column C</a:t>
            </a:r>
          </a:p>
        </p:txBody>
      </p:sp>
      <p:sp>
        <p:nvSpPr>
          <p:cNvPr id="9" name="Slide Number Placeholder 8">
            <a:extLst>
              <a:ext uri="{FF2B5EF4-FFF2-40B4-BE49-F238E27FC236}">
                <a16:creationId xmlns:a16="http://schemas.microsoft.com/office/drawing/2014/main" id="{F80B07C5-DE90-09C8-10B9-FD011E23CD2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54</a:t>
            </a:fld>
            <a:endParaRPr lang="en-AT" spc="-64" dirty="0"/>
          </a:p>
        </p:txBody>
      </p:sp>
      <p:sp>
        <p:nvSpPr>
          <p:cNvPr id="4" name="object 3">
            <a:extLst>
              <a:ext uri="{FF2B5EF4-FFF2-40B4-BE49-F238E27FC236}">
                <a16:creationId xmlns:a16="http://schemas.microsoft.com/office/drawing/2014/main" id="{1AF074FD-AD2E-5826-2704-9410B0C55C8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a:t>
            </a:r>
            <a:r>
              <a:rPr lang="en-US" b="1" dirty="0">
                <a:solidFill>
                  <a:schemeClr val="tx1"/>
                </a:solidFill>
              </a:rPr>
              <a:t>Overview of MS Excel</a:t>
            </a:r>
            <a:endParaRPr lang="en-US" b="1" dirty="0">
              <a:solidFill>
                <a:schemeClr val="tx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A8C5E4AE-A22E-40AA-31DD-102752D9112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4084088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CCCD-9B4E-68E9-D923-08B44FFC15C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B889C2A-4A06-1911-1648-1F7F0A078C1F}"/>
              </a:ext>
            </a:extLst>
          </p:cNvPr>
          <p:cNvSpPr txBox="1">
            <a:spLocks noGrp="1"/>
          </p:cNvSpPr>
          <p:nvPr>
            <p:ph type="title"/>
          </p:nvPr>
        </p:nvSpPr>
        <p:spPr>
          <a:xfrm>
            <a:off x="726282" y="432621"/>
            <a:ext cx="3895960"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to MS Excel</a:t>
            </a:r>
            <a:endParaRPr lang="en-US" sz="2400" b="1" spc="-13" dirty="0">
              <a:solidFill>
                <a:schemeClr val="bg1"/>
              </a:solidFill>
            </a:endParaRPr>
          </a:p>
        </p:txBody>
      </p:sp>
      <p:pic>
        <p:nvPicPr>
          <p:cNvPr id="10" name="Picture 9">
            <a:extLst>
              <a:ext uri="{FF2B5EF4-FFF2-40B4-BE49-F238E27FC236}">
                <a16:creationId xmlns:a16="http://schemas.microsoft.com/office/drawing/2014/main" id="{844A8627-F4F2-7592-EDDD-E98E8F88AC93}"/>
              </a:ext>
            </a:extLst>
          </p:cNvPr>
          <p:cNvPicPr>
            <a:picLocks noChangeAspect="1"/>
          </p:cNvPicPr>
          <p:nvPr/>
        </p:nvPicPr>
        <p:blipFill>
          <a:blip r:embed="rId2"/>
          <a:stretch>
            <a:fillRect/>
          </a:stretch>
        </p:blipFill>
        <p:spPr>
          <a:xfrm>
            <a:off x="7944255" y="1354777"/>
            <a:ext cx="3515216" cy="4915586"/>
          </a:xfrm>
          <a:prstGeom prst="rect">
            <a:avLst/>
          </a:prstGeom>
        </p:spPr>
      </p:pic>
      <p:sp>
        <p:nvSpPr>
          <p:cNvPr id="9" name="Slide Number Placeholder 8">
            <a:extLst>
              <a:ext uri="{FF2B5EF4-FFF2-40B4-BE49-F238E27FC236}">
                <a16:creationId xmlns:a16="http://schemas.microsoft.com/office/drawing/2014/main" id="{2D0312AE-2B8E-6DF8-E95E-BCD3D89BE63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55</a:t>
            </a:fld>
            <a:endParaRPr lang="en-AT" spc="-64" dirty="0"/>
          </a:p>
        </p:txBody>
      </p:sp>
      <p:sp>
        <p:nvSpPr>
          <p:cNvPr id="7" name="object 6">
            <a:extLst>
              <a:ext uri="{FF2B5EF4-FFF2-40B4-BE49-F238E27FC236}">
                <a16:creationId xmlns:a16="http://schemas.microsoft.com/office/drawing/2014/main" id="{333B7604-EBF2-66D8-0EC2-87B405CE145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E079AB0E-EEF9-A220-74E1-8954858FBB9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solidFill>
                  <a:schemeClr val="tx1"/>
                </a:solidFill>
              </a:rPr>
              <a:t>Basic Actions (Copy, Paste, Sort, Insert)</a:t>
            </a:r>
            <a:endParaRPr lang="en-US" b="1" dirty="0">
              <a:solidFill>
                <a:schemeClr val="tx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ABC138AD-9733-38E3-9A94-1F35D0F2F9A4}"/>
              </a:ext>
            </a:extLst>
          </p:cNvPr>
          <p:cNvSpPr txBox="1">
            <a:spLocks/>
          </p:cNvSpPr>
          <p:nvPr/>
        </p:nvSpPr>
        <p:spPr>
          <a:xfrm>
            <a:off x="726280" y="1461629"/>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Basic actions</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Excel allows for some basic actions which we have used before in other programs</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Copy/Paste (Rows, Columns, Cells, etc.)</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Insert (Rows and Columns)</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Sort (Alphabetically, Numerically, Chronologically, etc.)</a:t>
            </a:r>
          </a:p>
        </p:txBody>
      </p:sp>
    </p:spTree>
    <p:extLst>
      <p:ext uri="{BB962C8B-B14F-4D97-AF65-F5344CB8AC3E}">
        <p14:creationId xmlns:p14="http://schemas.microsoft.com/office/powerpoint/2010/main" val="28615128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DE8F1-3E5F-E991-434F-4DDEEEE43E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57D19B7-04F3-F8E6-5D63-AA5128B14FA4}"/>
              </a:ext>
            </a:extLst>
          </p:cNvPr>
          <p:cNvSpPr txBox="1">
            <a:spLocks noGrp="1"/>
          </p:cNvSpPr>
          <p:nvPr>
            <p:ph type="title"/>
          </p:nvPr>
        </p:nvSpPr>
        <p:spPr>
          <a:xfrm>
            <a:off x="726282" y="432621"/>
            <a:ext cx="389595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to MS Excel</a:t>
            </a:r>
            <a:endParaRPr lang="en-US" sz="2400" b="1" spc="-13" dirty="0">
              <a:solidFill>
                <a:schemeClr val="bg1"/>
              </a:solidFill>
            </a:endParaRPr>
          </a:p>
        </p:txBody>
      </p:sp>
      <p:pic>
        <p:nvPicPr>
          <p:cNvPr id="11" name="Picture 10">
            <a:extLst>
              <a:ext uri="{FF2B5EF4-FFF2-40B4-BE49-F238E27FC236}">
                <a16:creationId xmlns:a16="http://schemas.microsoft.com/office/drawing/2014/main" id="{A8AE5988-38D0-DA5C-D185-0EBB6F78B81B}"/>
              </a:ext>
            </a:extLst>
          </p:cNvPr>
          <p:cNvPicPr>
            <a:picLocks noChangeAspect="1"/>
          </p:cNvPicPr>
          <p:nvPr/>
        </p:nvPicPr>
        <p:blipFill>
          <a:blip r:embed="rId2"/>
          <a:stretch>
            <a:fillRect/>
          </a:stretch>
        </p:blipFill>
        <p:spPr>
          <a:xfrm>
            <a:off x="9919598" y="1356046"/>
            <a:ext cx="1084971" cy="4931686"/>
          </a:xfrm>
          <a:prstGeom prst="rect">
            <a:avLst/>
          </a:prstGeom>
        </p:spPr>
      </p:pic>
      <p:sp>
        <p:nvSpPr>
          <p:cNvPr id="9" name="Slide Number Placeholder 8">
            <a:extLst>
              <a:ext uri="{FF2B5EF4-FFF2-40B4-BE49-F238E27FC236}">
                <a16:creationId xmlns:a16="http://schemas.microsoft.com/office/drawing/2014/main" id="{EA66A99F-C6F9-FA0C-CF83-E045C42C250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56</a:t>
            </a:fld>
            <a:endParaRPr lang="en-AT" spc="-64" dirty="0"/>
          </a:p>
        </p:txBody>
      </p:sp>
      <p:sp>
        <p:nvSpPr>
          <p:cNvPr id="7" name="object 6">
            <a:extLst>
              <a:ext uri="{FF2B5EF4-FFF2-40B4-BE49-F238E27FC236}">
                <a16:creationId xmlns:a16="http://schemas.microsoft.com/office/drawing/2014/main" id="{1B661C55-8C1B-8AEB-CD70-BFD3619B555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A7C025FA-3B87-8F0C-561A-DA111B08611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5.3. </a:t>
            </a:r>
            <a:r>
              <a:rPr lang="en-US" b="1" dirty="0">
                <a:solidFill>
                  <a:schemeClr val="tx1"/>
                </a:solidFill>
              </a:rPr>
              <a:t>File Management (Open, Save, Export)</a:t>
            </a:r>
            <a:endParaRPr lang="en-US" b="1" dirty="0">
              <a:solidFill>
                <a:schemeClr val="tx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AC0EEC32-30EC-5A05-3639-BE255CBD09AF}"/>
              </a:ext>
            </a:extLst>
          </p:cNvPr>
          <p:cNvSpPr txBox="1">
            <a:spLocks/>
          </p:cNvSpPr>
          <p:nvPr/>
        </p:nvSpPr>
        <p:spPr>
          <a:xfrm>
            <a:off x="726280" y="1548906"/>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Office button/ File</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New	-To open new workbook. (CTRL+N) </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Open	-To open existing document (CTRL+O) </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Save	-To save a document. (CTRL+S) </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Save As	-To save copy document. (F12) </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Print	-To print a document. (CTRL+P)</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Share	-To send a copy of document to other people.</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Export	-To export for different file types.</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Close	-To close a document (CTRL+W). </a:t>
            </a:r>
          </a:p>
        </p:txBody>
      </p:sp>
    </p:spTree>
    <p:extLst>
      <p:ext uri="{BB962C8B-B14F-4D97-AF65-F5344CB8AC3E}">
        <p14:creationId xmlns:p14="http://schemas.microsoft.com/office/powerpoint/2010/main" val="4115039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3F2B2-FB3F-F1F1-52E3-B733555202F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B8550A-8FD8-4356-BE14-92B76A6B7E1A}"/>
              </a:ext>
            </a:extLst>
          </p:cNvPr>
          <p:cNvSpPr txBox="1">
            <a:spLocks noGrp="1"/>
          </p:cNvSpPr>
          <p:nvPr>
            <p:ph type="title"/>
          </p:nvPr>
        </p:nvSpPr>
        <p:spPr>
          <a:xfrm>
            <a:off x="726281" y="432621"/>
            <a:ext cx="389595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to MS Excel</a:t>
            </a:r>
            <a:endParaRPr lang="en-US" sz="2400" b="1" spc="-13" dirty="0">
              <a:solidFill>
                <a:schemeClr val="bg1"/>
              </a:solidFill>
            </a:endParaRPr>
          </a:p>
        </p:txBody>
      </p:sp>
      <p:pic>
        <p:nvPicPr>
          <p:cNvPr id="15" name="Picture 14">
            <a:extLst>
              <a:ext uri="{FF2B5EF4-FFF2-40B4-BE49-F238E27FC236}">
                <a16:creationId xmlns:a16="http://schemas.microsoft.com/office/drawing/2014/main" id="{8A2A7FF0-9F04-FEB3-5AF2-506370FFDB9E}"/>
              </a:ext>
            </a:extLst>
          </p:cNvPr>
          <p:cNvPicPr>
            <a:picLocks noChangeAspect="1"/>
          </p:cNvPicPr>
          <p:nvPr/>
        </p:nvPicPr>
        <p:blipFill>
          <a:blip r:embed="rId2"/>
          <a:stretch>
            <a:fillRect/>
          </a:stretch>
        </p:blipFill>
        <p:spPr>
          <a:xfrm>
            <a:off x="6302624" y="1346194"/>
            <a:ext cx="5156847" cy="1571844"/>
          </a:xfrm>
          <a:prstGeom prst="rect">
            <a:avLst/>
          </a:prstGeom>
        </p:spPr>
      </p:pic>
      <p:pic>
        <p:nvPicPr>
          <p:cNvPr id="17" name="Picture 16">
            <a:extLst>
              <a:ext uri="{FF2B5EF4-FFF2-40B4-BE49-F238E27FC236}">
                <a16:creationId xmlns:a16="http://schemas.microsoft.com/office/drawing/2014/main" id="{CC4203DD-CEB6-BE84-183A-0034CED56AD3}"/>
              </a:ext>
            </a:extLst>
          </p:cNvPr>
          <p:cNvPicPr>
            <a:picLocks noChangeAspect="1"/>
          </p:cNvPicPr>
          <p:nvPr/>
        </p:nvPicPr>
        <p:blipFill>
          <a:blip r:embed="rId3"/>
          <a:srcRect r="8560"/>
          <a:stretch/>
        </p:blipFill>
        <p:spPr>
          <a:xfrm>
            <a:off x="6302623" y="3116997"/>
            <a:ext cx="5156847" cy="1543265"/>
          </a:xfrm>
          <a:prstGeom prst="rect">
            <a:avLst/>
          </a:prstGeom>
        </p:spPr>
      </p:pic>
      <p:pic>
        <p:nvPicPr>
          <p:cNvPr id="21" name="Picture 20">
            <a:extLst>
              <a:ext uri="{FF2B5EF4-FFF2-40B4-BE49-F238E27FC236}">
                <a16:creationId xmlns:a16="http://schemas.microsoft.com/office/drawing/2014/main" id="{9F4C21FF-790A-302B-C4B2-29D74B5CE1D5}"/>
              </a:ext>
            </a:extLst>
          </p:cNvPr>
          <p:cNvPicPr>
            <a:picLocks noChangeAspect="1"/>
          </p:cNvPicPr>
          <p:nvPr/>
        </p:nvPicPr>
        <p:blipFill>
          <a:blip r:embed="rId4"/>
          <a:srcRect r="10819"/>
          <a:stretch/>
        </p:blipFill>
        <p:spPr>
          <a:xfrm>
            <a:off x="6302623" y="4749506"/>
            <a:ext cx="5156847" cy="1562318"/>
          </a:xfrm>
          <a:prstGeom prst="rect">
            <a:avLst/>
          </a:prstGeom>
        </p:spPr>
      </p:pic>
      <p:sp>
        <p:nvSpPr>
          <p:cNvPr id="11" name="Slide Number Placeholder 10">
            <a:extLst>
              <a:ext uri="{FF2B5EF4-FFF2-40B4-BE49-F238E27FC236}">
                <a16:creationId xmlns:a16="http://schemas.microsoft.com/office/drawing/2014/main" id="{6B07B6EE-3C39-5512-9E5F-864DAC09435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57</a:t>
            </a:fld>
            <a:endParaRPr lang="en-AT" spc="-64" dirty="0"/>
          </a:p>
        </p:txBody>
      </p:sp>
      <p:sp>
        <p:nvSpPr>
          <p:cNvPr id="7" name="object 6">
            <a:extLst>
              <a:ext uri="{FF2B5EF4-FFF2-40B4-BE49-F238E27FC236}">
                <a16:creationId xmlns:a16="http://schemas.microsoft.com/office/drawing/2014/main" id="{C071ACA0-7784-455B-3441-680360AF356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Content Placeholder 2">
            <a:extLst>
              <a:ext uri="{FF2B5EF4-FFF2-40B4-BE49-F238E27FC236}">
                <a16:creationId xmlns:a16="http://schemas.microsoft.com/office/drawing/2014/main" id="{E2FCF060-B213-6CF4-7253-E6FB4401C069}"/>
              </a:ext>
            </a:extLst>
          </p:cNvPr>
          <p:cNvSpPr txBox="1">
            <a:spLocks/>
          </p:cNvSpPr>
          <p:nvPr/>
        </p:nvSpPr>
        <p:spPr>
          <a:xfrm>
            <a:off x="726281" y="1467202"/>
            <a:ext cx="4981183"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Home Tab</a:t>
            </a:r>
          </a:p>
          <a:p>
            <a:pPr marL="889900" lvl="1" indent="-285750" defTabSz="1175644" hangingPunct="1">
              <a:lnSpc>
                <a:spcPct val="100000"/>
              </a:lnSpc>
              <a:spcBef>
                <a:spcPts val="129"/>
              </a:spcBef>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The Home menu allows you to make changes to any data that was entered. </a:t>
            </a:r>
          </a:p>
          <a:p>
            <a:pPr marL="889900" lvl="1" indent="-285750" defTabSz="1175644" hangingPunct="1">
              <a:lnSpc>
                <a:spcPct val="100000"/>
              </a:lnSpc>
              <a:spcBef>
                <a:spcPts val="129"/>
              </a:spcBef>
              <a:buFont typeface="Arial" panose="020B0604020202020204" pitchFamily="34" charset="0"/>
              <a:buChar char="•"/>
            </a:pPr>
            <a:endParaRPr lang="en-US" altLang="en-US" sz="1800" dirty="0">
              <a:latin typeface="Aptos" panose="020B0004020202020204" pitchFamily="34" charset="0"/>
              <a:ea typeface="ＭＳ Ｐゴシック" panose="020B0600070205080204" pitchFamily="34" charset="-128"/>
            </a:endParaRPr>
          </a:p>
          <a:p>
            <a:pPr marL="889900" lvl="1" indent="-285750" defTabSz="1175644" hangingPunct="1">
              <a:lnSpc>
                <a:spcPct val="100000"/>
              </a:lnSpc>
              <a:spcBef>
                <a:spcPts val="129"/>
              </a:spcBef>
              <a:buFont typeface="Arial" panose="020B0604020202020204" pitchFamily="34" charset="0"/>
              <a:buChar char="•"/>
            </a:pPr>
            <a:endParaRPr lang="en-US" altLang="en-US" sz="1800" dirty="0">
              <a:latin typeface="Aptos" panose="020B0004020202020204" pitchFamily="34" charset="0"/>
              <a:ea typeface="ＭＳ Ｐゴシック" panose="020B0600070205080204" pitchFamily="34" charset="-128"/>
            </a:endParaRPr>
          </a:p>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Insert Tab</a:t>
            </a:r>
          </a:p>
          <a:p>
            <a:pPr marL="889900" lvl="1" indent="-285750" defTabSz="1175644" hangingPunct="1">
              <a:lnSpc>
                <a:spcPct val="100000"/>
              </a:lnSpc>
              <a:spcBef>
                <a:spcPts val="129"/>
              </a:spcBef>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The Insert menu allows you to insert worksheets, rows, columns, graphs, tables, pictures, objects.</a:t>
            </a:r>
          </a:p>
          <a:p>
            <a:pPr marL="889900" lvl="1" indent="-285750" defTabSz="1175644" hangingPunct="1">
              <a:lnSpc>
                <a:spcPct val="100000"/>
              </a:lnSpc>
              <a:spcBef>
                <a:spcPts val="129"/>
              </a:spcBef>
              <a:buFont typeface="Arial" panose="020B0604020202020204" pitchFamily="34" charset="0"/>
              <a:buChar char="•"/>
            </a:pPr>
            <a:endParaRPr lang="en-US" altLang="en-US" sz="1800" dirty="0">
              <a:latin typeface="Aptos" panose="020B0004020202020204" pitchFamily="34" charset="0"/>
              <a:ea typeface="ＭＳ Ｐゴシック" panose="020B0600070205080204" pitchFamily="34" charset="-128"/>
            </a:endParaRPr>
          </a:p>
          <a:p>
            <a:pPr marL="889900" lvl="1" indent="-285750" defTabSz="1175644" hangingPunct="1">
              <a:lnSpc>
                <a:spcPct val="100000"/>
              </a:lnSpc>
              <a:spcBef>
                <a:spcPts val="129"/>
              </a:spcBef>
              <a:buFont typeface="Arial" panose="020B0604020202020204" pitchFamily="34" charset="0"/>
              <a:buChar char="•"/>
            </a:pPr>
            <a:endParaRPr lang="en-US" altLang="en-US" sz="1800" dirty="0">
              <a:latin typeface="Aptos" panose="020B0004020202020204" pitchFamily="34" charset="0"/>
              <a:ea typeface="ＭＳ Ｐゴシック" panose="020B0600070205080204" pitchFamily="34" charset="-128"/>
            </a:endParaRPr>
          </a:p>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Formula Tab</a:t>
            </a:r>
          </a:p>
          <a:p>
            <a:pPr marL="889900" lvl="1" indent="-285750" defTabSz="1175644" hangingPunct="1">
              <a:lnSpc>
                <a:spcPct val="100000"/>
              </a:lnSpc>
              <a:spcBef>
                <a:spcPts val="129"/>
              </a:spcBef>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The Formula menu allows you to apply formulars, different type of numeric formats, and do the calculations.</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
        <p:nvSpPr>
          <p:cNvPr id="6" name="object 3">
            <a:extLst>
              <a:ext uri="{FF2B5EF4-FFF2-40B4-BE49-F238E27FC236}">
                <a16:creationId xmlns:a16="http://schemas.microsoft.com/office/drawing/2014/main" id="{371FDB9B-019D-6942-46C3-541C68549FB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5.4. </a:t>
            </a:r>
            <a:r>
              <a:rPr lang="en-US" b="1" dirty="0">
                <a:solidFill>
                  <a:schemeClr val="tx1"/>
                </a:solidFill>
              </a:rPr>
              <a:t>Home, Insert, and Formula Tabs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90088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420FE-D810-6C53-D8C2-5FBB411B0BD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11D087-0AAF-6BA7-7762-CF53A0C63047}"/>
              </a:ext>
            </a:extLst>
          </p:cNvPr>
          <p:cNvSpPr txBox="1">
            <a:spLocks noGrp="1"/>
          </p:cNvSpPr>
          <p:nvPr>
            <p:ph type="title"/>
          </p:nvPr>
        </p:nvSpPr>
        <p:spPr>
          <a:xfrm>
            <a:off x="726282" y="432621"/>
            <a:ext cx="389595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to MS Excel</a:t>
            </a:r>
            <a:endParaRPr lang="en-US" sz="2400" b="1" spc="-13" dirty="0">
              <a:solidFill>
                <a:schemeClr val="bg1"/>
              </a:solidFill>
            </a:endParaRPr>
          </a:p>
        </p:txBody>
      </p:sp>
      <p:sp>
        <p:nvSpPr>
          <p:cNvPr id="3" name="object 3">
            <a:extLst>
              <a:ext uri="{FF2B5EF4-FFF2-40B4-BE49-F238E27FC236}">
                <a16:creationId xmlns:a16="http://schemas.microsoft.com/office/drawing/2014/main" id="{3614828C-6E1B-7DC8-6362-F0BB48418297}"/>
              </a:ext>
            </a:extLst>
          </p:cNvPr>
          <p:cNvSpPr txBox="1"/>
          <p:nvPr/>
        </p:nvSpPr>
        <p:spPr>
          <a:xfrm>
            <a:off x="726282" y="143886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GB" sz="2000" b="1" dirty="0">
                <a:solidFill>
                  <a:sysClr val="windowText" lastClr="000000"/>
                </a:solidFill>
                <a:latin typeface="Aptos" panose="020B0004020202020204" pitchFamily="34" charset="0"/>
                <a:cs typeface="Arial"/>
              </a:rPr>
              <a:t>Numeric formats</a:t>
            </a:r>
          </a:p>
        </p:txBody>
      </p:sp>
      <p:pic>
        <p:nvPicPr>
          <p:cNvPr id="4" name="table">
            <a:extLst>
              <a:ext uri="{FF2B5EF4-FFF2-40B4-BE49-F238E27FC236}">
                <a16:creationId xmlns:a16="http://schemas.microsoft.com/office/drawing/2014/main" id="{5A4A9F40-5BE5-AFEB-B67B-8A9B45C4C8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9140" y="2259176"/>
            <a:ext cx="5557786" cy="278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table">
            <a:extLst>
              <a:ext uri="{FF2B5EF4-FFF2-40B4-BE49-F238E27FC236}">
                <a16:creationId xmlns:a16="http://schemas.microsoft.com/office/drawing/2014/main" id="{1DA3366A-5819-F177-4ADD-07A2A56FFA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11434" y="2259176"/>
            <a:ext cx="5015479" cy="278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8">
            <a:extLst>
              <a:ext uri="{FF2B5EF4-FFF2-40B4-BE49-F238E27FC236}">
                <a16:creationId xmlns:a16="http://schemas.microsoft.com/office/drawing/2014/main" id="{78FFA541-D4AC-6D2E-B8AC-57204381DC11}"/>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58</a:t>
            </a:fld>
            <a:endParaRPr lang="en-AT" spc="-64" dirty="0"/>
          </a:p>
        </p:txBody>
      </p:sp>
      <p:sp>
        <p:nvSpPr>
          <p:cNvPr id="7" name="object 6">
            <a:extLst>
              <a:ext uri="{FF2B5EF4-FFF2-40B4-BE49-F238E27FC236}">
                <a16:creationId xmlns:a16="http://schemas.microsoft.com/office/drawing/2014/main" id="{86174DB4-659F-BE69-2E59-41402E444A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5" name="object 3">
            <a:extLst>
              <a:ext uri="{FF2B5EF4-FFF2-40B4-BE49-F238E27FC236}">
                <a16:creationId xmlns:a16="http://schemas.microsoft.com/office/drawing/2014/main" id="{C80FDADA-BB8D-53A3-C870-AD7AF85B606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5.5. </a:t>
            </a:r>
            <a:r>
              <a:rPr lang="en-US" b="1" dirty="0">
                <a:solidFill>
                  <a:schemeClr val="tx1"/>
                </a:solidFill>
              </a:rPr>
              <a:t>Numeric Formats and Basic Formulas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7808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2A853-776F-413F-5CB6-6E47BC3CBD0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202FD5D-7B34-A628-E4B1-D9DD0C9315EF}"/>
              </a:ext>
            </a:extLst>
          </p:cNvPr>
          <p:cNvSpPr txBox="1">
            <a:spLocks noGrp="1"/>
          </p:cNvSpPr>
          <p:nvPr>
            <p:ph type="title"/>
          </p:nvPr>
        </p:nvSpPr>
        <p:spPr>
          <a:xfrm>
            <a:off x="726281" y="432621"/>
            <a:ext cx="3895954"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to MS Excel</a:t>
            </a:r>
            <a:endParaRPr lang="en-US" sz="2400" b="1" spc="-13" dirty="0">
              <a:solidFill>
                <a:schemeClr val="bg1"/>
              </a:solidFill>
            </a:endParaRPr>
          </a:p>
        </p:txBody>
      </p:sp>
      <p:pic>
        <p:nvPicPr>
          <p:cNvPr id="7" name="Picture 6">
            <a:extLst>
              <a:ext uri="{FF2B5EF4-FFF2-40B4-BE49-F238E27FC236}">
                <a16:creationId xmlns:a16="http://schemas.microsoft.com/office/drawing/2014/main" id="{8E025476-1A80-C3E7-925B-E490E7B1B169}"/>
              </a:ext>
            </a:extLst>
          </p:cNvPr>
          <p:cNvPicPr>
            <a:picLocks noChangeAspect="1"/>
          </p:cNvPicPr>
          <p:nvPr/>
        </p:nvPicPr>
        <p:blipFill>
          <a:blip r:embed="rId2"/>
          <a:stretch>
            <a:fillRect/>
          </a:stretch>
        </p:blipFill>
        <p:spPr>
          <a:xfrm>
            <a:off x="6960863" y="2762639"/>
            <a:ext cx="4498608" cy="3555237"/>
          </a:xfrm>
          <a:prstGeom prst="rect">
            <a:avLst/>
          </a:prstGeom>
        </p:spPr>
      </p:pic>
      <p:sp>
        <p:nvSpPr>
          <p:cNvPr id="12" name="Slide Number Placeholder 11">
            <a:extLst>
              <a:ext uri="{FF2B5EF4-FFF2-40B4-BE49-F238E27FC236}">
                <a16:creationId xmlns:a16="http://schemas.microsoft.com/office/drawing/2014/main" id="{B2FBA261-4F98-7122-0AC6-7802713B75E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59</a:t>
            </a:fld>
            <a:endParaRPr lang="en-AT" spc="-64" dirty="0"/>
          </a:p>
        </p:txBody>
      </p:sp>
      <p:sp>
        <p:nvSpPr>
          <p:cNvPr id="8" name="object 6">
            <a:extLst>
              <a:ext uri="{FF2B5EF4-FFF2-40B4-BE49-F238E27FC236}">
                <a16:creationId xmlns:a16="http://schemas.microsoft.com/office/drawing/2014/main" id="{B1255BE0-DB53-C410-779D-968D2AA2CD6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Content Placeholder 2">
            <a:extLst>
              <a:ext uri="{FF2B5EF4-FFF2-40B4-BE49-F238E27FC236}">
                <a16:creationId xmlns:a16="http://schemas.microsoft.com/office/drawing/2014/main" id="{5B81B628-4B71-20B3-1F94-14186037ED3F}"/>
              </a:ext>
            </a:extLst>
          </p:cNvPr>
          <p:cNvSpPr txBox="1">
            <a:spLocks/>
          </p:cNvSpPr>
          <p:nvPr/>
        </p:nvSpPr>
        <p:spPr>
          <a:xfrm>
            <a:off x="726280" y="1230217"/>
            <a:ext cx="10820004" cy="194273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Excel Formulas</a:t>
            </a:r>
          </a:p>
          <a:p>
            <a:pPr marL="873572" lvl="1" indent="-285750">
              <a:lnSpc>
                <a:spcPct val="10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You must have an equal's sign ( = ) as the first character in a cell that contains a formula. </a:t>
            </a:r>
          </a:p>
          <a:p>
            <a:pPr marL="873572" lvl="1" indent="-285750">
              <a:lnSpc>
                <a:spcPct val="10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The = sign tells excel that the contents of the cell is a formula </a:t>
            </a:r>
          </a:p>
          <a:p>
            <a:pPr marL="873572" lvl="1" indent="-285750">
              <a:lnSpc>
                <a:spcPct val="10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Without the = sign, the formula will not calculate anything. It will simply display the text of the formula.</a:t>
            </a:r>
          </a:p>
        </p:txBody>
      </p:sp>
      <p:sp>
        <p:nvSpPr>
          <p:cNvPr id="6" name="object 3">
            <a:extLst>
              <a:ext uri="{FF2B5EF4-FFF2-40B4-BE49-F238E27FC236}">
                <a16:creationId xmlns:a16="http://schemas.microsoft.com/office/drawing/2014/main" id="{13F05D1E-6324-373E-3DC5-9C8CC8126BD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5.6. </a:t>
            </a:r>
            <a:r>
              <a:rPr lang="en-US" b="1" dirty="0">
                <a:solidFill>
                  <a:schemeClr val="tx1"/>
                </a:solidFill>
              </a:rPr>
              <a:t>Common Excel Functions</a:t>
            </a:r>
            <a:endParaRPr lang="en-US" b="1" dirty="0">
              <a:solidFill>
                <a:schemeClr val="tx1"/>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77144174-C07D-D5C4-B8AA-CB3836674D29}"/>
              </a:ext>
            </a:extLst>
          </p:cNvPr>
          <p:cNvSpPr txBox="1">
            <a:spLocks/>
          </p:cNvSpPr>
          <p:nvPr/>
        </p:nvSpPr>
        <p:spPr>
          <a:xfrm>
            <a:off x="726280" y="2696430"/>
            <a:ext cx="6321396"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Functions</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SUM	   =SUM(B3:B7)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AVERAGE  	   =AVERAGE(B3:B7)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MAX	   =MAX(B1:B7)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MIN	   =MIN(B1:B7)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SQRT	   =SQRT(B9)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TODAY	   =TODAY()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Count	   =COUNT(A13:A34) </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Per%	   =B8/B9*100</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IF	   	   =IF(B3&gt;B4,"Correct", "Incorrect")</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AND	   =IF(AND(B3&gt;B7, B3&gt;B6), "Correct", "Incorrect")</a:t>
            </a:r>
          </a:p>
          <a:p>
            <a:pPr marL="873572" lvl="1" indent="-285750">
              <a:lnSpc>
                <a:spcPct val="100000"/>
              </a:lnSpc>
              <a:spcBef>
                <a:spcPts val="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OR	   =IF(OR(B3&gt;B7, B3&gt;B6), "Correct", "Incorrect")</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Tree>
    <p:extLst>
      <p:ext uri="{BB962C8B-B14F-4D97-AF65-F5344CB8AC3E}">
        <p14:creationId xmlns:p14="http://schemas.microsoft.com/office/powerpoint/2010/main" val="385739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Objectives and Learning Outcomes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2736384043"/>
              </p:ext>
            </p:extLst>
          </p:nvPr>
        </p:nvGraphicFramePr>
        <p:xfrm>
          <a:off x="726282" y="1398408"/>
          <a:ext cx="10733192" cy="4785360"/>
        </p:xfrm>
        <a:graphic>
          <a:graphicData uri="http://schemas.openxmlformats.org/drawingml/2006/table">
            <a:tbl>
              <a:tblPr firstRow="1" bandRow="1">
                <a:tableStyleId>{C7B018BB-80A7-4F77-B60F-C8B233D01FF8}</a:tableStyleId>
              </a:tblPr>
              <a:tblGrid>
                <a:gridCol w="1067952">
                  <a:extLst>
                    <a:ext uri="{9D8B030D-6E8A-4147-A177-3AD203B41FA5}">
                      <a16:colId xmlns:a16="http://schemas.microsoft.com/office/drawing/2014/main" val="2398772228"/>
                    </a:ext>
                  </a:extLst>
                </a:gridCol>
                <a:gridCol w="3742544">
                  <a:extLst>
                    <a:ext uri="{9D8B030D-6E8A-4147-A177-3AD203B41FA5}">
                      <a16:colId xmlns:a16="http://schemas.microsoft.com/office/drawing/2014/main" val="3455634156"/>
                    </a:ext>
                  </a:extLst>
                </a:gridCol>
                <a:gridCol w="1480674">
                  <a:extLst>
                    <a:ext uri="{9D8B030D-6E8A-4147-A177-3AD203B41FA5}">
                      <a16:colId xmlns:a16="http://schemas.microsoft.com/office/drawing/2014/main" val="2953285964"/>
                    </a:ext>
                  </a:extLst>
                </a:gridCol>
                <a:gridCol w="1480674">
                  <a:extLst>
                    <a:ext uri="{9D8B030D-6E8A-4147-A177-3AD203B41FA5}">
                      <a16:colId xmlns:a16="http://schemas.microsoft.com/office/drawing/2014/main" val="827554269"/>
                    </a:ext>
                  </a:extLst>
                </a:gridCol>
                <a:gridCol w="1480674">
                  <a:extLst>
                    <a:ext uri="{9D8B030D-6E8A-4147-A177-3AD203B41FA5}">
                      <a16:colId xmlns:a16="http://schemas.microsoft.com/office/drawing/2014/main" val="1965303475"/>
                    </a:ext>
                  </a:extLst>
                </a:gridCol>
                <a:gridCol w="1480674">
                  <a:extLst>
                    <a:ext uri="{9D8B030D-6E8A-4147-A177-3AD203B41FA5}">
                      <a16:colId xmlns:a16="http://schemas.microsoft.com/office/drawing/2014/main" val="2194624732"/>
                    </a:ext>
                  </a:extLst>
                </a:gridCol>
              </a:tblGrid>
              <a:tr h="370840">
                <a:tc>
                  <a:txBody>
                    <a:bodyPr/>
                    <a:lstStyle/>
                    <a:p>
                      <a:r>
                        <a:rPr lang="en-US" sz="1600" dirty="0">
                          <a:latin typeface="Aptos" panose="020B0004020202020204" pitchFamily="34" charset="0"/>
                        </a:rPr>
                        <a:t>Section No</a:t>
                      </a:r>
                    </a:p>
                  </a:txBody>
                  <a:tcPr>
                    <a:solidFill>
                      <a:srgbClr val="FFC000"/>
                    </a:solidFill>
                  </a:tcPr>
                </a:tc>
                <a:tc>
                  <a:txBody>
                    <a:bodyPr/>
                    <a:lstStyle/>
                    <a:p>
                      <a:r>
                        <a:rPr lang="en-US" sz="1600" dirty="0">
                          <a:latin typeface="Aptos" panose="020B0004020202020204" pitchFamily="34" charset="0"/>
                        </a:rPr>
                        <a:t>What we’ll do</a:t>
                      </a:r>
                    </a:p>
                  </a:txBody>
                  <a:tcPr>
                    <a:solidFill>
                      <a:srgbClr val="FFC000"/>
                    </a:solidFill>
                  </a:tcPr>
                </a:tc>
                <a:tc>
                  <a:txBody>
                    <a:bodyPr/>
                    <a:lstStyle/>
                    <a:p>
                      <a:r>
                        <a:rPr lang="en-US" sz="1600" dirty="0">
                          <a:latin typeface="Aptos" panose="020B0004020202020204" pitchFamily="34" charset="0"/>
                        </a:rPr>
                        <a:t>Tool(s) you’ll see</a:t>
                      </a:r>
                    </a:p>
                  </a:txBody>
                  <a:tcPr>
                    <a:solidFill>
                      <a:srgbClr val="FFC000"/>
                    </a:solidFill>
                  </a:tcPr>
                </a:tc>
                <a:tc>
                  <a:txBody>
                    <a:bodyPr/>
                    <a:lstStyle/>
                    <a:p>
                      <a:r>
                        <a:rPr lang="en-US" sz="1600" dirty="0">
                          <a:latin typeface="Aptos" panose="020B0004020202020204" pitchFamily="34" charset="0"/>
                        </a:rPr>
                        <a:t>Activity Type</a:t>
                      </a:r>
                    </a:p>
                  </a:txBody>
                  <a:tcPr>
                    <a:solidFill>
                      <a:srgbClr val="FFC000"/>
                    </a:solidFill>
                  </a:tcPr>
                </a:tc>
                <a:tc>
                  <a:txBody>
                    <a:bodyPr/>
                    <a:lstStyle/>
                    <a:p>
                      <a:r>
                        <a:rPr lang="en-US" sz="1600" dirty="0">
                          <a:latin typeface="Aptos" panose="020B0004020202020204" pitchFamily="34" charset="0"/>
                        </a:rPr>
                        <a:t>Activity done by</a:t>
                      </a:r>
                    </a:p>
                  </a:txBody>
                  <a:tcPr>
                    <a:solidFill>
                      <a:srgbClr val="FFC000"/>
                    </a:solidFill>
                  </a:tcPr>
                </a:tc>
                <a:tc>
                  <a:txBody>
                    <a:bodyPr/>
                    <a:lstStyle/>
                    <a:p>
                      <a:r>
                        <a:rPr lang="en-US" sz="1600" dirty="0">
                          <a:latin typeface="Aptos" panose="020B0004020202020204" pitchFamily="34" charset="0"/>
                        </a:rPr>
                        <a:t>Duration</a:t>
                      </a: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dirty="0">
                          <a:latin typeface="Aptos" panose="020B0004020202020204" pitchFamily="34" charset="0"/>
                        </a:rPr>
                        <a:t>1</a:t>
                      </a:r>
                    </a:p>
                  </a:txBody>
                  <a:tcPr/>
                </a:tc>
                <a:tc>
                  <a:txBody>
                    <a:bodyPr/>
                    <a:lstStyle/>
                    <a:p>
                      <a:pPr algn="l"/>
                      <a:r>
                        <a:rPr lang="en-US" sz="1600" dirty="0">
                          <a:latin typeface="Aptos" panose="020B0004020202020204" pitchFamily="34" charset="0"/>
                        </a:rPr>
                        <a:t>Introduction to the Transport-data landscape – 8 key categories</a:t>
                      </a:r>
                    </a:p>
                  </a:txBody>
                  <a:tcPr/>
                </a:tc>
                <a:tc>
                  <a:txBody>
                    <a:bodyPr/>
                    <a:lstStyle/>
                    <a:p>
                      <a:pPr algn="l"/>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Lecture</a:t>
                      </a:r>
                    </a:p>
                  </a:txBody>
                  <a:tcPr/>
                </a:tc>
                <a:tc>
                  <a:txBody>
                    <a:bodyPr/>
                    <a:lstStyle/>
                    <a:p>
                      <a:pPr algn="l"/>
                      <a:r>
                        <a:rPr lang="en-US" sz="1600" dirty="0">
                          <a:latin typeface="Aptos" panose="020B0004020202020204" pitchFamily="34" charset="0"/>
                        </a:rPr>
                        <a:t>Lecturer</a:t>
                      </a:r>
                    </a:p>
                  </a:txBody>
                  <a:tcPr/>
                </a:tc>
                <a:tc>
                  <a:txBody>
                    <a:bodyPr/>
                    <a:lstStyle/>
                    <a:p>
                      <a:pPr algn="l"/>
                      <a:r>
                        <a:rPr lang="en-US" sz="1600" dirty="0">
                          <a:latin typeface="Aptos" panose="020B0004020202020204" pitchFamily="34" charset="0"/>
                        </a:rPr>
                        <a:t>15mins</a:t>
                      </a:r>
                    </a:p>
                  </a:txBody>
                  <a:tcPr/>
                </a:tc>
                <a:extLst>
                  <a:ext uri="{0D108BD9-81ED-4DB2-BD59-A6C34878D82A}">
                    <a16:rowId xmlns:a16="http://schemas.microsoft.com/office/drawing/2014/main" val="308558350"/>
                  </a:ext>
                </a:extLst>
              </a:tr>
              <a:tr h="370840">
                <a:tc>
                  <a:txBody>
                    <a:bodyPr/>
                    <a:lstStyle/>
                    <a:p>
                      <a:pPr algn="ctr"/>
                      <a:r>
                        <a:rPr lang="en-US" sz="1600" dirty="0">
                          <a:latin typeface="Aptos" panose="020B0004020202020204" pitchFamily="34" charset="0"/>
                        </a:rPr>
                        <a:t>1</a:t>
                      </a:r>
                    </a:p>
                  </a:txBody>
                  <a:tcPr/>
                </a:tc>
                <a:tc>
                  <a:txBody>
                    <a:bodyPr/>
                    <a:lstStyle/>
                    <a:p>
                      <a:pPr algn="l"/>
                      <a:r>
                        <a:rPr lang="en-US" sz="1600" dirty="0">
                          <a:latin typeface="Aptos" panose="020B0004020202020204" pitchFamily="34" charset="0"/>
                        </a:rPr>
                        <a:t>Where to grab real files – live tour of OSM, GTFS &amp; national count portals</a:t>
                      </a:r>
                    </a:p>
                  </a:txBody>
                  <a:tcPr/>
                </a:tc>
                <a:tc>
                  <a:txBody>
                    <a:bodyPr/>
                    <a:lstStyle/>
                    <a:p>
                      <a:pPr algn="l"/>
                      <a:r>
                        <a:rPr lang="en-US" sz="1600" dirty="0">
                          <a:latin typeface="Aptos" panose="020B0004020202020204" pitchFamily="34" charset="0"/>
                        </a:rPr>
                        <a:t>Browser</a:t>
                      </a:r>
                    </a:p>
                  </a:txBody>
                  <a:tcPr/>
                </a:tc>
                <a:tc>
                  <a:txBody>
                    <a:bodyPr/>
                    <a:lstStyle/>
                    <a:p>
                      <a:pPr algn="l"/>
                      <a:r>
                        <a:rPr lang="en-US" sz="1600" dirty="0">
                          <a:latin typeface="Aptos" panose="020B0004020202020204" pitchFamily="34" charset="0"/>
                        </a:rPr>
                        <a:t>Practical</a:t>
                      </a:r>
                    </a:p>
                  </a:txBody>
                  <a:tcPr/>
                </a:tc>
                <a:tc>
                  <a:txBody>
                    <a:bodyPr/>
                    <a:lstStyle/>
                    <a:p>
                      <a:pPr algn="l"/>
                      <a:r>
                        <a:rPr lang="en-US" sz="1600" dirty="0">
                          <a:latin typeface="Aptos" panose="020B0004020202020204" pitchFamily="34" charset="0"/>
                        </a:rPr>
                        <a:t>Lecturer</a:t>
                      </a:r>
                    </a:p>
                  </a:txBody>
                  <a:tcPr/>
                </a:tc>
                <a:tc>
                  <a:txBody>
                    <a:bodyPr/>
                    <a:lstStyle/>
                    <a:p>
                      <a:pPr algn="l"/>
                      <a:r>
                        <a:rPr lang="en-US" sz="1600" dirty="0">
                          <a:latin typeface="Aptos" panose="020B0004020202020204" pitchFamily="34" charset="0"/>
                        </a:rPr>
                        <a:t>15mins</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2 / 3 /4 / 5</a:t>
                      </a:r>
                    </a:p>
                  </a:txBody>
                  <a:tcPr/>
                </a:tc>
                <a:tc>
                  <a:txBody>
                    <a:bodyPr/>
                    <a:lstStyle/>
                    <a:p>
                      <a:pPr algn="l"/>
                      <a:r>
                        <a:rPr lang="en-US" sz="1600" dirty="0">
                          <a:latin typeface="Aptos" panose="020B0004020202020204" pitchFamily="34" charset="0"/>
                        </a:rPr>
                        <a:t>Install &amp; first-touch demos</a:t>
                      </a:r>
                    </a:p>
                    <a:p>
                      <a:pPr marL="171450" indent="-171450" algn="l">
                        <a:buFont typeface="Arial" panose="020B0604020202020204" pitchFamily="34" charset="0"/>
                        <a:buChar char="•"/>
                      </a:pPr>
                      <a:r>
                        <a:rPr lang="en-US" sz="1600" dirty="0">
                          <a:latin typeface="Aptos" panose="020B0004020202020204" pitchFamily="34" charset="0"/>
                        </a:rPr>
                        <a:t>MATLAB: read + plot</a:t>
                      </a:r>
                    </a:p>
                    <a:p>
                      <a:pPr marL="171450" indent="-171450" algn="l">
                        <a:buFont typeface="Arial" panose="020B0604020202020204" pitchFamily="34" charset="0"/>
                        <a:buChar char="•"/>
                      </a:pPr>
                      <a:r>
                        <a:rPr lang="en-US" sz="1600" dirty="0">
                          <a:latin typeface="Aptos" panose="020B0004020202020204" pitchFamily="34" charset="0"/>
                        </a:rPr>
                        <a:t>Python (</a:t>
                      </a:r>
                      <a:r>
                        <a:rPr lang="en-US" sz="1600" dirty="0" err="1">
                          <a:latin typeface="Aptos" panose="020B0004020202020204" pitchFamily="34" charset="0"/>
                        </a:rPr>
                        <a:t>Colab</a:t>
                      </a:r>
                      <a:r>
                        <a:rPr lang="en-US" sz="1600" dirty="0">
                          <a:latin typeface="Aptos" panose="020B0004020202020204" pitchFamily="34" charset="0"/>
                        </a:rPr>
                        <a:t>): describe + bar chart</a:t>
                      </a:r>
                    </a:p>
                    <a:p>
                      <a:pPr marL="171450" indent="-171450" algn="l">
                        <a:buFont typeface="Arial" panose="020B0604020202020204" pitchFamily="34" charset="0"/>
                        <a:buChar char="•"/>
                      </a:pPr>
                      <a:r>
                        <a:rPr lang="en-US" sz="1600" dirty="0">
                          <a:latin typeface="Aptos" panose="020B0004020202020204" pitchFamily="34" charset="0"/>
                        </a:rPr>
                        <a:t>Excel: import + PivotTable</a:t>
                      </a:r>
                    </a:p>
                  </a:txBody>
                  <a:tcPr/>
                </a:tc>
                <a:tc>
                  <a:txBody>
                    <a:bodyPr/>
                    <a:lstStyle/>
                    <a:p>
                      <a:pPr algn="l"/>
                      <a:r>
                        <a:rPr lang="en-US" sz="1600" dirty="0">
                          <a:latin typeface="Aptos" panose="020B0004020202020204" pitchFamily="34" charset="0"/>
                        </a:rPr>
                        <a:t>MATLAB · Python/</a:t>
                      </a:r>
                      <a:r>
                        <a:rPr lang="en-US" sz="1600" dirty="0" err="1">
                          <a:latin typeface="Aptos" panose="020B0004020202020204" pitchFamily="34" charset="0"/>
                        </a:rPr>
                        <a:t>Colab</a:t>
                      </a:r>
                      <a:r>
                        <a:rPr lang="en-US" sz="1600" dirty="0">
                          <a:latin typeface="Aptos" panose="020B0004020202020204" pitchFamily="34" charset="0"/>
                        </a:rPr>
                        <a:t> · Excel</a:t>
                      </a:r>
                    </a:p>
                  </a:txBody>
                  <a:tcPr/>
                </a:tc>
                <a:tc>
                  <a:txBody>
                    <a:bodyPr/>
                    <a:lstStyle/>
                    <a:p>
                      <a:pPr algn="l"/>
                      <a:r>
                        <a:rPr lang="en-US" sz="1600" dirty="0">
                          <a:latin typeface="Aptos" panose="020B0004020202020204" pitchFamily="34" charset="0"/>
                        </a:rPr>
                        <a:t>Lecture + Practical</a:t>
                      </a:r>
                    </a:p>
                  </a:txBody>
                  <a:tcPr/>
                </a:tc>
                <a:tc>
                  <a:txBody>
                    <a:bodyPr/>
                    <a:lstStyle/>
                    <a:p>
                      <a:pPr algn="l"/>
                      <a:r>
                        <a:rPr lang="en-US" sz="1600" dirty="0">
                          <a:latin typeface="Aptos" panose="020B0004020202020204" pitchFamily="34" charset="0"/>
                        </a:rPr>
                        <a:t>Lecturer</a:t>
                      </a:r>
                    </a:p>
                  </a:txBody>
                  <a:tcPr/>
                </a:tc>
                <a:tc>
                  <a:txBody>
                    <a:bodyPr/>
                    <a:lstStyle/>
                    <a:p>
                      <a:pPr algn="l"/>
                      <a:r>
                        <a:rPr lang="en-US" sz="1600" dirty="0">
                          <a:latin typeface="Aptos" panose="020B0004020202020204" pitchFamily="34" charset="0"/>
                        </a:rPr>
                        <a:t>30mins</a:t>
                      </a:r>
                    </a:p>
                  </a:txBody>
                  <a:tcPr/>
                </a:tc>
                <a:extLst>
                  <a:ext uri="{0D108BD9-81ED-4DB2-BD59-A6C34878D82A}">
                    <a16:rowId xmlns:a16="http://schemas.microsoft.com/office/drawing/2014/main" val="129778243"/>
                  </a:ext>
                </a:extLst>
              </a:tr>
              <a:tr h="370840">
                <a:tc>
                  <a:txBody>
                    <a:bodyPr/>
                    <a:lstStyle/>
                    <a:p>
                      <a:pPr algn="ctr"/>
                      <a:r>
                        <a:rPr lang="en-US" sz="1600" dirty="0">
                          <a:latin typeface="Aptos" panose="020B0004020202020204" pitchFamily="34" charset="0"/>
                        </a:rPr>
                        <a:t>6</a:t>
                      </a:r>
                    </a:p>
                  </a:txBody>
                  <a:tcPr/>
                </a:tc>
                <a:tc>
                  <a:txBody>
                    <a:bodyPr/>
                    <a:lstStyle/>
                    <a:p>
                      <a:pPr algn="l"/>
                      <a:r>
                        <a:rPr lang="en-US" sz="1600" dirty="0">
                          <a:latin typeface="Aptos" panose="020B0004020202020204" pitchFamily="34" charset="0"/>
                        </a:rPr>
                        <a:t>Introduction to VISUM – strategic network model: import OD, run assignment</a:t>
                      </a:r>
                    </a:p>
                  </a:txBody>
                  <a:tcPr/>
                </a:tc>
                <a:tc>
                  <a:txBody>
                    <a:bodyPr/>
                    <a:lstStyle/>
                    <a:p>
                      <a:pPr algn="l"/>
                      <a:r>
                        <a:rPr lang="en-US" sz="1600" dirty="0">
                          <a:latin typeface="Aptos" panose="020B0004020202020204" pitchFamily="34" charset="0"/>
                        </a:rPr>
                        <a:t>VISUM</a:t>
                      </a:r>
                    </a:p>
                  </a:txBody>
                  <a:tcPr/>
                </a:tc>
                <a:tc>
                  <a:txBody>
                    <a:bodyPr/>
                    <a:lstStyle/>
                    <a:p>
                      <a:pPr algn="l"/>
                      <a:r>
                        <a:rPr lang="en-US" sz="1600" dirty="0">
                          <a:latin typeface="Aptos" panose="020B0004020202020204" pitchFamily="34" charset="0"/>
                        </a:rPr>
                        <a:t>Lecture</a:t>
                      </a:r>
                    </a:p>
                  </a:txBody>
                  <a:tcPr/>
                </a:tc>
                <a:tc>
                  <a:txBody>
                    <a:bodyPr/>
                    <a:lstStyle/>
                    <a:p>
                      <a:pPr algn="l"/>
                      <a:r>
                        <a:rPr lang="en-US" sz="1600" dirty="0">
                          <a:latin typeface="Aptos" panose="020B0004020202020204" pitchFamily="34" charset="0"/>
                        </a:rPr>
                        <a:t>Lecturer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7</a:t>
                      </a:r>
                    </a:p>
                  </a:txBody>
                  <a:tcPr/>
                </a:tc>
                <a:tc>
                  <a:txBody>
                    <a:bodyPr/>
                    <a:lstStyle/>
                    <a:p>
                      <a:pPr algn="l"/>
                      <a:r>
                        <a:rPr lang="pt-BR" sz="1600" dirty="0">
                          <a:latin typeface="Aptos" panose="020B0004020202020204" pitchFamily="34" charset="0"/>
                        </a:rPr>
                        <a:t>Introduction to VISSIM – microscopic corridor sim: signal phasing, animation</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VISSIM</a:t>
                      </a:r>
                    </a:p>
                  </a:txBody>
                  <a:tcPr/>
                </a:tc>
                <a:tc>
                  <a:txBody>
                    <a:bodyPr/>
                    <a:lstStyle/>
                    <a:p>
                      <a:pPr algn="l"/>
                      <a:r>
                        <a:rPr lang="en-US" sz="1600" dirty="0">
                          <a:latin typeface="Aptos" panose="020B0004020202020204" pitchFamily="34" charset="0"/>
                        </a:rPr>
                        <a:t>Lecture</a:t>
                      </a:r>
                    </a:p>
                  </a:txBody>
                  <a:tcPr/>
                </a:tc>
                <a:tc>
                  <a:txBody>
                    <a:bodyPr/>
                    <a:lstStyle/>
                    <a:p>
                      <a:pPr algn="l"/>
                      <a:r>
                        <a:rPr lang="en-US" sz="1600" dirty="0">
                          <a:latin typeface="Aptos" panose="020B0004020202020204" pitchFamily="34" charset="0"/>
                        </a:rPr>
                        <a:t>Lecturer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8</a:t>
                      </a:r>
                    </a:p>
                  </a:txBody>
                  <a:tcPr/>
                </a:tc>
                <a:tc>
                  <a:txBody>
                    <a:bodyPr/>
                    <a:lstStyle/>
                    <a:p>
                      <a:pPr algn="l"/>
                      <a:r>
                        <a:rPr lang="en-US" sz="1600" dirty="0">
                          <a:latin typeface="Aptos" panose="020B0004020202020204" pitchFamily="34" charset="0"/>
                        </a:rPr>
                        <a:t>Lab Assignment</a:t>
                      </a:r>
                    </a:p>
                  </a:txBody>
                  <a:tcPr/>
                </a:tc>
                <a:tc>
                  <a:txBody>
                    <a:bodyPr/>
                    <a:lstStyle/>
                    <a:p>
                      <a:pPr algn="l"/>
                      <a:r>
                        <a:rPr lang="en-US" sz="1600" dirty="0">
                          <a:latin typeface="Aptos" panose="020B0004020202020204" pitchFamily="34" charset="0"/>
                        </a:rPr>
                        <a:t>MATLAB and Python</a:t>
                      </a:r>
                    </a:p>
                  </a:txBody>
                  <a:tcPr/>
                </a:tc>
                <a:tc>
                  <a:txBody>
                    <a:bodyPr/>
                    <a:lstStyle/>
                    <a:p>
                      <a:pPr algn="l"/>
                      <a:r>
                        <a:rPr lang="en-US" sz="1600" dirty="0">
                          <a:latin typeface="Aptos" panose="020B0004020202020204" pitchFamily="34" charset="0"/>
                        </a:rPr>
                        <a:t>Lecture</a:t>
                      </a:r>
                    </a:p>
                  </a:txBody>
                  <a:tcPr/>
                </a:tc>
                <a:tc>
                  <a:txBody>
                    <a:bodyPr/>
                    <a:lstStyle/>
                    <a:p>
                      <a:pPr algn="l"/>
                      <a:r>
                        <a:rPr lang="en-US" sz="1600" dirty="0">
                          <a:latin typeface="Aptos" panose="020B0004020202020204" pitchFamily="34" charset="0"/>
                        </a:rPr>
                        <a:t>Lecturer</a:t>
                      </a:r>
                    </a:p>
                  </a:txBody>
                  <a:tcPr/>
                </a:tc>
                <a:tc>
                  <a:txBody>
                    <a:bodyPr/>
                    <a:lstStyle/>
                    <a:p>
                      <a:pPr algn="l"/>
                      <a:r>
                        <a:rPr lang="en-US" sz="1600" dirty="0">
                          <a:latin typeface="Aptos" panose="020B0004020202020204" pitchFamily="34" charset="0"/>
                        </a:rPr>
                        <a:t>10mins</a:t>
                      </a:r>
                    </a:p>
                  </a:txBody>
                  <a:tcPr/>
                </a:tc>
                <a:extLst>
                  <a:ext uri="{0D108BD9-81ED-4DB2-BD59-A6C34878D82A}">
                    <a16:rowId xmlns:a16="http://schemas.microsoft.com/office/drawing/2014/main" val="2933904204"/>
                  </a:ext>
                </a:extLst>
              </a:tr>
            </a:tbl>
          </a:graphicData>
        </a:graphic>
      </p:graphicFrame>
      <p:sp>
        <p:nvSpPr>
          <p:cNvPr id="4" name="object 6">
            <a:extLst>
              <a:ext uri="{FF2B5EF4-FFF2-40B4-BE49-F238E27FC236}">
                <a16:creationId xmlns:a16="http://schemas.microsoft.com/office/drawing/2014/main" id="{20013477-8164-99FF-E72B-AA2828D2B2F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Objectives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7175341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6F856-349B-33A9-521E-21EEEEC1A45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EC30306-F281-0439-0029-7142879F237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solidFill>
                  <a:schemeClr val="bg1"/>
                </a:solidFill>
              </a:rPr>
              <a:t>Introduction to VISUM/VISEM</a:t>
            </a:r>
          </a:p>
        </p:txBody>
      </p:sp>
      <p:sp>
        <p:nvSpPr>
          <p:cNvPr id="7" name="Slide Number Placeholder 6">
            <a:extLst>
              <a:ext uri="{FF2B5EF4-FFF2-40B4-BE49-F238E27FC236}">
                <a16:creationId xmlns:a16="http://schemas.microsoft.com/office/drawing/2014/main" id="{271B8B69-1F34-AC26-5558-9C8E32AF12E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60</a:t>
            </a:fld>
            <a:endParaRPr lang="en-AT" spc="-64" dirty="0"/>
          </a:p>
        </p:txBody>
      </p:sp>
      <p:sp>
        <p:nvSpPr>
          <p:cNvPr id="5" name="object 6">
            <a:extLst>
              <a:ext uri="{FF2B5EF4-FFF2-40B4-BE49-F238E27FC236}">
                <a16:creationId xmlns:a16="http://schemas.microsoft.com/office/drawing/2014/main" id="{AE7FB57F-0A3A-3EEA-AC1D-B3A365E725E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1828735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EC56D-C0B6-044B-4228-F34729E5F3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7BCAE99-27C6-6FD1-31E1-3EC85C903382}"/>
              </a:ext>
            </a:extLst>
          </p:cNvPr>
          <p:cNvSpPr txBox="1">
            <a:spLocks noGrp="1"/>
          </p:cNvSpPr>
          <p:nvPr>
            <p:ph type="title"/>
          </p:nvPr>
        </p:nvSpPr>
        <p:spPr>
          <a:xfrm>
            <a:off x="726281" y="442669"/>
            <a:ext cx="4307943"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6. Introduction to PTV VISUM</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524701B-D44E-6419-AE4F-2E5CB1E44EBA}"/>
              </a:ext>
            </a:extLst>
          </p:cNvPr>
          <p:cNvSpPr>
            <a:spLocks noGrp="1"/>
          </p:cNvSpPr>
          <p:nvPr>
            <p:ph type="sldNum" sz="quarter" idx="7"/>
          </p:nvPr>
        </p:nvSpPr>
        <p:spPr>
          <a:xfrm>
            <a:off x="5868237" y="6321215"/>
            <a:ext cx="351277" cy="244413"/>
          </a:xfrm>
        </p:spPr>
        <p:txBody>
          <a:bodyPr/>
          <a:lstStyle/>
          <a:p>
            <a:pPr marL="103685">
              <a:lnSpc>
                <a:spcPts val="1633"/>
              </a:lnSpc>
            </a:pPr>
            <a:fld id="{81D60167-4931-47E6-BA6A-407CBD079E47}" type="slidenum">
              <a:rPr lang="en-AT" spc="-64" smtClean="0"/>
              <a:pPr marL="103685">
                <a:lnSpc>
                  <a:spcPts val="1633"/>
                </a:lnSpc>
              </a:pPr>
              <a:t>61</a:t>
            </a:fld>
            <a:endParaRPr lang="en-AT" spc="-64" dirty="0"/>
          </a:p>
        </p:txBody>
      </p:sp>
      <p:pic>
        <p:nvPicPr>
          <p:cNvPr id="8" name="Picture 7" descr="A diagram of a map&#10;&#10;AI-generated content may be incorrect.">
            <a:extLst>
              <a:ext uri="{FF2B5EF4-FFF2-40B4-BE49-F238E27FC236}">
                <a16:creationId xmlns:a16="http://schemas.microsoft.com/office/drawing/2014/main" id="{F61815B5-6492-8D0E-0615-F61BA4E5A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015" y="2216219"/>
            <a:ext cx="3015840" cy="3963675"/>
          </a:xfrm>
          <a:prstGeom prst="rect">
            <a:avLst/>
          </a:prstGeom>
        </p:spPr>
      </p:pic>
      <p:sp>
        <p:nvSpPr>
          <p:cNvPr id="9" name="TextBox 8">
            <a:extLst>
              <a:ext uri="{FF2B5EF4-FFF2-40B4-BE49-F238E27FC236}">
                <a16:creationId xmlns:a16="http://schemas.microsoft.com/office/drawing/2014/main" id="{BE30E8CB-5181-44AE-3613-9934880CEE9E}"/>
              </a:ext>
            </a:extLst>
          </p:cNvPr>
          <p:cNvSpPr txBox="1"/>
          <p:nvPr/>
        </p:nvSpPr>
        <p:spPr>
          <a:xfrm>
            <a:off x="6772587" y="1759595"/>
            <a:ext cx="2733151" cy="757130"/>
          </a:xfrm>
          <a:prstGeom prst="rect">
            <a:avLst/>
          </a:prstGeom>
          <a:solidFill>
            <a:schemeClr val="accent6">
              <a:lumMod val="20000"/>
              <a:lumOff val="80000"/>
            </a:schemeClr>
          </a:solidFill>
        </p:spPr>
        <p:txBody>
          <a:bodyPr wrap="square" rtlCol="0">
            <a:spAutoFit/>
          </a:bodyPr>
          <a:lstStyle/>
          <a:p>
            <a:r>
              <a:rPr lang="en-US" sz="1600" dirty="0"/>
              <a:t>Modeling of private vehicles and their interactions (PTV VISSIM)</a:t>
            </a:r>
          </a:p>
        </p:txBody>
      </p:sp>
      <p:sp>
        <p:nvSpPr>
          <p:cNvPr id="11" name="TextBox 10">
            <a:extLst>
              <a:ext uri="{FF2B5EF4-FFF2-40B4-BE49-F238E27FC236}">
                <a16:creationId xmlns:a16="http://schemas.microsoft.com/office/drawing/2014/main" id="{1AD652C9-AF06-AAB1-E009-D2DFB025207B}"/>
              </a:ext>
            </a:extLst>
          </p:cNvPr>
          <p:cNvSpPr txBox="1"/>
          <p:nvPr/>
        </p:nvSpPr>
        <p:spPr>
          <a:xfrm>
            <a:off x="4836944" y="5247667"/>
            <a:ext cx="4173973" cy="757130"/>
          </a:xfrm>
          <a:prstGeom prst="rect">
            <a:avLst/>
          </a:prstGeom>
          <a:solidFill>
            <a:schemeClr val="accent6">
              <a:lumMod val="20000"/>
              <a:lumOff val="80000"/>
            </a:schemeClr>
          </a:solidFill>
        </p:spPr>
        <p:txBody>
          <a:bodyPr wrap="square" rtlCol="0">
            <a:spAutoFit/>
          </a:bodyPr>
          <a:lstStyle/>
          <a:p>
            <a:r>
              <a:rPr lang="en-US" sz="1600" dirty="0"/>
              <a:t>Modeling of traffic using the relationship between aggregated quantities like flow, speed, density (PTV </a:t>
            </a:r>
            <a:r>
              <a:rPr lang="en-US" sz="1600" dirty="0" err="1"/>
              <a:t>Visum</a:t>
            </a:r>
            <a:r>
              <a:rPr lang="en-US" sz="1600" dirty="0"/>
              <a:t>)</a:t>
            </a:r>
          </a:p>
        </p:txBody>
      </p:sp>
      <p:graphicFrame>
        <p:nvGraphicFramePr>
          <p:cNvPr id="12" name="Table 11">
            <a:extLst>
              <a:ext uri="{FF2B5EF4-FFF2-40B4-BE49-F238E27FC236}">
                <a16:creationId xmlns:a16="http://schemas.microsoft.com/office/drawing/2014/main" id="{251B5057-B3CA-3ADD-6764-BA5D8EEDB412}"/>
              </a:ext>
            </a:extLst>
          </p:cNvPr>
          <p:cNvGraphicFramePr>
            <a:graphicFrameLocks noGrp="1"/>
          </p:cNvGraphicFramePr>
          <p:nvPr>
            <p:extLst>
              <p:ext uri="{D42A27DB-BD31-4B8C-83A1-F6EECF244321}">
                <p14:modId xmlns:p14="http://schemas.microsoft.com/office/powerpoint/2010/main" val="3676147799"/>
              </p:ext>
            </p:extLst>
          </p:nvPr>
        </p:nvGraphicFramePr>
        <p:xfrm>
          <a:off x="6229563" y="2852606"/>
          <a:ext cx="3015840" cy="2011680"/>
        </p:xfrm>
        <a:graphic>
          <a:graphicData uri="http://schemas.openxmlformats.org/drawingml/2006/table">
            <a:tbl>
              <a:tblPr firstRow="1" bandRow="1">
                <a:tableStyleId>{5940675A-B579-460E-94D1-54222C63F5DA}</a:tableStyleId>
              </a:tblPr>
              <a:tblGrid>
                <a:gridCol w="1507920">
                  <a:extLst>
                    <a:ext uri="{9D8B030D-6E8A-4147-A177-3AD203B41FA5}">
                      <a16:colId xmlns:a16="http://schemas.microsoft.com/office/drawing/2014/main" val="2855290520"/>
                    </a:ext>
                  </a:extLst>
                </a:gridCol>
                <a:gridCol w="1507920">
                  <a:extLst>
                    <a:ext uri="{9D8B030D-6E8A-4147-A177-3AD203B41FA5}">
                      <a16:colId xmlns:a16="http://schemas.microsoft.com/office/drawing/2014/main" val="4252226843"/>
                    </a:ext>
                  </a:extLst>
                </a:gridCol>
              </a:tblGrid>
              <a:tr h="370840">
                <a:tc>
                  <a:txBody>
                    <a:bodyPr/>
                    <a:lstStyle/>
                    <a:p>
                      <a:r>
                        <a:rPr lang="en-US" sz="1200" dirty="0"/>
                        <a:t>Modeling of individual vehicles which move through the network based on macroscopic properties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Modeling of individual vehicles which move through the network based on macroscopic properties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31193969"/>
                  </a:ext>
                </a:extLst>
              </a:tr>
              <a:tr h="370840">
                <a:tc>
                  <a:txBody>
                    <a:bodyPr/>
                    <a:lstStyle/>
                    <a:p>
                      <a:r>
                        <a:rPr lang="en-US" sz="1200" dirty="0"/>
                        <a:t>Vehicles move through the network as packages of vehicles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Cell based approaches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482031"/>
                  </a:ext>
                </a:extLst>
              </a:tr>
            </a:tbl>
          </a:graphicData>
        </a:graphic>
      </p:graphicFrame>
      <p:sp>
        <p:nvSpPr>
          <p:cNvPr id="7" name="object 6">
            <a:extLst>
              <a:ext uri="{FF2B5EF4-FFF2-40B4-BE49-F238E27FC236}">
                <a16:creationId xmlns:a16="http://schemas.microsoft.com/office/drawing/2014/main" id="{8C72D428-AB89-A70F-F93E-E7409A37691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A8DD9116-535D-77D7-617D-729DF031747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solidFill>
                  <a:schemeClr val="tx1"/>
                </a:solidFill>
              </a:rPr>
              <a:t>Introduction to VISUM</a:t>
            </a:r>
          </a:p>
        </p:txBody>
      </p:sp>
      <p:sp>
        <p:nvSpPr>
          <p:cNvPr id="6" name="Content Placeholder 2">
            <a:extLst>
              <a:ext uri="{FF2B5EF4-FFF2-40B4-BE49-F238E27FC236}">
                <a16:creationId xmlns:a16="http://schemas.microsoft.com/office/drawing/2014/main" id="{2A2CF469-9629-7E2C-3363-09E8439F778B}"/>
              </a:ext>
            </a:extLst>
          </p:cNvPr>
          <p:cNvSpPr txBox="1">
            <a:spLocks/>
          </p:cNvSpPr>
          <p:nvPr/>
        </p:nvSpPr>
        <p:spPr>
          <a:xfrm>
            <a:off x="726280" y="1511605"/>
            <a:ext cx="5493234"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What is VISUM?</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Macroscopic modelling &amp; simulation platform for road, rail, public-transport and multimodal networks.</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Part of the PTV Vision suite; regarded as the industry standard for strategic transport planning.</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Used by 10 000+ professionals in 80 countries for everything from national demand models to city-</a:t>
            </a:r>
            <a:r>
              <a:rPr lang="en-US" sz="1800" kern="100" dirty="0" err="1">
                <a:latin typeface="Aptos" panose="020B0004020202020204" pitchFamily="34" charset="0"/>
                <a:ea typeface="Aptos" panose="020B0004020202020204" pitchFamily="34" charset="0"/>
                <a:cs typeface="Times New Roman" panose="02020603050405020304" pitchFamily="18" charset="0"/>
              </a:rPr>
              <a:t>centre</a:t>
            </a:r>
            <a:r>
              <a:rPr lang="en-US" sz="1800" kern="100" dirty="0">
                <a:latin typeface="Aptos" panose="020B0004020202020204" pitchFamily="34" charset="0"/>
                <a:ea typeface="Aptos" panose="020B0004020202020204" pitchFamily="34" charset="0"/>
                <a:cs typeface="Times New Roman" panose="02020603050405020304" pitchFamily="18" charset="0"/>
              </a:rPr>
              <a:t> tram studies.</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Tree>
    <p:extLst>
      <p:ext uri="{BB962C8B-B14F-4D97-AF65-F5344CB8AC3E}">
        <p14:creationId xmlns:p14="http://schemas.microsoft.com/office/powerpoint/2010/main" val="38580054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7038A-EF7F-44C0-271A-C47618A2A9B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67267EA-4FDC-1728-1789-A58C319E2B84}"/>
              </a:ext>
            </a:extLst>
          </p:cNvPr>
          <p:cNvSpPr txBox="1">
            <a:spLocks noGrp="1"/>
          </p:cNvSpPr>
          <p:nvPr>
            <p:ph type="title"/>
          </p:nvPr>
        </p:nvSpPr>
        <p:spPr>
          <a:xfrm>
            <a:off x="726281" y="442669"/>
            <a:ext cx="4307943"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6. Introduction to PTV VISUM</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03171EF-6163-23D7-363E-D45D093D9252}"/>
              </a:ext>
            </a:extLst>
          </p:cNvPr>
          <p:cNvSpPr>
            <a:spLocks noGrp="1"/>
          </p:cNvSpPr>
          <p:nvPr>
            <p:ph type="sldNum" sz="quarter" idx="7"/>
          </p:nvPr>
        </p:nvSpPr>
        <p:spPr>
          <a:xfrm>
            <a:off x="5868237" y="6321215"/>
            <a:ext cx="351277" cy="244413"/>
          </a:xfrm>
        </p:spPr>
        <p:txBody>
          <a:bodyPr/>
          <a:lstStyle/>
          <a:p>
            <a:pPr marL="103685">
              <a:lnSpc>
                <a:spcPts val="1633"/>
              </a:lnSpc>
            </a:pPr>
            <a:fld id="{81D60167-4931-47E6-BA6A-407CBD079E47}" type="slidenum">
              <a:rPr lang="en-AT" spc="-64" smtClean="0"/>
              <a:pPr marL="103685">
                <a:lnSpc>
                  <a:spcPts val="1633"/>
                </a:lnSpc>
              </a:pPr>
              <a:t>62</a:t>
            </a:fld>
            <a:endParaRPr lang="en-AT" spc="-64" dirty="0"/>
          </a:p>
        </p:txBody>
      </p:sp>
      <p:pic>
        <p:nvPicPr>
          <p:cNvPr id="8" name="Picture 7" descr="A diagram of a map&#10;&#10;AI-generated content may be incorrect.">
            <a:extLst>
              <a:ext uri="{FF2B5EF4-FFF2-40B4-BE49-F238E27FC236}">
                <a16:creationId xmlns:a16="http://schemas.microsoft.com/office/drawing/2014/main" id="{0B04653E-FC22-2FC9-ACA2-CC17D2576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015" y="2216219"/>
            <a:ext cx="3015840" cy="3963675"/>
          </a:xfrm>
          <a:prstGeom prst="rect">
            <a:avLst/>
          </a:prstGeom>
        </p:spPr>
      </p:pic>
      <p:sp>
        <p:nvSpPr>
          <p:cNvPr id="9" name="TextBox 8">
            <a:extLst>
              <a:ext uri="{FF2B5EF4-FFF2-40B4-BE49-F238E27FC236}">
                <a16:creationId xmlns:a16="http://schemas.microsoft.com/office/drawing/2014/main" id="{7BBFA826-433C-CE69-7A9B-6475AED693F2}"/>
              </a:ext>
            </a:extLst>
          </p:cNvPr>
          <p:cNvSpPr txBox="1"/>
          <p:nvPr/>
        </p:nvSpPr>
        <p:spPr>
          <a:xfrm>
            <a:off x="6772587" y="1759595"/>
            <a:ext cx="2733151" cy="757130"/>
          </a:xfrm>
          <a:prstGeom prst="rect">
            <a:avLst/>
          </a:prstGeom>
          <a:solidFill>
            <a:schemeClr val="accent6">
              <a:lumMod val="20000"/>
              <a:lumOff val="80000"/>
            </a:schemeClr>
          </a:solidFill>
        </p:spPr>
        <p:txBody>
          <a:bodyPr wrap="square" rtlCol="0">
            <a:spAutoFit/>
          </a:bodyPr>
          <a:lstStyle/>
          <a:p>
            <a:r>
              <a:rPr lang="en-US" sz="1600" dirty="0"/>
              <a:t>Modeling of private vehicles and their interactions (PTV VISSIM)</a:t>
            </a:r>
          </a:p>
        </p:txBody>
      </p:sp>
      <p:sp>
        <p:nvSpPr>
          <p:cNvPr id="11" name="TextBox 10">
            <a:extLst>
              <a:ext uri="{FF2B5EF4-FFF2-40B4-BE49-F238E27FC236}">
                <a16:creationId xmlns:a16="http://schemas.microsoft.com/office/drawing/2014/main" id="{B67EB6A9-E2E9-5CCC-945E-905FE5FE9C69}"/>
              </a:ext>
            </a:extLst>
          </p:cNvPr>
          <p:cNvSpPr txBox="1"/>
          <p:nvPr/>
        </p:nvSpPr>
        <p:spPr>
          <a:xfrm>
            <a:off x="4836944" y="5247667"/>
            <a:ext cx="4173973" cy="757130"/>
          </a:xfrm>
          <a:prstGeom prst="rect">
            <a:avLst/>
          </a:prstGeom>
          <a:solidFill>
            <a:schemeClr val="accent6">
              <a:lumMod val="20000"/>
              <a:lumOff val="80000"/>
            </a:schemeClr>
          </a:solidFill>
        </p:spPr>
        <p:txBody>
          <a:bodyPr wrap="square" rtlCol="0">
            <a:spAutoFit/>
          </a:bodyPr>
          <a:lstStyle/>
          <a:p>
            <a:r>
              <a:rPr lang="en-US" sz="1600" dirty="0"/>
              <a:t>Modeling of traffic using the relationship between aggregated quantities like flow, speed, density (PTV </a:t>
            </a:r>
            <a:r>
              <a:rPr lang="en-US" sz="1600" dirty="0" err="1"/>
              <a:t>Visum</a:t>
            </a:r>
            <a:r>
              <a:rPr lang="en-US" sz="1600" dirty="0"/>
              <a:t>)</a:t>
            </a:r>
          </a:p>
        </p:txBody>
      </p:sp>
      <p:graphicFrame>
        <p:nvGraphicFramePr>
          <p:cNvPr id="12" name="Table 11">
            <a:extLst>
              <a:ext uri="{FF2B5EF4-FFF2-40B4-BE49-F238E27FC236}">
                <a16:creationId xmlns:a16="http://schemas.microsoft.com/office/drawing/2014/main" id="{09E6460F-A9DB-3489-8CAE-93BEF67ADA3C}"/>
              </a:ext>
            </a:extLst>
          </p:cNvPr>
          <p:cNvGraphicFramePr>
            <a:graphicFrameLocks noGrp="1"/>
          </p:cNvGraphicFramePr>
          <p:nvPr/>
        </p:nvGraphicFramePr>
        <p:xfrm>
          <a:off x="6229563" y="2852606"/>
          <a:ext cx="3015840" cy="2011680"/>
        </p:xfrm>
        <a:graphic>
          <a:graphicData uri="http://schemas.openxmlformats.org/drawingml/2006/table">
            <a:tbl>
              <a:tblPr firstRow="1" bandRow="1">
                <a:tableStyleId>{5940675A-B579-460E-94D1-54222C63F5DA}</a:tableStyleId>
              </a:tblPr>
              <a:tblGrid>
                <a:gridCol w="1507920">
                  <a:extLst>
                    <a:ext uri="{9D8B030D-6E8A-4147-A177-3AD203B41FA5}">
                      <a16:colId xmlns:a16="http://schemas.microsoft.com/office/drawing/2014/main" val="2855290520"/>
                    </a:ext>
                  </a:extLst>
                </a:gridCol>
                <a:gridCol w="1507920">
                  <a:extLst>
                    <a:ext uri="{9D8B030D-6E8A-4147-A177-3AD203B41FA5}">
                      <a16:colId xmlns:a16="http://schemas.microsoft.com/office/drawing/2014/main" val="4252226843"/>
                    </a:ext>
                  </a:extLst>
                </a:gridCol>
              </a:tblGrid>
              <a:tr h="370840">
                <a:tc>
                  <a:txBody>
                    <a:bodyPr/>
                    <a:lstStyle/>
                    <a:p>
                      <a:r>
                        <a:rPr lang="en-US" sz="1200" dirty="0"/>
                        <a:t>Modeling of individual vehicles which move through the network based on macroscopic properties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Modeling of individual vehicles which move through the network based on macroscopic properties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31193969"/>
                  </a:ext>
                </a:extLst>
              </a:tr>
              <a:tr h="370840">
                <a:tc>
                  <a:txBody>
                    <a:bodyPr/>
                    <a:lstStyle/>
                    <a:p>
                      <a:r>
                        <a:rPr lang="en-US" sz="1200" dirty="0"/>
                        <a:t>Vehicles move through the network as packages of vehicles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Cell based approaches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482031"/>
                  </a:ext>
                </a:extLst>
              </a:tr>
            </a:tbl>
          </a:graphicData>
        </a:graphic>
      </p:graphicFrame>
      <p:sp>
        <p:nvSpPr>
          <p:cNvPr id="7" name="object 6">
            <a:extLst>
              <a:ext uri="{FF2B5EF4-FFF2-40B4-BE49-F238E27FC236}">
                <a16:creationId xmlns:a16="http://schemas.microsoft.com/office/drawing/2014/main" id="{0CBC4961-907C-89D7-E506-68C8A47A332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ACB2C653-3DC5-31BD-5AE6-81940D94F4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solidFill>
                  <a:schemeClr val="tx1"/>
                </a:solidFill>
              </a:rPr>
              <a:t>Introduction to VISEM</a:t>
            </a:r>
          </a:p>
        </p:txBody>
      </p:sp>
      <p:sp>
        <p:nvSpPr>
          <p:cNvPr id="6" name="Content Placeholder 2">
            <a:extLst>
              <a:ext uri="{FF2B5EF4-FFF2-40B4-BE49-F238E27FC236}">
                <a16:creationId xmlns:a16="http://schemas.microsoft.com/office/drawing/2014/main" id="{F35E09B9-C890-6DCD-DE13-24E6932DBCD8}"/>
              </a:ext>
            </a:extLst>
          </p:cNvPr>
          <p:cNvSpPr txBox="1">
            <a:spLocks/>
          </p:cNvSpPr>
          <p:nvPr/>
        </p:nvSpPr>
        <p:spPr>
          <a:xfrm>
            <a:off x="726280" y="1511605"/>
            <a:ext cx="5493234"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What is VISEM?</a:t>
            </a:r>
          </a:p>
          <a:p>
            <a:pPr marL="889900" lvl="1" indent="-285750" defTabSz="1175644" hangingPunct="1">
              <a:lnSpc>
                <a:spcPct val="100000"/>
              </a:lnSpc>
              <a:spcBef>
                <a:spcPts val="600"/>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VISEM</a:t>
            </a:r>
            <a:r>
              <a:rPr lang="en-US" sz="1800" kern="100" dirty="0">
                <a:latin typeface="Aptos" panose="020B0004020202020204" pitchFamily="34" charset="0"/>
                <a:ea typeface="Aptos" panose="020B0004020202020204" pitchFamily="34" charset="0"/>
                <a:cs typeface="Times New Roman" panose="02020603050405020304" pitchFamily="18" charset="0"/>
              </a:rPr>
              <a:t> is a classic travel demand modeling module within PTV </a:t>
            </a:r>
            <a:r>
              <a:rPr lang="en-US" sz="1800" b="1" kern="100" dirty="0">
                <a:latin typeface="Aptos" panose="020B0004020202020204" pitchFamily="34" charset="0"/>
                <a:ea typeface="Aptos" panose="020B0004020202020204" pitchFamily="34" charset="0"/>
                <a:cs typeface="Times New Roman" panose="02020603050405020304" pitchFamily="18" charset="0"/>
              </a:rPr>
              <a:t>VISUM</a:t>
            </a:r>
            <a:r>
              <a:rPr lang="en-US" sz="1800" kern="100" dirty="0">
                <a:latin typeface="Aptos" panose="020B0004020202020204" pitchFamily="34" charset="0"/>
                <a:ea typeface="Aptos" panose="020B0004020202020204" pitchFamily="34" charset="0"/>
                <a:cs typeface="Times New Roman" panose="02020603050405020304" pitchFamily="18" charset="0"/>
              </a:rPr>
              <a:t>. It supports macroscopic modeling by estimating trip generation, distribution, and mode choice, helping planners forecast travel demand based on land use and socio-economic data. Its functionality is now largely integrated into </a:t>
            </a:r>
            <a:r>
              <a:rPr lang="en-US" sz="1800" kern="100" dirty="0" err="1">
                <a:latin typeface="Aptos" panose="020B0004020202020204" pitchFamily="34" charset="0"/>
                <a:ea typeface="Aptos" panose="020B0004020202020204" pitchFamily="34" charset="0"/>
                <a:cs typeface="Times New Roman" panose="02020603050405020304" pitchFamily="18" charset="0"/>
              </a:rPr>
              <a:t>Visum’s</a:t>
            </a:r>
            <a:r>
              <a:rPr lang="en-US" sz="1800" kern="100" dirty="0">
                <a:latin typeface="Aptos" panose="020B0004020202020204" pitchFamily="34" charset="0"/>
                <a:ea typeface="Aptos" panose="020B0004020202020204" pitchFamily="34" charset="0"/>
                <a:cs typeface="Times New Roman" panose="02020603050405020304" pitchFamily="18" charset="0"/>
              </a:rPr>
              <a:t> modern demand modeling tools.</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Tree>
    <p:extLst>
      <p:ext uri="{BB962C8B-B14F-4D97-AF65-F5344CB8AC3E}">
        <p14:creationId xmlns:p14="http://schemas.microsoft.com/office/powerpoint/2010/main" val="24028978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EF414-CCBE-C44A-DA44-5B916B2A26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FF1B8A-E341-0938-3BF0-74639797E6F1}"/>
              </a:ext>
            </a:extLst>
          </p:cNvPr>
          <p:cNvSpPr txBox="1">
            <a:spLocks noGrp="1"/>
          </p:cNvSpPr>
          <p:nvPr>
            <p:ph type="title"/>
          </p:nvPr>
        </p:nvSpPr>
        <p:spPr>
          <a:xfrm>
            <a:off x="726281" y="442669"/>
            <a:ext cx="43079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Introduction to PTV VISUM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E079FB9-CCD2-2EED-FEA8-7117EC386F92}"/>
              </a:ext>
            </a:extLst>
          </p:cNvPr>
          <p:cNvSpPr>
            <a:spLocks noGrp="1"/>
          </p:cNvSpPr>
          <p:nvPr>
            <p:ph type="sldNum" sz="quarter" idx="7"/>
          </p:nvPr>
        </p:nvSpPr>
        <p:spPr>
          <a:xfrm>
            <a:off x="5908431" y="6321215"/>
            <a:ext cx="311083" cy="244413"/>
          </a:xfrm>
        </p:spPr>
        <p:txBody>
          <a:bodyPr/>
          <a:lstStyle/>
          <a:p>
            <a:pPr marL="103685">
              <a:lnSpc>
                <a:spcPts val="1633"/>
              </a:lnSpc>
            </a:pPr>
            <a:fld id="{81D60167-4931-47E6-BA6A-407CBD079E47}" type="slidenum">
              <a:rPr lang="en-AT" spc="-64" smtClean="0"/>
              <a:pPr marL="103685">
                <a:lnSpc>
                  <a:spcPts val="1633"/>
                </a:lnSpc>
              </a:pPr>
              <a:t>63</a:t>
            </a:fld>
            <a:endParaRPr lang="en-AT" spc="-64" dirty="0"/>
          </a:p>
        </p:txBody>
      </p:sp>
      <p:graphicFrame>
        <p:nvGraphicFramePr>
          <p:cNvPr id="13" name="Table 12">
            <a:extLst>
              <a:ext uri="{FF2B5EF4-FFF2-40B4-BE49-F238E27FC236}">
                <a16:creationId xmlns:a16="http://schemas.microsoft.com/office/drawing/2014/main" id="{D9C66484-6619-BDF1-9CCF-B3CBAA6EE4DF}"/>
              </a:ext>
            </a:extLst>
          </p:cNvPr>
          <p:cNvGraphicFramePr>
            <a:graphicFrameLocks noGrp="1"/>
          </p:cNvGraphicFramePr>
          <p:nvPr>
            <p:extLst>
              <p:ext uri="{D42A27DB-BD31-4B8C-83A1-F6EECF244321}">
                <p14:modId xmlns:p14="http://schemas.microsoft.com/office/powerpoint/2010/main" val="919772370"/>
              </p:ext>
            </p:extLst>
          </p:nvPr>
        </p:nvGraphicFramePr>
        <p:xfrm>
          <a:off x="673186" y="1430276"/>
          <a:ext cx="10845628" cy="3576320"/>
        </p:xfrm>
        <a:graphic>
          <a:graphicData uri="http://schemas.openxmlformats.org/drawingml/2006/table">
            <a:tbl>
              <a:tblPr firstRow="1" bandRow="1">
                <a:tableStyleId>{C7B018BB-80A7-4F77-B60F-C8B233D01FF8}</a:tableStyleId>
              </a:tblPr>
              <a:tblGrid>
                <a:gridCol w="3818479">
                  <a:extLst>
                    <a:ext uri="{9D8B030D-6E8A-4147-A177-3AD203B41FA5}">
                      <a16:colId xmlns:a16="http://schemas.microsoft.com/office/drawing/2014/main" val="602645201"/>
                    </a:ext>
                  </a:extLst>
                </a:gridCol>
                <a:gridCol w="7027149">
                  <a:extLst>
                    <a:ext uri="{9D8B030D-6E8A-4147-A177-3AD203B41FA5}">
                      <a16:colId xmlns:a16="http://schemas.microsoft.com/office/drawing/2014/main" val="2874435856"/>
                    </a:ext>
                  </a:extLst>
                </a:gridCol>
              </a:tblGrid>
              <a:tr h="370840">
                <a:tc>
                  <a:txBody>
                    <a:bodyPr/>
                    <a:lstStyle/>
                    <a:p>
                      <a:pPr algn="ctr"/>
                      <a:r>
                        <a:rPr lang="en-US" dirty="0"/>
                        <a:t>Area</a:t>
                      </a:r>
                    </a:p>
                  </a:txBody>
                  <a:tcPr>
                    <a:solidFill>
                      <a:schemeClr val="accent2">
                        <a:lumMod val="40000"/>
                        <a:lumOff val="60000"/>
                      </a:schemeClr>
                    </a:solidFill>
                  </a:tcPr>
                </a:tc>
                <a:tc>
                  <a:txBody>
                    <a:bodyPr/>
                    <a:lstStyle/>
                    <a:p>
                      <a:pPr algn="ctr"/>
                      <a:r>
                        <a:rPr lang="en-US" dirty="0"/>
                        <a:t>Key functions</a:t>
                      </a:r>
                    </a:p>
                  </a:txBody>
                  <a:tcPr>
                    <a:solidFill>
                      <a:schemeClr val="accent2">
                        <a:lumMod val="40000"/>
                        <a:lumOff val="60000"/>
                      </a:schemeClr>
                    </a:solidFill>
                  </a:tcPr>
                </a:tc>
                <a:extLst>
                  <a:ext uri="{0D108BD9-81ED-4DB2-BD59-A6C34878D82A}">
                    <a16:rowId xmlns:a16="http://schemas.microsoft.com/office/drawing/2014/main" val="3696902007"/>
                  </a:ext>
                </a:extLst>
              </a:tr>
              <a:tr h="370840">
                <a:tc>
                  <a:txBody>
                    <a:bodyPr/>
                    <a:lstStyle/>
                    <a:p>
                      <a:r>
                        <a:rPr lang="en-US" dirty="0"/>
                        <a:t>Network building</a:t>
                      </a:r>
                    </a:p>
                  </a:txBody>
                  <a:tcPr/>
                </a:tc>
                <a:tc>
                  <a:txBody>
                    <a:bodyPr/>
                    <a:lstStyle/>
                    <a:p>
                      <a:r>
                        <a:rPr lang="en-US" dirty="0"/>
                        <a:t>Import or draw links, nodes, turns; code PT lines, stops and timetables.</a:t>
                      </a:r>
                    </a:p>
                  </a:txBody>
                  <a:tcPr/>
                </a:tc>
                <a:extLst>
                  <a:ext uri="{0D108BD9-81ED-4DB2-BD59-A6C34878D82A}">
                    <a16:rowId xmlns:a16="http://schemas.microsoft.com/office/drawing/2014/main" val="2976317456"/>
                  </a:ext>
                </a:extLst>
              </a:tr>
              <a:tr h="370840">
                <a:tc>
                  <a:txBody>
                    <a:bodyPr/>
                    <a:lstStyle/>
                    <a:p>
                      <a:r>
                        <a:rPr lang="en-US" dirty="0"/>
                        <a:t>Demand modelling</a:t>
                      </a:r>
                    </a:p>
                  </a:txBody>
                  <a:tcPr/>
                </a:tc>
                <a:tc>
                  <a:txBody>
                    <a:bodyPr/>
                    <a:lstStyle/>
                    <a:p>
                      <a:r>
                        <a:rPr lang="en-US" dirty="0"/>
                        <a:t>Four-step workflow (trip generation → distribution → mode choice → assignment).</a:t>
                      </a:r>
                    </a:p>
                  </a:txBody>
                  <a:tcPr/>
                </a:tc>
                <a:extLst>
                  <a:ext uri="{0D108BD9-81ED-4DB2-BD59-A6C34878D82A}">
                    <a16:rowId xmlns:a16="http://schemas.microsoft.com/office/drawing/2014/main" val="3126967559"/>
                  </a:ext>
                </a:extLst>
              </a:tr>
              <a:tr h="370840">
                <a:tc>
                  <a:txBody>
                    <a:bodyPr/>
                    <a:lstStyle/>
                    <a:p>
                      <a:r>
                        <a:rPr lang="en-US" dirty="0"/>
                        <a:t>Traffic assignment</a:t>
                      </a:r>
                    </a:p>
                  </a:txBody>
                  <a:tcPr/>
                </a:tc>
                <a:tc>
                  <a:txBody>
                    <a:bodyPr/>
                    <a:lstStyle/>
                    <a:p>
                      <a:r>
                        <a:rPr lang="en-US" dirty="0"/>
                        <a:t>User-equilibrium, stochastic &amp; capacity-restraint algorithms for cars; frequency-based passenger assignment for PT.</a:t>
                      </a:r>
                    </a:p>
                  </a:txBody>
                  <a:tcPr/>
                </a:tc>
                <a:extLst>
                  <a:ext uri="{0D108BD9-81ED-4DB2-BD59-A6C34878D82A}">
                    <a16:rowId xmlns:a16="http://schemas.microsoft.com/office/drawing/2014/main" val="2913500173"/>
                  </a:ext>
                </a:extLst>
              </a:tr>
              <a:tr h="370840">
                <a:tc>
                  <a:txBody>
                    <a:bodyPr/>
                    <a:lstStyle/>
                    <a:p>
                      <a:r>
                        <a:rPr lang="en-US" dirty="0"/>
                        <a:t>Scenario management</a:t>
                      </a:r>
                    </a:p>
                  </a:txBody>
                  <a:tcPr/>
                </a:tc>
                <a:tc>
                  <a:txBody>
                    <a:bodyPr/>
                    <a:lstStyle/>
                    <a:p>
                      <a:r>
                        <a:rPr lang="en-US" dirty="0"/>
                        <a:t>Copy / branch models, change inputs, run batch comparisons, produce KPI deltas.</a:t>
                      </a:r>
                    </a:p>
                  </a:txBody>
                  <a:tcPr/>
                </a:tc>
                <a:extLst>
                  <a:ext uri="{0D108BD9-81ED-4DB2-BD59-A6C34878D82A}">
                    <a16:rowId xmlns:a16="http://schemas.microsoft.com/office/drawing/2014/main" val="3569515094"/>
                  </a:ext>
                </a:extLst>
              </a:tr>
              <a:tr h="370840">
                <a:tc>
                  <a:txBody>
                    <a:bodyPr/>
                    <a:lstStyle/>
                    <a:p>
                      <a:r>
                        <a:rPr lang="en-US" dirty="0"/>
                        <a:t>Results &amp; visuals</a:t>
                      </a:r>
                    </a:p>
                  </a:txBody>
                  <a:tcPr/>
                </a:tc>
                <a:tc>
                  <a:txBody>
                    <a:bodyPr/>
                    <a:lstStyle/>
                    <a:p>
                      <a:r>
                        <a:rPr lang="en-US" dirty="0"/>
                        <a:t>Link volumes, speeds, V/C, PTA passenger loads, accessibility contours, emissions.</a:t>
                      </a:r>
                    </a:p>
                    <a:p>
                      <a:endParaRPr lang="en-US" dirty="0"/>
                    </a:p>
                  </a:txBody>
                  <a:tcPr/>
                </a:tc>
                <a:extLst>
                  <a:ext uri="{0D108BD9-81ED-4DB2-BD59-A6C34878D82A}">
                    <a16:rowId xmlns:a16="http://schemas.microsoft.com/office/drawing/2014/main" val="3464464200"/>
                  </a:ext>
                </a:extLst>
              </a:tr>
            </a:tbl>
          </a:graphicData>
        </a:graphic>
      </p:graphicFrame>
      <p:sp>
        <p:nvSpPr>
          <p:cNvPr id="4" name="object 6">
            <a:extLst>
              <a:ext uri="{FF2B5EF4-FFF2-40B4-BE49-F238E27FC236}">
                <a16:creationId xmlns:a16="http://schemas.microsoft.com/office/drawing/2014/main" id="{2FD479AF-2E1B-1770-61AB-B606BADB101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0F8C5E51-66A9-7875-B7FC-2727982B424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Core capabilities</a:t>
            </a:r>
            <a:endParaRPr lang="en-US" b="1" dirty="0">
              <a:solidFill>
                <a:schemeClr val="tx1"/>
              </a:solidFill>
            </a:endParaRPr>
          </a:p>
        </p:txBody>
      </p:sp>
    </p:spTree>
    <p:extLst>
      <p:ext uri="{BB962C8B-B14F-4D97-AF65-F5344CB8AC3E}">
        <p14:creationId xmlns:p14="http://schemas.microsoft.com/office/powerpoint/2010/main" val="30292651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7F48-F20A-AB57-9300-A0784E81AA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192C28-2D93-F20F-744B-FB73978A0E3C}"/>
              </a:ext>
            </a:extLst>
          </p:cNvPr>
          <p:cNvSpPr txBox="1">
            <a:spLocks noGrp="1"/>
          </p:cNvSpPr>
          <p:nvPr>
            <p:ph type="title"/>
          </p:nvPr>
        </p:nvSpPr>
        <p:spPr>
          <a:xfrm>
            <a:off x="726282" y="442669"/>
            <a:ext cx="430794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Introduction to PTV VISUM</a:t>
            </a:r>
            <a:endParaRPr lang="en-US"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B941209A-87DC-36B7-5594-D44A0942E589}"/>
              </a:ext>
            </a:extLst>
          </p:cNvPr>
          <p:cNvSpPr txBox="1"/>
          <p:nvPr/>
        </p:nvSpPr>
        <p:spPr>
          <a:xfrm>
            <a:off x="726281" y="1430845"/>
            <a:ext cx="10510681" cy="3489234"/>
          </a:xfrm>
          <a:prstGeom prst="rect">
            <a:avLst/>
          </a:prstGeom>
        </p:spPr>
        <p:txBody>
          <a:bodyPr vert="horz" wrap="square" lIns="0" tIns="16329" rIns="0" bIns="0" rtlCol="0">
            <a:spAutoFit/>
          </a:bodyPr>
          <a:lstStyle/>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Collect data </a:t>
            </a:r>
            <a:r>
              <a:rPr lang="en-US" sz="1800" kern="100" dirty="0">
                <a:latin typeface="Aptos" panose="020B0004020202020204" pitchFamily="34" charset="0"/>
                <a:ea typeface="Aptos" panose="020B0004020202020204" pitchFamily="34" charset="0"/>
                <a:cs typeface="Times New Roman" panose="02020603050405020304" pitchFamily="18" charset="0"/>
              </a:rPr>
              <a:t>– OSM shapefiles, GTFS, traffic counts, OD matrices.</a:t>
            </a:r>
          </a:p>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Define zones &amp; centroids </a:t>
            </a:r>
            <a:r>
              <a:rPr lang="en-US" sz="1800" kern="100" dirty="0">
                <a:latin typeface="Aptos" panose="020B0004020202020204" pitchFamily="34" charset="0"/>
                <a:ea typeface="Aptos" panose="020B0004020202020204" pitchFamily="34" charset="0"/>
                <a:cs typeface="Times New Roman" panose="02020603050405020304" pitchFamily="18" charset="0"/>
              </a:rPr>
              <a:t>– connect to network with centroid connectors.</a:t>
            </a:r>
          </a:p>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Build / import network </a:t>
            </a:r>
            <a:r>
              <a:rPr lang="en-US" sz="1800" kern="100" dirty="0">
                <a:latin typeface="Aptos" panose="020B0004020202020204" pitchFamily="34" charset="0"/>
                <a:ea typeface="Aptos" panose="020B0004020202020204" pitchFamily="34" charset="0"/>
                <a:cs typeface="Times New Roman" panose="02020603050405020304" pitchFamily="18" charset="0"/>
              </a:rPr>
              <a:t>– edit attributes, check connectivity.</a:t>
            </a:r>
          </a:p>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Load demand </a:t>
            </a:r>
            <a:r>
              <a:rPr lang="en-US" sz="1800" kern="100" dirty="0">
                <a:latin typeface="Aptos" panose="020B0004020202020204" pitchFamily="34" charset="0"/>
                <a:ea typeface="Aptos" panose="020B0004020202020204" pitchFamily="34" charset="0"/>
                <a:cs typeface="Times New Roman" panose="02020603050405020304" pitchFamily="18" charset="0"/>
              </a:rPr>
              <a:t>– import OD tables, create PT line routes &amp; headways.</a:t>
            </a:r>
          </a:p>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Calibrate &amp; validate </a:t>
            </a:r>
            <a:r>
              <a:rPr lang="en-US" sz="1800" kern="100" dirty="0">
                <a:latin typeface="Aptos" panose="020B0004020202020204" pitchFamily="34" charset="0"/>
                <a:ea typeface="Aptos" panose="020B0004020202020204" pitchFamily="34" charset="0"/>
                <a:cs typeface="Times New Roman" panose="02020603050405020304" pitchFamily="18" charset="0"/>
              </a:rPr>
              <a:t>– compare model flows with count stations; adjust matrices.</a:t>
            </a:r>
          </a:p>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Run assignment </a:t>
            </a:r>
            <a:r>
              <a:rPr lang="en-US" sz="1800" kern="100" dirty="0">
                <a:latin typeface="Aptos" panose="020B0004020202020204" pitchFamily="34" charset="0"/>
                <a:ea typeface="Aptos" panose="020B0004020202020204" pitchFamily="34" charset="0"/>
                <a:cs typeface="Times New Roman" panose="02020603050405020304" pitchFamily="18" charset="0"/>
              </a:rPr>
              <a:t>– choose algorithm &amp; convergence settings.</a:t>
            </a:r>
          </a:p>
          <a:p>
            <a:pPr marL="285750" indent="-285750">
              <a:lnSpc>
                <a:spcPct val="100000"/>
              </a:lnSpc>
              <a:spcBef>
                <a:spcPts val="600"/>
              </a:spcBef>
              <a:spcAft>
                <a:spcPts val="800"/>
              </a:spcAft>
              <a:buFont typeface="Arial" panose="020B0604020202020204" pitchFamily="34" charset="0"/>
              <a:buChar char="•"/>
            </a:pPr>
            <a:r>
              <a:rPr lang="en-US" sz="1800" b="1" kern="100" dirty="0" err="1">
                <a:latin typeface="Aptos" panose="020B0004020202020204" pitchFamily="34" charset="0"/>
                <a:ea typeface="Aptos" panose="020B0004020202020204" pitchFamily="34" charset="0"/>
                <a:cs typeface="Times New Roman" panose="02020603050405020304" pitchFamily="18" charset="0"/>
              </a:rPr>
              <a:t>Analyse</a:t>
            </a:r>
            <a:r>
              <a:rPr lang="en-US" sz="1800" b="1" kern="100" dirty="0">
                <a:latin typeface="Aptos" panose="020B0004020202020204" pitchFamily="34" charset="0"/>
                <a:ea typeface="Aptos" panose="020B0004020202020204" pitchFamily="34" charset="0"/>
                <a:cs typeface="Times New Roman" panose="02020603050405020304" pitchFamily="18" charset="0"/>
              </a:rPr>
              <a:t> outputs </a:t>
            </a:r>
            <a:r>
              <a:rPr lang="en-US" sz="1800" kern="100" dirty="0">
                <a:latin typeface="Aptos" panose="020B0004020202020204" pitchFamily="34" charset="0"/>
                <a:ea typeface="Aptos" panose="020B0004020202020204" pitchFamily="34" charset="0"/>
                <a:cs typeface="Times New Roman" panose="02020603050405020304" pitchFamily="18" charset="0"/>
              </a:rPr>
              <a:t>– maps, tables, charts, skim matrices.</a:t>
            </a:r>
          </a:p>
          <a:p>
            <a:pPr marL="285750" indent="-28575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Test scenarios </a:t>
            </a:r>
            <a:r>
              <a:rPr lang="en-US" sz="1800" kern="100" dirty="0">
                <a:latin typeface="Aptos" panose="020B0004020202020204" pitchFamily="34" charset="0"/>
                <a:ea typeface="Aptos" panose="020B0004020202020204" pitchFamily="34" charset="0"/>
                <a:cs typeface="Times New Roman" panose="02020603050405020304" pitchFamily="18" charset="0"/>
              </a:rPr>
              <a:t>– new road, new metro line, policy measures; compare KPIs.</a:t>
            </a:r>
          </a:p>
        </p:txBody>
      </p:sp>
      <p:sp>
        <p:nvSpPr>
          <p:cNvPr id="10" name="Slide Number Placeholder 9">
            <a:extLst>
              <a:ext uri="{FF2B5EF4-FFF2-40B4-BE49-F238E27FC236}">
                <a16:creationId xmlns:a16="http://schemas.microsoft.com/office/drawing/2014/main" id="{B411FED5-C7B9-DEF0-6BE5-9177B62CCD95}"/>
              </a:ext>
            </a:extLst>
          </p:cNvPr>
          <p:cNvSpPr>
            <a:spLocks noGrp="1"/>
          </p:cNvSpPr>
          <p:nvPr>
            <p:ph type="sldNum" sz="quarter" idx="7"/>
          </p:nvPr>
        </p:nvSpPr>
        <p:spPr>
          <a:xfrm>
            <a:off x="5868237" y="6321215"/>
            <a:ext cx="351277" cy="244413"/>
          </a:xfrm>
        </p:spPr>
        <p:txBody>
          <a:bodyPr/>
          <a:lstStyle/>
          <a:p>
            <a:pPr marL="103685">
              <a:lnSpc>
                <a:spcPts val="1633"/>
              </a:lnSpc>
            </a:pPr>
            <a:fld id="{81D60167-4931-47E6-BA6A-407CBD079E47}" type="slidenum">
              <a:rPr lang="en-AT" spc="-64" smtClean="0"/>
              <a:pPr marL="103685">
                <a:lnSpc>
                  <a:spcPts val="1633"/>
                </a:lnSpc>
              </a:pPr>
              <a:t>64</a:t>
            </a:fld>
            <a:endParaRPr lang="en-AT" spc="-64" dirty="0"/>
          </a:p>
        </p:txBody>
      </p:sp>
      <p:pic>
        <p:nvPicPr>
          <p:cNvPr id="1026" name="Picture 2">
            <a:extLst>
              <a:ext uri="{FF2B5EF4-FFF2-40B4-BE49-F238E27FC236}">
                <a16:creationId xmlns:a16="http://schemas.microsoft.com/office/drawing/2014/main" id="{DCAB295A-D87F-4D3E-375A-E076717CDFC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843" b="4703"/>
          <a:stretch>
            <a:fillRect/>
          </a:stretch>
        </p:blipFill>
        <p:spPr bwMode="auto">
          <a:xfrm>
            <a:off x="7438328" y="1270687"/>
            <a:ext cx="4753672" cy="505052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4BB3450-CE24-F267-1E8E-FA161B7C5B9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D51C49E0-5885-FF07-667C-1A9D8320026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6.3. Typical VISUM workflow (8-step “big picture”)</a:t>
            </a:r>
            <a:endParaRPr lang="en-US" b="1" dirty="0">
              <a:solidFill>
                <a:schemeClr val="tx1"/>
              </a:solidFill>
            </a:endParaRPr>
          </a:p>
        </p:txBody>
      </p:sp>
    </p:spTree>
    <p:extLst>
      <p:ext uri="{BB962C8B-B14F-4D97-AF65-F5344CB8AC3E}">
        <p14:creationId xmlns:p14="http://schemas.microsoft.com/office/powerpoint/2010/main" val="181552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6C684-B34E-E6BE-7393-1761024AC1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ADC6B63-6C04-668F-2F6C-B8561EDAE55E}"/>
              </a:ext>
            </a:extLst>
          </p:cNvPr>
          <p:cNvSpPr txBox="1">
            <a:spLocks noGrp="1"/>
          </p:cNvSpPr>
          <p:nvPr>
            <p:ph type="title"/>
          </p:nvPr>
        </p:nvSpPr>
        <p:spPr>
          <a:xfrm>
            <a:off x="726281" y="442669"/>
            <a:ext cx="430793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Introduction to PTV VISUM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9E67285-3711-77E9-F8E5-988313C6DF6E}"/>
              </a:ext>
            </a:extLst>
          </p:cNvPr>
          <p:cNvSpPr>
            <a:spLocks noGrp="1"/>
          </p:cNvSpPr>
          <p:nvPr>
            <p:ph type="sldNum" sz="quarter" idx="7"/>
          </p:nvPr>
        </p:nvSpPr>
        <p:spPr>
          <a:xfrm>
            <a:off x="5838092" y="6321215"/>
            <a:ext cx="381422" cy="244414"/>
          </a:xfrm>
        </p:spPr>
        <p:txBody>
          <a:bodyPr/>
          <a:lstStyle/>
          <a:p>
            <a:pPr marL="103685">
              <a:lnSpc>
                <a:spcPts val="1633"/>
              </a:lnSpc>
            </a:pPr>
            <a:fld id="{81D60167-4931-47E6-BA6A-407CBD079E47}" type="slidenum">
              <a:rPr lang="en-AT" spc="-64" smtClean="0"/>
              <a:pPr marL="103685">
                <a:lnSpc>
                  <a:spcPts val="1633"/>
                </a:lnSpc>
              </a:pPr>
              <a:t>65</a:t>
            </a:fld>
            <a:endParaRPr lang="en-AT" spc="-64" dirty="0"/>
          </a:p>
        </p:txBody>
      </p:sp>
      <p:pic>
        <p:nvPicPr>
          <p:cNvPr id="4" name="Picture 3">
            <a:extLst>
              <a:ext uri="{FF2B5EF4-FFF2-40B4-BE49-F238E27FC236}">
                <a16:creationId xmlns:a16="http://schemas.microsoft.com/office/drawing/2014/main" id="{5F9D33FB-6A9F-EA6A-8FE1-04C1D4019B61}"/>
              </a:ext>
            </a:extLst>
          </p:cNvPr>
          <p:cNvPicPr>
            <a:picLocks noChangeAspect="1"/>
          </p:cNvPicPr>
          <p:nvPr/>
        </p:nvPicPr>
        <p:blipFill>
          <a:blip r:embed="rId2"/>
          <a:srcRect t="2345" b="20147"/>
          <a:stretch>
            <a:fillRect/>
          </a:stretch>
        </p:blipFill>
        <p:spPr>
          <a:xfrm>
            <a:off x="2654439" y="2100980"/>
            <a:ext cx="8992369" cy="3920574"/>
          </a:xfrm>
          <a:prstGeom prst="rect">
            <a:avLst/>
          </a:prstGeom>
        </p:spPr>
      </p:pic>
      <p:sp>
        <p:nvSpPr>
          <p:cNvPr id="7" name="TextBox 6">
            <a:extLst>
              <a:ext uri="{FF2B5EF4-FFF2-40B4-BE49-F238E27FC236}">
                <a16:creationId xmlns:a16="http://schemas.microsoft.com/office/drawing/2014/main" id="{B3839046-A06E-CCDE-64CF-3522F4E28FD5}"/>
              </a:ext>
            </a:extLst>
          </p:cNvPr>
          <p:cNvSpPr txBox="1"/>
          <p:nvPr/>
        </p:nvSpPr>
        <p:spPr>
          <a:xfrm>
            <a:off x="684687" y="1647930"/>
            <a:ext cx="2502039" cy="313932"/>
          </a:xfrm>
          <a:prstGeom prst="rect">
            <a:avLst/>
          </a:prstGeom>
          <a:noFill/>
        </p:spPr>
        <p:txBody>
          <a:bodyPr wrap="square" rtlCol="0">
            <a:spAutoFit/>
          </a:bodyPr>
          <a:lstStyle/>
          <a:p>
            <a:r>
              <a:rPr lang="en-US" sz="1600" dirty="0"/>
              <a:t>Network Editor Window</a:t>
            </a:r>
          </a:p>
        </p:txBody>
      </p:sp>
      <p:cxnSp>
        <p:nvCxnSpPr>
          <p:cNvPr id="9" name="Straight Arrow Connector 8">
            <a:extLst>
              <a:ext uri="{FF2B5EF4-FFF2-40B4-BE49-F238E27FC236}">
                <a16:creationId xmlns:a16="http://schemas.microsoft.com/office/drawing/2014/main" id="{8072C521-5C29-763E-3A7D-0C968D2A1F5C}"/>
              </a:ext>
            </a:extLst>
          </p:cNvPr>
          <p:cNvCxnSpPr>
            <a:cxnSpLocks/>
          </p:cNvCxnSpPr>
          <p:nvPr/>
        </p:nvCxnSpPr>
        <p:spPr>
          <a:xfrm>
            <a:off x="2843683" y="1961862"/>
            <a:ext cx="2431702" cy="1763032"/>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FD75C7F0-CB1D-93D3-5C10-D02642FC96F8}"/>
              </a:ext>
            </a:extLst>
          </p:cNvPr>
          <p:cNvSpPr txBox="1"/>
          <p:nvPr/>
        </p:nvSpPr>
        <p:spPr>
          <a:xfrm>
            <a:off x="233693" y="3591204"/>
            <a:ext cx="2502039" cy="313932"/>
          </a:xfrm>
          <a:prstGeom prst="rect">
            <a:avLst/>
          </a:prstGeom>
          <a:noFill/>
        </p:spPr>
        <p:txBody>
          <a:bodyPr wrap="square" rtlCol="0">
            <a:spAutoFit/>
          </a:bodyPr>
          <a:lstStyle/>
          <a:p>
            <a:r>
              <a:rPr lang="en-US" sz="1600" dirty="0"/>
              <a:t>Network Objects</a:t>
            </a:r>
          </a:p>
        </p:txBody>
      </p:sp>
      <p:cxnSp>
        <p:nvCxnSpPr>
          <p:cNvPr id="15" name="Straight Arrow Connector 14">
            <a:extLst>
              <a:ext uri="{FF2B5EF4-FFF2-40B4-BE49-F238E27FC236}">
                <a16:creationId xmlns:a16="http://schemas.microsoft.com/office/drawing/2014/main" id="{4948D82D-2A68-7D2B-93F0-4629455D38E5}"/>
              </a:ext>
            </a:extLst>
          </p:cNvPr>
          <p:cNvCxnSpPr>
            <a:cxnSpLocks/>
          </p:cNvCxnSpPr>
          <p:nvPr/>
        </p:nvCxnSpPr>
        <p:spPr>
          <a:xfrm>
            <a:off x="1778558" y="3748170"/>
            <a:ext cx="1567543" cy="133690"/>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D7FED882-F6EE-700E-7D19-B375FC71669D}"/>
              </a:ext>
            </a:extLst>
          </p:cNvPr>
          <p:cNvSpPr txBox="1"/>
          <p:nvPr/>
        </p:nvSpPr>
        <p:spPr>
          <a:xfrm>
            <a:off x="341644" y="5194417"/>
            <a:ext cx="2502039" cy="313932"/>
          </a:xfrm>
          <a:prstGeom prst="rect">
            <a:avLst/>
          </a:prstGeom>
          <a:noFill/>
        </p:spPr>
        <p:txBody>
          <a:bodyPr wrap="square" rtlCol="0">
            <a:spAutoFit/>
          </a:bodyPr>
          <a:lstStyle/>
          <a:p>
            <a:r>
              <a:rPr lang="en-US" sz="1600" dirty="0"/>
              <a:t>Quick View</a:t>
            </a:r>
          </a:p>
        </p:txBody>
      </p:sp>
      <p:cxnSp>
        <p:nvCxnSpPr>
          <p:cNvPr id="20" name="Straight Arrow Connector 19">
            <a:extLst>
              <a:ext uri="{FF2B5EF4-FFF2-40B4-BE49-F238E27FC236}">
                <a16:creationId xmlns:a16="http://schemas.microsoft.com/office/drawing/2014/main" id="{81F47121-624A-B1AA-A440-712228CD4336}"/>
              </a:ext>
            </a:extLst>
          </p:cNvPr>
          <p:cNvCxnSpPr>
            <a:cxnSpLocks/>
            <a:stCxn id="19" idx="2"/>
          </p:cNvCxnSpPr>
          <p:nvPr/>
        </p:nvCxnSpPr>
        <p:spPr>
          <a:xfrm>
            <a:off x="1592664" y="5508349"/>
            <a:ext cx="1976175" cy="374087"/>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5" name="object 6">
            <a:extLst>
              <a:ext uri="{FF2B5EF4-FFF2-40B4-BE49-F238E27FC236}">
                <a16:creationId xmlns:a16="http://schemas.microsoft.com/office/drawing/2014/main" id="{025ECE22-7013-55AB-7F05-9F00ED702C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B1F05FE0-2C77-E2F0-FA21-D71C6444914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6.4. VISUM GUI</a:t>
            </a:r>
            <a:endParaRPr lang="en-US" b="1" dirty="0">
              <a:solidFill>
                <a:schemeClr val="tx1"/>
              </a:solidFill>
            </a:endParaRPr>
          </a:p>
        </p:txBody>
      </p:sp>
    </p:spTree>
    <p:extLst>
      <p:ext uri="{BB962C8B-B14F-4D97-AF65-F5344CB8AC3E}">
        <p14:creationId xmlns:p14="http://schemas.microsoft.com/office/powerpoint/2010/main" val="42632192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AB886-B7D2-5762-EFAF-10E573FD63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A4A3E7F-F71A-618C-219A-36A01F4088F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a:t>
            </a:r>
          </a:p>
          <a:p>
            <a:pPr algn="ctr"/>
            <a:r>
              <a:rPr lang="en-US" sz="3200" b="1" dirty="0">
                <a:solidFill>
                  <a:schemeClr val="bg1"/>
                </a:solidFill>
              </a:rPr>
              <a:t>Introduction to VISSIM</a:t>
            </a:r>
          </a:p>
        </p:txBody>
      </p:sp>
      <p:sp>
        <p:nvSpPr>
          <p:cNvPr id="7" name="Slide Number Placeholder 6">
            <a:extLst>
              <a:ext uri="{FF2B5EF4-FFF2-40B4-BE49-F238E27FC236}">
                <a16:creationId xmlns:a16="http://schemas.microsoft.com/office/drawing/2014/main" id="{E11FF410-E921-AE66-4E15-CFF7A171612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66</a:t>
            </a:fld>
            <a:endParaRPr lang="en-AT" spc="-64" dirty="0"/>
          </a:p>
        </p:txBody>
      </p:sp>
      <p:sp>
        <p:nvSpPr>
          <p:cNvPr id="5" name="object 6">
            <a:extLst>
              <a:ext uri="{FF2B5EF4-FFF2-40B4-BE49-F238E27FC236}">
                <a16:creationId xmlns:a16="http://schemas.microsoft.com/office/drawing/2014/main" id="{7F766520-AB92-2FA0-CF78-60E9DDBC4C0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8721894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10CC0-0BD6-739C-B138-3EF177D0025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3A33BE-EA9D-628E-B747-60502AADFE6F}"/>
              </a:ext>
            </a:extLst>
          </p:cNvPr>
          <p:cNvSpPr txBox="1">
            <a:spLocks noGrp="1"/>
          </p:cNvSpPr>
          <p:nvPr>
            <p:ph type="title"/>
          </p:nvPr>
        </p:nvSpPr>
        <p:spPr>
          <a:xfrm>
            <a:off x="726281" y="432621"/>
            <a:ext cx="4307943"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7. Introduction to PTV VISSIM</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A6AAD6FF-1C18-822F-1CEB-A995C578EC17}"/>
              </a:ext>
            </a:extLst>
          </p:cNvPr>
          <p:cNvSpPr>
            <a:spLocks noGrp="1"/>
          </p:cNvSpPr>
          <p:nvPr>
            <p:ph type="sldNum" sz="quarter" idx="7"/>
          </p:nvPr>
        </p:nvSpPr>
        <p:spPr>
          <a:xfrm>
            <a:off x="5787851" y="6321215"/>
            <a:ext cx="431663" cy="320743"/>
          </a:xfrm>
        </p:spPr>
        <p:txBody>
          <a:bodyPr/>
          <a:lstStyle/>
          <a:p>
            <a:pPr marL="103685">
              <a:lnSpc>
                <a:spcPts val="1633"/>
              </a:lnSpc>
            </a:pPr>
            <a:fld id="{81D60167-4931-47E6-BA6A-407CBD079E47}" type="slidenum">
              <a:rPr lang="en-AT" spc="-64" smtClean="0"/>
              <a:pPr marL="103685">
                <a:lnSpc>
                  <a:spcPts val="1633"/>
                </a:lnSpc>
              </a:pPr>
              <a:t>67</a:t>
            </a:fld>
            <a:endParaRPr lang="en-AT" spc="-64" dirty="0"/>
          </a:p>
        </p:txBody>
      </p:sp>
      <p:pic>
        <p:nvPicPr>
          <p:cNvPr id="8" name="Picture 7" descr="A diagram of a map&#10;&#10;AI-generated content may be incorrect.">
            <a:extLst>
              <a:ext uri="{FF2B5EF4-FFF2-40B4-BE49-F238E27FC236}">
                <a16:creationId xmlns:a16="http://schemas.microsoft.com/office/drawing/2014/main" id="{5D5E00B5-4A22-33E9-B9A6-92AF6811B9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1064" y="2224774"/>
            <a:ext cx="3015840" cy="3963675"/>
          </a:xfrm>
          <a:prstGeom prst="rect">
            <a:avLst/>
          </a:prstGeom>
        </p:spPr>
      </p:pic>
      <p:sp>
        <p:nvSpPr>
          <p:cNvPr id="9" name="TextBox 8">
            <a:extLst>
              <a:ext uri="{FF2B5EF4-FFF2-40B4-BE49-F238E27FC236}">
                <a16:creationId xmlns:a16="http://schemas.microsoft.com/office/drawing/2014/main" id="{B7C4BC82-E207-7ECD-9AF9-58FFB570580E}"/>
              </a:ext>
            </a:extLst>
          </p:cNvPr>
          <p:cNvSpPr txBox="1"/>
          <p:nvPr/>
        </p:nvSpPr>
        <p:spPr>
          <a:xfrm>
            <a:off x="6782636" y="1768150"/>
            <a:ext cx="2733151" cy="757130"/>
          </a:xfrm>
          <a:prstGeom prst="rect">
            <a:avLst/>
          </a:prstGeom>
          <a:solidFill>
            <a:schemeClr val="accent6">
              <a:lumMod val="20000"/>
              <a:lumOff val="80000"/>
            </a:schemeClr>
          </a:solidFill>
        </p:spPr>
        <p:txBody>
          <a:bodyPr wrap="square" rtlCol="0">
            <a:spAutoFit/>
          </a:bodyPr>
          <a:lstStyle/>
          <a:p>
            <a:r>
              <a:rPr lang="en-US" sz="1600" dirty="0"/>
              <a:t>Modeling of private vehicles and their interactions (PTV VISSIM)</a:t>
            </a:r>
          </a:p>
        </p:txBody>
      </p:sp>
      <p:sp>
        <p:nvSpPr>
          <p:cNvPr id="11" name="TextBox 10">
            <a:extLst>
              <a:ext uri="{FF2B5EF4-FFF2-40B4-BE49-F238E27FC236}">
                <a16:creationId xmlns:a16="http://schemas.microsoft.com/office/drawing/2014/main" id="{C532565B-4B56-51F0-5BAB-5713360DFD0B}"/>
              </a:ext>
            </a:extLst>
          </p:cNvPr>
          <p:cNvSpPr txBox="1"/>
          <p:nvPr/>
        </p:nvSpPr>
        <p:spPr>
          <a:xfrm>
            <a:off x="4846993" y="5256222"/>
            <a:ext cx="4173973" cy="757130"/>
          </a:xfrm>
          <a:prstGeom prst="rect">
            <a:avLst/>
          </a:prstGeom>
          <a:solidFill>
            <a:schemeClr val="accent6">
              <a:lumMod val="20000"/>
              <a:lumOff val="80000"/>
            </a:schemeClr>
          </a:solidFill>
        </p:spPr>
        <p:txBody>
          <a:bodyPr wrap="square" rtlCol="0">
            <a:spAutoFit/>
          </a:bodyPr>
          <a:lstStyle/>
          <a:p>
            <a:r>
              <a:rPr lang="en-US" sz="1600" dirty="0"/>
              <a:t>Modeling of traffic using the relationship between aggregated quantities like flow, speed, density (PTV </a:t>
            </a:r>
            <a:r>
              <a:rPr lang="en-US" sz="1600" dirty="0" err="1"/>
              <a:t>Visum</a:t>
            </a:r>
            <a:r>
              <a:rPr lang="en-US" sz="1600" dirty="0"/>
              <a:t>)</a:t>
            </a:r>
          </a:p>
        </p:txBody>
      </p:sp>
      <p:graphicFrame>
        <p:nvGraphicFramePr>
          <p:cNvPr id="12" name="Table 11">
            <a:extLst>
              <a:ext uri="{FF2B5EF4-FFF2-40B4-BE49-F238E27FC236}">
                <a16:creationId xmlns:a16="http://schemas.microsoft.com/office/drawing/2014/main" id="{0B7E7336-FC0F-4581-2015-344C5EB531B0}"/>
              </a:ext>
            </a:extLst>
          </p:cNvPr>
          <p:cNvGraphicFramePr>
            <a:graphicFrameLocks noGrp="1"/>
          </p:cNvGraphicFramePr>
          <p:nvPr>
            <p:extLst>
              <p:ext uri="{D42A27DB-BD31-4B8C-83A1-F6EECF244321}">
                <p14:modId xmlns:p14="http://schemas.microsoft.com/office/powerpoint/2010/main" val="191065776"/>
              </p:ext>
            </p:extLst>
          </p:nvPr>
        </p:nvGraphicFramePr>
        <p:xfrm>
          <a:off x="6239612" y="2861161"/>
          <a:ext cx="3015840" cy="2011680"/>
        </p:xfrm>
        <a:graphic>
          <a:graphicData uri="http://schemas.openxmlformats.org/drawingml/2006/table">
            <a:tbl>
              <a:tblPr firstRow="1" bandRow="1">
                <a:tableStyleId>{5940675A-B579-460E-94D1-54222C63F5DA}</a:tableStyleId>
              </a:tblPr>
              <a:tblGrid>
                <a:gridCol w="1507920">
                  <a:extLst>
                    <a:ext uri="{9D8B030D-6E8A-4147-A177-3AD203B41FA5}">
                      <a16:colId xmlns:a16="http://schemas.microsoft.com/office/drawing/2014/main" val="2855290520"/>
                    </a:ext>
                  </a:extLst>
                </a:gridCol>
                <a:gridCol w="1507920">
                  <a:extLst>
                    <a:ext uri="{9D8B030D-6E8A-4147-A177-3AD203B41FA5}">
                      <a16:colId xmlns:a16="http://schemas.microsoft.com/office/drawing/2014/main" val="4252226843"/>
                    </a:ext>
                  </a:extLst>
                </a:gridCol>
              </a:tblGrid>
              <a:tr h="370840">
                <a:tc>
                  <a:txBody>
                    <a:bodyPr/>
                    <a:lstStyle/>
                    <a:p>
                      <a:r>
                        <a:rPr lang="en-US" sz="1200" dirty="0"/>
                        <a:t>Modeling of individual vehicles which move through the network based on macroscopic properties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Modeling of individual vehicles which move through the network based on macroscopic properties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31193969"/>
                  </a:ext>
                </a:extLst>
              </a:tr>
              <a:tr h="370840">
                <a:tc>
                  <a:txBody>
                    <a:bodyPr/>
                    <a:lstStyle/>
                    <a:p>
                      <a:r>
                        <a:rPr lang="en-US" sz="1200" dirty="0"/>
                        <a:t>Vehicles move through the network as packages of vehicles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Cell based approaches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482031"/>
                  </a:ext>
                </a:extLst>
              </a:tr>
            </a:tbl>
          </a:graphicData>
        </a:graphic>
      </p:graphicFrame>
      <p:sp>
        <p:nvSpPr>
          <p:cNvPr id="7" name="object 6">
            <a:extLst>
              <a:ext uri="{FF2B5EF4-FFF2-40B4-BE49-F238E27FC236}">
                <a16:creationId xmlns:a16="http://schemas.microsoft.com/office/drawing/2014/main" id="{E84B6CAE-FEBE-1EE8-276C-818FF6CA66A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E8B45C15-092D-F94C-E5C6-E29815F7B70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7.1. Introduction to PTV VISSIM</a:t>
            </a:r>
            <a:endParaRPr lang="en-US" b="1" dirty="0">
              <a:solidFill>
                <a:schemeClr val="tx1"/>
              </a:solidFill>
            </a:endParaRPr>
          </a:p>
        </p:txBody>
      </p:sp>
      <p:sp>
        <p:nvSpPr>
          <p:cNvPr id="6" name="Content Placeholder 2">
            <a:extLst>
              <a:ext uri="{FF2B5EF4-FFF2-40B4-BE49-F238E27FC236}">
                <a16:creationId xmlns:a16="http://schemas.microsoft.com/office/drawing/2014/main" id="{DFB5F924-ADA3-A31C-9BDA-D85473D0A3B6}"/>
              </a:ext>
            </a:extLst>
          </p:cNvPr>
          <p:cNvSpPr txBox="1">
            <a:spLocks/>
          </p:cNvSpPr>
          <p:nvPr/>
        </p:nvSpPr>
        <p:spPr>
          <a:xfrm>
            <a:off x="691543" y="1442463"/>
            <a:ext cx="5493234"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What is VISSIM?</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Microscopic, time-step traffic-simulation platform: every vehicle, cyclist, pedestrian and transit unit is modelled as its own agent, obeying car-following &amp; lane-changing logic.</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Strategic (VISUM) ➜ Mesoscopic ➜ Microscopic = VISSIM</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VISSIM computes every vehicle, cyclist and pedestrian step-by-step (0.1 s) using car-following &amp; lane-changing physics, so you can answer intersection-level questions that a macro model cannot. </a:t>
            </a:r>
          </a:p>
        </p:txBody>
      </p:sp>
    </p:spTree>
    <p:extLst>
      <p:ext uri="{BB962C8B-B14F-4D97-AF65-F5344CB8AC3E}">
        <p14:creationId xmlns:p14="http://schemas.microsoft.com/office/powerpoint/2010/main" val="25370537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BAA26-B8B7-9CCE-D4E9-767FAC90ADD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981D51-40DE-A7D4-1155-F37C1D009ED9}"/>
              </a:ext>
            </a:extLst>
          </p:cNvPr>
          <p:cNvSpPr txBox="1">
            <a:spLocks noGrp="1"/>
          </p:cNvSpPr>
          <p:nvPr>
            <p:ph type="title"/>
          </p:nvPr>
        </p:nvSpPr>
        <p:spPr>
          <a:xfrm>
            <a:off x="726281" y="432621"/>
            <a:ext cx="43079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to PTV VISSIM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7FCBEF07-1EC2-D6A2-5CE6-AA1BF60CDE62}"/>
              </a:ext>
            </a:extLst>
          </p:cNvPr>
          <p:cNvSpPr>
            <a:spLocks noGrp="1"/>
          </p:cNvSpPr>
          <p:nvPr>
            <p:ph type="sldNum" sz="quarter" idx="7"/>
          </p:nvPr>
        </p:nvSpPr>
        <p:spPr>
          <a:xfrm>
            <a:off x="5858189" y="6321215"/>
            <a:ext cx="361325" cy="244413"/>
          </a:xfrm>
        </p:spPr>
        <p:txBody>
          <a:bodyPr/>
          <a:lstStyle/>
          <a:p>
            <a:pPr marL="103685">
              <a:lnSpc>
                <a:spcPts val="1633"/>
              </a:lnSpc>
            </a:pPr>
            <a:fld id="{81D60167-4931-47E6-BA6A-407CBD079E47}" type="slidenum">
              <a:rPr lang="en-AT" spc="-64" smtClean="0"/>
              <a:pPr marL="103685">
                <a:lnSpc>
                  <a:spcPts val="1633"/>
                </a:lnSpc>
              </a:pPr>
              <a:t>68</a:t>
            </a:fld>
            <a:endParaRPr lang="en-AT" spc="-64" dirty="0"/>
          </a:p>
        </p:txBody>
      </p:sp>
      <p:graphicFrame>
        <p:nvGraphicFramePr>
          <p:cNvPr id="13" name="Table 12">
            <a:extLst>
              <a:ext uri="{FF2B5EF4-FFF2-40B4-BE49-F238E27FC236}">
                <a16:creationId xmlns:a16="http://schemas.microsoft.com/office/drawing/2014/main" id="{46804B8F-F4CA-11DE-3205-3457F6B8F9E2}"/>
              </a:ext>
            </a:extLst>
          </p:cNvPr>
          <p:cNvGraphicFramePr>
            <a:graphicFrameLocks noGrp="1"/>
          </p:cNvGraphicFramePr>
          <p:nvPr>
            <p:extLst>
              <p:ext uri="{D42A27DB-BD31-4B8C-83A1-F6EECF244321}">
                <p14:modId xmlns:p14="http://schemas.microsoft.com/office/powerpoint/2010/main" val="1045618318"/>
              </p:ext>
            </p:extLst>
          </p:nvPr>
        </p:nvGraphicFramePr>
        <p:xfrm>
          <a:off x="670063" y="1427987"/>
          <a:ext cx="10845628" cy="3571240"/>
        </p:xfrm>
        <a:graphic>
          <a:graphicData uri="http://schemas.openxmlformats.org/drawingml/2006/table">
            <a:tbl>
              <a:tblPr firstRow="1" bandRow="1">
                <a:tableStyleId>{C7B018BB-80A7-4F77-B60F-C8B233D01FF8}</a:tableStyleId>
              </a:tblPr>
              <a:tblGrid>
                <a:gridCol w="3818479">
                  <a:extLst>
                    <a:ext uri="{9D8B030D-6E8A-4147-A177-3AD203B41FA5}">
                      <a16:colId xmlns:a16="http://schemas.microsoft.com/office/drawing/2014/main" val="602645201"/>
                    </a:ext>
                  </a:extLst>
                </a:gridCol>
                <a:gridCol w="7027149">
                  <a:extLst>
                    <a:ext uri="{9D8B030D-6E8A-4147-A177-3AD203B41FA5}">
                      <a16:colId xmlns:a16="http://schemas.microsoft.com/office/drawing/2014/main" val="2874435856"/>
                    </a:ext>
                  </a:extLst>
                </a:gridCol>
              </a:tblGrid>
              <a:tr h="370840">
                <a:tc>
                  <a:txBody>
                    <a:bodyPr/>
                    <a:lstStyle/>
                    <a:p>
                      <a:pPr algn="ctr"/>
                      <a:r>
                        <a:rPr lang="en-US" dirty="0"/>
                        <a:t>Area</a:t>
                      </a:r>
                    </a:p>
                  </a:txBody>
                  <a:tcPr>
                    <a:solidFill>
                      <a:schemeClr val="accent4">
                        <a:lumMod val="60000"/>
                        <a:lumOff val="40000"/>
                      </a:schemeClr>
                    </a:solidFill>
                  </a:tcPr>
                </a:tc>
                <a:tc>
                  <a:txBody>
                    <a:bodyPr/>
                    <a:lstStyle/>
                    <a:p>
                      <a:pPr algn="ctr"/>
                      <a:r>
                        <a:rPr lang="en-US" dirty="0"/>
                        <a:t>Key functions</a:t>
                      </a:r>
                    </a:p>
                  </a:txBody>
                  <a:tcPr>
                    <a:solidFill>
                      <a:schemeClr val="accent4">
                        <a:lumMod val="60000"/>
                        <a:lumOff val="40000"/>
                      </a:schemeClr>
                    </a:solidFill>
                  </a:tcPr>
                </a:tc>
                <a:extLst>
                  <a:ext uri="{0D108BD9-81ED-4DB2-BD59-A6C34878D82A}">
                    <a16:rowId xmlns:a16="http://schemas.microsoft.com/office/drawing/2014/main" val="3696902007"/>
                  </a:ext>
                </a:extLst>
              </a:tr>
              <a:tr h="370840">
                <a:tc>
                  <a:txBody>
                    <a:bodyPr/>
                    <a:lstStyle/>
                    <a:p>
                      <a:r>
                        <a:rPr lang="en-US" dirty="0"/>
                        <a:t>True multimodality</a:t>
                      </a:r>
                    </a:p>
                  </a:txBody>
                  <a:tcPr/>
                </a:tc>
                <a:tc>
                  <a:txBody>
                    <a:bodyPr/>
                    <a:lstStyle/>
                    <a:p>
                      <a:r>
                        <a:rPr lang="en-US" dirty="0"/>
                        <a:t>Mix cars, trucks, LRT, buses, bikes &amp; walking flows in one scene; vehicles obey mode-specific </a:t>
                      </a:r>
                      <a:r>
                        <a:rPr lang="en-US" dirty="0" err="1"/>
                        <a:t>behaviour</a:t>
                      </a:r>
                      <a:r>
                        <a:rPr lang="en-US" dirty="0"/>
                        <a:t> sets.</a:t>
                      </a:r>
                    </a:p>
                  </a:txBody>
                  <a:tcPr/>
                </a:tc>
                <a:extLst>
                  <a:ext uri="{0D108BD9-81ED-4DB2-BD59-A6C34878D82A}">
                    <a16:rowId xmlns:a16="http://schemas.microsoft.com/office/drawing/2014/main" val="2976317456"/>
                  </a:ext>
                </a:extLst>
              </a:tr>
              <a:tr h="370840">
                <a:tc>
                  <a:txBody>
                    <a:bodyPr/>
                    <a:lstStyle/>
                    <a:p>
                      <a:r>
                        <a:rPr lang="en-US" dirty="0"/>
                        <a:t>Behavior realism</a:t>
                      </a:r>
                    </a:p>
                  </a:txBody>
                  <a:tcPr/>
                </a:tc>
                <a:tc>
                  <a:txBody>
                    <a:bodyPr/>
                    <a:lstStyle/>
                    <a:p>
                      <a:r>
                        <a:rPr lang="en-US" dirty="0"/>
                        <a:t>Built-in Wiedemann 99 car-following, lane-change logic, and an Automated-Vehicle model for ACC/ALC research.</a:t>
                      </a:r>
                    </a:p>
                  </a:txBody>
                  <a:tcPr/>
                </a:tc>
                <a:extLst>
                  <a:ext uri="{0D108BD9-81ED-4DB2-BD59-A6C34878D82A}">
                    <a16:rowId xmlns:a16="http://schemas.microsoft.com/office/drawing/2014/main" val="3126967559"/>
                  </a:ext>
                </a:extLst>
              </a:tr>
              <a:tr h="370840">
                <a:tc>
                  <a:txBody>
                    <a:bodyPr/>
                    <a:lstStyle/>
                    <a:p>
                      <a:r>
                        <a:rPr lang="en-US" dirty="0"/>
                        <a:t>Fine-grained control</a:t>
                      </a:r>
                    </a:p>
                  </a:txBody>
                  <a:tcPr/>
                </a:tc>
                <a:tc>
                  <a:txBody>
                    <a:bodyPr/>
                    <a:lstStyle/>
                    <a:p>
                      <a:r>
                        <a:rPr lang="en-US" dirty="0"/>
                        <a:t>Signal groups, actuated controllers, conflict areas, priority rules, dynamic route choice.</a:t>
                      </a:r>
                    </a:p>
                  </a:txBody>
                  <a:tcPr/>
                </a:tc>
                <a:extLst>
                  <a:ext uri="{0D108BD9-81ED-4DB2-BD59-A6C34878D82A}">
                    <a16:rowId xmlns:a16="http://schemas.microsoft.com/office/drawing/2014/main" val="2913500173"/>
                  </a:ext>
                </a:extLst>
              </a:tr>
              <a:tr h="370840">
                <a:tc>
                  <a:txBody>
                    <a:bodyPr/>
                    <a:lstStyle/>
                    <a:p>
                      <a:r>
                        <a:rPr lang="en-US" dirty="0"/>
                        <a:t>Mic-to-macro bridge</a:t>
                      </a:r>
                    </a:p>
                  </a:txBody>
                  <a:tcPr/>
                </a:tc>
                <a:tc>
                  <a:txBody>
                    <a:bodyPr/>
                    <a:lstStyle/>
                    <a:p>
                      <a:r>
                        <a:rPr lang="en-US" dirty="0"/>
                        <a:t>Direct import from VISUM (link geometry &amp; demand) → test operational tweaks without redrawing the whole network.</a:t>
                      </a:r>
                    </a:p>
                  </a:txBody>
                  <a:tcPr/>
                </a:tc>
                <a:extLst>
                  <a:ext uri="{0D108BD9-81ED-4DB2-BD59-A6C34878D82A}">
                    <a16:rowId xmlns:a16="http://schemas.microsoft.com/office/drawing/2014/main" val="3569515094"/>
                  </a:ext>
                </a:extLst>
              </a:tr>
              <a:tr h="370840">
                <a:tc>
                  <a:txBody>
                    <a:bodyPr/>
                    <a:lstStyle/>
                    <a:p>
                      <a:r>
                        <a:rPr lang="en-US" dirty="0"/>
                        <a:t>Rich outputs &amp; visuals</a:t>
                      </a:r>
                    </a:p>
                  </a:txBody>
                  <a:tcPr/>
                </a:tc>
                <a:tc>
                  <a:txBody>
                    <a:bodyPr/>
                    <a:lstStyle/>
                    <a:p>
                      <a:r>
                        <a:rPr lang="en-US" dirty="0"/>
                        <a:t>2-D/3-D animations, delay &amp; queue stats, emission &amp; noise estimates, video export for stakeholder buy-in.</a:t>
                      </a:r>
                    </a:p>
                  </a:txBody>
                  <a:tcPr/>
                </a:tc>
                <a:extLst>
                  <a:ext uri="{0D108BD9-81ED-4DB2-BD59-A6C34878D82A}">
                    <a16:rowId xmlns:a16="http://schemas.microsoft.com/office/drawing/2014/main" val="3464464200"/>
                  </a:ext>
                </a:extLst>
              </a:tr>
            </a:tbl>
          </a:graphicData>
        </a:graphic>
      </p:graphicFrame>
      <p:sp>
        <p:nvSpPr>
          <p:cNvPr id="4" name="object 6">
            <a:extLst>
              <a:ext uri="{FF2B5EF4-FFF2-40B4-BE49-F238E27FC236}">
                <a16:creationId xmlns:a16="http://schemas.microsoft.com/office/drawing/2014/main" id="{F67C2AF9-8B9D-C6AD-E5CC-FDEE250CAF7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136C12C2-B619-7B5E-8D33-E0213678D6A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7.2. Core capabilities</a:t>
            </a:r>
            <a:endParaRPr lang="en-US" b="1" dirty="0">
              <a:solidFill>
                <a:schemeClr val="tx1"/>
              </a:solidFill>
            </a:endParaRPr>
          </a:p>
        </p:txBody>
      </p:sp>
    </p:spTree>
    <p:extLst>
      <p:ext uri="{BB962C8B-B14F-4D97-AF65-F5344CB8AC3E}">
        <p14:creationId xmlns:p14="http://schemas.microsoft.com/office/powerpoint/2010/main" val="10145668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64C51-A379-895C-9281-75CAA30FB7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ADF438F-E2DC-4911-AAF7-67142B813C0D}"/>
              </a:ext>
            </a:extLst>
          </p:cNvPr>
          <p:cNvSpPr txBox="1">
            <a:spLocks noGrp="1"/>
          </p:cNvSpPr>
          <p:nvPr>
            <p:ph type="title"/>
          </p:nvPr>
        </p:nvSpPr>
        <p:spPr>
          <a:xfrm>
            <a:off x="726282" y="432621"/>
            <a:ext cx="430794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to PTV VISSIM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A665BFF-817A-29DE-D8CC-884F2716C124}"/>
              </a:ext>
            </a:extLst>
          </p:cNvPr>
          <p:cNvSpPr>
            <a:spLocks noGrp="1"/>
          </p:cNvSpPr>
          <p:nvPr>
            <p:ph type="sldNum" sz="quarter" idx="7"/>
          </p:nvPr>
        </p:nvSpPr>
        <p:spPr>
          <a:xfrm>
            <a:off x="5908431" y="6321215"/>
            <a:ext cx="311083" cy="244413"/>
          </a:xfrm>
        </p:spPr>
        <p:txBody>
          <a:bodyPr/>
          <a:lstStyle/>
          <a:p>
            <a:pPr marL="103685">
              <a:lnSpc>
                <a:spcPts val="1633"/>
              </a:lnSpc>
            </a:pPr>
            <a:fld id="{81D60167-4931-47E6-BA6A-407CBD079E47}" type="slidenum">
              <a:rPr lang="en-AT" spc="-64" smtClean="0"/>
              <a:pPr marL="103685">
                <a:lnSpc>
                  <a:spcPts val="1633"/>
                </a:lnSpc>
              </a:pPr>
              <a:t>69</a:t>
            </a:fld>
            <a:endParaRPr lang="en-AT" spc="-64" dirty="0"/>
          </a:p>
        </p:txBody>
      </p:sp>
      <p:graphicFrame>
        <p:nvGraphicFramePr>
          <p:cNvPr id="3" name="Table 2">
            <a:extLst>
              <a:ext uri="{FF2B5EF4-FFF2-40B4-BE49-F238E27FC236}">
                <a16:creationId xmlns:a16="http://schemas.microsoft.com/office/drawing/2014/main" id="{C33A8CA9-36F0-AAD9-96E9-2524155B6F71}"/>
              </a:ext>
            </a:extLst>
          </p:cNvPr>
          <p:cNvGraphicFramePr>
            <a:graphicFrameLocks noGrp="1"/>
          </p:cNvGraphicFramePr>
          <p:nvPr>
            <p:extLst>
              <p:ext uri="{D42A27DB-BD31-4B8C-83A1-F6EECF244321}">
                <p14:modId xmlns:p14="http://schemas.microsoft.com/office/powerpoint/2010/main" val="3982580764"/>
              </p:ext>
            </p:extLst>
          </p:nvPr>
        </p:nvGraphicFramePr>
        <p:xfrm>
          <a:off x="594528" y="1517775"/>
          <a:ext cx="11002944" cy="4485640"/>
        </p:xfrm>
        <a:graphic>
          <a:graphicData uri="http://schemas.openxmlformats.org/drawingml/2006/table">
            <a:tbl>
              <a:tblPr firstRow="1" bandRow="1">
                <a:tableStyleId>{2708684C-4D16-4618-839F-0558EEFCDFE6}</a:tableStyleId>
              </a:tblPr>
              <a:tblGrid>
                <a:gridCol w="3667648">
                  <a:extLst>
                    <a:ext uri="{9D8B030D-6E8A-4147-A177-3AD203B41FA5}">
                      <a16:colId xmlns:a16="http://schemas.microsoft.com/office/drawing/2014/main" val="3240165717"/>
                    </a:ext>
                  </a:extLst>
                </a:gridCol>
                <a:gridCol w="3667648">
                  <a:extLst>
                    <a:ext uri="{9D8B030D-6E8A-4147-A177-3AD203B41FA5}">
                      <a16:colId xmlns:a16="http://schemas.microsoft.com/office/drawing/2014/main" val="2889948793"/>
                    </a:ext>
                  </a:extLst>
                </a:gridCol>
                <a:gridCol w="3667648">
                  <a:extLst>
                    <a:ext uri="{9D8B030D-6E8A-4147-A177-3AD203B41FA5}">
                      <a16:colId xmlns:a16="http://schemas.microsoft.com/office/drawing/2014/main" val="3008059588"/>
                    </a:ext>
                  </a:extLst>
                </a:gridCol>
              </a:tblGrid>
              <a:tr h="370840">
                <a:tc>
                  <a:txBody>
                    <a:bodyPr/>
                    <a:lstStyle/>
                    <a:p>
                      <a:r>
                        <a:rPr lang="en-US" sz="1600" dirty="0">
                          <a:latin typeface="Aptos" panose="020B0004020202020204" pitchFamily="34" charset="0"/>
                        </a:rPr>
                        <a:t>Real-world question</a:t>
                      </a:r>
                    </a:p>
                  </a:txBody>
                  <a:tcPr/>
                </a:tc>
                <a:tc>
                  <a:txBody>
                    <a:bodyPr/>
                    <a:lstStyle/>
                    <a:p>
                      <a:r>
                        <a:rPr lang="en-US" sz="1600" dirty="0">
                          <a:latin typeface="Aptos" panose="020B0004020202020204" pitchFamily="34" charset="0"/>
                        </a:rPr>
                        <a:t>Why VISUM alone is insufficient</a:t>
                      </a:r>
                    </a:p>
                  </a:txBody>
                  <a:tcPr/>
                </a:tc>
                <a:tc>
                  <a:txBody>
                    <a:bodyPr/>
                    <a:lstStyle/>
                    <a:p>
                      <a:r>
                        <a:rPr lang="en-US" sz="1600" dirty="0">
                          <a:latin typeface="Aptos" panose="020B0004020202020204" pitchFamily="34" charset="0"/>
                        </a:rPr>
                        <a:t>How VISSIM answers it</a:t>
                      </a:r>
                    </a:p>
                  </a:txBody>
                  <a:tcPr/>
                </a:tc>
                <a:extLst>
                  <a:ext uri="{0D108BD9-81ED-4DB2-BD59-A6C34878D82A}">
                    <a16:rowId xmlns:a16="http://schemas.microsoft.com/office/drawing/2014/main" val="2868599837"/>
                  </a:ext>
                </a:extLst>
              </a:tr>
              <a:tr h="370840">
                <a:tc>
                  <a:txBody>
                    <a:bodyPr/>
                    <a:lstStyle/>
                    <a:p>
                      <a:r>
                        <a:rPr lang="en-US" sz="1600" dirty="0">
                          <a:latin typeface="Aptos" panose="020B0004020202020204" pitchFamily="34" charset="0"/>
                        </a:rPr>
                        <a:t>Will a two-stage left-turn signal clear the queue in &lt; 90 s during the PM peak?</a:t>
                      </a:r>
                    </a:p>
                  </a:txBody>
                  <a:tcPr/>
                </a:tc>
                <a:tc>
                  <a:txBody>
                    <a:bodyPr/>
                    <a:lstStyle/>
                    <a:p>
                      <a:r>
                        <a:rPr lang="en-US" sz="1600" dirty="0">
                          <a:latin typeface="Aptos" panose="020B0004020202020204" pitchFamily="34" charset="0"/>
                        </a:rPr>
                        <a:t>VISUM assigns flow at 15-min or 1-hr resolution; it knows volumes, not second-by-second shock-waves.</a:t>
                      </a:r>
                    </a:p>
                  </a:txBody>
                  <a:tcPr/>
                </a:tc>
                <a:tc>
                  <a:txBody>
                    <a:bodyPr/>
                    <a:lstStyle/>
                    <a:p>
                      <a:r>
                        <a:rPr lang="en-US" sz="1600" dirty="0">
                          <a:latin typeface="Aptos" panose="020B0004020202020204" pitchFamily="34" charset="0"/>
                        </a:rPr>
                        <a:t>Simulates every vehicle at 0.1-s steps, models queue spill-back, and returns the max discharge time per cycle.</a:t>
                      </a:r>
                    </a:p>
                  </a:txBody>
                  <a:tcPr/>
                </a:tc>
                <a:extLst>
                  <a:ext uri="{0D108BD9-81ED-4DB2-BD59-A6C34878D82A}">
                    <a16:rowId xmlns:a16="http://schemas.microsoft.com/office/drawing/2014/main" val="1626831758"/>
                  </a:ext>
                </a:extLst>
              </a:tr>
              <a:tr h="370840">
                <a:tc>
                  <a:txBody>
                    <a:bodyPr/>
                    <a:lstStyle/>
                    <a:p>
                      <a:r>
                        <a:rPr lang="en-US" sz="1600" dirty="0">
                          <a:latin typeface="Aptos" panose="020B0004020202020204" pitchFamily="34" charset="0"/>
                        </a:rPr>
                        <a:t>What happens if we convert the curb lane to a bus-only lane between 7–10 a.m.?</a:t>
                      </a:r>
                    </a:p>
                  </a:txBody>
                  <a:tcPr/>
                </a:tc>
                <a:tc>
                  <a:txBody>
                    <a:bodyPr/>
                    <a:lstStyle/>
                    <a:p>
                      <a:r>
                        <a:rPr lang="en-US" sz="1600" dirty="0">
                          <a:latin typeface="Aptos" panose="020B0004020202020204" pitchFamily="34" charset="0"/>
                        </a:rPr>
                        <a:t>VISUM can reallocate link capacity, but can’t model lane-change turbulence near the merge taper.</a:t>
                      </a:r>
                    </a:p>
                  </a:txBody>
                  <a:tcPr/>
                </a:tc>
                <a:tc>
                  <a:txBody>
                    <a:bodyPr/>
                    <a:lstStyle/>
                    <a:p>
                      <a:r>
                        <a:rPr lang="en-US" sz="1600" dirty="0">
                          <a:latin typeface="Aptos" panose="020B0004020202020204" pitchFamily="34" charset="0"/>
                        </a:rPr>
                        <a:t>Vehicle agents decide when/where to merge; outputs show bus travel-time savings </a:t>
                      </a:r>
                      <a:r>
                        <a:rPr lang="en-US" sz="1600" b="1" dirty="0">
                          <a:latin typeface="Aptos" panose="020B0004020202020204" pitchFamily="34" charset="0"/>
                        </a:rPr>
                        <a:t>and</a:t>
                      </a:r>
                      <a:r>
                        <a:rPr lang="en-US" sz="1600" dirty="0">
                          <a:latin typeface="Aptos" panose="020B0004020202020204" pitchFamily="34" charset="0"/>
                        </a:rPr>
                        <a:t> car delay by lane.</a:t>
                      </a:r>
                    </a:p>
                  </a:txBody>
                  <a:tcPr/>
                </a:tc>
                <a:extLst>
                  <a:ext uri="{0D108BD9-81ED-4DB2-BD59-A6C34878D82A}">
                    <a16:rowId xmlns:a16="http://schemas.microsoft.com/office/drawing/2014/main" val="1631564000"/>
                  </a:ext>
                </a:extLst>
              </a:tr>
              <a:tr h="370840">
                <a:tc>
                  <a:txBody>
                    <a:bodyPr/>
                    <a:lstStyle/>
                    <a:p>
                      <a:r>
                        <a:rPr lang="en-US" sz="1600" dirty="0">
                          <a:latin typeface="Aptos" panose="020B0004020202020204" pitchFamily="34" charset="0"/>
                        </a:rPr>
                        <a:t>Will an autonomous shuttle (max 15 km h⁻¹) mix safely with cyclists on a shared path?</a:t>
                      </a:r>
                    </a:p>
                  </a:txBody>
                  <a:tcPr/>
                </a:tc>
                <a:tc>
                  <a:txBody>
                    <a:bodyPr/>
                    <a:lstStyle/>
                    <a:p>
                      <a:r>
                        <a:rPr lang="en-US" sz="1600" dirty="0">
                          <a:latin typeface="Aptos" panose="020B0004020202020204" pitchFamily="34" charset="0"/>
                        </a:rPr>
                        <a:t>VISUM has no car-following or gap-acceptance </a:t>
                      </a:r>
                      <a:r>
                        <a:rPr lang="en-US" sz="1600" dirty="0" err="1">
                          <a:latin typeface="Aptos" panose="020B0004020202020204" pitchFamily="34" charset="0"/>
                        </a:rPr>
                        <a:t>behaviour</a:t>
                      </a:r>
                      <a:r>
                        <a:rPr lang="en-US" sz="1600" dirty="0">
                          <a:latin typeface="Aptos" panose="020B0004020202020204" pitchFamily="34" charset="0"/>
                        </a:rPr>
                        <a:t> at bike speeds.</a:t>
                      </a:r>
                    </a:p>
                  </a:txBody>
                  <a:tcPr/>
                </a:tc>
                <a:tc>
                  <a:txBody>
                    <a:bodyPr/>
                    <a:lstStyle/>
                    <a:p>
                      <a:r>
                        <a:rPr lang="en-US" sz="1600" dirty="0">
                          <a:latin typeface="Aptos" panose="020B0004020202020204" pitchFamily="34" charset="0"/>
                        </a:rPr>
                        <a:t>Uses ACC/ALC </a:t>
                      </a:r>
                      <a:r>
                        <a:rPr lang="en-US" sz="1600" dirty="0" err="1">
                          <a:latin typeface="Aptos" panose="020B0004020202020204" pitchFamily="34" charset="0"/>
                        </a:rPr>
                        <a:t>behaviour</a:t>
                      </a:r>
                      <a:r>
                        <a:rPr lang="en-US" sz="1600" dirty="0">
                          <a:latin typeface="Aptos" panose="020B0004020202020204" pitchFamily="34" charset="0"/>
                        </a:rPr>
                        <a:t> sets + cyclist model to track headways; exports post-encroachment-time safety metrics.</a:t>
                      </a:r>
                    </a:p>
                  </a:txBody>
                  <a:tcPr/>
                </a:tc>
                <a:extLst>
                  <a:ext uri="{0D108BD9-81ED-4DB2-BD59-A6C34878D82A}">
                    <a16:rowId xmlns:a16="http://schemas.microsoft.com/office/drawing/2014/main" val="3263524981"/>
                  </a:ext>
                </a:extLst>
              </a:tr>
              <a:tr h="370840">
                <a:tc>
                  <a:txBody>
                    <a:bodyPr/>
                    <a:lstStyle/>
                    <a:p>
                      <a:r>
                        <a:rPr lang="en-US" sz="1600" dirty="0">
                          <a:latin typeface="Aptos" panose="020B0004020202020204" pitchFamily="34" charset="0"/>
                        </a:rPr>
                        <a:t>Can pedestrian crossings clear before the next platoon arrives?</a:t>
                      </a:r>
                    </a:p>
                  </a:txBody>
                  <a:tcPr/>
                </a:tc>
                <a:tc>
                  <a:txBody>
                    <a:bodyPr/>
                    <a:lstStyle/>
                    <a:p>
                      <a:r>
                        <a:rPr lang="en-US" sz="1600" dirty="0">
                          <a:latin typeface="Aptos" panose="020B0004020202020204" pitchFamily="34" charset="0"/>
                        </a:rPr>
                        <a:t>Macro models treat pedestrians as demand modifiers, not moving agents.</a:t>
                      </a:r>
                    </a:p>
                  </a:txBody>
                  <a:tcPr/>
                </a:tc>
                <a:tc>
                  <a:txBody>
                    <a:bodyPr/>
                    <a:lstStyle/>
                    <a:p>
                      <a:r>
                        <a:rPr lang="en-US" sz="1600" dirty="0">
                          <a:latin typeface="Aptos" panose="020B0004020202020204" pitchFamily="34" charset="0"/>
                        </a:rPr>
                        <a:t>Simulates pedestrian trajectories, signal compliance, and queue build-up; reports average wait and LOS.</a:t>
                      </a:r>
                    </a:p>
                  </a:txBody>
                  <a:tcPr/>
                </a:tc>
                <a:extLst>
                  <a:ext uri="{0D108BD9-81ED-4DB2-BD59-A6C34878D82A}">
                    <a16:rowId xmlns:a16="http://schemas.microsoft.com/office/drawing/2014/main" val="2401595761"/>
                  </a:ext>
                </a:extLst>
              </a:tr>
              <a:tr h="370840">
                <a:tc>
                  <a:txBody>
                    <a:bodyPr/>
                    <a:lstStyle/>
                    <a:p>
                      <a:r>
                        <a:rPr lang="en-US" sz="1600" dirty="0">
                          <a:latin typeface="Aptos" panose="020B0004020202020204" pitchFamily="34" charset="0"/>
                        </a:rPr>
                        <a:t>Does an adaptive (SCOOT-like) signal reduce overall delay vs. fixed-time?</a:t>
                      </a:r>
                    </a:p>
                  </a:txBody>
                  <a:tcPr/>
                </a:tc>
                <a:tc>
                  <a:txBody>
                    <a:bodyPr/>
                    <a:lstStyle/>
                    <a:p>
                      <a:r>
                        <a:rPr lang="en-US" sz="1600" dirty="0">
                          <a:latin typeface="Aptos" panose="020B0004020202020204" pitchFamily="34" charset="0"/>
                        </a:rPr>
                        <a:t>VISUM can’t emulate detector logic or real-time phase calls.</a:t>
                      </a:r>
                    </a:p>
                  </a:txBody>
                  <a:tcPr/>
                </a:tc>
                <a:tc>
                  <a:txBody>
                    <a:bodyPr/>
                    <a:lstStyle/>
                    <a:p>
                      <a:r>
                        <a:rPr lang="en-US" sz="1600" dirty="0">
                          <a:latin typeface="Aptos" panose="020B0004020202020204" pitchFamily="34" charset="0"/>
                        </a:rPr>
                        <a:t>Built-in controller library (Ring-Barrier, VAP) runs detection-based timings, letting you compare delay/queue KPIs.</a:t>
                      </a:r>
                    </a:p>
                  </a:txBody>
                  <a:tcPr/>
                </a:tc>
                <a:extLst>
                  <a:ext uri="{0D108BD9-81ED-4DB2-BD59-A6C34878D82A}">
                    <a16:rowId xmlns:a16="http://schemas.microsoft.com/office/drawing/2014/main" val="1899062790"/>
                  </a:ext>
                </a:extLst>
              </a:tr>
            </a:tbl>
          </a:graphicData>
        </a:graphic>
      </p:graphicFrame>
      <p:sp>
        <p:nvSpPr>
          <p:cNvPr id="5" name="object 6">
            <a:extLst>
              <a:ext uri="{FF2B5EF4-FFF2-40B4-BE49-F238E27FC236}">
                <a16:creationId xmlns:a16="http://schemas.microsoft.com/office/drawing/2014/main" id="{03DA807C-E96A-67DC-1319-96183AE2628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4" name="object 3">
            <a:extLst>
              <a:ext uri="{FF2B5EF4-FFF2-40B4-BE49-F238E27FC236}">
                <a16:creationId xmlns:a16="http://schemas.microsoft.com/office/drawing/2014/main" id="{4009A6E2-D757-E7F3-B0CF-30DF273D0D0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7.3. Problems VISUM can’t answer (but VISSIM can)</a:t>
            </a:r>
            <a:endParaRPr lang="en-US" b="1" dirty="0">
              <a:solidFill>
                <a:schemeClr val="tx1"/>
              </a:solidFill>
            </a:endParaRPr>
          </a:p>
        </p:txBody>
      </p:sp>
    </p:spTree>
    <p:extLst>
      <p:ext uri="{BB962C8B-B14F-4D97-AF65-F5344CB8AC3E}">
        <p14:creationId xmlns:p14="http://schemas.microsoft.com/office/powerpoint/2010/main" val="372027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5CDAC-9FA6-5108-AE49-ADEA49843C8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269D8D3-71A4-646F-2564-62A39CF78A63}"/>
              </a:ext>
            </a:extLst>
          </p:cNvPr>
          <p:cNvSpPr txBox="1"/>
          <p:nvPr/>
        </p:nvSpPr>
        <p:spPr>
          <a:xfrm>
            <a:off x="726281" y="127639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latin typeface="Aptos" panose="020B0004020202020204" pitchFamily="34" charset="0"/>
              </a:rPr>
              <a:t>By the end of this lab, you will be able to …</a:t>
            </a:r>
            <a:endParaRPr lang="en-GB" sz="2800" b="1"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4461DF44-4EE4-2944-0B63-2701055D0C7F}"/>
              </a:ext>
            </a:extLst>
          </p:cNvPr>
          <p:cNvSpPr txBox="1"/>
          <p:nvPr/>
        </p:nvSpPr>
        <p:spPr>
          <a:xfrm>
            <a:off x="726281" y="1688302"/>
            <a:ext cx="9772448" cy="2217091"/>
          </a:xfrm>
          <a:prstGeom prst="rect">
            <a:avLst/>
          </a:prstGeom>
        </p:spPr>
        <p:txBody>
          <a:bodyPr vert="horz" wrap="square" lIns="0" tIns="16329" rIns="0" bIns="0" rtlCol="0">
            <a:spAutoFit/>
          </a:bodyPr>
          <a:lstStyle/>
          <a:p>
            <a:pPr marL="285750"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Classify eight major types of transport data and match each to a typical file format.</a:t>
            </a:r>
          </a:p>
          <a:p>
            <a:pPr marL="285750"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Locate &amp; download at least one open dataset (e.g. GTFS, loop counts, OSM) relevant to your project.</a:t>
            </a:r>
          </a:p>
          <a:p>
            <a:pPr marL="285750"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Install and launch five core tools – MATLAB, Python/</a:t>
            </a:r>
            <a:r>
              <a:rPr lang="en-US" sz="1800" kern="100" dirty="0" err="1">
                <a:latin typeface="Aptos" panose="020B0004020202020204" pitchFamily="34" charset="0"/>
                <a:ea typeface="Aptos" panose="020B0004020202020204" pitchFamily="34" charset="0"/>
                <a:cs typeface="Times New Roman" panose="02020603050405020304" pitchFamily="18" charset="0"/>
              </a:rPr>
              <a:t>Colab</a:t>
            </a:r>
            <a:r>
              <a:rPr lang="en-US" sz="1800" kern="100" dirty="0">
                <a:latin typeface="Aptos" panose="020B0004020202020204" pitchFamily="34" charset="0"/>
                <a:ea typeface="Aptos" panose="020B0004020202020204" pitchFamily="34" charset="0"/>
                <a:cs typeface="Times New Roman" panose="02020603050405020304" pitchFamily="18" charset="0"/>
              </a:rPr>
              <a:t>, Excel, VISUM, and VISSIM – on your own device or via campus </a:t>
            </a:r>
            <a:r>
              <a:rPr lang="en-US" sz="1800" kern="100" dirty="0" err="1">
                <a:latin typeface="Aptos" panose="020B0004020202020204" pitchFamily="34" charset="0"/>
                <a:ea typeface="Aptos" panose="020B0004020202020204" pitchFamily="34" charset="0"/>
                <a:cs typeface="Times New Roman" panose="02020603050405020304" pitchFamily="18" charset="0"/>
              </a:rPr>
              <a:t>licence</a:t>
            </a:r>
            <a:r>
              <a:rPr lang="en-US" sz="1800" kern="100" dirty="0">
                <a:latin typeface="Aptos" panose="020B0004020202020204" pitchFamily="34" charset="0"/>
                <a:ea typeface="Aptos" panose="020B0004020202020204" pitchFamily="34" charset="0"/>
                <a:cs typeface="Times New Roman" panose="02020603050405020304" pitchFamily="18" charset="0"/>
              </a:rPr>
              <a:t>.</a:t>
            </a:r>
          </a:p>
          <a:p>
            <a:pPr marL="285750"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Execute basic tasks in each analysis tool: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2C702B1-EEE8-2D2E-EB3C-DBBD8057992B}"/>
              </a:ext>
            </a:extLst>
          </p:cNvPr>
          <p:cNvSpPr txBox="1"/>
          <p:nvPr/>
        </p:nvSpPr>
        <p:spPr>
          <a:xfrm>
            <a:off x="1471605" y="3993033"/>
            <a:ext cx="8671727" cy="1128514"/>
          </a:xfrm>
          <a:prstGeom prst="rect">
            <a:avLst/>
          </a:prstGeom>
          <a:noFill/>
        </p:spPr>
        <p:txBody>
          <a:bodyPr wrap="square" rtlCol="0">
            <a:spAutoFit/>
          </a:bodyPr>
          <a:lstStyle/>
          <a:p>
            <a:pPr marL="285750" lvl="0" indent="-285750">
              <a:lnSpc>
                <a:spcPct val="100000"/>
              </a:lnSpc>
              <a:spcBef>
                <a:spcPts val="0"/>
              </a:spcBef>
              <a:spcAft>
                <a:spcPts val="800"/>
              </a:spcAft>
              <a:buSzPct val="100000"/>
              <a:buFont typeface="Arial" panose="020B0604020202020204" pitchFamily="34" charset="0"/>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MATLAB – load CSV &amp; create a simple plot</a:t>
            </a:r>
          </a:p>
          <a:p>
            <a:pPr marL="285750" lvl="0" indent="-285750">
              <a:lnSpc>
                <a:spcPct val="100000"/>
              </a:lnSpc>
              <a:spcBef>
                <a:spcPts val="0"/>
              </a:spcBef>
              <a:spcAft>
                <a:spcPts val="800"/>
              </a:spcAft>
              <a:buSzPct val="100000"/>
              <a:buFont typeface="Arial" panose="020B0604020202020204" pitchFamily="34" charset="0"/>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Python/pandas – compute descriptive stats and make a bar chart</a:t>
            </a:r>
          </a:p>
          <a:p>
            <a:pPr marL="285750" lvl="0" indent="-285750">
              <a:lnSpc>
                <a:spcPct val="100000"/>
              </a:lnSpc>
              <a:spcBef>
                <a:spcPts val="0"/>
              </a:spcBef>
              <a:spcAft>
                <a:spcPts val="800"/>
              </a:spcAft>
              <a:buSzPct val="100000"/>
              <a:buFont typeface="Arial" panose="020B0604020202020204" pitchFamily="34" charset="0"/>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Excel – build a 2-click PivotTable</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0" name="Slide Number Placeholder 9">
            <a:extLst>
              <a:ext uri="{FF2B5EF4-FFF2-40B4-BE49-F238E27FC236}">
                <a16:creationId xmlns:a16="http://schemas.microsoft.com/office/drawing/2014/main" id="{252190D1-DE25-688D-38A4-33FDCEA44BBC}"/>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sp>
        <p:nvSpPr>
          <p:cNvPr id="7" name="TextBox 6">
            <a:extLst>
              <a:ext uri="{FF2B5EF4-FFF2-40B4-BE49-F238E27FC236}">
                <a16:creationId xmlns:a16="http://schemas.microsoft.com/office/drawing/2014/main" id="{436393A2-7EF3-D360-A032-DDF7F1D477C3}"/>
              </a:ext>
            </a:extLst>
          </p:cNvPr>
          <p:cNvSpPr txBox="1"/>
          <p:nvPr/>
        </p:nvSpPr>
        <p:spPr>
          <a:xfrm>
            <a:off x="726281" y="5116854"/>
            <a:ext cx="9450795" cy="4288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defTabSz="2438338">
              <a:spcBef>
                <a:spcPts val="600"/>
              </a:spcBef>
              <a:buFont typeface="Arial" panose="020B0604020202020204" pitchFamily="34" charset="0"/>
              <a:buChar char="•"/>
            </a:pPr>
            <a:r>
              <a:rPr lang="en-US" sz="1800" dirty="0">
                <a:latin typeface="Aptos" panose="020B0004020202020204" pitchFamily="34" charset="0"/>
              </a:rPr>
              <a:t>Describe, in one sentence each, when to choose</a:t>
            </a:r>
            <a:endParaRPr kumimoji="0" lang="en-US" sz="1800" b="0" i="0" u="none" strike="noStrike" cap="none" spc="0" normalizeH="0" baseline="0" dirty="0">
              <a:ln>
                <a:noFill/>
              </a:ln>
              <a:solidFill>
                <a:srgbClr val="000000"/>
              </a:solidFill>
              <a:effectLst/>
              <a:uFillTx/>
              <a:latin typeface="Aptos" panose="020B0004020202020204" pitchFamily="34" charset="0"/>
              <a:sym typeface="Helvetica Neue"/>
            </a:endParaRPr>
          </a:p>
        </p:txBody>
      </p:sp>
      <p:sp>
        <p:nvSpPr>
          <p:cNvPr id="11" name="TextBox 10">
            <a:extLst>
              <a:ext uri="{FF2B5EF4-FFF2-40B4-BE49-F238E27FC236}">
                <a16:creationId xmlns:a16="http://schemas.microsoft.com/office/drawing/2014/main" id="{429E632F-4122-3F67-FB49-093D2DB5E63C}"/>
              </a:ext>
            </a:extLst>
          </p:cNvPr>
          <p:cNvSpPr txBox="1"/>
          <p:nvPr/>
        </p:nvSpPr>
        <p:spPr>
          <a:xfrm>
            <a:off x="1471605" y="5542149"/>
            <a:ext cx="8671727" cy="748923"/>
          </a:xfrm>
          <a:prstGeom prst="rect">
            <a:avLst/>
          </a:prstGeom>
          <a:noFill/>
        </p:spPr>
        <p:txBody>
          <a:bodyPr wrap="square" rtlCol="0">
            <a:spAutoFit/>
          </a:bodyPr>
          <a:lstStyle/>
          <a:p>
            <a:pPr marL="342900" lvl="0" indent="-342900">
              <a:lnSpc>
                <a:spcPct val="100000"/>
              </a:lnSpc>
              <a:spcBef>
                <a:spcPts val="0"/>
              </a:spcBef>
              <a:spcAft>
                <a:spcPts val="800"/>
              </a:spcAft>
              <a:buSzPct val="100000"/>
              <a:buFont typeface="Arial" panose="020B0604020202020204" pitchFamily="34" charset="0"/>
              <a:buChar char="•"/>
              <a:tabLst>
                <a:tab pos="457200" algn="l"/>
              </a:tabLst>
            </a:pPr>
            <a:r>
              <a:rPr lang="pt-BR" sz="1800" b="1" kern="100" dirty="0">
                <a:latin typeface="Aptos" panose="020B0004020202020204" pitchFamily="34" charset="0"/>
                <a:ea typeface="Aptos" panose="020B0004020202020204" pitchFamily="34" charset="0"/>
                <a:cs typeface="Times New Roman" panose="02020603050405020304" pitchFamily="18" charset="0"/>
              </a:rPr>
              <a:t>a macroscopic planner (VISUM/VISEM) versus</a:t>
            </a:r>
          </a:p>
          <a:p>
            <a:pPr marL="342900" lvl="0" indent="-342900">
              <a:lnSpc>
                <a:spcPct val="100000"/>
              </a:lnSpc>
              <a:spcBef>
                <a:spcPts val="0"/>
              </a:spcBef>
              <a:spcAft>
                <a:spcPts val="800"/>
              </a:spcAft>
              <a:buSzPct val="100000"/>
              <a:buFont typeface="Arial" panose="020B0604020202020204" pitchFamily="34" charset="0"/>
              <a:buChar char="•"/>
              <a:tabLst>
                <a:tab pos="457200" algn="l"/>
              </a:tabLst>
            </a:pPr>
            <a:r>
              <a:rPr lang="pt-BR" sz="1800" b="1" kern="100" dirty="0">
                <a:latin typeface="Aptos" panose="020B0004020202020204" pitchFamily="34" charset="0"/>
                <a:ea typeface="Aptos" panose="020B0004020202020204" pitchFamily="34" charset="0"/>
                <a:cs typeface="Times New Roman" panose="02020603050405020304" pitchFamily="18" charset="0"/>
              </a:rPr>
              <a:t>a microscopic simulator (VISSIM).</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9" name="object 6">
            <a:extLst>
              <a:ext uri="{FF2B5EF4-FFF2-40B4-BE49-F238E27FC236}">
                <a16:creationId xmlns:a16="http://schemas.microsoft.com/office/drawing/2014/main" id="{BAAB238B-653D-EA8D-2F0F-BBBA0CD5A7A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12" name="object 6">
            <a:extLst>
              <a:ext uri="{FF2B5EF4-FFF2-40B4-BE49-F238E27FC236}">
                <a16:creationId xmlns:a16="http://schemas.microsoft.com/office/drawing/2014/main" id="{E0893D31-E0F8-2807-157C-7C27D91A4E7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6" name="object 3">
            <a:extLst>
              <a:ext uri="{FF2B5EF4-FFF2-40B4-BE49-F238E27FC236}">
                <a16:creationId xmlns:a16="http://schemas.microsoft.com/office/drawing/2014/main" id="{EFF08C27-69FD-47B8-7DA6-49FC962695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Learning Outcome</a:t>
            </a:r>
            <a:endParaRPr lang="en-GB" sz="3200" b="1" dirty="0">
              <a:solidFill>
                <a:schemeClr val="tx1"/>
              </a:solidFill>
              <a:latin typeface="Aptos" panose="020B0004020202020204" pitchFamily="34" charset="0"/>
              <a:cs typeface="Arial"/>
            </a:endParaRPr>
          </a:p>
        </p:txBody>
      </p:sp>
      <p:sp>
        <p:nvSpPr>
          <p:cNvPr id="14" name="object 2">
            <a:extLst>
              <a:ext uri="{FF2B5EF4-FFF2-40B4-BE49-F238E27FC236}">
                <a16:creationId xmlns:a16="http://schemas.microsoft.com/office/drawing/2014/main" id="{13AB984E-034C-399E-65C8-2F62578F590F}"/>
              </a:ext>
            </a:extLst>
          </p:cNvPr>
          <p:cNvSpPr txBox="1">
            <a:spLocks/>
          </p:cNvSpPr>
          <p:nvPr/>
        </p:nvSpPr>
        <p:spPr>
          <a:xfrm>
            <a:off x="726281" y="432621"/>
            <a:ext cx="4719926" cy="385820"/>
          </a:xfrm>
          <a:prstGeom prst="rect">
            <a:avLst/>
          </a:prstGeom>
          <a:solidFill>
            <a:srgbClr val="FD001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0. </a:t>
            </a:r>
            <a:r>
              <a:rPr lang="en-US" sz="2400" b="1">
                <a:solidFill>
                  <a:schemeClr val="bg1"/>
                </a:solidFill>
                <a:latin typeface="Calibri" panose="020F0502020204030204" pitchFamily="34" charset="0"/>
                <a:cs typeface="Calibri" panose="020F0502020204030204" pitchFamily="34" charset="0"/>
              </a:rPr>
              <a:t>Objectives and Learning Outcomes</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9803115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CB244-D2E4-2D5B-2E5D-0C3CAEF2DC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A71FBC-65A9-B628-49AC-FC077428CF5F}"/>
              </a:ext>
            </a:extLst>
          </p:cNvPr>
          <p:cNvSpPr txBox="1">
            <a:spLocks noGrp="1"/>
          </p:cNvSpPr>
          <p:nvPr>
            <p:ph type="title"/>
          </p:nvPr>
        </p:nvSpPr>
        <p:spPr>
          <a:xfrm>
            <a:off x="726281" y="432621"/>
            <a:ext cx="430793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to PTV VISSIM</a:t>
            </a:r>
            <a:endParaRPr lang="en-US" sz="2400" b="1" spc="-13" dirty="0">
              <a:solidFill>
                <a:schemeClr val="bg1"/>
              </a:solidFill>
              <a:latin typeface="Aptos" panose="020B0004020202020204" pitchFamily="34" charset="0"/>
            </a:endParaRPr>
          </a:p>
        </p:txBody>
      </p:sp>
      <p:pic>
        <p:nvPicPr>
          <p:cNvPr id="3" name="Picture 2" descr="A screenshot of a computer&#10;&#10;AI-generated content may be incorrect.">
            <a:extLst>
              <a:ext uri="{FF2B5EF4-FFF2-40B4-BE49-F238E27FC236}">
                <a16:creationId xmlns:a16="http://schemas.microsoft.com/office/drawing/2014/main" id="{3FC28C2C-B5C1-3519-00A2-DC0E86B7A65B}"/>
              </a:ext>
            </a:extLst>
          </p:cNvPr>
          <p:cNvPicPr>
            <a:picLocks noChangeAspect="1"/>
          </p:cNvPicPr>
          <p:nvPr/>
        </p:nvPicPr>
        <p:blipFill>
          <a:blip r:embed="rId2"/>
          <a:stretch>
            <a:fillRect/>
          </a:stretch>
        </p:blipFill>
        <p:spPr>
          <a:xfrm>
            <a:off x="4192943" y="1277628"/>
            <a:ext cx="7266529" cy="5023491"/>
          </a:xfrm>
          <a:prstGeom prst="rect">
            <a:avLst/>
          </a:prstGeom>
        </p:spPr>
      </p:pic>
      <p:sp>
        <p:nvSpPr>
          <p:cNvPr id="10" name="Slide Number Placeholder 9">
            <a:extLst>
              <a:ext uri="{FF2B5EF4-FFF2-40B4-BE49-F238E27FC236}">
                <a16:creationId xmlns:a16="http://schemas.microsoft.com/office/drawing/2014/main" id="{5DC85DD6-AE8D-C280-E54C-880D27845647}"/>
              </a:ext>
            </a:extLst>
          </p:cNvPr>
          <p:cNvSpPr>
            <a:spLocks noGrp="1"/>
          </p:cNvSpPr>
          <p:nvPr>
            <p:ph type="sldNum" sz="quarter" idx="7"/>
          </p:nvPr>
        </p:nvSpPr>
        <p:spPr>
          <a:xfrm>
            <a:off x="5868237" y="6321215"/>
            <a:ext cx="351277" cy="320743"/>
          </a:xfrm>
        </p:spPr>
        <p:txBody>
          <a:bodyPr/>
          <a:lstStyle/>
          <a:p>
            <a:pPr marL="103685">
              <a:lnSpc>
                <a:spcPts val="1633"/>
              </a:lnSpc>
            </a:pPr>
            <a:fld id="{81D60167-4931-47E6-BA6A-407CBD079E47}" type="slidenum">
              <a:rPr lang="en-AT" spc="-64" smtClean="0"/>
              <a:pPr marL="103685">
                <a:lnSpc>
                  <a:spcPts val="1633"/>
                </a:lnSpc>
              </a:pPr>
              <a:t>70</a:t>
            </a:fld>
            <a:endParaRPr lang="en-AT" spc="-64" dirty="0"/>
          </a:p>
        </p:txBody>
      </p:sp>
      <p:sp>
        <p:nvSpPr>
          <p:cNvPr id="4" name="TextBox 3">
            <a:extLst>
              <a:ext uri="{FF2B5EF4-FFF2-40B4-BE49-F238E27FC236}">
                <a16:creationId xmlns:a16="http://schemas.microsoft.com/office/drawing/2014/main" id="{31E67216-3547-D41E-74EA-631463B37070}"/>
              </a:ext>
            </a:extLst>
          </p:cNvPr>
          <p:cNvSpPr txBox="1"/>
          <p:nvPr/>
        </p:nvSpPr>
        <p:spPr>
          <a:xfrm>
            <a:off x="654542" y="1379119"/>
            <a:ext cx="2502039" cy="313932"/>
          </a:xfrm>
          <a:prstGeom prst="rect">
            <a:avLst/>
          </a:prstGeom>
          <a:noFill/>
        </p:spPr>
        <p:txBody>
          <a:bodyPr wrap="square" rtlCol="0">
            <a:spAutoFit/>
          </a:bodyPr>
          <a:lstStyle/>
          <a:p>
            <a:r>
              <a:rPr lang="en-US" sz="1600" dirty="0"/>
              <a:t>Network Editor Window</a:t>
            </a:r>
          </a:p>
        </p:txBody>
      </p:sp>
      <p:cxnSp>
        <p:nvCxnSpPr>
          <p:cNvPr id="7" name="Straight Arrow Connector 6">
            <a:extLst>
              <a:ext uri="{FF2B5EF4-FFF2-40B4-BE49-F238E27FC236}">
                <a16:creationId xmlns:a16="http://schemas.microsoft.com/office/drawing/2014/main" id="{7F2D746D-507F-3EC6-02D3-62F966B31445}"/>
              </a:ext>
            </a:extLst>
          </p:cNvPr>
          <p:cNvCxnSpPr>
            <a:cxnSpLocks/>
          </p:cNvCxnSpPr>
          <p:nvPr/>
        </p:nvCxnSpPr>
        <p:spPr>
          <a:xfrm>
            <a:off x="2813538" y="1693051"/>
            <a:ext cx="4612194" cy="1943274"/>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BFC6A1F0-4333-1993-0C9B-6C6BD1341AE0}"/>
              </a:ext>
            </a:extLst>
          </p:cNvPr>
          <p:cNvSpPr txBox="1"/>
          <p:nvPr/>
        </p:nvSpPr>
        <p:spPr>
          <a:xfrm>
            <a:off x="203548" y="3322393"/>
            <a:ext cx="2502039" cy="313932"/>
          </a:xfrm>
          <a:prstGeom prst="rect">
            <a:avLst/>
          </a:prstGeom>
          <a:noFill/>
        </p:spPr>
        <p:txBody>
          <a:bodyPr wrap="square" rtlCol="0">
            <a:spAutoFit/>
          </a:bodyPr>
          <a:lstStyle/>
          <a:p>
            <a:r>
              <a:rPr lang="en-US" sz="1600" dirty="0"/>
              <a:t>Network Objects</a:t>
            </a:r>
          </a:p>
        </p:txBody>
      </p:sp>
      <p:cxnSp>
        <p:nvCxnSpPr>
          <p:cNvPr id="9" name="Straight Arrow Connector 8">
            <a:extLst>
              <a:ext uri="{FF2B5EF4-FFF2-40B4-BE49-F238E27FC236}">
                <a16:creationId xmlns:a16="http://schemas.microsoft.com/office/drawing/2014/main" id="{531A28F2-CF5B-8117-06E2-B3B34B80CEE0}"/>
              </a:ext>
            </a:extLst>
          </p:cNvPr>
          <p:cNvCxnSpPr>
            <a:cxnSpLocks/>
          </p:cNvCxnSpPr>
          <p:nvPr/>
        </p:nvCxnSpPr>
        <p:spPr>
          <a:xfrm>
            <a:off x="1748413" y="3479359"/>
            <a:ext cx="3516923" cy="243538"/>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50D11044-A0A0-F81F-E52A-7B462E4D1CE6}"/>
              </a:ext>
            </a:extLst>
          </p:cNvPr>
          <p:cNvSpPr txBox="1"/>
          <p:nvPr/>
        </p:nvSpPr>
        <p:spPr>
          <a:xfrm>
            <a:off x="311499" y="4925606"/>
            <a:ext cx="2502039" cy="313932"/>
          </a:xfrm>
          <a:prstGeom prst="rect">
            <a:avLst/>
          </a:prstGeom>
          <a:noFill/>
        </p:spPr>
        <p:txBody>
          <a:bodyPr wrap="square" rtlCol="0">
            <a:spAutoFit/>
          </a:bodyPr>
          <a:lstStyle/>
          <a:p>
            <a:r>
              <a:rPr lang="en-US" sz="1600" dirty="0"/>
              <a:t>Quick View</a:t>
            </a:r>
          </a:p>
        </p:txBody>
      </p:sp>
      <p:cxnSp>
        <p:nvCxnSpPr>
          <p:cNvPr id="12" name="Straight Arrow Connector 11">
            <a:extLst>
              <a:ext uri="{FF2B5EF4-FFF2-40B4-BE49-F238E27FC236}">
                <a16:creationId xmlns:a16="http://schemas.microsoft.com/office/drawing/2014/main" id="{5C6B7959-70AD-73A1-7AB1-BB8F42BDD4BF}"/>
              </a:ext>
            </a:extLst>
          </p:cNvPr>
          <p:cNvCxnSpPr>
            <a:cxnSpLocks/>
            <a:stCxn id="11" idx="2"/>
          </p:cNvCxnSpPr>
          <p:nvPr/>
        </p:nvCxnSpPr>
        <p:spPr>
          <a:xfrm>
            <a:off x="1562519" y="5239538"/>
            <a:ext cx="3461657" cy="631194"/>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3" name="object 6">
            <a:extLst>
              <a:ext uri="{FF2B5EF4-FFF2-40B4-BE49-F238E27FC236}">
                <a16:creationId xmlns:a16="http://schemas.microsoft.com/office/drawing/2014/main" id="{8A030E8E-4569-331A-AC93-F36F67C1771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5" name="object 3">
            <a:extLst>
              <a:ext uri="{FF2B5EF4-FFF2-40B4-BE49-F238E27FC236}">
                <a16:creationId xmlns:a16="http://schemas.microsoft.com/office/drawing/2014/main" id="{A7FA369F-3EE5-73B6-EBAF-21E6F6EC382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7.4. VISSIM GUI</a:t>
            </a:r>
            <a:endParaRPr lang="en-US" b="1" dirty="0">
              <a:solidFill>
                <a:schemeClr val="tx1"/>
              </a:solidFill>
            </a:endParaRPr>
          </a:p>
        </p:txBody>
      </p:sp>
    </p:spTree>
    <p:extLst>
      <p:ext uri="{BB962C8B-B14F-4D97-AF65-F5344CB8AC3E}">
        <p14:creationId xmlns:p14="http://schemas.microsoft.com/office/powerpoint/2010/main" val="332565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9F34A-C683-C0B1-DD4A-0B8077C01FB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92CB7E-BD93-E8EB-1F23-6433071CB50A}"/>
              </a:ext>
            </a:extLst>
          </p:cNvPr>
          <p:cNvSpPr txBox="1">
            <a:spLocks noGrp="1"/>
          </p:cNvSpPr>
          <p:nvPr>
            <p:ph type="title"/>
          </p:nvPr>
        </p:nvSpPr>
        <p:spPr>
          <a:xfrm>
            <a:off x="726281" y="432621"/>
            <a:ext cx="430793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to PTV VISSIM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F2922B8-025A-F045-B813-40FB375F0CD2}"/>
              </a:ext>
            </a:extLst>
          </p:cNvPr>
          <p:cNvSpPr>
            <a:spLocks noGrp="1"/>
          </p:cNvSpPr>
          <p:nvPr>
            <p:ph type="sldNum" sz="quarter" idx="7"/>
          </p:nvPr>
        </p:nvSpPr>
        <p:spPr>
          <a:xfrm>
            <a:off x="5828044" y="6321215"/>
            <a:ext cx="391470" cy="244413"/>
          </a:xfrm>
        </p:spPr>
        <p:txBody>
          <a:bodyPr/>
          <a:lstStyle/>
          <a:p>
            <a:pPr marL="103685">
              <a:lnSpc>
                <a:spcPts val="1633"/>
              </a:lnSpc>
            </a:pPr>
            <a:fld id="{81D60167-4931-47E6-BA6A-407CBD079E47}" type="slidenum">
              <a:rPr lang="en-AT" spc="-64" smtClean="0"/>
              <a:pPr marL="103685">
                <a:lnSpc>
                  <a:spcPts val="1633"/>
                </a:lnSpc>
              </a:pPr>
              <a:t>71</a:t>
            </a:fld>
            <a:endParaRPr lang="en-AT" spc="-64" dirty="0"/>
          </a:p>
        </p:txBody>
      </p:sp>
      <p:pic>
        <p:nvPicPr>
          <p:cNvPr id="5" name="Picture 4" descr="A computer screen shot of a road map&#10;&#10;AI-generated content may be incorrect.">
            <a:extLst>
              <a:ext uri="{FF2B5EF4-FFF2-40B4-BE49-F238E27FC236}">
                <a16:creationId xmlns:a16="http://schemas.microsoft.com/office/drawing/2014/main" id="{5834F620-EFBF-6A63-B915-637B5FD520F4}"/>
              </a:ext>
            </a:extLst>
          </p:cNvPr>
          <p:cNvPicPr>
            <a:picLocks noChangeAspect="1"/>
          </p:cNvPicPr>
          <p:nvPr/>
        </p:nvPicPr>
        <p:blipFill>
          <a:blip r:embed="rId2"/>
          <a:stretch>
            <a:fillRect/>
          </a:stretch>
        </p:blipFill>
        <p:spPr>
          <a:xfrm>
            <a:off x="2514954" y="1331216"/>
            <a:ext cx="7162091" cy="4946779"/>
          </a:xfrm>
          <a:prstGeom prst="rect">
            <a:avLst/>
          </a:prstGeom>
        </p:spPr>
      </p:pic>
      <p:sp>
        <p:nvSpPr>
          <p:cNvPr id="4" name="object 6">
            <a:extLst>
              <a:ext uri="{FF2B5EF4-FFF2-40B4-BE49-F238E27FC236}">
                <a16:creationId xmlns:a16="http://schemas.microsoft.com/office/drawing/2014/main" id="{8712ACAD-36B7-4505-CB81-5E032E546B8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FCF716BC-5FB2-2172-A9E2-C3A083FB6DE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7.4. VISSIM GUI</a:t>
            </a:r>
            <a:endParaRPr lang="en-US" b="1" dirty="0">
              <a:solidFill>
                <a:schemeClr val="tx1"/>
              </a:solidFill>
            </a:endParaRPr>
          </a:p>
        </p:txBody>
      </p:sp>
    </p:spTree>
    <p:extLst>
      <p:ext uri="{BB962C8B-B14F-4D97-AF65-F5344CB8AC3E}">
        <p14:creationId xmlns:p14="http://schemas.microsoft.com/office/powerpoint/2010/main" val="41784333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2304-FEF0-757A-D37A-C5AD62E5BC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27AC499-E344-5998-4F04-0CEEC64389D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a:t>
            </a:r>
          </a:p>
          <a:p>
            <a:pPr algn="ctr"/>
            <a:r>
              <a:rPr lang="en-US" sz="3200" b="1" dirty="0">
                <a:solidFill>
                  <a:schemeClr val="bg1"/>
                </a:solidFill>
              </a:rPr>
              <a:t>Lab Assignment</a:t>
            </a:r>
          </a:p>
        </p:txBody>
      </p:sp>
      <p:sp>
        <p:nvSpPr>
          <p:cNvPr id="7" name="Slide Number Placeholder 6">
            <a:extLst>
              <a:ext uri="{FF2B5EF4-FFF2-40B4-BE49-F238E27FC236}">
                <a16:creationId xmlns:a16="http://schemas.microsoft.com/office/drawing/2014/main" id="{DA252D9C-DBDE-28E3-CD22-72DD511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72</a:t>
            </a:fld>
            <a:endParaRPr lang="en-AT" spc="-64" dirty="0"/>
          </a:p>
        </p:txBody>
      </p:sp>
      <p:sp>
        <p:nvSpPr>
          <p:cNvPr id="5" name="object 6">
            <a:extLst>
              <a:ext uri="{FF2B5EF4-FFF2-40B4-BE49-F238E27FC236}">
                <a16:creationId xmlns:a16="http://schemas.microsoft.com/office/drawing/2014/main" id="{3496F4D4-BD91-A708-125B-F5BDA28ECEA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Tree>
    <p:extLst>
      <p:ext uri="{BB962C8B-B14F-4D97-AF65-F5344CB8AC3E}">
        <p14:creationId xmlns:p14="http://schemas.microsoft.com/office/powerpoint/2010/main" val="21159948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8DA-C447-EF77-6E2F-77FF320EF4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D92C47-61E4-00B1-98CB-18D63D0B940D}"/>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8. </a:t>
            </a:r>
            <a:r>
              <a:rPr lang="en-US" sz="2400" b="1" dirty="0">
                <a:solidFill>
                  <a:schemeClr val="bg1"/>
                </a:solidFill>
              </a:rPr>
              <a:t>Lab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710910A-E2F1-2CDB-D9E6-D5FDECBA58B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73</a:t>
            </a:fld>
            <a:endParaRPr lang="en-AT" spc="-64" dirty="0"/>
          </a:p>
        </p:txBody>
      </p:sp>
      <p:sp>
        <p:nvSpPr>
          <p:cNvPr id="4" name="object 6">
            <a:extLst>
              <a:ext uri="{FF2B5EF4-FFF2-40B4-BE49-F238E27FC236}">
                <a16:creationId xmlns:a16="http://schemas.microsoft.com/office/drawing/2014/main" id="{E2660B0C-8A86-32C0-A273-412269CB593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14854693-C5FF-E771-8DD0-88E799DE5E1E}"/>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Task 1: Dataset Selection and Download</a:t>
            </a:r>
          </a:p>
          <a:p>
            <a:pPr marL="873572" lvl="1" indent="-285750">
              <a:lnSpc>
                <a:spcPct val="100000"/>
              </a:lnSpc>
              <a:spcBef>
                <a:spcPts val="600"/>
              </a:spcBef>
              <a:buFont typeface="Arial" panose="020B0604020202020204" pitchFamily="34" charset="0"/>
              <a:buChar char="•"/>
            </a:pPr>
            <a:r>
              <a:rPr lang="en-US" sz="1800" dirty="0"/>
              <a:t>Objective: Introduce students to transport data portals.</a:t>
            </a:r>
          </a:p>
          <a:p>
            <a:pPr marL="873572" lvl="1" indent="-285750">
              <a:lnSpc>
                <a:spcPct val="100000"/>
              </a:lnSpc>
              <a:spcBef>
                <a:spcPts val="600"/>
              </a:spcBef>
              <a:buFont typeface="Arial" panose="020B0604020202020204" pitchFamily="34" charset="0"/>
              <a:buChar char="•"/>
            </a:pPr>
            <a:r>
              <a:rPr lang="en-US" sz="1800" dirty="0"/>
              <a:t>Instructions:</a:t>
            </a:r>
          </a:p>
          <a:p>
            <a:pPr lvl="2">
              <a:lnSpc>
                <a:spcPct val="100000"/>
              </a:lnSpc>
              <a:spcBef>
                <a:spcPts val="600"/>
              </a:spcBef>
            </a:pPr>
            <a:r>
              <a:rPr lang="en-US" sz="1800" dirty="0"/>
              <a:t>Visit one of the following or any website mentioned in the lecture:</a:t>
            </a:r>
          </a:p>
          <a:p>
            <a:pPr marL="1461394" lvl="3" indent="-285750">
              <a:lnSpc>
                <a:spcPct val="100000"/>
              </a:lnSpc>
              <a:spcBef>
                <a:spcPts val="600"/>
              </a:spcBef>
              <a:buFont typeface="Arial" panose="020B0604020202020204" pitchFamily="34" charset="0"/>
              <a:buChar char="•"/>
            </a:pPr>
            <a:r>
              <a:rPr lang="en-US" sz="1800" dirty="0"/>
              <a:t>GTFS feeds</a:t>
            </a:r>
          </a:p>
          <a:p>
            <a:pPr marL="1461394" lvl="3" indent="-285750">
              <a:lnSpc>
                <a:spcPct val="100000"/>
              </a:lnSpc>
              <a:spcBef>
                <a:spcPts val="600"/>
              </a:spcBef>
              <a:buFont typeface="Arial" panose="020B0604020202020204" pitchFamily="34" charset="0"/>
              <a:buChar char="•"/>
            </a:pPr>
            <a:r>
              <a:rPr lang="en-US" sz="1800" dirty="0"/>
              <a:t>Eurostat GISCO</a:t>
            </a:r>
          </a:p>
          <a:p>
            <a:pPr marL="1461394" lvl="3" indent="-285750">
              <a:lnSpc>
                <a:spcPct val="100000"/>
              </a:lnSpc>
              <a:spcBef>
                <a:spcPts val="600"/>
              </a:spcBef>
              <a:buFont typeface="Arial" panose="020B0604020202020204" pitchFamily="34" charset="0"/>
              <a:buChar char="•"/>
            </a:pPr>
            <a:r>
              <a:rPr lang="en-US" sz="1800" dirty="0"/>
              <a:t>FHWA Traffic Monitoring</a:t>
            </a:r>
            <a:endParaRPr lang="en-US" sz="1800" b="1" dirty="0"/>
          </a:p>
          <a:p>
            <a:pPr marL="873572" lvl="1" indent="-285750">
              <a:lnSpc>
                <a:spcPct val="100000"/>
              </a:lnSpc>
              <a:spcBef>
                <a:spcPts val="600"/>
              </a:spcBef>
              <a:buFont typeface="Arial" panose="020B0604020202020204" pitchFamily="34" charset="0"/>
              <a:buChar char="•"/>
            </a:pPr>
            <a:r>
              <a:rPr lang="en-US" sz="1800" dirty="0"/>
              <a:t>Download a dataset containing traffic volume, public transport schedules, or travel demand (preferably in .csv format).</a:t>
            </a:r>
          </a:p>
          <a:p>
            <a:pPr marL="873572" lvl="1" indent="-285750">
              <a:lnSpc>
                <a:spcPct val="100000"/>
              </a:lnSpc>
              <a:spcBef>
                <a:spcPts val="600"/>
              </a:spcBef>
              <a:buFont typeface="Arial" panose="020B0604020202020204" pitchFamily="34" charset="0"/>
              <a:buChar char="•"/>
            </a:pPr>
            <a:r>
              <a:rPr lang="en-US" sz="1800" dirty="0"/>
              <a:t>Briefly describe what the dataset contains.</a:t>
            </a:r>
          </a:p>
        </p:txBody>
      </p:sp>
      <p:sp>
        <p:nvSpPr>
          <p:cNvPr id="5" name="object 3">
            <a:extLst>
              <a:ext uri="{FF2B5EF4-FFF2-40B4-BE49-F238E27FC236}">
                <a16:creationId xmlns:a16="http://schemas.microsoft.com/office/drawing/2014/main" id="{6EF60A34-020F-7B20-DCBF-D66AF8E1E0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8.1. Comparative Analysis of Transport Data in MATLAB and Python</a:t>
            </a:r>
            <a:endParaRPr lang="en-US" b="1" dirty="0">
              <a:solidFill>
                <a:schemeClr val="tx1"/>
              </a:solidFill>
            </a:endParaRPr>
          </a:p>
        </p:txBody>
      </p:sp>
    </p:spTree>
    <p:extLst>
      <p:ext uri="{BB962C8B-B14F-4D97-AF65-F5344CB8AC3E}">
        <p14:creationId xmlns:p14="http://schemas.microsoft.com/office/powerpoint/2010/main" val="6019751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8C3CD-B5A2-8E32-A66D-0242F5BDCBF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9E11B5F-AD26-85D1-C923-8FB8407B3240}"/>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8. </a:t>
            </a:r>
            <a:r>
              <a:rPr lang="en-US" sz="2400" b="1" dirty="0">
                <a:solidFill>
                  <a:schemeClr val="bg1"/>
                </a:solidFill>
              </a:rPr>
              <a:t>Lab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05E8D67A-E1D8-458E-B8F5-545F4A4E0A5E}"/>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74</a:t>
            </a:fld>
            <a:endParaRPr lang="en-AT" spc="-64" dirty="0"/>
          </a:p>
        </p:txBody>
      </p:sp>
      <p:sp>
        <p:nvSpPr>
          <p:cNvPr id="4" name="object 6">
            <a:extLst>
              <a:ext uri="{FF2B5EF4-FFF2-40B4-BE49-F238E27FC236}">
                <a16:creationId xmlns:a16="http://schemas.microsoft.com/office/drawing/2014/main" id="{2C9BF3D7-92C6-A958-534A-C4B57648179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780D7140-EE8F-79AA-987C-EEFBD0918B53}"/>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Task 2: Data Visualization in MATLAB</a:t>
            </a:r>
          </a:p>
          <a:p>
            <a:pPr marL="873572" lvl="1" indent="-285750">
              <a:lnSpc>
                <a:spcPct val="100000"/>
              </a:lnSpc>
              <a:spcBef>
                <a:spcPts val="600"/>
              </a:spcBef>
              <a:buFont typeface="Arial" panose="020B0604020202020204" pitchFamily="34" charset="0"/>
              <a:buChar char="•"/>
            </a:pPr>
            <a:r>
              <a:rPr lang="en-US" sz="1800" dirty="0"/>
              <a:t>Objective: Practice basic MATLAB plotting and vector operations.</a:t>
            </a:r>
          </a:p>
          <a:p>
            <a:pPr marL="873572" lvl="1" indent="-285750">
              <a:lnSpc>
                <a:spcPct val="100000"/>
              </a:lnSpc>
              <a:spcBef>
                <a:spcPts val="600"/>
              </a:spcBef>
              <a:buFont typeface="Arial" panose="020B0604020202020204" pitchFamily="34" charset="0"/>
              <a:buChar char="•"/>
            </a:pPr>
            <a:r>
              <a:rPr lang="en-US" sz="1800" dirty="0"/>
              <a:t>Instructions:</a:t>
            </a:r>
            <a:endParaRPr lang="en-US" sz="1800" b="1" dirty="0"/>
          </a:p>
          <a:p>
            <a:pPr marL="1461394" lvl="2" indent="-285750">
              <a:lnSpc>
                <a:spcPct val="100000"/>
              </a:lnSpc>
              <a:spcBef>
                <a:spcPts val="600"/>
              </a:spcBef>
              <a:buFont typeface="Arial" panose="020B0604020202020204" pitchFamily="34" charset="0"/>
              <a:buChar char="•"/>
            </a:pPr>
            <a:r>
              <a:rPr lang="en-US" sz="1800" dirty="0"/>
              <a:t>Load the dataset into MATLAB using </a:t>
            </a:r>
            <a:r>
              <a:rPr lang="en-US" sz="1800" dirty="0" err="1"/>
              <a:t>readtable</a:t>
            </a:r>
            <a:r>
              <a:rPr lang="en-US" sz="1800" dirty="0"/>
              <a:t>() or </a:t>
            </a:r>
            <a:r>
              <a:rPr lang="en-US" sz="1800" dirty="0" err="1"/>
              <a:t>csvread</a:t>
            </a:r>
            <a:r>
              <a:rPr lang="en-US" sz="1800" dirty="0"/>
              <a:t>().</a:t>
            </a:r>
          </a:p>
          <a:p>
            <a:pPr marL="1461394" lvl="2" indent="-285750">
              <a:lnSpc>
                <a:spcPct val="100000"/>
              </a:lnSpc>
              <a:spcBef>
                <a:spcPts val="600"/>
              </a:spcBef>
              <a:buFont typeface="Arial" panose="020B0604020202020204" pitchFamily="34" charset="0"/>
              <a:buChar char="•"/>
            </a:pPr>
            <a:r>
              <a:rPr lang="en-US" sz="1800" dirty="0"/>
              <a:t>Clean/filter the data (if necessary).</a:t>
            </a:r>
          </a:p>
          <a:p>
            <a:pPr marL="1461394" lvl="2" indent="-285750">
              <a:lnSpc>
                <a:spcPct val="100000"/>
              </a:lnSpc>
              <a:spcBef>
                <a:spcPts val="600"/>
              </a:spcBef>
              <a:buFont typeface="Arial" panose="020B0604020202020204" pitchFamily="34" charset="0"/>
              <a:buChar char="•"/>
            </a:pPr>
            <a:r>
              <a:rPr lang="en-US" sz="1800" dirty="0"/>
              <a:t>Create at least two plots (e.g., line chart for time series, bar chart for category-wise counts).</a:t>
            </a:r>
          </a:p>
          <a:p>
            <a:pPr marL="1461394" lvl="2" indent="-285750">
              <a:lnSpc>
                <a:spcPct val="100000"/>
              </a:lnSpc>
              <a:spcBef>
                <a:spcPts val="600"/>
              </a:spcBef>
              <a:buFont typeface="Arial" panose="020B0604020202020204" pitchFamily="34" charset="0"/>
              <a:buChar char="•"/>
            </a:pPr>
            <a:endParaRPr lang="en-US" sz="1800" dirty="0"/>
          </a:p>
          <a:p>
            <a:pPr marL="285750" indent="-285750">
              <a:lnSpc>
                <a:spcPct val="100000"/>
              </a:lnSpc>
              <a:spcBef>
                <a:spcPts val="600"/>
              </a:spcBef>
              <a:buFont typeface="Arial" panose="020B0604020202020204" pitchFamily="34" charset="0"/>
              <a:buChar char="•"/>
            </a:pPr>
            <a:r>
              <a:rPr lang="en-US" sz="1800" b="1" dirty="0"/>
              <a:t>Task 3: Data Visualization in Python (</a:t>
            </a:r>
            <a:r>
              <a:rPr lang="en-US" sz="1800" b="1" dirty="0" err="1"/>
              <a:t>Colab</a:t>
            </a:r>
            <a:r>
              <a:rPr lang="en-US" sz="1800" b="1" dirty="0"/>
              <a:t> or </a:t>
            </a:r>
            <a:r>
              <a:rPr lang="en-US" sz="1800" b="1" dirty="0" err="1"/>
              <a:t>Jupyter</a:t>
            </a:r>
            <a:r>
              <a:rPr lang="en-US" sz="1800" b="1" dirty="0"/>
              <a:t>)</a:t>
            </a:r>
          </a:p>
          <a:p>
            <a:pPr marL="873572" lvl="1" indent="-285750">
              <a:lnSpc>
                <a:spcPct val="100000"/>
              </a:lnSpc>
              <a:spcBef>
                <a:spcPts val="600"/>
              </a:spcBef>
              <a:buFont typeface="Arial" panose="020B0604020202020204" pitchFamily="34" charset="0"/>
              <a:buChar char="•"/>
            </a:pPr>
            <a:r>
              <a:rPr lang="en-US" sz="1800" dirty="0"/>
              <a:t>Objective: Use pandas and matplotlib for the same dataset.</a:t>
            </a:r>
          </a:p>
          <a:p>
            <a:pPr marL="873572" lvl="1" indent="-285750">
              <a:lnSpc>
                <a:spcPct val="100000"/>
              </a:lnSpc>
              <a:spcBef>
                <a:spcPts val="600"/>
              </a:spcBef>
              <a:buFont typeface="Arial" panose="020B0604020202020204" pitchFamily="34" charset="0"/>
              <a:buChar char="•"/>
            </a:pPr>
            <a:r>
              <a:rPr lang="en-US" sz="1800" dirty="0"/>
              <a:t>Instructions:</a:t>
            </a:r>
          </a:p>
          <a:p>
            <a:pPr marL="1461394" lvl="2" indent="-285750">
              <a:lnSpc>
                <a:spcPct val="100000"/>
              </a:lnSpc>
              <a:spcBef>
                <a:spcPts val="600"/>
              </a:spcBef>
              <a:buFont typeface="Arial" panose="020B0604020202020204" pitchFamily="34" charset="0"/>
              <a:buChar char="•"/>
            </a:pPr>
            <a:r>
              <a:rPr lang="en-US" sz="1800" dirty="0"/>
              <a:t>Import the dataset using </a:t>
            </a:r>
            <a:r>
              <a:rPr lang="en-US" sz="1800" dirty="0" err="1"/>
              <a:t>pandas.read_csv</a:t>
            </a:r>
            <a:r>
              <a:rPr lang="en-US" sz="1800" dirty="0"/>
              <a:t>().</a:t>
            </a:r>
          </a:p>
          <a:p>
            <a:pPr marL="1461394" lvl="2" indent="-285750">
              <a:lnSpc>
                <a:spcPct val="100000"/>
              </a:lnSpc>
              <a:spcBef>
                <a:spcPts val="600"/>
              </a:spcBef>
              <a:buFont typeface="Arial" panose="020B0604020202020204" pitchFamily="34" charset="0"/>
              <a:buChar char="•"/>
            </a:pPr>
            <a:r>
              <a:rPr lang="en-US" sz="1800" dirty="0"/>
              <a:t>Perform similar plotting and summarization as in MATLAB.</a:t>
            </a:r>
          </a:p>
          <a:p>
            <a:pPr marL="285750" indent="-285750">
              <a:lnSpc>
                <a:spcPct val="100000"/>
              </a:lnSpc>
              <a:spcBef>
                <a:spcPts val="600"/>
              </a:spcBef>
              <a:buFont typeface="Arial" panose="020B0604020202020204" pitchFamily="34" charset="0"/>
              <a:buChar char="•"/>
            </a:pPr>
            <a:endParaRPr lang="en-US" sz="1800" dirty="0"/>
          </a:p>
        </p:txBody>
      </p:sp>
      <p:sp>
        <p:nvSpPr>
          <p:cNvPr id="5" name="object 3">
            <a:extLst>
              <a:ext uri="{FF2B5EF4-FFF2-40B4-BE49-F238E27FC236}">
                <a16:creationId xmlns:a16="http://schemas.microsoft.com/office/drawing/2014/main" id="{03E6BD8D-BB51-D064-D6DC-82D3DCF5243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8.1. Comparative Analysis of Transport Data in MATLAB and Python</a:t>
            </a:r>
            <a:endParaRPr lang="en-US" b="1" dirty="0">
              <a:solidFill>
                <a:schemeClr val="tx1"/>
              </a:solidFill>
            </a:endParaRPr>
          </a:p>
        </p:txBody>
      </p:sp>
    </p:spTree>
    <p:extLst>
      <p:ext uri="{BB962C8B-B14F-4D97-AF65-F5344CB8AC3E}">
        <p14:creationId xmlns:p14="http://schemas.microsoft.com/office/powerpoint/2010/main" val="18351218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5449-44D4-69D6-9DEF-4F895C202D9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7003DC8-F210-146C-2D92-3A92632F829D}"/>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8. </a:t>
            </a:r>
            <a:r>
              <a:rPr lang="en-US" sz="2400" b="1" dirty="0">
                <a:solidFill>
                  <a:schemeClr val="bg1"/>
                </a:solidFill>
              </a:rPr>
              <a:t>Lab Assignment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DE1DCFD-AB97-378B-B88D-1E4449DE5F7B}"/>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pPr marL="103685">
                <a:lnSpc>
                  <a:spcPts val="1633"/>
                </a:lnSpc>
              </a:pPr>
              <a:t>75</a:t>
            </a:fld>
            <a:endParaRPr lang="en-AT" spc="-64" dirty="0"/>
          </a:p>
        </p:txBody>
      </p:sp>
      <p:sp>
        <p:nvSpPr>
          <p:cNvPr id="4" name="object 6">
            <a:extLst>
              <a:ext uri="{FF2B5EF4-FFF2-40B4-BE49-F238E27FC236}">
                <a16:creationId xmlns:a16="http://schemas.microsoft.com/office/drawing/2014/main" id="{CF7DD503-B80F-4B95-C35F-CAF13170D4F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Content Placeholder 2">
            <a:extLst>
              <a:ext uri="{FF2B5EF4-FFF2-40B4-BE49-F238E27FC236}">
                <a16:creationId xmlns:a16="http://schemas.microsoft.com/office/drawing/2014/main" id="{A6511484-0783-98DE-1EEF-340F16DCD604}"/>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Task 4: Compare the Results</a:t>
            </a:r>
          </a:p>
          <a:p>
            <a:pPr marL="873572" lvl="1" indent="-285750">
              <a:lnSpc>
                <a:spcPct val="100000"/>
              </a:lnSpc>
              <a:spcBef>
                <a:spcPts val="600"/>
              </a:spcBef>
              <a:buFont typeface="Arial" panose="020B0604020202020204" pitchFamily="34" charset="0"/>
              <a:buChar char="•"/>
            </a:pPr>
            <a:r>
              <a:rPr lang="en-US" sz="1800" dirty="0"/>
              <a:t>Objective: Reflect on tool capabilities.</a:t>
            </a:r>
          </a:p>
          <a:p>
            <a:pPr marL="873572" lvl="1" indent="-285750">
              <a:lnSpc>
                <a:spcPct val="100000"/>
              </a:lnSpc>
              <a:spcBef>
                <a:spcPts val="600"/>
              </a:spcBef>
              <a:buFont typeface="Arial" panose="020B0604020202020204" pitchFamily="34" charset="0"/>
              <a:buChar char="•"/>
            </a:pPr>
            <a:r>
              <a:rPr lang="en-US" sz="1800" dirty="0"/>
              <a:t>Instructions:</a:t>
            </a:r>
          </a:p>
          <a:p>
            <a:pPr lvl="2">
              <a:lnSpc>
                <a:spcPct val="100000"/>
              </a:lnSpc>
              <a:spcBef>
                <a:spcPts val="600"/>
              </a:spcBef>
            </a:pPr>
            <a:r>
              <a:rPr lang="en-US" sz="1800" dirty="0"/>
              <a:t>Summarize in a short report:</a:t>
            </a:r>
          </a:p>
          <a:p>
            <a:pPr marL="1461394" lvl="2" indent="-285750">
              <a:lnSpc>
                <a:spcPct val="100000"/>
              </a:lnSpc>
              <a:spcBef>
                <a:spcPts val="600"/>
              </a:spcBef>
              <a:buFont typeface="Arial" panose="020B0604020202020204" pitchFamily="34" charset="0"/>
              <a:buChar char="•"/>
            </a:pPr>
            <a:r>
              <a:rPr lang="en-US" sz="1800" dirty="0"/>
              <a:t>Which tool was easier to use?</a:t>
            </a:r>
          </a:p>
          <a:p>
            <a:pPr marL="1461394" lvl="2" indent="-285750">
              <a:lnSpc>
                <a:spcPct val="100000"/>
              </a:lnSpc>
              <a:spcBef>
                <a:spcPts val="600"/>
              </a:spcBef>
              <a:buFont typeface="Arial" panose="020B0604020202020204" pitchFamily="34" charset="0"/>
              <a:buChar char="•"/>
            </a:pPr>
            <a:r>
              <a:rPr lang="en-US" sz="1800" dirty="0"/>
              <a:t>Which offered better plotting flexibility?</a:t>
            </a:r>
          </a:p>
          <a:p>
            <a:pPr marL="1461394" lvl="2" indent="-285750">
              <a:lnSpc>
                <a:spcPct val="100000"/>
              </a:lnSpc>
              <a:spcBef>
                <a:spcPts val="600"/>
              </a:spcBef>
              <a:buFont typeface="Arial" panose="020B0604020202020204" pitchFamily="34" charset="0"/>
              <a:buChar char="•"/>
            </a:pPr>
            <a:r>
              <a:rPr lang="en-US" sz="1800" dirty="0"/>
              <a:t>Any differences in how the results are visualized or interpreted?</a:t>
            </a:r>
          </a:p>
          <a:p>
            <a:endParaRPr lang="en-US" sz="1800" b="1" dirty="0"/>
          </a:p>
        </p:txBody>
      </p:sp>
      <p:sp>
        <p:nvSpPr>
          <p:cNvPr id="5" name="object 3">
            <a:extLst>
              <a:ext uri="{FF2B5EF4-FFF2-40B4-BE49-F238E27FC236}">
                <a16:creationId xmlns:a16="http://schemas.microsoft.com/office/drawing/2014/main" id="{C6DFD5CC-5B52-9644-C094-BB15B4CFB4C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8.1. Comparative Analysis of Transport Data in MATLAB and Python</a:t>
            </a:r>
            <a:endParaRPr lang="en-US" b="1" dirty="0">
              <a:solidFill>
                <a:schemeClr val="tx1"/>
              </a:solidFill>
            </a:endParaRPr>
          </a:p>
        </p:txBody>
      </p:sp>
    </p:spTree>
    <p:extLst>
      <p:ext uri="{BB962C8B-B14F-4D97-AF65-F5344CB8AC3E}">
        <p14:creationId xmlns:p14="http://schemas.microsoft.com/office/powerpoint/2010/main" val="18688329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1" y="432621"/>
            <a:ext cx="275044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8. </a:t>
            </a:r>
            <a:r>
              <a:rPr lang="en-US" sz="2400" b="1" dirty="0">
                <a:solidFill>
                  <a:schemeClr val="bg1"/>
                </a:solidFill>
              </a:rPr>
              <a:t>Lab Assignment</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pPr marL="103685">
                <a:lnSpc>
                  <a:spcPts val="1633"/>
                </a:lnSpc>
              </a:pPr>
              <a:t>76</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3288996014"/>
              </p:ext>
            </p:extLst>
          </p:nvPr>
        </p:nvGraphicFramePr>
        <p:xfrm>
          <a:off x="822960" y="1547697"/>
          <a:ext cx="10659094" cy="4526280"/>
        </p:xfrm>
        <a:graphic>
          <a:graphicData uri="http://schemas.openxmlformats.org/drawingml/2006/table">
            <a:tbl>
              <a:tblPr firstRow="1" bandRow="1">
                <a:tableStyleId>{EEE7283C-3CF3-47DC-8721-378D4A62B228}</a:tableStyleId>
              </a:tblPr>
              <a:tblGrid>
                <a:gridCol w="1378558">
                  <a:extLst>
                    <a:ext uri="{9D8B030D-6E8A-4147-A177-3AD203B41FA5}">
                      <a16:colId xmlns:a16="http://schemas.microsoft.com/office/drawing/2014/main" val="306479142"/>
                    </a:ext>
                  </a:extLst>
                </a:gridCol>
                <a:gridCol w="3248846">
                  <a:extLst>
                    <a:ext uri="{9D8B030D-6E8A-4147-A177-3AD203B41FA5}">
                      <a16:colId xmlns:a16="http://schemas.microsoft.com/office/drawing/2014/main" val="3374657307"/>
                    </a:ext>
                  </a:extLst>
                </a:gridCol>
                <a:gridCol w="6031690">
                  <a:extLst>
                    <a:ext uri="{9D8B030D-6E8A-4147-A177-3AD203B41FA5}">
                      <a16:colId xmlns:a16="http://schemas.microsoft.com/office/drawing/2014/main" val="715852961"/>
                    </a:ext>
                  </a:extLst>
                </a:gridCol>
              </a:tblGrid>
              <a:tr h="370840">
                <a:tc>
                  <a:txBody>
                    <a:bodyPr/>
                    <a:lstStyle/>
                    <a:p>
                      <a:r>
                        <a:rPr lang="en-US" dirty="0"/>
                        <a:t>Section</a:t>
                      </a:r>
                    </a:p>
                  </a:txBody>
                  <a:tcPr/>
                </a:tc>
                <a:tc>
                  <a:txBody>
                    <a:bodyPr/>
                    <a:lstStyle/>
                    <a:p>
                      <a:r>
                        <a:rPr lang="en-US" dirty="0"/>
                        <a:t>Title</a:t>
                      </a:r>
                    </a:p>
                  </a:txBody>
                  <a:tcPr/>
                </a:tc>
                <a:tc>
                  <a:txBody>
                    <a:bodyPr/>
                    <a:lstStyle/>
                    <a:p>
                      <a:r>
                        <a:rPr lang="en-US" dirty="0"/>
                        <a:t>Description</a:t>
                      </a:r>
                    </a:p>
                  </a:txBody>
                  <a:tcPr/>
                </a:tc>
                <a:extLst>
                  <a:ext uri="{0D108BD9-81ED-4DB2-BD59-A6C34878D82A}">
                    <a16:rowId xmlns:a16="http://schemas.microsoft.com/office/drawing/2014/main" val="2802839418"/>
                  </a:ext>
                </a:extLst>
              </a:tr>
              <a:tr h="370840">
                <a:tc>
                  <a:txBody>
                    <a:bodyPr/>
                    <a:lstStyle/>
                    <a:p>
                      <a:pPr algn="ctr"/>
                      <a:r>
                        <a:rPr lang="en-US" dirty="0"/>
                        <a:t>1</a:t>
                      </a:r>
                    </a:p>
                  </a:txBody>
                  <a:tcPr/>
                </a:tc>
                <a:tc>
                  <a:txBody>
                    <a:bodyPr/>
                    <a:lstStyle/>
                    <a:p>
                      <a:r>
                        <a:rPr lang="en-US" dirty="0"/>
                        <a:t>Title Page</a:t>
                      </a:r>
                    </a:p>
                  </a:txBody>
                  <a:tcPr/>
                </a:tc>
                <a:tc>
                  <a:txBody>
                    <a:bodyPr/>
                    <a:lstStyle/>
                    <a:p>
                      <a:r>
                        <a:rPr lang="en-US" dirty="0"/>
                        <a:t>Lab title, course, student name, ID, date</a:t>
                      </a:r>
                    </a:p>
                  </a:txBody>
                  <a:tcPr/>
                </a:tc>
                <a:extLst>
                  <a:ext uri="{0D108BD9-81ED-4DB2-BD59-A6C34878D82A}">
                    <a16:rowId xmlns:a16="http://schemas.microsoft.com/office/drawing/2014/main" val="539689978"/>
                  </a:ext>
                </a:extLst>
              </a:tr>
              <a:tr h="370840">
                <a:tc>
                  <a:txBody>
                    <a:bodyPr/>
                    <a:lstStyle/>
                    <a:p>
                      <a:pPr algn="ctr"/>
                      <a:r>
                        <a:rPr lang="en-US" dirty="0"/>
                        <a:t>2</a:t>
                      </a:r>
                    </a:p>
                  </a:txBody>
                  <a:tcPr/>
                </a:tc>
                <a:tc>
                  <a:txBody>
                    <a:bodyPr/>
                    <a:lstStyle/>
                    <a:p>
                      <a:r>
                        <a:rPr lang="en-US" dirty="0"/>
                        <a:t>Objectives</a:t>
                      </a:r>
                    </a:p>
                  </a:txBody>
                  <a:tcPr/>
                </a:tc>
                <a:tc>
                  <a:txBody>
                    <a:bodyPr/>
                    <a:lstStyle/>
                    <a:p>
                      <a:r>
                        <a:rPr lang="en-US" dirty="0"/>
                        <a:t>Goals and intended learning outcomes of the lab</a:t>
                      </a:r>
                    </a:p>
                  </a:txBody>
                  <a:tcPr/>
                </a:tc>
                <a:extLst>
                  <a:ext uri="{0D108BD9-81ED-4DB2-BD59-A6C34878D82A}">
                    <a16:rowId xmlns:a16="http://schemas.microsoft.com/office/drawing/2014/main" val="629551756"/>
                  </a:ext>
                </a:extLst>
              </a:tr>
              <a:tr h="370840">
                <a:tc>
                  <a:txBody>
                    <a:bodyPr/>
                    <a:lstStyle/>
                    <a:p>
                      <a:pPr algn="ctr"/>
                      <a:r>
                        <a:rPr lang="en-US" dirty="0"/>
                        <a:t>3</a:t>
                      </a:r>
                    </a:p>
                  </a:txBody>
                  <a:tcPr/>
                </a:tc>
                <a:tc>
                  <a:txBody>
                    <a:bodyPr/>
                    <a:lstStyle/>
                    <a:p>
                      <a:r>
                        <a:rPr lang="en-US" dirty="0"/>
                        <a:t>Introduction</a:t>
                      </a:r>
                    </a:p>
                  </a:txBody>
                  <a:tcPr/>
                </a:tc>
                <a:tc>
                  <a:txBody>
                    <a:bodyPr/>
                    <a:lstStyle/>
                    <a:p>
                      <a:r>
                        <a:rPr lang="en-US" dirty="0"/>
                        <a:t>Background on transport data and relevance of the tools</a:t>
                      </a:r>
                    </a:p>
                  </a:txBody>
                  <a:tcPr/>
                </a:tc>
                <a:extLst>
                  <a:ext uri="{0D108BD9-81ED-4DB2-BD59-A6C34878D82A}">
                    <a16:rowId xmlns:a16="http://schemas.microsoft.com/office/drawing/2014/main" val="2800324533"/>
                  </a:ext>
                </a:extLst>
              </a:tr>
              <a:tr h="370840">
                <a:tc>
                  <a:txBody>
                    <a:bodyPr/>
                    <a:lstStyle/>
                    <a:p>
                      <a:pPr algn="ctr"/>
                      <a:r>
                        <a:rPr lang="en-US" dirty="0"/>
                        <a:t>4</a:t>
                      </a:r>
                    </a:p>
                  </a:txBody>
                  <a:tcPr/>
                </a:tc>
                <a:tc>
                  <a:txBody>
                    <a:bodyPr/>
                    <a:lstStyle/>
                    <a:p>
                      <a:r>
                        <a:rPr lang="en-US" dirty="0"/>
                        <a:t>Methodology</a:t>
                      </a:r>
                    </a:p>
                    <a:p>
                      <a:pPr marL="873572" lvl="1" indent="-285750">
                        <a:buFont typeface="Arial" panose="020B0604020202020204" pitchFamily="34" charset="0"/>
                        <a:buChar char="•"/>
                      </a:pPr>
                      <a:r>
                        <a:rPr lang="en-US" dirty="0"/>
                        <a:t>Dataset Acquisition</a:t>
                      </a:r>
                    </a:p>
                    <a:p>
                      <a:pPr marL="873572" lvl="1" indent="-285750">
                        <a:buFont typeface="Arial" panose="020B0604020202020204" pitchFamily="34" charset="0"/>
                        <a:buChar char="•"/>
                      </a:pPr>
                      <a:r>
                        <a:rPr lang="en-US" dirty="0"/>
                        <a:t>MATLAB Analysis</a:t>
                      </a:r>
                    </a:p>
                    <a:p>
                      <a:pPr marL="873572" lvl="1" indent="-285750">
                        <a:buFont typeface="Arial" panose="020B0604020202020204" pitchFamily="34" charset="0"/>
                        <a:buChar char="•"/>
                      </a:pPr>
                      <a:r>
                        <a:rPr lang="en-US" dirty="0"/>
                        <a:t>Python Analysis</a:t>
                      </a:r>
                    </a:p>
                  </a:txBody>
                  <a:tcPr/>
                </a:tc>
                <a:tc>
                  <a:txBody>
                    <a:bodyPr/>
                    <a:lstStyle/>
                    <a:p>
                      <a:r>
                        <a:rPr lang="en-US" dirty="0"/>
                        <a:t>Step-by-step procedure for dataset handling and visualization</a:t>
                      </a:r>
                    </a:p>
                  </a:txBody>
                  <a:tcPr/>
                </a:tc>
                <a:extLst>
                  <a:ext uri="{0D108BD9-81ED-4DB2-BD59-A6C34878D82A}">
                    <a16:rowId xmlns:a16="http://schemas.microsoft.com/office/drawing/2014/main" val="311750034"/>
                  </a:ext>
                </a:extLst>
              </a:tr>
              <a:tr h="370840">
                <a:tc>
                  <a:txBody>
                    <a:bodyPr/>
                    <a:lstStyle/>
                    <a:p>
                      <a:pPr algn="ctr"/>
                      <a:r>
                        <a:rPr lang="en-US" dirty="0"/>
                        <a:t>5</a:t>
                      </a:r>
                    </a:p>
                  </a:txBody>
                  <a:tcPr/>
                </a:tc>
                <a:tc>
                  <a:txBody>
                    <a:bodyPr/>
                    <a:lstStyle/>
                    <a:p>
                      <a:r>
                        <a:rPr lang="en-US" dirty="0"/>
                        <a:t>Results</a:t>
                      </a:r>
                    </a:p>
                  </a:txBody>
                  <a:tcPr/>
                </a:tc>
                <a:tc>
                  <a:txBody>
                    <a:bodyPr/>
                    <a:lstStyle/>
                    <a:p>
                      <a:r>
                        <a:rPr lang="en-US" dirty="0"/>
                        <a:t>Plots and observations from both tools</a:t>
                      </a:r>
                    </a:p>
                  </a:txBody>
                  <a:tcPr/>
                </a:tc>
                <a:extLst>
                  <a:ext uri="{0D108BD9-81ED-4DB2-BD59-A6C34878D82A}">
                    <a16:rowId xmlns:a16="http://schemas.microsoft.com/office/drawing/2014/main" val="263467457"/>
                  </a:ext>
                </a:extLst>
              </a:tr>
              <a:tr h="370840">
                <a:tc>
                  <a:txBody>
                    <a:bodyPr/>
                    <a:lstStyle/>
                    <a:p>
                      <a:pPr algn="ctr"/>
                      <a:r>
                        <a:rPr lang="en-US" dirty="0"/>
                        <a:t>6</a:t>
                      </a:r>
                    </a:p>
                  </a:txBody>
                  <a:tcPr/>
                </a:tc>
                <a:tc>
                  <a:txBody>
                    <a:bodyPr/>
                    <a:lstStyle/>
                    <a:p>
                      <a:r>
                        <a:rPr lang="en-US" dirty="0"/>
                        <a:t>Discussion</a:t>
                      </a:r>
                    </a:p>
                  </a:txBody>
                  <a:tcPr/>
                </a:tc>
                <a:tc>
                  <a:txBody>
                    <a:bodyPr/>
                    <a:lstStyle/>
                    <a:p>
                      <a:r>
                        <a:rPr lang="en-US" dirty="0"/>
                        <a:t>Comparative analysis, tool effectiveness, challenges</a:t>
                      </a:r>
                    </a:p>
                  </a:txBody>
                  <a:tcPr/>
                </a:tc>
                <a:extLst>
                  <a:ext uri="{0D108BD9-81ED-4DB2-BD59-A6C34878D82A}">
                    <a16:rowId xmlns:a16="http://schemas.microsoft.com/office/drawing/2014/main" val="1738223014"/>
                  </a:ext>
                </a:extLst>
              </a:tr>
              <a:tr h="370840">
                <a:tc>
                  <a:txBody>
                    <a:bodyPr/>
                    <a:lstStyle/>
                    <a:p>
                      <a:pPr algn="ctr"/>
                      <a:r>
                        <a:rPr lang="en-US" dirty="0"/>
                        <a:t>7</a:t>
                      </a:r>
                    </a:p>
                  </a:txBody>
                  <a:tcPr/>
                </a:tc>
                <a:tc>
                  <a:txBody>
                    <a:bodyPr/>
                    <a:lstStyle/>
                    <a:p>
                      <a:r>
                        <a:rPr lang="en-US" dirty="0"/>
                        <a:t>Conclusion</a:t>
                      </a:r>
                    </a:p>
                  </a:txBody>
                  <a:tcPr/>
                </a:tc>
                <a:tc>
                  <a:txBody>
                    <a:bodyPr/>
                    <a:lstStyle/>
                    <a:p>
                      <a:r>
                        <a:rPr lang="en-US" dirty="0"/>
                        <a:t>Summary of learnings and reflections</a:t>
                      </a:r>
                    </a:p>
                  </a:txBody>
                  <a:tcPr/>
                </a:tc>
                <a:extLst>
                  <a:ext uri="{0D108BD9-81ED-4DB2-BD59-A6C34878D82A}">
                    <a16:rowId xmlns:a16="http://schemas.microsoft.com/office/drawing/2014/main" val="1831655391"/>
                  </a:ext>
                </a:extLst>
              </a:tr>
              <a:tr h="370840">
                <a:tc>
                  <a:txBody>
                    <a:bodyPr/>
                    <a:lstStyle/>
                    <a:p>
                      <a:pPr algn="ctr"/>
                      <a:r>
                        <a:rPr lang="en-US" dirty="0"/>
                        <a:t>8</a:t>
                      </a:r>
                    </a:p>
                  </a:txBody>
                  <a:tcPr/>
                </a:tc>
                <a:tc>
                  <a:txBody>
                    <a:bodyPr/>
                    <a:lstStyle/>
                    <a:p>
                      <a:r>
                        <a:rPr lang="en-US" dirty="0"/>
                        <a:t>References</a:t>
                      </a:r>
                    </a:p>
                  </a:txBody>
                  <a:tcPr/>
                </a:tc>
                <a:tc>
                  <a:txBody>
                    <a:bodyPr/>
                    <a:lstStyle/>
                    <a:p>
                      <a:r>
                        <a:rPr lang="en-US" dirty="0"/>
                        <a:t>Cited sources: datasets, software, tutorials</a:t>
                      </a:r>
                    </a:p>
                  </a:txBody>
                  <a:tcPr/>
                </a:tc>
                <a:extLst>
                  <a:ext uri="{0D108BD9-81ED-4DB2-BD59-A6C34878D82A}">
                    <a16:rowId xmlns:a16="http://schemas.microsoft.com/office/drawing/2014/main" val="2159485567"/>
                  </a:ext>
                </a:extLst>
              </a:tr>
              <a:tr h="370840">
                <a:tc>
                  <a:txBody>
                    <a:bodyPr/>
                    <a:lstStyle/>
                    <a:p>
                      <a:pPr algn="ctr"/>
                      <a:r>
                        <a:rPr lang="en-US" dirty="0"/>
                        <a:t>9</a:t>
                      </a:r>
                    </a:p>
                  </a:txBody>
                  <a:tcPr/>
                </a:tc>
                <a:tc>
                  <a:txBody>
                    <a:bodyPr/>
                    <a:lstStyle/>
                    <a:p>
                      <a:r>
                        <a:rPr lang="en-US" dirty="0"/>
                        <a:t>Appendices</a:t>
                      </a:r>
                    </a:p>
                  </a:txBody>
                  <a:tcPr/>
                </a:tc>
                <a:tc>
                  <a:txBody>
                    <a:bodyPr/>
                    <a:lstStyle/>
                    <a:p>
                      <a:r>
                        <a:rPr lang="en-US" dirty="0"/>
                        <a:t>Code, extra plots, screenshots, raw data excerpts</a:t>
                      </a:r>
                    </a:p>
                  </a:txBody>
                  <a:tcPr/>
                </a:tc>
                <a:extLst>
                  <a:ext uri="{0D108BD9-81ED-4DB2-BD59-A6C34878D82A}">
                    <a16:rowId xmlns:a16="http://schemas.microsoft.com/office/drawing/2014/main" val="2246080761"/>
                  </a:ext>
                </a:extLst>
              </a:tr>
            </a:tbl>
          </a:graphicData>
        </a:graphic>
      </p:graphicFrame>
      <p:sp>
        <p:nvSpPr>
          <p:cNvPr id="4" name="object 6">
            <a:extLst>
              <a:ext uri="{FF2B5EF4-FFF2-40B4-BE49-F238E27FC236}">
                <a16:creationId xmlns:a16="http://schemas.microsoft.com/office/drawing/2014/main" id="{B5A81C0E-5B85-CBAD-9405-0ACED1674DB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8.2. Lab Report Structure</a:t>
            </a:r>
            <a:endParaRPr lang="en-US" b="1" dirty="0">
              <a:solidFill>
                <a:schemeClr val="tx1"/>
              </a:solidFill>
            </a:endParaRPr>
          </a:p>
        </p:txBody>
      </p:sp>
    </p:spTree>
    <p:extLst>
      <p:ext uri="{BB962C8B-B14F-4D97-AF65-F5344CB8AC3E}">
        <p14:creationId xmlns:p14="http://schemas.microsoft.com/office/powerpoint/2010/main" val="6466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47804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latin typeface="Calibri" panose="020F0502020204030204" pitchFamily="34" charset="0"/>
                <a:cs typeface="Calibri" panose="020F0502020204030204" pitchFamily="34" charset="0"/>
              </a:rPr>
              <a:t>Introduction to Transport Dataset</a:t>
            </a: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sp>
        <p:nvSpPr>
          <p:cNvPr id="5" name="object 6">
            <a:extLst>
              <a:ext uri="{FF2B5EF4-FFF2-40B4-BE49-F238E27FC236}">
                <a16:creationId xmlns:a16="http://schemas.microsoft.com/office/drawing/2014/main" id="{67C28209-0726-2828-496D-A07A0C8EA82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6" name="object 6">
            <a:extLst>
              <a:ext uri="{FF2B5EF4-FFF2-40B4-BE49-F238E27FC236}">
                <a16:creationId xmlns:a16="http://schemas.microsoft.com/office/drawing/2014/main" id="{EB48DED4-5DD8-FE4F-0E89-36842B0B66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Tree>
    <p:extLst>
      <p:ext uri="{BB962C8B-B14F-4D97-AF65-F5344CB8AC3E}">
        <p14:creationId xmlns:p14="http://schemas.microsoft.com/office/powerpoint/2010/main" val="23113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2B862-8C43-CBF0-8164-54AE63EDF2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D771183-6887-EA79-6A9A-4C05F3EFAB2F}"/>
              </a:ext>
            </a:extLst>
          </p:cNvPr>
          <p:cNvSpPr txBox="1">
            <a:spLocks noGrp="1"/>
          </p:cNvSpPr>
          <p:nvPr>
            <p:ph type="title"/>
          </p:nvPr>
        </p:nvSpPr>
        <p:spPr>
          <a:xfrm>
            <a:off x="726282" y="432621"/>
            <a:ext cx="5011328"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1. </a:t>
            </a:r>
            <a:r>
              <a:rPr lang="en-US" sz="2400" b="1" i="0" dirty="0">
                <a:solidFill>
                  <a:schemeClr val="bg1"/>
                </a:solidFill>
                <a:latin typeface="Aptos" panose="020B0004020202020204" pitchFamily="34" charset="0"/>
              </a:rPr>
              <a:t>Introduction to Transport Dataset</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9C03B2B-D6E1-F3E6-7803-510D8A293E8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pic>
        <p:nvPicPr>
          <p:cNvPr id="2052" name="Picture 4" descr="AI Data Sets &amp; Catalogs Services for Enterprises - Acgence.com">
            <a:extLst>
              <a:ext uri="{FF2B5EF4-FFF2-40B4-BE49-F238E27FC236}">
                <a16:creationId xmlns:a16="http://schemas.microsoft.com/office/drawing/2014/main" id="{5A60BC60-A2BD-794F-4CAD-F75DCA8508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249" y="3412660"/>
            <a:ext cx="4532222" cy="2551641"/>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6">
            <a:extLst>
              <a:ext uri="{FF2B5EF4-FFF2-40B4-BE49-F238E27FC236}">
                <a16:creationId xmlns:a16="http://schemas.microsoft.com/office/drawing/2014/main" id="{0CBACC17-4E9D-9D50-EFD2-F1BD467E023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Overview of Transport Data Sources and Tools </a:t>
            </a:r>
            <a:endParaRPr lang="en-GB" b="1" spc="-13" dirty="0">
              <a:solidFill>
                <a:prstClr val="black"/>
              </a:solidFill>
            </a:endParaRPr>
          </a:p>
        </p:txBody>
      </p:sp>
      <p:sp>
        <p:nvSpPr>
          <p:cNvPr id="9" name="object 6">
            <a:extLst>
              <a:ext uri="{FF2B5EF4-FFF2-40B4-BE49-F238E27FC236}">
                <a16:creationId xmlns:a16="http://schemas.microsoft.com/office/drawing/2014/main" id="{19135FB8-762E-F38D-6515-84BD7D6BB4B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Research and Analysis</a:t>
            </a:r>
            <a:endParaRPr spc="-13" dirty="0">
              <a:solidFill>
                <a:prstClr val="black"/>
              </a:solidFill>
            </a:endParaRPr>
          </a:p>
        </p:txBody>
      </p:sp>
      <p:sp>
        <p:nvSpPr>
          <p:cNvPr id="6" name="object 3">
            <a:extLst>
              <a:ext uri="{FF2B5EF4-FFF2-40B4-BE49-F238E27FC236}">
                <a16:creationId xmlns:a16="http://schemas.microsoft.com/office/drawing/2014/main" id="{8AD2D6F6-5DA1-A604-8938-47493AE0508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What Are Transport Datasets?</a:t>
            </a:r>
            <a:endParaRPr lang="en-US" b="1" dirty="0">
              <a:solidFill>
                <a:schemeClr val="tx1"/>
              </a:solidFill>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F2E5B730-152B-DAC0-955F-F694230E6568}"/>
              </a:ext>
            </a:extLst>
          </p:cNvPr>
          <p:cNvSpPr txBox="1">
            <a:spLocks/>
          </p:cNvSpPr>
          <p:nvPr/>
        </p:nvSpPr>
        <p:spPr>
          <a:xfrm>
            <a:off x="726280" y="1354777"/>
            <a:ext cx="10515600" cy="4351338"/>
          </a:xfrm>
          <a:prstGeom prst="rect">
            <a:avLst/>
          </a:prstGeom>
        </p:spPr>
        <p:txBody>
          <a:bodyPr/>
          <a:lst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nSpc>
                <a:spcPct val="100000"/>
              </a:lnSpc>
              <a:spcBef>
                <a:spcPts val="1200"/>
              </a:spcBef>
              <a:spcAft>
                <a:spcPts val="800"/>
              </a:spcAft>
              <a:buFont typeface="Arial" panose="020B0604020202020204" pitchFamily="34" charset="0"/>
              <a:buChar char="•"/>
            </a:pPr>
            <a:r>
              <a:rPr lang="en-US" sz="2000" kern="100" dirty="0">
                <a:latin typeface="Aptos" panose="020B0004020202020204" pitchFamily="34" charset="0"/>
                <a:ea typeface="Aptos" panose="020B0004020202020204" pitchFamily="34" charset="0"/>
                <a:cs typeface="Times New Roman" panose="02020603050405020304" pitchFamily="18" charset="0"/>
              </a:rPr>
              <a:t>Transport datasets refer to structured data collected for analyzing transportation systems.</a:t>
            </a:r>
          </a:p>
          <a:p>
            <a:pPr>
              <a:lnSpc>
                <a:spcPct val="100000"/>
              </a:lnSpc>
              <a:spcBef>
                <a:spcPts val="1200"/>
              </a:spcBef>
              <a:spcAft>
                <a:spcPts val="800"/>
              </a:spcAft>
              <a:buFont typeface="Arial" panose="020B0604020202020204" pitchFamily="34" charset="0"/>
              <a:buChar char="•"/>
            </a:pPr>
            <a:r>
              <a:rPr lang="en-US" sz="2000" kern="100" dirty="0">
                <a:latin typeface="Aptos" panose="020B0004020202020204" pitchFamily="34" charset="0"/>
                <a:ea typeface="Aptos" panose="020B0004020202020204" pitchFamily="34" charset="0"/>
                <a:cs typeface="Times New Roman" panose="02020603050405020304" pitchFamily="18" charset="0"/>
              </a:rPr>
              <a:t>They include information on:</a:t>
            </a:r>
          </a:p>
          <a:p>
            <a:pPr lvl="1">
              <a:lnSpc>
                <a:spcPct val="100000"/>
              </a:lnSpc>
              <a:spcBef>
                <a:spcPts val="12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Traffic Flow</a:t>
            </a:r>
            <a:r>
              <a:rPr lang="en-US" sz="1800" kern="100" dirty="0">
                <a:latin typeface="Aptos" panose="020B0004020202020204" pitchFamily="34" charset="0"/>
                <a:ea typeface="Aptos" panose="020B0004020202020204" pitchFamily="34" charset="0"/>
                <a:cs typeface="Times New Roman" panose="02020603050405020304" pitchFamily="18" charset="0"/>
              </a:rPr>
              <a:t> (speed, congestion, vehicle count)</a:t>
            </a:r>
          </a:p>
          <a:p>
            <a:pPr lvl="1">
              <a:lnSpc>
                <a:spcPct val="100000"/>
              </a:lnSpc>
              <a:spcBef>
                <a:spcPts val="12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Public Transport</a:t>
            </a:r>
            <a:r>
              <a:rPr lang="en-US" sz="1800" kern="100" dirty="0">
                <a:latin typeface="Aptos" panose="020B0004020202020204" pitchFamily="34" charset="0"/>
                <a:ea typeface="Aptos" panose="020B0004020202020204" pitchFamily="34" charset="0"/>
                <a:cs typeface="Times New Roman" panose="02020603050405020304" pitchFamily="18" charset="0"/>
              </a:rPr>
              <a:t> (bus/train schedules, passenger demand)</a:t>
            </a:r>
          </a:p>
          <a:p>
            <a:pPr lvl="1">
              <a:lnSpc>
                <a:spcPct val="100000"/>
              </a:lnSpc>
              <a:spcBef>
                <a:spcPts val="12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Road Infrastructure</a:t>
            </a:r>
            <a:r>
              <a:rPr lang="en-US" sz="1800" kern="100" dirty="0">
                <a:latin typeface="Aptos" panose="020B0004020202020204" pitchFamily="34" charset="0"/>
                <a:ea typeface="Aptos" panose="020B0004020202020204" pitchFamily="34" charset="0"/>
                <a:cs typeface="Times New Roman" panose="02020603050405020304" pitchFamily="18" charset="0"/>
              </a:rPr>
              <a:t> (routes, intersections, accidents)</a:t>
            </a:r>
          </a:p>
          <a:p>
            <a:pPr lvl="1">
              <a:lnSpc>
                <a:spcPct val="100000"/>
              </a:lnSpc>
              <a:spcBef>
                <a:spcPts val="12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Travel Behavior</a:t>
            </a:r>
            <a:r>
              <a:rPr lang="en-US" sz="1800" kern="100" dirty="0">
                <a:latin typeface="Aptos" panose="020B0004020202020204" pitchFamily="34" charset="0"/>
                <a:ea typeface="Aptos" panose="020B0004020202020204" pitchFamily="34" charset="0"/>
                <a:cs typeface="Times New Roman" panose="02020603050405020304" pitchFamily="18" charset="0"/>
              </a:rPr>
              <a:t> (commute patterns, mode of transport)</a:t>
            </a:r>
          </a:p>
          <a:p>
            <a:pPr lvl="1">
              <a:lnSpc>
                <a:spcPct val="100000"/>
              </a:lnSpc>
              <a:spcBef>
                <a:spcPts val="1200"/>
              </a:spcBef>
              <a:spcAft>
                <a:spcPts val="800"/>
              </a:spcAft>
              <a:buFont typeface="Arial" panose="020B0604020202020204" pitchFamily="34" charset="0"/>
              <a:buChar char="•"/>
            </a:pPr>
            <a:endParaRPr lang="en-US"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0451122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74341773-F4B7-43AF-B4A3-CFC118FC0327}"/>
</file>

<file path=customXml/itemProps3.xml><?xml version="1.0" encoding="utf-8"?>
<ds:datastoreItem xmlns:ds="http://schemas.openxmlformats.org/officeDocument/2006/customXml" ds:itemID="{065DF086-0EAC-4629-BE9C-33DF98D26663}">
  <ds:schemaRefs>
    <ds:schemaRef ds:uri="http://www.w3.org/XML/1998/namespace"/>
    <ds:schemaRef ds:uri="http://purl.org/dc/dcmitype/"/>
    <ds:schemaRef ds:uri="http://schemas.microsoft.com/office/2006/metadata/properties"/>
    <ds:schemaRef ds:uri="597320a7-26c9-4ada-a5d3-9ce4cfbbe2be"/>
    <ds:schemaRef ds:uri="http://schemas.microsoft.com/office/2006/documentManagement/types"/>
    <ds:schemaRef ds:uri="d7c2d7e5-d637-40e7-a03d-32f79b35a394"/>
    <ds:schemaRef ds:uri="http://purl.org/dc/elements/1.1/"/>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5745</TotalTime>
  <Words>7789</Words>
  <Application>Microsoft Office PowerPoint</Application>
  <PresentationFormat>Widescreen</PresentationFormat>
  <Paragraphs>1092</Paragraphs>
  <Slides>77</Slides>
  <Notes>1</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77</vt:i4>
      </vt:variant>
    </vt:vector>
  </HeadingPairs>
  <TitlesOfParts>
    <vt:vector size="90" baseType="lpstr">
      <vt:lpstr>Aptos</vt:lpstr>
      <vt:lpstr>Arial</vt:lpstr>
      <vt:lpstr>Arial Rounded MT Bold</vt:lpstr>
      <vt:lpstr>Calibri</vt:lpstr>
      <vt:lpstr>Courier New</vt:lpstr>
      <vt:lpstr>Helvetica Neue</vt:lpstr>
      <vt:lpstr>Helvetica Neue Medium</vt:lpstr>
      <vt:lpstr>Montserrat Regular</vt:lpstr>
      <vt:lpstr>Open Sans</vt:lpstr>
      <vt:lpstr>Tahoma</vt:lpstr>
      <vt:lpstr>Wingdings</vt:lpstr>
      <vt:lpstr>21_BasicWhite</vt:lpstr>
      <vt:lpstr>Office Theme</vt:lpstr>
      <vt:lpstr>Transport Research and Analysis</vt:lpstr>
      <vt:lpstr>PowerPoint Presentation</vt:lpstr>
      <vt:lpstr>Table of contents</vt:lpstr>
      <vt:lpstr>PowerPoint Presentation</vt:lpstr>
      <vt:lpstr>PowerPoint Presentation</vt:lpstr>
      <vt:lpstr>0. Objectives and Learning Outcomes</vt:lpstr>
      <vt:lpstr>PowerPoint Presentation</vt:lpstr>
      <vt:lpstr>PowerPoint Presentation</vt:lpstr>
      <vt:lpstr>1. Introduction to Transport Dataset</vt:lpstr>
      <vt:lpstr>1. Introduction to Transport Dataset</vt:lpstr>
      <vt:lpstr>PowerPoint Presentation</vt:lpstr>
      <vt:lpstr>PowerPoint Presentation</vt:lpstr>
      <vt:lpstr>PowerPoint Presentation</vt:lpstr>
      <vt:lpstr>2. Installation Guide for the Tools</vt:lpstr>
      <vt:lpstr>2. Installation Guide for the Tools</vt:lpstr>
      <vt:lpstr>2. Installation Guide for the Tools</vt:lpstr>
      <vt:lpstr>2. Installation Guide for the Tools</vt:lpstr>
      <vt:lpstr>2. Installation Guide for the Tools</vt:lpstr>
      <vt:lpstr>2. Installation Guide for the Tools</vt:lpstr>
      <vt:lpstr>2. Installation Guide for the Tools</vt:lpstr>
      <vt:lpstr>2. Installation Guide for the Tools</vt:lpstr>
      <vt:lpstr>2. Installation Guide for the Tools</vt:lpstr>
      <vt:lpstr>2. Installation Guide for the Tools</vt:lpstr>
      <vt:lpstr>PowerPoint Presentation</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3. Introduction to Matlab</vt:lpstr>
      <vt:lpstr>PowerPoint Presentation</vt:lpstr>
      <vt:lpstr>4. Introduction to Python</vt:lpstr>
      <vt:lpstr>4. Introduction to Python</vt:lpstr>
      <vt:lpstr>4. Introduction to Python</vt:lpstr>
      <vt:lpstr>4. Introduction to Python</vt:lpstr>
      <vt:lpstr>4. Introduction to Python</vt:lpstr>
      <vt:lpstr>4. Introduction to Python</vt:lpstr>
      <vt:lpstr>4. Introduction to Python</vt:lpstr>
      <vt:lpstr>4. Introduction to Python</vt:lpstr>
      <vt:lpstr>4. Introduction to Python</vt:lpstr>
      <vt:lpstr>4. Introduction to Python</vt:lpstr>
      <vt:lpstr>4. Introduction to Python</vt:lpstr>
      <vt:lpstr>4. Introduction to Python</vt:lpstr>
      <vt:lpstr>PowerPoint Presentation</vt:lpstr>
      <vt:lpstr>5. Introduction to MS Excel</vt:lpstr>
      <vt:lpstr>5. Introduction to MS Excel</vt:lpstr>
      <vt:lpstr>5. Introduction to MS Excel</vt:lpstr>
      <vt:lpstr>5. Introduction to MS Excel</vt:lpstr>
      <vt:lpstr>5. Introduction to MS Excel</vt:lpstr>
      <vt:lpstr>5. Introduction to MS Excel</vt:lpstr>
      <vt:lpstr>PowerPoint Presentation</vt:lpstr>
      <vt:lpstr>6. Introduction to PTV VISUM</vt:lpstr>
      <vt:lpstr>6. Introduction to PTV VISUM</vt:lpstr>
      <vt:lpstr>6. Introduction to PTV VISUM</vt:lpstr>
      <vt:lpstr>6. Introduction to PTV VISUM</vt:lpstr>
      <vt:lpstr>6. Introduction to PTV VISUM</vt:lpstr>
      <vt:lpstr>PowerPoint Presentation</vt:lpstr>
      <vt:lpstr>7. Introduction to PTV VISSIM</vt:lpstr>
      <vt:lpstr>7. Introduction to PTV VISSIM</vt:lpstr>
      <vt:lpstr>7. Introduction to PTV VISSIM</vt:lpstr>
      <vt:lpstr>7. Introduction to PTV VISSIM</vt:lpstr>
      <vt:lpstr>7. Introduction to PTV VISSIM</vt:lpstr>
      <vt:lpstr>PowerPoint Presentation</vt:lpstr>
      <vt:lpstr>8. Lab Assignment</vt:lpstr>
      <vt:lpstr>8. Lab Assignment</vt:lpstr>
      <vt:lpstr>8. Lab Assignment</vt:lpstr>
      <vt:lpstr>8. Lab Assignment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Binura Widanagama</dc:creator>
  <cp:lastModifiedBy>Wojciech Kustra</cp:lastModifiedBy>
  <cp:revision>166</cp:revision>
  <dcterms:modified xsi:type="dcterms:W3CDTF">2026-05-04T16:21:03Z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