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06" r:id="rId5"/>
    <p:sldId id="534" r:id="rId6"/>
    <p:sldId id="535" r:id="rId7"/>
    <p:sldId id="533" r:id="rId8"/>
    <p:sldId id="309" r:id="rId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EE230C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notesMaster" Target="notesMasters/notesMaster1.xml"/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mutcd.fhwa.dot.gov/" TargetMode="Externa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 err="1"/>
              <a:t>Exercice 4.3 : Régulation des intersections</a:t>
            </a:r>
            <a:r>
              <a:rPr lang="en-US" dirty="0"/>
              <a:t/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36A13-0C58-1F05-CA04-7FBC1AB5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>
            <a:normAutofit/>
          </a:bodyPr>
          <a:lstStyle/>
          <a:p>
            <a:r>
              <a:rPr lang="en-US" dirty="0"/>
              <a:t>Exercise -1 (Adapted de reference -1)</a:t>
            </a:r>
            <a:r>
              <a:rPr lang="en-US" sz="1400" dirty="0"/>
              <a:t/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3C7B0-9FF4-A971-3DB1-08C6CAFB0D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341120"/>
            <a:ext cx="6350815" cy="4765039"/>
          </a:xfrm>
        </p:spPr>
        <p:txBody>
          <a:bodyPr>
            <a:normAutofit/>
          </a:bodyPr>
          <a:lstStyle/>
          <a:p>
            <a:r>
              <a:rPr lang="en-US" dirty="0"/>
              <a:t>For le intersection de two rural routes known dans le figure, determine whether ou not operation under le basic rule du route (Level I control) would be safe. If not, what type de control would you recommend et why ? </a:t>
            </a:r>
          </a:p>
          <a:p>
            <a:pPr marL="0" indent="0">
              <a:buNone/>
            </a:pPr>
            <a:r>
              <a:rPr lang="en-US" dirty="0"/>
              <a:t>     Assume trafic signals are not warranted. Reaction temps, t=2.5 sec, F=0.348,  et G=0.00%. </a:t>
            </a:r>
            <a:r>
              <a:rPr lang="en-US" b="1" dirty="0"/>
              <a:t/>
            </a:r>
            <a:r>
              <a:rPr lang="en-US" dirty="0"/>
              <a:t/>
            </a:r>
            <a:r>
              <a:rPr lang="en-US" b="1" dirty="0"/>
              <a:t/>
            </a:r>
            <a:r>
              <a:rPr lang="en-US" dirty="0"/>
              <a:t/>
            </a:r>
            <a:r>
              <a:rPr lang="en-US" b="1" dirty="0"/>
              <a:t/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54299D-2CF6-BE33-929C-62DBBE138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r="41502" b="-354"/>
          <a:stretch/>
        </p:blipFill>
        <p:spPr>
          <a:xfrm>
            <a:off x="7660231" y="1269876"/>
            <a:ext cx="4348889" cy="44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1524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D46A4-B7DF-518D-C5C0-329BAD389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76864-E47E-2B63-923E-F50B3427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>
            <a:normAutofit/>
          </a:bodyPr>
          <a:lstStyle/>
          <a:p>
            <a:r>
              <a:rPr lang="en-US" dirty="0"/>
              <a:t>Exercise -2 (Adapted de reference -1)</a:t>
            </a:r>
            <a:r>
              <a:rPr lang="en-US" sz="1200" dirty="0"/>
              <a:t/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AB6A2-8BB8-0F8E-9E82-E68D8F2529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341120"/>
            <a:ext cx="9058660" cy="4765039"/>
          </a:xfrm>
        </p:spPr>
        <p:txBody>
          <a:bodyPr>
            <a:normAutofit/>
          </a:bodyPr>
          <a:lstStyle/>
          <a:p>
            <a:r>
              <a:rPr lang="en-US" dirty="0"/>
              <a:t>Déterminer whether le distance de visibilités pour le STOP-controlled intersection shown dans Figure are adequate. If not what measure would you recommend à ensure sécurité ? Pourquoi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F5EFF-3D15-493F-91E6-6E51E6E5D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317" y="2809240"/>
            <a:ext cx="5605379" cy="36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6786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Références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04359-5304-9037-359D-E65CBDAA65A6}"/>
              </a:ext>
            </a:extLst>
          </p:cNvPr>
          <p:cNvSpPr txBox="1"/>
          <p:nvPr/>
        </p:nvSpPr>
        <p:spPr>
          <a:xfrm>
            <a:off x="603253" y="1533308"/>
            <a:ext cx="87183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342900" indent="-342900" defTabSz="2438338">
              <a:spcBef>
                <a:spcPts val="0"/>
              </a:spcBef>
              <a:buFont typeface="+mj-lt"/>
              <a:buAutoNum type="arabicPeriod"/>
            </a:pPr>
            <a:r>
              <a:rPr lang="en-US" sz="1600" b="1" dirty="0"/>
              <a:t>Roger P. Roess ; Elena S. Prassas 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marL="342900" indent="-342900" defTabSz="2438338">
              <a:spcBef>
                <a:spcPts val="0"/>
              </a:spcBef>
              <a:buFont typeface="+mj-lt"/>
              <a:buAutoNum type="arabicPeriod" startAt="2"/>
            </a:pPr>
            <a:r>
              <a:rPr lang="en-US" sz="1600" b="1" dirty="0">
                <a:hlinkClick r:id="rId2"/>
              </a:rPr>
              <a:t>https 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CF397BA-AB94-492B-AF1F-7BAA76231CE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Exercise -1 (Adapted from reference -1)</vt:lpstr>
      <vt:lpstr>Exercise -2 (Adapted from reference -1)</vt:lpstr>
      <vt:lpstr>References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561</cp:revision>
  <dcterms:modified xsi:type="dcterms:W3CDTF">2026-02-06T08:56:54Z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