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4"/>
  </p:notesMasterIdLst>
  <p:handoutMasterIdLst>
    <p:handoutMasterId r:id="rId15"/>
  </p:handoutMasterIdLst>
  <p:sldIdLst>
    <p:sldId id="306" r:id="rId5"/>
    <p:sldId id="313" r:id="rId6"/>
    <p:sldId id="307" r:id="rId7"/>
    <p:sldId id="314" r:id="rId8"/>
    <p:sldId id="318" r:id="rId9"/>
    <p:sldId id="315" r:id="rId10"/>
    <p:sldId id="317" r:id="rId11"/>
    <p:sldId id="316" r:id="rId12"/>
    <p:sldId id="309" r:id="rId1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156" y="1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inglot@pg.edu.pl" userId="S::adam.inglot_pg.edu.pl#ext#@fril.onmicrosoft.com::f3fe147e-12d2-407c-a2f2-fa7169a36f34" providerId="AD" clId="Web-{12C2696D-6B05-44C3-B0FA-68F0BB8C1B63}"/>
    <pc:docChg chg="modSld">
      <pc:chgData name="adam.inglot@pg.edu.pl" userId="S::adam.inglot_pg.edu.pl#ext#@fril.onmicrosoft.com::f3fe147e-12d2-407c-a2f2-fa7169a36f34" providerId="AD" clId="Web-{12C2696D-6B05-44C3-B0FA-68F0BB8C1B63}" dt="2026-05-26T14:25:10.865" v="4" actId="1076"/>
      <pc:docMkLst>
        <pc:docMk/>
      </pc:docMkLst>
      <pc:sldChg chg="addSp modSp">
        <pc:chgData name="adam.inglot@pg.edu.pl" userId="S::adam.inglot_pg.edu.pl#ext#@fril.onmicrosoft.com::f3fe147e-12d2-407c-a2f2-fa7169a36f34" providerId="AD" clId="Web-{12C2696D-6B05-44C3-B0FA-68F0BB8C1B63}" dt="2026-05-26T14:25:10.865" v="4" actId="1076"/>
        <pc:sldMkLst>
          <pc:docMk/>
          <pc:sldMk cId="1830511694" sldId="316"/>
        </pc:sldMkLst>
        <pc:picChg chg="add mod">
          <ac:chgData name="adam.inglot@pg.edu.pl" userId="S::adam.inglot_pg.edu.pl#ext#@fril.onmicrosoft.com::f3fe147e-12d2-407c-a2f2-fa7169a36f34" providerId="AD" clId="Web-{12C2696D-6B05-44C3-B0FA-68F0BB8C1B63}" dt="2026-05-26T14:25:10.865" v="4" actId="1076"/>
          <ac:picMkLst>
            <pc:docMk/>
            <pc:sldMk cId="1830511694" sldId="316"/>
            <ac:picMk id="3" creationId="{D9318AC9-4D42-1F31-3CB6-61027544CBDA}"/>
          </ac:picMkLst>
        </pc:picChg>
      </pc:sldChg>
    </pc:docChg>
  </pc:docChgLst>
  <pc:docChgLst>
    <pc:chgData name="adam.inglot@pg.edu.pl" userId="S::adam.inglot_pg.edu.pl#ext#@fril.onmicrosoft.com::f3fe147e-12d2-407c-a2f2-fa7169a36f34" providerId="AD" clId="Web-{4E08D221-4DAE-40E4-D3F3-4033D8ACC7FC}"/>
    <pc:docChg chg="addSld delSld">
      <pc:chgData name="adam.inglot@pg.edu.pl" userId="S::adam.inglot_pg.edu.pl#ext#@fril.onmicrosoft.com::f3fe147e-12d2-407c-a2f2-fa7169a36f34" providerId="AD" clId="Web-{4E08D221-4DAE-40E4-D3F3-4033D8ACC7FC}" dt="2026-05-29T10:30:42.879" v="1"/>
      <pc:docMkLst>
        <pc:docMk/>
      </pc:docMkLst>
    </pc:docChg>
  </pc:docChgLst>
  <pc:docChgLst>
    <pc:chgData name="Wojciech Kustra" userId="afebd3d0-216b-4c4f-8992-1bf1fda6d5e8" providerId="ADAL" clId="{1D307E72-7901-4E61-A01B-3C4232ABCF63}"/>
    <pc:docChg chg="custSel addSld modSld">
      <pc:chgData name="Wojciech Kustra" userId="afebd3d0-216b-4c4f-8992-1bf1fda6d5e8" providerId="ADAL" clId="{1D307E72-7901-4E61-A01B-3C4232ABCF63}" dt="2026-06-06T17:03:55.092" v="6"/>
      <pc:docMkLst>
        <pc:docMk/>
      </pc:docMkLst>
      <pc:sldChg chg="delSp modSp mod">
        <pc:chgData name="Wojciech Kustra" userId="afebd3d0-216b-4c4f-8992-1bf1fda6d5e8" providerId="ADAL" clId="{1D307E72-7901-4E61-A01B-3C4232ABCF63}" dt="2026-06-06T17:03:44.096" v="2" actId="478"/>
        <pc:sldMkLst>
          <pc:docMk/>
          <pc:sldMk cId="372547298" sldId="314"/>
        </pc:sldMkLst>
        <pc:spChg chg="mod">
          <ac:chgData name="Wojciech Kustra" userId="afebd3d0-216b-4c4f-8992-1bf1fda6d5e8" providerId="ADAL" clId="{1D307E72-7901-4E61-A01B-3C4232ABCF63}" dt="2026-06-06T17:03:31.197" v="0" actId="255"/>
          <ac:spMkLst>
            <pc:docMk/>
            <pc:sldMk cId="372547298" sldId="314"/>
            <ac:spMk id="3" creationId="{A738A484-7421-5F20-1B0A-2D59AEF03B84}"/>
          </ac:spMkLst>
        </pc:spChg>
        <pc:spChg chg="del">
          <ac:chgData name="Wojciech Kustra" userId="afebd3d0-216b-4c4f-8992-1bf1fda6d5e8" providerId="ADAL" clId="{1D307E72-7901-4E61-A01B-3C4232ABCF63}" dt="2026-06-06T17:03:44.096" v="2" actId="478"/>
          <ac:spMkLst>
            <pc:docMk/>
            <pc:sldMk cId="372547298" sldId="314"/>
            <ac:spMk id="4" creationId="{3085C634-AD0C-40C0-35A9-6F6B63694986}"/>
          </ac:spMkLst>
        </pc:spChg>
      </pc:sldChg>
      <pc:sldChg chg="delSp modSp add mod">
        <pc:chgData name="Wojciech Kustra" userId="afebd3d0-216b-4c4f-8992-1bf1fda6d5e8" providerId="ADAL" clId="{1D307E72-7901-4E61-A01B-3C4232ABCF63}" dt="2026-06-06T17:03:55.092" v="6"/>
        <pc:sldMkLst>
          <pc:docMk/>
          <pc:sldMk cId="1525721026" sldId="318"/>
        </pc:sldMkLst>
        <pc:spChg chg="mod">
          <ac:chgData name="Wojciech Kustra" userId="afebd3d0-216b-4c4f-8992-1bf1fda6d5e8" providerId="ADAL" clId="{1D307E72-7901-4E61-A01B-3C4232ABCF63}" dt="2026-06-06T17:03:54.087" v="4"/>
          <ac:spMkLst>
            <pc:docMk/>
            <pc:sldMk cId="1525721026" sldId="318"/>
            <ac:spMk id="3" creationId="{9D49DAE4-B448-9790-B1FB-FC5BFE5C0923}"/>
          </ac:spMkLst>
        </pc:spChg>
        <pc:spChg chg="del mod">
          <ac:chgData name="Wojciech Kustra" userId="afebd3d0-216b-4c4f-8992-1bf1fda6d5e8" providerId="ADAL" clId="{1D307E72-7901-4E61-A01B-3C4232ABCF63}" dt="2026-06-06T17:03:55.092" v="6"/>
          <ac:spMkLst>
            <pc:docMk/>
            <pc:sldMk cId="1525721026" sldId="318"/>
            <ac:spMk id="4" creationId="{1C83F14B-F8A6-9110-FCC1-968DDDC0616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6.06.2026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3635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09A45-0A5C-EADF-5396-C96A086237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CACC99-11FB-A581-225B-B9D69AF72A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2A8947-27B4-B275-8495-E97355DE4706}"/>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3313403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video" Target="https://player.vimeo.com/video/952313085?app_id=122963"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t>Matériel complémentaire</a:t>
            </a:r>
            <a:br/>
            <a:r>
              <a:t>Fondations de chaussées — concevoir pour 100 ans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t>Webinaire TRB</a:t>
            </a:r>
          </a:p>
          <a:p>
            <a:r>
              <a:t>Nayyar Siddiki, Kumar Dave, INDOT ; Soheil Nazarian, UTEP ; David White, Ingios ; modérateur John Siekmeier ; TRB, 30.05.2024</a:t>
            </a:r>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t>Webinaire TRB : Fondations de chaussées — concevoir pour 100 ans</a:t>
            </a:r>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p:txBody>
          <a:bodyPr>
            <a:noAutofit/>
          </a:bodyPr>
          <a:lstStyle/>
          <a:p>
            <a:r>
              <a:rPr sz="1800" dirty="0"/>
              <a:t>Les </a:t>
            </a:r>
            <a:r>
              <a:rPr sz="1800" dirty="0" err="1"/>
              <a:t>déformations</a:t>
            </a:r>
            <a:r>
              <a:rPr sz="1800" dirty="0"/>
              <a:t> des </a:t>
            </a:r>
            <a:r>
              <a:rPr sz="1800" dirty="0" err="1"/>
              <a:t>fondations</a:t>
            </a:r>
            <a:r>
              <a:rPr sz="1800" dirty="0"/>
              <a:t> de chaussées sous les couches de surface </a:t>
            </a:r>
            <a:r>
              <a:rPr sz="1800" dirty="0" err="1"/>
              <a:t>en</a:t>
            </a:r>
            <a:r>
              <a:rPr sz="1800" dirty="0"/>
              <a:t> </a:t>
            </a:r>
            <a:r>
              <a:rPr sz="1800" dirty="0" err="1"/>
              <a:t>asphalte</a:t>
            </a:r>
            <a:r>
              <a:rPr sz="1800" dirty="0"/>
              <a:t> </a:t>
            </a:r>
            <a:r>
              <a:rPr sz="1800" dirty="0" err="1"/>
              <a:t>ou</a:t>
            </a:r>
            <a:r>
              <a:rPr sz="1800" dirty="0"/>
              <a:t> </a:t>
            </a:r>
            <a:r>
              <a:rPr sz="1800" dirty="0" err="1"/>
              <a:t>en</a:t>
            </a:r>
            <a:r>
              <a:rPr sz="1800" dirty="0"/>
              <a:t> béton </a:t>
            </a:r>
            <a:r>
              <a:rPr sz="1800" dirty="0" err="1"/>
              <a:t>provoquent</a:t>
            </a:r>
            <a:r>
              <a:rPr sz="1800" dirty="0"/>
              <a:t> des </a:t>
            </a:r>
            <a:r>
              <a:rPr sz="1800" dirty="0" err="1"/>
              <a:t>dommages</a:t>
            </a:r>
            <a:r>
              <a:rPr sz="1800" dirty="0"/>
              <a:t> </a:t>
            </a:r>
            <a:r>
              <a:rPr sz="1800" dirty="0" err="1"/>
              <a:t>en</a:t>
            </a:r>
            <a:r>
              <a:rPr sz="1800" dirty="0"/>
              <a:t> surface et </a:t>
            </a:r>
            <a:r>
              <a:rPr sz="1800" dirty="0" err="1"/>
              <a:t>réduisent</a:t>
            </a:r>
            <a:r>
              <a:rPr sz="1800" dirty="0"/>
              <a:t> la durée de service. Les </a:t>
            </a:r>
            <a:r>
              <a:rPr sz="1800" dirty="0" err="1"/>
              <a:t>phénomènes</a:t>
            </a:r>
            <a:r>
              <a:rPr sz="1800" dirty="0"/>
              <a:t> </a:t>
            </a:r>
            <a:r>
              <a:rPr sz="1800" dirty="0" err="1"/>
              <a:t>météorologiques</a:t>
            </a:r>
            <a:r>
              <a:rPr sz="1800" dirty="0"/>
              <a:t> </a:t>
            </a:r>
            <a:r>
              <a:rPr sz="1800" dirty="0" err="1"/>
              <a:t>extrêmes</a:t>
            </a:r>
            <a:r>
              <a:rPr sz="1800" dirty="0"/>
              <a:t> et les changements </a:t>
            </a:r>
            <a:r>
              <a:rPr sz="1800" dirty="0" err="1"/>
              <a:t>climatiques</a:t>
            </a:r>
            <a:r>
              <a:rPr sz="1800" dirty="0"/>
              <a:t> </a:t>
            </a:r>
            <a:r>
              <a:rPr sz="1800" dirty="0" err="1"/>
              <a:t>saisonniers</a:t>
            </a:r>
            <a:r>
              <a:rPr sz="1800" dirty="0"/>
              <a:t> </a:t>
            </a:r>
            <a:r>
              <a:rPr sz="1800" dirty="0" err="1"/>
              <a:t>créent</a:t>
            </a:r>
            <a:r>
              <a:rPr sz="1800" dirty="0"/>
              <a:t> </a:t>
            </a:r>
            <a:r>
              <a:rPr sz="1800" dirty="0" err="1"/>
              <a:t>une</a:t>
            </a:r>
            <a:r>
              <a:rPr sz="1800" dirty="0"/>
              <a:t> incertitude </a:t>
            </a:r>
            <a:r>
              <a:rPr sz="1800" dirty="0" err="1"/>
              <a:t>supplémentaire</a:t>
            </a:r>
            <a:r>
              <a:rPr sz="1800" dirty="0"/>
              <a:t>, </a:t>
            </a:r>
            <a:r>
              <a:rPr sz="1800" dirty="0" err="1"/>
              <a:t>ce</a:t>
            </a:r>
            <a:r>
              <a:rPr sz="1800" dirty="0"/>
              <a:t> qui rend difficile </a:t>
            </a:r>
            <a:r>
              <a:rPr sz="1800" dirty="0" err="1"/>
              <a:t>l’estimation</a:t>
            </a:r>
            <a:r>
              <a:rPr sz="1800" dirty="0"/>
              <a:t> et la </a:t>
            </a:r>
            <a:r>
              <a:rPr sz="1800" dirty="0" err="1"/>
              <a:t>réduction</a:t>
            </a:r>
            <a:r>
              <a:rPr sz="1800" dirty="0"/>
              <a:t> de la </a:t>
            </a:r>
            <a:r>
              <a:rPr sz="1800" dirty="0" err="1"/>
              <a:t>dégradation</a:t>
            </a:r>
            <a:r>
              <a:rPr sz="1800" dirty="0"/>
              <a:t> et de la </a:t>
            </a:r>
            <a:r>
              <a:rPr sz="1800" dirty="0" err="1"/>
              <a:t>déformation</a:t>
            </a:r>
            <a:r>
              <a:rPr sz="1800" dirty="0"/>
              <a:t> des </a:t>
            </a:r>
            <a:r>
              <a:rPr sz="1800" dirty="0" err="1"/>
              <a:t>fondations</a:t>
            </a:r>
            <a:r>
              <a:rPr sz="1800" dirty="0"/>
              <a:t> pour des </a:t>
            </a:r>
            <a:r>
              <a:rPr sz="1800" dirty="0" err="1"/>
              <a:t>périodes</a:t>
            </a:r>
            <a:r>
              <a:rPr sz="1800" dirty="0"/>
              <a:t> </a:t>
            </a:r>
            <a:r>
              <a:rPr sz="1800" dirty="0" err="1"/>
              <a:t>d’analyse</a:t>
            </a:r>
            <a:r>
              <a:rPr sz="1800" dirty="0"/>
              <a:t> du cycle de vie </a:t>
            </a:r>
            <a:r>
              <a:rPr sz="1800" dirty="0" err="1"/>
              <a:t>allant</a:t>
            </a:r>
            <a:r>
              <a:rPr sz="1800" dirty="0"/>
              <a:t> </a:t>
            </a:r>
            <a:r>
              <a:rPr sz="1800" dirty="0" err="1"/>
              <a:t>jusqu’à</a:t>
            </a:r>
            <a:r>
              <a:rPr sz="1800" dirty="0"/>
              <a:t> 100 ans. </a:t>
            </a:r>
          </a:p>
          <a:p>
            <a:r>
              <a:rPr sz="1800" dirty="0"/>
              <a:t>Le TRB a </a:t>
            </a:r>
            <a:r>
              <a:rPr sz="1800" dirty="0" err="1"/>
              <a:t>organisé</a:t>
            </a:r>
            <a:r>
              <a:rPr sz="1800" dirty="0"/>
              <a:t> un </a:t>
            </a:r>
            <a:r>
              <a:rPr sz="1800" dirty="0" err="1"/>
              <a:t>webinaire</a:t>
            </a:r>
            <a:r>
              <a:rPr sz="1800" dirty="0"/>
              <a:t> le </a:t>
            </a:r>
            <a:r>
              <a:rPr sz="1800" dirty="0" err="1"/>
              <a:t>jeudi</a:t>
            </a:r>
            <a:r>
              <a:rPr sz="1800" dirty="0"/>
              <a:t> 30 </a:t>
            </a:r>
            <a:r>
              <a:rPr sz="1800" dirty="0" err="1"/>
              <a:t>mai</a:t>
            </a:r>
            <a:r>
              <a:rPr sz="1800" dirty="0"/>
              <a:t> 2024, de 13 h 00 à 14 h 30, </a:t>
            </a:r>
            <a:r>
              <a:rPr sz="1800" dirty="0" err="1"/>
              <a:t>heure</a:t>
            </a:r>
            <a:r>
              <a:rPr sz="1800" dirty="0"/>
              <a:t> de </a:t>
            </a:r>
            <a:r>
              <a:rPr sz="1800" dirty="0" err="1"/>
              <a:t>l’Est</a:t>
            </a:r>
            <a:r>
              <a:rPr sz="1800" dirty="0"/>
              <a:t>, </a:t>
            </a:r>
            <a:r>
              <a:rPr sz="1800" dirty="0" err="1"/>
              <a:t>présentant</a:t>
            </a:r>
            <a:r>
              <a:rPr sz="1800" dirty="0"/>
              <a:t> des </a:t>
            </a:r>
            <a:r>
              <a:rPr sz="1800" dirty="0" err="1"/>
              <a:t>exemples</a:t>
            </a:r>
            <a:r>
              <a:rPr sz="1800" dirty="0"/>
              <a:t> de technologies </a:t>
            </a:r>
            <a:r>
              <a:rPr sz="1800" dirty="0" err="1"/>
              <a:t>actuelles</a:t>
            </a:r>
            <a:r>
              <a:rPr sz="1800" dirty="0"/>
              <a:t> qui </a:t>
            </a:r>
            <a:r>
              <a:rPr sz="1800" dirty="0" err="1"/>
              <a:t>renforcent</a:t>
            </a:r>
            <a:r>
              <a:rPr sz="1800" dirty="0"/>
              <a:t> la </a:t>
            </a:r>
            <a:r>
              <a:rPr sz="1800" dirty="0" err="1"/>
              <a:t>résilience</a:t>
            </a:r>
            <a:r>
              <a:rPr sz="1800" dirty="0"/>
              <a:t> des routes et </a:t>
            </a:r>
            <a:r>
              <a:rPr sz="1800" dirty="0" err="1"/>
              <a:t>améliorent</a:t>
            </a:r>
            <a:r>
              <a:rPr sz="1800" dirty="0"/>
              <a:t> les performances à long </a:t>
            </a:r>
            <a:r>
              <a:rPr sz="1800" dirty="0" err="1"/>
              <a:t>terme</a:t>
            </a:r>
            <a:r>
              <a:rPr sz="1800" dirty="0"/>
              <a:t> </a:t>
            </a:r>
            <a:r>
              <a:rPr sz="1800" dirty="0" err="1"/>
              <a:t>en</a:t>
            </a:r>
            <a:r>
              <a:rPr sz="1800" dirty="0"/>
              <a:t> </a:t>
            </a:r>
            <a:r>
              <a:rPr sz="1800" dirty="0" err="1"/>
              <a:t>réduisant</a:t>
            </a:r>
            <a:r>
              <a:rPr sz="1800" dirty="0"/>
              <a:t> les </a:t>
            </a:r>
            <a:r>
              <a:rPr sz="1800" dirty="0" err="1"/>
              <a:t>déformations</a:t>
            </a:r>
            <a:r>
              <a:rPr sz="1800" dirty="0"/>
              <a:t> des </a:t>
            </a:r>
            <a:r>
              <a:rPr sz="1800" dirty="0" err="1"/>
              <a:t>fondations</a:t>
            </a:r>
            <a:r>
              <a:rPr sz="1800" dirty="0"/>
              <a:t> de chaussées.</a:t>
            </a:r>
          </a:p>
        </p:txBody>
      </p:sp>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04CB4-844E-76FC-B9FF-2387F58979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E840F-CF85-F108-0362-8DBB12EF4033}"/>
              </a:ext>
            </a:extLst>
          </p:cNvPr>
          <p:cNvSpPr>
            <a:spLocks noGrp="1"/>
          </p:cNvSpPr>
          <p:nvPr>
            <p:ph type="title"/>
          </p:nvPr>
        </p:nvSpPr>
        <p:spPr/>
        <p:txBody>
          <a:bodyPr/>
          <a:lstStyle/>
          <a:p>
            <a:r>
              <a:t>Webinaire TRB : Fondations de chaussées — concevoir pour 100 ans</a:t>
            </a:r>
          </a:p>
        </p:txBody>
      </p:sp>
      <p:sp>
        <p:nvSpPr>
          <p:cNvPr id="3" name="Text Placeholder 2">
            <a:extLst>
              <a:ext uri="{FF2B5EF4-FFF2-40B4-BE49-F238E27FC236}">
                <a16:creationId xmlns:a16="http://schemas.microsoft.com/office/drawing/2014/main" id="{9D49DAE4-B448-9790-B1FB-FC5BFE5C0923}"/>
              </a:ext>
            </a:extLst>
          </p:cNvPr>
          <p:cNvSpPr>
            <a:spLocks noGrp="1"/>
          </p:cNvSpPr>
          <p:nvPr>
            <p:ph type="body" sz="quarter" idx="11"/>
          </p:nvPr>
        </p:nvSpPr>
        <p:spPr/>
        <p:txBody>
          <a:bodyPr>
            <a:noAutofit/>
          </a:bodyPr>
          <a:lstStyle/>
          <a:p>
            <a:r>
              <a:rPr lang="fr-FR" sz="1800" dirty="0"/>
              <a:t>Ce webinaire a été parrainé par les comités techniques permanents du TRB sur la mécanique et le drainage des </a:t>
            </a:r>
            <a:r>
              <a:rPr lang="fr-FR" sz="1800" dirty="0" err="1"/>
              <a:t>géomatériaux</a:t>
            </a:r>
            <a:r>
              <a:rPr lang="fr-FR" sz="1800" dirty="0"/>
              <a:t> saturés et non saturés, les terrassements de transport, ainsi que l’instrumentation et la modélisation géotechniques.</a:t>
            </a:r>
          </a:p>
        </p:txBody>
      </p:sp>
    </p:spTree>
    <p:extLst>
      <p:ext uri="{BB962C8B-B14F-4D97-AF65-F5344CB8AC3E}">
        <p14:creationId xmlns:p14="http://schemas.microsoft.com/office/powerpoint/2010/main" val="152572102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t>Webinaire TRB : Fondations de chaussées — concevoir pour 100 ans</a:t>
            </a:r>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fontScale="85000" lnSpcReduction="20000"/>
          </a:bodyPr>
          <a:lstStyle/>
          <a:p>
            <a:r>
              <a:t>Programme du webinaire et intervenants</a:t>
            </a:r>
          </a:p>
          <a:p>
            <a:r>
              <a:t>Conception et construction pour obtenir une chaussée durable – Nayyar Siddiki et Kumar Dave, Indiana Department of Transportation</a:t>
            </a:r>
          </a:p>
          <a:p>
            <a:r>
              <a:t>Rôle de la gestion de la qualité dans l’allongement de la durée de vie des chaussées – Soheil Nazarian, University of Texas, El Paso</a:t>
            </a:r>
          </a:p>
          <a:p>
            <a:r>
              <a:t>E-compactage pour les fondations de chaussées – David White, Ingios</a:t>
            </a:r>
          </a:p>
          <a:p>
            <a:r>
              <a:t>Session de questions-réponses animée par John Siekmeier, Affiliation</a:t>
            </a:r>
          </a:p>
        </p:txBody>
      </p:sp>
    </p:spTree>
    <p:extLst>
      <p:ext uri="{BB962C8B-B14F-4D97-AF65-F5344CB8AC3E}">
        <p14:creationId xmlns:p14="http://schemas.microsoft.com/office/powerpoint/2010/main" val="314278761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B740D-D204-D86D-8F4D-3BAC55248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4FFA2-F1A3-35C1-4661-D424706BA4D0}"/>
              </a:ext>
            </a:extLst>
          </p:cNvPr>
          <p:cNvSpPr>
            <a:spLocks noGrp="1"/>
          </p:cNvSpPr>
          <p:nvPr>
            <p:ph type="title"/>
          </p:nvPr>
        </p:nvSpPr>
        <p:spPr/>
        <p:txBody>
          <a:bodyPr/>
          <a:lstStyle/>
          <a:p>
            <a:r>
              <a:t>Webinaire TRB : Fondations de chaussées — concevoir pour 100 ans</a:t>
            </a:r>
          </a:p>
        </p:txBody>
      </p:sp>
      <p:sp>
        <p:nvSpPr>
          <p:cNvPr id="3" name="Text Placeholder 2">
            <a:extLst>
              <a:ext uri="{FF2B5EF4-FFF2-40B4-BE49-F238E27FC236}">
                <a16:creationId xmlns:a16="http://schemas.microsoft.com/office/drawing/2014/main" id="{192C80AF-E072-1629-D3E6-8853DF0F6891}"/>
              </a:ext>
            </a:extLst>
          </p:cNvPr>
          <p:cNvSpPr>
            <a:spLocks noGrp="1"/>
          </p:cNvSpPr>
          <p:nvPr>
            <p:ph type="body" sz="quarter" idx="11"/>
          </p:nvPr>
        </p:nvSpPr>
        <p:spPr/>
        <p:txBody>
          <a:bodyPr>
            <a:normAutofit fontScale="92500" lnSpcReduction="10000"/>
          </a:bodyPr>
          <a:lstStyle/>
          <a:p>
            <a:r>
              <a:t>Objectifs d’apprentissage :</a:t>
            </a:r>
          </a:p>
          <a:p>
            <a:r>
              <a:t>Comprendre comment les phénomènes météorologiques extrêmes et les changements climatiques saisonniers créent de l’incertitude lors de la conception des systèmes de chaussées</a:t>
            </a:r>
          </a:p>
          <a:p>
            <a:r>
              <a:t>Éviter les mauvais choix de conception et les conceptions de systèmes de chaussées coûteuses ou inefficaces</a:t>
            </a:r>
          </a:p>
          <a:p>
            <a:r>
              <a:t>Réduire la dégradation et la déformation des fondations de chaussées pour des périodes d’analyse du cycle de vie allant jusqu’à 100 ans</a:t>
            </a:r>
          </a:p>
        </p:txBody>
      </p:sp>
    </p:spTree>
    <p:extLst>
      <p:ext uri="{BB962C8B-B14F-4D97-AF65-F5344CB8AC3E}">
        <p14:creationId xmlns:p14="http://schemas.microsoft.com/office/powerpoint/2010/main" val="39946800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t>Webinaire TRB : Fondations de chaussées — concevoir pour 100 ans</a:t>
            </a:r>
          </a:p>
        </p:txBody>
      </p:sp>
      <p:pic>
        <p:nvPicPr>
          <p:cNvPr id="3" name="Multimedia online 2" descr="Pavement foundation deformation under asphalt or concrete surface layers cause damage at the surface and reduce service life. Extreme weather and seasonal climate change create additional uncertainty, making it difficult to estimate and reduce foundation degradation and deformation for life cycle assessment periods up to 100 years. TRB hosted a webinar on Thursday, May 30, 2024 from 1:00 PM to 2:30 PM Eastern that provided examples of current technology that is enhancing highway resilience and improving long term performance by reducing pavement foundation deformation." title="TRB Webinar: Pavement Foundations—Designing for 100 Years">
            <a:hlinkClick r:id="" action="ppaction://noaction"/>
            <a:extLst>
              <a:ext uri="{FF2B5EF4-FFF2-40B4-BE49-F238E27FC236}">
                <a16:creationId xmlns:a16="http://schemas.microsoft.com/office/drawing/2014/main" id="{D9318AC9-4D42-1F31-3CB6-61027544CBDA}"/>
              </a:ext>
            </a:extLst>
          </p:cNvPr>
          <p:cNvPicPr>
            <a:picLocks noRot="1" noChangeAspect="1"/>
          </p:cNvPicPr>
          <p:nvPr>
            <a:videoFile r:link="rId1"/>
          </p:nvPr>
        </p:nvPicPr>
        <p:blipFill>
          <a:blip r:embed="rId3"/>
          <a:stretch>
            <a:fillRect/>
          </a:stretch>
        </p:blipFill>
        <p:spPr>
          <a:xfrm>
            <a:off x="739458" y="1605612"/>
            <a:ext cx="8640445" cy="4870704"/>
          </a:xfrm>
          <a:prstGeom prst="rect">
            <a:avLst/>
          </a:prstGeom>
        </p:spPr>
      </p:pic>
    </p:spTree>
    <p:extLst>
      <p:ext uri="{BB962C8B-B14F-4D97-AF65-F5344CB8AC3E}">
        <p14:creationId xmlns:p14="http://schemas.microsoft.com/office/powerpoint/2010/main" val="183051169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361EEC-FB1E-44FD-87E1-F15B672B61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236</TotalTime>
  <Words>406</Words>
  <Application>Microsoft Office PowerPoint</Application>
  <PresentationFormat>Widescreen</PresentationFormat>
  <Paragraphs>21</Paragraphs>
  <Slides>9</Slides>
  <Notes>2</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Aptos</vt:lpstr>
      <vt:lpstr>Arial</vt:lpstr>
      <vt:lpstr>Arial Rounded MT Bold</vt:lpstr>
      <vt:lpstr>Calibri</vt:lpstr>
      <vt:lpstr>Helvetica Neue</vt:lpstr>
      <vt:lpstr>Helvetica Neue Medium</vt:lpstr>
      <vt:lpstr>Montserrat Regular</vt:lpstr>
      <vt:lpstr>21_BasicWhite</vt:lpstr>
      <vt:lpstr>Matériel complémentaire Fondations de chaussées — concevoir pour 100 ans</vt:lpstr>
      <vt:lpstr>Road Transportation Systems Engineering Development in the Sub-Saharan Africa – Modern EU Master Programme &amp; Capacity Building</vt:lpstr>
      <vt:lpstr>PowerPoint Presentation</vt:lpstr>
      <vt:lpstr>Webinaire TRB : Fondations de chaussées — concevoir pour 100 ans</vt:lpstr>
      <vt:lpstr>Webinaire TRB : Fondations de chaussées — concevoir pour 100 ans</vt:lpstr>
      <vt:lpstr>Webinaire TRB : Fondations de chaussées — concevoir pour 100 ans</vt:lpstr>
      <vt:lpstr>Webinaire TRB : Fondations de chaussées — concevoir pour 100 ans</vt:lpstr>
      <vt:lpstr>Webinaire TRB : Fondations de chaussées — concevoir pour 100 ans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31</cp:revision>
  <dcterms:modified xsi:type="dcterms:W3CDTF">2026-06-06T17:03:58Z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