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2"/>
  </p:notesMasterIdLst>
  <p:handoutMasterIdLst>
    <p:handoutMasterId r:id="rId33"/>
  </p:handoutMasterIdLst>
  <p:sldIdLst>
    <p:sldId id="306" r:id="rId5"/>
    <p:sldId id="313" r:id="rId6"/>
    <p:sldId id="307" r:id="rId7"/>
    <p:sldId id="312" r:id="rId8"/>
    <p:sldId id="314" r:id="rId9"/>
    <p:sldId id="337" r:id="rId10"/>
    <p:sldId id="338" r:id="rId11"/>
    <p:sldId id="339" r:id="rId12"/>
    <p:sldId id="351" r:id="rId13"/>
    <p:sldId id="340" r:id="rId14"/>
    <p:sldId id="341" r:id="rId15"/>
    <p:sldId id="342" r:id="rId16"/>
    <p:sldId id="343" r:id="rId17"/>
    <p:sldId id="352" r:id="rId18"/>
    <p:sldId id="344" r:id="rId19"/>
    <p:sldId id="353" r:id="rId20"/>
    <p:sldId id="345" r:id="rId21"/>
    <p:sldId id="350" r:id="rId22"/>
    <p:sldId id="354" r:id="rId23"/>
    <p:sldId id="346" r:id="rId24"/>
    <p:sldId id="347" r:id="rId25"/>
    <p:sldId id="348" r:id="rId26"/>
    <p:sldId id="349" r:id="rId27"/>
    <p:sldId id="355" r:id="rId28"/>
    <p:sldId id="309" r:id="rId29"/>
    <p:sldId id="317" r:id="rId30"/>
    <p:sldId id="336" r:id="rId3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62015D-12FA-4108-B592-6093BFFEAA3F}" v="2" dt="2026-07-15T14:59:48.92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39"/>
    <p:restoredTop sz="94658"/>
  </p:normalViewPr>
  <p:slideViewPr>
    <p:cSldViewPr snapToGrid="0">
      <p:cViewPr>
        <p:scale>
          <a:sx n="150" d="100"/>
          <a:sy n="150" d="100"/>
        </p:scale>
        <p:origin x="-3192" y="-21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modSld">
      <pc:chgData name="office365" userId="5fcdbc0c-b1d0-4b52-bc28-28c25c9fccde" providerId="ADAL" clId="{839C158B-1674-498C-8D10-D29DEC7F3344}" dt="2026-07-15T15:04:35.796" v="506" actId="1076"/>
      <pc:docMkLst>
        <pc:docMk/>
      </pc:docMkLst>
      <pc:sldChg chg="modSp mod">
        <pc:chgData name="office365" userId="5fcdbc0c-b1d0-4b52-bc28-28c25c9fccde" providerId="ADAL" clId="{839C158B-1674-498C-8D10-D29DEC7F3344}" dt="2026-07-15T11:54:16.461" v="0" actId="27636"/>
        <pc:sldMkLst>
          <pc:docMk/>
          <pc:sldMk cId="412433752" sldId="313"/>
        </pc:sldMkLst>
        <pc:spChg chg="mod">
          <ac:chgData name="office365" userId="5fcdbc0c-b1d0-4b52-bc28-28c25c9fccde" providerId="ADAL" clId="{839C158B-1674-498C-8D10-D29DEC7F3344}" dt="2026-07-15T11:54:16.461" v="0" actId="27636"/>
          <ac:spMkLst>
            <pc:docMk/>
            <pc:sldMk cId="412433752" sldId="313"/>
            <ac:spMk id="2" creationId="{72111A30-B86A-18DC-CFD2-586F00D22619}"/>
          </ac:spMkLst>
        </pc:spChg>
      </pc:sldChg>
      <pc:sldChg chg="modSp mod">
        <pc:chgData name="office365" userId="5fcdbc0c-b1d0-4b52-bc28-28c25c9fccde" providerId="ADAL" clId="{839C158B-1674-498C-8D10-D29DEC7F3344}" dt="2026-07-15T11:54:16.481" v="1" actId="27636"/>
        <pc:sldMkLst>
          <pc:docMk/>
          <pc:sldMk cId="475934936" sldId="338"/>
        </pc:sldMkLst>
        <pc:spChg chg="mod">
          <ac:chgData name="office365" userId="5fcdbc0c-b1d0-4b52-bc28-28c25c9fccde" providerId="ADAL" clId="{839C158B-1674-498C-8D10-D29DEC7F3344}" dt="2026-07-15T11:54:16.481" v="1" actId="27636"/>
          <ac:spMkLst>
            <pc:docMk/>
            <pc:sldMk cId="475934936" sldId="338"/>
            <ac:spMk id="3" creationId="{6104D588-A868-32CD-2378-C7CCC804AC81}"/>
          </ac:spMkLst>
        </pc:spChg>
      </pc:sldChg>
      <pc:sldChg chg="modSp mod">
        <pc:chgData name="office365" userId="5fcdbc0c-b1d0-4b52-bc28-28c25c9fccde" providerId="ADAL" clId="{839C158B-1674-498C-8D10-D29DEC7F3344}" dt="2026-07-15T11:54:16.492" v="2" actId="27636"/>
        <pc:sldMkLst>
          <pc:docMk/>
          <pc:sldMk cId="2872231972" sldId="343"/>
        </pc:sldMkLst>
        <pc:spChg chg="mod">
          <ac:chgData name="office365" userId="5fcdbc0c-b1d0-4b52-bc28-28c25c9fccde" providerId="ADAL" clId="{839C158B-1674-498C-8D10-D29DEC7F3344}" dt="2026-07-15T11:54:16.492" v="2" actId="27636"/>
          <ac:spMkLst>
            <pc:docMk/>
            <pc:sldMk cId="2872231972" sldId="343"/>
            <ac:spMk id="3" creationId="{AE9A16AE-C60C-48DB-E1C2-AD2494897A33}"/>
          </ac:spMkLst>
        </pc:spChg>
      </pc:sldChg>
      <pc:sldChg chg="addSp modSp mod">
        <pc:chgData name="office365" userId="5fcdbc0c-b1d0-4b52-bc28-28c25c9fccde" providerId="ADAL" clId="{839C158B-1674-498C-8D10-D29DEC7F3344}" dt="2026-07-15T15:04:35.796" v="506" actId="1076"/>
        <pc:sldMkLst>
          <pc:docMk/>
          <pc:sldMk cId="2244959259" sldId="348"/>
        </pc:sldMkLst>
        <pc:spChg chg="add mod">
          <ac:chgData name="office365" userId="5fcdbc0c-b1d0-4b52-bc28-28c25c9fccde" providerId="ADAL" clId="{839C158B-1674-498C-8D10-D29DEC7F3344}" dt="2026-07-15T15:02:34.301" v="492" actId="255"/>
          <ac:spMkLst>
            <pc:docMk/>
            <pc:sldMk cId="2244959259" sldId="348"/>
            <ac:spMk id="5" creationId="{86F4D127-3221-4F2C-80B8-8832AB796978}"/>
          </ac:spMkLst>
        </pc:spChg>
        <pc:spChg chg="add mod">
          <ac:chgData name="office365" userId="5fcdbc0c-b1d0-4b52-bc28-28c25c9fccde" providerId="ADAL" clId="{839C158B-1674-498C-8D10-D29DEC7F3344}" dt="2026-07-15T15:03:01.767" v="494" actId="14100"/>
          <ac:spMkLst>
            <pc:docMk/>
            <pc:sldMk cId="2244959259" sldId="348"/>
            <ac:spMk id="6" creationId="{CAD69C2B-4DE1-418F-8BB0-B7C215625D1C}"/>
          </ac:spMkLst>
        </pc:spChg>
        <pc:spChg chg="add mod">
          <ac:chgData name="office365" userId="5fcdbc0c-b1d0-4b52-bc28-28c25c9fccde" providerId="ADAL" clId="{839C158B-1674-498C-8D10-D29DEC7F3344}" dt="2026-07-15T11:57:24.444" v="318"/>
          <ac:spMkLst>
            <pc:docMk/>
            <pc:sldMk cId="2244959259" sldId="348"/>
            <ac:spMk id="7" creationId="{E50754CF-761D-45D1-8982-AB924FD6D262}"/>
          </ac:spMkLst>
        </pc:spChg>
        <pc:spChg chg="add mod">
          <ac:chgData name="office365" userId="5fcdbc0c-b1d0-4b52-bc28-28c25c9fccde" providerId="ADAL" clId="{839C158B-1674-498C-8D10-D29DEC7F3344}" dt="2026-07-15T15:03:14.049" v="495" actId="1076"/>
          <ac:spMkLst>
            <pc:docMk/>
            <pc:sldMk cId="2244959259" sldId="348"/>
            <ac:spMk id="8" creationId="{7E00B27D-3CF9-420B-839A-2FECDD5C854D}"/>
          </ac:spMkLst>
        </pc:spChg>
        <pc:spChg chg="add mod">
          <ac:chgData name="office365" userId="5fcdbc0c-b1d0-4b52-bc28-28c25c9fccde" providerId="ADAL" clId="{839C158B-1674-498C-8D10-D29DEC7F3344}" dt="2026-07-15T11:57:24.444" v="328"/>
          <ac:spMkLst>
            <pc:docMk/>
            <pc:sldMk cId="2244959259" sldId="348"/>
            <ac:spMk id="9" creationId="{6CD25989-FBDB-4B7C-82B0-01E8FCE36DEC}"/>
          </ac:spMkLst>
        </pc:spChg>
        <pc:spChg chg="add mod">
          <ac:chgData name="office365" userId="5fcdbc0c-b1d0-4b52-bc28-28c25c9fccde" providerId="ADAL" clId="{839C158B-1674-498C-8D10-D29DEC7F3344}" dt="2026-07-15T15:01:25.446" v="487" actId="1076"/>
          <ac:spMkLst>
            <pc:docMk/>
            <pc:sldMk cId="2244959259" sldId="348"/>
            <ac:spMk id="10" creationId="{C520526F-A026-40C2-B2B4-66063D00E923}"/>
          </ac:spMkLst>
        </pc:spChg>
        <pc:spChg chg="add mod">
          <ac:chgData name="office365" userId="5fcdbc0c-b1d0-4b52-bc28-28c25c9fccde" providerId="ADAL" clId="{839C158B-1674-498C-8D10-D29DEC7F3344}" dt="2026-07-15T15:01:25.446" v="487" actId="1076"/>
          <ac:spMkLst>
            <pc:docMk/>
            <pc:sldMk cId="2244959259" sldId="348"/>
            <ac:spMk id="11" creationId="{E3742EDA-6916-4A13-A9DB-449D2CA79D6B}"/>
          </ac:spMkLst>
        </pc:spChg>
        <pc:spChg chg="add mod">
          <ac:chgData name="office365" userId="5fcdbc0c-b1d0-4b52-bc28-28c25c9fccde" providerId="ADAL" clId="{839C158B-1674-498C-8D10-D29DEC7F3344}" dt="2026-07-15T15:01:25.446" v="487" actId="1076"/>
          <ac:spMkLst>
            <pc:docMk/>
            <pc:sldMk cId="2244959259" sldId="348"/>
            <ac:spMk id="12" creationId="{CD532E20-F984-4516-81A4-B9536CBB9EA0}"/>
          </ac:spMkLst>
        </pc:spChg>
        <pc:spChg chg="add mod">
          <ac:chgData name="office365" userId="5fcdbc0c-b1d0-4b52-bc28-28c25c9fccde" providerId="ADAL" clId="{839C158B-1674-498C-8D10-D29DEC7F3344}" dt="2026-07-15T15:01:17.066" v="485" actId="1076"/>
          <ac:spMkLst>
            <pc:docMk/>
            <pc:sldMk cId="2244959259" sldId="348"/>
            <ac:spMk id="13" creationId="{C77CAAA0-23BE-45B9-8B19-445397B59588}"/>
          </ac:spMkLst>
        </pc:spChg>
        <pc:spChg chg="add mod">
          <ac:chgData name="office365" userId="5fcdbc0c-b1d0-4b52-bc28-28c25c9fccde" providerId="ADAL" clId="{839C158B-1674-498C-8D10-D29DEC7F3344}" dt="2026-07-15T15:01:17.066" v="485" actId="1076"/>
          <ac:spMkLst>
            <pc:docMk/>
            <pc:sldMk cId="2244959259" sldId="348"/>
            <ac:spMk id="14" creationId="{EE31B196-9301-4D55-99C5-6F8FF3570E83}"/>
          </ac:spMkLst>
        </pc:spChg>
        <pc:spChg chg="add mod">
          <ac:chgData name="office365" userId="5fcdbc0c-b1d0-4b52-bc28-28c25c9fccde" providerId="ADAL" clId="{839C158B-1674-498C-8D10-D29DEC7F3344}" dt="2026-07-15T15:01:17.066" v="485" actId="1076"/>
          <ac:spMkLst>
            <pc:docMk/>
            <pc:sldMk cId="2244959259" sldId="348"/>
            <ac:spMk id="15" creationId="{48F4C503-62F8-4D7F-8AAD-598286729EED}"/>
          </ac:spMkLst>
        </pc:spChg>
        <pc:spChg chg="add mod">
          <ac:chgData name="office365" userId="5fcdbc0c-b1d0-4b52-bc28-28c25c9fccde" providerId="ADAL" clId="{839C158B-1674-498C-8D10-D29DEC7F3344}" dt="2026-07-15T15:01:04.068" v="483" actId="1076"/>
          <ac:spMkLst>
            <pc:docMk/>
            <pc:sldMk cId="2244959259" sldId="348"/>
            <ac:spMk id="16" creationId="{AB5925FD-0204-404F-8AE9-18F560DFCC62}"/>
          </ac:spMkLst>
        </pc:spChg>
        <pc:spChg chg="add mod">
          <ac:chgData name="office365" userId="5fcdbc0c-b1d0-4b52-bc28-28c25c9fccde" providerId="ADAL" clId="{839C158B-1674-498C-8D10-D29DEC7F3344}" dt="2026-07-15T15:01:04.068" v="483" actId="1076"/>
          <ac:spMkLst>
            <pc:docMk/>
            <pc:sldMk cId="2244959259" sldId="348"/>
            <ac:spMk id="17" creationId="{C74B1393-F5E4-487F-A412-93664BA15601}"/>
          </ac:spMkLst>
        </pc:spChg>
        <pc:spChg chg="add mod">
          <ac:chgData name="office365" userId="5fcdbc0c-b1d0-4b52-bc28-28c25c9fccde" providerId="ADAL" clId="{839C158B-1674-498C-8D10-D29DEC7F3344}" dt="2026-07-15T15:01:08.261" v="484" actId="14100"/>
          <ac:spMkLst>
            <pc:docMk/>
            <pc:sldMk cId="2244959259" sldId="348"/>
            <ac:spMk id="18" creationId="{EEBBCDDE-515A-416C-9A71-DDD803F9051C}"/>
          </ac:spMkLst>
        </pc:spChg>
        <pc:spChg chg="add mod">
          <ac:chgData name="office365" userId="5fcdbc0c-b1d0-4b52-bc28-28c25c9fccde" providerId="ADAL" clId="{839C158B-1674-498C-8D10-D29DEC7F3344}" dt="2026-07-15T15:00:52.929" v="482" actId="1076"/>
          <ac:spMkLst>
            <pc:docMk/>
            <pc:sldMk cId="2244959259" sldId="348"/>
            <ac:spMk id="19" creationId="{4D6A14A0-3093-4FC4-81B0-AF80FB8910CE}"/>
          </ac:spMkLst>
        </pc:spChg>
        <pc:spChg chg="add mod">
          <ac:chgData name="office365" userId="5fcdbc0c-b1d0-4b52-bc28-28c25c9fccde" providerId="ADAL" clId="{839C158B-1674-498C-8D10-D29DEC7F3344}" dt="2026-07-15T15:00:52.929" v="482" actId="1076"/>
          <ac:spMkLst>
            <pc:docMk/>
            <pc:sldMk cId="2244959259" sldId="348"/>
            <ac:spMk id="20" creationId="{9FB17888-7829-44C0-819B-C25BCCC03B46}"/>
          </ac:spMkLst>
        </pc:spChg>
        <pc:spChg chg="add mod">
          <ac:chgData name="office365" userId="5fcdbc0c-b1d0-4b52-bc28-28c25c9fccde" providerId="ADAL" clId="{839C158B-1674-498C-8D10-D29DEC7F3344}" dt="2026-07-15T15:00:52.929" v="482" actId="1076"/>
          <ac:spMkLst>
            <pc:docMk/>
            <pc:sldMk cId="2244959259" sldId="348"/>
            <ac:spMk id="21" creationId="{99733762-A5C1-4EC2-8D28-A1355D5DA1D7}"/>
          </ac:spMkLst>
        </pc:spChg>
        <pc:spChg chg="add mod">
          <ac:chgData name="office365" userId="5fcdbc0c-b1d0-4b52-bc28-28c25c9fccde" providerId="ADAL" clId="{839C158B-1674-498C-8D10-D29DEC7F3344}" dt="2026-07-15T15:03:33.777" v="496" actId="1076"/>
          <ac:spMkLst>
            <pc:docMk/>
            <pc:sldMk cId="2244959259" sldId="348"/>
            <ac:spMk id="22" creationId="{C8216FDE-8244-4ADA-96C9-8FD81259F23F}"/>
          </ac:spMkLst>
        </pc:spChg>
        <pc:spChg chg="add mod">
          <ac:chgData name="office365" userId="5fcdbc0c-b1d0-4b52-bc28-28c25c9fccde" providerId="ADAL" clId="{839C158B-1674-498C-8D10-D29DEC7F3344}" dt="2026-07-15T15:03:33.777" v="496" actId="1076"/>
          <ac:spMkLst>
            <pc:docMk/>
            <pc:sldMk cId="2244959259" sldId="348"/>
            <ac:spMk id="23" creationId="{67382A99-E985-4316-90CF-D8C8BC513B86}"/>
          </ac:spMkLst>
        </pc:spChg>
        <pc:spChg chg="add mod">
          <ac:chgData name="office365" userId="5fcdbc0c-b1d0-4b52-bc28-28c25c9fccde" providerId="ADAL" clId="{839C158B-1674-498C-8D10-D29DEC7F3344}" dt="2026-07-15T15:03:33.777" v="496" actId="1076"/>
          <ac:spMkLst>
            <pc:docMk/>
            <pc:sldMk cId="2244959259" sldId="348"/>
            <ac:spMk id="24" creationId="{095ACB41-7506-4435-8CD7-8A186E0629F2}"/>
          </ac:spMkLst>
        </pc:spChg>
        <pc:spChg chg="add mod">
          <ac:chgData name="office365" userId="5fcdbc0c-b1d0-4b52-bc28-28c25c9fccde" providerId="ADAL" clId="{839C158B-1674-498C-8D10-D29DEC7F3344}" dt="2026-07-15T15:03:46.138" v="497" actId="1076"/>
          <ac:spMkLst>
            <pc:docMk/>
            <pc:sldMk cId="2244959259" sldId="348"/>
            <ac:spMk id="25" creationId="{21C10B41-BB46-440D-95BA-2BB681753C49}"/>
          </ac:spMkLst>
        </pc:spChg>
        <pc:spChg chg="add mod">
          <ac:chgData name="office365" userId="5fcdbc0c-b1d0-4b52-bc28-28c25c9fccde" providerId="ADAL" clId="{839C158B-1674-498C-8D10-D29DEC7F3344}" dt="2026-07-15T15:03:49.495" v="498" actId="1076"/>
          <ac:spMkLst>
            <pc:docMk/>
            <pc:sldMk cId="2244959259" sldId="348"/>
            <ac:spMk id="26" creationId="{32795348-FD92-4237-9471-604E2793A0B0}"/>
          </ac:spMkLst>
        </pc:spChg>
        <pc:spChg chg="add mod">
          <ac:chgData name="office365" userId="5fcdbc0c-b1d0-4b52-bc28-28c25c9fccde" providerId="ADAL" clId="{839C158B-1674-498C-8D10-D29DEC7F3344}" dt="2026-07-15T15:03:46.138" v="497" actId="1076"/>
          <ac:spMkLst>
            <pc:docMk/>
            <pc:sldMk cId="2244959259" sldId="348"/>
            <ac:spMk id="27" creationId="{33E5BD6F-F185-488B-B2FC-ED5E1682F96F}"/>
          </ac:spMkLst>
        </pc:spChg>
        <pc:spChg chg="add mod">
          <ac:chgData name="office365" userId="5fcdbc0c-b1d0-4b52-bc28-28c25c9fccde" providerId="ADAL" clId="{839C158B-1674-498C-8D10-D29DEC7F3344}" dt="2026-07-15T15:04:10.100" v="503" actId="1076"/>
          <ac:spMkLst>
            <pc:docMk/>
            <pc:sldMk cId="2244959259" sldId="348"/>
            <ac:spMk id="28" creationId="{32314FDB-4123-435C-90CF-FCC430333A18}"/>
          </ac:spMkLst>
        </pc:spChg>
        <pc:spChg chg="add mod">
          <ac:chgData name="office365" userId="5fcdbc0c-b1d0-4b52-bc28-28c25c9fccde" providerId="ADAL" clId="{839C158B-1674-498C-8D10-D29DEC7F3344}" dt="2026-07-15T15:04:10.100" v="503" actId="1076"/>
          <ac:spMkLst>
            <pc:docMk/>
            <pc:sldMk cId="2244959259" sldId="348"/>
            <ac:spMk id="29" creationId="{CC40C046-CF63-48C8-9185-668B7E24135F}"/>
          </ac:spMkLst>
        </pc:spChg>
        <pc:spChg chg="add mod">
          <ac:chgData name="office365" userId="5fcdbc0c-b1d0-4b52-bc28-28c25c9fccde" providerId="ADAL" clId="{839C158B-1674-498C-8D10-D29DEC7F3344}" dt="2026-07-15T15:04:10.100" v="503" actId="1076"/>
          <ac:spMkLst>
            <pc:docMk/>
            <pc:sldMk cId="2244959259" sldId="348"/>
            <ac:spMk id="30" creationId="{8C774782-451B-4E94-A4FC-E78EAE1D1712}"/>
          </ac:spMkLst>
        </pc:spChg>
        <pc:spChg chg="add mod">
          <ac:chgData name="office365" userId="5fcdbc0c-b1d0-4b52-bc28-28c25c9fccde" providerId="ADAL" clId="{839C158B-1674-498C-8D10-D29DEC7F3344}" dt="2026-07-15T15:04:19.646" v="504" actId="1076"/>
          <ac:spMkLst>
            <pc:docMk/>
            <pc:sldMk cId="2244959259" sldId="348"/>
            <ac:spMk id="31" creationId="{DB9D5BC6-847F-4684-85F8-11D488EA62BF}"/>
          </ac:spMkLst>
        </pc:spChg>
        <pc:spChg chg="add mod">
          <ac:chgData name="office365" userId="5fcdbc0c-b1d0-4b52-bc28-28c25c9fccde" providerId="ADAL" clId="{839C158B-1674-498C-8D10-D29DEC7F3344}" dt="2026-07-15T15:04:19.646" v="504" actId="1076"/>
          <ac:spMkLst>
            <pc:docMk/>
            <pc:sldMk cId="2244959259" sldId="348"/>
            <ac:spMk id="32" creationId="{A0336518-233B-4014-AD19-69CB63F2C532}"/>
          </ac:spMkLst>
        </pc:spChg>
        <pc:spChg chg="add mod">
          <ac:chgData name="office365" userId="5fcdbc0c-b1d0-4b52-bc28-28c25c9fccde" providerId="ADAL" clId="{839C158B-1674-498C-8D10-D29DEC7F3344}" dt="2026-07-15T15:04:19.646" v="504" actId="1076"/>
          <ac:spMkLst>
            <pc:docMk/>
            <pc:sldMk cId="2244959259" sldId="348"/>
            <ac:spMk id="33" creationId="{4B3DCB1C-ABC5-4F12-99BE-A9BD3AFBC344}"/>
          </ac:spMkLst>
        </pc:spChg>
        <pc:spChg chg="add mod">
          <ac:chgData name="office365" userId="5fcdbc0c-b1d0-4b52-bc28-28c25c9fccde" providerId="ADAL" clId="{839C158B-1674-498C-8D10-D29DEC7F3344}" dt="2026-07-15T15:04:35.796" v="506" actId="1076"/>
          <ac:spMkLst>
            <pc:docMk/>
            <pc:sldMk cId="2244959259" sldId="348"/>
            <ac:spMk id="34" creationId="{29F82648-9DAF-4EFC-A437-D89B8F7ABC02}"/>
          </ac:spMkLst>
        </pc:spChg>
        <pc:spChg chg="add mod">
          <ac:chgData name="office365" userId="5fcdbc0c-b1d0-4b52-bc28-28c25c9fccde" providerId="ADAL" clId="{839C158B-1674-498C-8D10-D29DEC7F3344}" dt="2026-07-15T15:04:35.796" v="506" actId="1076"/>
          <ac:spMkLst>
            <pc:docMk/>
            <pc:sldMk cId="2244959259" sldId="348"/>
            <ac:spMk id="35" creationId="{5F6702CA-F9FE-495E-BFFF-C426FDC55309}"/>
          </ac:spMkLst>
        </pc:spChg>
        <pc:spChg chg="add mod">
          <ac:chgData name="office365" userId="5fcdbc0c-b1d0-4b52-bc28-28c25c9fccde" providerId="ADAL" clId="{839C158B-1674-498C-8D10-D29DEC7F3344}" dt="2026-07-15T15:04:35.796" v="506" actId="1076"/>
          <ac:spMkLst>
            <pc:docMk/>
            <pc:sldMk cId="2244959259" sldId="348"/>
            <ac:spMk id="36" creationId="{02189D5C-27F2-4894-A094-7ADEA8CC8B8D}"/>
          </ac:spMkLst>
        </pc:spChg>
        <pc:spChg chg="add mod">
          <ac:chgData name="office365" userId="5fcdbc0c-b1d0-4b52-bc28-28c25c9fccde" providerId="ADAL" clId="{839C158B-1674-498C-8D10-D29DEC7F3344}" dt="2026-07-15T15:00:42.281" v="481" actId="1076"/>
          <ac:spMkLst>
            <pc:docMk/>
            <pc:sldMk cId="2244959259" sldId="348"/>
            <ac:spMk id="37" creationId="{353B74C4-033F-4194-968D-B2680D58FB8B}"/>
          </ac:spMkLst>
        </pc:spChg>
        <pc:spChg chg="add mod">
          <ac:chgData name="office365" userId="5fcdbc0c-b1d0-4b52-bc28-28c25c9fccde" providerId="ADAL" clId="{839C158B-1674-498C-8D10-D29DEC7F3344}" dt="2026-07-15T15:00:42.281" v="481" actId="1076"/>
          <ac:spMkLst>
            <pc:docMk/>
            <pc:sldMk cId="2244959259" sldId="348"/>
            <ac:spMk id="38" creationId="{720AE905-D91A-4A7D-988A-17C444D17385}"/>
          </ac:spMkLst>
        </pc:spChg>
        <pc:spChg chg="add mod">
          <ac:chgData name="office365" userId="5fcdbc0c-b1d0-4b52-bc28-28c25c9fccde" providerId="ADAL" clId="{839C158B-1674-498C-8D10-D29DEC7F3344}" dt="2026-07-15T15:00:42.281" v="481" actId="1076"/>
          <ac:spMkLst>
            <pc:docMk/>
            <pc:sldMk cId="2244959259" sldId="348"/>
            <ac:spMk id="39" creationId="{1C8DFB9A-3CF5-40A5-9FDC-D0E390DD4112}"/>
          </ac:spMkLst>
        </pc:sp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0:31.999" v="0" actId="20577"/>
      <pc:docMkLst>
        <pc:docMk/>
      </pc:docMkLst>
      <pc:sldChg chg="modSp mod">
        <pc:chgData name="Wojciech Kustra" userId="afebd3d0-216b-4c4f-8992-1bf1fda6d5e8" providerId="ADAL" clId="{1D307E72-7901-4E61-A01B-3C4232ABCF63}" dt="2026-07-13T09:50:31.999" v="0" actId="20577"/>
        <pc:sldMkLst>
          <pc:docMk/>
          <pc:sldMk cId="1478447607" sldId="306"/>
        </pc:sldMkLst>
        <pc:spChg chg="mod">
          <ac:chgData name="Wojciech Kustra" userId="afebd3d0-216b-4c4f-8992-1bf1fda6d5e8" providerId="ADAL" clId="{1D307E72-7901-4E61-A01B-3C4232ABCF63}" dt="2026-07-13T09:50:31.999"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Transport par voie d’eau</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Fondamentaux du transport</a:t>
            </a:r>
          </a:p>
          <a:p>
            <a:endParaRPr lang="en-GB" noProof="1"/>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0109F2-AA4B-29C3-4FA6-BFF0586BFBBA}"/>
              </a:ext>
            </a:extLst>
          </p:cNvPr>
          <p:cNvSpPr>
            <a:spLocks noGrp="1"/>
          </p:cNvSpPr>
          <p:nvPr>
            <p:ph type="title"/>
          </p:nvPr>
        </p:nvSpPr>
        <p:spPr/>
        <p:txBody>
          <a:bodyPr/>
          <a:lstStyle/>
          <a:p>
            <a:r>
              <a:rPr lang="de-DE" dirty="0" err="1"/>
              <a:t>Navigation civile</a:t>
            </a:r>
          </a:p>
        </p:txBody>
      </p:sp>
      <p:sp>
        <p:nvSpPr>
          <p:cNvPr id="3" name="Textplatzhalter 2">
            <a:extLst>
              <a:ext uri="{FF2B5EF4-FFF2-40B4-BE49-F238E27FC236}">
                <a16:creationId xmlns:a16="http://schemas.microsoft.com/office/drawing/2014/main" id="{AA78C761-620F-96CF-2CFF-58A370262AE0}"/>
              </a:ext>
            </a:extLst>
          </p:cNvPr>
          <p:cNvSpPr>
            <a:spLocks noGrp="1"/>
          </p:cNvSpPr>
          <p:nvPr>
            <p:ph type="body" sz="half" idx="1"/>
          </p:nvPr>
        </p:nvSpPr>
        <p:spPr/>
        <p:txBody>
          <a:bodyPr>
            <a:normAutofit/>
          </a:bodyPr>
          <a:lstStyle/>
          <a:p>
            <a:r>
              <a:rPr lang="de-DE" b="1" dirty="0"/>
              <a:t>Commercial activities including marchandises et voyageur transport.</a:t>
            </a:r>
          </a:p>
          <a:p>
            <a:r>
              <a:rPr lang="de-DE" dirty="0" err="1"/>
              <a:t>comprend:</a:t>
            </a:r>
          </a:p>
          <a:p>
            <a:pPr lvl="1"/>
            <a:r>
              <a:rPr lang="de-DE" dirty="0" err="1"/>
              <a:t>container navigation</a:t>
            </a:r>
            <a:endParaRPr lang="de-DE" dirty="0"/>
          </a:p>
          <a:p>
            <a:pPr lvl="1"/>
            <a:r>
              <a:rPr lang="de-DE" dirty="0" err="1"/>
              <a:t>bulk navigation</a:t>
            </a:r>
            <a:endParaRPr lang="de-DE" dirty="0"/>
          </a:p>
          <a:p>
            <a:pPr lvl="1"/>
            <a:r>
              <a:rPr lang="de-DE" dirty="0"/>
              <a:t>voyageur transport (ferries, cruises)</a:t>
            </a:r>
          </a:p>
        </p:txBody>
      </p:sp>
      <p:pic>
        <p:nvPicPr>
          <p:cNvPr id="4" name="Grafik 3">
            <a:extLst>
              <a:ext uri="{FF2B5EF4-FFF2-40B4-BE49-F238E27FC236}">
                <a16:creationId xmlns:a16="http://schemas.microsoft.com/office/drawing/2014/main" id="{0CA2DF9B-5136-C315-378E-F6F49058E15C}"/>
              </a:ext>
            </a:extLst>
          </p:cNvPr>
          <p:cNvPicPr>
            <a:picLocks noChangeAspect="1"/>
          </p:cNvPicPr>
          <p:nvPr/>
        </p:nvPicPr>
        <p:blipFill>
          <a:blip r:embed="rId3"/>
          <a:stretch>
            <a:fillRect/>
          </a:stretch>
        </p:blipFill>
        <p:spPr>
          <a:xfrm>
            <a:off x="7239000" y="2847365"/>
            <a:ext cx="4648200" cy="3093958"/>
          </a:xfrm>
          <a:prstGeom prst="rect">
            <a:avLst/>
          </a:prstGeom>
        </p:spPr>
      </p:pic>
      <p:sp>
        <p:nvSpPr>
          <p:cNvPr id="5" name="Textfeld 4">
            <a:extLst>
              <a:ext uri="{FF2B5EF4-FFF2-40B4-BE49-F238E27FC236}">
                <a16:creationId xmlns:a16="http://schemas.microsoft.com/office/drawing/2014/main" id="{B60471F6-576D-47E4-E970-7FBA6BD2093E}"/>
              </a:ext>
            </a:extLst>
          </p:cNvPr>
          <p:cNvSpPr txBox="1"/>
          <p:nvPr/>
        </p:nvSpPr>
        <p:spPr>
          <a:xfrm>
            <a:off x="7239000" y="5389520"/>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98952704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DA9079-B53F-94EF-367C-28D4112E7C11}"/>
              </a:ext>
            </a:extLst>
          </p:cNvPr>
          <p:cNvSpPr>
            <a:spLocks noGrp="1"/>
          </p:cNvSpPr>
          <p:nvPr>
            <p:ph type="title"/>
          </p:nvPr>
        </p:nvSpPr>
        <p:spPr/>
        <p:txBody>
          <a:bodyPr/>
          <a:lstStyle/>
          <a:p>
            <a:r>
              <a:rPr lang="de-DE" dirty="0"/>
              <a:t>Navigation militaire</a:t>
            </a:r>
          </a:p>
        </p:txBody>
      </p:sp>
      <p:sp>
        <p:nvSpPr>
          <p:cNvPr id="3" name="Textplatzhalter 2">
            <a:extLst>
              <a:ext uri="{FF2B5EF4-FFF2-40B4-BE49-F238E27FC236}">
                <a16:creationId xmlns:a16="http://schemas.microsoft.com/office/drawing/2014/main" id="{E28CA0C8-BE33-56C9-6334-420D6E5FE531}"/>
              </a:ext>
            </a:extLst>
          </p:cNvPr>
          <p:cNvSpPr>
            <a:spLocks noGrp="1"/>
          </p:cNvSpPr>
          <p:nvPr>
            <p:ph type="body" sz="half" idx="1"/>
          </p:nvPr>
        </p:nvSpPr>
        <p:spPr>
          <a:xfrm>
            <a:off x="970201" y="1386842"/>
            <a:ext cx="5558189" cy="5059521"/>
          </a:xfrm>
        </p:spPr>
        <p:txBody>
          <a:bodyPr>
            <a:normAutofit/>
          </a:bodyPr>
          <a:lstStyle/>
          <a:p>
            <a:r>
              <a:rPr lang="de-DE" dirty="0" err="1"/>
              <a:t>Navies &amp; Coastguards - naval oparations (defense, security, sovereignity)</a:t>
            </a:r>
          </a:p>
          <a:p>
            <a:r>
              <a:rPr lang="de-DE" dirty="0" err="1"/>
              <a:t>Troop et equipment transport</a:t>
            </a:r>
            <a:endParaRPr lang="de-DE" dirty="0"/>
          </a:p>
          <a:p>
            <a:r>
              <a:rPr lang="de-DE" dirty="0"/>
              <a:t>Strategic importance pour mondial trade routes:</a:t>
            </a:r>
          </a:p>
          <a:p>
            <a:pPr lvl="1"/>
            <a:r>
              <a:rPr lang="de-DE" dirty="0" err="1"/>
              <a:t>Protecting trade routes de piracy</a:t>
            </a:r>
            <a:endParaRPr lang="de-DE" dirty="0"/>
          </a:p>
        </p:txBody>
      </p:sp>
      <p:pic>
        <p:nvPicPr>
          <p:cNvPr id="4" name="Grafik 3">
            <a:extLst>
              <a:ext uri="{FF2B5EF4-FFF2-40B4-BE49-F238E27FC236}">
                <a16:creationId xmlns:a16="http://schemas.microsoft.com/office/drawing/2014/main" id="{33B6092D-52AA-C2F0-D971-188FF168A863}"/>
              </a:ext>
            </a:extLst>
          </p:cNvPr>
          <p:cNvPicPr>
            <a:picLocks noChangeAspect="1"/>
          </p:cNvPicPr>
          <p:nvPr/>
        </p:nvPicPr>
        <p:blipFill>
          <a:blip r:embed="rId3"/>
          <a:stretch>
            <a:fillRect/>
          </a:stretch>
        </p:blipFill>
        <p:spPr>
          <a:xfrm>
            <a:off x="6528390" y="1768806"/>
            <a:ext cx="5325139" cy="3561186"/>
          </a:xfrm>
          <a:prstGeom prst="rect">
            <a:avLst/>
          </a:prstGeom>
        </p:spPr>
      </p:pic>
      <p:sp>
        <p:nvSpPr>
          <p:cNvPr id="5" name="Textfeld 4">
            <a:extLst>
              <a:ext uri="{FF2B5EF4-FFF2-40B4-BE49-F238E27FC236}">
                <a16:creationId xmlns:a16="http://schemas.microsoft.com/office/drawing/2014/main" id="{EA2D1C8A-B78B-842C-4D6F-7764AB486802}"/>
              </a:ext>
            </a:extLst>
          </p:cNvPr>
          <p:cNvSpPr txBox="1"/>
          <p:nvPr/>
        </p:nvSpPr>
        <p:spPr>
          <a:xfrm>
            <a:off x="6528390" y="4762199"/>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57968384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AF4275-62EB-9949-3629-ED5A49C20096}"/>
              </a:ext>
            </a:extLst>
          </p:cNvPr>
          <p:cNvSpPr>
            <a:spLocks noGrp="1"/>
          </p:cNvSpPr>
          <p:nvPr>
            <p:ph type="title"/>
          </p:nvPr>
        </p:nvSpPr>
        <p:spPr/>
        <p:txBody>
          <a:bodyPr/>
          <a:lstStyle/>
          <a:p>
            <a:r>
              <a:rPr lang="de-DE" dirty="0"/>
              <a:t>Transport maritime de marchandises</a:t>
            </a:r>
          </a:p>
        </p:txBody>
      </p:sp>
      <p:sp>
        <p:nvSpPr>
          <p:cNvPr id="3" name="Textplatzhalter 2">
            <a:extLst>
              <a:ext uri="{FF2B5EF4-FFF2-40B4-BE49-F238E27FC236}">
                <a16:creationId xmlns:a16="http://schemas.microsoft.com/office/drawing/2014/main" id="{3BAE3AC2-8C22-4BA0-0ADD-924949108B2F}"/>
              </a:ext>
            </a:extLst>
          </p:cNvPr>
          <p:cNvSpPr>
            <a:spLocks noGrp="1"/>
          </p:cNvSpPr>
          <p:nvPr>
            <p:ph type="body" sz="half" idx="1"/>
          </p:nvPr>
        </p:nvSpPr>
        <p:spPr/>
        <p:txBody>
          <a:bodyPr>
            <a:normAutofit fontScale="85000" lnSpcReduction="20000"/>
          </a:bodyPr>
          <a:lstStyle/>
          <a:p>
            <a:r>
              <a:rPr lang="de-DE" dirty="0"/>
              <a:t>Marchandises Types:</a:t>
            </a:r>
          </a:p>
          <a:p>
            <a:pPr lvl="1"/>
            <a:r>
              <a:rPr lang="de-DE" dirty="0" err="1"/>
              <a:t>Containerized</a:t>
            </a:r>
            <a:r>
              <a:rPr lang="de-DE" dirty="0"/>
              <a:t>: </a:t>
            </a:r>
            <a:r>
              <a:rPr lang="de-DE" dirty="0" err="1"/>
              <a:t>Standardized</a:t>
            </a:r>
            <a:r>
              <a:rPr lang="de-DE" dirty="0"/>
              <a:t> </a:t>
            </a:r>
            <a:r>
              <a:rPr lang="de-DE" dirty="0" err="1"/>
              <a:t>boxes</a:t>
            </a:r>
            <a:r>
              <a:rPr lang="de-DE" dirty="0"/>
              <a:t> (TEU = Twenty-</a:t>
            </a:r>
            <a:r>
              <a:rPr lang="de-DE" dirty="0" err="1"/>
              <a:t>foot</a:t>
            </a:r>
            <a:r>
              <a:rPr lang="de-DE" dirty="0"/>
              <a:t> </a:t>
            </a:r>
            <a:r>
              <a:rPr lang="de-DE" dirty="0" err="1"/>
              <a:t>Equivalent</a:t>
            </a:r>
            <a:r>
              <a:rPr lang="de-DE" dirty="0"/>
              <a:t> Unit)</a:t>
            </a:r>
          </a:p>
          <a:p>
            <a:pPr lvl="1"/>
            <a:r>
              <a:rPr lang="de-DE" dirty="0" err="1"/>
              <a:t>Bulk (Dry/Liquid): Iron ore, grain, coal, ou oil/LNG</a:t>
            </a:r>
          </a:p>
          <a:p>
            <a:pPr lvl="1"/>
            <a:r>
              <a:rPr lang="de-DE" dirty="0"/>
              <a:t>Break Bulk: Biens that don't fit dans containers (machinery, large véhicules)</a:t>
            </a:r>
          </a:p>
          <a:p>
            <a:r>
              <a:rPr lang="de-DE" dirty="0"/>
              <a:t>The Share de Marchandises Transport:</a:t>
            </a:r>
          </a:p>
          <a:p>
            <a:pPr lvl="1"/>
            <a:r>
              <a:rPr lang="de-DE" dirty="0"/>
              <a:t>By Volume: Over 80% de mondial trade is carried par sea</a:t>
            </a:r>
          </a:p>
          <a:p>
            <a:pPr lvl="1"/>
            <a:r>
              <a:rPr lang="de-DE" dirty="0"/>
              <a:t>By Value: Environ 50-70% (lower than volume because low-value bulk biens dominate transport par voie d’eau)</a:t>
            </a:r>
          </a:p>
          <a:p>
            <a:r>
              <a:rPr lang="de-DE" dirty="0"/>
              <a:t>Transport maritime de marchandises comme the backbone de mondial chaînes d’approvisionnement</a:t>
            </a:r>
          </a:p>
        </p:txBody>
      </p:sp>
    </p:spTree>
    <p:extLst>
      <p:ext uri="{BB962C8B-B14F-4D97-AF65-F5344CB8AC3E}">
        <p14:creationId xmlns:p14="http://schemas.microsoft.com/office/powerpoint/2010/main" val="87325305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DEA921-8844-1883-6B0F-C448FB5435DF}"/>
              </a:ext>
            </a:extLst>
          </p:cNvPr>
          <p:cNvSpPr>
            <a:spLocks noGrp="1"/>
          </p:cNvSpPr>
          <p:nvPr>
            <p:ph type="title"/>
          </p:nvPr>
        </p:nvSpPr>
        <p:spPr/>
        <p:txBody>
          <a:bodyPr/>
          <a:lstStyle/>
          <a:p>
            <a:r>
              <a:rPr lang="de-DE" dirty="0"/>
              <a:t>Transport de passagers par voie d’eau</a:t>
            </a:r>
          </a:p>
        </p:txBody>
      </p:sp>
      <p:sp>
        <p:nvSpPr>
          <p:cNvPr id="3" name="Textplatzhalter 2">
            <a:extLst>
              <a:ext uri="{FF2B5EF4-FFF2-40B4-BE49-F238E27FC236}">
                <a16:creationId xmlns:a16="http://schemas.microsoft.com/office/drawing/2014/main" id="{AE9A16AE-C60C-48DB-E1C2-AD2494897A33}"/>
              </a:ext>
            </a:extLst>
          </p:cNvPr>
          <p:cNvSpPr>
            <a:spLocks noGrp="1"/>
          </p:cNvSpPr>
          <p:nvPr>
            <p:ph type="body" sz="half" idx="1"/>
          </p:nvPr>
        </p:nvSpPr>
        <p:spPr/>
        <p:txBody>
          <a:bodyPr>
            <a:normAutofit fontScale="92500"/>
          </a:bodyPr>
          <a:lstStyle/>
          <a:p>
            <a:r>
              <a:rPr lang="de-DE" dirty="0" err="1"/>
              <a:t>Ferries: Vital pour régional connectivité (e.g., Lake Victoria ou island nations like Cape Verde)</a:t>
            </a:r>
          </a:p>
          <a:p>
            <a:r>
              <a:rPr lang="de-DE" dirty="0"/>
              <a:t>Ocean Cruises: </a:t>
            </a:r>
          </a:p>
          <a:p>
            <a:pPr lvl="1"/>
            <a:r>
              <a:rPr lang="de-DE" dirty="0" err="1"/>
              <a:t>Tourism-focused, mondial tourisme sector</a:t>
            </a:r>
            <a:endParaRPr lang="de-DE" dirty="0"/>
          </a:p>
          <a:p>
            <a:pPr lvl="1"/>
            <a:r>
              <a:rPr lang="de-DE" dirty="0"/>
              <a:t>"floating hotels" avec élevé infrastructure requirements</a:t>
            </a:r>
          </a:p>
          <a:p>
            <a:pPr lvl="1"/>
            <a:r>
              <a:rPr lang="de-DE" dirty="0" err="1"/>
              <a:t>Économique importance pour some coastal regions</a:t>
            </a:r>
            <a:endParaRPr lang="de-DE" dirty="0"/>
          </a:p>
          <a:p>
            <a:r>
              <a:rPr lang="de-DE" dirty="0"/>
              <a:t>River Cruises: Specialized tourisme on majeur inland voies navigables (e.g., the Nile ou the Rhine)</a:t>
            </a:r>
          </a:p>
        </p:txBody>
      </p:sp>
    </p:spTree>
    <p:extLst>
      <p:ext uri="{BB962C8B-B14F-4D97-AF65-F5344CB8AC3E}">
        <p14:creationId xmlns:p14="http://schemas.microsoft.com/office/powerpoint/2010/main" val="287223197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F94EC-1786-B9C6-0C51-801F467857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FB5EB1-11B9-8C22-4DF4-12AF92AE1179}"/>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DA73B669-1443-B39B-C3DB-610022C231DF}"/>
              </a:ext>
            </a:extLst>
          </p:cNvPr>
          <p:cNvSpPr>
            <a:spLocks noGrp="1"/>
          </p:cNvSpPr>
          <p:nvPr>
            <p:ph type="body" sz="half" idx="1"/>
          </p:nvPr>
        </p:nvSpPr>
        <p:spPr/>
        <p:txBody>
          <a:bodyPr>
            <a:normAutofit/>
          </a:bodyPr>
          <a:lstStyle/>
          <a:p>
            <a:pPr marL="0" indent="0">
              <a:buNone/>
            </a:pPr>
            <a:r>
              <a:rPr lang="en-GB" noProof="1"/>
              <a:t>Termes et définitions de base</a:t>
            </a:r>
          </a:p>
          <a:p>
            <a:pPr marL="0" indent="0">
              <a:buNone/>
            </a:pPr>
            <a:r>
              <a:rPr lang="en-GB" noProof="1"/>
              <a:t>Types de Navigation</a:t>
            </a:r>
          </a:p>
          <a:p>
            <a:pPr marL="0" indent="0">
              <a:buNone/>
            </a:pPr>
            <a:r>
              <a:rPr lang="en-GB" b="1" noProof="1"/>
              <a:t>Infrastructure</a:t>
            </a:r>
          </a:p>
          <a:p>
            <a:pPr marL="0" indent="0">
              <a:buNone/>
            </a:pPr>
            <a:r>
              <a:rPr lang="en-GB" noProof="1"/>
              <a:t>Critères de qualité, Avantages &amp; Inconvénients</a:t>
            </a:r>
          </a:p>
          <a:p>
            <a:pPr marL="0" indent="0">
              <a:buNone/>
            </a:pPr>
            <a:r>
              <a:rPr lang="en-GB" noProof="1"/>
              <a:t>Défis, impact environnemental et tendances futures</a:t>
            </a:r>
          </a:p>
          <a:p>
            <a:pPr marL="0" indent="0">
              <a:buNone/>
            </a:pPr>
            <a:endParaRPr lang="en-GB" noProof="1"/>
          </a:p>
        </p:txBody>
      </p:sp>
    </p:spTree>
    <p:extLst>
      <p:ext uri="{BB962C8B-B14F-4D97-AF65-F5344CB8AC3E}">
        <p14:creationId xmlns:p14="http://schemas.microsoft.com/office/powerpoint/2010/main" val="269957363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C4723C-56D5-4133-0942-B110C6C73E9C}"/>
              </a:ext>
            </a:extLst>
          </p:cNvPr>
          <p:cNvSpPr>
            <a:spLocks noGrp="1"/>
          </p:cNvSpPr>
          <p:nvPr>
            <p:ph type="title"/>
          </p:nvPr>
        </p:nvSpPr>
        <p:spPr/>
        <p:txBody>
          <a:bodyPr/>
          <a:lstStyle/>
          <a:p>
            <a:r>
              <a:rPr lang="de-DE" dirty="0"/>
              <a:t>Infrastructure</a:t>
            </a:r>
          </a:p>
        </p:txBody>
      </p:sp>
      <p:sp>
        <p:nvSpPr>
          <p:cNvPr id="3" name="Textplatzhalter 2">
            <a:extLst>
              <a:ext uri="{FF2B5EF4-FFF2-40B4-BE49-F238E27FC236}">
                <a16:creationId xmlns:a16="http://schemas.microsoft.com/office/drawing/2014/main" id="{DC69A171-D963-2641-0BA7-1FC92C47DD66}"/>
              </a:ext>
            </a:extLst>
          </p:cNvPr>
          <p:cNvSpPr>
            <a:spLocks noGrp="1"/>
          </p:cNvSpPr>
          <p:nvPr>
            <p:ph type="body" sz="half" idx="1"/>
          </p:nvPr>
        </p:nvSpPr>
        <p:spPr>
          <a:xfrm>
            <a:off x="970200" y="1386842"/>
            <a:ext cx="9311483" cy="5059521"/>
          </a:xfrm>
        </p:spPr>
        <p:txBody>
          <a:bodyPr>
            <a:normAutofit fontScale="85000" lnSpcReduction="10000"/>
          </a:bodyPr>
          <a:lstStyle/>
          <a:p>
            <a:r>
              <a:rPr lang="de-DE" b="1" dirty="0" err="1"/>
              <a:t>Voies navigables: Natural (rivers/oceans) ou artificial (canals like Suez ou Panama)</a:t>
            </a:r>
          </a:p>
          <a:p>
            <a:r>
              <a:rPr lang="de-DE" b="1" dirty="0"/>
              <a:t>Locks: Mechanical systems used à raise ou lower navires between different water levels dans canals ou rivers</a:t>
            </a:r>
            <a:endParaRPr lang="de-DE" dirty="0"/>
          </a:p>
          <a:p>
            <a:r>
              <a:rPr lang="de-DE" b="1" dirty="0"/>
              <a:t>Ports: The interface between water et land. Comprend:</a:t>
            </a:r>
          </a:p>
          <a:p>
            <a:pPr lvl="1"/>
            <a:r>
              <a:rPr lang="de-DE" b="1" dirty="0"/>
              <a:t>Berths</a:t>
            </a:r>
            <a:r>
              <a:rPr lang="de-DE" dirty="0"/>
              <a:t>: </a:t>
            </a:r>
            <a:r>
              <a:rPr lang="de-DE" dirty="0" err="1"/>
              <a:t>Where</a:t>
            </a:r>
            <a:r>
              <a:rPr lang="de-DE" dirty="0"/>
              <a:t> </a:t>
            </a:r>
            <a:r>
              <a:rPr lang="de-DE" dirty="0" err="1"/>
              <a:t>the</a:t>
            </a:r>
            <a:r>
              <a:rPr lang="de-DE" dirty="0"/>
              <a:t> </a:t>
            </a:r>
            <a:r>
              <a:rPr lang="de-DE" dirty="0" err="1"/>
              <a:t>ship</a:t>
            </a:r>
            <a:r>
              <a:rPr lang="de-DE" dirty="0"/>
              <a:t> </a:t>
            </a:r>
            <a:r>
              <a:rPr lang="de-DE" dirty="0" err="1"/>
              <a:t>moors</a:t>
            </a:r>
            <a:endParaRPr lang="de-DE" dirty="0"/>
          </a:p>
          <a:p>
            <a:pPr lvl="1"/>
            <a:r>
              <a:rPr lang="de-DE" b="1" dirty="0"/>
              <a:t>Quay Cranes: </a:t>
            </a:r>
            <a:r>
              <a:rPr lang="de-DE" dirty="0" err="1"/>
              <a:t>For</a:t>
            </a:r>
            <a:r>
              <a:rPr lang="de-DE" dirty="0"/>
              <a:t> </a:t>
            </a:r>
            <a:r>
              <a:rPr lang="de-DE" dirty="0" err="1"/>
              <a:t>loading</a:t>
            </a:r>
            <a:r>
              <a:rPr lang="de-DE" dirty="0"/>
              <a:t>/</a:t>
            </a:r>
            <a:r>
              <a:rPr lang="de-DE" dirty="0" err="1"/>
              <a:t>unloading</a:t>
            </a:r>
            <a:endParaRPr lang="de-DE" dirty="0"/>
          </a:p>
          <a:p>
            <a:pPr lvl="1"/>
            <a:r>
              <a:rPr lang="de-DE" b="1" dirty="0"/>
              <a:t>Hinterland Connection: Links à rail, route &amp; inland voies navigables</a:t>
            </a:r>
            <a:endParaRPr lang="de-DE" dirty="0"/>
          </a:p>
          <a:p>
            <a:pPr lvl="1"/>
            <a:r>
              <a:rPr lang="de-DE" b="1" dirty="0" err="1"/>
              <a:t>Functions: Cargo Manutention, stockage, logistics integration</a:t>
            </a:r>
            <a:endParaRPr lang="de-DE" dirty="0"/>
          </a:p>
          <a:p>
            <a:pPr lvl="1"/>
            <a:r>
              <a:rPr lang="de-DE" b="1" dirty="0" err="1"/>
              <a:t>Types: Container ports, bulk ports, voyageur ports</a:t>
            </a:r>
            <a:endParaRPr lang="de-DE" dirty="0"/>
          </a:p>
        </p:txBody>
      </p:sp>
    </p:spTree>
    <p:extLst>
      <p:ext uri="{BB962C8B-B14F-4D97-AF65-F5344CB8AC3E}">
        <p14:creationId xmlns:p14="http://schemas.microsoft.com/office/powerpoint/2010/main" val="401776119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52D97-B931-8182-2996-082B9E409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7C0D77-8417-0B6E-0F68-640F7E5107F3}"/>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D7FC3959-4C52-5992-0E74-09937B0BCE97}"/>
              </a:ext>
            </a:extLst>
          </p:cNvPr>
          <p:cNvSpPr>
            <a:spLocks noGrp="1"/>
          </p:cNvSpPr>
          <p:nvPr>
            <p:ph type="body" sz="half" idx="1"/>
          </p:nvPr>
        </p:nvSpPr>
        <p:spPr/>
        <p:txBody>
          <a:bodyPr>
            <a:normAutofit/>
          </a:bodyPr>
          <a:lstStyle/>
          <a:p>
            <a:pPr marL="0" indent="0">
              <a:buNone/>
            </a:pPr>
            <a:r>
              <a:rPr lang="en-GB" noProof="1"/>
              <a:t>Termes et définitions de base</a:t>
            </a:r>
          </a:p>
          <a:p>
            <a:pPr marL="0" indent="0">
              <a:buNone/>
            </a:pPr>
            <a:r>
              <a:rPr lang="en-GB" noProof="1"/>
              <a:t>Types de Navigation</a:t>
            </a:r>
          </a:p>
          <a:p>
            <a:pPr marL="0" indent="0">
              <a:buNone/>
            </a:pPr>
            <a:r>
              <a:rPr lang="en-GB" noProof="1"/>
              <a:t>Infrastructure</a:t>
            </a:r>
          </a:p>
          <a:p>
            <a:pPr marL="0" indent="0">
              <a:buNone/>
            </a:pPr>
            <a:r>
              <a:rPr lang="en-GB" b="1" noProof="1"/>
              <a:t>Critères de qualité, Avantages &amp; Inconvénients</a:t>
            </a:r>
          </a:p>
          <a:p>
            <a:pPr marL="0" indent="0">
              <a:buNone/>
            </a:pPr>
            <a:r>
              <a:rPr lang="en-GB" noProof="1"/>
              <a:t>Défis, impact environnemental et tendances futures</a:t>
            </a:r>
          </a:p>
          <a:p>
            <a:pPr marL="0" indent="0">
              <a:buNone/>
            </a:pPr>
            <a:endParaRPr lang="en-GB" noProof="1"/>
          </a:p>
        </p:txBody>
      </p:sp>
    </p:spTree>
    <p:extLst>
      <p:ext uri="{BB962C8B-B14F-4D97-AF65-F5344CB8AC3E}">
        <p14:creationId xmlns:p14="http://schemas.microsoft.com/office/powerpoint/2010/main" val="213291107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F49497-F278-80BB-B286-083833AEA033}"/>
              </a:ext>
            </a:extLst>
          </p:cNvPr>
          <p:cNvSpPr>
            <a:spLocks noGrp="1"/>
          </p:cNvSpPr>
          <p:nvPr>
            <p:ph type="title"/>
          </p:nvPr>
        </p:nvSpPr>
        <p:spPr/>
        <p:txBody>
          <a:bodyPr/>
          <a:lstStyle/>
          <a:p>
            <a:r>
              <a:rPr lang="de-DE" dirty="0"/>
              <a:t>Critères de qualité</a:t>
            </a:r>
          </a:p>
        </p:txBody>
      </p:sp>
      <p:sp>
        <p:nvSpPr>
          <p:cNvPr id="3" name="Textplatzhalter 2">
            <a:extLst>
              <a:ext uri="{FF2B5EF4-FFF2-40B4-BE49-F238E27FC236}">
                <a16:creationId xmlns:a16="http://schemas.microsoft.com/office/drawing/2014/main" id="{1A3469EA-CB91-16E8-C449-14B60BA55BD6}"/>
              </a:ext>
            </a:extLst>
          </p:cNvPr>
          <p:cNvSpPr>
            <a:spLocks noGrp="1"/>
          </p:cNvSpPr>
          <p:nvPr>
            <p:ph type="body" sz="half" idx="1"/>
          </p:nvPr>
        </p:nvSpPr>
        <p:spPr/>
        <p:txBody>
          <a:bodyPr>
            <a:normAutofit/>
          </a:bodyPr>
          <a:lstStyle/>
          <a:p>
            <a:r>
              <a:rPr lang="de-DE" dirty="0" err="1"/>
              <a:t>Coût Efficacité: Lowest coût par tonne-kilometer de all modes</a:t>
            </a:r>
            <a:endParaRPr lang="de-DE" dirty="0"/>
          </a:p>
          <a:p>
            <a:r>
              <a:rPr lang="de-DE" dirty="0" err="1"/>
              <a:t>Capacité: Mass transport capability (one large container ship can carry 20,000+ TEU)</a:t>
            </a:r>
          </a:p>
          <a:p>
            <a:r>
              <a:rPr lang="de-DE" dirty="0" err="1"/>
              <a:t>Fiabilité: Weather-dependent; "Just-in-Time" livraison is harder than dans rail/route</a:t>
            </a:r>
            <a:endParaRPr lang="de-DE" dirty="0"/>
          </a:p>
          <a:p>
            <a:r>
              <a:rPr lang="de-DE" dirty="0" err="1"/>
              <a:t>Sécurité: Highly regulated via the SOLAS convention (Sécurité de Life à Sea)</a:t>
            </a:r>
          </a:p>
        </p:txBody>
      </p:sp>
    </p:spTree>
    <p:extLst>
      <p:ext uri="{BB962C8B-B14F-4D97-AF65-F5344CB8AC3E}">
        <p14:creationId xmlns:p14="http://schemas.microsoft.com/office/powerpoint/2010/main" val="307288299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930E4E-62A0-4CF9-7EB3-4C3864027DFE}"/>
              </a:ext>
            </a:extLst>
          </p:cNvPr>
          <p:cNvSpPr>
            <a:spLocks noGrp="1"/>
          </p:cNvSpPr>
          <p:nvPr>
            <p:ph type="title"/>
          </p:nvPr>
        </p:nvSpPr>
        <p:spPr>
          <a:xfrm>
            <a:off x="603252" y="539751"/>
            <a:ext cx="8211139" cy="717551"/>
          </a:xfrm>
        </p:spPr>
        <p:txBody>
          <a:bodyPr/>
          <a:lstStyle/>
          <a:p>
            <a:r>
              <a:rPr lang="de-DE" dirty="0" err="1"/>
              <a:t>Limites et Avantages comme a mode de transport</a:t>
            </a:r>
            <a:endParaRPr lang="de-DE" dirty="0"/>
          </a:p>
        </p:txBody>
      </p:sp>
      <p:sp>
        <p:nvSpPr>
          <p:cNvPr id="3" name="Textplatzhalter 2">
            <a:extLst>
              <a:ext uri="{FF2B5EF4-FFF2-40B4-BE49-F238E27FC236}">
                <a16:creationId xmlns:a16="http://schemas.microsoft.com/office/drawing/2014/main" id="{0A81298B-783C-D273-21D3-BB50D368ADB3}"/>
              </a:ext>
            </a:extLst>
          </p:cNvPr>
          <p:cNvSpPr>
            <a:spLocks noGrp="1"/>
          </p:cNvSpPr>
          <p:nvPr>
            <p:ph type="body" sz="half" idx="1"/>
          </p:nvPr>
        </p:nvSpPr>
        <p:spPr/>
        <p:txBody>
          <a:bodyPr>
            <a:normAutofit/>
          </a:bodyPr>
          <a:lstStyle/>
          <a:p>
            <a:r>
              <a:rPr lang="de-DE" dirty="0"/>
              <a:t>Avantages</a:t>
            </a:r>
          </a:p>
          <a:p>
            <a:pPr lvl="1"/>
            <a:r>
              <a:rPr lang="de-DE" dirty="0" err="1"/>
              <a:t>very faible coût par tonne-km</a:t>
            </a:r>
          </a:p>
          <a:p>
            <a:pPr lvl="1"/>
            <a:r>
              <a:rPr lang="de-DE" dirty="0"/>
              <a:t>élevé capacité</a:t>
            </a:r>
          </a:p>
          <a:p>
            <a:pPr lvl="1"/>
            <a:r>
              <a:rPr lang="de-DE" dirty="0" err="1"/>
              <a:t>energy</a:t>
            </a:r>
            <a:r>
              <a:rPr lang="de-DE" dirty="0"/>
              <a:t> </a:t>
            </a:r>
            <a:r>
              <a:rPr lang="de-DE" dirty="0" err="1"/>
              <a:t>efficient</a:t>
            </a:r>
            <a:endParaRPr lang="de-DE" dirty="0"/>
          </a:p>
          <a:p>
            <a:r>
              <a:rPr lang="de-DE" dirty="0" err="1"/>
              <a:t>Limites</a:t>
            </a:r>
            <a:endParaRPr lang="de-DE" dirty="0"/>
          </a:p>
          <a:p>
            <a:pPr lvl="1"/>
            <a:r>
              <a:rPr lang="de-DE" dirty="0"/>
              <a:t>slow vitesse</a:t>
            </a:r>
          </a:p>
          <a:p>
            <a:pPr lvl="1"/>
            <a:r>
              <a:rPr lang="de-DE" dirty="0" err="1"/>
              <a:t>dependence</a:t>
            </a:r>
            <a:r>
              <a:rPr lang="de-DE" dirty="0"/>
              <a:t> on </a:t>
            </a:r>
            <a:r>
              <a:rPr lang="de-DE" dirty="0" err="1"/>
              <a:t>ports</a:t>
            </a:r>
            <a:endParaRPr lang="de-DE" dirty="0"/>
          </a:p>
          <a:p>
            <a:pPr lvl="1"/>
            <a:r>
              <a:rPr lang="de-DE" dirty="0"/>
              <a:t>limited inland accessibilité</a:t>
            </a:r>
          </a:p>
        </p:txBody>
      </p:sp>
      <p:pic>
        <p:nvPicPr>
          <p:cNvPr id="4" name="Grafik 3">
            <a:extLst>
              <a:ext uri="{FF2B5EF4-FFF2-40B4-BE49-F238E27FC236}">
                <a16:creationId xmlns:a16="http://schemas.microsoft.com/office/drawing/2014/main" id="{C4ED5207-D22B-6B78-5D59-76FBBE5FDC98}"/>
              </a:ext>
            </a:extLst>
          </p:cNvPr>
          <p:cNvPicPr>
            <a:picLocks noChangeAspect="1"/>
          </p:cNvPicPr>
          <p:nvPr/>
        </p:nvPicPr>
        <p:blipFill>
          <a:blip r:embed="rId3"/>
          <a:stretch>
            <a:fillRect/>
          </a:stretch>
        </p:blipFill>
        <p:spPr>
          <a:xfrm>
            <a:off x="6096000" y="1606896"/>
            <a:ext cx="5819124" cy="3864262"/>
          </a:xfrm>
          <a:prstGeom prst="rect">
            <a:avLst/>
          </a:prstGeom>
        </p:spPr>
      </p:pic>
      <p:sp>
        <p:nvSpPr>
          <p:cNvPr id="5" name="Textfeld 4">
            <a:extLst>
              <a:ext uri="{FF2B5EF4-FFF2-40B4-BE49-F238E27FC236}">
                <a16:creationId xmlns:a16="http://schemas.microsoft.com/office/drawing/2014/main" id="{01B86F51-B782-2E5D-AE32-6036CBAB4238}"/>
              </a:ext>
            </a:extLst>
          </p:cNvPr>
          <p:cNvSpPr txBox="1"/>
          <p:nvPr/>
        </p:nvSpPr>
        <p:spPr>
          <a:xfrm>
            <a:off x="6096000" y="4886889"/>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2641047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24666-A665-12B0-A013-D2A29A992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036E7A-DBE1-4F6D-A21E-CFD8588DF579}"/>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8C40E08A-4559-AC50-059A-D00DF505F1C6}"/>
              </a:ext>
            </a:extLst>
          </p:cNvPr>
          <p:cNvSpPr>
            <a:spLocks noGrp="1"/>
          </p:cNvSpPr>
          <p:nvPr>
            <p:ph type="body" sz="half" idx="1"/>
          </p:nvPr>
        </p:nvSpPr>
        <p:spPr/>
        <p:txBody>
          <a:bodyPr>
            <a:normAutofit/>
          </a:bodyPr>
          <a:lstStyle/>
          <a:p>
            <a:pPr marL="0" indent="0">
              <a:buNone/>
            </a:pPr>
            <a:r>
              <a:rPr lang="en-GB" noProof="1"/>
              <a:t>Termes et définitions de base</a:t>
            </a:r>
          </a:p>
          <a:p>
            <a:pPr marL="0" indent="0">
              <a:buNone/>
            </a:pPr>
            <a:r>
              <a:rPr lang="en-GB" noProof="1"/>
              <a:t>Types de Navigation</a:t>
            </a:r>
          </a:p>
          <a:p>
            <a:pPr marL="0" indent="0">
              <a:buNone/>
            </a:pPr>
            <a:r>
              <a:rPr lang="en-GB" noProof="1"/>
              <a:t>Infrastructure</a:t>
            </a:r>
          </a:p>
          <a:p>
            <a:pPr marL="0" indent="0">
              <a:buNone/>
            </a:pPr>
            <a:r>
              <a:rPr lang="en-GB" noProof="1"/>
              <a:t>Critères de qualité, Avantages &amp; Inconvénients</a:t>
            </a:r>
          </a:p>
          <a:p>
            <a:pPr marL="0" indent="0">
              <a:buNone/>
            </a:pPr>
            <a:r>
              <a:rPr lang="en-GB" b="1" noProof="1"/>
              <a:t>Défis, impact environnemental et tendances futures</a:t>
            </a:r>
          </a:p>
          <a:p>
            <a:pPr marL="0" indent="0">
              <a:buNone/>
            </a:pPr>
            <a:endParaRPr lang="en-GB" noProof="1"/>
          </a:p>
        </p:txBody>
      </p:sp>
    </p:spTree>
    <p:extLst>
      <p:ext uri="{BB962C8B-B14F-4D97-AF65-F5344CB8AC3E}">
        <p14:creationId xmlns:p14="http://schemas.microsoft.com/office/powerpoint/2010/main" val="104998995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fontScale="90000"/>
          </a:bodyPr>
          <a:lstStyle/>
          <a:p>
            <a:r>
              <a:rPr lang="en-GB" noProof="1"/>
              <a:t>Développement de l’ingénierie des systèmes de transport routier en Afrique subsaharienne – Programme moderne de master européen et renforcement des capacités</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4A17DF-4367-53E6-184D-B120F0CBBDDE}"/>
              </a:ext>
            </a:extLst>
          </p:cNvPr>
          <p:cNvSpPr>
            <a:spLocks noGrp="1"/>
          </p:cNvSpPr>
          <p:nvPr>
            <p:ph type="title"/>
          </p:nvPr>
        </p:nvSpPr>
        <p:spPr>
          <a:xfrm>
            <a:off x="603253" y="539751"/>
            <a:ext cx="7573184" cy="717551"/>
          </a:xfrm>
        </p:spPr>
        <p:txBody>
          <a:bodyPr/>
          <a:lstStyle/>
          <a:p>
            <a:r>
              <a:rPr lang="de-DE" dirty="0"/>
              <a:t>Émissions de CO₂ et environnement</a:t>
            </a:r>
          </a:p>
        </p:txBody>
      </p:sp>
      <p:sp>
        <p:nvSpPr>
          <p:cNvPr id="3" name="Textplatzhalter 2">
            <a:extLst>
              <a:ext uri="{FF2B5EF4-FFF2-40B4-BE49-F238E27FC236}">
                <a16:creationId xmlns:a16="http://schemas.microsoft.com/office/drawing/2014/main" id="{84D9372B-9079-2A2D-FEA7-5181338C42F8}"/>
              </a:ext>
            </a:extLst>
          </p:cNvPr>
          <p:cNvSpPr>
            <a:spLocks noGrp="1"/>
          </p:cNvSpPr>
          <p:nvPr>
            <p:ph type="body" sz="half" idx="1"/>
          </p:nvPr>
        </p:nvSpPr>
        <p:spPr/>
        <p:txBody>
          <a:bodyPr>
            <a:normAutofit/>
          </a:bodyPr>
          <a:lstStyle/>
          <a:p>
            <a:r>
              <a:rPr lang="de-DE" dirty="0"/>
              <a:t>CO₂ Émissions: Navigation accounts pour ~2.9% de mondial GHG émissions</a:t>
            </a:r>
          </a:p>
          <a:p>
            <a:r>
              <a:rPr lang="de-DE" dirty="0"/>
              <a:t>Efficacité énergétique: Most energy-efficient mode par tonne-km</a:t>
            </a:r>
          </a:p>
          <a:p>
            <a:r>
              <a:rPr lang="de-DE" dirty="0" err="1"/>
              <a:t>Regulations: IMO 2023 Strategy aims pour net-zero émissions par ou around 2050</a:t>
            </a:r>
          </a:p>
          <a:p>
            <a:r>
              <a:rPr lang="de-DE" dirty="0"/>
              <a:t>Other Impacts: Ballast water (invasive species), oil spills, et sulfur oxides (SOx).</a:t>
            </a:r>
          </a:p>
        </p:txBody>
      </p:sp>
    </p:spTree>
    <p:extLst>
      <p:ext uri="{BB962C8B-B14F-4D97-AF65-F5344CB8AC3E}">
        <p14:creationId xmlns:p14="http://schemas.microsoft.com/office/powerpoint/2010/main" val="321342140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FB548E-40E4-39B5-997E-0EBD183F3505}"/>
              </a:ext>
            </a:extLst>
          </p:cNvPr>
          <p:cNvSpPr>
            <a:spLocks noGrp="1"/>
          </p:cNvSpPr>
          <p:nvPr>
            <p:ph type="title"/>
          </p:nvPr>
        </p:nvSpPr>
        <p:spPr/>
        <p:txBody>
          <a:bodyPr/>
          <a:lstStyle/>
          <a:p>
            <a:r>
              <a:rPr lang="de-DE" dirty="0"/>
              <a:t>Challenges</a:t>
            </a:r>
          </a:p>
        </p:txBody>
      </p:sp>
      <p:sp>
        <p:nvSpPr>
          <p:cNvPr id="3" name="Textplatzhalter 2">
            <a:extLst>
              <a:ext uri="{FF2B5EF4-FFF2-40B4-BE49-F238E27FC236}">
                <a16:creationId xmlns:a16="http://schemas.microsoft.com/office/drawing/2014/main" id="{C2B9AC7E-E55C-B8A4-8712-7E1825440D9C}"/>
              </a:ext>
            </a:extLst>
          </p:cNvPr>
          <p:cNvSpPr>
            <a:spLocks noGrp="1"/>
          </p:cNvSpPr>
          <p:nvPr>
            <p:ph type="body" sz="half" idx="1"/>
          </p:nvPr>
        </p:nvSpPr>
        <p:spPr/>
        <p:txBody>
          <a:bodyPr>
            <a:normAutofit lnSpcReduction="10000"/>
          </a:bodyPr>
          <a:lstStyle/>
          <a:p>
            <a:r>
              <a:rPr lang="de-DE" dirty="0"/>
              <a:t>Climat Change: Changing water levels dans rivers et rising sea levels impacting port infrastructure</a:t>
            </a:r>
          </a:p>
          <a:p>
            <a:r>
              <a:rPr lang="de-DE" dirty="0" err="1"/>
              <a:t>Congestion: Bottlenecks à majeur ports et canals (e.g., the "Ever Given" Suez incident)</a:t>
            </a:r>
          </a:p>
          <a:p>
            <a:r>
              <a:rPr lang="de-DE" dirty="0" err="1"/>
              <a:t>Geopolitical risques on trade routes (Strait de Hormuz)</a:t>
            </a:r>
          </a:p>
          <a:p>
            <a:r>
              <a:rPr lang="de-DE" dirty="0"/>
              <a:t>Infrastructure Deficit: Many ports require dredging (deepening) et modernizing à handle larger, moderne navires</a:t>
            </a:r>
          </a:p>
          <a:p>
            <a:r>
              <a:rPr lang="de-DE" dirty="0"/>
              <a:t>Security: Piracy et maritime "choke points."</a:t>
            </a:r>
          </a:p>
        </p:txBody>
      </p:sp>
    </p:spTree>
    <p:extLst>
      <p:ext uri="{BB962C8B-B14F-4D97-AF65-F5344CB8AC3E}">
        <p14:creationId xmlns:p14="http://schemas.microsoft.com/office/powerpoint/2010/main" val="139087643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80477A-EAFD-FED1-160B-91FA37AE2DCA}"/>
              </a:ext>
            </a:extLst>
          </p:cNvPr>
          <p:cNvSpPr>
            <a:spLocks noGrp="1"/>
          </p:cNvSpPr>
          <p:nvPr>
            <p:ph type="title"/>
          </p:nvPr>
        </p:nvSpPr>
        <p:spPr/>
        <p:txBody>
          <a:bodyPr/>
          <a:lstStyle/>
          <a:p>
            <a:r>
              <a:rPr lang="de-DE" dirty="0"/>
              <a:t>Politique Priorities</a:t>
            </a:r>
          </a:p>
        </p:txBody>
      </p:sp>
      <p:sp>
        <p:nvSpPr>
          <p:cNvPr id="3" name="Textplatzhalter 2">
            <a:extLst>
              <a:ext uri="{FF2B5EF4-FFF2-40B4-BE49-F238E27FC236}">
                <a16:creationId xmlns:a16="http://schemas.microsoft.com/office/drawing/2014/main" id="{B5BF088E-8839-051E-7C3F-5FF405D37DB0}"/>
              </a:ext>
            </a:extLst>
          </p:cNvPr>
          <p:cNvSpPr>
            <a:spLocks noGrp="1"/>
          </p:cNvSpPr>
          <p:nvPr>
            <p:ph type="body" sz="half" idx="1"/>
          </p:nvPr>
        </p:nvSpPr>
        <p:spPr/>
        <p:txBody>
          <a:bodyPr>
            <a:normAutofit/>
          </a:bodyPr>
          <a:lstStyle/>
          <a:p>
            <a:r>
              <a:rPr lang="de-DE" dirty="0" err="1"/>
              <a:t>décarbonation de navigation</a:t>
            </a:r>
            <a:endParaRPr lang="de-DE" dirty="0"/>
          </a:p>
          <a:p>
            <a:r>
              <a:rPr lang="de-DE" dirty="0"/>
              <a:t>cleaner </a:t>
            </a:r>
            <a:r>
              <a:rPr lang="de-DE" dirty="0" err="1"/>
              <a:t>fuels</a:t>
            </a:r>
            <a:r>
              <a:rPr lang="de-DE" dirty="0"/>
              <a:t> (LNG, hydrogen)</a:t>
            </a:r>
          </a:p>
          <a:p>
            <a:r>
              <a:rPr lang="de-DE" dirty="0" err="1"/>
              <a:t>numérisation de logistics</a:t>
            </a:r>
            <a:endParaRPr lang="de-DE" dirty="0"/>
          </a:p>
        </p:txBody>
      </p:sp>
      <p:pic>
        <p:nvPicPr>
          <p:cNvPr id="1026" name="Picture 2" descr="IMO webinar: What is the future of decarbonization in shipping?">
            <a:extLst>
              <a:ext uri="{FF2B5EF4-FFF2-40B4-BE49-F238E27FC236}">
                <a16:creationId xmlns:a16="http://schemas.microsoft.com/office/drawing/2014/main" id="{C113F4AF-962D-8575-8B58-1F0EF33268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398363"/>
            <a:ext cx="6096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010D0726-C5B4-4567-A31A-640660EE5EBC}"/>
              </a:ext>
            </a:extLst>
          </p:cNvPr>
          <p:cNvSpPr txBox="1"/>
          <p:nvPr/>
        </p:nvSpPr>
        <p:spPr>
          <a:xfrm>
            <a:off x="1949302" y="5645073"/>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Safety4Sea</a:t>
            </a:r>
          </a:p>
        </p:txBody>
      </p:sp>
      <p:sp>
        <p:nvSpPr>
          <p:cNvPr id="5" name="OCR FR paragraphe fond">
            <a:extLst>
              <a:ext uri="{FF2B5EF4-FFF2-40B4-BE49-F238E27FC236}">
                <a16:creationId xmlns:a16="http://schemas.microsoft.com/office/drawing/2014/main" id="{86F4D127-3221-4F2C-80B8-8832AB796978}"/>
              </a:ext>
            </a:extLst>
          </p:cNvPr>
          <p:cNvSpPr/>
          <p:nvPr/>
        </p:nvSpPr>
        <p:spPr>
          <a:xfrm>
            <a:off x="3067050" y="3448050"/>
            <a:ext cx="2209800" cy="718145"/>
          </a:xfrm>
          <a:prstGeom prst="rect">
            <a:avLst/>
          </a:prstGeom>
          <a:solidFill>
            <a:srgbClr val="B9DF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40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6" name="OCR FR paragraphe">
            <a:extLst>
              <a:ext uri="{FF2B5EF4-FFF2-40B4-BE49-F238E27FC236}">
                <a16:creationId xmlns:a16="http://schemas.microsoft.com/office/drawing/2014/main" id="{CAD69C2B-4DE1-418F-8BB0-B7C215625D1C}"/>
              </a:ext>
            </a:extLst>
          </p:cNvPr>
          <p:cNvSpPr txBox="1"/>
          <p:nvPr/>
        </p:nvSpPr>
        <p:spPr>
          <a:xfrm>
            <a:off x="3083597" y="3457575"/>
            <a:ext cx="2198736" cy="7810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800" i="0" u="none" strike="noStrike" cap="none" spc="0" normalizeH="0" baseline="0" dirty="0">
                <a:ln>
                  <a:noFill/>
                </a:ln>
                <a:solidFill>
                  <a:srgbClr val="354653"/>
                </a:solidFill>
                <a:effectLst/>
                <a:uFillTx/>
                <a:latin typeface="Arial"/>
                <a:cs typeface="Arial"/>
                <a:sym typeface="Helvetica Neue"/>
              </a:rPr>
              <a:t>Atteindre les objectifs de la stratégie initiale de l’OMI relative aux GES nécessitera une combinaison de solutions techniques, opérationnelles et innovantes applicables aux navires. Leur potentiel approximatif de réduction des GES est présenté ci-dessous.</a:t>
            </a:r>
            <a:endParaRPr kumimoji="0" lang="pl-PL" sz="800" i="0" u="none" strike="noStrike" cap="none" spc="0" normalizeH="0" baseline="0" dirty="0">
              <a:ln>
                <a:noFill/>
              </a:ln>
              <a:solidFill>
                <a:srgbClr val="354653"/>
              </a:solidFill>
              <a:effectLst/>
              <a:uFillTx/>
              <a:latin typeface="Arial"/>
              <a:cs typeface="Arial"/>
              <a:sym typeface="Helvetica Neue"/>
            </a:endParaRPr>
          </a:p>
        </p:txBody>
      </p:sp>
      <p:sp>
        <p:nvSpPr>
          <p:cNvPr id="7" name="OCR FR propulsion fond">
            <a:extLst>
              <a:ext uri="{FF2B5EF4-FFF2-40B4-BE49-F238E27FC236}">
                <a16:creationId xmlns:a16="http://schemas.microsoft.com/office/drawing/2014/main" id="{E50754CF-761D-45D1-8982-AB924FD6D262}"/>
              </a:ext>
            </a:extLst>
          </p:cNvPr>
          <p:cNvSpPr/>
          <p:nvPr/>
        </p:nvSpPr>
        <p:spPr>
          <a:xfrm>
            <a:off x="3060700" y="4406900"/>
            <a:ext cx="939800" cy="850900"/>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OCR FR propulsion pourcentage">
            <a:extLst>
              <a:ext uri="{FF2B5EF4-FFF2-40B4-BE49-F238E27FC236}">
                <a16:creationId xmlns:a16="http://schemas.microsoft.com/office/drawing/2014/main" id="{7E00B27D-3CF9-420B-839A-2FECDD5C854D}"/>
              </a:ext>
            </a:extLst>
          </p:cNvPr>
          <p:cNvSpPr txBox="1"/>
          <p:nvPr/>
        </p:nvSpPr>
        <p:spPr>
          <a:xfrm>
            <a:off x="3312392" y="4540250"/>
            <a:ext cx="7874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850" b="1" i="0" u="none" strike="noStrike" cap="none" spc="0" normalizeH="0" baseline="0" dirty="0">
                <a:ln>
                  <a:noFill/>
                </a:ln>
                <a:solidFill>
                  <a:srgbClr val="1675A6"/>
                </a:solidFill>
                <a:effectLst/>
                <a:uFillTx/>
                <a:latin typeface="Arial"/>
                <a:cs typeface="Arial"/>
                <a:sym typeface="Helvetica Neue"/>
              </a:rPr>
              <a:t>5–15 %</a:t>
            </a:r>
          </a:p>
        </p:txBody>
      </p:sp>
      <p:sp>
        <p:nvSpPr>
          <p:cNvPr id="9" name="OCR FR propulsion libellé">
            <a:extLst>
              <a:ext uri="{FF2B5EF4-FFF2-40B4-BE49-F238E27FC236}">
                <a16:creationId xmlns:a16="http://schemas.microsoft.com/office/drawing/2014/main" id="{6CD25989-FBDB-4B7C-82B0-01E8FCE36DEC}"/>
              </a:ext>
            </a:extLst>
          </p:cNvPr>
          <p:cNvSpPr txBox="1"/>
          <p:nvPr/>
        </p:nvSpPr>
        <p:spPr>
          <a:xfrm>
            <a:off x="3136900" y="4660900"/>
            <a:ext cx="7874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620" i="0" u="none" strike="noStrike" cap="none" spc="0" normalizeH="0" baseline="0" dirty="0">
                <a:ln>
                  <a:noFill/>
                </a:ln>
                <a:solidFill>
                  <a:srgbClr val="24313D"/>
                </a:solidFill>
                <a:effectLst/>
                <a:uFillTx/>
                <a:latin typeface="Arial"/>
                <a:cs typeface="Arial"/>
                <a:sym typeface="Helvetica Neue"/>
              </a:rPr>
              <a:t>Systèmes de puissance et de propulsion</a:t>
            </a:r>
            <a:endParaRPr kumimoji="0" lang="pl-PL" sz="620" i="0" u="none" strike="noStrike" cap="none" spc="0" normalizeH="0" baseline="0" dirty="0">
              <a:ln>
                <a:noFill/>
              </a:ln>
              <a:solidFill>
                <a:srgbClr val="24313D"/>
              </a:solidFill>
              <a:effectLst/>
              <a:uFillTx/>
              <a:latin typeface="Arial"/>
              <a:cs typeface="Arial"/>
              <a:sym typeface="Helvetica Neue"/>
            </a:endParaRPr>
          </a:p>
        </p:txBody>
      </p:sp>
      <p:sp>
        <p:nvSpPr>
          <p:cNvPr id="10" name="OCR FR flotte fond">
            <a:extLst>
              <a:ext uri="{FF2B5EF4-FFF2-40B4-BE49-F238E27FC236}">
                <a16:creationId xmlns:a16="http://schemas.microsoft.com/office/drawing/2014/main" id="{C520526F-A026-40C2-B2B4-66063D00E923}"/>
              </a:ext>
            </a:extLst>
          </p:cNvPr>
          <p:cNvSpPr/>
          <p:nvPr/>
        </p:nvSpPr>
        <p:spPr>
          <a:xfrm>
            <a:off x="5320433" y="3887668"/>
            <a:ext cx="1054100" cy="836732"/>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OCR FR flotte pourcentage">
            <a:extLst>
              <a:ext uri="{FF2B5EF4-FFF2-40B4-BE49-F238E27FC236}">
                <a16:creationId xmlns:a16="http://schemas.microsoft.com/office/drawing/2014/main" id="{E3742EDA-6916-4A13-A9DB-449D2CA79D6B}"/>
              </a:ext>
            </a:extLst>
          </p:cNvPr>
          <p:cNvSpPr txBox="1"/>
          <p:nvPr/>
        </p:nvSpPr>
        <p:spPr>
          <a:xfrm>
            <a:off x="5603008" y="4089400"/>
            <a:ext cx="9017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850" b="1" i="0" u="none" strike="noStrike" cap="none" spc="0" normalizeH="0" baseline="0" dirty="0">
                <a:ln>
                  <a:noFill/>
                </a:ln>
                <a:solidFill>
                  <a:srgbClr val="1675A6"/>
                </a:solidFill>
                <a:effectLst/>
                <a:uFillTx/>
                <a:latin typeface="Arial"/>
                <a:cs typeface="Arial"/>
                <a:sym typeface="Helvetica Neue"/>
              </a:rPr>
              <a:t>5–50 %</a:t>
            </a:r>
          </a:p>
        </p:txBody>
      </p:sp>
      <p:sp>
        <p:nvSpPr>
          <p:cNvPr id="12" name="OCR FR flotte libellé">
            <a:extLst>
              <a:ext uri="{FF2B5EF4-FFF2-40B4-BE49-F238E27FC236}">
                <a16:creationId xmlns:a16="http://schemas.microsoft.com/office/drawing/2014/main" id="{CD532E20-F984-4516-81A4-B9536CBB9EA0}"/>
              </a:ext>
            </a:extLst>
          </p:cNvPr>
          <p:cNvSpPr txBox="1"/>
          <p:nvPr/>
        </p:nvSpPr>
        <p:spPr>
          <a:xfrm>
            <a:off x="5336308" y="4097218"/>
            <a:ext cx="901700" cy="622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610" i="0" u="none" strike="noStrike" cap="none" spc="0" normalizeH="0" baseline="0" dirty="0">
                <a:ln>
                  <a:noFill/>
                </a:ln>
                <a:solidFill>
                  <a:srgbClr val="24313D"/>
                </a:solidFill>
                <a:effectLst/>
                <a:uFillTx/>
                <a:latin typeface="Arial"/>
                <a:cs typeface="Arial"/>
                <a:sym typeface="Helvetica Neue"/>
              </a:rPr>
              <a:t>Gestion de flotte, logistique et incitations</a:t>
            </a:r>
            <a:endParaRPr kumimoji="0" lang="pl-PL" sz="610" i="0" u="none" strike="noStrike" cap="none" spc="0" normalizeH="0" baseline="0" dirty="0">
              <a:ln>
                <a:noFill/>
              </a:ln>
              <a:solidFill>
                <a:srgbClr val="24313D"/>
              </a:solidFill>
              <a:effectLst/>
              <a:uFillTx/>
              <a:latin typeface="Arial"/>
              <a:cs typeface="Arial"/>
              <a:sym typeface="Helvetica Neue"/>
            </a:endParaRPr>
          </a:p>
        </p:txBody>
      </p:sp>
      <p:sp>
        <p:nvSpPr>
          <p:cNvPr id="13" name="OCR FR voyage fond">
            <a:extLst>
              <a:ext uri="{FF2B5EF4-FFF2-40B4-BE49-F238E27FC236}">
                <a16:creationId xmlns:a16="http://schemas.microsoft.com/office/drawing/2014/main" id="{C77CAAA0-23BE-45B9-8B19-445397B59588}"/>
              </a:ext>
            </a:extLst>
          </p:cNvPr>
          <p:cNvSpPr/>
          <p:nvPr/>
        </p:nvSpPr>
        <p:spPr>
          <a:xfrm>
            <a:off x="6267450" y="3999766"/>
            <a:ext cx="1003300" cy="836732"/>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OCR FR voyage pourcentage">
            <a:extLst>
              <a:ext uri="{FF2B5EF4-FFF2-40B4-BE49-F238E27FC236}">
                <a16:creationId xmlns:a16="http://schemas.microsoft.com/office/drawing/2014/main" id="{EE31B196-9301-4D55-99C5-6F8FF3570E83}"/>
              </a:ext>
            </a:extLst>
          </p:cNvPr>
          <p:cNvSpPr txBox="1"/>
          <p:nvPr/>
        </p:nvSpPr>
        <p:spPr>
          <a:xfrm>
            <a:off x="6600825" y="4122123"/>
            <a:ext cx="8509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850" b="1" i="0" u="none" strike="noStrike" cap="none" spc="0" normalizeH="0" baseline="0" dirty="0">
                <a:ln>
                  <a:noFill/>
                </a:ln>
                <a:solidFill>
                  <a:srgbClr val="1675A6"/>
                </a:solidFill>
                <a:effectLst/>
                <a:uFillTx/>
                <a:latin typeface="Arial"/>
                <a:cs typeface="Arial"/>
                <a:sym typeface="Helvetica Neue"/>
              </a:rPr>
              <a:t>1–10 %</a:t>
            </a:r>
          </a:p>
        </p:txBody>
      </p:sp>
      <p:sp>
        <p:nvSpPr>
          <p:cNvPr id="15" name="OCR FR voyage libellé">
            <a:extLst>
              <a:ext uri="{FF2B5EF4-FFF2-40B4-BE49-F238E27FC236}">
                <a16:creationId xmlns:a16="http://schemas.microsoft.com/office/drawing/2014/main" id="{48F4C503-62F8-4D7F-8AAD-598286729EED}"/>
              </a:ext>
            </a:extLst>
          </p:cNvPr>
          <p:cNvSpPr txBox="1"/>
          <p:nvPr/>
        </p:nvSpPr>
        <p:spPr>
          <a:xfrm>
            <a:off x="6473825" y="4219556"/>
            <a:ext cx="8509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650" i="0" u="none" strike="noStrike" cap="none" spc="0" normalizeH="0" baseline="0" dirty="0">
                <a:ln>
                  <a:noFill/>
                </a:ln>
                <a:solidFill>
                  <a:srgbClr val="24313D"/>
                </a:solidFill>
                <a:effectLst/>
                <a:uFillTx/>
                <a:latin typeface="Arial"/>
                <a:cs typeface="Arial"/>
                <a:sym typeface="Helvetica Neue"/>
              </a:rPr>
              <a:t>Optimisation du voyage</a:t>
            </a:r>
          </a:p>
        </p:txBody>
      </p:sp>
      <p:sp>
        <p:nvSpPr>
          <p:cNvPr id="16" name="OCR FR conception fond">
            <a:extLst>
              <a:ext uri="{FF2B5EF4-FFF2-40B4-BE49-F238E27FC236}">
                <a16:creationId xmlns:a16="http://schemas.microsoft.com/office/drawing/2014/main" id="{AB5925FD-0204-404F-8AE9-18F560DFCC62}"/>
              </a:ext>
            </a:extLst>
          </p:cNvPr>
          <p:cNvSpPr/>
          <p:nvPr/>
        </p:nvSpPr>
        <p:spPr>
          <a:xfrm>
            <a:off x="7339160" y="3986332"/>
            <a:ext cx="1066800" cy="836732"/>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OCR FR conception pourcentage">
            <a:extLst>
              <a:ext uri="{FF2B5EF4-FFF2-40B4-BE49-F238E27FC236}">
                <a16:creationId xmlns:a16="http://schemas.microsoft.com/office/drawing/2014/main" id="{C74B1393-F5E4-487F-A412-93664BA15601}"/>
              </a:ext>
            </a:extLst>
          </p:cNvPr>
          <p:cNvSpPr txBox="1"/>
          <p:nvPr/>
        </p:nvSpPr>
        <p:spPr>
          <a:xfrm>
            <a:off x="7672535" y="4132382"/>
            <a:ext cx="9144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850" b="1" i="0" u="none" strike="noStrike" cap="none" spc="0" normalizeH="0" baseline="0" dirty="0">
                <a:ln>
                  <a:noFill/>
                </a:ln>
                <a:solidFill>
                  <a:srgbClr val="1675A6"/>
                </a:solidFill>
                <a:effectLst/>
                <a:uFillTx/>
                <a:latin typeface="Arial"/>
                <a:cs typeface="Arial"/>
                <a:sym typeface="Helvetica Neue"/>
              </a:rPr>
              <a:t>2–50 %</a:t>
            </a:r>
          </a:p>
        </p:txBody>
      </p:sp>
      <p:sp>
        <p:nvSpPr>
          <p:cNvPr id="18" name="OCR FR conception libellé">
            <a:extLst>
              <a:ext uri="{FF2B5EF4-FFF2-40B4-BE49-F238E27FC236}">
                <a16:creationId xmlns:a16="http://schemas.microsoft.com/office/drawing/2014/main" id="{EEBBCDDE-515A-416C-9A71-DDD803F9051C}"/>
              </a:ext>
            </a:extLst>
          </p:cNvPr>
          <p:cNvSpPr txBox="1"/>
          <p:nvPr/>
        </p:nvSpPr>
        <p:spPr>
          <a:xfrm>
            <a:off x="7415360" y="4240332"/>
            <a:ext cx="753915" cy="609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620" i="0" u="none" strike="noStrike" cap="none" spc="0" normalizeH="0" baseline="0" dirty="0">
                <a:ln>
                  <a:noFill/>
                </a:ln>
                <a:solidFill>
                  <a:srgbClr val="24313D"/>
                </a:solidFill>
                <a:effectLst/>
                <a:uFillTx/>
                <a:latin typeface="Arial"/>
                <a:cs typeface="Arial"/>
                <a:sym typeface="Helvetica Neue"/>
              </a:rPr>
              <a:t>Conception, vitesse et capacité</a:t>
            </a:r>
          </a:p>
        </p:txBody>
      </p:sp>
      <p:sp>
        <p:nvSpPr>
          <p:cNvPr id="19" name="OCR FR vitesse fond">
            <a:extLst>
              <a:ext uri="{FF2B5EF4-FFF2-40B4-BE49-F238E27FC236}">
                <a16:creationId xmlns:a16="http://schemas.microsoft.com/office/drawing/2014/main" id="{4D6A14A0-3093-4FC4-81B0-AF80FB8910CE}"/>
              </a:ext>
            </a:extLst>
          </p:cNvPr>
          <p:cNvSpPr/>
          <p:nvPr/>
        </p:nvSpPr>
        <p:spPr>
          <a:xfrm>
            <a:off x="8172450" y="3874968"/>
            <a:ext cx="1003300" cy="836732"/>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OCR FR vitesse pourcentage">
            <a:extLst>
              <a:ext uri="{FF2B5EF4-FFF2-40B4-BE49-F238E27FC236}">
                <a16:creationId xmlns:a16="http://schemas.microsoft.com/office/drawing/2014/main" id="{9FB17888-7829-44C0-819B-C25BCCC03B46}"/>
              </a:ext>
            </a:extLst>
          </p:cNvPr>
          <p:cNvSpPr txBox="1"/>
          <p:nvPr/>
        </p:nvSpPr>
        <p:spPr>
          <a:xfrm>
            <a:off x="8248650" y="3963868"/>
            <a:ext cx="8509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780" b="1" i="0" u="none" strike="noStrike" cap="none" spc="0" normalizeH="0" baseline="0" dirty="0">
                <a:ln>
                  <a:noFill/>
                </a:ln>
                <a:solidFill>
                  <a:srgbClr val="1675A6"/>
                </a:solidFill>
                <a:effectLst/>
                <a:uFillTx/>
                <a:latin typeface="Arial"/>
                <a:cs typeface="Arial"/>
                <a:sym typeface="Helvetica Neue"/>
              </a:rPr>
              <a:t>jusqu’à 75 %</a:t>
            </a:r>
          </a:p>
        </p:txBody>
      </p:sp>
      <p:sp>
        <p:nvSpPr>
          <p:cNvPr id="21" name="OCR FR vitesse libellé">
            <a:extLst>
              <a:ext uri="{FF2B5EF4-FFF2-40B4-BE49-F238E27FC236}">
                <a16:creationId xmlns:a16="http://schemas.microsoft.com/office/drawing/2014/main" id="{99733762-A5C1-4EC2-8D28-A1355D5DA1D7}"/>
              </a:ext>
            </a:extLst>
          </p:cNvPr>
          <p:cNvSpPr txBox="1"/>
          <p:nvPr/>
        </p:nvSpPr>
        <p:spPr>
          <a:xfrm>
            <a:off x="8350250" y="4041775"/>
            <a:ext cx="850900" cy="622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600" i="0" u="none" strike="noStrike" cap="none" spc="0" normalizeH="0" baseline="0" dirty="0">
                <a:ln>
                  <a:noFill/>
                </a:ln>
                <a:solidFill>
                  <a:srgbClr val="24313D"/>
                </a:solidFill>
                <a:effectLst/>
                <a:uFillTx/>
                <a:latin typeface="Arial"/>
                <a:cs typeface="Arial"/>
                <a:sym typeface="Helvetica Neue"/>
              </a:rPr>
              <a:t>Optimisation poussée de la vitesse</a:t>
            </a:r>
            <a:endParaRPr kumimoji="0" lang="pl-PL" sz="600" i="0" u="none" strike="noStrike" cap="none" spc="0" normalizeH="0" baseline="0" dirty="0">
              <a:ln>
                <a:noFill/>
              </a:ln>
              <a:solidFill>
                <a:srgbClr val="24313D"/>
              </a:solidFill>
              <a:effectLst/>
              <a:uFillTx/>
              <a:latin typeface="Arial"/>
              <a:cs typeface="Arial"/>
              <a:sym typeface="Helvetica Neue"/>
            </a:endParaRPr>
          </a:p>
        </p:txBody>
      </p:sp>
      <p:sp>
        <p:nvSpPr>
          <p:cNvPr id="22" name="OCR FR électrique fond">
            <a:extLst>
              <a:ext uri="{FF2B5EF4-FFF2-40B4-BE49-F238E27FC236}">
                <a16:creationId xmlns:a16="http://schemas.microsoft.com/office/drawing/2014/main" id="{C8216FDE-8244-4ADA-96C9-8FD81259F23F}"/>
              </a:ext>
            </a:extLst>
          </p:cNvPr>
          <p:cNvSpPr/>
          <p:nvPr/>
        </p:nvSpPr>
        <p:spPr>
          <a:xfrm>
            <a:off x="3072939" y="5535732"/>
            <a:ext cx="990600" cy="836732"/>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OCR FR électrique pourcentage">
            <a:extLst>
              <a:ext uri="{FF2B5EF4-FFF2-40B4-BE49-F238E27FC236}">
                <a16:creationId xmlns:a16="http://schemas.microsoft.com/office/drawing/2014/main" id="{67382A99-E985-4316-90CF-D8C8BC513B86}"/>
              </a:ext>
            </a:extLst>
          </p:cNvPr>
          <p:cNvSpPr txBox="1"/>
          <p:nvPr/>
        </p:nvSpPr>
        <p:spPr>
          <a:xfrm>
            <a:off x="3149139" y="5624632"/>
            <a:ext cx="8382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850" b="1" i="0" u="none" strike="noStrike" cap="none" spc="0" normalizeH="0" baseline="0" dirty="0">
                <a:ln>
                  <a:noFill/>
                </a:ln>
                <a:solidFill>
                  <a:srgbClr val="1675A6"/>
                </a:solidFill>
                <a:effectLst/>
                <a:uFillTx/>
                <a:latin typeface="Arial"/>
                <a:cs typeface="Arial"/>
                <a:sym typeface="Helvetica Neue"/>
              </a:rPr>
              <a:t>50–90 %</a:t>
            </a:r>
          </a:p>
        </p:txBody>
      </p:sp>
      <p:sp>
        <p:nvSpPr>
          <p:cNvPr id="24" name="OCR FR électrique libellé">
            <a:extLst>
              <a:ext uri="{FF2B5EF4-FFF2-40B4-BE49-F238E27FC236}">
                <a16:creationId xmlns:a16="http://schemas.microsoft.com/office/drawing/2014/main" id="{095ACB41-7506-4435-8CD7-8A186E0629F2}"/>
              </a:ext>
            </a:extLst>
          </p:cNvPr>
          <p:cNvSpPr txBox="1"/>
          <p:nvPr/>
        </p:nvSpPr>
        <p:spPr>
          <a:xfrm>
            <a:off x="3149139" y="5789732"/>
            <a:ext cx="8382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660" i="0" u="none" strike="noStrike" cap="none" spc="0" normalizeH="0" baseline="0">
                <a:ln>
                  <a:noFill/>
                </a:ln>
                <a:solidFill>
                  <a:srgbClr val="24313D"/>
                </a:solidFill>
                <a:effectLst/>
                <a:uFillTx/>
                <a:latin typeface="Arial"/>
                <a:cs typeface="Arial"/>
                <a:sym typeface="Helvetica Neue"/>
              </a:rPr>
              <a:t>Tout électrique</a:t>
            </a:r>
          </a:p>
        </p:txBody>
      </p:sp>
      <p:sp>
        <p:nvSpPr>
          <p:cNvPr id="25" name="OCR FR bioGNL fond">
            <a:extLst>
              <a:ext uri="{FF2B5EF4-FFF2-40B4-BE49-F238E27FC236}">
                <a16:creationId xmlns:a16="http://schemas.microsoft.com/office/drawing/2014/main" id="{21C10B41-BB46-440D-95BA-2BB681753C49}"/>
              </a:ext>
            </a:extLst>
          </p:cNvPr>
          <p:cNvSpPr/>
          <p:nvPr/>
        </p:nvSpPr>
        <p:spPr>
          <a:xfrm>
            <a:off x="3822239" y="5503982"/>
            <a:ext cx="939800" cy="863600"/>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OCR FR bioGNL pourcentage">
            <a:extLst>
              <a:ext uri="{FF2B5EF4-FFF2-40B4-BE49-F238E27FC236}">
                <a16:creationId xmlns:a16="http://schemas.microsoft.com/office/drawing/2014/main" id="{32795348-FD92-4237-9471-604E2793A0B0}"/>
              </a:ext>
            </a:extLst>
          </p:cNvPr>
          <p:cNvSpPr txBox="1"/>
          <p:nvPr/>
        </p:nvSpPr>
        <p:spPr>
          <a:xfrm>
            <a:off x="4075833" y="5593756"/>
            <a:ext cx="7874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850" b="1" i="0" u="none" strike="noStrike" cap="none" spc="0" normalizeH="0" baseline="0" dirty="0">
                <a:ln>
                  <a:noFill/>
                </a:ln>
                <a:solidFill>
                  <a:srgbClr val="1675A6"/>
                </a:solidFill>
                <a:effectLst/>
                <a:uFillTx/>
                <a:latin typeface="Arial"/>
                <a:cs typeface="Arial"/>
                <a:sym typeface="Helvetica Neue"/>
              </a:rPr>
              <a:t>35 %</a:t>
            </a:r>
          </a:p>
        </p:txBody>
      </p:sp>
      <p:sp>
        <p:nvSpPr>
          <p:cNvPr id="27" name="OCR FR bioGNL libellé">
            <a:extLst>
              <a:ext uri="{FF2B5EF4-FFF2-40B4-BE49-F238E27FC236}">
                <a16:creationId xmlns:a16="http://schemas.microsoft.com/office/drawing/2014/main" id="{33E5BD6F-F185-488B-B2FC-ED5E1682F96F}"/>
              </a:ext>
            </a:extLst>
          </p:cNvPr>
          <p:cNvSpPr txBox="1"/>
          <p:nvPr/>
        </p:nvSpPr>
        <p:spPr>
          <a:xfrm>
            <a:off x="3898439" y="5757982"/>
            <a:ext cx="787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650" i="0" u="none" strike="noStrike" cap="none" spc="0" normalizeH="0" baseline="0">
                <a:ln>
                  <a:noFill/>
                </a:ln>
                <a:solidFill>
                  <a:srgbClr val="24313D"/>
                </a:solidFill>
                <a:effectLst/>
                <a:uFillTx/>
                <a:latin typeface="Arial"/>
                <a:cs typeface="Arial"/>
                <a:sym typeface="Helvetica Neue"/>
              </a:rPr>
              <a:t>Bio-GNL/GPL</a:t>
            </a:r>
          </a:p>
        </p:txBody>
      </p:sp>
      <p:sp>
        <p:nvSpPr>
          <p:cNvPr id="28" name="OCR FR biocarburants fond">
            <a:extLst>
              <a:ext uri="{FF2B5EF4-FFF2-40B4-BE49-F238E27FC236}">
                <a16:creationId xmlns:a16="http://schemas.microsoft.com/office/drawing/2014/main" id="{32314FDB-4123-435C-90CF-FCC430333A18}"/>
              </a:ext>
            </a:extLst>
          </p:cNvPr>
          <p:cNvSpPr/>
          <p:nvPr/>
        </p:nvSpPr>
        <p:spPr>
          <a:xfrm>
            <a:off x="4475883" y="5511800"/>
            <a:ext cx="1016000" cy="836732"/>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OCR FR biocarburants pourcentage">
            <a:extLst>
              <a:ext uri="{FF2B5EF4-FFF2-40B4-BE49-F238E27FC236}">
                <a16:creationId xmlns:a16="http://schemas.microsoft.com/office/drawing/2014/main" id="{CC40C046-CF63-48C8-9185-668B7E24135F}"/>
              </a:ext>
            </a:extLst>
          </p:cNvPr>
          <p:cNvSpPr txBox="1"/>
          <p:nvPr/>
        </p:nvSpPr>
        <p:spPr>
          <a:xfrm>
            <a:off x="4787901" y="5600106"/>
            <a:ext cx="8636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850" b="1" i="0" u="none" strike="noStrike" cap="none" spc="0" normalizeH="0" baseline="0" dirty="0">
                <a:ln>
                  <a:noFill/>
                </a:ln>
                <a:solidFill>
                  <a:srgbClr val="1675A6"/>
                </a:solidFill>
                <a:effectLst/>
                <a:uFillTx/>
                <a:latin typeface="Arial"/>
                <a:cs typeface="Arial"/>
                <a:sym typeface="Helvetica Neue"/>
              </a:rPr>
              <a:t>90 %</a:t>
            </a:r>
          </a:p>
        </p:txBody>
      </p:sp>
      <p:sp>
        <p:nvSpPr>
          <p:cNvPr id="30" name="OCR FR biocarburants libellé">
            <a:extLst>
              <a:ext uri="{FF2B5EF4-FFF2-40B4-BE49-F238E27FC236}">
                <a16:creationId xmlns:a16="http://schemas.microsoft.com/office/drawing/2014/main" id="{8C774782-451B-4E94-A4FC-E78EAE1D1712}"/>
              </a:ext>
            </a:extLst>
          </p:cNvPr>
          <p:cNvSpPr txBox="1"/>
          <p:nvPr/>
        </p:nvSpPr>
        <p:spPr>
          <a:xfrm>
            <a:off x="4618297" y="5701706"/>
            <a:ext cx="74295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600" i="0" u="none" strike="noStrike" cap="none" spc="0" normalizeH="0" baseline="0">
                <a:ln>
                  <a:noFill/>
                </a:ln>
                <a:solidFill>
                  <a:srgbClr val="24313D"/>
                </a:solidFill>
                <a:effectLst/>
                <a:uFillTx/>
                <a:latin typeface="Arial"/>
                <a:cs typeface="Arial"/>
                <a:sym typeface="Helvetica Neue"/>
              </a:rPr>
              <a:t>Biocarburants de 3e génération</a:t>
            </a:r>
          </a:p>
        </p:txBody>
      </p:sp>
      <p:sp>
        <p:nvSpPr>
          <p:cNvPr id="31" name="OCR FR hydrogène fond">
            <a:extLst>
              <a:ext uri="{FF2B5EF4-FFF2-40B4-BE49-F238E27FC236}">
                <a16:creationId xmlns:a16="http://schemas.microsoft.com/office/drawing/2014/main" id="{DB9D5BC6-847F-4684-85F8-11D488EA62BF}"/>
              </a:ext>
            </a:extLst>
          </p:cNvPr>
          <p:cNvSpPr/>
          <p:nvPr/>
        </p:nvSpPr>
        <p:spPr>
          <a:xfrm>
            <a:off x="5359603" y="5544069"/>
            <a:ext cx="1130300" cy="836732"/>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2" name="OCR FR hydrogène pourcentage">
            <a:extLst>
              <a:ext uri="{FF2B5EF4-FFF2-40B4-BE49-F238E27FC236}">
                <a16:creationId xmlns:a16="http://schemas.microsoft.com/office/drawing/2014/main" id="{A0336518-233B-4014-AD19-69CB63F2C532}"/>
              </a:ext>
            </a:extLst>
          </p:cNvPr>
          <p:cNvSpPr txBox="1"/>
          <p:nvPr/>
        </p:nvSpPr>
        <p:spPr>
          <a:xfrm>
            <a:off x="5663536" y="5671069"/>
            <a:ext cx="9779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820" b="1" i="0" u="none" strike="noStrike" cap="none" spc="0" normalizeH="0" baseline="0" dirty="0">
                <a:ln>
                  <a:noFill/>
                </a:ln>
                <a:solidFill>
                  <a:srgbClr val="1675A6"/>
                </a:solidFill>
                <a:effectLst/>
                <a:uFillTx/>
                <a:latin typeface="Arial"/>
                <a:cs typeface="Arial"/>
                <a:sym typeface="Helvetica Neue"/>
              </a:rPr>
              <a:t>80–100 %</a:t>
            </a:r>
          </a:p>
        </p:txBody>
      </p:sp>
      <p:sp>
        <p:nvSpPr>
          <p:cNvPr id="33" name="OCR FR hydrogène libellé">
            <a:extLst>
              <a:ext uri="{FF2B5EF4-FFF2-40B4-BE49-F238E27FC236}">
                <a16:creationId xmlns:a16="http://schemas.microsoft.com/office/drawing/2014/main" id="{4B3DCB1C-ABC5-4F12-99BE-A9BD3AFBC344}"/>
              </a:ext>
            </a:extLst>
          </p:cNvPr>
          <p:cNvSpPr txBox="1"/>
          <p:nvPr/>
        </p:nvSpPr>
        <p:spPr>
          <a:xfrm>
            <a:off x="5435803" y="5798069"/>
            <a:ext cx="977900" cy="749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600" i="0" u="none" strike="noStrike" cap="none" spc="0" normalizeH="0" baseline="0" dirty="0">
                <a:ln>
                  <a:noFill/>
                </a:ln>
                <a:solidFill>
                  <a:srgbClr val="24313D"/>
                </a:solidFill>
                <a:effectLst/>
                <a:uFillTx/>
                <a:latin typeface="Arial"/>
                <a:cs typeface="Arial"/>
                <a:sym typeface="Helvetica Neue"/>
              </a:rPr>
              <a:t>Hydrogène et autres carburants de synthèse</a:t>
            </a:r>
            <a:endParaRPr kumimoji="0" lang="pl-PL" sz="600" i="0" u="none" strike="noStrike" cap="none" spc="0" normalizeH="0" baseline="0" dirty="0">
              <a:ln>
                <a:noFill/>
              </a:ln>
              <a:solidFill>
                <a:srgbClr val="24313D"/>
              </a:solidFill>
              <a:effectLst/>
              <a:uFillTx/>
              <a:latin typeface="Arial"/>
              <a:cs typeface="Arial"/>
              <a:sym typeface="Helvetica Neue"/>
            </a:endParaRPr>
          </a:p>
        </p:txBody>
      </p:sp>
      <p:sp>
        <p:nvSpPr>
          <p:cNvPr id="34" name="OCR FR énergie fond">
            <a:extLst>
              <a:ext uri="{FF2B5EF4-FFF2-40B4-BE49-F238E27FC236}">
                <a16:creationId xmlns:a16="http://schemas.microsoft.com/office/drawing/2014/main" id="{29F82648-9DAF-4EFC-A437-D89B8F7ABC02}"/>
              </a:ext>
            </a:extLst>
          </p:cNvPr>
          <p:cNvSpPr/>
          <p:nvPr/>
        </p:nvSpPr>
        <p:spPr>
          <a:xfrm>
            <a:off x="6248400" y="5618455"/>
            <a:ext cx="1041400" cy="836732"/>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5" name="OCR FR énergie pourcentage">
            <a:extLst>
              <a:ext uri="{FF2B5EF4-FFF2-40B4-BE49-F238E27FC236}">
                <a16:creationId xmlns:a16="http://schemas.microsoft.com/office/drawing/2014/main" id="{5F6702CA-F9FE-495E-BFFF-C426FDC55309}"/>
              </a:ext>
            </a:extLst>
          </p:cNvPr>
          <p:cNvSpPr txBox="1"/>
          <p:nvPr/>
        </p:nvSpPr>
        <p:spPr>
          <a:xfrm>
            <a:off x="6586685" y="5679893"/>
            <a:ext cx="8890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850" b="1" i="0" u="none" strike="noStrike" cap="none" spc="0" normalizeH="0" baseline="0" dirty="0">
                <a:ln>
                  <a:noFill/>
                </a:ln>
                <a:solidFill>
                  <a:srgbClr val="1675A6"/>
                </a:solidFill>
                <a:effectLst/>
                <a:uFillTx/>
                <a:latin typeface="Arial"/>
                <a:cs typeface="Arial"/>
                <a:sym typeface="Helvetica Neue"/>
              </a:rPr>
              <a:t>1–10 %</a:t>
            </a:r>
          </a:p>
        </p:txBody>
      </p:sp>
      <p:sp>
        <p:nvSpPr>
          <p:cNvPr id="36" name="OCR FR énergie libellé">
            <a:extLst>
              <a:ext uri="{FF2B5EF4-FFF2-40B4-BE49-F238E27FC236}">
                <a16:creationId xmlns:a16="http://schemas.microsoft.com/office/drawing/2014/main" id="{02189D5C-27F2-4894-A094-7ADEA8CC8B8D}"/>
              </a:ext>
            </a:extLst>
          </p:cNvPr>
          <p:cNvSpPr txBox="1"/>
          <p:nvPr/>
        </p:nvSpPr>
        <p:spPr>
          <a:xfrm>
            <a:off x="6324600" y="5872455"/>
            <a:ext cx="889000" cy="596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640" i="0" u="none" strike="noStrike" cap="none" spc="0" normalizeH="0" baseline="0" dirty="0">
                <a:ln>
                  <a:noFill/>
                </a:ln>
                <a:solidFill>
                  <a:srgbClr val="24313D"/>
                </a:solidFill>
                <a:effectLst/>
                <a:uFillTx/>
                <a:latin typeface="Arial"/>
                <a:cs typeface="Arial"/>
                <a:sym typeface="Helvetica Neue"/>
              </a:rPr>
              <a:t>Gestion de l’énergie</a:t>
            </a:r>
          </a:p>
        </p:txBody>
      </p:sp>
      <p:sp>
        <p:nvSpPr>
          <p:cNvPr id="37" name="OCR FR coque fond">
            <a:extLst>
              <a:ext uri="{FF2B5EF4-FFF2-40B4-BE49-F238E27FC236}">
                <a16:creationId xmlns:a16="http://schemas.microsoft.com/office/drawing/2014/main" id="{353B74C4-033F-4194-968D-B2680D58FB8B}"/>
              </a:ext>
            </a:extLst>
          </p:cNvPr>
          <p:cNvSpPr/>
          <p:nvPr/>
        </p:nvSpPr>
        <p:spPr>
          <a:xfrm>
            <a:off x="7456635" y="5454056"/>
            <a:ext cx="1054100" cy="836732"/>
          </a:xfrm>
          <a:prstGeom prst="ellipse">
            <a:avLst/>
          </a:prstGeom>
          <a:solidFill>
            <a:srgbClr val="E3F1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8" name="OCR FR coque pourcentage">
            <a:extLst>
              <a:ext uri="{FF2B5EF4-FFF2-40B4-BE49-F238E27FC236}">
                <a16:creationId xmlns:a16="http://schemas.microsoft.com/office/drawing/2014/main" id="{720AE905-D91A-4A7D-988A-17C444D17385}"/>
              </a:ext>
            </a:extLst>
          </p:cNvPr>
          <p:cNvSpPr txBox="1"/>
          <p:nvPr/>
        </p:nvSpPr>
        <p:spPr>
          <a:xfrm>
            <a:off x="7697935" y="5593756"/>
            <a:ext cx="901700" cy="165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850" b="1" i="0" u="none" strike="noStrike" cap="none" spc="0" normalizeH="0" baseline="0" dirty="0">
                <a:ln>
                  <a:noFill/>
                </a:ln>
                <a:solidFill>
                  <a:srgbClr val="1675A6"/>
                </a:solidFill>
                <a:effectLst/>
                <a:uFillTx/>
                <a:latin typeface="Arial"/>
                <a:cs typeface="Arial"/>
                <a:sym typeface="Helvetica Neue"/>
              </a:rPr>
              <a:t>2–20 %</a:t>
            </a:r>
          </a:p>
        </p:txBody>
      </p:sp>
      <p:sp>
        <p:nvSpPr>
          <p:cNvPr id="39" name="OCR FR coque libellé">
            <a:extLst>
              <a:ext uri="{FF2B5EF4-FFF2-40B4-BE49-F238E27FC236}">
                <a16:creationId xmlns:a16="http://schemas.microsoft.com/office/drawing/2014/main" id="{1C8DFB9A-3CF5-40A5-9FDC-D0E390DD4112}"/>
              </a:ext>
            </a:extLst>
          </p:cNvPr>
          <p:cNvSpPr txBox="1"/>
          <p:nvPr/>
        </p:nvSpPr>
        <p:spPr>
          <a:xfrm>
            <a:off x="7666185" y="5631856"/>
            <a:ext cx="9017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pl-PL" sz="640" i="0" u="none" strike="noStrike" cap="none" spc="0" normalizeH="0" baseline="0" dirty="0">
                <a:ln>
                  <a:noFill/>
                </a:ln>
                <a:solidFill>
                  <a:srgbClr val="24313D"/>
                </a:solidFill>
                <a:effectLst/>
                <a:uFillTx/>
                <a:latin typeface="Arial"/>
                <a:cs typeface="Arial"/>
                <a:sym typeface="Helvetica Neue"/>
              </a:rPr>
              <a:t>Coque et superstructure</a:t>
            </a:r>
          </a:p>
        </p:txBody>
      </p:sp>
    </p:spTree>
    <p:extLst>
      <p:ext uri="{BB962C8B-B14F-4D97-AF65-F5344CB8AC3E}">
        <p14:creationId xmlns:p14="http://schemas.microsoft.com/office/powerpoint/2010/main" val="224495925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E01473-6D88-F8FD-F8BD-846B7C43D5CF}"/>
              </a:ext>
            </a:extLst>
          </p:cNvPr>
          <p:cNvSpPr>
            <a:spLocks noGrp="1"/>
          </p:cNvSpPr>
          <p:nvPr>
            <p:ph type="title"/>
          </p:nvPr>
        </p:nvSpPr>
        <p:spPr/>
        <p:txBody>
          <a:bodyPr/>
          <a:lstStyle/>
          <a:p>
            <a:r>
              <a:rPr lang="de-DE" dirty="0"/>
              <a:t>Tendances futures</a:t>
            </a:r>
          </a:p>
        </p:txBody>
      </p:sp>
      <p:sp>
        <p:nvSpPr>
          <p:cNvPr id="3" name="Textplatzhalter 2">
            <a:extLst>
              <a:ext uri="{FF2B5EF4-FFF2-40B4-BE49-F238E27FC236}">
                <a16:creationId xmlns:a16="http://schemas.microsoft.com/office/drawing/2014/main" id="{B14599F9-0228-85B2-53BB-759086CFFA69}"/>
              </a:ext>
            </a:extLst>
          </p:cNvPr>
          <p:cNvSpPr>
            <a:spLocks noGrp="1"/>
          </p:cNvSpPr>
          <p:nvPr>
            <p:ph type="body" sz="half" idx="1"/>
          </p:nvPr>
        </p:nvSpPr>
        <p:spPr/>
        <p:txBody>
          <a:bodyPr>
            <a:normAutofit/>
          </a:bodyPr>
          <a:lstStyle/>
          <a:p>
            <a:r>
              <a:rPr lang="de-DE" dirty="0" err="1"/>
              <a:t>automatisation dans ports</a:t>
            </a:r>
            <a:endParaRPr lang="de-DE" dirty="0"/>
          </a:p>
          <a:p>
            <a:r>
              <a:rPr lang="de-DE" dirty="0" err="1"/>
              <a:t>green navigation technologies</a:t>
            </a:r>
            <a:endParaRPr lang="de-DE" dirty="0"/>
          </a:p>
          <a:p>
            <a:r>
              <a:rPr lang="de-DE" dirty="0" err="1"/>
              <a:t>increasing mondial trade demand</a:t>
            </a:r>
            <a:endParaRPr lang="de-DE" dirty="0"/>
          </a:p>
        </p:txBody>
      </p:sp>
      <p:pic>
        <p:nvPicPr>
          <p:cNvPr id="2052" name="Picture 4" descr="Riviera - News Content Hub - Key technology trends transforming shipping in  2023">
            <a:extLst>
              <a:ext uri="{FF2B5EF4-FFF2-40B4-BE49-F238E27FC236}">
                <a16:creationId xmlns:a16="http://schemas.microsoft.com/office/drawing/2014/main" id="{7647BC2C-F942-0D96-1461-633CABACE7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0772" y="3429000"/>
            <a:ext cx="5330455" cy="299838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7E999CF-BF8E-FDBA-F6EC-C085F8B2F716}"/>
              </a:ext>
            </a:extLst>
          </p:cNvPr>
          <p:cNvSpPr txBox="1"/>
          <p:nvPr/>
        </p:nvSpPr>
        <p:spPr>
          <a:xfrm>
            <a:off x="2505742" y="5651531"/>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Riviera</a:t>
            </a:r>
          </a:p>
        </p:txBody>
      </p:sp>
    </p:spTree>
    <p:extLst>
      <p:ext uri="{BB962C8B-B14F-4D97-AF65-F5344CB8AC3E}">
        <p14:creationId xmlns:p14="http://schemas.microsoft.com/office/powerpoint/2010/main" val="131987725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D27212-B2CD-D933-45E1-5692D18D3893}"/>
              </a:ext>
            </a:extLst>
          </p:cNvPr>
          <p:cNvSpPr>
            <a:spLocks noGrp="1"/>
          </p:cNvSpPr>
          <p:nvPr>
            <p:ph type="title"/>
          </p:nvPr>
        </p:nvSpPr>
        <p:spPr/>
        <p:txBody>
          <a:bodyPr/>
          <a:lstStyle/>
          <a:p>
            <a:r>
              <a:rPr lang="de-DE" dirty="0"/>
              <a:t>Points clés à retenir</a:t>
            </a:r>
          </a:p>
        </p:txBody>
      </p:sp>
      <p:sp>
        <p:nvSpPr>
          <p:cNvPr id="3" name="Textplatzhalter 2">
            <a:extLst>
              <a:ext uri="{FF2B5EF4-FFF2-40B4-BE49-F238E27FC236}">
                <a16:creationId xmlns:a16="http://schemas.microsoft.com/office/drawing/2014/main" id="{6F3264FC-0BDB-8150-F521-9F91AD7F4680}"/>
              </a:ext>
            </a:extLst>
          </p:cNvPr>
          <p:cNvSpPr>
            <a:spLocks noGrp="1"/>
          </p:cNvSpPr>
          <p:nvPr>
            <p:ph type="body" sz="half" idx="1"/>
          </p:nvPr>
        </p:nvSpPr>
        <p:spPr/>
        <p:txBody>
          <a:bodyPr>
            <a:normAutofit/>
          </a:bodyPr>
          <a:lstStyle/>
          <a:p>
            <a:r>
              <a:rPr lang="de-DE" dirty="0" err="1"/>
              <a:t>Water transport is the backbone de mondial marchandises transport</a:t>
            </a:r>
            <a:endParaRPr lang="de-DE" dirty="0"/>
          </a:p>
          <a:p>
            <a:r>
              <a:rPr lang="de-DE" dirty="0" err="1"/>
              <a:t>Extremely efficient but slow et infrastructure-dependent</a:t>
            </a:r>
            <a:endParaRPr lang="de-DE" dirty="0"/>
          </a:p>
          <a:p>
            <a:r>
              <a:rPr lang="de-DE" dirty="0"/>
              <a:t>Essential pour mondial trade et logistics</a:t>
            </a:r>
          </a:p>
          <a:p>
            <a:r>
              <a:rPr lang="de-DE" dirty="0" err="1"/>
              <a:t>Facing environnemental et geopolitical challenges</a:t>
            </a:r>
          </a:p>
        </p:txBody>
      </p:sp>
    </p:spTree>
    <p:extLst>
      <p:ext uri="{BB962C8B-B14F-4D97-AF65-F5344CB8AC3E}">
        <p14:creationId xmlns:p14="http://schemas.microsoft.com/office/powerpoint/2010/main" val="371578768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Merci de votre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images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https://pixabay.com/de/photos/containerschiff-container-transport-6631117/</a:t>
            </a:r>
          </a:p>
          <a:p>
            <a:pPr marL="0" indent="0">
              <a:lnSpc>
                <a:spcPct val="120000"/>
              </a:lnSpc>
              <a:spcBef>
                <a:spcPts val="1051"/>
              </a:spcBef>
              <a:buNone/>
            </a:pPr>
            <a:r>
              <a:rPr lang="en-GB" sz="1000" noProof="1"/>
              <a:t>Fig. 2: https://pixabay.com/de/photos/frachtschiff-seeschiff-7221154/</a:t>
            </a:r>
          </a:p>
          <a:p>
            <a:pPr marL="0" indent="0">
              <a:lnSpc>
                <a:spcPct val="120000"/>
              </a:lnSpc>
              <a:spcBef>
                <a:spcPts val="1051"/>
              </a:spcBef>
              <a:buNone/>
            </a:pPr>
            <a:r>
              <a:rPr lang="en-GB" sz="1000" noProof="1"/>
              <a:t>Fig. 3: https://pixabay.com/de/photos/kreuzfahrt-schiff-ozean-1578528/</a:t>
            </a:r>
          </a:p>
          <a:p>
            <a:pPr marL="0" indent="0">
              <a:lnSpc>
                <a:spcPct val="120000"/>
              </a:lnSpc>
              <a:spcBef>
                <a:spcPts val="1051"/>
              </a:spcBef>
              <a:buNone/>
            </a:pPr>
            <a:r>
              <a:rPr lang="en-GB" sz="1000" noProof="1"/>
              <a:t>Fig. 4: https://pixabay.com/de/photos/flugzeugtr%c3%a4ger-hubschrauber-themse-344346/</a:t>
            </a:r>
          </a:p>
          <a:p>
            <a:pPr marL="0" indent="0">
              <a:lnSpc>
                <a:spcPct val="120000"/>
              </a:lnSpc>
              <a:spcBef>
                <a:spcPts val="1051"/>
              </a:spcBef>
              <a:buNone/>
            </a:pPr>
            <a:r>
              <a:rPr lang="en-GB" sz="1000" noProof="1"/>
              <a:t>Fig. 5: https://pixabay.com/de/photos/containerschiff-hamburger-haften-6779968/</a:t>
            </a:r>
          </a:p>
          <a:p>
            <a:pPr marL="0" indent="0">
              <a:lnSpc>
                <a:spcPct val="120000"/>
              </a:lnSpc>
              <a:spcBef>
                <a:spcPts val="1051"/>
              </a:spcBef>
              <a:buNone/>
            </a:pPr>
            <a:r>
              <a:rPr lang="en-GB" sz="1000" noProof="1"/>
              <a:t>Fig. 6: https://safety4sea.com/cm-imo-webinar-what-is-the-future-of-decarbonization-in-shipping/</a:t>
            </a:r>
          </a:p>
          <a:p>
            <a:pPr marL="0" indent="0">
              <a:lnSpc>
                <a:spcPct val="120000"/>
              </a:lnSpc>
              <a:spcBef>
                <a:spcPts val="1051"/>
              </a:spcBef>
              <a:buNone/>
            </a:pPr>
            <a:r>
              <a:rPr lang="en-GB" sz="1000" noProof="1"/>
              <a:t>Fig. 7: https://www.rivieramm.com/news-content-hub/news-content-hub/key-technology-trends-transforming-shipping-in-2023-74237</a:t>
            </a:r>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238404391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8359995" cy="717551"/>
          </a:xfrm>
        </p:spPr>
        <p:txBody>
          <a:bodyPr/>
          <a:lstStyle/>
          <a:p>
            <a:r>
              <a:rPr lang="en-GB" noProof="1"/>
              <a:t>Sources – Literature (Further Reading)</a:t>
            </a:r>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en-GB" sz="1000" noProof="1"/>
              <a:t>African Development Bank Group n.y.: Transport. https://www.afdb.org/en/topics-and-sectors/sectors/transport (10.04.26).</a:t>
            </a:r>
          </a:p>
          <a:p>
            <a:pPr marL="0" indent="0">
              <a:lnSpc>
                <a:spcPct val="120000"/>
              </a:lnSpc>
              <a:spcBef>
                <a:spcPts val="1051"/>
              </a:spcBef>
              <a:buNone/>
            </a:pPr>
            <a:r>
              <a:rPr lang="en-GB" sz="1000" noProof="1"/>
              <a:t>Cruise Lines International Association n.y.: https://cruising.org/news (10.04.26).</a:t>
            </a:r>
          </a:p>
          <a:p>
            <a:pPr marL="0" indent="0">
              <a:lnSpc>
                <a:spcPct val="120000"/>
              </a:lnSpc>
              <a:spcBef>
                <a:spcPts val="1051"/>
              </a:spcBef>
              <a:buNone/>
            </a:pPr>
            <a:r>
              <a:rPr lang="en-GB" sz="1000" noProof="1"/>
              <a:t>International Maritime Organization n.y.: IMO GHG Studies. https://www.imo.org/en/ourwork/environment/pages/imo-ghg-studies.aspx (10.04.26).</a:t>
            </a:r>
          </a:p>
          <a:p>
            <a:pPr marL="0" indent="0">
              <a:lnSpc>
                <a:spcPct val="120000"/>
              </a:lnSpc>
              <a:spcBef>
                <a:spcPts val="1051"/>
              </a:spcBef>
              <a:buNone/>
            </a:pPr>
            <a:r>
              <a:rPr lang="en-GB" sz="1000" noProof="1"/>
              <a:t>International Maritime Organization n.y : International Convention pour the Sécurité de Life à Sea (SOLAS), 1974. https://www.imo.org/en/about/conventions/pages/international-convention-for-the-safety-of-life-at-sea-(solas),-1974.aspx (10.04.26). </a:t>
            </a:r>
          </a:p>
          <a:p>
            <a:pPr marL="0" indent="0">
              <a:lnSpc>
                <a:spcPct val="120000"/>
              </a:lnSpc>
              <a:spcBef>
                <a:spcPts val="1051"/>
              </a:spcBef>
              <a:buNone/>
            </a:pPr>
            <a:r>
              <a:rPr lang="en-GB" sz="1000" noProof="1"/>
              <a:t>International Maritime Organization n.y : Introduction à IMO. https://www.imo.org/en/about/pages/default.aspx (10.04.26).</a:t>
            </a:r>
          </a:p>
          <a:p>
            <a:pPr marL="0" indent="0">
              <a:lnSpc>
                <a:spcPct val="120000"/>
              </a:lnSpc>
              <a:spcBef>
                <a:spcPts val="1051"/>
              </a:spcBef>
              <a:buNone/>
            </a:pPr>
            <a:r>
              <a:rPr lang="en-GB" sz="1000" noProof="1"/>
              <a:t>PIANC n.y.: The World Association pour Waterborne Transport Infrastructure. https://www.pianc.org/ (10.04.26).</a:t>
            </a:r>
          </a:p>
          <a:p>
            <a:pPr marL="0" indent="0">
              <a:lnSpc>
                <a:spcPct val="120000"/>
              </a:lnSpc>
              <a:spcBef>
                <a:spcPts val="1051"/>
              </a:spcBef>
              <a:buNone/>
            </a:pPr>
            <a:r>
              <a:rPr lang="en-GB" sz="1000" noProof="1"/>
              <a:t>UN Trade &amp; Development n.y.: Review de Maritime Transport. https://unctad.org/topic/transport-and-trade-logistics/review-of-maritime-transport (10.04.26).</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319137270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Objectifs d’apprentissage</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lnSpcReduction="10000"/>
          </a:bodyPr>
          <a:lstStyle/>
          <a:p>
            <a:pPr marL="0" indent="0">
              <a:buNone/>
            </a:pPr>
            <a:r>
              <a:rPr lang="en-GB" noProof="1"/>
              <a:t>Les étudiants peuvent:</a:t>
            </a:r>
          </a:p>
          <a:p>
            <a:r>
              <a:rPr lang="de-DE" dirty="0" err="1"/>
              <a:t>expliquer key concepts et forms de transport par voie d’eau </a:t>
            </a:r>
          </a:p>
          <a:p>
            <a:r>
              <a:rPr lang="de-DE" dirty="0" err="1"/>
              <a:t>distinguer between civil, military, voyageur et marchandises navigation </a:t>
            </a:r>
          </a:p>
          <a:p>
            <a:r>
              <a:rPr lang="de-DE" dirty="0" err="1"/>
              <a:t>comprendre the mondial importance de maritime marchandises transport </a:t>
            </a:r>
          </a:p>
          <a:p>
            <a:r>
              <a:rPr lang="de-DE" dirty="0" err="1"/>
              <a:t>décrire key infrastructure elements (voies navigables, ports, locks) </a:t>
            </a:r>
          </a:p>
          <a:p>
            <a:r>
              <a:rPr lang="de-DE" dirty="0" err="1"/>
              <a:t>évaluer strengths, limitations et challenges de transport par voie d’eau</a:t>
            </a:r>
            <a:endParaRPr lang="de-DE" dirty="0"/>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F077E-5655-9760-1ABF-59632E1A4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A6A1E-9543-D221-2E7C-A04F4EF6BF5F}"/>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944D6137-105B-3D1E-3AA9-76D4C243FA04}"/>
              </a:ext>
            </a:extLst>
          </p:cNvPr>
          <p:cNvSpPr>
            <a:spLocks noGrp="1"/>
          </p:cNvSpPr>
          <p:nvPr>
            <p:ph type="body" sz="half" idx="1"/>
          </p:nvPr>
        </p:nvSpPr>
        <p:spPr/>
        <p:txBody>
          <a:bodyPr>
            <a:normAutofit/>
          </a:bodyPr>
          <a:lstStyle/>
          <a:p>
            <a:pPr marL="0" indent="0">
              <a:buNone/>
            </a:pPr>
            <a:r>
              <a:rPr lang="en-GB" b="1" noProof="1"/>
              <a:t>Termes et définitions de base</a:t>
            </a:r>
          </a:p>
          <a:p>
            <a:pPr marL="0" indent="0">
              <a:buNone/>
            </a:pPr>
            <a:r>
              <a:rPr lang="en-GB" noProof="1"/>
              <a:t>Types de Navigation</a:t>
            </a:r>
          </a:p>
          <a:p>
            <a:pPr marL="0" indent="0">
              <a:buNone/>
            </a:pPr>
            <a:r>
              <a:rPr lang="en-GB" noProof="1"/>
              <a:t>Infrastructure</a:t>
            </a:r>
          </a:p>
          <a:p>
            <a:pPr marL="0" indent="0">
              <a:buNone/>
            </a:pPr>
            <a:r>
              <a:rPr lang="en-GB" noProof="1"/>
              <a:t>Critères de qualité, Avantages &amp; Inconvénients</a:t>
            </a:r>
          </a:p>
          <a:p>
            <a:pPr marL="0" indent="0">
              <a:buNone/>
            </a:pPr>
            <a:r>
              <a:rPr lang="en-GB" noProof="1"/>
              <a:t>Défis, impact environnemental et tendances futures</a:t>
            </a:r>
          </a:p>
          <a:p>
            <a:pPr marL="0" indent="0">
              <a:buNone/>
            </a:pPr>
            <a:endParaRPr lang="en-GB" noProof="1"/>
          </a:p>
        </p:txBody>
      </p:sp>
    </p:spTree>
    <p:extLst>
      <p:ext uri="{BB962C8B-B14F-4D97-AF65-F5344CB8AC3E}">
        <p14:creationId xmlns:p14="http://schemas.microsoft.com/office/powerpoint/2010/main" val="253494675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CD2CE1-9454-8DEA-7EA3-BB394D1AB96F}"/>
              </a:ext>
            </a:extLst>
          </p:cNvPr>
          <p:cNvSpPr>
            <a:spLocks noGrp="1"/>
          </p:cNvSpPr>
          <p:nvPr>
            <p:ph type="title"/>
          </p:nvPr>
        </p:nvSpPr>
        <p:spPr>
          <a:xfrm>
            <a:off x="603253" y="539751"/>
            <a:ext cx="6010198" cy="717551"/>
          </a:xfrm>
        </p:spPr>
        <p:txBody>
          <a:bodyPr/>
          <a:lstStyle/>
          <a:p>
            <a:r>
              <a:rPr lang="en-GB" noProof="1"/>
              <a:t>Qu’est-ce que le transport par eau ?</a:t>
            </a:r>
          </a:p>
        </p:txBody>
      </p:sp>
      <p:sp>
        <p:nvSpPr>
          <p:cNvPr id="3" name="Textplatzhalter 2">
            <a:extLst>
              <a:ext uri="{FF2B5EF4-FFF2-40B4-BE49-F238E27FC236}">
                <a16:creationId xmlns:a16="http://schemas.microsoft.com/office/drawing/2014/main" id="{9047E705-B771-95B3-0D92-D85B0A1D3ECA}"/>
              </a:ext>
            </a:extLst>
          </p:cNvPr>
          <p:cNvSpPr>
            <a:spLocks noGrp="1"/>
          </p:cNvSpPr>
          <p:nvPr>
            <p:ph type="body" sz="half" idx="1"/>
          </p:nvPr>
        </p:nvSpPr>
        <p:spPr>
          <a:xfrm>
            <a:off x="970201" y="1386842"/>
            <a:ext cx="5061138" cy="5059521"/>
          </a:xfrm>
        </p:spPr>
        <p:txBody>
          <a:bodyPr>
            <a:normAutofit/>
          </a:bodyPr>
          <a:lstStyle/>
          <a:p>
            <a:r>
              <a:rPr lang="en-GB" b="1" noProof="1"/>
              <a:t>Définition: déplacement de passagers ou biens via navigable voies navigables</a:t>
            </a:r>
          </a:p>
          <a:p>
            <a:r>
              <a:rPr lang="en-GB" noProof="1"/>
              <a:t>Comprend maritime (oceans/seas) et Inland Transport par voie d’eau (IWT; rivers, canals)</a:t>
            </a:r>
          </a:p>
          <a:p>
            <a:r>
              <a:rPr lang="en-GB" noProof="1"/>
              <a:t>One de the oldest système de transports dans humain history</a:t>
            </a:r>
          </a:p>
        </p:txBody>
      </p:sp>
      <p:pic>
        <p:nvPicPr>
          <p:cNvPr id="4" name="Grafik 3">
            <a:extLst>
              <a:ext uri="{FF2B5EF4-FFF2-40B4-BE49-F238E27FC236}">
                <a16:creationId xmlns:a16="http://schemas.microsoft.com/office/drawing/2014/main" id="{71D8309E-2B03-2A1C-3E74-D8D36FE19B5E}"/>
              </a:ext>
            </a:extLst>
          </p:cNvPr>
          <p:cNvPicPr>
            <a:picLocks noChangeAspect="1"/>
          </p:cNvPicPr>
          <p:nvPr/>
        </p:nvPicPr>
        <p:blipFill>
          <a:blip r:embed="rId3"/>
          <a:stretch>
            <a:fillRect/>
          </a:stretch>
        </p:blipFill>
        <p:spPr>
          <a:xfrm>
            <a:off x="6488539" y="1986695"/>
            <a:ext cx="5190460" cy="3454899"/>
          </a:xfrm>
          <a:prstGeom prst="rect">
            <a:avLst/>
          </a:prstGeom>
        </p:spPr>
      </p:pic>
      <p:sp>
        <p:nvSpPr>
          <p:cNvPr id="5" name="Textfeld 4">
            <a:extLst>
              <a:ext uri="{FF2B5EF4-FFF2-40B4-BE49-F238E27FC236}">
                <a16:creationId xmlns:a16="http://schemas.microsoft.com/office/drawing/2014/main" id="{462109B8-1E06-CAE0-494E-9A7B60D64432}"/>
              </a:ext>
            </a:extLst>
          </p:cNvPr>
          <p:cNvSpPr txBox="1"/>
          <p:nvPr/>
        </p:nvSpPr>
        <p:spPr>
          <a:xfrm>
            <a:off x="6488539" y="4918296"/>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664319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5D3DBA-7886-7902-56BD-8D755CB61D0F}"/>
              </a:ext>
            </a:extLst>
          </p:cNvPr>
          <p:cNvSpPr>
            <a:spLocks noGrp="1"/>
          </p:cNvSpPr>
          <p:nvPr>
            <p:ph type="title"/>
          </p:nvPr>
        </p:nvSpPr>
        <p:spPr/>
        <p:txBody>
          <a:bodyPr/>
          <a:lstStyle/>
          <a:p>
            <a:r>
              <a:rPr lang="de-DE" dirty="0"/>
              <a:t>Terminologie clé</a:t>
            </a:r>
          </a:p>
        </p:txBody>
      </p:sp>
      <p:sp>
        <p:nvSpPr>
          <p:cNvPr id="3" name="Textplatzhalter 2">
            <a:extLst>
              <a:ext uri="{FF2B5EF4-FFF2-40B4-BE49-F238E27FC236}">
                <a16:creationId xmlns:a16="http://schemas.microsoft.com/office/drawing/2014/main" id="{6104D588-A868-32CD-2378-C7CCC804AC81}"/>
              </a:ext>
            </a:extLst>
          </p:cNvPr>
          <p:cNvSpPr>
            <a:spLocks noGrp="1"/>
          </p:cNvSpPr>
          <p:nvPr>
            <p:ph type="body" sz="half" idx="1"/>
          </p:nvPr>
        </p:nvSpPr>
        <p:spPr/>
        <p:txBody>
          <a:bodyPr>
            <a:normAutofit fontScale="85000" lnSpcReduction="10000"/>
          </a:bodyPr>
          <a:lstStyle/>
          <a:p>
            <a:r>
              <a:rPr lang="de-DE" b="1" dirty="0"/>
              <a:t>Navire: any watercraft used pour transport</a:t>
            </a:r>
            <a:endParaRPr lang="de-DE" dirty="0"/>
          </a:p>
          <a:p>
            <a:r>
              <a:rPr lang="de-DE" b="1" dirty="0"/>
              <a:t>Navigation: transport de biens ou passagers par water</a:t>
            </a:r>
            <a:endParaRPr lang="de-DE" dirty="0"/>
          </a:p>
          <a:p>
            <a:r>
              <a:rPr lang="de-DE" b="1" dirty="0"/>
              <a:t>Port: facility pour loading/unloading ships</a:t>
            </a:r>
            <a:endParaRPr lang="de-DE" dirty="0"/>
          </a:p>
          <a:p>
            <a:r>
              <a:rPr lang="de-DE" b="1" dirty="0"/>
              <a:t>Inland voies navigables: rivers, canals, lakes</a:t>
            </a:r>
            <a:endParaRPr lang="de-DE" dirty="0"/>
          </a:p>
          <a:p>
            <a:r>
              <a:rPr lang="de-DE" b="1" dirty="0" err="1"/>
              <a:t>Draft (Draught): The vertical distance between the waterline et the bottom de the hull (determines which ports/rivers a ship can enter)</a:t>
            </a:r>
          </a:p>
          <a:p>
            <a:r>
              <a:rPr lang="de-DE" b="1" dirty="0"/>
              <a:t>Deadweight Tonnage (DWT): </a:t>
            </a:r>
            <a:r>
              <a:rPr lang="de-DE" dirty="0"/>
              <a:t>The total </a:t>
            </a:r>
            <a:r>
              <a:rPr lang="de-DE" dirty="0" err="1"/>
              <a:t>weight</a:t>
            </a:r>
            <a:r>
              <a:rPr lang="de-DE" dirty="0"/>
              <a:t> a </a:t>
            </a:r>
            <a:r>
              <a:rPr lang="de-DE" dirty="0" err="1"/>
              <a:t>ship</a:t>
            </a:r>
            <a:r>
              <a:rPr lang="de-DE" dirty="0"/>
              <a:t> </a:t>
            </a:r>
            <a:r>
              <a:rPr lang="de-DE" dirty="0" err="1"/>
              <a:t>can</a:t>
            </a:r>
            <a:r>
              <a:rPr lang="de-DE" dirty="0"/>
              <a:t> carry (</a:t>
            </a:r>
            <a:r>
              <a:rPr lang="de-DE" dirty="0" err="1"/>
              <a:t>cargo</a:t>
            </a:r>
            <a:r>
              <a:rPr lang="de-DE" dirty="0"/>
              <a:t>, </a:t>
            </a:r>
            <a:r>
              <a:rPr lang="de-DE" dirty="0" err="1"/>
              <a:t>fuel</a:t>
            </a:r>
            <a:r>
              <a:rPr lang="de-DE" dirty="0"/>
              <a:t>, </a:t>
            </a:r>
            <a:r>
              <a:rPr lang="de-DE" dirty="0" err="1"/>
              <a:t>water</a:t>
            </a:r>
            <a:r>
              <a:rPr lang="de-DE" dirty="0"/>
              <a:t>, </a:t>
            </a:r>
            <a:r>
              <a:rPr lang="de-DE" dirty="0" err="1"/>
              <a:t>crew</a:t>
            </a:r>
            <a:r>
              <a:rPr lang="de-DE" dirty="0"/>
              <a:t>)</a:t>
            </a:r>
          </a:p>
          <a:p>
            <a:r>
              <a:rPr lang="de-DE" b="1" dirty="0" err="1"/>
              <a:t>Hydrography: Mapping the water depths et obstacles</a:t>
            </a:r>
            <a:endParaRPr lang="de-DE" dirty="0"/>
          </a:p>
        </p:txBody>
      </p:sp>
    </p:spTree>
    <p:extLst>
      <p:ext uri="{BB962C8B-B14F-4D97-AF65-F5344CB8AC3E}">
        <p14:creationId xmlns:p14="http://schemas.microsoft.com/office/powerpoint/2010/main" val="47593493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105ED2-52FE-2281-D982-1E0AF34F57A5}"/>
              </a:ext>
            </a:extLst>
          </p:cNvPr>
          <p:cNvSpPr>
            <a:spLocks noGrp="1"/>
          </p:cNvSpPr>
          <p:nvPr>
            <p:ph type="title"/>
          </p:nvPr>
        </p:nvSpPr>
        <p:spPr/>
        <p:txBody>
          <a:bodyPr/>
          <a:lstStyle/>
          <a:p>
            <a:r>
              <a:rPr lang="de-DE" dirty="0"/>
              <a:t>Types de navires</a:t>
            </a:r>
          </a:p>
        </p:txBody>
      </p:sp>
      <p:sp>
        <p:nvSpPr>
          <p:cNvPr id="3" name="Textplatzhalter 2">
            <a:extLst>
              <a:ext uri="{FF2B5EF4-FFF2-40B4-BE49-F238E27FC236}">
                <a16:creationId xmlns:a16="http://schemas.microsoft.com/office/drawing/2014/main" id="{898E6D46-C249-DE55-5702-937C28149336}"/>
              </a:ext>
            </a:extLst>
          </p:cNvPr>
          <p:cNvSpPr>
            <a:spLocks noGrp="1"/>
          </p:cNvSpPr>
          <p:nvPr>
            <p:ph type="body" sz="half" idx="1"/>
          </p:nvPr>
        </p:nvSpPr>
        <p:spPr/>
        <p:txBody>
          <a:bodyPr>
            <a:normAutofit/>
          </a:bodyPr>
          <a:lstStyle/>
          <a:p>
            <a:r>
              <a:rPr lang="de-DE" dirty="0"/>
              <a:t>Liner: Oparates on a fixe schedule et route (mostly container ships)</a:t>
            </a:r>
          </a:p>
          <a:p>
            <a:r>
              <a:rPr lang="de-DE" dirty="0"/>
              <a:t>Tramp: No fixe schedule; travels wherever cargo is available (mostly bulk carriers)</a:t>
            </a:r>
          </a:p>
        </p:txBody>
      </p:sp>
      <p:pic>
        <p:nvPicPr>
          <p:cNvPr id="4" name="Grafik 3">
            <a:extLst>
              <a:ext uri="{FF2B5EF4-FFF2-40B4-BE49-F238E27FC236}">
                <a16:creationId xmlns:a16="http://schemas.microsoft.com/office/drawing/2014/main" id="{3CA57788-755C-A479-18E3-497B263CE4F4}"/>
              </a:ext>
            </a:extLst>
          </p:cNvPr>
          <p:cNvPicPr>
            <a:picLocks noChangeAspect="1"/>
          </p:cNvPicPr>
          <p:nvPr/>
        </p:nvPicPr>
        <p:blipFill>
          <a:blip r:embed="rId3"/>
          <a:stretch>
            <a:fillRect/>
          </a:stretch>
        </p:blipFill>
        <p:spPr>
          <a:xfrm>
            <a:off x="3250904" y="3319718"/>
            <a:ext cx="5690191" cy="3351878"/>
          </a:xfrm>
          <a:prstGeom prst="rect">
            <a:avLst/>
          </a:prstGeom>
        </p:spPr>
      </p:pic>
      <p:sp>
        <p:nvSpPr>
          <p:cNvPr id="5" name="Textfeld 4">
            <a:extLst>
              <a:ext uri="{FF2B5EF4-FFF2-40B4-BE49-F238E27FC236}">
                <a16:creationId xmlns:a16="http://schemas.microsoft.com/office/drawing/2014/main" id="{3695F963-691D-45F7-7B6F-5C221BD5F706}"/>
              </a:ext>
            </a:extLst>
          </p:cNvPr>
          <p:cNvSpPr txBox="1"/>
          <p:nvPr/>
        </p:nvSpPr>
        <p:spPr>
          <a:xfrm>
            <a:off x="2261193" y="5916087"/>
            <a:ext cx="157361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7011343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8C7A1-37FC-67A5-9D13-F66EAF7E96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A6DB93-FDF5-05E0-7BAC-C9FB2ED61BC2}"/>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2159C924-9A75-26D5-68BB-864AA4D210DA}"/>
              </a:ext>
            </a:extLst>
          </p:cNvPr>
          <p:cNvSpPr>
            <a:spLocks noGrp="1"/>
          </p:cNvSpPr>
          <p:nvPr>
            <p:ph type="body" sz="half" idx="1"/>
          </p:nvPr>
        </p:nvSpPr>
        <p:spPr/>
        <p:txBody>
          <a:bodyPr>
            <a:normAutofit/>
          </a:bodyPr>
          <a:lstStyle/>
          <a:p>
            <a:pPr marL="0" indent="0">
              <a:buNone/>
            </a:pPr>
            <a:r>
              <a:rPr lang="en-GB" noProof="1"/>
              <a:t>Termes et définitions de base</a:t>
            </a:r>
          </a:p>
          <a:p>
            <a:pPr marL="0" indent="0">
              <a:buNone/>
            </a:pPr>
            <a:r>
              <a:rPr lang="en-GB" b="1" noProof="1"/>
              <a:t>Types de Navigation</a:t>
            </a:r>
          </a:p>
          <a:p>
            <a:pPr marL="0" indent="0">
              <a:buNone/>
            </a:pPr>
            <a:r>
              <a:rPr lang="en-GB" noProof="1"/>
              <a:t>Infrastructure</a:t>
            </a:r>
          </a:p>
          <a:p>
            <a:pPr marL="0" indent="0">
              <a:buNone/>
            </a:pPr>
            <a:r>
              <a:rPr lang="en-GB" noProof="1"/>
              <a:t>Critères de qualité, Avantages &amp; Inconvénients</a:t>
            </a:r>
          </a:p>
          <a:p>
            <a:pPr marL="0" indent="0">
              <a:buNone/>
            </a:pPr>
            <a:r>
              <a:rPr lang="en-GB" noProof="1"/>
              <a:t>Défis, impact environnemental et tendances futures</a:t>
            </a:r>
          </a:p>
          <a:p>
            <a:pPr marL="0" indent="0">
              <a:buNone/>
            </a:pPr>
            <a:endParaRPr lang="en-GB" noProof="1"/>
          </a:p>
        </p:txBody>
      </p:sp>
    </p:spTree>
    <p:extLst>
      <p:ext uri="{BB962C8B-B14F-4D97-AF65-F5344CB8AC3E}">
        <p14:creationId xmlns:p14="http://schemas.microsoft.com/office/powerpoint/2010/main" val="216006760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606B8C3-5E1F-47E0-80AB-9A9C0A4FE875}">
  <we:reference id="WA200010215" version="2.0.0.0" store="Omex" storeType="OMEX"/>
  <we:alternateReferences>
    <we:reference id="WA200010215" version="2.0.0.0" store="WA200010215" storeType="OMEX"/>
  </we:alternateReferences>
  <we:properties>
    <we:property name="bps.codex_control.document_id" value="&quot;6fec479b-ffa1-475d-ac33-a6d52bc89801&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F9FE47E6-DBD6-4767-904B-FDCD1684C946}"/>
</file>

<file path=docProps/app.xml><?xml version="1.0" encoding="utf-8"?>
<Properties xmlns="http://schemas.openxmlformats.org/officeDocument/2006/extended-properties" xmlns:vt="http://schemas.openxmlformats.org/officeDocument/2006/docPropsVTypes">
  <TotalTime>191</TotalTime>
  <Words>1451</Words>
  <Application>Microsoft Office PowerPoint</Application>
  <PresentationFormat>Widescreen</PresentationFormat>
  <Paragraphs>178</Paragraphs>
  <Slides>27</Slides>
  <Notes>27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Aptos</vt:lpstr>
      <vt:lpstr>Arial</vt:lpstr>
      <vt:lpstr>Arial Rounded MT Bold</vt:lpstr>
      <vt:lpstr>Calibri</vt:lpstr>
      <vt:lpstr>Helvetica Neue</vt:lpstr>
      <vt:lpstr>Helvetica Neue Medium</vt:lpstr>
      <vt:lpstr>Montserrat Regular</vt:lpstr>
      <vt:lpstr>21_BasicWhite</vt:lpstr>
      <vt:lpstr>Transport par voie d’eau</vt:lpstr>
      <vt:lpstr>Développement de l’ingénierie des systèmes de transport routier en Afrique subsaharienne – Programme moderne de master européen et renforcement des capacités</vt:lpstr>
      <vt:lpstr>PowerPoint Presentation</vt:lpstr>
      <vt:lpstr>Objectifs d’apprentissage</vt:lpstr>
      <vt:lpstr>Vue d’ensemble</vt:lpstr>
      <vt:lpstr>Qu’est-ce que le transport par eau ?</vt:lpstr>
      <vt:lpstr>Terminologie clé</vt:lpstr>
      <vt:lpstr>Types de navires</vt:lpstr>
      <vt:lpstr>Vue d’ensemble</vt:lpstr>
      <vt:lpstr>Navigation civile</vt:lpstr>
      <vt:lpstr>Navigation militaire</vt:lpstr>
      <vt:lpstr>Transport maritime de marchandises</vt:lpstr>
      <vt:lpstr>Transport de passagers par voie d’eau</vt:lpstr>
      <vt:lpstr>Vue d’ensemble</vt:lpstr>
      <vt:lpstr>Infrastructure</vt:lpstr>
      <vt:lpstr>Vue d’ensemble</vt:lpstr>
      <vt:lpstr>Critères de qualité</vt:lpstr>
      <vt:lpstr>Limites et Avantages comme a mode de transport</vt:lpstr>
      <vt:lpstr>Vue d’ensemble</vt:lpstr>
      <vt:lpstr>Émissions de CO₂ et environnement</vt:lpstr>
      <vt:lpstr>Challenges</vt:lpstr>
      <vt:lpstr>Politique Priorities</vt:lpstr>
      <vt:lpstr>Tendances futures</vt:lpstr>
      <vt:lpstr>Points clés à retenir</vt:lpstr>
      <vt:lpstr>Merci de votre attention!</vt:lpstr>
      <vt:lpstr>Sources - images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65</cp:revision>
  <dcterms:modified xsi:type="dcterms:W3CDTF">2026-07-15T15:04:40Z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