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89" r:id="rId5"/>
  </p:sldMasterIdLst>
  <p:notesMasterIdLst>
    <p:notesMasterId r:id="rId51"/>
  </p:notesMasterIdLst>
  <p:handoutMasterIdLst>
    <p:handoutMasterId r:id="rId52"/>
  </p:handoutMasterIdLst>
  <p:sldIdLst>
    <p:sldId id="306" r:id="rId6"/>
    <p:sldId id="307" r:id="rId7"/>
    <p:sldId id="635" r:id="rId8"/>
    <p:sldId id="494" r:id="rId9"/>
    <p:sldId id="622" r:id="rId10"/>
    <p:sldId id="623" r:id="rId11"/>
    <p:sldId id="625" r:id="rId12"/>
    <p:sldId id="319" r:id="rId13"/>
    <p:sldId id="320" r:id="rId14"/>
    <p:sldId id="322" r:id="rId15"/>
    <p:sldId id="626" r:id="rId16"/>
    <p:sldId id="323" r:id="rId17"/>
    <p:sldId id="633" r:id="rId18"/>
    <p:sldId id="324" r:id="rId19"/>
    <p:sldId id="627" r:id="rId20"/>
    <p:sldId id="326" r:id="rId21"/>
    <p:sldId id="327" r:id="rId22"/>
    <p:sldId id="328" r:id="rId23"/>
    <p:sldId id="329" r:id="rId24"/>
    <p:sldId id="330" r:id="rId25"/>
    <p:sldId id="628" r:id="rId26"/>
    <p:sldId id="325" r:id="rId27"/>
    <p:sldId id="332" r:id="rId28"/>
    <p:sldId id="331" r:id="rId29"/>
    <p:sldId id="337" r:id="rId30"/>
    <p:sldId id="334" r:id="rId31"/>
    <p:sldId id="634" r:id="rId32"/>
    <p:sldId id="629" r:id="rId33"/>
    <p:sldId id="333" r:id="rId34"/>
    <p:sldId id="335" r:id="rId35"/>
    <p:sldId id="336" r:id="rId36"/>
    <p:sldId id="344" r:id="rId37"/>
    <p:sldId id="338" r:id="rId38"/>
    <p:sldId id="630" r:id="rId39"/>
    <p:sldId id="339" r:id="rId40"/>
    <p:sldId id="340" r:id="rId41"/>
    <p:sldId id="341" r:id="rId42"/>
    <p:sldId id="342" r:id="rId43"/>
    <p:sldId id="343" r:id="rId44"/>
    <p:sldId id="631" r:id="rId45"/>
    <p:sldId id="345" r:id="rId46"/>
    <p:sldId id="346" r:id="rId47"/>
    <p:sldId id="347" r:id="rId48"/>
    <p:sldId id="348" r:id="rId49"/>
    <p:sldId id="632" r:id="rId50"/>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001F"/>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snapToGrid="0">
      <p:cViewPr varScale="1">
        <p:scale>
          <a:sx n="70" d="100"/>
          <a:sy n="70" d="100"/>
        </p:scale>
        <p:origin x="90" y="19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microsoft.com/office/2016/11/relationships/changesInfo" Target="changesInfos/changesInfo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10T11:43:14.655" v="2" actId="20578"/>
      <pc:docMkLst>
        <pc:docMk/>
      </pc:docMkLst>
      <pc:sldMasterChg chg="modSldLayout sldLayoutOrd">
        <pc:chgData name="Wojciech Kustra" userId="afebd3d0-216b-4c4f-8992-1bf1fda6d5e8" providerId="ADAL" clId="{1D307E72-7901-4E61-A01B-3C4232ABCF63}" dt="2026-05-10T11:43:14.655" v="2" actId="20578"/>
        <pc:sldMasterMkLst>
          <pc:docMk/>
          <pc:sldMasterMk cId="0" sldId="2147483648"/>
        </pc:sldMasterMkLst>
        <pc:sldLayoutChg chg="addSp delSp modSp ord">
          <pc:chgData name="Wojciech Kustra" userId="afebd3d0-216b-4c4f-8992-1bf1fda6d5e8" providerId="ADAL" clId="{1D307E72-7901-4E61-A01B-3C4232ABCF63}" dt="2026-05-10T11:43:14.655" v="2" actId="20578"/>
          <pc:sldLayoutMkLst>
            <pc:docMk/>
            <pc:sldMasterMk cId="0" sldId="2147483648"/>
            <pc:sldLayoutMk cId="241100470" sldId="2147483697"/>
          </pc:sldLayoutMkLst>
          <pc:spChg chg="mod">
            <ac:chgData name="Wojciech Kustra" userId="afebd3d0-216b-4c4f-8992-1bf1fda6d5e8" providerId="ADAL" clId="{1D307E72-7901-4E61-A01B-3C4232ABCF63}" dt="2026-05-04T16:21:52.010" v="1"/>
            <ac:spMkLst>
              <pc:docMk/>
              <pc:sldMasterMk cId="0" sldId="2147483648"/>
              <pc:sldLayoutMk cId="241100470" sldId="2147483697"/>
              <ac:spMk id="5" creationId="{5848D3CE-E6A3-249F-37FD-99D774888302}"/>
            </ac:spMkLst>
          </pc:spChg>
          <pc:grpChg chg="add mod">
            <ac:chgData name="Wojciech Kustra" userId="afebd3d0-216b-4c4f-8992-1bf1fda6d5e8" providerId="ADAL" clId="{1D307E72-7901-4E61-A01B-3C4232ABCF63}" dt="2026-05-04T16:21:52.010" v="1"/>
            <ac:grpSpMkLst>
              <pc:docMk/>
              <pc:sldMasterMk cId="0" sldId="2147483648"/>
              <pc:sldLayoutMk cId="241100470" sldId="2147483697"/>
              <ac:grpSpMk id="3" creationId="{BE1850F4-371C-701E-886C-5B506A1A6925}"/>
            </ac:grpSpMkLst>
          </pc:grpChg>
          <pc:picChg chg="mod">
            <ac:chgData name="Wojciech Kustra" userId="afebd3d0-216b-4c4f-8992-1bf1fda6d5e8" providerId="ADAL" clId="{1D307E72-7901-4E61-A01B-3C4232ABCF63}" dt="2026-05-04T16:21:52.010" v="1"/>
            <ac:picMkLst>
              <pc:docMk/>
              <pc:sldMasterMk cId="0" sldId="2147483648"/>
              <pc:sldLayoutMk cId="241100470" sldId="2147483697"/>
              <ac:picMk id="4" creationId="{9DC29437-CB25-00A8-10C5-71F0CD4CEE07}"/>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10.05.2026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54868-9165-6A76-F5BE-B64FEF549D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B794F7-EB2E-4761-C522-C11835B95D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5784C0-34DA-7467-FE1A-EFAA7D1321BE}"/>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0424174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45B3A-A767-11DE-D902-B3F6E2AE78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BFA5-12FA-9ABC-4251-2C49EA7F04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41BBF-28F9-CECB-5504-D56D37BE1900}"/>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647174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Thanks for following along See you in the </a:t>
            </a:r>
            <a:r>
              <a:rPr lang="en-GB"/>
              <a:t>next session!</a:t>
            </a:r>
            <a:endParaRPr lang="en-GB" dirty="0"/>
          </a:p>
          <a:p>
            <a:pPr marL="0" marR="0" lvl="0" indent="0" defTabSz="228589" eaLnBrk="1" fontAlgn="auto" latinLnBrk="0" hangingPunct="1">
              <a:lnSpc>
                <a:spcPct val="117999"/>
              </a:lnSpc>
              <a:spcBef>
                <a:spcPts val="0"/>
              </a:spcBef>
              <a:spcAft>
                <a:spcPts val="0"/>
              </a:spcAft>
              <a:buClrTx/>
              <a:buSzTx/>
              <a:buFontTx/>
              <a:buNone/>
              <a:tabLst/>
              <a:defRPr/>
            </a:pPr>
            <a:endParaRPr lang="LID4096" dirty="0"/>
          </a:p>
        </p:txBody>
      </p:sp>
    </p:spTree>
    <p:extLst>
      <p:ext uri="{BB962C8B-B14F-4D97-AF65-F5344CB8AC3E}">
        <p14:creationId xmlns:p14="http://schemas.microsoft.com/office/powerpoint/2010/main" val="380289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r>
              <a:rPr lang="en-GB" b="1" dirty="0"/>
              <a:t>First of all, let’s take a look at what’s included in this lab.</a:t>
            </a:r>
          </a:p>
          <a:p>
            <a:r>
              <a:rPr lang="en-GB" dirty="0"/>
              <a:t>We begin with </a:t>
            </a:r>
            <a:r>
              <a:rPr lang="en-GB" b="1" dirty="0"/>
              <a:t>Section 1: Lab Overview and Required Tools</a:t>
            </a:r>
            <a:r>
              <a:rPr lang="en-GB" dirty="0"/>
              <a:t>, where we’ll talk about the lab objectives, the overall content, and the tools will be using.</a:t>
            </a:r>
          </a:p>
          <a:p>
            <a:r>
              <a:rPr lang="en-GB" dirty="0"/>
              <a:t>Then in </a:t>
            </a:r>
            <a:r>
              <a:rPr lang="en-GB" b="1" dirty="0"/>
              <a:t>Section 2: Data Preprocessing Techniques</a:t>
            </a:r>
            <a:r>
              <a:rPr lang="en-GB" dirty="0"/>
              <a:t>, we’ll explore the key steps used to clean and prepare raw datasets.</a:t>
            </a:r>
          </a:p>
          <a:p>
            <a:r>
              <a:rPr lang="en-GB" dirty="0"/>
              <a:t>After that, in </a:t>
            </a:r>
            <a:r>
              <a:rPr lang="en-GB" b="1" dirty="0"/>
              <a:t>Section 3: Data Format Standardizing</a:t>
            </a:r>
            <a:r>
              <a:rPr lang="en-GB" dirty="0"/>
              <a:t>, we’ll learn how to make the data consistent—such as aligning time formats, currencies, and measurement units across different sources.</a:t>
            </a:r>
          </a:p>
          <a:p>
            <a:pPr marL="0" marR="0" lvl="0" indent="0" defTabSz="228589" eaLnBrk="1" fontAlgn="auto" latinLnBrk="0" hangingPunct="1">
              <a:lnSpc>
                <a:spcPct val="117999"/>
              </a:lnSpc>
              <a:spcBef>
                <a:spcPts val="0"/>
              </a:spcBef>
              <a:spcAft>
                <a:spcPts val="0"/>
              </a:spcAft>
              <a:buClrTx/>
              <a:buSzTx/>
              <a:buFontTx/>
              <a:buNone/>
              <a:tabLst/>
              <a:defRPr/>
            </a:pPr>
            <a:endParaRPr lang="en-GB" dirty="0"/>
          </a:p>
          <a:p>
            <a:pPr marL="0" marR="0" lvl="0" indent="0" defTabSz="228589" eaLnBrk="1" fontAlgn="auto" latinLnBrk="0" hangingPunct="1">
              <a:lnSpc>
                <a:spcPct val="117999"/>
              </a:lnSpc>
              <a:spcBef>
                <a:spcPts val="0"/>
              </a:spcBef>
              <a:spcAft>
                <a:spcPts val="0"/>
              </a:spcAft>
              <a:buClrTx/>
              <a:buSzTx/>
              <a:buFontTx/>
              <a:buNone/>
              <a:tabLst/>
              <a:defRPr/>
            </a:pPr>
            <a:r>
              <a:rPr lang="en-GB" dirty="0"/>
              <a:t># French</a:t>
            </a:r>
          </a:p>
          <a:p>
            <a:pPr marL="0" marR="0" lvl="0" indent="0" defTabSz="228589" eaLnBrk="1" fontAlgn="auto" latinLnBrk="0" hangingPunct="1">
              <a:lnSpc>
                <a:spcPct val="117999"/>
              </a:lnSpc>
              <a:spcBef>
                <a:spcPts val="0"/>
              </a:spcBef>
              <a:spcAft>
                <a:spcPts val="0"/>
              </a:spcAft>
              <a:buClrTx/>
              <a:buSzTx/>
              <a:buFontTx/>
              <a:buNone/>
              <a:tabLst/>
              <a:defRPr/>
            </a:pPr>
            <a:r>
              <a:rPr lang="fr-FR" dirty="0"/>
              <a:t>Tout d'abord, examinons le contenu de ce laboratoire. </a:t>
            </a:r>
          </a:p>
          <a:p>
            <a:pPr marL="0" marR="0" lvl="0" indent="0" defTabSz="228589" eaLnBrk="1" fontAlgn="auto" latinLnBrk="0" hangingPunct="1">
              <a:lnSpc>
                <a:spcPct val="117999"/>
              </a:lnSpc>
              <a:spcBef>
                <a:spcPts val="0"/>
              </a:spcBef>
              <a:spcAft>
                <a:spcPts val="0"/>
              </a:spcAft>
              <a:buClrTx/>
              <a:buSzTx/>
              <a:buFontTx/>
              <a:buNone/>
              <a:tabLst/>
              <a:defRPr/>
            </a:pPr>
            <a:r>
              <a:rPr lang="fr-FR" dirty="0"/>
              <a:t>Nous commençons par la section 1 : Présentation du laboratoire et outils requis, où nous aborderons les objectifs du laboratoire, le contenu général et les outils utilisés. Ensuite, dans la section 2 : Techniques de prétraitement des données, nous explorerons les étapes clés du nettoyage et de la préparation des jeux de données brutes. </a:t>
            </a:r>
          </a:p>
          <a:p>
            <a:pPr marL="0" marR="0" lvl="0" indent="0" defTabSz="228589" eaLnBrk="1" fontAlgn="auto" latinLnBrk="0" hangingPunct="1">
              <a:lnSpc>
                <a:spcPct val="117999"/>
              </a:lnSpc>
              <a:spcBef>
                <a:spcPts val="0"/>
              </a:spcBef>
              <a:spcAft>
                <a:spcPts val="0"/>
              </a:spcAft>
              <a:buClrTx/>
              <a:buSzTx/>
              <a:buFontTx/>
              <a:buNone/>
              <a:tabLst/>
              <a:defRPr/>
            </a:pPr>
            <a:r>
              <a:rPr lang="fr-FR" dirty="0"/>
              <a:t>Ensuite, dans la section 3 : Normalisation des formats de données, nous apprendrons à assurer la cohérence des données, notamment en alignant les formats d'heure, les devises et les unités de mesure entre différentes sources.</a:t>
            </a:r>
            <a:endParaRPr lang="en-GB" dirty="0"/>
          </a:p>
        </p:txBody>
      </p:sp>
    </p:spTree>
    <p:extLst>
      <p:ext uri="{BB962C8B-B14F-4D97-AF65-F5344CB8AC3E}">
        <p14:creationId xmlns:p14="http://schemas.microsoft.com/office/powerpoint/2010/main" val="25822932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53CE5B-0456-C44A-F45D-8FF05F3003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2E4B55-294C-E30C-2962-FA8F5777AB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5CE7C0-4C03-021B-0AC3-DA743A77E5B4}"/>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387620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90DA7-8043-BD4B-7514-7109D977A4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1DAB61-74A9-F05A-3FF1-A0EF9B3E40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86565F-AF51-47D1-6F0E-4CB32CD0E71B}"/>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0926359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F078C1-44E3-DED2-FEE4-3C8904DFA9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575B70-B434-2F3C-6803-93711E9353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596732-511E-B434-7EF3-EED961D246B1}"/>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6593106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3A1D2-C6C1-4C19-F1A0-51518B6565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C47B74-FA5A-91B2-C36E-4B0EEEAE35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95E114-E653-C519-B18A-256A757F17C9}"/>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505699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74E4A-E139-E711-CFE6-A0EA878BA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6D4466-A28A-ECC8-EF49-AE629C306C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A15130-19DB-63BB-C067-62971E93BCC8}"/>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2123953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7FDB4-3E13-A4B6-6AB0-237D3C723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1610E-405C-0076-9F29-5DCFB94CFF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53C9F2-9971-F685-4473-925714FFD01A}"/>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1843674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4CD0E-EB94-5FF6-9466-D80FDC77B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52837F-DBD4-F4D3-8A23-B269EAE826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7A01B9-E92D-E39D-58DB-D3FBBC122695}"/>
              </a:ext>
            </a:extLst>
          </p:cNvPr>
          <p:cNvSpPr>
            <a:spLocks noGrp="1"/>
          </p:cNvSpPr>
          <p:nvPr>
            <p:ph type="body" idx="1"/>
          </p:nvPr>
        </p:nvSpPr>
        <p:spPr/>
        <p:txBody>
          <a:bodyPr/>
          <a:lstStyle/>
          <a:p>
            <a:pPr marL="0" marR="0" lvl="0" indent="0" defTabSz="228589" eaLnBrk="1" fontAlgn="auto" latinLnBrk="0" hangingPunct="1">
              <a:lnSpc>
                <a:spcPct val="117999"/>
              </a:lnSpc>
              <a:spcBef>
                <a:spcPts val="0"/>
              </a:spcBef>
              <a:spcAft>
                <a:spcPts val="0"/>
              </a:spcAft>
              <a:buClrTx/>
              <a:buSzTx/>
              <a:buFontTx/>
              <a:buNone/>
              <a:tabLst/>
              <a:defRPr/>
            </a:pPr>
            <a:r>
              <a:rPr lang="en-GB" dirty="0"/>
              <a:t># English</a:t>
            </a:r>
          </a:p>
          <a:p>
            <a:pPr marL="0" marR="0" lvl="0" indent="0" defTabSz="228589" eaLnBrk="1" fontAlgn="auto" latinLnBrk="0" hangingPunct="1">
              <a:lnSpc>
                <a:spcPct val="117999"/>
              </a:lnSpc>
              <a:spcBef>
                <a:spcPts val="0"/>
              </a:spcBef>
              <a:spcAft>
                <a:spcPts val="0"/>
              </a:spcAft>
              <a:buClrTx/>
              <a:buSzTx/>
              <a:buFontTx/>
              <a:buNone/>
              <a:tabLst/>
              <a:defRPr/>
            </a:pPr>
            <a:r>
              <a:rPr lang="en-GB" dirty="0"/>
              <a:t>Now we are in </a:t>
            </a:r>
            <a:r>
              <a:rPr lang="en-GB" b="1" dirty="0"/>
              <a:t>Section 1: Overview and Tools.</a:t>
            </a:r>
          </a:p>
          <a:p>
            <a:pPr marL="0" marR="0" lvl="0" indent="0" defTabSz="228589" eaLnBrk="1" fontAlgn="auto" latinLnBrk="0" hangingPunct="1">
              <a:lnSpc>
                <a:spcPct val="117999"/>
              </a:lnSpc>
              <a:spcBef>
                <a:spcPts val="0"/>
              </a:spcBef>
              <a:spcAft>
                <a:spcPts val="0"/>
              </a:spcAft>
              <a:buClrTx/>
              <a:buSzTx/>
              <a:buFontTx/>
              <a:buNone/>
              <a:tabLst/>
              <a:defRPr/>
            </a:pPr>
            <a:r>
              <a:rPr lang="en-GB" dirty="0"/>
              <a:t>Let’s quickly see what this lab is about and what tools we’ll use.</a:t>
            </a:r>
          </a:p>
          <a:p>
            <a:endParaRPr lang="en-GB" dirty="0"/>
          </a:p>
          <a:p>
            <a:endParaRPr lang="en-GB" dirty="0"/>
          </a:p>
          <a:p>
            <a:r>
              <a:rPr lang="en-GB" dirty="0"/>
              <a:t># French</a:t>
            </a:r>
          </a:p>
          <a:p>
            <a:r>
              <a:rPr lang="fr-FR" dirty="0"/>
              <a:t>Nous voici maintenant à la section 1 : Présentation et outils.</a:t>
            </a:r>
          </a:p>
          <a:p>
            <a:r>
              <a:rPr lang="fr-FR" dirty="0"/>
              <a:t>Voyons rapidement en quoi consiste cet atelier et quels outils nous utiliserons.</a:t>
            </a:r>
          </a:p>
        </p:txBody>
      </p:sp>
    </p:spTree>
    <p:extLst>
      <p:ext uri="{BB962C8B-B14F-4D97-AF65-F5344CB8AC3E}">
        <p14:creationId xmlns:p14="http://schemas.microsoft.com/office/powerpoint/2010/main" val="4070071738"/>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Two Content">
    <p:bg>
      <p:bgPr>
        <a:solidFill>
          <a:schemeClr val="bg1"/>
        </a:solidFill>
        <a:effectLst/>
      </p:bgPr>
    </p:bg>
    <p:spTree>
      <p:nvGrpSpPr>
        <p:cNvPr id="1" name=""/>
        <p:cNvGrpSpPr/>
        <p:nvPr/>
      </p:nvGrpSpPr>
      <p:grpSpPr>
        <a:xfrm>
          <a:off x="0" y="0"/>
          <a:ext cx="0" cy="0"/>
          <a:chOff x="0" y="0"/>
          <a:chExt cx="0" cy="0"/>
        </a:xfrm>
      </p:grpSpPr>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bg object 18">
            <a:extLst>
              <a:ext uri="{FF2B5EF4-FFF2-40B4-BE49-F238E27FC236}">
                <a16:creationId xmlns:a16="http://schemas.microsoft.com/office/drawing/2014/main" id="{F9792170-D4B9-CE5D-4D71-73D0BF6E5C22}"/>
              </a:ext>
            </a:extLst>
          </p:cNvPr>
          <p:cNvSpPr/>
          <p:nvPr userDrawn="1"/>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Holder 2">
            <a:extLst>
              <a:ext uri="{FF2B5EF4-FFF2-40B4-BE49-F238E27FC236}">
                <a16:creationId xmlns:a16="http://schemas.microsoft.com/office/drawing/2014/main" id="{04106C67-8F1B-224E-DAED-0C8EA0D57989}"/>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10" name="bg object 17">
            <a:extLst>
              <a:ext uri="{FF2B5EF4-FFF2-40B4-BE49-F238E27FC236}">
                <a16:creationId xmlns:a16="http://schemas.microsoft.com/office/drawing/2014/main" id="{5FF5E14D-ACA6-CE67-5F1E-8A58110D3FF9}"/>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1" name="bg object 18">
            <a:extLst>
              <a:ext uri="{FF2B5EF4-FFF2-40B4-BE49-F238E27FC236}">
                <a16:creationId xmlns:a16="http://schemas.microsoft.com/office/drawing/2014/main" id="{5EC0A428-E491-74CC-04AB-1185A30B30C9}"/>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2" name="object 6">
            <a:extLst>
              <a:ext uri="{FF2B5EF4-FFF2-40B4-BE49-F238E27FC236}">
                <a16:creationId xmlns:a16="http://schemas.microsoft.com/office/drawing/2014/main" id="{A211A55E-45A7-EC69-D88D-C5C388F95E43}"/>
              </a:ext>
            </a:extLst>
          </p:cNvPr>
          <p:cNvSpPr txBox="1">
            <a:spLocks/>
          </p:cNvSpPr>
          <p:nvPr userDrawn="1"/>
        </p:nvSpPr>
        <p:spPr>
          <a:xfrm>
            <a:off x="726470" y="6350540"/>
            <a:ext cx="3061759"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AT" dirty="0">
                <a:solidFill>
                  <a:prstClr val="black"/>
                </a:solidFill>
              </a:rPr>
              <a:t>Transport Data Collection and Management</a:t>
            </a:r>
            <a:endParaRPr lang="en-GB" spc="-13" dirty="0">
              <a:solidFill>
                <a:prstClr val="black"/>
              </a:solidFill>
            </a:endParaRPr>
          </a:p>
        </p:txBody>
      </p:sp>
      <p:sp>
        <p:nvSpPr>
          <p:cNvPr id="13" name="object 6">
            <a:extLst>
              <a:ext uri="{FF2B5EF4-FFF2-40B4-BE49-F238E27FC236}">
                <a16:creationId xmlns:a16="http://schemas.microsoft.com/office/drawing/2014/main" id="{A26F30F7-AB20-2CE0-9454-8078B89478E4}"/>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Transport Data Types and Sources</a:t>
            </a:r>
          </a:p>
        </p:txBody>
      </p:sp>
      <p:sp>
        <p:nvSpPr>
          <p:cNvPr id="14" name="object 6">
            <a:extLst>
              <a:ext uri="{FF2B5EF4-FFF2-40B4-BE49-F238E27FC236}">
                <a16:creationId xmlns:a16="http://schemas.microsoft.com/office/drawing/2014/main" id="{26B06BDB-D091-B3F5-D38C-81AFD506B16B}"/>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1666266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sz="1800" b="0" i="1">
                <a:solidFill>
                  <a:srgbClr val="FD001F"/>
                </a:solidFill>
                <a:latin typeface="Calibri"/>
                <a:cs typeface="Calibri"/>
              </a:defRPr>
            </a:lvl1pPr>
          </a:lstStyle>
          <a:p>
            <a:endParaRPr/>
          </a:p>
        </p:txBody>
      </p:sp>
      <p:sp>
        <p:nvSpPr>
          <p:cNvPr id="3" name="Holder 3"/>
          <p:cNvSpPr>
            <a:spLocks noGrp="1"/>
          </p:cNvSpPr>
          <p:nvPr>
            <p:ph type="subTitle" idx="4"/>
          </p:nvPr>
        </p:nvSpPr>
        <p:spPr>
          <a:xfrm>
            <a:off x="1828800" y="3840480"/>
            <a:ext cx="8534400" cy="168188"/>
          </a:xfrm>
          <a:prstGeom prst="rect">
            <a:avLst/>
          </a:prstGeom>
        </p:spPr>
        <p:txBody>
          <a:bodyPr wrap="square" lIns="0" tIns="0" rIns="0" bIns="0">
            <a:spAutoFit/>
          </a:bodyPr>
          <a:lstStyle>
            <a:lvl1pPr>
              <a:defRPr sz="1093" b="0"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6331769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Holder 3"/>
          <p:cNvSpPr>
            <a:spLocks noGrp="1"/>
          </p:cNvSpPr>
          <p:nvPr>
            <p:ph type="body" idx="1"/>
          </p:nvPr>
        </p:nvSpPr>
        <p:spPr>
          <a:xfrm>
            <a:off x="705907" y="1264077"/>
            <a:ext cx="5343989" cy="168188"/>
          </a:xfrm>
        </p:spPr>
        <p:txBody>
          <a:bodyPr lIns="0" tIns="0" rIns="0" bIns="0"/>
          <a:lstStyle>
            <a:lvl1pPr>
              <a:defRPr sz="1093" b="0" i="0">
                <a:solidFill>
                  <a:schemeClr val="tx1"/>
                </a:solidFill>
                <a:latin typeface="Arial"/>
                <a:cs typeface="Arial"/>
              </a:defRPr>
            </a:lvl1pPr>
          </a:lstStyle>
          <a:p>
            <a:endParaRPr/>
          </a:p>
        </p:txBody>
      </p:sp>
      <p:sp>
        <p:nvSpPr>
          <p:cNvPr id="7" name="Holder 2">
            <a:extLst>
              <a:ext uri="{FF2B5EF4-FFF2-40B4-BE49-F238E27FC236}">
                <a16:creationId xmlns:a16="http://schemas.microsoft.com/office/drawing/2014/main" id="{71CABBEA-F61C-8B21-9978-6E7D3FF7DC1A}"/>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8" name="bg object 17">
            <a:extLst>
              <a:ext uri="{FF2B5EF4-FFF2-40B4-BE49-F238E27FC236}">
                <a16:creationId xmlns:a16="http://schemas.microsoft.com/office/drawing/2014/main" id="{BD54B932-717E-0225-7290-92B314B0AAD7}"/>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9" name="bg object 18">
            <a:extLst>
              <a:ext uri="{FF2B5EF4-FFF2-40B4-BE49-F238E27FC236}">
                <a16:creationId xmlns:a16="http://schemas.microsoft.com/office/drawing/2014/main" id="{29302B6A-1F40-9A68-3CD5-E7DBDFD03434}"/>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0" name="object 6">
            <a:extLst>
              <a:ext uri="{FF2B5EF4-FFF2-40B4-BE49-F238E27FC236}">
                <a16:creationId xmlns:a16="http://schemas.microsoft.com/office/drawing/2014/main" id="{6B400453-F4C7-42DF-8B00-E857217E5B5A}"/>
              </a:ext>
            </a:extLst>
          </p:cNvPr>
          <p:cNvSpPr txBox="1">
            <a:spLocks/>
          </p:cNvSpPr>
          <p:nvPr userDrawn="1"/>
        </p:nvSpPr>
        <p:spPr>
          <a:xfrm>
            <a:off x="726470" y="6350540"/>
            <a:ext cx="3180512"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AT" dirty="0">
                <a:solidFill>
                  <a:prstClr val="black"/>
                </a:solidFill>
              </a:rPr>
              <a:t>Transport Data Collection and Management</a:t>
            </a:r>
            <a:endParaRPr lang="en-GB" spc="-13" dirty="0">
              <a:solidFill>
                <a:prstClr val="black"/>
              </a:solidFill>
            </a:endParaRPr>
          </a:p>
        </p:txBody>
      </p:sp>
      <p:sp>
        <p:nvSpPr>
          <p:cNvPr id="11" name="object 6">
            <a:extLst>
              <a:ext uri="{FF2B5EF4-FFF2-40B4-BE49-F238E27FC236}">
                <a16:creationId xmlns:a16="http://schemas.microsoft.com/office/drawing/2014/main" id="{38F83605-967F-B4D5-082B-3A7109710FB0}"/>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Transport Data Types and Sources</a:t>
            </a:r>
          </a:p>
        </p:txBody>
      </p:sp>
      <p:sp>
        <p:nvSpPr>
          <p:cNvPr id="12" name="object 6">
            <a:extLst>
              <a:ext uri="{FF2B5EF4-FFF2-40B4-BE49-F238E27FC236}">
                <a16:creationId xmlns:a16="http://schemas.microsoft.com/office/drawing/2014/main" id="{8100559C-DE37-5846-1A43-547BAAB9906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22019541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3" name="Holder 3"/>
          <p:cNvSpPr>
            <a:spLocks noGrp="1"/>
          </p:cNvSpPr>
          <p:nvPr>
            <p:ph sz="half" idx="2"/>
          </p:nvPr>
        </p:nvSpPr>
        <p:spPr>
          <a:xfrm>
            <a:off x="609601" y="1577340"/>
            <a:ext cx="5303519" cy="130805"/>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19" cy="130805"/>
          </a:xfrm>
          <a:prstGeom prst="rect">
            <a:avLst/>
          </a:prstGeom>
        </p:spPr>
        <p:txBody>
          <a:bodyPr wrap="square" lIns="0" tIns="0" rIns="0" bIns="0">
            <a:spAutoFit/>
          </a:bodyPr>
          <a:lstStyle>
            <a:lvl1pPr>
              <a:defRPr/>
            </a:lvl1pPr>
          </a:lstStyle>
          <a:p>
            <a:endParaRPr/>
          </a:p>
        </p:txBody>
      </p:sp>
      <p:sp>
        <p:nvSpPr>
          <p:cNvPr id="8" name="Holder 2">
            <a:extLst>
              <a:ext uri="{FF2B5EF4-FFF2-40B4-BE49-F238E27FC236}">
                <a16:creationId xmlns:a16="http://schemas.microsoft.com/office/drawing/2014/main" id="{72A21BD4-38E6-07EA-46DD-7D9FCBD7FAA1}"/>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9" name="bg object 17">
            <a:extLst>
              <a:ext uri="{FF2B5EF4-FFF2-40B4-BE49-F238E27FC236}">
                <a16:creationId xmlns:a16="http://schemas.microsoft.com/office/drawing/2014/main" id="{08E7C015-39F0-9F9C-8A33-24510AEDBB50}"/>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10" name="bg object 18">
            <a:extLst>
              <a:ext uri="{FF2B5EF4-FFF2-40B4-BE49-F238E27FC236}">
                <a16:creationId xmlns:a16="http://schemas.microsoft.com/office/drawing/2014/main" id="{88860E8B-C33F-E27A-1F93-ECE1D0C5763B}"/>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11" name="object 6">
            <a:extLst>
              <a:ext uri="{FF2B5EF4-FFF2-40B4-BE49-F238E27FC236}">
                <a16:creationId xmlns:a16="http://schemas.microsoft.com/office/drawing/2014/main" id="{0AD1BD0F-9345-DAD5-B911-E567AFB65143}"/>
              </a:ext>
            </a:extLst>
          </p:cNvPr>
          <p:cNvSpPr txBox="1">
            <a:spLocks/>
          </p:cNvSpPr>
          <p:nvPr userDrawn="1"/>
        </p:nvSpPr>
        <p:spPr>
          <a:xfrm>
            <a:off x="726470" y="6350540"/>
            <a:ext cx="304394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AT" dirty="0">
                <a:solidFill>
                  <a:prstClr val="black"/>
                </a:solidFill>
              </a:rPr>
              <a:t>Transport Data Collection and Management</a:t>
            </a:r>
            <a:endParaRPr lang="en-GB" spc="-13" dirty="0">
              <a:solidFill>
                <a:prstClr val="black"/>
              </a:solidFill>
            </a:endParaRPr>
          </a:p>
        </p:txBody>
      </p:sp>
      <p:sp>
        <p:nvSpPr>
          <p:cNvPr id="12" name="object 6">
            <a:extLst>
              <a:ext uri="{FF2B5EF4-FFF2-40B4-BE49-F238E27FC236}">
                <a16:creationId xmlns:a16="http://schemas.microsoft.com/office/drawing/2014/main" id="{11D952F5-493D-2C5D-36BD-AE0EFFB3D055}"/>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Transport Data Types and Sources</a:t>
            </a:r>
          </a:p>
        </p:txBody>
      </p:sp>
      <p:sp>
        <p:nvSpPr>
          <p:cNvPr id="13" name="object 6">
            <a:extLst>
              <a:ext uri="{FF2B5EF4-FFF2-40B4-BE49-F238E27FC236}">
                <a16:creationId xmlns:a16="http://schemas.microsoft.com/office/drawing/2014/main" id="{3F280F52-D481-1E12-212C-EF18DB847EA2}"/>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771330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76999"/>
          </a:xfrm>
        </p:spPr>
        <p:txBody>
          <a:bodyPr lIns="0" tIns="0" rIns="0" bIns="0"/>
          <a:lstStyle>
            <a:lvl1pPr>
              <a:defRPr sz="1800" b="0" i="1">
                <a:solidFill>
                  <a:srgbClr val="FD001F"/>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5" name="Holder 5"/>
          <p:cNvSpPr>
            <a:spLocks noGrp="1"/>
          </p:cNvSpPr>
          <p:nvPr>
            <p:ph type="sldNum" sz="quarter" idx="7"/>
          </p:nvPr>
        </p:nvSpPr>
        <p:spPr/>
        <p:txBody>
          <a:bodyPr lIns="0" tIns="0" rIns="0" bIns="0"/>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2219344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18" name="bg object 18"/>
          <p:cNvSpPr/>
          <p:nvPr/>
        </p:nvSpPr>
        <p:spPr>
          <a:xfrm>
            <a:off x="726397" y="809815"/>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5" name="Holder 2">
            <a:extLst>
              <a:ext uri="{FF2B5EF4-FFF2-40B4-BE49-F238E27FC236}">
                <a16:creationId xmlns:a16="http://schemas.microsoft.com/office/drawing/2014/main" id="{1886CED1-204E-DF97-F08C-4E20E8B32C38}"/>
              </a:ext>
            </a:extLst>
          </p:cNvPr>
          <p:cNvSpPr>
            <a:spLocks noGrp="1"/>
          </p:cNvSpPr>
          <p:nvPr>
            <p:ph type="title"/>
          </p:nvPr>
        </p:nvSpPr>
        <p:spPr>
          <a:xfrm>
            <a:off x="727200" y="432000"/>
            <a:ext cx="6474054" cy="369332"/>
          </a:xfrm>
          <a:solidFill>
            <a:srgbClr val="FF1100"/>
          </a:solidFill>
        </p:spPr>
        <p:txBody>
          <a:bodyPr lIns="0" tIns="0" rIns="0" bIns="0"/>
          <a:lstStyle>
            <a:lvl1pPr>
              <a:defRPr sz="2400" b="1" i="1">
                <a:solidFill>
                  <a:schemeClr val="bg1"/>
                </a:solidFill>
                <a:latin typeface="Calibri"/>
                <a:cs typeface="Calibri"/>
              </a:defRPr>
            </a:lvl1pPr>
          </a:lstStyle>
          <a:p>
            <a:endParaRPr dirty="0"/>
          </a:p>
        </p:txBody>
      </p:sp>
      <p:sp>
        <p:nvSpPr>
          <p:cNvPr id="6" name="bg object 17">
            <a:extLst>
              <a:ext uri="{FF2B5EF4-FFF2-40B4-BE49-F238E27FC236}">
                <a16:creationId xmlns:a16="http://schemas.microsoft.com/office/drawing/2014/main" id="{432418CE-56C5-2B79-6AFA-BC7BB0F5C632}"/>
              </a:ext>
            </a:extLst>
          </p:cNvPr>
          <p:cNvSpPr/>
          <p:nvPr userDrawn="1"/>
        </p:nvSpPr>
        <p:spPr>
          <a:xfrm>
            <a:off x="726397" y="6311890"/>
            <a:ext cx="10745353" cy="0"/>
          </a:xfrm>
          <a:custGeom>
            <a:avLst/>
            <a:gdLst/>
            <a:ahLst/>
            <a:cxnLst/>
            <a:rect l="l" t="t" r="r" b="b"/>
            <a:pathLst>
              <a:path w="6659880">
                <a:moveTo>
                  <a:pt x="0" y="0"/>
                </a:moveTo>
                <a:lnTo>
                  <a:pt x="6659880" y="0"/>
                </a:lnTo>
              </a:path>
            </a:pathLst>
          </a:custGeom>
          <a:ln w="12192">
            <a:solidFill>
              <a:srgbClr val="FD001F"/>
            </a:solidFill>
          </a:ln>
        </p:spPr>
        <p:txBody>
          <a:bodyPr wrap="square" lIns="0" tIns="0" rIns="0" bIns="0" rtlCol="0"/>
          <a:lstStyle/>
          <a:p>
            <a:endParaRPr sz="3086"/>
          </a:p>
        </p:txBody>
      </p:sp>
      <p:sp>
        <p:nvSpPr>
          <p:cNvPr id="7" name="bg object 18">
            <a:extLst>
              <a:ext uri="{FF2B5EF4-FFF2-40B4-BE49-F238E27FC236}">
                <a16:creationId xmlns:a16="http://schemas.microsoft.com/office/drawing/2014/main" id="{DB17A492-EEE5-9EBB-8669-F1D3F433D740}"/>
              </a:ext>
            </a:extLst>
          </p:cNvPr>
          <p:cNvSpPr/>
          <p:nvPr userDrawn="1"/>
        </p:nvSpPr>
        <p:spPr>
          <a:xfrm>
            <a:off x="5317352" y="6303237"/>
            <a:ext cx="1562420" cy="231049"/>
          </a:xfrm>
          <a:custGeom>
            <a:avLst/>
            <a:gdLst/>
            <a:ahLst/>
            <a:cxnLst/>
            <a:rect l="l" t="t" r="r" b="b"/>
            <a:pathLst>
              <a:path w="968375" h="179704">
                <a:moveTo>
                  <a:pt x="968375" y="0"/>
                </a:moveTo>
                <a:lnTo>
                  <a:pt x="0" y="0"/>
                </a:lnTo>
                <a:lnTo>
                  <a:pt x="0" y="179705"/>
                </a:lnTo>
                <a:lnTo>
                  <a:pt x="968375" y="179705"/>
                </a:lnTo>
                <a:lnTo>
                  <a:pt x="968375" y="0"/>
                </a:lnTo>
                <a:close/>
              </a:path>
            </a:pathLst>
          </a:custGeom>
          <a:solidFill>
            <a:srgbClr val="FD001F"/>
          </a:solidFill>
        </p:spPr>
        <p:txBody>
          <a:bodyPr wrap="square" lIns="0" tIns="0" rIns="0" bIns="0" rtlCol="0"/>
          <a:lstStyle/>
          <a:p>
            <a:endParaRPr sz="3086"/>
          </a:p>
        </p:txBody>
      </p:sp>
      <p:sp>
        <p:nvSpPr>
          <p:cNvPr id="8" name="object 6">
            <a:extLst>
              <a:ext uri="{FF2B5EF4-FFF2-40B4-BE49-F238E27FC236}">
                <a16:creationId xmlns:a16="http://schemas.microsoft.com/office/drawing/2014/main" id="{7C9A71F2-F842-4C20-6E9D-1466B73856AF}"/>
              </a:ext>
            </a:extLst>
          </p:cNvPr>
          <p:cNvSpPr txBox="1">
            <a:spLocks/>
          </p:cNvSpPr>
          <p:nvPr userDrawn="1"/>
        </p:nvSpPr>
        <p:spPr>
          <a:xfrm>
            <a:off x="726470" y="6350540"/>
            <a:ext cx="3067696"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defTabSz="1175644" hangingPunct="1">
              <a:lnSpc>
                <a:spcPts val="1408"/>
              </a:lnSpc>
              <a:spcBef>
                <a:spcPts val="0"/>
              </a:spcBef>
            </a:pPr>
            <a:r>
              <a:rPr lang="en-AT" dirty="0">
                <a:solidFill>
                  <a:prstClr val="black"/>
                </a:solidFill>
              </a:rPr>
              <a:t>Transport Data Collection and Management</a:t>
            </a:r>
            <a:endParaRPr lang="en-GB" spc="-13" dirty="0">
              <a:solidFill>
                <a:prstClr val="black"/>
              </a:solidFill>
            </a:endParaRPr>
          </a:p>
        </p:txBody>
      </p:sp>
      <p:sp>
        <p:nvSpPr>
          <p:cNvPr id="9" name="object 6">
            <a:extLst>
              <a:ext uri="{FF2B5EF4-FFF2-40B4-BE49-F238E27FC236}">
                <a16:creationId xmlns:a16="http://schemas.microsoft.com/office/drawing/2014/main" id="{C7A92A01-EED1-4A6D-D281-4681B748C2CB}"/>
              </a:ext>
            </a:extLst>
          </p:cNvPr>
          <p:cNvSpPr txBox="1">
            <a:spLocks/>
          </p:cNvSpPr>
          <p:nvPr userDrawn="1"/>
        </p:nvSpPr>
        <p:spPr>
          <a:xfrm>
            <a:off x="8849329" y="6343524"/>
            <a:ext cx="2616201" cy="179536"/>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r" defTabSz="1175644" hangingPunct="1">
              <a:lnSpc>
                <a:spcPts val="1408"/>
              </a:lnSpc>
              <a:spcBef>
                <a:spcPts val="0"/>
              </a:spcBef>
            </a:pPr>
            <a:r>
              <a:rPr lang="en-GB" b="1" dirty="0">
                <a:solidFill>
                  <a:prstClr val="black"/>
                </a:solidFill>
              </a:rPr>
              <a:t>Transport Data Types and Sources</a:t>
            </a:r>
          </a:p>
        </p:txBody>
      </p:sp>
      <p:sp>
        <p:nvSpPr>
          <p:cNvPr id="10" name="object 6">
            <a:extLst>
              <a:ext uri="{FF2B5EF4-FFF2-40B4-BE49-F238E27FC236}">
                <a16:creationId xmlns:a16="http://schemas.microsoft.com/office/drawing/2014/main" id="{D7CA4205-3801-CB43-BBC5-0C38D3056D79}"/>
              </a:ext>
            </a:extLst>
          </p:cNvPr>
          <p:cNvSpPr txBox="1">
            <a:spLocks/>
          </p:cNvSpPr>
          <p:nvPr userDrawn="1"/>
        </p:nvSpPr>
        <p:spPr>
          <a:xfrm>
            <a:off x="5317352" y="6340574"/>
            <a:ext cx="1562420" cy="185435"/>
          </a:xfrm>
          <a:prstGeom prst="rect">
            <a:avLst/>
          </a:prstGeom>
        </p:spPr>
        <p:txBody>
          <a:bodyPr vert="horz" wrap="square" lIns="0" tIns="0" rIns="0" bIns="0" rtlCol="0">
            <a:sp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1286" b="0" i="1" u="none" strike="noStrike" cap="none" spc="0" normalizeH="0" baseline="0">
                <a:ln>
                  <a:noFill/>
                </a:ln>
                <a:solidFill>
                  <a:schemeClr val="tx1"/>
                </a:solidFill>
                <a:effectLst/>
                <a:uFillTx/>
                <a:latin typeface="Calibri"/>
                <a:ea typeface="+mn-ea"/>
                <a:cs typeface="Calibri"/>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a:lstStyle>
          <a:p>
            <a:pPr marL="16328" algn="ctr" defTabSz="1175644" hangingPunct="1">
              <a:lnSpc>
                <a:spcPts val="1408"/>
              </a:lnSpc>
              <a:spcBef>
                <a:spcPts val="0"/>
              </a:spcBef>
            </a:pPr>
            <a:fld id="{6C52A684-13D4-48DF-8BDF-CFC59B1976BD}" type="slidenum">
              <a:rPr lang="en-AT" sz="1540" i="0" spc="-64" smtClean="0">
                <a:solidFill>
                  <a:schemeClr val="bg1"/>
                </a:solidFill>
              </a:rPr>
              <a:t>‹#›</a:t>
            </a:fld>
            <a:endParaRPr lang="en-GB" sz="1540" i="0" spc="-13" dirty="0">
              <a:solidFill>
                <a:schemeClr val="bg1"/>
              </a:solidFill>
            </a:endParaRPr>
          </a:p>
        </p:txBody>
      </p:sp>
    </p:spTree>
    <p:extLst>
      <p:ext uri="{BB962C8B-B14F-4D97-AF65-F5344CB8AC3E}">
        <p14:creationId xmlns:p14="http://schemas.microsoft.com/office/powerpoint/2010/main" val="38339986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283222"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27115770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BE1850F4-371C-701E-886C-5B506A1A6925}"/>
              </a:ext>
            </a:extLst>
          </p:cNvPr>
          <p:cNvGrpSpPr/>
          <p:nvPr userDrawn="1"/>
        </p:nvGrpSpPr>
        <p:grpSpPr>
          <a:xfrm>
            <a:off x="3064024" y="1650945"/>
            <a:ext cx="5797172" cy="1937484"/>
            <a:chOff x="3064024" y="1650945"/>
            <a:chExt cx="5797172" cy="1937484"/>
          </a:xfrm>
        </p:grpSpPr>
        <p:pic>
          <p:nvPicPr>
            <p:cNvPr id="4" name="Picture 3" descr="A screenshot of a computer&#10;&#10;Description automatically generated">
              <a:extLst>
                <a:ext uri="{FF2B5EF4-FFF2-40B4-BE49-F238E27FC236}">
                  <a16:creationId xmlns:a16="http://schemas.microsoft.com/office/drawing/2014/main" id="{9DC29437-CB25-00A8-10C5-71F0CD4CEE07}"/>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5848D3CE-E6A3-249F-37FD-99D774888302}"/>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extLst>
      <p:ext uri="{BB962C8B-B14F-4D97-AF65-F5344CB8AC3E}">
        <p14:creationId xmlns:p14="http://schemas.microsoft.com/office/powerpoint/2010/main" val="241100470"/>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97"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96"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705908" y="449281"/>
            <a:ext cx="6474054" cy="215444"/>
          </a:xfrm>
          <a:prstGeom prst="rect">
            <a:avLst/>
          </a:prstGeom>
        </p:spPr>
        <p:txBody>
          <a:bodyPr wrap="square" lIns="0" tIns="0" rIns="0" bIns="0">
            <a:spAutoFit/>
          </a:bodyPr>
          <a:lstStyle>
            <a:lvl1pPr>
              <a:defRPr sz="1400" b="0" i="1">
                <a:solidFill>
                  <a:srgbClr val="FD001F"/>
                </a:solidFill>
                <a:latin typeface="Calibri"/>
                <a:cs typeface="Calibri"/>
              </a:defRPr>
            </a:lvl1pPr>
          </a:lstStyle>
          <a:p>
            <a:endParaRPr/>
          </a:p>
        </p:txBody>
      </p:sp>
      <p:sp>
        <p:nvSpPr>
          <p:cNvPr id="3" name="Holder 3"/>
          <p:cNvSpPr>
            <a:spLocks noGrp="1"/>
          </p:cNvSpPr>
          <p:nvPr>
            <p:ph type="body" idx="1"/>
          </p:nvPr>
        </p:nvSpPr>
        <p:spPr>
          <a:xfrm>
            <a:off x="705907" y="1264077"/>
            <a:ext cx="5343989" cy="130805"/>
          </a:xfrm>
          <a:prstGeom prst="rect">
            <a:avLst/>
          </a:prstGeom>
        </p:spPr>
        <p:txBody>
          <a:bodyPr wrap="square" lIns="0" tIns="0" rIns="0" bIns="0">
            <a:spAutoFit/>
          </a:bodyPr>
          <a:lstStyle>
            <a:lvl1pPr>
              <a:defRPr sz="850" b="0" i="0">
                <a:solidFill>
                  <a:schemeClr val="tx1"/>
                </a:solidFill>
                <a:latin typeface="Arial"/>
                <a:cs typeface="Arial"/>
              </a:defRPr>
            </a:lvl1pPr>
          </a:lstStyle>
          <a:p>
            <a:endParaRPr/>
          </a:p>
        </p:txBody>
      </p:sp>
      <p:sp>
        <p:nvSpPr>
          <p:cNvPr id="4" name="Holder 4"/>
          <p:cNvSpPr>
            <a:spLocks noGrp="1"/>
          </p:cNvSpPr>
          <p:nvPr>
            <p:ph type="ftr" sz="quarter" idx="5"/>
          </p:nvPr>
        </p:nvSpPr>
        <p:spPr>
          <a:xfrm>
            <a:off x="8842375" y="6355949"/>
            <a:ext cx="2650479" cy="179536"/>
          </a:xfrm>
          <a:prstGeom prst="rect">
            <a:avLst/>
          </a:prstGeom>
        </p:spPr>
        <p:txBody>
          <a:bodyPr wrap="square" lIns="0" tIns="0" rIns="0" bIns="0">
            <a:spAutoFit/>
          </a:bodyPr>
          <a:lstStyle>
            <a:lvl1pPr>
              <a:defRPr sz="1286" b="0" i="1">
                <a:solidFill>
                  <a:schemeClr val="tx1"/>
                </a:solidFill>
                <a:latin typeface="Calibri"/>
                <a:cs typeface="Calibri"/>
              </a:defRPr>
            </a:lvl1pPr>
          </a:lstStyle>
          <a:p>
            <a:pPr marL="16328">
              <a:lnSpc>
                <a:spcPts val="1408"/>
              </a:lnSpc>
            </a:pPr>
            <a:r>
              <a:rPr lang="fr-FR"/>
              <a:t>Notions</a:t>
            </a:r>
            <a:r>
              <a:rPr lang="fr-FR" spc="26"/>
              <a:t> </a:t>
            </a:r>
            <a:r>
              <a:rPr lang="fr-FR"/>
              <a:t>de</a:t>
            </a:r>
            <a:r>
              <a:rPr lang="fr-FR" spc="26"/>
              <a:t> </a:t>
            </a:r>
            <a:r>
              <a:rPr lang="fr-FR"/>
              <a:t>base</a:t>
            </a:r>
            <a:r>
              <a:rPr lang="fr-FR" spc="32"/>
              <a:t> </a:t>
            </a:r>
            <a:r>
              <a:rPr lang="fr-FR"/>
              <a:t>du</a:t>
            </a:r>
            <a:r>
              <a:rPr lang="fr-FR" spc="26"/>
              <a:t> </a:t>
            </a:r>
            <a:r>
              <a:rPr lang="fr-FR"/>
              <a:t>GPS</a:t>
            </a:r>
            <a:r>
              <a:rPr lang="fr-FR" spc="26"/>
              <a:t> </a:t>
            </a:r>
            <a:r>
              <a:rPr lang="fr-FR" spc="-45"/>
              <a:t>-</a:t>
            </a:r>
            <a:r>
              <a:rPr lang="fr-FR" spc="-13"/>
              <a:t>1.0.0fr</a:t>
            </a:r>
            <a:endParaRPr lang="fr-FR" spc="-13" dirty="0"/>
          </a:p>
        </p:txBody>
      </p:sp>
      <p:sp>
        <p:nvSpPr>
          <p:cNvPr id="5" name="Holder 5"/>
          <p:cNvSpPr>
            <a:spLocks noGrp="1"/>
          </p:cNvSpPr>
          <p:nvPr>
            <p:ph type="dt" sz="half" idx="6"/>
          </p:nvPr>
        </p:nvSpPr>
        <p:spPr>
          <a:xfrm>
            <a:off x="609601"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5/10/2026</a:t>
            </a:fld>
            <a:endParaRPr lang="en-US"/>
          </a:p>
        </p:txBody>
      </p:sp>
      <p:sp>
        <p:nvSpPr>
          <p:cNvPr id="6" name="Holder 6"/>
          <p:cNvSpPr>
            <a:spLocks noGrp="1"/>
          </p:cNvSpPr>
          <p:nvPr>
            <p:ph type="sldNum" sz="quarter" idx="7"/>
          </p:nvPr>
        </p:nvSpPr>
        <p:spPr>
          <a:xfrm>
            <a:off x="5902361" y="6317876"/>
            <a:ext cx="405717" cy="205184"/>
          </a:xfrm>
          <a:prstGeom prst="rect">
            <a:avLst/>
          </a:prstGeom>
        </p:spPr>
        <p:txBody>
          <a:bodyPr wrap="square" lIns="0" tIns="0" rIns="0" bIns="0">
            <a:spAutoFit/>
          </a:bodyPr>
          <a:lstStyle>
            <a:lvl1pPr>
              <a:defRPr sz="1543" b="0" i="0">
                <a:solidFill>
                  <a:schemeClr val="bg1"/>
                </a:solidFill>
                <a:latin typeface="Arial"/>
                <a:cs typeface="Arial"/>
              </a:defRPr>
            </a:lvl1pPr>
          </a:lstStyle>
          <a:p>
            <a:pPr marL="103685">
              <a:lnSpc>
                <a:spcPts val="1633"/>
              </a:lnSpc>
            </a:pPr>
            <a:fld id="{81D60167-4931-47E6-BA6A-407CBD079E47}" type="slidenum">
              <a:rPr lang="en-AT" spc="-64" smtClean="0"/>
              <a:pPr marL="103685">
                <a:lnSpc>
                  <a:spcPts val="1633"/>
                </a:lnSpc>
              </a:pPr>
              <a:t>‹#›</a:t>
            </a:fld>
            <a:endParaRPr lang="en-AT" spc="-64" dirty="0"/>
          </a:p>
        </p:txBody>
      </p:sp>
    </p:spTree>
    <p:extLst>
      <p:ext uri="{BB962C8B-B14F-4D97-AF65-F5344CB8AC3E}">
        <p14:creationId xmlns:p14="http://schemas.microsoft.com/office/powerpoint/2010/main" val="3340033158"/>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Lst>
  <p:txStyles>
    <p:titleStyle>
      <a:lvl1pPr>
        <a:defRPr>
          <a:latin typeface="+mj-lt"/>
          <a:ea typeface="+mj-ea"/>
          <a:cs typeface="+mj-cs"/>
        </a:defRPr>
      </a:lvl1pPr>
    </p:titleStyle>
    <p:body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bodyStyle>
    <p:otherStyle>
      <a:lvl1pPr marL="0">
        <a:defRPr>
          <a:latin typeface="+mn-lt"/>
          <a:ea typeface="+mn-ea"/>
          <a:cs typeface="+mn-cs"/>
        </a:defRPr>
      </a:lvl1pPr>
      <a:lvl2pPr marL="587822">
        <a:defRPr>
          <a:latin typeface="+mn-lt"/>
          <a:ea typeface="+mn-ea"/>
          <a:cs typeface="+mn-cs"/>
        </a:defRPr>
      </a:lvl2pPr>
      <a:lvl3pPr marL="1175644">
        <a:defRPr>
          <a:latin typeface="+mn-lt"/>
          <a:ea typeface="+mn-ea"/>
          <a:cs typeface="+mn-cs"/>
        </a:defRPr>
      </a:lvl3pPr>
      <a:lvl4pPr marL="1763466">
        <a:defRPr>
          <a:latin typeface="+mn-lt"/>
          <a:ea typeface="+mn-ea"/>
          <a:cs typeface="+mn-cs"/>
        </a:defRPr>
      </a:lvl4pPr>
      <a:lvl5pPr marL="2351288">
        <a:defRPr>
          <a:latin typeface="+mn-lt"/>
          <a:ea typeface="+mn-ea"/>
          <a:cs typeface="+mn-cs"/>
        </a:defRPr>
      </a:lvl5pPr>
      <a:lvl6pPr marL="2939110">
        <a:defRPr>
          <a:latin typeface="+mn-lt"/>
          <a:ea typeface="+mn-ea"/>
          <a:cs typeface="+mn-cs"/>
        </a:defRPr>
      </a:lvl6pPr>
      <a:lvl7pPr marL="3526932">
        <a:defRPr>
          <a:latin typeface="+mn-lt"/>
          <a:ea typeface="+mn-ea"/>
          <a:cs typeface="+mn-cs"/>
        </a:defRPr>
      </a:lvl7pPr>
      <a:lvl8pPr marL="4114754">
        <a:defRPr>
          <a:latin typeface="+mn-lt"/>
          <a:ea typeface="+mn-ea"/>
          <a:cs typeface="+mn-cs"/>
        </a:defRPr>
      </a:lvl8pPr>
      <a:lvl9pPr marL="47025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svg"/><Relationship Id="rId1" Type="http://schemas.openxmlformats.org/officeDocument/2006/relationships/slideLayout" Target="../slideLayouts/slideLayout14.xml"/><Relationship Id="rId5" Type="http://schemas.openxmlformats.org/officeDocument/2006/relationships/image" Target="../media/image24.jpeg"/><Relationship Id="rId4" Type="http://schemas.openxmlformats.org/officeDocument/2006/relationships/image" Target="../media/image23.svg"/></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png"/><Relationship Id="rId1" Type="http://schemas.openxmlformats.org/officeDocument/2006/relationships/slideLayout" Target="../slideLayouts/slideLayout14.xml"/><Relationship Id="rId4" Type="http://schemas.openxmlformats.org/officeDocument/2006/relationships/image" Target="../media/image36.jpe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3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4.xml"/><Relationship Id="rId4" Type="http://schemas.openxmlformats.org/officeDocument/2006/relationships/image" Target="../media/image42.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svg"/><Relationship Id="rId1" Type="http://schemas.openxmlformats.org/officeDocument/2006/relationships/slideLayout" Target="../slideLayouts/slideLayout14.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a:bodyPr>
          <a:lstStyle/>
          <a:p>
            <a:r>
              <a:rPr lang="pl-PL" sz="4400" dirty="0">
                <a:latin typeface="Calibri" panose="020F0502020204030204" pitchFamily="34" charset="0"/>
                <a:ea typeface="Calibri" panose="020F0502020204030204" pitchFamily="34" charset="0"/>
                <a:cs typeface="Calibri" panose="020F0502020204030204" pitchFamily="34" charset="0"/>
              </a:rPr>
              <a:t>Transport Research and Analysis</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7" y="3907639"/>
            <a:ext cx="8898903" cy="573865"/>
          </a:xfrm>
        </p:spPr>
        <p:txBody>
          <a:bodyPr/>
          <a:lstStyle/>
          <a:p>
            <a:pPr algn="l"/>
            <a:r>
              <a:rPr lang="pl-PL" sz="2600" dirty="0">
                <a:solidFill>
                  <a:srgbClr val="0070C0"/>
                </a:solidFill>
              </a:rPr>
              <a:t>Module 2: Transport Data Collection and Management </a:t>
            </a:r>
          </a:p>
        </p:txBody>
      </p:sp>
      <p:sp>
        <p:nvSpPr>
          <p:cNvPr id="4" name="Text Placeholder 2">
            <a:extLst>
              <a:ext uri="{FF2B5EF4-FFF2-40B4-BE49-F238E27FC236}">
                <a16:creationId xmlns:a16="http://schemas.microsoft.com/office/drawing/2014/main" id="{DC78A803-9C7A-ED31-625D-3FCCCA6E40A8}"/>
              </a:ext>
            </a:extLst>
          </p:cNvPr>
          <p:cNvSpPr txBox="1">
            <a:spLocks/>
          </p:cNvSpPr>
          <p:nvPr/>
        </p:nvSpPr>
        <p:spPr>
          <a:xfrm>
            <a:off x="756197" y="4481504"/>
            <a:ext cx="7606754" cy="573865"/>
          </a:xfrm>
          <a:prstGeom prst="rect">
            <a:avLst/>
          </a:prstGeom>
          <a:solidFill>
            <a:srgbClr val="FFFF00"/>
          </a:solidFill>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0" marR="0" indent="0" algn="ctr" defTabSz="825500" rtl="0" latinLnBrk="0">
              <a:lnSpc>
                <a:spcPct val="100000"/>
              </a:lnSpc>
              <a:spcBef>
                <a:spcPts val="0"/>
              </a:spcBef>
              <a:spcAft>
                <a:spcPts val="0"/>
              </a:spcAft>
              <a:buClrTx/>
              <a:buSzTx/>
              <a:buFontTx/>
              <a:buNone/>
              <a:tabLst/>
              <a:defRPr sz="2000" b="1" i="0" u="none" strike="noStrike" cap="none" spc="0" baseline="0">
                <a:solidFill>
                  <a:srgbClr val="F78722"/>
                </a:solidFill>
                <a:uFillTx/>
                <a:latin typeface="Calibri" panose="020F0502020204030204" pitchFamily="34" charset="0"/>
                <a:ea typeface="Calibri" panose="020F0502020204030204" pitchFamily="34" charset="0"/>
                <a:cs typeface="Calibri" panose="020F0502020204030204" pitchFamily="34" charset="0"/>
                <a:sym typeface="Helvetica Neue"/>
              </a:defRPr>
            </a:lvl1pPr>
            <a:lvl2pPr marL="0" marR="0" indent="4572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2pPr>
            <a:lvl3pPr marL="0" marR="0" indent="9144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3pPr>
            <a:lvl4pPr marL="0" marR="0" indent="13716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4pPr>
            <a:lvl5pPr marL="0" marR="0" indent="1828800" algn="ctr" defTabSz="825500" rtl="0" latinLnBrk="0">
              <a:lnSpc>
                <a:spcPct val="100000"/>
              </a:lnSpc>
              <a:spcBef>
                <a:spcPts val="0"/>
              </a:spcBef>
              <a:spcAft>
                <a:spcPts val="0"/>
              </a:spcAft>
              <a:buClrTx/>
              <a:buSzTx/>
              <a:buFontTx/>
              <a:buNone/>
              <a:tabLst/>
              <a:defRPr sz="2000" b="1" i="0" u="none" strike="noStrike" cap="none" spc="0" baseline="0">
                <a:solidFill>
                  <a:schemeClr val="tx1"/>
                </a:solidFill>
                <a:uFillTx/>
                <a:latin typeface="Calibri" panose="020F0502020204030204" pitchFamily="34" charset="0"/>
                <a:ea typeface="Calibri" panose="020F0502020204030204" pitchFamily="34" charset="0"/>
                <a:cs typeface="Calibri" panose="020F0502020204030204" pitchFamily="34" charset="0"/>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algn="l" hangingPunct="1"/>
            <a:r>
              <a:rPr lang="pl-PL" sz="2600" dirty="0">
                <a:solidFill>
                  <a:srgbClr val="0070C0"/>
                </a:solidFill>
              </a:rPr>
              <a:t>Lecture 5: Transport Data Types and Sources</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8A762-C339-04F1-4BA9-4EF1378D4F7F}"/>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E15CB5BB-5883-13DF-41C0-9CEC34A6F257}"/>
              </a:ext>
            </a:extLst>
          </p:cNvPr>
          <p:cNvGrpSpPr/>
          <p:nvPr/>
        </p:nvGrpSpPr>
        <p:grpSpPr>
          <a:xfrm>
            <a:off x="5504074" y="1038094"/>
            <a:ext cx="5954493" cy="859624"/>
            <a:chOff x="3244168" y="673168"/>
            <a:chExt cx="6572670" cy="948867"/>
          </a:xfrm>
        </p:grpSpPr>
        <p:sp>
          <p:nvSpPr>
            <p:cNvPr id="78" name="Rectangle: Rounded Corners 77">
              <a:extLst>
                <a:ext uri="{FF2B5EF4-FFF2-40B4-BE49-F238E27FC236}">
                  <a16:creationId xmlns:a16="http://schemas.microsoft.com/office/drawing/2014/main" id="{6E65F22B-3FD5-505A-E923-B869CA3CC64A}"/>
                </a:ext>
              </a:extLst>
            </p:cNvPr>
            <p:cNvSpPr/>
            <p:nvPr/>
          </p:nvSpPr>
          <p:spPr>
            <a:xfrm>
              <a:off x="3244168" y="673168"/>
              <a:ext cx="6572670" cy="948867"/>
            </a:xfrm>
            <a:prstGeom prst="roundRect">
              <a:avLst>
                <a:gd name="adj" fmla="val 50000"/>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9" name="Oval 78">
              <a:extLst>
                <a:ext uri="{FF2B5EF4-FFF2-40B4-BE49-F238E27FC236}">
                  <a16:creationId xmlns:a16="http://schemas.microsoft.com/office/drawing/2014/main" id="{51EA3ACE-2502-4F52-AD6A-5A4B593E5CF9}"/>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80" name="TextBox 6">
              <a:extLst>
                <a:ext uri="{FF2B5EF4-FFF2-40B4-BE49-F238E27FC236}">
                  <a16:creationId xmlns:a16="http://schemas.microsoft.com/office/drawing/2014/main" id="{3E9BE1D7-2193-6FFF-A0A7-ABB1469F92F0}"/>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1"/>
                  </a:solidFill>
                </a:rPr>
                <a:t>1</a:t>
              </a:r>
            </a:p>
          </p:txBody>
        </p:sp>
        <p:grpSp>
          <p:nvGrpSpPr>
            <p:cNvPr id="81" name="Group 80">
              <a:extLst>
                <a:ext uri="{FF2B5EF4-FFF2-40B4-BE49-F238E27FC236}">
                  <a16:creationId xmlns:a16="http://schemas.microsoft.com/office/drawing/2014/main" id="{DEF53E96-47A3-E747-8EB5-2C70FB73EE8D}"/>
                </a:ext>
              </a:extLst>
            </p:cNvPr>
            <p:cNvGrpSpPr/>
            <p:nvPr/>
          </p:nvGrpSpPr>
          <p:grpSpPr>
            <a:xfrm>
              <a:off x="4198344" y="729932"/>
              <a:ext cx="5253222" cy="819309"/>
              <a:chOff x="4198344" y="736003"/>
              <a:chExt cx="5253222" cy="819309"/>
            </a:xfrm>
          </p:grpSpPr>
          <p:sp>
            <p:nvSpPr>
              <p:cNvPr id="82" name="TextBox 8">
                <a:extLst>
                  <a:ext uri="{FF2B5EF4-FFF2-40B4-BE49-F238E27FC236}">
                    <a16:creationId xmlns:a16="http://schemas.microsoft.com/office/drawing/2014/main" id="{D748D47A-7D65-D410-7B7A-05266E5BE8C0}"/>
                  </a:ext>
                </a:extLst>
              </p:cNvPr>
              <p:cNvSpPr txBox="1"/>
              <p:nvPr/>
            </p:nvSpPr>
            <p:spPr>
              <a:xfrm>
                <a:off x="4198344" y="736003"/>
                <a:ext cx="5240005" cy="31594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bg1"/>
                    </a:solidFill>
                    <a:latin typeface="Arial" panose="020B0604020202020204" pitchFamily="34" charset="0"/>
                    <a:cs typeface="Arial" panose="020B0604020202020204" pitchFamily="34" charset="0"/>
                  </a:rPr>
                  <a:t>Raw Data → Collecting Information</a:t>
                </a:r>
              </a:p>
            </p:txBody>
          </p:sp>
          <p:sp>
            <p:nvSpPr>
              <p:cNvPr id="83" name="TextBox 9">
                <a:extLst>
                  <a:ext uri="{FF2B5EF4-FFF2-40B4-BE49-F238E27FC236}">
                    <a16:creationId xmlns:a16="http://schemas.microsoft.com/office/drawing/2014/main" id="{D85AFEDF-9DA8-6C54-9748-3FDC46D5E168}"/>
                  </a:ext>
                </a:extLst>
              </p:cNvPr>
              <p:cNvSpPr txBox="1"/>
              <p:nvPr/>
            </p:nvSpPr>
            <p:spPr>
              <a:xfrm>
                <a:off x="4211562" y="1011748"/>
                <a:ext cx="5240004" cy="5435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300" dirty="0">
                    <a:solidFill>
                      <a:schemeClr val="bg1"/>
                    </a:solidFill>
                    <a:latin typeface="Arial" panose="020B0604020202020204" pitchFamily="34" charset="0"/>
                    <a:cs typeface="Arial" panose="020B0604020202020204" pitchFamily="34" charset="0"/>
                  </a:rPr>
                  <a:t>Gathering unstructured data from various sources (ex: GPS logs, sensor readings, user inputs, or website traffic)</a:t>
                </a:r>
                <a:endParaRPr lang="en-US" sz="1300" dirty="0">
                  <a:solidFill>
                    <a:schemeClr val="bg1"/>
                  </a:solidFill>
                  <a:latin typeface="Arial" panose="020B0604020202020204" pitchFamily="34" charset="0"/>
                  <a:cs typeface="Arial" panose="020B0604020202020204" pitchFamily="34" charset="0"/>
                </a:endParaRPr>
              </a:p>
            </p:txBody>
          </p:sp>
        </p:grpSp>
      </p:grpSp>
      <p:grpSp>
        <p:nvGrpSpPr>
          <p:cNvPr id="7" name="Group 6">
            <a:extLst>
              <a:ext uri="{FF2B5EF4-FFF2-40B4-BE49-F238E27FC236}">
                <a16:creationId xmlns:a16="http://schemas.microsoft.com/office/drawing/2014/main" id="{D0AB9D68-F95B-EFD9-3111-324D7964F389}"/>
              </a:ext>
            </a:extLst>
          </p:cNvPr>
          <p:cNvGrpSpPr/>
          <p:nvPr/>
        </p:nvGrpSpPr>
        <p:grpSpPr>
          <a:xfrm>
            <a:off x="5509114" y="2087485"/>
            <a:ext cx="5949449" cy="859624"/>
            <a:chOff x="3244168" y="673168"/>
            <a:chExt cx="6567102" cy="948867"/>
          </a:xfrm>
        </p:grpSpPr>
        <p:sp>
          <p:nvSpPr>
            <p:cNvPr id="72" name="Rectangle: Rounded Corners 71">
              <a:extLst>
                <a:ext uri="{FF2B5EF4-FFF2-40B4-BE49-F238E27FC236}">
                  <a16:creationId xmlns:a16="http://schemas.microsoft.com/office/drawing/2014/main" id="{213BF9A3-4661-2A60-8A6A-3FD27A9F62FE}"/>
                </a:ext>
              </a:extLst>
            </p:cNvPr>
            <p:cNvSpPr/>
            <p:nvPr/>
          </p:nvSpPr>
          <p:spPr>
            <a:xfrm>
              <a:off x="3244168" y="673168"/>
              <a:ext cx="6567102" cy="948867"/>
            </a:xfrm>
            <a:prstGeom prst="roundRect">
              <a:avLst>
                <a:gd name="adj" fmla="val 50000"/>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3" name="Oval 72">
              <a:extLst>
                <a:ext uri="{FF2B5EF4-FFF2-40B4-BE49-F238E27FC236}">
                  <a16:creationId xmlns:a16="http://schemas.microsoft.com/office/drawing/2014/main" id="{6DB53555-831F-F88C-C1DD-5DF460EE4807}"/>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74" name="TextBox 25">
              <a:extLst>
                <a:ext uri="{FF2B5EF4-FFF2-40B4-BE49-F238E27FC236}">
                  <a16:creationId xmlns:a16="http://schemas.microsoft.com/office/drawing/2014/main" id="{3B800F01-1D5D-4931-C9E4-0D86B11BF00F}"/>
                </a:ext>
              </a:extLst>
            </p:cNvPr>
            <p:cNvSpPr txBox="1"/>
            <p:nvPr/>
          </p:nvSpPr>
          <p:spPr>
            <a:xfrm>
              <a:off x="3381486" y="760310"/>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2"/>
                  </a:solidFill>
                </a:rPr>
                <a:t>2</a:t>
              </a:r>
            </a:p>
          </p:txBody>
        </p:sp>
        <p:grpSp>
          <p:nvGrpSpPr>
            <p:cNvPr id="75" name="Group 74">
              <a:extLst>
                <a:ext uri="{FF2B5EF4-FFF2-40B4-BE49-F238E27FC236}">
                  <a16:creationId xmlns:a16="http://schemas.microsoft.com/office/drawing/2014/main" id="{DF3E16CC-1293-8671-DB74-571FCF2CA24F}"/>
                </a:ext>
              </a:extLst>
            </p:cNvPr>
            <p:cNvGrpSpPr/>
            <p:nvPr/>
          </p:nvGrpSpPr>
          <p:grpSpPr>
            <a:xfrm>
              <a:off x="4198343" y="729932"/>
              <a:ext cx="5234443" cy="819308"/>
              <a:chOff x="4198343" y="736003"/>
              <a:chExt cx="5234443" cy="819308"/>
            </a:xfrm>
          </p:grpSpPr>
          <p:sp>
            <p:nvSpPr>
              <p:cNvPr id="76" name="TextBox 27">
                <a:extLst>
                  <a:ext uri="{FF2B5EF4-FFF2-40B4-BE49-F238E27FC236}">
                    <a16:creationId xmlns:a16="http://schemas.microsoft.com/office/drawing/2014/main" id="{9E153574-1E31-9F87-A728-5DFE951EFDB8}"/>
                  </a:ext>
                </a:extLst>
              </p:cNvPr>
              <p:cNvSpPr txBox="1"/>
              <p:nvPr/>
            </p:nvSpPr>
            <p:spPr>
              <a:xfrm>
                <a:off x="4198343" y="736003"/>
                <a:ext cx="5234443" cy="31594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bg1"/>
                    </a:solidFill>
                    <a:latin typeface="Arial" panose="020B0604020202020204" pitchFamily="34" charset="0"/>
                    <a:cs typeface="Arial" panose="020B0604020202020204" pitchFamily="34" charset="0"/>
                  </a:rPr>
                  <a:t>Data Pre-processing → Cleaning &amp; Organizing</a:t>
                </a:r>
              </a:p>
            </p:txBody>
          </p:sp>
          <p:sp>
            <p:nvSpPr>
              <p:cNvPr id="77" name="TextBox 28">
                <a:extLst>
                  <a:ext uri="{FF2B5EF4-FFF2-40B4-BE49-F238E27FC236}">
                    <a16:creationId xmlns:a16="http://schemas.microsoft.com/office/drawing/2014/main" id="{86968C08-E5BD-3FFE-41BB-18F6B5BB2194}"/>
                  </a:ext>
                </a:extLst>
              </p:cNvPr>
              <p:cNvSpPr txBox="1"/>
              <p:nvPr/>
            </p:nvSpPr>
            <p:spPr>
              <a:xfrm>
                <a:off x="4211562" y="1011747"/>
                <a:ext cx="5221224" cy="5435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300" dirty="0">
                    <a:solidFill>
                      <a:schemeClr val="bg1"/>
                    </a:solidFill>
                    <a:latin typeface="Arial" panose="020B0604020202020204" pitchFamily="34" charset="0"/>
                    <a:cs typeface="Arial" panose="020B0604020202020204" pitchFamily="34" charset="0"/>
                  </a:rPr>
                  <a:t>Removing duplicates, handling missing values, correcting errors, and structuring data to make it usable.</a:t>
                </a:r>
                <a:endParaRPr lang="en-US" sz="1300" dirty="0">
                  <a:solidFill>
                    <a:schemeClr val="bg1"/>
                  </a:solidFill>
                  <a:latin typeface="Arial" panose="020B0604020202020204" pitchFamily="34" charset="0"/>
                  <a:cs typeface="Arial" panose="020B0604020202020204" pitchFamily="34" charset="0"/>
                </a:endParaRPr>
              </a:p>
            </p:txBody>
          </p:sp>
        </p:grpSp>
      </p:grpSp>
      <p:grpSp>
        <p:nvGrpSpPr>
          <p:cNvPr id="9" name="Group 8">
            <a:extLst>
              <a:ext uri="{FF2B5EF4-FFF2-40B4-BE49-F238E27FC236}">
                <a16:creationId xmlns:a16="http://schemas.microsoft.com/office/drawing/2014/main" id="{7569FB64-8EA8-AB51-C7F0-0B3020DE8D80}"/>
              </a:ext>
            </a:extLst>
          </p:cNvPr>
          <p:cNvGrpSpPr/>
          <p:nvPr/>
        </p:nvGrpSpPr>
        <p:grpSpPr>
          <a:xfrm>
            <a:off x="5504074" y="3137773"/>
            <a:ext cx="5949445" cy="859624"/>
            <a:chOff x="3244168" y="673168"/>
            <a:chExt cx="6567098" cy="948867"/>
          </a:xfrm>
        </p:grpSpPr>
        <p:sp>
          <p:nvSpPr>
            <p:cNvPr id="66" name="Rectangle: Rounded Corners 65">
              <a:extLst>
                <a:ext uri="{FF2B5EF4-FFF2-40B4-BE49-F238E27FC236}">
                  <a16:creationId xmlns:a16="http://schemas.microsoft.com/office/drawing/2014/main" id="{DB108603-A0BB-C8E7-42EE-897D0C432FAE}"/>
                </a:ext>
              </a:extLst>
            </p:cNvPr>
            <p:cNvSpPr/>
            <p:nvPr/>
          </p:nvSpPr>
          <p:spPr>
            <a:xfrm>
              <a:off x="3244168" y="673168"/>
              <a:ext cx="6567098" cy="948867"/>
            </a:xfrm>
            <a:prstGeom prst="roundRect">
              <a:avLst>
                <a:gd name="adj" fmla="val 50000"/>
              </a:avLst>
            </a:prstGeom>
            <a:solidFill>
              <a:schemeClr val="accent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7" name="Oval 66">
              <a:extLst>
                <a:ext uri="{FF2B5EF4-FFF2-40B4-BE49-F238E27FC236}">
                  <a16:creationId xmlns:a16="http://schemas.microsoft.com/office/drawing/2014/main" id="{3D35F06E-CABF-BB58-59D1-46C07741C81F}"/>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8" name="TextBox 32">
              <a:extLst>
                <a:ext uri="{FF2B5EF4-FFF2-40B4-BE49-F238E27FC236}">
                  <a16:creationId xmlns:a16="http://schemas.microsoft.com/office/drawing/2014/main" id="{79CDDEEE-0167-7171-7032-573C626EC134}"/>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3"/>
                  </a:solidFill>
                </a:rPr>
                <a:t>3</a:t>
              </a:r>
            </a:p>
          </p:txBody>
        </p:sp>
        <p:grpSp>
          <p:nvGrpSpPr>
            <p:cNvPr id="69" name="Group 68">
              <a:extLst>
                <a:ext uri="{FF2B5EF4-FFF2-40B4-BE49-F238E27FC236}">
                  <a16:creationId xmlns:a16="http://schemas.microsoft.com/office/drawing/2014/main" id="{43F4C00A-1448-776E-2187-2982BEB265ED}"/>
                </a:ext>
              </a:extLst>
            </p:cNvPr>
            <p:cNvGrpSpPr/>
            <p:nvPr/>
          </p:nvGrpSpPr>
          <p:grpSpPr>
            <a:xfrm>
              <a:off x="4198343" y="729932"/>
              <a:ext cx="5320351" cy="819308"/>
              <a:chOff x="4198343" y="736003"/>
              <a:chExt cx="5320351" cy="819308"/>
            </a:xfrm>
          </p:grpSpPr>
          <p:sp>
            <p:nvSpPr>
              <p:cNvPr id="70" name="TextBox 34">
                <a:extLst>
                  <a:ext uri="{FF2B5EF4-FFF2-40B4-BE49-F238E27FC236}">
                    <a16:creationId xmlns:a16="http://schemas.microsoft.com/office/drawing/2014/main" id="{BBC25F71-D68F-ADA3-FE0F-41406EA2C2EE}"/>
                  </a:ext>
                </a:extLst>
              </p:cNvPr>
              <p:cNvSpPr txBox="1"/>
              <p:nvPr/>
            </p:nvSpPr>
            <p:spPr>
              <a:xfrm>
                <a:off x="4198343" y="736003"/>
                <a:ext cx="5240006" cy="31594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bg1"/>
                    </a:solidFill>
                    <a:latin typeface="Arial" panose="020B0604020202020204" pitchFamily="34" charset="0"/>
                    <a:cs typeface="Arial" panose="020B0604020202020204" pitchFamily="34" charset="0"/>
                  </a:rPr>
                  <a:t>Data Analysis → Identifying Patterns &amp; Trends</a:t>
                </a:r>
              </a:p>
            </p:txBody>
          </p:sp>
          <p:sp>
            <p:nvSpPr>
              <p:cNvPr id="71" name="TextBox 35">
                <a:extLst>
                  <a:ext uri="{FF2B5EF4-FFF2-40B4-BE49-F238E27FC236}">
                    <a16:creationId xmlns:a16="http://schemas.microsoft.com/office/drawing/2014/main" id="{C348237E-0273-2A56-EECF-88E1202699E8}"/>
                  </a:ext>
                </a:extLst>
              </p:cNvPr>
              <p:cNvSpPr txBox="1"/>
              <p:nvPr/>
            </p:nvSpPr>
            <p:spPr>
              <a:xfrm>
                <a:off x="4211562" y="1011747"/>
                <a:ext cx="5307132" cy="54356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300" dirty="0">
                    <a:solidFill>
                      <a:schemeClr val="bg1"/>
                    </a:solidFill>
                    <a:latin typeface="Arial" panose="020B0604020202020204" pitchFamily="34" charset="0"/>
                    <a:cs typeface="Arial" panose="020B0604020202020204" pitchFamily="34" charset="0"/>
                  </a:rPr>
                  <a:t>Applying statistical methods, visualization tools, or AI models to understand relationships and extract meaningful insights.</a:t>
                </a:r>
                <a:endParaRPr lang="en-US" sz="1300" dirty="0">
                  <a:solidFill>
                    <a:schemeClr val="bg1"/>
                  </a:solidFill>
                  <a:latin typeface="Arial" panose="020B0604020202020204" pitchFamily="34" charset="0"/>
                  <a:cs typeface="Arial" panose="020B0604020202020204" pitchFamily="34" charset="0"/>
                </a:endParaRPr>
              </a:p>
            </p:txBody>
          </p:sp>
        </p:grpSp>
      </p:grpSp>
      <p:grpSp>
        <p:nvGrpSpPr>
          <p:cNvPr id="10" name="Group 9">
            <a:extLst>
              <a:ext uri="{FF2B5EF4-FFF2-40B4-BE49-F238E27FC236}">
                <a16:creationId xmlns:a16="http://schemas.microsoft.com/office/drawing/2014/main" id="{CB0B0A0D-93C7-28DB-DEBA-87BB19105A4F}"/>
              </a:ext>
            </a:extLst>
          </p:cNvPr>
          <p:cNvGrpSpPr/>
          <p:nvPr/>
        </p:nvGrpSpPr>
        <p:grpSpPr>
          <a:xfrm>
            <a:off x="5583301" y="4186267"/>
            <a:ext cx="5870211" cy="859624"/>
            <a:chOff x="3244168" y="673168"/>
            <a:chExt cx="6479638" cy="948867"/>
          </a:xfrm>
        </p:grpSpPr>
        <p:sp>
          <p:nvSpPr>
            <p:cNvPr id="60" name="Rectangle: Rounded Corners 59">
              <a:extLst>
                <a:ext uri="{FF2B5EF4-FFF2-40B4-BE49-F238E27FC236}">
                  <a16:creationId xmlns:a16="http://schemas.microsoft.com/office/drawing/2014/main" id="{7C910A3C-B7C5-AF08-3DAD-075129D6CA69}"/>
                </a:ext>
              </a:extLst>
            </p:cNvPr>
            <p:cNvSpPr/>
            <p:nvPr/>
          </p:nvSpPr>
          <p:spPr>
            <a:xfrm>
              <a:off x="3244168" y="673168"/>
              <a:ext cx="6479638" cy="948867"/>
            </a:xfrm>
            <a:prstGeom prst="roundRect">
              <a:avLst>
                <a:gd name="adj" fmla="val 50000"/>
              </a:avLst>
            </a:prstGeom>
            <a:solidFill>
              <a:schemeClr val="accent4"/>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1" name="Oval 60">
              <a:extLst>
                <a:ext uri="{FF2B5EF4-FFF2-40B4-BE49-F238E27FC236}">
                  <a16:creationId xmlns:a16="http://schemas.microsoft.com/office/drawing/2014/main" id="{61BFDA5D-D664-82B4-9DD0-CAE3F855850B}"/>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2" name="TextBox 39">
              <a:extLst>
                <a:ext uri="{FF2B5EF4-FFF2-40B4-BE49-F238E27FC236}">
                  <a16:creationId xmlns:a16="http://schemas.microsoft.com/office/drawing/2014/main" id="{23A532F1-E980-0DF5-E5E7-39C1BF2AF35C}"/>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4"/>
                  </a:solidFill>
                </a:rPr>
                <a:t>4</a:t>
              </a:r>
            </a:p>
          </p:txBody>
        </p:sp>
        <p:grpSp>
          <p:nvGrpSpPr>
            <p:cNvPr id="63" name="Group 62">
              <a:extLst>
                <a:ext uri="{FF2B5EF4-FFF2-40B4-BE49-F238E27FC236}">
                  <a16:creationId xmlns:a16="http://schemas.microsoft.com/office/drawing/2014/main" id="{686D1F85-6AAE-7604-4A65-732BDF3CCC79}"/>
                </a:ext>
              </a:extLst>
            </p:cNvPr>
            <p:cNvGrpSpPr/>
            <p:nvPr/>
          </p:nvGrpSpPr>
          <p:grpSpPr>
            <a:xfrm>
              <a:off x="4198344" y="729932"/>
              <a:ext cx="5373343" cy="798282"/>
              <a:chOff x="4198344" y="736003"/>
              <a:chExt cx="5373343" cy="798282"/>
            </a:xfrm>
          </p:grpSpPr>
          <p:sp>
            <p:nvSpPr>
              <p:cNvPr id="64" name="TextBox 41">
                <a:extLst>
                  <a:ext uri="{FF2B5EF4-FFF2-40B4-BE49-F238E27FC236}">
                    <a16:creationId xmlns:a16="http://schemas.microsoft.com/office/drawing/2014/main" id="{234FC945-5A69-852D-B86C-EFBF3B0208E1}"/>
                  </a:ext>
                </a:extLst>
              </p:cNvPr>
              <p:cNvSpPr txBox="1"/>
              <p:nvPr/>
            </p:nvSpPr>
            <p:spPr>
              <a:xfrm>
                <a:off x="4198344" y="736003"/>
                <a:ext cx="5373343" cy="31594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chemeClr val="bg1"/>
                    </a:solidFill>
                    <a:latin typeface="Arial" panose="020B0604020202020204" pitchFamily="34" charset="0"/>
                    <a:cs typeface="Arial" panose="020B0604020202020204" pitchFamily="34" charset="0"/>
                  </a:rPr>
                  <a:t>Data Processing → Transforming &amp; Structuring for Use</a:t>
                </a:r>
                <a:endParaRPr lang="en-US" sz="1400" b="1" dirty="0">
                  <a:solidFill>
                    <a:schemeClr val="bg1"/>
                  </a:solidFill>
                  <a:latin typeface="Arial" panose="020B0604020202020204" pitchFamily="34" charset="0"/>
                  <a:cs typeface="Arial" panose="020B0604020202020204" pitchFamily="34" charset="0"/>
                </a:endParaRPr>
              </a:p>
            </p:txBody>
          </p:sp>
          <p:sp>
            <p:nvSpPr>
              <p:cNvPr id="65" name="TextBox 42">
                <a:extLst>
                  <a:ext uri="{FF2B5EF4-FFF2-40B4-BE49-F238E27FC236}">
                    <a16:creationId xmlns:a16="http://schemas.microsoft.com/office/drawing/2014/main" id="{E72DE262-0F11-8D76-BD91-5E86CEE80F46}"/>
                  </a:ext>
                </a:extLst>
              </p:cNvPr>
              <p:cNvSpPr txBox="1"/>
              <p:nvPr/>
            </p:nvSpPr>
            <p:spPr>
              <a:xfrm>
                <a:off x="4211562" y="990720"/>
                <a:ext cx="5139333" cy="5435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300" dirty="0">
                    <a:solidFill>
                      <a:schemeClr val="bg1"/>
                    </a:solidFill>
                    <a:latin typeface="Arial" panose="020B0604020202020204" pitchFamily="34" charset="0"/>
                    <a:cs typeface="Arial" panose="020B0604020202020204" pitchFamily="34" charset="0"/>
                  </a:rPr>
                  <a:t>Aggregating, summarizing, and converting </a:t>
                </a:r>
                <a:r>
                  <a:rPr lang="en-GB" sz="1300" dirty="0" err="1">
                    <a:solidFill>
                      <a:schemeClr val="bg1"/>
                    </a:solidFill>
                    <a:latin typeface="Arial" panose="020B0604020202020204" pitchFamily="34" charset="0"/>
                    <a:cs typeface="Arial" panose="020B0604020202020204" pitchFamily="34" charset="0"/>
                  </a:rPr>
                  <a:t>analyzed</a:t>
                </a:r>
                <a:r>
                  <a:rPr lang="en-GB" sz="1300" dirty="0">
                    <a:solidFill>
                      <a:schemeClr val="bg1"/>
                    </a:solidFill>
                    <a:latin typeface="Arial" panose="020B0604020202020204" pitchFamily="34" charset="0"/>
                    <a:cs typeface="Arial" panose="020B0604020202020204" pitchFamily="34" charset="0"/>
                  </a:rPr>
                  <a:t> data into a format that decision-makers can interpret.</a:t>
                </a:r>
                <a:endParaRPr lang="en-US" sz="1300" dirty="0">
                  <a:solidFill>
                    <a:schemeClr val="bg1"/>
                  </a:solidFill>
                  <a:latin typeface="Arial" panose="020B0604020202020204" pitchFamily="34" charset="0"/>
                  <a:cs typeface="Arial" panose="020B0604020202020204" pitchFamily="34" charset="0"/>
                </a:endParaRPr>
              </a:p>
            </p:txBody>
          </p:sp>
        </p:grpSp>
      </p:grpSp>
      <p:grpSp>
        <p:nvGrpSpPr>
          <p:cNvPr id="11" name="Group 10">
            <a:extLst>
              <a:ext uri="{FF2B5EF4-FFF2-40B4-BE49-F238E27FC236}">
                <a16:creationId xmlns:a16="http://schemas.microsoft.com/office/drawing/2014/main" id="{57FB7A5B-53CC-BBE6-C525-01CB5BB92D53}"/>
              </a:ext>
            </a:extLst>
          </p:cNvPr>
          <p:cNvGrpSpPr/>
          <p:nvPr/>
        </p:nvGrpSpPr>
        <p:grpSpPr>
          <a:xfrm>
            <a:off x="5583301" y="5237426"/>
            <a:ext cx="5870207" cy="917531"/>
            <a:chOff x="3244168" y="673168"/>
            <a:chExt cx="6479633" cy="1012786"/>
          </a:xfrm>
        </p:grpSpPr>
        <p:sp>
          <p:nvSpPr>
            <p:cNvPr id="54" name="Rectangle: Rounded Corners 53">
              <a:extLst>
                <a:ext uri="{FF2B5EF4-FFF2-40B4-BE49-F238E27FC236}">
                  <a16:creationId xmlns:a16="http://schemas.microsoft.com/office/drawing/2014/main" id="{B71D5F15-9DD2-9F36-631E-F30344A70045}"/>
                </a:ext>
              </a:extLst>
            </p:cNvPr>
            <p:cNvSpPr/>
            <p:nvPr/>
          </p:nvSpPr>
          <p:spPr>
            <a:xfrm>
              <a:off x="3244168" y="673168"/>
              <a:ext cx="6479633" cy="948867"/>
            </a:xfrm>
            <a:prstGeom prst="roundRect">
              <a:avLst>
                <a:gd name="adj" fmla="val 50000"/>
              </a:avLst>
            </a:prstGeom>
            <a:solidFill>
              <a:schemeClr val="accent5"/>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5" name="Oval 54">
              <a:extLst>
                <a:ext uri="{FF2B5EF4-FFF2-40B4-BE49-F238E27FC236}">
                  <a16:creationId xmlns:a16="http://schemas.microsoft.com/office/drawing/2014/main" id="{591D69AB-7F84-AB2B-31D1-91A986F8F5BC}"/>
                </a:ext>
              </a:extLst>
            </p:cNvPr>
            <p:cNvSpPr/>
            <p:nvPr/>
          </p:nvSpPr>
          <p:spPr>
            <a:xfrm>
              <a:off x="3362454" y="760315"/>
              <a:ext cx="774575" cy="774575"/>
            </a:xfrm>
            <a:prstGeom prst="ellipse">
              <a:avLst/>
            </a:prstGeom>
            <a:solidFill>
              <a:schemeClr val="bg1"/>
            </a:solidFill>
            <a:ln>
              <a:noFill/>
            </a:ln>
            <a:effectLst>
              <a:outerShdw blurRad="127000" sx="102000" sy="102000" algn="ctr" rotWithShape="0">
                <a:prstClr val="black">
                  <a:alpha val="2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56" name="TextBox 46">
              <a:extLst>
                <a:ext uri="{FF2B5EF4-FFF2-40B4-BE49-F238E27FC236}">
                  <a16:creationId xmlns:a16="http://schemas.microsoft.com/office/drawing/2014/main" id="{E8AF1D2F-B438-3404-E1B3-5E67E5C5D4F3}"/>
                </a:ext>
              </a:extLst>
            </p:cNvPr>
            <p:cNvSpPr txBox="1"/>
            <p:nvPr/>
          </p:nvSpPr>
          <p:spPr>
            <a:xfrm>
              <a:off x="3381486" y="760311"/>
              <a:ext cx="736511" cy="774582"/>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400" b="1" dirty="0">
                  <a:solidFill>
                    <a:schemeClr val="accent5"/>
                  </a:solidFill>
                </a:rPr>
                <a:t>5</a:t>
              </a:r>
            </a:p>
          </p:txBody>
        </p:sp>
        <p:grpSp>
          <p:nvGrpSpPr>
            <p:cNvPr id="57" name="Group 56">
              <a:extLst>
                <a:ext uri="{FF2B5EF4-FFF2-40B4-BE49-F238E27FC236}">
                  <a16:creationId xmlns:a16="http://schemas.microsoft.com/office/drawing/2014/main" id="{2C0193A2-AE7D-FE59-FD2A-B7CA78474068}"/>
                </a:ext>
              </a:extLst>
            </p:cNvPr>
            <p:cNvGrpSpPr/>
            <p:nvPr/>
          </p:nvGrpSpPr>
          <p:grpSpPr>
            <a:xfrm>
              <a:off x="4198344" y="729932"/>
              <a:ext cx="5456980" cy="956022"/>
              <a:chOff x="4198344" y="736003"/>
              <a:chExt cx="5456980" cy="956022"/>
            </a:xfrm>
          </p:grpSpPr>
          <p:sp>
            <p:nvSpPr>
              <p:cNvPr id="58" name="TextBox 48">
                <a:extLst>
                  <a:ext uri="{FF2B5EF4-FFF2-40B4-BE49-F238E27FC236}">
                    <a16:creationId xmlns:a16="http://schemas.microsoft.com/office/drawing/2014/main" id="{7CF28F91-80E7-0E2C-A5F3-58C12D0032A7}"/>
                  </a:ext>
                </a:extLst>
              </p:cNvPr>
              <p:cNvSpPr txBox="1"/>
              <p:nvPr/>
            </p:nvSpPr>
            <p:spPr>
              <a:xfrm>
                <a:off x="4198344" y="736003"/>
                <a:ext cx="5165771" cy="31594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b="1" dirty="0">
                    <a:solidFill>
                      <a:schemeClr val="bg1"/>
                    </a:solidFill>
                    <a:latin typeface="Arial" panose="020B0604020202020204" pitchFamily="34" charset="0"/>
                    <a:cs typeface="Arial" panose="020B0604020202020204" pitchFamily="34" charset="0"/>
                  </a:rPr>
                  <a:t>Actionable Insights → Making Data-Driven Decisions</a:t>
                </a:r>
                <a:endParaRPr lang="en-US" sz="1400" b="1" dirty="0">
                  <a:solidFill>
                    <a:schemeClr val="bg1"/>
                  </a:solidFill>
                  <a:latin typeface="Arial" panose="020B0604020202020204" pitchFamily="34" charset="0"/>
                  <a:cs typeface="Arial" panose="020B0604020202020204" pitchFamily="34" charset="0"/>
                </a:endParaRPr>
              </a:p>
            </p:txBody>
          </p:sp>
          <p:sp>
            <p:nvSpPr>
              <p:cNvPr id="59" name="TextBox 49">
                <a:extLst>
                  <a:ext uri="{FF2B5EF4-FFF2-40B4-BE49-F238E27FC236}">
                    <a16:creationId xmlns:a16="http://schemas.microsoft.com/office/drawing/2014/main" id="{C021A82C-4025-611E-94DC-63137FB37E77}"/>
                  </a:ext>
                </a:extLst>
              </p:cNvPr>
              <p:cNvSpPr txBox="1"/>
              <p:nvPr/>
            </p:nvSpPr>
            <p:spPr>
              <a:xfrm>
                <a:off x="4211562" y="927635"/>
                <a:ext cx="5443762" cy="76439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GB" sz="1300" dirty="0">
                    <a:solidFill>
                      <a:schemeClr val="bg1"/>
                    </a:solidFill>
                    <a:latin typeface="Arial" panose="020B0604020202020204" pitchFamily="34" charset="0"/>
                    <a:cs typeface="Arial" panose="020B0604020202020204" pitchFamily="34" charset="0"/>
                  </a:rPr>
                  <a:t>Using findings to implement real-world actions like adjusting business strategies, optimizing operations, or improving customer experiences.</a:t>
                </a:r>
                <a:endParaRPr lang="en-US" sz="1300" dirty="0">
                  <a:solidFill>
                    <a:schemeClr val="bg1"/>
                  </a:solidFill>
                  <a:latin typeface="Arial" panose="020B0604020202020204" pitchFamily="34" charset="0"/>
                  <a:cs typeface="Arial" panose="020B0604020202020204" pitchFamily="34" charset="0"/>
                </a:endParaRPr>
              </a:p>
            </p:txBody>
          </p:sp>
        </p:grpSp>
      </p:grpSp>
      <p:cxnSp>
        <p:nvCxnSpPr>
          <p:cNvPr id="12" name="Straight Connector 11">
            <a:extLst>
              <a:ext uri="{FF2B5EF4-FFF2-40B4-BE49-F238E27FC236}">
                <a16:creationId xmlns:a16="http://schemas.microsoft.com/office/drawing/2014/main" id="{EFDC182E-0E5E-97E8-8536-9EC446AC049F}"/>
              </a:ext>
            </a:extLst>
          </p:cNvPr>
          <p:cNvCxnSpPr>
            <a:cxnSpLocks/>
          </p:cNvCxnSpPr>
          <p:nvPr/>
        </p:nvCxnSpPr>
        <p:spPr>
          <a:xfrm>
            <a:off x="4579445" y="1466138"/>
            <a:ext cx="0" cy="4239543"/>
          </a:xfrm>
          <a:prstGeom prst="line">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899DF84D-2482-E536-4B05-3C126FB54FFE}"/>
              </a:ext>
            </a:extLst>
          </p:cNvPr>
          <p:cNvCxnSpPr>
            <a:cxnSpLocks/>
          </p:cNvCxnSpPr>
          <p:nvPr/>
        </p:nvCxnSpPr>
        <p:spPr>
          <a:xfrm>
            <a:off x="4579445" y="1466138"/>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BE6B1A2E-CC71-81A8-D23D-8E25E7203121}"/>
              </a:ext>
            </a:extLst>
          </p:cNvPr>
          <p:cNvCxnSpPr>
            <a:cxnSpLocks/>
          </p:cNvCxnSpPr>
          <p:nvPr/>
        </p:nvCxnSpPr>
        <p:spPr>
          <a:xfrm>
            <a:off x="4586888" y="2544743"/>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81B0DA09-3316-46A0-7296-74904ADDB8DE}"/>
              </a:ext>
            </a:extLst>
          </p:cNvPr>
          <p:cNvCxnSpPr>
            <a:cxnSpLocks/>
          </p:cNvCxnSpPr>
          <p:nvPr/>
        </p:nvCxnSpPr>
        <p:spPr>
          <a:xfrm>
            <a:off x="4586888" y="3567585"/>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0B477AA-C137-C997-3195-009E3B7D1369}"/>
              </a:ext>
            </a:extLst>
          </p:cNvPr>
          <p:cNvCxnSpPr>
            <a:cxnSpLocks/>
          </p:cNvCxnSpPr>
          <p:nvPr/>
        </p:nvCxnSpPr>
        <p:spPr>
          <a:xfrm>
            <a:off x="4591421" y="4616079"/>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6E81AC2F-254F-8B4E-E348-FAAF043A9D81}"/>
              </a:ext>
            </a:extLst>
          </p:cNvPr>
          <p:cNvCxnSpPr>
            <a:cxnSpLocks/>
          </p:cNvCxnSpPr>
          <p:nvPr/>
        </p:nvCxnSpPr>
        <p:spPr>
          <a:xfrm>
            <a:off x="4579445" y="5694684"/>
            <a:ext cx="740036" cy="1"/>
          </a:xfrm>
          <a:prstGeom prst="straightConnector1">
            <a:avLst/>
          </a:prstGeom>
          <a:ln w="25400">
            <a:solidFill>
              <a:schemeClr val="accent1"/>
            </a:solidFill>
            <a:headEnd type="oval"/>
            <a:tailEnd type="ova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82FA7D33-D413-692A-F10B-44BD8A7E44D0}"/>
              </a:ext>
            </a:extLst>
          </p:cNvPr>
          <p:cNvGrpSpPr/>
          <p:nvPr/>
        </p:nvGrpSpPr>
        <p:grpSpPr>
          <a:xfrm>
            <a:off x="1147634" y="1827566"/>
            <a:ext cx="3595331" cy="3857430"/>
            <a:chOff x="676552" y="2461564"/>
            <a:chExt cx="3595331" cy="3857430"/>
          </a:xfrm>
        </p:grpSpPr>
        <p:grpSp>
          <p:nvGrpSpPr>
            <p:cNvPr id="48" name="Group 47">
              <a:extLst>
                <a:ext uri="{FF2B5EF4-FFF2-40B4-BE49-F238E27FC236}">
                  <a16:creationId xmlns:a16="http://schemas.microsoft.com/office/drawing/2014/main" id="{8A084044-BCE8-B326-3D2F-9E679462433F}"/>
                </a:ext>
              </a:extLst>
            </p:cNvPr>
            <p:cNvGrpSpPr/>
            <p:nvPr/>
          </p:nvGrpSpPr>
          <p:grpSpPr>
            <a:xfrm>
              <a:off x="676552" y="2461564"/>
              <a:ext cx="3595331" cy="3857430"/>
              <a:chOff x="676552" y="1854516"/>
              <a:chExt cx="3595331" cy="3857430"/>
            </a:xfrm>
          </p:grpSpPr>
          <p:sp>
            <p:nvSpPr>
              <p:cNvPr id="50" name="Rectangle: Rounded Corners 49">
                <a:extLst>
                  <a:ext uri="{FF2B5EF4-FFF2-40B4-BE49-F238E27FC236}">
                    <a16:creationId xmlns:a16="http://schemas.microsoft.com/office/drawing/2014/main" id="{32539110-17A7-06D0-E383-E990CF274027}"/>
                  </a:ext>
                </a:extLst>
              </p:cNvPr>
              <p:cNvSpPr/>
              <p:nvPr/>
            </p:nvSpPr>
            <p:spPr>
              <a:xfrm>
                <a:off x="762504" y="1854516"/>
                <a:ext cx="2938462" cy="405663"/>
              </a:xfrm>
              <a:prstGeom prst="roundRect">
                <a:avLst/>
              </a:prstGeom>
              <a:solidFill>
                <a:schemeClr val="accent2"/>
              </a:solidFill>
              <a:ln w="13284" cap="flat">
                <a:noFill/>
                <a:prstDash val="solid"/>
                <a:miter/>
              </a:ln>
            </p:spPr>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ID">
                  <a:solidFill>
                    <a:schemeClr val="tx1"/>
                  </a:solidFill>
                </a:endParaRPr>
              </a:p>
            </p:txBody>
          </p:sp>
          <p:sp>
            <p:nvSpPr>
              <p:cNvPr id="51" name="TextBox 12">
                <a:extLst>
                  <a:ext uri="{FF2B5EF4-FFF2-40B4-BE49-F238E27FC236}">
                    <a16:creationId xmlns:a16="http://schemas.microsoft.com/office/drawing/2014/main" id="{63682331-3E6B-822D-BD15-C88E8A3E5D2E}"/>
                  </a:ext>
                </a:extLst>
              </p:cNvPr>
              <p:cNvSpPr txBox="1"/>
              <p:nvPr/>
            </p:nvSpPr>
            <p:spPr>
              <a:xfrm>
                <a:off x="710493" y="2382227"/>
                <a:ext cx="3561390"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500" b="1" dirty="0">
                    <a:latin typeface="+mj-lt"/>
                  </a:rPr>
                  <a:t>2.2 Raw Data into </a:t>
                </a:r>
                <a:br>
                  <a:rPr lang="en-GB" sz="2500" b="1" dirty="0">
                    <a:latin typeface="+mj-lt"/>
                  </a:rPr>
                </a:br>
                <a:r>
                  <a:rPr lang="en-GB" sz="2500" b="1" dirty="0">
                    <a:latin typeface="+mj-lt"/>
                  </a:rPr>
                  <a:t>Actionable Insights</a:t>
                </a:r>
                <a:endParaRPr lang="en-ID" sz="2500" b="1" dirty="0">
                  <a:latin typeface="+mj-lt"/>
                </a:endParaRPr>
              </a:p>
            </p:txBody>
          </p:sp>
          <p:sp>
            <p:nvSpPr>
              <p:cNvPr id="52" name="TextBox 13">
                <a:extLst>
                  <a:ext uri="{FF2B5EF4-FFF2-40B4-BE49-F238E27FC236}">
                    <a16:creationId xmlns:a16="http://schemas.microsoft.com/office/drawing/2014/main" id="{61D95E19-0CB9-5966-2110-36A9F4492978}"/>
                  </a:ext>
                </a:extLst>
              </p:cNvPr>
              <p:cNvSpPr txBox="1"/>
              <p:nvPr/>
            </p:nvSpPr>
            <p:spPr>
              <a:xfrm>
                <a:off x="676552" y="3126623"/>
                <a:ext cx="2938463" cy="258532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00000"/>
                  </a:lnSpc>
                </a:pPr>
                <a:r>
                  <a:rPr lang="en-US" i="1" dirty="0"/>
                  <a:t>“</a:t>
                </a:r>
                <a:r>
                  <a:rPr lang="en-GB" i="1" dirty="0"/>
                  <a:t>We turn raw data into actionable insights by processing and </a:t>
                </a:r>
                <a:r>
                  <a:rPr lang="en-GB" i="1" dirty="0" err="1"/>
                  <a:t>analyzing</a:t>
                </a:r>
                <a:r>
                  <a:rPr lang="en-GB" i="1" dirty="0"/>
                  <a:t> it to extract meaningful patterns. Raw data is often unstructured and contains errors, so we clean, organize, and </a:t>
                </a:r>
                <a:r>
                  <a:rPr lang="en-GB" i="1" dirty="0" err="1"/>
                  <a:t>analyze</a:t>
                </a:r>
                <a:r>
                  <a:rPr lang="en-GB" i="1" dirty="0"/>
                  <a:t> it to uncover trends.</a:t>
                </a:r>
                <a:r>
                  <a:rPr lang="en-US" i="1" dirty="0"/>
                  <a:t>”</a:t>
                </a:r>
                <a:endParaRPr lang="en-ID" i="1" dirty="0"/>
              </a:p>
            </p:txBody>
          </p:sp>
          <p:sp>
            <p:nvSpPr>
              <p:cNvPr id="53" name="TextBox 14">
                <a:extLst>
                  <a:ext uri="{FF2B5EF4-FFF2-40B4-BE49-F238E27FC236}">
                    <a16:creationId xmlns:a16="http://schemas.microsoft.com/office/drawing/2014/main" id="{A01A5756-BC24-E18A-B420-B9FCBAF43107}"/>
                  </a:ext>
                </a:extLst>
              </p:cNvPr>
              <p:cNvSpPr txBox="1"/>
              <p:nvPr/>
            </p:nvSpPr>
            <p:spPr>
              <a:xfrm>
                <a:off x="762504" y="1888926"/>
                <a:ext cx="2938463" cy="3139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600" b="1" i="1" dirty="0">
                    <a:solidFill>
                      <a:schemeClr val="bg1"/>
                    </a:solidFill>
                  </a:rPr>
                  <a:t>Data </a:t>
                </a:r>
                <a:r>
                  <a:rPr lang="en-US" sz="1600" b="1" dirty="0">
                    <a:solidFill>
                      <a:schemeClr val="bg1"/>
                    </a:solidFill>
                    <a:latin typeface="+mj-lt"/>
                  </a:rPr>
                  <a:t>→ </a:t>
                </a:r>
                <a:r>
                  <a:rPr lang="en-US" sz="1600" b="1" i="1" dirty="0">
                    <a:solidFill>
                      <a:schemeClr val="bg1"/>
                    </a:solidFill>
                  </a:rPr>
                  <a:t>Actionable Insights</a:t>
                </a:r>
                <a:endParaRPr lang="en-ID" sz="1600" b="1" i="1" dirty="0">
                  <a:solidFill>
                    <a:schemeClr val="bg1"/>
                  </a:solidFill>
                </a:endParaRPr>
              </a:p>
            </p:txBody>
          </p:sp>
        </p:grpSp>
        <p:sp>
          <p:nvSpPr>
            <p:cNvPr id="49" name="TextBox 67">
              <a:extLst>
                <a:ext uri="{FF2B5EF4-FFF2-40B4-BE49-F238E27FC236}">
                  <a16:creationId xmlns:a16="http://schemas.microsoft.com/office/drawing/2014/main" id="{A5BDBA6A-3BBB-6BC7-9C8E-D7D22C7AE582}"/>
                </a:ext>
              </a:extLst>
            </p:cNvPr>
            <p:cNvSpPr txBox="1"/>
            <p:nvPr/>
          </p:nvSpPr>
          <p:spPr>
            <a:xfrm>
              <a:off x="711784" y="4427697"/>
              <a:ext cx="3405974" cy="34073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endParaRPr lang="en-ID" sz="1200" dirty="0">
                <a:solidFill>
                  <a:schemeClr val="tx1">
                    <a:lumMod val="75000"/>
                    <a:lumOff val="25000"/>
                  </a:schemeClr>
                </a:solidFill>
              </a:endParaRPr>
            </a:p>
          </p:txBody>
        </p:sp>
      </p:grpSp>
      <p:sp>
        <p:nvSpPr>
          <p:cNvPr id="4" name="Title 3">
            <a:extLst>
              <a:ext uri="{FF2B5EF4-FFF2-40B4-BE49-F238E27FC236}">
                <a16:creationId xmlns:a16="http://schemas.microsoft.com/office/drawing/2014/main" id="{497D7BA0-DDFA-54D3-4CBA-013AE550713C}"/>
              </a:ext>
            </a:extLst>
          </p:cNvPr>
          <p:cNvSpPr>
            <a:spLocks noGrp="1"/>
          </p:cNvSpPr>
          <p:nvPr>
            <p:ph type="title"/>
          </p:nvPr>
        </p:nvSpPr>
        <p:spPr>
          <a:xfrm>
            <a:off x="727200" y="432000"/>
            <a:ext cx="3960000" cy="369332"/>
          </a:xfrm>
        </p:spPr>
        <p:txBody>
          <a:bodyPr/>
          <a:lstStyle/>
          <a:p>
            <a:r>
              <a:rPr lang="en-GB" dirty="0"/>
              <a:t>2. Background and Motivation</a:t>
            </a:r>
            <a:endParaRPr lang="LID4096" dirty="0"/>
          </a:p>
        </p:txBody>
      </p:sp>
    </p:spTree>
    <p:extLst>
      <p:ext uri="{BB962C8B-B14F-4D97-AF65-F5344CB8AC3E}">
        <p14:creationId xmlns:p14="http://schemas.microsoft.com/office/powerpoint/2010/main" val="3585543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3FFF79-4B2C-FB21-830D-A7D19766C95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FE385BE-43E9-DC6E-5219-509F5FF90434}"/>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03:</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Data vs Information</a:t>
            </a:r>
          </a:p>
        </p:txBody>
      </p:sp>
    </p:spTree>
    <p:extLst>
      <p:ext uri="{BB962C8B-B14F-4D97-AF65-F5344CB8AC3E}">
        <p14:creationId xmlns:p14="http://schemas.microsoft.com/office/powerpoint/2010/main" val="33532698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1625E-B326-FB15-FF38-B463DF1E2294}"/>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A0E7E41-7EA4-9D81-2397-150F0AD1911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3.1 What is Data?</a:t>
            </a:r>
          </a:p>
        </p:txBody>
      </p:sp>
      <p:sp>
        <p:nvSpPr>
          <p:cNvPr id="4" name="object 3">
            <a:extLst>
              <a:ext uri="{FF2B5EF4-FFF2-40B4-BE49-F238E27FC236}">
                <a16:creationId xmlns:a16="http://schemas.microsoft.com/office/drawing/2014/main" id="{776D2A8A-8ED2-F0A7-C6CC-16D3CE4CA463}"/>
              </a:ext>
            </a:extLst>
          </p:cNvPr>
          <p:cNvSpPr txBox="1"/>
          <p:nvPr/>
        </p:nvSpPr>
        <p:spPr>
          <a:xfrm>
            <a:off x="733424" y="1514807"/>
            <a:ext cx="10744200" cy="1852889"/>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Data refers to raw, unprocessed facts and figures collected from various sources.</a:t>
            </a:r>
          </a:p>
          <a:p>
            <a:pPr marL="16328" defTabSz="1175644" hangingPunct="1">
              <a:lnSpc>
                <a:spcPct val="100000"/>
              </a:lnSpc>
              <a:spcBef>
                <a:spcPts val="129"/>
              </a:spcBef>
            </a:pPr>
            <a:endParaRPr lang="en-GB" sz="800" b="1" dirty="0">
              <a:solidFill>
                <a:sysClr val="windowText" lastClr="000000"/>
              </a:solidFill>
              <a:latin typeface="Arial"/>
              <a:cs typeface="Arial"/>
            </a:endParaRPr>
          </a:p>
          <a:p>
            <a:pPr marL="357188" indent="-341313" defTabSz="1175644" hangingPunct="1">
              <a:lnSpc>
                <a:spcPct val="100000"/>
              </a:lnSpc>
              <a:spcBef>
                <a:spcPts val="129"/>
              </a:spcBef>
            </a:pPr>
            <a:r>
              <a:rPr lang="en-GB" sz="1800" dirty="0">
                <a:solidFill>
                  <a:sysClr val="windowText" lastClr="000000"/>
                </a:solidFill>
                <a:latin typeface="Arial"/>
                <a:cs typeface="Arial"/>
              </a:rPr>
              <a:t>✅ Data has no clear meaning until it is processed. It can be numbers, words, images, GPS points, sensor readings, or survey answers.</a:t>
            </a:r>
          </a:p>
          <a:p>
            <a:pPr marL="357188" indent="-341313" defTabSz="1175644" hangingPunct="1">
              <a:lnSpc>
                <a:spcPct val="100000"/>
              </a:lnSpc>
              <a:spcBef>
                <a:spcPts val="129"/>
              </a:spcBef>
            </a:pPr>
            <a:r>
              <a:rPr lang="en-GB" sz="1800" dirty="0">
                <a:solidFill>
                  <a:sysClr val="windowText" lastClr="000000"/>
                </a:solidFill>
                <a:latin typeface="Arial"/>
                <a:cs typeface="Arial"/>
              </a:rPr>
              <a:t>✅ In transport studies, data may include things like traffic counts, bus arrival times, accident numbers, or travel speeds.</a:t>
            </a:r>
          </a:p>
          <a:p>
            <a:pPr marL="16328" defTabSz="1175644" hangingPunct="1">
              <a:lnSpc>
                <a:spcPct val="100000"/>
              </a:lnSpc>
              <a:spcBef>
                <a:spcPts val="129"/>
              </a:spcBef>
            </a:pPr>
            <a:r>
              <a:rPr lang="en-GB" sz="1800" dirty="0">
                <a:solidFill>
                  <a:sysClr val="windowText" lastClr="000000"/>
                </a:solidFill>
                <a:latin typeface="Arial"/>
                <a:cs typeface="Arial"/>
              </a:rPr>
              <a:t>✅ Data is important because it is the starting point for analysis, but on its own, it does not tell a full story. </a:t>
            </a:r>
          </a:p>
        </p:txBody>
      </p:sp>
      <p:sp>
        <p:nvSpPr>
          <p:cNvPr id="9" name="object 3">
            <a:extLst>
              <a:ext uri="{FF2B5EF4-FFF2-40B4-BE49-F238E27FC236}">
                <a16:creationId xmlns:a16="http://schemas.microsoft.com/office/drawing/2014/main" id="{B26E6A32-D4D8-DA99-22FD-3F71C3DDAB9E}"/>
              </a:ext>
            </a:extLst>
          </p:cNvPr>
          <p:cNvSpPr txBox="1"/>
          <p:nvPr/>
        </p:nvSpPr>
        <p:spPr>
          <a:xfrm>
            <a:off x="771520" y="3626240"/>
            <a:ext cx="10706104"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3.2 What is Information?</a:t>
            </a:r>
          </a:p>
        </p:txBody>
      </p:sp>
      <p:sp>
        <p:nvSpPr>
          <p:cNvPr id="10" name="object 3">
            <a:extLst>
              <a:ext uri="{FF2B5EF4-FFF2-40B4-BE49-F238E27FC236}">
                <a16:creationId xmlns:a16="http://schemas.microsoft.com/office/drawing/2014/main" id="{6D8B9B29-935D-3FA4-B49D-BF3A8785AD8F}"/>
              </a:ext>
            </a:extLst>
          </p:cNvPr>
          <p:cNvSpPr txBox="1"/>
          <p:nvPr/>
        </p:nvSpPr>
        <p:spPr>
          <a:xfrm>
            <a:off x="771520" y="4031527"/>
            <a:ext cx="10772772" cy="1298891"/>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Information is processed, structured, and meaningful data that supports decision-making.</a:t>
            </a:r>
          </a:p>
          <a:p>
            <a:pPr marL="16328" defTabSz="1175644" hangingPunct="1">
              <a:lnSpc>
                <a:spcPct val="100000"/>
              </a:lnSpc>
              <a:spcBef>
                <a:spcPts val="129"/>
              </a:spcBef>
            </a:pPr>
            <a:endParaRPr lang="en-GB" sz="800" dirty="0">
              <a:solidFill>
                <a:sysClr val="windowText" lastClr="000000"/>
              </a:solidFill>
              <a:latin typeface="Arial"/>
              <a:cs typeface="Arial"/>
            </a:endParaRPr>
          </a:p>
          <a:p>
            <a:pPr marL="357188" indent="-341313" defTabSz="1175644" hangingPunct="1">
              <a:lnSpc>
                <a:spcPct val="100000"/>
              </a:lnSpc>
              <a:spcBef>
                <a:spcPts val="129"/>
              </a:spcBef>
            </a:pPr>
            <a:r>
              <a:rPr lang="en-GB" sz="1800" dirty="0">
                <a:solidFill>
                  <a:sysClr val="windowText" lastClr="000000"/>
                </a:solidFill>
                <a:latin typeface="Arial"/>
                <a:cs typeface="Arial"/>
              </a:rPr>
              <a:t>✅ When we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data, categorize it, or summarize it, we convert it into information.</a:t>
            </a:r>
          </a:p>
          <a:p>
            <a:pPr marL="357188" indent="-341313" defTabSz="1175644" hangingPunct="1">
              <a:lnSpc>
                <a:spcPct val="100000"/>
              </a:lnSpc>
              <a:spcBef>
                <a:spcPts val="129"/>
              </a:spcBef>
            </a:pPr>
            <a:r>
              <a:rPr lang="en-GB" sz="1800" dirty="0">
                <a:solidFill>
                  <a:sysClr val="windowText" lastClr="000000"/>
                </a:solidFill>
                <a:latin typeface="Arial"/>
                <a:cs typeface="Arial"/>
              </a:rPr>
              <a:t>✅ Information helps us understand patterns, make comparisons, and support decisions.</a:t>
            </a:r>
          </a:p>
          <a:p>
            <a:pPr marL="16328" defTabSz="1175644" hangingPunct="1">
              <a:lnSpc>
                <a:spcPct val="100000"/>
              </a:lnSpc>
              <a:spcBef>
                <a:spcPts val="129"/>
              </a:spcBef>
            </a:pPr>
            <a:r>
              <a:rPr lang="en-GB" sz="1800" dirty="0">
                <a:solidFill>
                  <a:sysClr val="windowText" lastClr="000000"/>
                </a:solidFill>
                <a:latin typeface="Arial"/>
                <a:cs typeface="Arial"/>
              </a:rPr>
              <a:t>✅ For example, converting raw traffic counts into a report showing peak-hour congestion is information.</a:t>
            </a:r>
          </a:p>
        </p:txBody>
      </p:sp>
      <p:sp>
        <p:nvSpPr>
          <p:cNvPr id="7" name="Title 6">
            <a:extLst>
              <a:ext uri="{FF2B5EF4-FFF2-40B4-BE49-F238E27FC236}">
                <a16:creationId xmlns:a16="http://schemas.microsoft.com/office/drawing/2014/main" id="{1D083E1B-E71F-F37F-4CAF-B66F144A3C94}"/>
              </a:ext>
            </a:extLst>
          </p:cNvPr>
          <p:cNvSpPr>
            <a:spLocks noGrp="1"/>
          </p:cNvSpPr>
          <p:nvPr>
            <p:ph type="title"/>
          </p:nvPr>
        </p:nvSpPr>
        <p:spPr>
          <a:xfrm>
            <a:off x="727200" y="432000"/>
            <a:ext cx="2952000" cy="369332"/>
          </a:xfrm>
        </p:spPr>
        <p:txBody>
          <a:bodyPr/>
          <a:lstStyle/>
          <a:p>
            <a:r>
              <a:rPr lang="en-GB" dirty="0"/>
              <a:t>3. Data vs Information</a:t>
            </a:r>
            <a:endParaRPr lang="LID4096" dirty="0"/>
          </a:p>
        </p:txBody>
      </p:sp>
    </p:spTree>
    <p:extLst>
      <p:ext uri="{BB962C8B-B14F-4D97-AF65-F5344CB8AC3E}">
        <p14:creationId xmlns:p14="http://schemas.microsoft.com/office/powerpoint/2010/main" val="336876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98012C-CF7E-5501-E678-F91B97570CE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CFDAF84-0A3B-06C3-4620-2965686674EE}"/>
              </a:ext>
            </a:extLst>
          </p:cNvPr>
          <p:cNvSpPr txBox="1"/>
          <p:nvPr/>
        </p:nvSpPr>
        <p:spPr>
          <a:xfrm>
            <a:off x="733424" y="1025080"/>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Now that we understand the basic difference between data and information, we can compare them more clearly. The following table summarizes how data and information differ in terms of meaning, usefulness, and level of processing.</a:t>
            </a:r>
          </a:p>
        </p:txBody>
      </p:sp>
      <p:graphicFrame>
        <p:nvGraphicFramePr>
          <p:cNvPr id="16" name="Table 15">
            <a:extLst>
              <a:ext uri="{FF2B5EF4-FFF2-40B4-BE49-F238E27FC236}">
                <a16:creationId xmlns:a16="http://schemas.microsoft.com/office/drawing/2014/main" id="{4407630E-A4FC-FF75-20AA-F339826CF010}"/>
              </a:ext>
            </a:extLst>
          </p:cNvPr>
          <p:cNvGraphicFramePr>
            <a:graphicFrameLocks noGrp="1"/>
          </p:cNvGraphicFramePr>
          <p:nvPr>
            <p:extLst>
              <p:ext uri="{D42A27DB-BD31-4B8C-83A1-F6EECF244321}">
                <p14:modId xmlns:p14="http://schemas.microsoft.com/office/powerpoint/2010/main" val="4127263799"/>
              </p:ext>
            </p:extLst>
          </p:nvPr>
        </p:nvGraphicFramePr>
        <p:xfrm>
          <a:off x="714376" y="2096313"/>
          <a:ext cx="10744200" cy="3281680"/>
        </p:xfrm>
        <a:graphic>
          <a:graphicData uri="http://schemas.openxmlformats.org/drawingml/2006/table">
            <a:tbl>
              <a:tblPr firstRow="1" bandRow="1">
                <a:tableStyleId>{5C22544A-7EE6-4342-B048-85BDC9FD1C3A}</a:tableStyleId>
              </a:tblPr>
              <a:tblGrid>
                <a:gridCol w="1400174">
                  <a:extLst>
                    <a:ext uri="{9D8B030D-6E8A-4147-A177-3AD203B41FA5}">
                      <a16:colId xmlns:a16="http://schemas.microsoft.com/office/drawing/2014/main" val="1755482268"/>
                    </a:ext>
                  </a:extLst>
                </a:gridCol>
                <a:gridCol w="3981450">
                  <a:extLst>
                    <a:ext uri="{9D8B030D-6E8A-4147-A177-3AD203B41FA5}">
                      <a16:colId xmlns:a16="http://schemas.microsoft.com/office/drawing/2014/main" val="938120323"/>
                    </a:ext>
                  </a:extLst>
                </a:gridCol>
                <a:gridCol w="5362576">
                  <a:extLst>
                    <a:ext uri="{9D8B030D-6E8A-4147-A177-3AD203B41FA5}">
                      <a16:colId xmlns:a16="http://schemas.microsoft.com/office/drawing/2014/main" val="3705453515"/>
                    </a:ext>
                  </a:extLst>
                </a:gridCol>
              </a:tblGrid>
              <a:tr h="370840">
                <a:tc>
                  <a:txBody>
                    <a:bodyPr/>
                    <a:lstStyle/>
                    <a:p>
                      <a:pPr algn="ctr"/>
                      <a:r>
                        <a:rPr lang="en-GB" sz="1800" dirty="0"/>
                        <a:t>Aspect</a:t>
                      </a:r>
                      <a:endParaRPr lang="LID4096" sz="1800" dirty="0"/>
                    </a:p>
                  </a:txBody>
                  <a:tcPr/>
                </a:tc>
                <a:tc>
                  <a:txBody>
                    <a:bodyPr/>
                    <a:lstStyle/>
                    <a:p>
                      <a:r>
                        <a:rPr lang="en-GB" sz="1800" dirty="0"/>
                        <a:t>Transport Data Types</a:t>
                      </a:r>
                    </a:p>
                  </a:txBody>
                  <a:tcPr/>
                </a:tc>
                <a:tc>
                  <a:txBody>
                    <a:bodyPr/>
                    <a:lstStyle/>
                    <a:p>
                      <a:r>
                        <a:rPr lang="en-GB" sz="1800" dirty="0"/>
                        <a:t>Examples</a:t>
                      </a:r>
                      <a:endParaRPr lang="LID4096" sz="1800" dirty="0"/>
                    </a:p>
                  </a:txBody>
                  <a:tcPr/>
                </a:tc>
                <a:extLst>
                  <a:ext uri="{0D108BD9-81ED-4DB2-BD59-A6C34878D82A}">
                    <a16:rowId xmlns:a16="http://schemas.microsoft.com/office/drawing/2014/main" val="2509159265"/>
                  </a:ext>
                </a:extLst>
              </a:tr>
              <a:tr h="370840">
                <a:tc>
                  <a:txBody>
                    <a:bodyPr/>
                    <a:lstStyle/>
                    <a:p>
                      <a:pPr algn="l"/>
                      <a:r>
                        <a:rPr lang="en-GB" sz="1600" b="1" dirty="0"/>
                        <a:t>Nature</a:t>
                      </a:r>
                      <a:endParaRPr lang="LID4096" sz="1600" b="1" dirty="0"/>
                    </a:p>
                  </a:txBody>
                  <a:tcPr/>
                </a:tc>
                <a:tc>
                  <a:txBody>
                    <a:bodyPr/>
                    <a:lstStyle/>
                    <a:p>
                      <a:r>
                        <a:rPr lang="en-GB" sz="1600" b="0" dirty="0"/>
                        <a:t>Raw, unstructured facts</a:t>
                      </a:r>
                      <a:endParaRPr lang="LID4096" sz="1600" b="0" dirty="0"/>
                    </a:p>
                  </a:txBody>
                  <a:tcPr/>
                </a:tc>
                <a:tc>
                  <a:txBody>
                    <a:bodyPr/>
                    <a:lstStyle/>
                    <a:p>
                      <a:r>
                        <a:rPr lang="en-GB" sz="1600" dirty="0"/>
                        <a:t>Processed, meaningful insights</a:t>
                      </a:r>
                      <a:endParaRPr lang="LID4096" sz="1600" dirty="0"/>
                    </a:p>
                  </a:txBody>
                  <a:tcPr/>
                </a:tc>
                <a:extLst>
                  <a:ext uri="{0D108BD9-81ED-4DB2-BD59-A6C34878D82A}">
                    <a16:rowId xmlns:a16="http://schemas.microsoft.com/office/drawing/2014/main" val="2175920149"/>
                  </a:ext>
                </a:extLst>
              </a:tr>
              <a:tr h="370840">
                <a:tc>
                  <a:txBody>
                    <a:bodyPr/>
                    <a:lstStyle/>
                    <a:p>
                      <a:pPr algn="l"/>
                      <a:r>
                        <a:rPr lang="en-GB" sz="1600" b="1" dirty="0"/>
                        <a:t>Format</a:t>
                      </a:r>
                      <a:endParaRPr lang="LID4096" sz="1600" b="1" dirty="0"/>
                    </a:p>
                  </a:txBody>
                  <a:tcPr/>
                </a:tc>
                <a:tc>
                  <a:txBody>
                    <a:bodyPr/>
                    <a:lstStyle/>
                    <a:p>
                      <a:r>
                        <a:rPr lang="en-GB" sz="1600" b="0" dirty="0"/>
                        <a:t>Numbers, text, symbols, images</a:t>
                      </a:r>
                      <a:endParaRPr lang="LID4096" sz="1600" b="0" dirty="0"/>
                    </a:p>
                  </a:txBody>
                  <a:tcPr/>
                </a:tc>
                <a:tc>
                  <a:txBody>
                    <a:bodyPr/>
                    <a:lstStyle/>
                    <a:p>
                      <a:r>
                        <a:rPr lang="en-GB" sz="1600" dirty="0"/>
                        <a:t>Reports, graphs, charts, summaries</a:t>
                      </a:r>
                      <a:endParaRPr lang="LID4096" sz="1600" dirty="0"/>
                    </a:p>
                  </a:txBody>
                  <a:tcPr/>
                </a:tc>
                <a:extLst>
                  <a:ext uri="{0D108BD9-81ED-4DB2-BD59-A6C34878D82A}">
                    <a16:rowId xmlns:a16="http://schemas.microsoft.com/office/drawing/2014/main" val="667188357"/>
                  </a:ext>
                </a:extLst>
              </a:tr>
              <a:tr h="370840">
                <a:tc>
                  <a:txBody>
                    <a:bodyPr/>
                    <a:lstStyle/>
                    <a:p>
                      <a:pPr algn="l"/>
                      <a:r>
                        <a:rPr lang="en-GB" sz="1600" b="1" dirty="0"/>
                        <a:t>Usefulness</a:t>
                      </a:r>
                      <a:endParaRPr lang="LID4096" sz="1600" b="1" dirty="0"/>
                    </a:p>
                  </a:txBody>
                  <a:tcPr/>
                </a:tc>
                <a:tc>
                  <a:txBody>
                    <a:bodyPr/>
                    <a:lstStyle/>
                    <a:p>
                      <a:r>
                        <a:rPr lang="en-GB" sz="1600" b="0" dirty="0"/>
                        <a:t>Needs analysis to be useful</a:t>
                      </a:r>
                      <a:endParaRPr lang="LID4096" sz="1600" b="0" dirty="0"/>
                    </a:p>
                  </a:txBody>
                  <a:tcPr/>
                </a:tc>
                <a:tc>
                  <a:txBody>
                    <a:bodyPr/>
                    <a:lstStyle/>
                    <a:p>
                      <a:r>
                        <a:rPr lang="en-GB" sz="1600" dirty="0"/>
                        <a:t>Ready for decision-making</a:t>
                      </a:r>
                      <a:endParaRPr lang="LID4096" sz="1600" dirty="0"/>
                    </a:p>
                  </a:txBody>
                  <a:tcPr/>
                </a:tc>
                <a:extLst>
                  <a:ext uri="{0D108BD9-81ED-4DB2-BD59-A6C34878D82A}">
                    <a16:rowId xmlns:a16="http://schemas.microsoft.com/office/drawing/2014/main" val="1341259936"/>
                  </a:ext>
                </a:extLst>
              </a:tr>
              <a:tr h="370840">
                <a:tc>
                  <a:txBody>
                    <a:bodyPr/>
                    <a:lstStyle/>
                    <a:p>
                      <a:pPr algn="l"/>
                      <a:r>
                        <a:rPr lang="en-GB" sz="1600" b="1" dirty="0"/>
                        <a:t>Example</a:t>
                      </a:r>
                      <a:endParaRPr lang="LID4096" sz="1600" b="1" dirty="0"/>
                    </a:p>
                  </a:txBody>
                  <a:tcPr/>
                </a:tc>
                <a:tc>
                  <a:txBody>
                    <a:bodyPr/>
                    <a:lstStyle/>
                    <a:p>
                      <a:pPr marL="285750" indent="-285750">
                        <a:buFont typeface="Wingdings" panose="05000000000000000000" pitchFamily="2" charset="2"/>
                        <a:buChar char="v"/>
                      </a:pPr>
                      <a:r>
                        <a:rPr lang="en-GB" sz="1600" b="0" dirty="0"/>
                        <a:t>500 cars passed a checkpoint.</a:t>
                      </a:r>
                    </a:p>
                    <a:p>
                      <a:pPr marL="285750" indent="-285750">
                        <a:buFont typeface="Wingdings" panose="05000000000000000000" pitchFamily="2" charset="2"/>
                        <a:buChar char="v"/>
                      </a:pPr>
                      <a:r>
                        <a:rPr lang="en-GB" sz="1600" b="0" dirty="0"/>
                        <a:t>Number of cars passing a traffic light per hour </a:t>
                      </a:r>
                    </a:p>
                    <a:p>
                      <a:pPr marL="285750" indent="-285750">
                        <a:buFont typeface="Wingdings" panose="05000000000000000000" pitchFamily="2" charset="2"/>
                        <a:buChar char="v"/>
                      </a:pPr>
                      <a:r>
                        <a:rPr lang="en-GB" sz="1600" b="0" dirty="0"/>
                        <a:t>GPS coordinates of buses on a route</a:t>
                      </a:r>
                    </a:p>
                    <a:p>
                      <a:pPr marL="285750" indent="-285750">
                        <a:buFont typeface="Wingdings" panose="05000000000000000000" pitchFamily="2" charset="2"/>
                        <a:buChar char="v"/>
                      </a:pPr>
                      <a:r>
                        <a:rPr lang="en-GB" sz="1600" b="0" dirty="0"/>
                        <a:t>Speed of vehicles recorded by radar</a:t>
                      </a:r>
                      <a:endParaRPr lang="LID4096" sz="1600" b="0" dirty="0"/>
                    </a:p>
                  </a:txBody>
                  <a:tcPr/>
                </a:tc>
                <a:tc>
                  <a:txBody>
                    <a:bodyPr/>
                    <a:lstStyle/>
                    <a:p>
                      <a:pPr marL="285750" indent="-285750">
                        <a:buFont typeface="Wingdings" panose="05000000000000000000" pitchFamily="2" charset="2"/>
                        <a:buChar char="v"/>
                      </a:pPr>
                      <a:r>
                        <a:rPr lang="en-GB" sz="1600" dirty="0"/>
                        <a:t>Peak traffic flow is 500 cars/hour.</a:t>
                      </a:r>
                    </a:p>
                    <a:p>
                      <a:pPr marL="285750" indent="-285750">
                        <a:buFont typeface="Wingdings" panose="05000000000000000000" pitchFamily="2" charset="2"/>
                        <a:buChar char="v"/>
                      </a:pPr>
                      <a:r>
                        <a:rPr lang="en-GB" sz="1600" dirty="0"/>
                        <a:t>Peak traffic occurs between 7 AM - 9 AM with 2,000 vehicles per hour.</a:t>
                      </a:r>
                    </a:p>
                    <a:p>
                      <a:pPr marL="285750" indent="-285750">
                        <a:buFont typeface="Wingdings" panose="05000000000000000000" pitchFamily="2" charset="2"/>
                        <a:buChar char="v"/>
                      </a:pPr>
                      <a:r>
                        <a:rPr lang="en-GB" sz="1600" dirty="0"/>
                        <a:t>Buses on Route A take 10 minutes longer during rush hour due to congestion.</a:t>
                      </a:r>
                    </a:p>
                    <a:p>
                      <a:pPr marL="285750" indent="-285750">
                        <a:buFont typeface="Wingdings" panose="05000000000000000000" pitchFamily="2" charset="2"/>
                        <a:buChar char="v"/>
                      </a:pPr>
                      <a:r>
                        <a:rPr lang="en-GB" sz="1600" dirty="0"/>
                        <a:t>The accident rate is highest at the intersection of Main St and 5th Ave.</a:t>
                      </a:r>
                      <a:endParaRPr lang="LID4096" sz="1600" dirty="0"/>
                    </a:p>
                  </a:txBody>
                  <a:tcPr/>
                </a:tc>
                <a:extLst>
                  <a:ext uri="{0D108BD9-81ED-4DB2-BD59-A6C34878D82A}">
                    <a16:rowId xmlns:a16="http://schemas.microsoft.com/office/drawing/2014/main" val="1430705026"/>
                  </a:ext>
                </a:extLst>
              </a:tr>
            </a:tbl>
          </a:graphicData>
        </a:graphic>
      </p:graphicFrame>
      <p:sp>
        <p:nvSpPr>
          <p:cNvPr id="7" name="Title 6">
            <a:extLst>
              <a:ext uri="{FF2B5EF4-FFF2-40B4-BE49-F238E27FC236}">
                <a16:creationId xmlns:a16="http://schemas.microsoft.com/office/drawing/2014/main" id="{0B2A7B37-CBB4-8850-D57A-CE981389D0D1}"/>
              </a:ext>
            </a:extLst>
          </p:cNvPr>
          <p:cNvSpPr>
            <a:spLocks noGrp="1"/>
          </p:cNvSpPr>
          <p:nvPr>
            <p:ph type="title"/>
          </p:nvPr>
        </p:nvSpPr>
        <p:spPr>
          <a:xfrm>
            <a:off x="727200" y="432000"/>
            <a:ext cx="2952000" cy="369332"/>
          </a:xfrm>
        </p:spPr>
        <p:txBody>
          <a:bodyPr/>
          <a:lstStyle/>
          <a:p>
            <a:r>
              <a:rPr lang="en-GB" dirty="0"/>
              <a:t>3. Data vs Information</a:t>
            </a:r>
            <a:endParaRPr lang="LID4096" dirty="0"/>
          </a:p>
        </p:txBody>
      </p:sp>
    </p:spTree>
    <p:extLst>
      <p:ext uri="{BB962C8B-B14F-4D97-AF65-F5344CB8AC3E}">
        <p14:creationId xmlns:p14="http://schemas.microsoft.com/office/powerpoint/2010/main" val="1552876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68E686-CA7B-BFA2-1461-940735B6E96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9029AD0-AF0A-CEC3-A73C-2A22272EA7C3}"/>
              </a:ext>
            </a:extLst>
          </p:cNvPr>
          <p:cNvSpPr txBox="1"/>
          <p:nvPr/>
        </p:nvSpPr>
        <p:spPr>
          <a:xfrm>
            <a:off x="733424" y="1025080"/>
            <a:ext cx="10725152" cy="364193"/>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3.3 Importance of Converting Data into Information:</a:t>
            </a:r>
          </a:p>
        </p:txBody>
      </p:sp>
      <p:grpSp>
        <p:nvGrpSpPr>
          <p:cNvPr id="10" name="Группа 6">
            <a:extLst>
              <a:ext uri="{FF2B5EF4-FFF2-40B4-BE49-F238E27FC236}">
                <a16:creationId xmlns:a16="http://schemas.microsoft.com/office/drawing/2014/main" id="{C068AB23-4209-DC74-6E30-E10D7138982D}"/>
              </a:ext>
            </a:extLst>
          </p:cNvPr>
          <p:cNvGrpSpPr/>
          <p:nvPr/>
        </p:nvGrpSpPr>
        <p:grpSpPr>
          <a:xfrm>
            <a:off x="726282" y="1534056"/>
            <a:ext cx="10732294" cy="898344"/>
            <a:chOff x="1006519" y="2933016"/>
            <a:chExt cx="10732294" cy="898344"/>
          </a:xfrm>
        </p:grpSpPr>
        <p:sp>
          <p:nvSpPr>
            <p:cNvPr id="11" name="TextBox 36">
              <a:extLst>
                <a:ext uri="{FF2B5EF4-FFF2-40B4-BE49-F238E27FC236}">
                  <a16:creationId xmlns:a16="http://schemas.microsoft.com/office/drawing/2014/main" id="{5892FAEE-6C66-C077-5D7A-CEAE4313BF89}"/>
                </a:ext>
              </a:extLst>
            </p:cNvPr>
            <p:cNvSpPr txBox="1"/>
            <p:nvPr/>
          </p:nvSpPr>
          <p:spPr>
            <a:xfrm>
              <a:off x="1983860" y="3246585"/>
              <a:ext cx="9754953" cy="584775"/>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60000" rtl="0" eaLnBrk="0" fontAlgn="base" latinLnBrk="0" hangingPunct="0">
                <a:lnSpc>
                  <a:spcPct val="100000"/>
                </a:lnSpc>
                <a:spcBef>
                  <a:spcPct val="0"/>
                </a:spcBef>
                <a:spcAft>
                  <a:spcPct val="0"/>
                </a:spcAft>
                <a:buClrTx/>
                <a:buSzTx/>
                <a:buFontTx/>
                <a:buNone/>
                <a:tabLst/>
                <a:defRPr/>
              </a:pPr>
              <a:r>
                <a:rPr lang="en-US" sz="1600" dirty="0">
                  <a:solidFill>
                    <a:sysClr val="windowText" lastClr="000000"/>
                  </a:solidFill>
                  <a:latin typeface="Arial"/>
                  <a:cs typeface="Arial"/>
                </a:rPr>
                <a:t>✅ </a:t>
              </a: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Real-time sensor data helps adjust traffic signals to reduce congestion. Information </a:t>
              </a:r>
              <a:r>
                <a:rPr kumimoji="0" lang="en-US" sz="1600" b="0" i="0" u="none" strike="noStrike" kern="1200" cap="none" spc="0" normalizeH="0" baseline="0" noProof="0" dirty="0">
                  <a:ln>
                    <a:noFill/>
                  </a:ln>
                  <a:solidFill>
                    <a:sysClr val="windowText" lastClr="000000"/>
                  </a:solidFill>
                  <a:effectLst/>
                  <a:uLnTx/>
                  <a:uFillTx/>
                  <a:latin typeface="Arial"/>
                  <a:ea typeface="Roboto Light" panose="02000000000000000000" pitchFamily="2" charset="0"/>
                  <a:cs typeface="Arial"/>
                </a:rPr>
                <a:t>  </a:t>
              </a:r>
              <a:br>
                <a:rPr kumimoji="0" lang="en-US" sz="1600" b="0" i="0" u="none" strike="noStrike" kern="1200" cap="none" spc="0" normalizeH="0" baseline="0" noProof="0" dirty="0">
                  <a:ln>
                    <a:noFill/>
                  </a:ln>
                  <a:solidFill>
                    <a:sysClr val="windowText" lastClr="000000"/>
                  </a:solidFill>
                  <a:effectLst/>
                  <a:uLnTx/>
                  <a:uFillTx/>
                  <a:latin typeface="Arial"/>
                  <a:ea typeface="Roboto Light" panose="02000000000000000000" pitchFamily="2" charset="0"/>
                  <a:cs typeface="Arial"/>
                </a:rPr>
              </a:br>
              <a:r>
                <a:rPr kumimoji="0" lang="en-US" sz="1600" b="0" i="0" u="none" strike="noStrike" kern="1200" cap="none" spc="0" normalizeH="0" baseline="0" noProof="0" dirty="0">
                  <a:ln>
                    <a:noFill/>
                  </a:ln>
                  <a:solidFill>
                    <a:sysClr val="windowText" lastClr="000000"/>
                  </a:solidFill>
                  <a:effectLst/>
                  <a:uLnTx/>
                  <a:uFillTx/>
                  <a:latin typeface="Arial"/>
                  <a:ea typeface="Roboto Light" panose="02000000000000000000" pitchFamily="2" charset="0"/>
                  <a:cs typeface="Arial"/>
                </a:rPr>
                <a:t>      </a:t>
              </a: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derived from this data helps identify peak congestion times and high-traffic zones. </a:t>
              </a:r>
              <a:endParaRPr kumimoji="0" lang="ru-RU" sz="16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12" name="TextBox 37">
              <a:extLst>
                <a:ext uri="{FF2B5EF4-FFF2-40B4-BE49-F238E27FC236}">
                  <a16:creationId xmlns:a16="http://schemas.microsoft.com/office/drawing/2014/main" id="{C1064640-E80F-799B-71E8-9CEC6BE05473}"/>
                </a:ext>
              </a:extLst>
            </p:cNvPr>
            <p:cNvSpPr txBox="1"/>
            <p:nvPr/>
          </p:nvSpPr>
          <p:spPr>
            <a:xfrm>
              <a:off x="1983861" y="2933016"/>
              <a:ext cx="2783962" cy="369332"/>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Traffic Management: </a:t>
              </a:r>
              <a:endParaRPr kumimoji="0" lang="ru-RU"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13" name="Freeform: Shape 12">
              <a:extLst>
                <a:ext uri="{FF2B5EF4-FFF2-40B4-BE49-F238E27FC236}">
                  <a16:creationId xmlns:a16="http://schemas.microsoft.com/office/drawing/2014/main" id="{7BE7979B-94A8-5C8C-0149-EB4E79AC4997}"/>
                </a:ext>
              </a:extLst>
            </p:cNvPr>
            <p:cNvSpPr/>
            <p:nvPr/>
          </p:nvSpPr>
          <p:spPr>
            <a:xfrm>
              <a:off x="1006519" y="2980641"/>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00A7A5"/>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4" name="Shape 2591">
              <a:extLst>
                <a:ext uri="{FF2B5EF4-FFF2-40B4-BE49-F238E27FC236}">
                  <a16:creationId xmlns:a16="http://schemas.microsoft.com/office/drawing/2014/main" id="{148770CD-C733-269C-733A-3B349B6B3054}"/>
                </a:ext>
              </a:extLst>
            </p:cNvPr>
            <p:cNvSpPr/>
            <p:nvPr/>
          </p:nvSpPr>
          <p:spPr>
            <a:xfrm>
              <a:off x="1155742" y="3129880"/>
              <a:ext cx="309880" cy="309848"/>
            </a:xfrm>
            <a:custGeom>
              <a:avLst/>
              <a:gdLst/>
              <a:ahLst/>
              <a:cxnLst>
                <a:cxn ang="0">
                  <a:pos x="wd2" y="hd2"/>
                </a:cxn>
                <a:cxn ang="5400000">
                  <a:pos x="wd2" y="hd2"/>
                </a:cxn>
                <a:cxn ang="10800000">
                  <a:pos x="wd2" y="hd2"/>
                </a:cxn>
                <a:cxn ang="16200000">
                  <a:pos x="wd2" y="hd2"/>
                </a:cxn>
              </a:cxnLst>
              <a:rect l="0" t="0" r="r" b="b"/>
              <a:pathLst>
                <a:path w="21600" h="21600" extrusionOk="0">
                  <a:moveTo>
                    <a:pt x="10800" y="14727"/>
                  </a:moveTo>
                  <a:cubicBezTo>
                    <a:pt x="8631" y="14727"/>
                    <a:pt x="6873" y="12969"/>
                    <a:pt x="6873" y="10800"/>
                  </a:cubicBezTo>
                  <a:cubicBezTo>
                    <a:pt x="6873" y="8631"/>
                    <a:pt x="8631" y="6873"/>
                    <a:pt x="10800" y="6873"/>
                  </a:cubicBezTo>
                  <a:cubicBezTo>
                    <a:pt x="12969" y="6873"/>
                    <a:pt x="14727" y="8631"/>
                    <a:pt x="14727" y="10800"/>
                  </a:cubicBezTo>
                  <a:cubicBezTo>
                    <a:pt x="14727" y="12969"/>
                    <a:pt x="12969" y="14727"/>
                    <a:pt x="10800" y="14727"/>
                  </a:cubicBezTo>
                  <a:moveTo>
                    <a:pt x="10800" y="5891"/>
                  </a:moveTo>
                  <a:cubicBezTo>
                    <a:pt x="8088" y="5891"/>
                    <a:pt x="5891" y="8089"/>
                    <a:pt x="5891" y="10800"/>
                  </a:cubicBezTo>
                  <a:cubicBezTo>
                    <a:pt x="5891" y="13512"/>
                    <a:pt x="8088" y="15709"/>
                    <a:pt x="10800" y="15709"/>
                  </a:cubicBezTo>
                  <a:cubicBezTo>
                    <a:pt x="13512" y="15709"/>
                    <a:pt x="15709" y="13512"/>
                    <a:pt x="15709" y="10800"/>
                  </a:cubicBezTo>
                  <a:cubicBezTo>
                    <a:pt x="15709" y="8089"/>
                    <a:pt x="13512" y="5891"/>
                    <a:pt x="10800" y="5891"/>
                  </a:cubicBezTo>
                  <a:moveTo>
                    <a:pt x="20618" y="12013"/>
                  </a:moveTo>
                  <a:cubicBezTo>
                    <a:pt x="20614" y="12014"/>
                    <a:pt x="20611" y="12016"/>
                    <a:pt x="20607" y="12016"/>
                  </a:cubicBezTo>
                  <a:lnTo>
                    <a:pt x="19602" y="12268"/>
                  </a:lnTo>
                  <a:cubicBezTo>
                    <a:pt x="19256" y="12354"/>
                    <a:pt x="18984" y="12622"/>
                    <a:pt x="18892" y="12966"/>
                  </a:cubicBezTo>
                  <a:cubicBezTo>
                    <a:pt x="18703" y="13672"/>
                    <a:pt x="18421" y="14351"/>
                    <a:pt x="18053" y="14986"/>
                  </a:cubicBezTo>
                  <a:cubicBezTo>
                    <a:pt x="17873" y="15295"/>
                    <a:pt x="17876" y="15677"/>
                    <a:pt x="18060" y="15984"/>
                  </a:cubicBezTo>
                  <a:lnTo>
                    <a:pt x="18601" y="16885"/>
                  </a:lnTo>
                  <a:lnTo>
                    <a:pt x="16886" y="18600"/>
                  </a:lnTo>
                  <a:cubicBezTo>
                    <a:pt x="16882" y="18599"/>
                    <a:pt x="16878" y="18597"/>
                    <a:pt x="16875" y="18595"/>
                  </a:cubicBezTo>
                  <a:lnTo>
                    <a:pt x="15978" y="18057"/>
                  </a:lnTo>
                  <a:cubicBezTo>
                    <a:pt x="15822" y="17964"/>
                    <a:pt x="15648" y="17917"/>
                    <a:pt x="15473" y="17917"/>
                  </a:cubicBezTo>
                  <a:cubicBezTo>
                    <a:pt x="15304" y="17917"/>
                    <a:pt x="15134" y="17961"/>
                    <a:pt x="14982" y="18049"/>
                  </a:cubicBezTo>
                  <a:cubicBezTo>
                    <a:pt x="14348" y="18415"/>
                    <a:pt x="13671" y="18696"/>
                    <a:pt x="12968" y="18884"/>
                  </a:cubicBezTo>
                  <a:cubicBezTo>
                    <a:pt x="12624" y="18976"/>
                    <a:pt x="12356" y="19248"/>
                    <a:pt x="12269" y="19594"/>
                  </a:cubicBezTo>
                  <a:lnTo>
                    <a:pt x="12016" y="20607"/>
                  </a:lnTo>
                  <a:cubicBezTo>
                    <a:pt x="12015" y="20611"/>
                    <a:pt x="12014" y="20614"/>
                    <a:pt x="12012" y="20619"/>
                  </a:cubicBezTo>
                  <a:lnTo>
                    <a:pt x="9587" y="20619"/>
                  </a:lnTo>
                  <a:lnTo>
                    <a:pt x="9331" y="19594"/>
                  </a:lnTo>
                  <a:cubicBezTo>
                    <a:pt x="9244" y="19248"/>
                    <a:pt x="8976" y="18976"/>
                    <a:pt x="8632" y="18884"/>
                  </a:cubicBezTo>
                  <a:cubicBezTo>
                    <a:pt x="7929" y="18696"/>
                    <a:pt x="7251" y="18415"/>
                    <a:pt x="6617" y="18049"/>
                  </a:cubicBezTo>
                  <a:cubicBezTo>
                    <a:pt x="6465" y="17961"/>
                    <a:pt x="6296" y="17917"/>
                    <a:pt x="6127" y="17917"/>
                  </a:cubicBezTo>
                  <a:cubicBezTo>
                    <a:pt x="5951" y="17917"/>
                    <a:pt x="5777" y="17964"/>
                    <a:pt x="5621" y="18057"/>
                  </a:cubicBezTo>
                  <a:lnTo>
                    <a:pt x="4725" y="18595"/>
                  </a:lnTo>
                  <a:cubicBezTo>
                    <a:pt x="4722" y="18597"/>
                    <a:pt x="4718" y="18599"/>
                    <a:pt x="4714" y="18600"/>
                  </a:cubicBezTo>
                  <a:lnTo>
                    <a:pt x="3000" y="16885"/>
                  </a:lnTo>
                  <a:lnTo>
                    <a:pt x="3540" y="15984"/>
                  </a:lnTo>
                  <a:cubicBezTo>
                    <a:pt x="3724" y="15677"/>
                    <a:pt x="3727" y="15295"/>
                    <a:pt x="3548" y="14986"/>
                  </a:cubicBezTo>
                  <a:cubicBezTo>
                    <a:pt x="3179" y="14351"/>
                    <a:pt x="2897" y="13672"/>
                    <a:pt x="2708" y="12966"/>
                  </a:cubicBezTo>
                  <a:cubicBezTo>
                    <a:pt x="2616" y="12622"/>
                    <a:pt x="2343" y="12354"/>
                    <a:pt x="1998" y="12268"/>
                  </a:cubicBezTo>
                  <a:lnTo>
                    <a:pt x="993" y="12016"/>
                  </a:lnTo>
                  <a:cubicBezTo>
                    <a:pt x="989" y="12016"/>
                    <a:pt x="986" y="12014"/>
                    <a:pt x="982" y="12013"/>
                  </a:cubicBezTo>
                  <a:lnTo>
                    <a:pt x="982" y="9587"/>
                  </a:lnTo>
                  <a:lnTo>
                    <a:pt x="1998" y="9333"/>
                  </a:lnTo>
                  <a:cubicBezTo>
                    <a:pt x="2343" y="9246"/>
                    <a:pt x="2616" y="8979"/>
                    <a:pt x="2708" y="8634"/>
                  </a:cubicBezTo>
                  <a:cubicBezTo>
                    <a:pt x="2897" y="7928"/>
                    <a:pt x="3179" y="7249"/>
                    <a:pt x="3548" y="6615"/>
                  </a:cubicBezTo>
                  <a:cubicBezTo>
                    <a:pt x="3727" y="6305"/>
                    <a:pt x="3724" y="5923"/>
                    <a:pt x="3540" y="5617"/>
                  </a:cubicBezTo>
                  <a:lnTo>
                    <a:pt x="3005" y="4725"/>
                  </a:lnTo>
                  <a:cubicBezTo>
                    <a:pt x="3004" y="4722"/>
                    <a:pt x="3002" y="4718"/>
                    <a:pt x="3000" y="4715"/>
                  </a:cubicBezTo>
                  <a:lnTo>
                    <a:pt x="4715" y="3000"/>
                  </a:lnTo>
                  <a:lnTo>
                    <a:pt x="5621" y="3544"/>
                  </a:lnTo>
                  <a:cubicBezTo>
                    <a:pt x="5777" y="3636"/>
                    <a:pt x="5951" y="3683"/>
                    <a:pt x="6127" y="3683"/>
                  </a:cubicBezTo>
                  <a:cubicBezTo>
                    <a:pt x="6296" y="3683"/>
                    <a:pt x="6465" y="3639"/>
                    <a:pt x="6618" y="3551"/>
                  </a:cubicBezTo>
                  <a:cubicBezTo>
                    <a:pt x="7251" y="3185"/>
                    <a:pt x="7929" y="2904"/>
                    <a:pt x="8632" y="2717"/>
                  </a:cubicBezTo>
                  <a:cubicBezTo>
                    <a:pt x="8976" y="2624"/>
                    <a:pt x="9244" y="2353"/>
                    <a:pt x="9331" y="2007"/>
                  </a:cubicBezTo>
                  <a:lnTo>
                    <a:pt x="9587" y="982"/>
                  </a:lnTo>
                  <a:lnTo>
                    <a:pt x="12012" y="982"/>
                  </a:lnTo>
                  <a:cubicBezTo>
                    <a:pt x="12014" y="986"/>
                    <a:pt x="12015" y="989"/>
                    <a:pt x="12016" y="993"/>
                  </a:cubicBezTo>
                  <a:lnTo>
                    <a:pt x="12269" y="2007"/>
                  </a:lnTo>
                  <a:cubicBezTo>
                    <a:pt x="12356" y="2353"/>
                    <a:pt x="12624" y="2624"/>
                    <a:pt x="12968" y="2717"/>
                  </a:cubicBezTo>
                  <a:cubicBezTo>
                    <a:pt x="13671" y="2904"/>
                    <a:pt x="14348" y="3185"/>
                    <a:pt x="14982" y="3551"/>
                  </a:cubicBezTo>
                  <a:cubicBezTo>
                    <a:pt x="15134" y="3639"/>
                    <a:pt x="15304" y="3683"/>
                    <a:pt x="15473" y="3683"/>
                  </a:cubicBezTo>
                  <a:cubicBezTo>
                    <a:pt x="15648" y="3683"/>
                    <a:pt x="15822" y="3636"/>
                    <a:pt x="15978" y="3544"/>
                  </a:cubicBezTo>
                  <a:lnTo>
                    <a:pt x="16884" y="3000"/>
                  </a:lnTo>
                  <a:lnTo>
                    <a:pt x="18600" y="4715"/>
                  </a:lnTo>
                  <a:cubicBezTo>
                    <a:pt x="18598" y="4718"/>
                    <a:pt x="18597" y="4722"/>
                    <a:pt x="18595" y="4726"/>
                  </a:cubicBezTo>
                  <a:lnTo>
                    <a:pt x="18060" y="5616"/>
                  </a:lnTo>
                  <a:cubicBezTo>
                    <a:pt x="17876" y="5923"/>
                    <a:pt x="17873" y="6305"/>
                    <a:pt x="18053" y="6615"/>
                  </a:cubicBezTo>
                  <a:cubicBezTo>
                    <a:pt x="18421" y="7249"/>
                    <a:pt x="18703" y="7928"/>
                    <a:pt x="18892" y="8634"/>
                  </a:cubicBezTo>
                  <a:cubicBezTo>
                    <a:pt x="18984" y="8979"/>
                    <a:pt x="19256" y="9246"/>
                    <a:pt x="19602" y="9333"/>
                  </a:cubicBezTo>
                  <a:lnTo>
                    <a:pt x="20618" y="9587"/>
                  </a:lnTo>
                  <a:cubicBezTo>
                    <a:pt x="20618" y="9587"/>
                    <a:pt x="20618" y="12013"/>
                    <a:pt x="20618" y="12013"/>
                  </a:cubicBezTo>
                  <a:close/>
                  <a:moveTo>
                    <a:pt x="20880" y="8641"/>
                  </a:moveTo>
                  <a:lnTo>
                    <a:pt x="19841" y="8380"/>
                  </a:lnTo>
                  <a:cubicBezTo>
                    <a:pt x="19626" y="7580"/>
                    <a:pt x="19308" y="6822"/>
                    <a:pt x="18902" y="6122"/>
                  </a:cubicBezTo>
                  <a:lnTo>
                    <a:pt x="19455" y="5200"/>
                  </a:lnTo>
                  <a:cubicBezTo>
                    <a:pt x="19625" y="4871"/>
                    <a:pt x="19736" y="4463"/>
                    <a:pt x="19455" y="4182"/>
                  </a:cubicBezTo>
                  <a:lnTo>
                    <a:pt x="17419" y="2145"/>
                  </a:lnTo>
                  <a:cubicBezTo>
                    <a:pt x="17292" y="2018"/>
                    <a:pt x="17136" y="1969"/>
                    <a:pt x="16975" y="1969"/>
                  </a:cubicBezTo>
                  <a:cubicBezTo>
                    <a:pt x="16778" y="1969"/>
                    <a:pt x="16572" y="2043"/>
                    <a:pt x="16400" y="2145"/>
                  </a:cubicBezTo>
                  <a:lnTo>
                    <a:pt x="15473" y="2702"/>
                  </a:lnTo>
                  <a:cubicBezTo>
                    <a:pt x="14775" y="2298"/>
                    <a:pt x="14020" y="1982"/>
                    <a:pt x="13222" y="1768"/>
                  </a:cubicBezTo>
                  <a:lnTo>
                    <a:pt x="12960" y="720"/>
                  </a:lnTo>
                  <a:cubicBezTo>
                    <a:pt x="12848" y="367"/>
                    <a:pt x="12638" y="0"/>
                    <a:pt x="12240" y="0"/>
                  </a:cubicBezTo>
                  <a:lnTo>
                    <a:pt x="9360" y="0"/>
                  </a:lnTo>
                  <a:cubicBezTo>
                    <a:pt x="8962" y="0"/>
                    <a:pt x="8730" y="367"/>
                    <a:pt x="8640" y="720"/>
                  </a:cubicBezTo>
                  <a:lnTo>
                    <a:pt x="8378" y="1768"/>
                  </a:lnTo>
                  <a:cubicBezTo>
                    <a:pt x="7580" y="1982"/>
                    <a:pt x="6825" y="2298"/>
                    <a:pt x="6127" y="2702"/>
                  </a:cubicBezTo>
                  <a:lnTo>
                    <a:pt x="5200" y="2145"/>
                  </a:lnTo>
                  <a:cubicBezTo>
                    <a:pt x="5028" y="2043"/>
                    <a:pt x="4822" y="1969"/>
                    <a:pt x="4625" y="1969"/>
                  </a:cubicBezTo>
                  <a:cubicBezTo>
                    <a:pt x="4464" y="1969"/>
                    <a:pt x="4308" y="2018"/>
                    <a:pt x="4181" y="2145"/>
                  </a:cubicBezTo>
                  <a:lnTo>
                    <a:pt x="2145" y="4182"/>
                  </a:lnTo>
                  <a:cubicBezTo>
                    <a:pt x="1864" y="4463"/>
                    <a:pt x="1975" y="4871"/>
                    <a:pt x="2145" y="5200"/>
                  </a:cubicBezTo>
                  <a:lnTo>
                    <a:pt x="2698" y="6122"/>
                  </a:lnTo>
                  <a:cubicBezTo>
                    <a:pt x="2292" y="6822"/>
                    <a:pt x="1973" y="7580"/>
                    <a:pt x="1759" y="8380"/>
                  </a:cubicBezTo>
                  <a:lnTo>
                    <a:pt x="720" y="8641"/>
                  </a:lnTo>
                  <a:cubicBezTo>
                    <a:pt x="367" y="8730"/>
                    <a:pt x="0" y="8963"/>
                    <a:pt x="0" y="9360"/>
                  </a:cubicBezTo>
                  <a:lnTo>
                    <a:pt x="0" y="12240"/>
                  </a:lnTo>
                  <a:cubicBezTo>
                    <a:pt x="0" y="12638"/>
                    <a:pt x="367" y="12848"/>
                    <a:pt x="720" y="12960"/>
                  </a:cubicBezTo>
                  <a:lnTo>
                    <a:pt x="1759" y="13220"/>
                  </a:lnTo>
                  <a:cubicBezTo>
                    <a:pt x="1973" y="14021"/>
                    <a:pt x="2292" y="14778"/>
                    <a:pt x="2698" y="15478"/>
                  </a:cubicBezTo>
                  <a:lnTo>
                    <a:pt x="2145" y="16400"/>
                  </a:lnTo>
                  <a:cubicBezTo>
                    <a:pt x="1959" y="16714"/>
                    <a:pt x="1864" y="17137"/>
                    <a:pt x="2145" y="17419"/>
                  </a:cubicBezTo>
                  <a:lnTo>
                    <a:pt x="4181" y="19455"/>
                  </a:lnTo>
                  <a:cubicBezTo>
                    <a:pt x="4305" y="19579"/>
                    <a:pt x="4454" y="19627"/>
                    <a:pt x="4610" y="19627"/>
                  </a:cubicBezTo>
                  <a:cubicBezTo>
                    <a:pt x="4807" y="19627"/>
                    <a:pt x="5016" y="19550"/>
                    <a:pt x="5200" y="19455"/>
                  </a:cubicBezTo>
                  <a:lnTo>
                    <a:pt x="6127" y="18899"/>
                  </a:lnTo>
                  <a:cubicBezTo>
                    <a:pt x="6825" y="19302"/>
                    <a:pt x="7580" y="19619"/>
                    <a:pt x="8378" y="19832"/>
                  </a:cubicBezTo>
                  <a:lnTo>
                    <a:pt x="8640" y="20880"/>
                  </a:lnTo>
                  <a:cubicBezTo>
                    <a:pt x="8730" y="21233"/>
                    <a:pt x="8962" y="21600"/>
                    <a:pt x="9360" y="21600"/>
                  </a:cubicBezTo>
                  <a:lnTo>
                    <a:pt x="12240" y="21600"/>
                  </a:lnTo>
                  <a:cubicBezTo>
                    <a:pt x="12638" y="21600"/>
                    <a:pt x="12848" y="21233"/>
                    <a:pt x="12960" y="20880"/>
                  </a:cubicBezTo>
                  <a:lnTo>
                    <a:pt x="13222" y="19832"/>
                  </a:lnTo>
                  <a:cubicBezTo>
                    <a:pt x="14020" y="19619"/>
                    <a:pt x="14775" y="19302"/>
                    <a:pt x="15473" y="18899"/>
                  </a:cubicBezTo>
                  <a:lnTo>
                    <a:pt x="16400" y="19455"/>
                  </a:lnTo>
                  <a:cubicBezTo>
                    <a:pt x="16584" y="19550"/>
                    <a:pt x="16793" y="19627"/>
                    <a:pt x="16990" y="19627"/>
                  </a:cubicBezTo>
                  <a:cubicBezTo>
                    <a:pt x="17146" y="19627"/>
                    <a:pt x="17294" y="19579"/>
                    <a:pt x="17419" y="19455"/>
                  </a:cubicBezTo>
                  <a:lnTo>
                    <a:pt x="19455" y="17419"/>
                  </a:lnTo>
                  <a:cubicBezTo>
                    <a:pt x="19736" y="17137"/>
                    <a:pt x="19641" y="16714"/>
                    <a:pt x="19455" y="16400"/>
                  </a:cubicBezTo>
                  <a:lnTo>
                    <a:pt x="18902" y="15478"/>
                  </a:lnTo>
                  <a:cubicBezTo>
                    <a:pt x="19308" y="14778"/>
                    <a:pt x="19626" y="14021"/>
                    <a:pt x="19841" y="13220"/>
                  </a:cubicBezTo>
                  <a:lnTo>
                    <a:pt x="20880" y="12960"/>
                  </a:lnTo>
                  <a:cubicBezTo>
                    <a:pt x="21233" y="12848"/>
                    <a:pt x="21600" y="12638"/>
                    <a:pt x="21600" y="12240"/>
                  </a:cubicBezTo>
                  <a:lnTo>
                    <a:pt x="21600" y="9360"/>
                  </a:lnTo>
                  <a:cubicBezTo>
                    <a:pt x="21600" y="8963"/>
                    <a:pt x="21233" y="8730"/>
                    <a:pt x="20880" y="8641"/>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800" b="0" i="0" u="none" strike="noStrike" kern="1200" cap="none" spc="0" normalizeH="0" baseline="0" noProof="0" dirty="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grpSp>
        <p:nvGrpSpPr>
          <p:cNvPr id="15" name="Группа 11">
            <a:extLst>
              <a:ext uri="{FF2B5EF4-FFF2-40B4-BE49-F238E27FC236}">
                <a16:creationId xmlns:a16="http://schemas.microsoft.com/office/drawing/2014/main" id="{22D08B05-EAD0-F1E6-FC51-2959F4067B8E}"/>
              </a:ext>
            </a:extLst>
          </p:cNvPr>
          <p:cNvGrpSpPr/>
          <p:nvPr/>
        </p:nvGrpSpPr>
        <p:grpSpPr>
          <a:xfrm>
            <a:off x="726282" y="2505326"/>
            <a:ext cx="10732293" cy="899074"/>
            <a:chOff x="1006519" y="4669759"/>
            <a:chExt cx="10732293" cy="899074"/>
          </a:xfrm>
        </p:grpSpPr>
        <p:sp>
          <p:nvSpPr>
            <p:cNvPr id="16" name="TextBox 40">
              <a:extLst>
                <a:ext uri="{FF2B5EF4-FFF2-40B4-BE49-F238E27FC236}">
                  <a16:creationId xmlns:a16="http://schemas.microsoft.com/office/drawing/2014/main" id="{80B0D2F1-A706-ED95-25A2-B59404845FDA}"/>
                </a:ext>
              </a:extLst>
            </p:cNvPr>
            <p:cNvSpPr txBox="1"/>
            <p:nvPr/>
          </p:nvSpPr>
          <p:spPr>
            <a:xfrm>
              <a:off x="1983859" y="4984058"/>
              <a:ext cx="9754953" cy="584775"/>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60000" rtl="0" eaLnBrk="0" fontAlgn="base" latinLnBrk="0" hangingPunct="0">
                <a:lnSpc>
                  <a:spcPct val="100000"/>
                </a:lnSpc>
                <a:spcBef>
                  <a:spcPct val="0"/>
                </a:spcBef>
                <a:spcAft>
                  <a:spcPct val="0"/>
                </a:spcAft>
                <a:buClrTx/>
                <a:buSzTx/>
                <a:buFontTx/>
                <a:buNone/>
                <a:tabLst/>
                <a:defRPr/>
              </a:pPr>
              <a:r>
                <a:rPr lang="en-US" sz="1600" dirty="0">
                  <a:solidFill>
                    <a:sysClr val="windowText" lastClr="000000"/>
                  </a:solidFill>
                  <a:latin typeface="Arial"/>
                  <a:cs typeface="Arial"/>
                </a:rPr>
                <a:t>✅ </a:t>
              </a: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GPS-based bus tracking improves bus scheduling and reduces delays. Information </a:t>
              </a:r>
              <a:b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b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       extracted can optimize routes for efficiency and reduced waiting times.</a:t>
              </a:r>
              <a:endParaRPr kumimoji="0" lang="ru-RU" sz="16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17" name="TextBox 41">
              <a:extLst>
                <a:ext uri="{FF2B5EF4-FFF2-40B4-BE49-F238E27FC236}">
                  <a16:creationId xmlns:a16="http://schemas.microsoft.com/office/drawing/2014/main" id="{EE9EE908-8938-90AF-3611-CA78EDEF7490}"/>
                </a:ext>
              </a:extLst>
            </p:cNvPr>
            <p:cNvSpPr txBox="1"/>
            <p:nvPr/>
          </p:nvSpPr>
          <p:spPr>
            <a:xfrm>
              <a:off x="1983860" y="4669759"/>
              <a:ext cx="9612871" cy="369332"/>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Public Transport Optimization: </a:t>
              </a:r>
              <a:endParaRPr kumimoji="0" lang="ru-RU"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18" name="Freeform: Shape 17">
              <a:extLst>
                <a:ext uri="{FF2B5EF4-FFF2-40B4-BE49-F238E27FC236}">
                  <a16:creationId xmlns:a16="http://schemas.microsoft.com/office/drawing/2014/main" id="{6EEEE6E3-A72E-314A-8031-6F7E86B0C2D2}"/>
                </a:ext>
              </a:extLst>
            </p:cNvPr>
            <p:cNvSpPr/>
            <p:nvPr/>
          </p:nvSpPr>
          <p:spPr>
            <a:xfrm>
              <a:off x="1006519" y="4717384"/>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1990D5"/>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9" name="Shape 2633">
              <a:extLst>
                <a:ext uri="{FF2B5EF4-FFF2-40B4-BE49-F238E27FC236}">
                  <a16:creationId xmlns:a16="http://schemas.microsoft.com/office/drawing/2014/main" id="{2F1CD1AA-DC3A-E3DE-6926-A7A36E8D63B5}"/>
                </a:ext>
              </a:extLst>
            </p:cNvPr>
            <p:cNvSpPr/>
            <p:nvPr/>
          </p:nvSpPr>
          <p:spPr>
            <a:xfrm>
              <a:off x="1155742" y="4864167"/>
              <a:ext cx="314792" cy="314760"/>
            </a:xfrm>
            <a:custGeom>
              <a:avLst/>
              <a:gdLst/>
              <a:ahLst/>
              <a:cxnLst>
                <a:cxn ang="0">
                  <a:pos x="wd2" y="hd2"/>
                </a:cxn>
                <a:cxn ang="5400000">
                  <a:pos x="wd2" y="hd2"/>
                </a:cxn>
                <a:cxn ang="10800000">
                  <a:pos x="wd2" y="hd2"/>
                </a:cxn>
                <a:cxn ang="16200000">
                  <a:pos x="wd2" y="hd2"/>
                </a:cxn>
              </a:cxnLst>
              <a:rect l="0" t="0" r="r" b="b"/>
              <a:pathLst>
                <a:path w="21600" h="21600" extrusionOk="0">
                  <a:moveTo>
                    <a:pt x="12144" y="18334"/>
                  </a:moveTo>
                  <a:lnTo>
                    <a:pt x="15583" y="6873"/>
                  </a:lnTo>
                  <a:lnTo>
                    <a:pt x="20168" y="6873"/>
                  </a:lnTo>
                  <a:cubicBezTo>
                    <a:pt x="20168" y="6873"/>
                    <a:pt x="12144" y="18334"/>
                    <a:pt x="12144" y="18334"/>
                  </a:cubicBezTo>
                  <a:close/>
                  <a:moveTo>
                    <a:pt x="10800" y="19403"/>
                  </a:moveTo>
                  <a:lnTo>
                    <a:pt x="7041" y="6873"/>
                  </a:lnTo>
                  <a:lnTo>
                    <a:pt x="14559" y="6873"/>
                  </a:lnTo>
                  <a:cubicBezTo>
                    <a:pt x="14559" y="6873"/>
                    <a:pt x="10800" y="19403"/>
                    <a:pt x="10800" y="19403"/>
                  </a:cubicBezTo>
                  <a:close/>
                  <a:moveTo>
                    <a:pt x="1432" y="6873"/>
                  </a:moveTo>
                  <a:lnTo>
                    <a:pt x="6017" y="6873"/>
                  </a:lnTo>
                  <a:lnTo>
                    <a:pt x="9456" y="18334"/>
                  </a:lnTo>
                  <a:cubicBezTo>
                    <a:pt x="9456" y="18334"/>
                    <a:pt x="1432" y="6873"/>
                    <a:pt x="1432" y="6873"/>
                  </a:cubicBezTo>
                  <a:close/>
                  <a:moveTo>
                    <a:pt x="6578" y="982"/>
                  </a:moveTo>
                  <a:lnTo>
                    <a:pt x="8536" y="982"/>
                  </a:lnTo>
                  <a:lnTo>
                    <a:pt x="6082" y="5891"/>
                  </a:lnTo>
                  <a:lnTo>
                    <a:pt x="1669" y="5891"/>
                  </a:lnTo>
                  <a:cubicBezTo>
                    <a:pt x="1669" y="5891"/>
                    <a:pt x="6578" y="982"/>
                    <a:pt x="6578" y="982"/>
                  </a:cubicBezTo>
                  <a:close/>
                  <a:moveTo>
                    <a:pt x="11973" y="982"/>
                  </a:moveTo>
                  <a:lnTo>
                    <a:pt x="14427" y="5891"/>
                  </a:lnTo>
                  <a:lnTo>
                    <a:pt x="7173" y="5891"/>
                  </a:lnTo>
                  <a:lnTo>
                    <a:pt x="9627" y="982"/>
                  </a:lnTo>
                  <a:cubicBezTo>
                    <a:pt x="9627" y="982"/>
                    <a:pt x="11973" y="982"/>
                    <a:pt x="11973" y="982"/>
                  </a:cubicBezTo>
                  <a:close/>
                  <a:moveTo>
                    <a:pt x="15022" y="982"/>
                  </a:moveTo>
                  <a:lnTo>
                    <a:pt x="19931" y="5891"/>
                  </a:lnTo>
                  <a:lnTo>
                    <a:pt x="15518" y="5891"/>
                  </a:lnTo>
                  <a:lnTo>
                    <a:pt x="13064" y="982"/>
                  </a:lnTo>
                  <a:cubicBezTo>
                    <a:pt x="13064" y="982"/>
                    <a:pt x="15022" y="982"/>
                    <a:pt x="15022" y="982"/>
                  </a:cubicBezTo>
                  <a:close/>
                  <a:moveTo>
                    <a:pt x="21600" y="6382"/>
                  </a:moveTo>
                  <a:cubicBezTo>
                    <a:pt x="21600" y="6272"/>
                    <a:pt x="21557" y="6175"/>
                    <a:pt x="21495" y="6093"/>
                  </a:cubicBezTo>
                  <a:lnTo>
                    <a:pt x="21502" y="6088"/>
                  </a:lnTo>
                  <a:lnTo>
                    <a:pt x="21471" y="6057"/>
                  </a:lnTo>
                  <a:cubicBezTo>
                    <a:pt x="21459" y="6044"/>
                    <a:pt x="21448" y="6032"/>
                    <a:pt x="21434" y="6020"/>
                  </a:cubicBezTo>
                  <a:lnTo>
                    <a:pt x="15611" y="197"/>
                  </a:lnTo>
                  <a:lnTo>
                    <a:pt x="15604" y="201"/>
                  </a:lnTo>
                  <a:cubicBezTo>
                    <a:pt x="15514" y="82"/>
                    <a:pt x="15379" y="0"/>
                    <a:pt x="15218" y="0"/>
                  </a:cubicBezTo>
                  <a:lnTo>
                    <a:pt x="6382" y="0"/>
                  </a:lnTo>
                  <a:cubicBezTo>
                    <a:pt x="6221" y="0"/>
                    <a:pt x="6086" y="82"/>
                    <a:pt x="5996" y="201"/>
                  </a:cubicBezTo>
                  <a:lnTo>
                    <a:pt x="5989" y="197"/>
                  </a:lnTo>
                  <a:lnTo>
                    <a:pt x="166" y="6020"/>
                  </a:lnTo>
                  <a:cubicBezTo>
                    <a:pt x="152" y="6032"/>
                    <a:pt x="141" y="6044"/>
                    <a:pt x="129" y="6057"/>
                  </a:cubicBezTo>
                  <a:lnTo>
                    <a:pt x="98" y="6088"/>
                  </a:lnTo>
                  <a:lnTo>
                    <a:pt x="105" y="6093"/>
                  </a:lnTo>
                  <a:cubicBezTo>
                    <a:pt x="43" y="6175"/>
                    <a:pt x="0" y="6272"/>
                    <a:pt x="0" y="6382"/>
                  </a:cubicBezTo>
                  <a:cubicBezTo>
                    <a:pt x="0" y="6499"/>
                    <a:pt x="46" y="6602"/>
                    <a:pt x="115" y="6686"/>
                  </a:cubicBezTo>
                  <a:lnTo>
                    <a:pt x="109" y="6690"/>
                  </a:lnTo>
                  <a:lnTo>
                    <a:pt x="10418" y="21418"/>
                  </a:lnTo>
                  <a:lnTo>
                    <a:pt x="10424" y="21413"/>
                  </a:lnTo>
                  <a:cubicBezTo>
                    <a:pt x="10514" y="21525"/>
                    <a:pt x="10646" y="21600"/>
                    <a:pt x="10800" y="21600"/>
                  </a:cubicBezTo>
                  <a:cubicBezTo>
                    <a:pt x="10954" y="21600"/>
                    <a:pt x="11086" y="21525"/>
                    <a:pt x="11176" y="21413"/>
                  </a:cubicBezTo>
                  <a:lnTo>
                    <a:pt x="11182" y="21418"/>
                  </a:lnTo>
                  <a:lnTo>
                    <a:pt x="21491" y="6690"/>
                  </a:lnTo>
                  <a:lnTo>
                    <a:pt x="21485" y="6686"/>
                  </a:lnTo>
                  <a:cubicBezTo>
                    <a:pt x="21553" y="6602"/>
                    <a:pt x="21600" y="6499"/>
                    <a:pt x="21600" y="6382"/>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8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grpSp>
        <p:nvGrpSpPr>
          <p:cNvPr id="20" name="Группа 12">
            <a:extLst>
              <a:ext uri="{FF2B5EF4-FFF2-40B4-BE49-F238E27FC236}">
                <a16:creationId xmlns:a16="http://schemas.microsoft.com/office/drawing/2014/main" id="{8DE8497D-3BBE-69CC-6045-B14563A22AAB}"/>
              </a:ext>
            </a:extLst>
          </p:cNvPr>
          <p:cNvGrpSpPr/>
          <p:nvPr/>
        </p:nvGrpSpPr>
        <p:grpSpPr>
          <a:xfrm>
            <a:off x="726282" y="3383498"/>
            <a:ext cx="10739435" cy="884902"/>
            <a:chOff x="1003668" y="6406154"/>
            <a:chExt cx="10739435" cy="884902"/>
          </a:xfrm>
        </p:grpSpPr>
        <p:sp>
          <p:nvSpPr>
            <p:cNvPr id="21" name="TextBox 43">
              <a:extLst>
                <a:ext uri="{FF2B5EF4-FFF2-40B4-BE49-F238E27FC236}">
                  <a16:creationId xmlns:a16="http://schemas.microsoft.com/office/drawing/2014/main" id="{DEEA3CC1-EA38-222A-071B-10523802E621}"/>
                </a:ext>
              </a:extLst>
            </p:cNvPr>
            <p:cNvSpPr txBox="1"/>
            <p:nvPr/>
          </p:nvSpPr>
          <p:spPr>
            <a:xfrm>
              <a:off x="1981008" y="6706281"/>
              <a:ext cx="9762095" cy="584775"/>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60000" rtl="0" eaLnBrk="0" fontAlgn="base" latinLnBrk="0" hangingPunct="0">
                <a:lnSpc>
                  <a:spcPct val="100000"/>
                </a:lnSpc>
                <a:spcBef>
                  <a:spcPct val="0"/>
                </a:spcBef>
                <a:spcAft>
                  <a:spcPct val="0"/>
                </a:spcAft>
                <a:buClrTx/>
                <a:buSzTx/>
                <a:buFontTx/>
                <a:buNone/>
                <a:tabLst/>
                <a:defRPr/>
              </a:pPr>
              <a:r>
                <a:rPr lang="en-US" sz="1600" dirty="0">
                  <a:solidFill>
                    <a:sysClr val="windowText" lastClr="000000"/>
                  </a:solidFill>
                  <a:latin typeface="Arial"/>
                  <a:cs typeface="Arial"/>
                </a:rPr>
                <a:t>✅ </a:t>
              </a: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Accident reports identify high-risk areas for better road planning. Information </a:t>
              </a:r>
              <a:b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b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       extracted helps determine why accidents happen.</a:t>
              </a:r>
              <a:endParaRPr kumimoji="0" lang="ru-RU" sz="16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22" name="TextBox 44">
              <a:extLst>
                <a:ext uri="{FF2B5EF4-FFF2-40B4-BE49-F238E27FC236}">
                  <a16:creationId xmlns:a16="http://schemas.microsoft.com/office/drawing/2014/main" id="{1F1B53FC-88D9-00F2-91DA-AECD3100ADAA}"/>
                </a:ext>
              </a:extLst>
            </p:cNvPr>
            <p:cNvSpPr txBox="1"/>
            <p:nvPr/>
          </p:nvSpPr>
          <p:spPr>
            <a:xfrm>
              <a:off x="1983860" y="6406154"/>
              <a:ext cx="9610019" cy="369332"/>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Road Safety &amp; Accident Prevention: </a:t>
              </a:r>
              <a:endParaRPr kumimoji="0" lang="ru-RU"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23" name="Freeform: Shape 22">
              <a:extLst>
                <a:ext uri="{FF2B5EF4-FFF2-40B4-BE49-F238E27FC236}">
                  <a16:creationId xmlns:a16="http://schemas.microsoft.com/office/drawing/2014/main" id="{2D678008-4387-D7BB-5744-FC039AAB5928}"/>
                </a:ext>
              </a:extLst>
            </p:cNvPr>
            <p:cNvSpPr/>
            <p:nvPr/>
          </p:nvSpPr>
          <p:spPr>
            <a:xfrm>
              <a:off x="1003668" y="6515889"/>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2B47AD"/>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4" name="Shape 2581">
              <a:extLst>
                <a:ext uri="{FF2B5EF4-FFF2-40B4-BE49-F238E27FC236}">
                  <a16:creationId xmlns:a16="http://schemas.microsoft.com/office/drawing/2014/main" id="{AD0A0720-C231-41B9-138E-970CC134C637}"/>
                </a:ext>
              </a:extLst>
            </p:cNvPr>
            <p:cNvSpPr/>
            <p:nvPr/>
          </p:nvSpPr>
          <p:spPr>
            <a:xfrm>
              <a:off x="1133104" y="6649255"/>
              <a:ext cx="341630" cy="341594"/>
            </a:xfrm>
            <a:custGeom>
              <a:avLst/>
              <a:gdLst/>
              <a:ahLst/>
              <a:cxnLst>
                <a:cxn ang="0">
                  <a:pos x="wd2" y="hd2"/>
                </a:cxn>
                <a:cxn ang="5400000">
                  <a:pos x="wd2" y="hd2"/>
                </a:cxn>
                <a:cxn ang="10800000">
                  <a:pos x="wd2" y="hd2"/>
                </a:cxn>
                <a:cxn ang="16200000">
                  <a:pos x="wd2" y="hd2"/>
                </a:cxn>
              </a:cxnLst>
              <a:rect l="0" t="0" r="r" b="b"/>
              <a:pathLst>
                <a:path w="21600" h="21600" extrusionOk="0">
                  <a:moveTo>
                    <a:pt x="12133" y="11950"/>
                  </a:moveTo>
                  <a:lnTo>
                    <a:pt x="12831" y="14044"/>
                  </a:lnTo>
                  <a:lnTo>
                    <a:pt x="11135" y="12801"/>
                  </a:lnTo>
                  <a:lnTo>
                    <a:pt x="10555" y="12375"/>
                  </a:lnTo>
                  <a:lnTo>
                    <a:pt x="9974" y="12801"/>
                  </a:lnTo>
                  <a:lnTo>
                    <a:pt x="8277" y="14044"/>
                  </a:lnTo>
                  <a:lnTo>
                    <a:pt x="8976" y="11950"/>
                  </a:lnTo>
                  <a:lnTo>
                    <a:pt x="9195" y="11291"/>
                  </a:lnTo>
                  <a:lnTo>
                    <a:pt x="8647" y="10864"/>
                  </a:lnTo>
                  <a:lnTo>
                    <a:pt x="7280" y="9801"/>
                  </a:lnTo>
                  <a:lnTo>
                    <a:pt x="9560" y="9801"/>
                  </a:lnTo>
                  <a:lnTo>
                    <a:pt x="9799" y="9167"/>
                  </a:lnTo>
                  <a:lnTo>
                    <a:pt x="10555" y="7167"/>
                  </a:lnTo>
                  <a:lnTo>
                    <a:pt x="11310" y="9167"/>
                  </a:lnTo>
                  <a:lnTo>
                    <a:pt x="11549" y="9801"/>
                  </a:lnTo>
                  <a:lnTo>
                    <a:pt x="13829" y="9801"/>
                  </a:lnTo>
                  <a:lnTo>
                    <a:pt x="12462" y="10864"/>
                  </a:lnTo>
                  <a:lnTo>
                    <a:pt x="11914" y="11291"/>
                  </a:lnTo>
                  <a:cubicBezTo>
                    <a:pt x="11914" y="11291"/>
                    <a:pt x="12133" y="11950"/>
                    <a:pt x="12133" y="11950"/>
                  </a:cubicBezTo>
                  <a:close/>
                  <a:moveTo>
                    <a:pt x="12228" y="8820"/>
                  </a:moveTo>
                  <a:lnTo>
                    <a:pt x="10555" y="4388"/>
                  </a:lnTo>
                  <a:lnTo>
                    <a:pt x="8881" y="8820"/>
                  </a:lnTo>
                  <a:lnTo>
                    <a:pt x="4418" y="8820"/>
                  </a:lnTo>
                  <a:lnTo>
                    <a:pt x="8044" y="11639"/>
                  </a:lnTo>
                  <a:lnTo>
                    <a:pt x="6371" y="16660"/>
                  </a:lnTo>
                  <a:lnTo>
                    <a:pt x="10555" y="13592"/>
                  </a:lnTo>
                  <a:lnTo>
                    <a:pt x="14738" y="16660"/>
                  </a:lnTo>
                  <a:lnTo>
                    <a:pt x="13065" y="11639"/>
                  </a:lnTo>
                  <a:lnTo>
                    <a:pt x="16691" y="8820"/>
                  </a:lnTo>
                  <a:cubicBezTo>
                    <a:pt x="16691" y="8820"/>
                    <a:pt x="12228" y="8820"/>
                    <a:pt x="12228" y="8820"/>
                  </a:cubicBezTo>
                  <a:close/>
                  <a:moveTo>
                    <a:pt x="10800" y="20618"/>
                  </a:moveTo>
                  <a:cubicBezTo>
                    <a:pt x="5378" y="20618"/>
                    <a:pt x="982" y="16223"/>
                    <a:pt x="982" y="10800"/>
                  </a:cubicBezTo>
                  <a:cubicBezTo>
                    <a:pt x="982" y="5377"/>
                    <a:pt x="5378" y="982"/>
                    <a:pt x="10800" y="982"/>
                  </a:cubicBezTo>
                  <a:cubicBezTo>
                    <a:pt x="16223" y="982"/>
                    <a:pt x="20618" y="5377"/>
                    <a:pt x="20618" y="10800"/>
                  </a:cubicBezTo>
                  <a:cubicBezTo>
                    <a:pt x="20618" y="16223"/>
                    <a:pt x="16223" y="20618"/>
                    <a:pt x="10800" y="20618"/>
                  </a:cubicBezTo>
                  <a:moveTo>
                    <a:pt x="10800" y="0"/>
                  </a:moveTo>
                  <a:cubicBezTo>
                    <a:pt x="4835" y="0"/>
                    <a:pt x="0" y="4836"/>
                    <a:pt x="0" y="10800"/>
                  </a:cubicBezTo>
                  <a:cubicBezTo>
                    <a:pt x="0" y="16765"/>
                    <a:pt x="4835" y="21600"/>
                    <a:pt x="10800" y="21600"/>
                  </a:cubicBezTo>
                  <a:cubicBezTo>
                    <a:pt x="16765" y="21600"/>
                    <a:pt x="21600" y="16765"/>
                    <a:pt x="21600" y="10800"/>
                  </a:cubicBezTo>
                  <a:cubicBezTo>
                    <a:pt x="21600" y="4836"/>
                    <a:pt x="16765" y="0"/>
                    <a:pt x="10800" y="0"/>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8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grpSp>
        <p:nvGrpSpPr>
          <p:cNvPr id="25" name="Группа 13">
            <a:extLst>
              <a:ext uri="{FF2B5EF4-FFF2-40B4-BE49-F238E27FC236}">
                <a16:creationId xmlns:a16="http://schemas.microsoft.com/office/drawing/2014/main" id="{18F2C74C-75AD-F017-019E-3A306279655F}"/>
              </a:ext>
            </a:extLst>
          </p:cNvPr>
          <p:cNvGrpSpPr/>
          <p:nvPr/>
        </p:nvGrpSpPr>
        <p:grpSpPr>
          <a:xfrm>
            <a:off x="744694" y="4322434"/>
            <a:ext cx="10713881" cy="917966"/>
            <a:chOff x="1024931" y="8142398"/>
            <a:chExt cx="10713881" cy="917966"/>
          </a:xfrm>
        </p:grpSpPr>
        <p:sp>
          <p:nvSpPr>
            <p:cNvPr id="26" name="TextBox 46">
              <a:extLst>
                <a:ext uri="{FF2B5EF4-FFF2-40B4-BE49-F238E27FC236}">
                  <a16:creationId xmlns:a16="http://schemas.microsoft.com/office/drawing/2014/main" id="{A6A4F77B-88B0-3E8A-9814-02A952501386}"/>
                </a:ext>
              </a:extLst>
            </p:cNvPr>
            <p:cNvSpPr txBox="1"/>
            <p:nvPr/>
          </p:nvSpPr>
          <p:spPr>
            <a:xfrm>
              <a:off x="1983859" y="8475589"/>
              <a:ext cx="9754953" cy="584775"/>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60000" rtl="0" eaLnBrk="0" fontAlgn="base" latinLnBrk="0" hangingPunct="0">
                <a:lnSpc>
                  <a:spcPct val="100000"/>
                </a:lnSpc>
                <a:spcBef>
                  <a:spcPct val="0"/>
                </a:spcBef>
                <a:spcAft>
                  <a:spcPct val="0"/>
                </a:spcAft>
                <a:buClrTx/>
                <a:buSzTx/>
                <a:buFontTx/>
                <a:buNone/>
                <a:tabLst/>
                <a:defRPr/>
              </a:pPr>
              <a:r>
                <a:rPr lang="en-US" sz="1600" dirty="0">
                  <a:solidFill>
                    <a:sysClr val="windowText" lastClr="000000"/>
                  </a:solidFill>
                  <a:latin typeface="Arial"/>
                  <a:cs typeface="Arial"/>
                </a:rPr>
                <a:t>✅ </a:t>
              </a: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Data on travel patterns helps in building efficient roads and transport networks.        </a:t>
              </a:r>
            </a:p>
            <a:p>
              <a:pPr marL="361950" marR="0" lvl="0" algn="l" defTabSz="360000" rtl="0" eaLnBrk="0" fontAlgn="base" latinLnBrk="0" hangingPunct="0">
                <a:lnSpc>
                  <a:spcPct val="100000"/>
                </a:lnSpc>
                <a:spcBef>
                  <a:spcPct val="0"/>
                </a:spcBef>
                <a:spcAft>
                  <a:spcPct val="0"/>
                </a:spcAft>
                <a:buClrTx/>
                <a:buSzTx/>
                <a:buFontTx/>
                <a:buNone/>
                <a:tabLst/>
                <a:defRPr/>
              </a:pP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Information derived helps forecast future transport demands and allocate budgets efficiently.</a:t>
              </a:r>
              <a:endParaRPr kumimoji="0" lang="ru-RU" sz="16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27" name="TextBox 47">
              <a:extLst>
                <a:ext uri="{FF2B5EF4-FFF2-40B4-BE49-F238E27FC236}">
                  <a16:creationId xmlns:a16="http://schemas.microsoft.com/office/drawing/2014/main" id="{DE97390E-6080-B9A6-CB4C-A4B42EA5D1FF}"/>
                </a:ext>
              </a:extLst>
            </p:cNvPr>
            <p:cNvSpPr txBox="1"/>
            <p:nvPr/>
          </p:nvSpPr>
          <p:spPr>
            <a:xfrm>
              <a:off x="1983860" y="8142398"/>
              <a:ext cx="5087701" cy="369332"/>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Urban Planning &amp; Infrastructure Development: </a:t>
              </a:r>
              <a:endParaRPr kumimoji="0" lang="ru-RU"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28" name="Freeform: Shape 27">
              <a:extLst>
                <a:ext uri="{FF2B5EF4-FFF2-40B4-BE49-F238E27FC236}">
                  <a16:creationId xmlns:a16="http://schemas.microsoft.com/office/drawing/2014/main" id="{47AE2C1D-9080-F1A9-8511-C65F5E7F43B7}"/>
                </a:ext>
              </a:extLst>
            </p:cNvPr>
            <p:cNvSpPr/>
            <p:nvPr/>
          </p:nvSpPr>
          <p:spPr>
            <a:xfrm>
              <a:off x="1024931" y="8275226"/>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rgbClr val="6A2BAA"/>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9" name="Shape 2632">
              <a:extLst>
                <a:ext uri="{FF2B5EF4-FFF2-40B4-BE49-F238E27FC236}">
                  <a16:creationId xmlns:a16="http://schemas.microsoft.com/office/drawing/2014/main" id="{D23FE361-6BEF-E8B5-DCBC-0C508D239AD3}"/>
                </a:ext>
              </a:extLst>
            </p:cNvPr>
            <p:cNvSpPr/>
            <p:nvPr/>
          </p:nvSpPr>
          <p:spPr>
            <a:xfrm>
              <a:off x="1167012" y="8398776"/>
              <a:ext cx="279516" cy="341594"/>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ctr"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8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grpSp>
        <p:nvGrpSpPr>
          <p:cNvPr id="30" name="Группа 13">
            <a:extLst>
              <a:ext uri="{FF2B5EF4-FFF2-40B4-BE49-F238E27FC236}">
                <a16:creationId xmlns:a16="http://schemas.microsoft.com/office/drawing/2014/main" id="{05064879-0DEC-CAA5-8C56-296E1891DD1A}"/>
              </a:ext>
            </a:extLst>
          </p:cNvPr>
          <p:cNvGrpSpPr/>
          <p:nvPr/>
        </p:nvGrpSpPr>
        <p:grpSpPr>
          <a:xfrm>
            <a:off x="726282" y="5284463"/>
            <a:ext cx="10732293" cy="891937"/>
            <a:chOff x="1006519" y="8142398"/>
            <a:chExt cx="10732293" cy="891937"/>
          </a:xfrm>
        </p:grpSpPr>
        <p:sp>
          <p:nvSpPr>
            <p:cNvPr id="31" name="TextBox 46">
              <a:extLst>
                <a:ext uri="{FF2B5EF4-FFF2-40B4-BE49-F238E27FC236}">
                  <a16:creationId xmlns:a16="http://schemas.microsoft.com/office/drawing/2014/main" id="{16C4A6F4-B454-EBC8-9309-35796C0399A7}"/>
                </a:ext>
              </a:extLst>
            </p:cNvPr>
            <p:cNvSpPr txBox="1"/>
            <p:nvPr/>
          </p:nvSpPr>
          <p:spPr>
            <a:xfrm>
              <a:off x="1983859" y="8449560"/>
              <a:ext cx="9754953" cy="584775"/>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361950" marR="0" lvl="0" indent="-361950" algn="l" defTabSz="360000" rtl="0" eaLnBrk="0" fontAlgn="base" latinLnBrk="0" hangingPunct="0">
                <a:lnSpc>
                  <a:spcPct val="100000"/>
                </a:lnSpc>
                <a:spcBef>
                  <a:spcPct val="0"/>
                </a:spcBef>
                <a:spcAft>
                  <a:spcPct val="0"/>
                </a:spcAft>
                <a:buClrTx/>
                <a:buSzTx/>
                <a:buFontTx/>
                <a:buNone/>
                <a:tabLst/>
                <a:defRPr/>
              </a:pPr>
              <a:r>
                <a:rPr lang="en-US" sz="1600" dirty="0">
                  <a:solidFill>
                    <a:sysClr val="windowText" lastClr="000000"/>
                  </a:solidFill>
                  <a:latin typeface="Arial"/>
                  <a:cs typeface="Arial"/>
                </a:rPr>
                <a:t>✅ </a:t>
              </a:r>
              <a:r>
                <a:rPr kumimoji="0" lang="en-GB" sz="1600" b="0" i="0" u="none" strike="noStrike" kern="1200" cap="none" spc="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rPr>
                <a:t>Future cities rely on integrated transport data for autonomous vehicles, ride-sharing, and AI-driven solutions. Information extracted helps predict future mobility trends.</a:t>
              </a:r>
              <a:endParaRPr kumimoji="0" lang="ru-RU" sz="1600" b="0" i="0" u="none" strike="noStrike" kern="1200" cap="none" spc="-150" normalizeH="0" baseline="0" noProof="0" dirty="0">
                <a:ln>
                  <a:noFill/>
                </a:ln>
                <a:solidFill>
                  <a:srgbClr val="3F3F3F"/>
                </a:solidFill>
                <a:effectLst/>
                <a:uLnTx/>
                <a:uFillTx/>
                <a:latin typeface="Roboto Light" panose="02000000000000000000" pitchFamily="2" charset="0"/>
                <a:ea typeface="Roboto Light" panose="02000000000000000000" pitchFamily="2" charset="0"/>
                <a:cs typeface="Open Sans Light" panose="020B0306030504020204" pitchFamily="34" charset="0"/>
              </a:endParaRPr>
            </a:p>
          </p:txBody>
        </p:sp>
        <p:sp>
          <p:nvSpPr>
            <p:cNvPr id="32" name="TextBox 47">
              <a:extLst>
                <a:ext uri="{FF2B5EF4-FFF2-40B4-BE49-F238E27FC236}">
                  <a16:creationId xmlns:a16="http://schemas.microsoft.com/office/drawing/2014/main" id="{782ACD4A-9878-CE42-CBDD-CB742B98C2DE}"/>
                </a:ext>
              </a:extLst>
            </p:cNvPr>
            <p:cNvSpPr txBox="1"/>
            <p:nvPr/>
          </p:nvSpPr>
          <p:spPr>
            <a:xfrm>
              <a:off x="1983860" y="8142398"/>
              <a:ext cx="4478101" cy="369332"/>
            </a:xfrm>
            <a:prstGeom prst="rect">
              <a:avLst/>
            </a:prstGeom>
            <a:noFill/>
          </p:spPr>
          <p:txBody>
            <a:bodyPr wrap="square" rtlCol="0">
              <a:spAutoFit/>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rPr>
                <a:t>Smart City Integration &amp; Future Mobility:</a:t>
              </a:r>
              <a:endParaRPr kumimoji="0" lang="ru-RU" sz="1800" b="1" i="0" u="none" strike="noStrike" kern="1200" cap="none" spc="0" normalizeH="0" baseline="0" noProof="0" dirty="0">
                <a:ln>
                  <a:noFill/>
                </a:ln>
                <a:solidFill>
                  <a:srgbClr val="3F3F3F"/>
                </a:solidFill>
                <a:effectLst/>
                <a:uLnTx/>
                <a:uFillTx/>
                <a:latin typeface="Roboto" panose="02000000000000000000" pitchFamily="2" charset="0"/>
                <a:ea typeface="Roboto" panose="02000000000000000000" pitchFamily="2" charset="0"/>
                <a:cs typeface="Open Sans" panose="020B0606030504020204" pitchFamily="34" charset="0"/>
              </a:endParaRPr>
            </a:p>
          </p:txBody>
        </p:sp>
        <p:sp>
          <p:nvSpPr>
            <p:cNvPr id="33" name="Freeform: Shape 32">
              <a:extLst>
                <a:ext uri="{FF2B5EF4-FFF2-40B4-BE49-F238E27FC236}">
                  <a16:creationId xmlns:a16="http://schemas.microsoft.com/office/drawing/2014/main" id="{718E2AC8-3BE9-4369-3309-DDCEF6D3D478}"/>
                </a:ext>
              </a:extLst>
            </p:cNvPr>
            <p:cNvSpPr/>
            <p:nvPr/>
          </p:nvSpPr>
          <p:spPr>
            <a:xfrm>
              <a:off x="1006519" y="8275226"/>
              <a:ext cx="608328" cy="608326"/>
            </a:xfrm>
            <a:custGeom>
              <a:avLst/>
              <a:gdLst/>
              <a:ahLst/>
              <a:cxnLst/>
              <a:rect l="l" t="t" r="r" b="b"/>
              <a:pathLst>
                <a:path w="195927" h="195927">
                  <a:moveTo>
                    <a:pt x="97964" y="0"/>
                  </a:moveTo>
                  <a:cubicBezTo>
                    <a:pt x="116200" y="208"/>
                    <a:pt x="132679" y="4667"/>
                    <a:pt x="147399" y="13379"/>
                  </a:cubicBezTo>
                  <a:cubicBezTo>
                    <a:pt x="162120" y="22090"/>
                    <a:pt x="173837" y="33807"/>
                    <a:pt x="182548" y="48528"/>
                  </a:cubicBezTo>
                  <a:cubicBezTo>
                    <a:pt x="191260" y="63248"/>
                    <a:pt x="195719" y="79727"/>
                    <a:pt x="195927" y="97963"/>
                  </a:cubicBezTo>
                  <a:cubicBezTo>
                    <a:pt x="195719" y="116199"/>
                    <a:pt x="191260" y="132677"/>
                    <a:pt x="182548" y="147398"/>
                  </a:cubicBezTo>
                  <a:cubicBezTo>
                    <a:pt x="173837" y="162119"/>
                    <a:pt x="162120" y="173836"/>
                    <a:pt x="147399" y="182547"/>
                  </a:cubicBezTo>
                  <a:cubicBezTo>
                    <a:pt x="132679" y="191259"/>
                    <a:pt x="116200" y="195719"/>
                    <a:pt x="97964" y="195927"/>
                  </a:cubicBezTo>
                  <a:cubicBezTo>
                    <a:pt x="79728" y="195719"/>
                    <a:pt x="63250" y="191259"/>
                    <a:pt x="48529" y="182547"/>
                  </a:cubicBezTo>
                  <a:cubicBezTo>
                    <a:pt x="33808" y="173836"/>
                    <a:pt x="22091" y="162119"/>
                    <a:pt x="13380" y="147398"/>
                  </a:cubicBezTo>
                  <a:cubicBezTo>
                    <a:pt x="4668" y="132677"/>
                    <a:pt x="208" y="116199"/>
                    <a:pt x="0" y="97963"/>
                  </a:cubicBezTo>
                  <a:cubicBezTo>
                    <a:pt x="208" y="79727"/>
                    <a:pt x="4668" y="63248"/>
                    <a:pt x="13380" y="48528"/>
                  </a:cubicBezTo>
                  <a:cubicBezTo>
                    <a:pt x="22091" y="33807"/>
                    <a:pt x="33808" y="22090"/>
                    <a:pt x="48529" y="13379"/>
                  </a:cubicBezTo>
                  <a:cubicBezTo>
                    <a:pt x="63250" y="4667"/>
                    <a:pt x="79728" y="208"/>
                    <a:pt x="97964" y="0"/>
                  </a:cubicBezTo>
                  <a:close/>
                </a:path>
              </a:pathLst>
            </a:custGeom>
            <a:solidFill>
              <a:schemeClr val="accent6">
                <a:lumMod val="50000"/>
              </a:schemeClr>
            </a:solidFill>
            <a:ln w="12700" cap="flat" cmpd="sng" algn="ctr">
              <a:noFill/>
              <a:prstDash val="solid"/>
              <a:miter lim="800000"/>
            </a:ln>
            <a:effectLst/>
          </p:spPr>
          <p:txBody>
            <a:bodyPr rtlCol="0" anchor="ctr"/>
            <a:lstStyle>
              <a:defPPr>
                <a:defRPr lang="en-US"/>
              </a:defPPr>
              <a:lvl1pPr algn="l" rtl="0" eaLnBrk="0" fontAlgn="base" hangingPunct="0">
                <a:spcBef>
                  <a:spcPct val="0"/>
                </a:spcBef>
                <a:spcAft>
                  <a:spcPct val="0"/>
                </a:spcAft>
                <a:defRPr kern="1200">
                  <a:solidFill>
                    <a:schemeClr val="lt1"/>
                  </a:solidFill>
                  <a:latin typeface="+mn-lt"/>
                  <a:ea typeface="+mn-ea"/>
                  <a:cs typeface="+mn-cs"/>
                </a:defRPr>
              </a:lvl1pPr>
              <a:lvl2pPr marL="687617" algn="l" rtl="0" eaLnBrk="0" fontAlgn="base" hangingPunct="0">
                <a:spcBef>
                  <a:spcPct val="0"/>
                </a:spcBef>
                <a:spcAft>
                  <a:spcPct val="0"/>
                </a:spcAft>
                <a:defRPr kern="1200">
                  <a:solidFill>
                    <a:schemeClr val="lt1"/>
                  </a:solidFill>
                  <a:latin typeface="+mn-lt"/>
                  <a:ea typeface="+mn-ea"/>
                  <a:cs typeface="+mn-cs"/>
                </a:defRPr>
              </a:lvl2pPr>
              <a:lvl3pPr marL="1375235" algn="l" rtl="0" eaLnBrk="0" fontAlgn="base" hangingPunct="0">
                <a:spcBef>
                  <a:spcPct val="0"/>
                </a:spcBef>
                <a:spcAft>
                  <a:spcPct val="0"/>
                </a:spcAft>
                <a:defRPr kern="1200">
                  <a:solidFill>
                    <a:schemeClr val="lt1"/>
                  </a:solidFill>
                  <a:latin typeface="+mn-lt"/>
                  <a:ea typeface="+mn-ea"/>
                  <a:cs typeface="+mn-cs"/>
                </a:defRPr>
              </a:lvl3pPr>
              <a:lvl4pPr marL="2062852" algn="l" rtl="0" eaLnBrk="0" fontAlgn="base" hangingPunct="0">
                <a:spcBef>
                  <a:spcPct val="0"/>
                </a:spcBef>
                <a:spcAft>
                  <a:spcPct val="0"/>
                </a:spcAft>
                <a:defRPr kern="1200">
                  <a:solidFill>
                    <a:schemeClr val="lt1"/>
                  </a:solidFill>
                  <a:latin typeface="+mn-lt"/>
                  <a:ea typeface="+mn-ea"/>
                  <a:cs typeface="+mn-cs"/>
                </a:defRPr>
              </a:lvl4pPr>
              <a:lvl5pPr marL="2750470" algn="l" rtl="0" eaLnBrk="0" fontAlgn="base" hangingPunct="0">
                <a:spcBef>
                  <a:spcPct val="0"/>
                </a:spcBef>
                <a:spcAft>
                  <a:spcPct val="0"/>
                </a:spcAft>
                <a:defRPr kern="1200">
                  <a:solidFill>
                    <a:schemeClr val="lt1"/>
                  </a:solidFill>
                  <a:latin typeface="+mn-lt"/>
                  <a:ea typeface="+mn-ea"/>
                  <a:cs typeface="+mn-cs"/>
                </a:defRPr>
              </a:lvl5pPr>
              <a:lvl6pPr marL="3438086" algn="l" defTabSz="1375235" rtl="0" eaLnBrk="1" latinLnBrk="0" hangingPunct="1">
                <a:defRPr kern="1200">
                  <a:solidFill>
                    <a:schemeClr val="lt1"/>
                  </a:solidFill>
                  <a:latin typeface="+mn-lt"/>
                  <a:ea typeface="+mn-ea"/>
                  <a:cs typeface="+mn-cs"/>
                </a:defRPr>
              </a:lvl6pPr>
              <a:lvl7pPr marL="4125703" algn="l" defTabSz="1375235" rtl="0" eaLnBrk="1" latinLnBrk="0" hangingPunct="1">
                <a:defRPr kern="1200">
                  <a:solidFill>
                    <a:schemeClr val="lt1"/>
                  </a:solidFill>
                  <a:latin typeface="+mn-lt"/>
                  <a:ea typeface="+mn-ea"/>
                  <a:cs typeface="+mn-cs"/>
                </a:defRPr>
              </a:lvl7pPr>
              <a:lvl8pPr marL="4813320" algn="l" defTabSz="1375235" rtl="0" eaLnBrk="1" latinLnBrk="0" hangingPunct="1">
                <a:defRPr kern="1200">
                  <a:solidFill>
                    <a:schemeClr val="lt1"/>
                  </a:solidFill>
                  <a:latin typeface="+mn-lt"/>
                  <a:ea typeface="+mn-ea"/>
                  <a:cs typeface="+mn-cs"/>
                </a:defRPr>
              </a:lvl8pPr>
              <a:lvl9pPr marL="5500937" algn="l" defTabSz="1375235" rtl="0" eaLnBrk="1" latinLnBrk="0" hangingPunct="1">
                <a:defRPr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tr-TR"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4" name="Shape 2632">
              <a:extLst>
                <a:ext uri="{FF2B5EF4-FFF2-40B4-BE49-F238E27FC236}">
                  <a16:creationId xmlns:a16="http://schemas.microsoft.com/office/drawing/2014/main" id="{A2AF8A7F-939A-3991-52C3-FEA157B58BA0}"/>
                </a:ext>
              </a:extLst>
            </p:cNvPr>
            <p:cNvSpPr/>
            <p:nvPr/>
          </p:nvSpPr>
          <p:spPr>
            <a:xfrm>
              <a:off x="1155742" y="8391305"/>
              <a:ext cx="279516" cy="341594"/>
            </a:xfrm>
            <a:custGeom>
              <a:avLst/>
              <a:gdLst/>
              <a:ahLst/>
              <a:cxnLst>
                <a:cxn ang="0">
                  <a:pos x="wd2" y="hd2"/>
                </a:cxn>
                <a:cxn ang="5400000">
                  <a:pos x="wd2" y="hd2"/>
                </a:cxn>
                <a:cxn ang="10800000">
                  <a:pos x="wd2" y="hd2"/>
                </a:cxn>
                <a:cxn ang="16200000">
                  <a:pos x="wd2" y="hd2"/>
                </a:cxn>
              </a:cxnLst>
              <a:rect l="0" t="0" r="r" b="b"/>
              <a:pathLst>
                <a:path w="21600" h="21600" extrusionOk="0">
                  <a:moveTo>
                    <a:pt x="10800" y="17673"/>
                  </a:moveTo>
                  <a:cubicBezTo>
                    <a:pt x="4588" y="17673"/>
                    <a:pt x="1200" y="16051"/>
                    <a:pt x="1200" y="15218"/>
                  </a:cubicBezTo>
                  <a:cubicBezTo>
                    <a:pt x="1200" y="14690"/>
                    <a:pt x="1355" y="14275"/>
                    <a:pt x="1611" y="13896"/>
                  </a:cubicBezTo>
                  <a:cubicBezTo>
                    <a:pt x="3255" y="14967"/>
                    <a:pt x="6746" y="15709"/>
                    <a:pt x="10800" y="15709"/>
                  </a:cubicBezTo>
                  <a:cubicBezTo>
                    <a:pt x="14856" y="15709"/>
                    <a:pt x="18345" y="14966"/>
                    <a:pt x="19987" y="13894"/>
                  </a:cubicBezTo>
                  <a:cubicBezTo>
                    <a:pt x="20244" y="14273"/>
                    <a:pt x="20400" y="14689"/>
                    <a:pt x="20400" y="15218"/>
                  </a:cubicBezTo>
                  <a:cubicBezTo>
                    <a:pt x="20400" y="16051"/>
                    <a:pt x="17011" y="17673"/>
                    <a:pt x="10800" y="17673"/>
                  </a:cubicBezTo>
                  <a:moveTo>
                    <a:pt x="10800" y="20618"/>
                  </a:moveTo>
                  <a:cubicBezTo>
                    <a:pt x="9475" y="20618"/>
                    <a:pt x="8400" y="19739"/>
                    <a:pt x="8400" y="18655"/>
                  </a:cubicBezTo>
                  <a:cubicBezTo>
                    <a:pt x="8400" y="18625"/>
                    <a:pt x="8408" y="18597"/>
                    <a:pt x="8409" y="18567"/>
                  </a:cubicBezTo>
                  <a:cubicBezTo>
                    <a:pt x="9179" y="18623"/>
                    <a:pt x="9977" y="18655"/>
                    <a:pt x="10800" y="18655"/>
                  </a:cubicBezTo>
                  <a:cubicBezTo>
                    <a:pt x="11623" y="18655"/>
                    <a:pt x="12421" y="18623"/>
                    <a:pt x="13191" y="18567"/>
                  </a:cubicBezTo>
                  <a:cubicBezTo>
                    <a:pt x="13192" y="18597"/>
                    <a:pt x="13200" y="18625"/>
                    <a:pt x="13200" y="18655"/>
                  </a:cubicBezTo>
                  <a:cubicBezTo>
                    <a:pt x="13200" y="19739"/>
                    <a:pt x="12125" y="20618"/>
                    <a:pt x="10800" y="20618"/>
                  </a:cubicBezTo>
                  <a:moveTo>
                    <a:pt x="2948" y="12551"/>
                  </a:moveTo>
                  <a:cubicBezTo>
                    <a:pt x="4308" y="11388"/>
                    <a:pt x="6000" y="9939"/>
                    <a:pt x="6000" y="6873"/>
                  </a:cubicBezTo>
                  <a:cubicBezTo>
                    <a:pt x="6000" y="5232"/>
                    <a:pt x="7238" y="3825"/>
                    <a:pt x="8988" y="3239"/>
                  </a:cubicBezTo>
                  <a:cubicBezTo>
                    <a:pt x="9428" y="3657"/>
                    <a:pt x="10072" y="3927"/>
                    <a:pt x="10800" y="3927"/>
                  </a:cubicBezTo>
                  <a:cubicBezTo>
                    <a:pt x="11528" y="3927"/>
                    <a:pt x="12172" y="3657"/>
                    <a:pt x="12611" y="3239"/>
                  </a:cubicBezTo>
                  <a:cubicBezTo>
                    <a:pt x="14362" y="3825"/>
                    <a:pt x="15600" y="5232"/>
                    <a:pt x="15600" y="6873"/>
                  </a:cubicBezTo>
                  <a:cubicBezTo>
                    <a:pt x="15600" y="9939"/>
                    <a:pt x="17292" y="11388"/>
                    <a:pt x="18652" y="12551"/>
                  </a:cubicBezTo>
                  <a:cubicBezTo>
                    <a:pt x="18911" y="12773"/>
                    <a:pt x="19152" y="12979"/>
                    <a:pt x="19366" y="13183"/>
                  </a:cubicBezTo>
                  <a:cubicBezTo>
                    <a:pt x="18217" y="14077"/>
                    <a:pt x="14825" y="14727"/>
                    <a:pt x="10800" y="14727"/>
                  </a:cubicBezTo>
                  <a:cubicBezTo>
                    <a:pt x="6779" y="14727"/>
                    <a:pt x="3383" y="14079"/>
                    <a:pt x="2230" y="13186"/>
                  </a:cubicBezTo>
                  <a:cubicBezTo>
                    <a:pt x="2446" y="12981"/>
                    <a:pt x="2687" y="12774"/>
                    <a:pt x="2948" y="12551"/>
                  </a:cubicBezTo>
                  <a:moveTo>
                    <a:pt x="10800" y="982"/>
                  </a:moveTo>
                  <a:cubicBezTo>
                    <a:pt x="11462" y="982"/>
                    <a:pt x="12000" y="1422"/>
                    <a:pt x="12000" y="1964"/>
                  </a:cubicBezTo>
                  <a:cubicBezTo>
                    <a:pt x="12000" y="2506"/>
                    <a:pt x="11462" y="2945"/>
                    <a:pt x="10800" y="2945"/>
                  </a:cubicBezTo>
                  <a:cubicBezTo>
                    <a:pt x="10138" y="2945"/>
                    <a:pt x="9600" y="2506"/>
                    <a:pt x="9600" y="1964"/>
                  </a:cubicBezTo>
                  <a:cubicBezTo>
                    <a:pt x="9600" y="1422"/>
                    <a:pt x="10138" y="982"/>
                    <a:pt x="10800" y="982"/>
                  </a:cubicBezTo>
                  <a:moveTo>
                    <a:pt x="21600" y="15218"/>
                  </a:moveTo>
                  <a:cubicBezTo>
                    <a:pt x="21600" y="11782"/>
                    <a:pt x="16800" y="11782"/>
                    <a:pt x="16800" y="6873"/>
                  </a:cubicBezTo>
                  <a:cubicBezTo>
                    <a:pt x="16800" y="4845"/>
                    <a:pt x="15296" y="3105"/>
                    <a:pt x="13152" y="2356"/>
                  </a:cubicBezTo>
                  <a:cubicBezTo>
                    <a:pt x="13183" y="2229"/>
                    <a:pt x="13200" y="2098"/>
                    <a:pt x="13200" y="1964"/>
                  </a:cubicBezTo>
                  <a:cubicBezTo>
                    <a:pt x="13200" y="879"/>
                    <a:pt x="12125" y="0"/>
                    <a:pt x="10800" y="0"/>
                  </a:cubicBezTo>
                  <a:cubicBezTo>
                    <a:pt x="9475" y="0"/>
                    <a:pt x="8400" y="879"/>
                    <a:pt x="8400" y="1964"/>
                  </a:cubicBezTo>
                  <a:cubicBezTo>
                    <a:pt x="8400" y="2098"/>
                    <a:pt x="8417" y="2229"/>
                    <a:pt x="8448" y="2356"/>
                  </a:cubicBezTo>
                  <a:cubicBezTo>
                    <a:pt x="6304" y="3105"/>
                    <a:pt x="4800" y="4845"/>
                    <a:pt x="4800" y="6873"/>
                  </a:cubicBezTo>
                  <a:cubicBezTo>
                    <a:pt x="4800" y="11782"/>
                    <a:pt x="0" y="11782"/>
                    <a:pt x="0" y="15218"/>
                  </a:cubicBezTo>
                  <a:cubicBezTo>
                    <a:pt x="0" y="16716"/>
                    <a:pt x="3016" y="17986"/>
                    <a:pt x="7217" y="18457"/>
                  </a:cubicBezTo>
                  <a:cubicBezTo>
                    <a:pt x="7211" y="18523"/>
                    <a:pt x="7200" y="18587"/>
                    <a:pt x="7200" y="18655"/>
                  </a:cubicBezTo>
                  <a:cubicBezTo>
                    <a:pt x="7200" y="20282"/>
                    <a:pt x="8812" y="21600"/>
                    <a:pt x="10800" y="21600"/>
                  </a:cubicBezTo>
                  <a:cubicBezTo>
                    <a:pt x="12788" y="21600"/>
                    <a:pt x="14400" y="20282"/>
                    <a:pt x="14400" y="18655"/>
                  </a:cubicBezTo>
                  <a:cubicBezTo>
                    <a:pt x="14400" y="18587"/>
                    <a:pt x="14389" y="18523"/>
                    <a:pt x="14383" y="18457"/>
                  </a:cubicBezTo>
                  <a:cubicBezTo>
                    <a:pt x="18584" y="17986"/>
                    <a:pt x="21600" y="16716"/>
                    <a:pt x="21600" y="15218"/>
                  </a:cubicBezTo>
                </a:path>
              </a:pathLst>
            </a:custGeom>
            <a:solidFill>
              <a:srgbClr val="FFFFFF"/>
            </a:solidFill>
            <a:ln w="12700">
              <a:solidFill>
                <a:srgbClr val="FFFFFF"/>
              </a:solidFill>
              <a:miter lim="400000"/>
            </a:ln>
          </p:spPr>
          <p:txBody>
            <a:bodyPr lIns="28571" tIns="28571" rIns="28571" bIns="28571" anchor="ct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687617"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1375235"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2062852"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275047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3438086" algn="l" defTabSz="1375235" rtl="0" eaLnBrk="1" latinLnBrk="0" hangingPunct="1">
                <a:defRPr kern="1200">
                  <a:solidFill>
                    <a:schemeClr val="tx1"/>
                  </a:solidFill>
                  <a:latin typeface="Calibri" panose="020F0502020204030204" pitchFamily="34" charset="0"/>
                  <a:ea typeface="+mn-ea"/>
                  <a:cs typeface="+mn-cs"/>
                </a:defRPr>
              </a:lvl6pPr>
              <a:lvl7pPr marL="4125703" algn="l" defTabSz="1375235" rtl="0" eaLnBrk="1" latinLnBrk="0" hangingPunct="1">
                <a:defRPr kern="1200">
                  <a:solidFill>
                    <a:schemeClr val="tx1"/>
                  </a:solidFill>
                  <a:latin typeface="Calibri" panose="020F0502020204030204" pitchFamily="34" charset="0"/>
                  <a:ea typeface="+mn-ea"/>
                  <a:cs typeface="+mn-cs"/>
                </a:defRPr>
              </a:lvl7pPr>
              <a:lvl8pPr marL="4813320" algn="l" defTabSz="1375235" rtl="0" eaLnBrk="1" latinLnBrk="0" hangingPunct="1">
                <a:defRPr kern="1200">
                  <a:solidFill>
                    <a:schemeClr val="tx1"/>
                  </a:solidFill>
                  <a:latin typeface="Calibri" panose="020F0502020204030204" pitchFamily="34" charset="0"/>
                  <a:ea typeface="+mn-ea"/>
                  <a:cs typeface="+mn-cs"/>
                </a:defRPr>
              </a:lvl8pPr>
              <a:lvl9pPr marL="5500937" algn="l" defTabSz="1375235" rtl="0" eaLnBrk="1" latinLnBrk="0" hangingPunct="1">
                <a:defRPr kern="1200">
                  <a:solidFill>
                    <a:schemeClr val="tx1"/>
                  </a:solidFill>
                  <a:latin typeface="Calibri" panose="020F0502020204030204" pitchFamily="34" charset="0"/>
                  <a:ea typeface="+mn-ea"/>
                  <a:cs typeface="+mn-cs"/>
                </a:defRPr>
              </a:lvl9pPr>
            </a:lstStyle>
            <a:p>
              <a:pPr marL="0" marR="0" lvl="0" indent="0" algn="l" defTabSz="342843" rtl="0" eaLnBrk="0" fontAlgn="base" latinLnBrk="0" hangingPunct="0">
                <a:lnSpc>
                  <a:spcPct val="100000"/>
                </a:lnSpc>
                <a:spcBef>
                  <a:spcPct val="0"/>
                </a:spcBef>
                <a:spcAft>
                  <a:spcPct val="0"/>
                </a:spcAft>
                <a:buClrTx/>
                <a:buSzTx/>
                <a:buFontTx/>
                <a:buNone/>
                <a:tabLst/>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kumimoji="0" sz="1800" b="0" i="0" u="none" strike="noStrike" kern="1200" cap="none" spc="0" normalizeH="0" baseline="0" noProof="0">
                <a:ln>
                  <a:noFill/>
                </a:ln>
                <a:solidFill>
                  <a:srgbClr val="FFFFFF"/>
                </a:solidFill>
                <a:effectLst>
                  <a:outerShdw blurRad="38100" dist="12700" dir="5400000" rotWithShape="0">
                    <a:srgbClr val="000000">
                      <a:alpha val="50000"/>
                    </a:srgbClr>
                  </a:outerShdw>
                </a:effectLst>
                <a:uLnTx/>
                <a:uFillTx/>
                <a:latin typeface="Gill Sans"/>
                <a:sym typeface="Gill Sans"/>
              </a:endParaRPr>
            </a:p>
          </p:txBody>
        </p:sp>
      </p:grpSp>
      <p:sp>
        <p:nvSpPr>
          <p:cNvPr id="5" name="Title 4">
            <a:extLst>
              <a:ext uri="{FF2B5EF4-FFF2-40B4-BE49-F238E27FC236}">
                <a16:creationId xmlns:a16="http://schemas.microsoft.com/office/drawing/2014/main" id="{CE15FFB0-33F7-F5E9-5970-C24CF984271D}"/>
              </a:ext>
            </a:extLst>
          </p:cNvPr>
          <p:cNvSpPr>
            <a:spLocks noGrp="1"/>
          </p:cNvSpPr>
          <p:nvPr>
            <p:ph type="title"/>
          </p:nvPr>
        </p:nvSpPr>
        <p:spPr>
          <a:xfrm>
            <a:off x="727200" y="432000"/>
            <a:ext cx="2952000" cy="369332"/>
          </a:xfrm>
        </p:spPr>
        <p:txBody>
          <a:bodyPr/>
          <a:lstStyle/>
          <a:p>
            <a:r>
              <a:rPr lang="en-GB" dirty="0"/>
              <a:t>3. Data vs Information</a:t>
            </a:r>
            <a:endParaRPr lang="LID4096" dirty="0"/>
          </a:p>
        </p:txBody>
      </p:sp>
    </p:spTree>
    <p:extLst>
      <p:ext uri="{BB962C8B-B14F-4D97-AF65-F5344CB8AC3E}">
        <p14:creationId xmlns:p14="http://schemas.microsoft.com/office/powerpoint/2010/main" val="9695052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15398-A7E2-183B-3AB9-0E8781A83FB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4524714-C278-C1B0-E302-99C37DF51208}"/>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04:</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Traffic Data</a:t>
            </a:r>
          </a:p>
        </p:txBody>
      </p:sp>
    </p:spTree>
    <p:extLst>
      <p:ext uri="{BB962C8B-B14F-4D97-AF65-F5344CB8AC3E}">
        <p14:creationId xmlns:p14="http://schemas.microsoft.com/office/powerpoint/2010/main" val="32302774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9B2F8-1F16-2BD9-DA01-98A2C232C9D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C263EA43-90B6-DD6D-752B-40E570DBE5A2}"/>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a:lnSpc>
                <a:spcPct val="100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4.1 What is Traffic Data? 🚦 </a:t>
            </a:r>
          </a:p>
        </p:txBody>
      </p:sp>
      <p:sp>
        <p:nvSpPr>
          <p:cNvPr id="5" name="object 3">
            <a:extLst>
              <a:ext uri="{FF2B5EF4-FFF2-40B4-BE49-F238E27FC236}">
                <a16:creationId xmlns:a16="http://schemas.microsoft.com/office/drawing/2014/main" id="{2917D27C-AAAD-E224-0158-751119A88B6E}"/>
              </a:ext>
            </a:extLst>
          </p:cNvPr>
          <p:cNvSpPr txBox="1"/>
          <p:nvPr/>
        </p:nvSpPr>
        <p:spPr>
          <a:xfrm>
            <a:off x="733423" y="1514807"/>
            <a:ext cx="10732295" cy="1239900"/>
          </a:xfrm>
          <a:prstGeom prst="rect">
            <a:avLst/>
          </a:prstGeom>
        </p:spPr>
        <p:txBody>
          <a:bodyPr vert="horz" wrap="square" lIns="0" tIns="16329" rIns="0" bIns="0" rtlCol="0">
            <a:spAutoFit/>
          </a:bodyPr>
          <a:lstStyle/>
          <a:p>
            <a:pPr marL="14400" lvl="0">
              <a:lnSpc>
                <a:spcPct val="100000"/>
              </a:lnSpc>
              <a:spcBef>
                <a:spcPts val="129"/>
              </a:spcBef>
              <a:spcAft>
                <a:spcPts val="800"/>
              </a:spcAft>
            </a:pPr>
            <a:r>
              <a:rPr lang="en-GB" sz="1800" b="1" kern="100" dirty="0">
                <a:effectLst/>
                <a:latin typeface="Aptos" panose="020B0004020202020204" pitchFamily="34" charset="0"/>
                <a:ea typeface="Aptos" panose="020B0004020202020204" pitchFamily="34" charset="0"/>
                <a:cs typeface="Times New Roman" panose="02020603050405020304" pitchFamily="18" charset="0"/>
              </a:rPr>
              <a:t>Traffic data refers to information about vehicle movements and road usage collected to manage and optimize road networks. </a:t>
            </a:r>
          </a:p>
          <a:p>
            <a:pPr marL="14400" lvl="0">
              <a:lnSpc>
                <a:spcPct val="100000"/>
              </a:lnSpc>
              <a:spcBef>
                <a:spcPts val="129"/>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Traffic data helps planners understand where, when, and how people travel. It reveals congestion points, travel speeds, and road usage patterns, supporting decisions that improve safety, efficiency, and mobility.</a:t>
            </a:r>
          </a:p>
        </p:txBody>
      </p:sp>
      <p:sp>
        <p:nvSpPr>
          <p:cNvPr id="4" name="object 3">
            <a:extLst>
              <a:ext uri="{FF2B5EF4-FFF2-40B4-BE49-F238E27FC236}">
                <a16:creationId xmlns:a16="http://schemas.microsoft.com/office/drawing/2014/main" id="{E9E3A092-7A8B-DF4A-7367-0DEBCAED6470}"/>
              </a:ext>
            </a:extLst>
          </p:cNvPr>
          <p:cNvSpPr txBox="1"/>
          <p:nvPr/>
        </p:nvSpPr>
        <p:spPr>
          <a:xfrm>
            <a:off x="726281" y="2951331"/>
            <a:ext cx="10725152" cy="293487"/>
          </a:xfrm>
          <a:prstGeom prst="rect">
            <a:avLst/>
          </a:prstGeom>
        </p:spPr>
        <p:txBody>
          <a:bodyPr vert="horz" wrap="square" lIns="0" tIns="16329" rIns="0" bIns="0" rtlCol="0">
            <a:spAutoFit/>
          </a:bodyPr>
          <a:lstStyle/>
          <a:p>
            <a:pPr>
              <a:lnSpc>
                <a:spcPct val="100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Why is it Important?</a:t>
            </a:r>
            <a:endParaRPr lang="en-GB" sz="1800"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7" name="object 3">
            <a:extLst>
              <a:ext uri="{FF2B5EF4-FFF2-40B4-BE49-F238E27FC236}">
                <a16:creationId xmlns:a16="http://schemas.microsoft.com/office/drawing/2014/main" id="{265D61DF-C2A3-E8D7-CA5B-9562015E2046}"/>
              </a:ext>
            </a:extLst>
          </p:cNvPr>
          <p:cNvSpPr txBox="1"/>
          <p:nvPr/>
        </p:nvSpPr>
        <p:spPr>
          <a:xfrm>
            <a:off x="726281" y="3441058"/>
            <a:ext cx="10725152" cy="1078318"/>
          </a:xfrm>
          <a:prstGeom prst="rect">
            <a:avLst/>
          </a:prstGeom>
        </p:spPr>
        <p:txBody>
          <a:bodyPr vert="horz" wrap="square" lIns="0" tIns="16329" rIns="0" bIns="0" rtlCol="0">
            <a:spAutoFit/>
          </a:bodyPr>
          <a:lstStyle/>
          <a:p>
            <a:pPr marL="266700" lvl="1" indent="0">
              <a:lnSpc>
                <a:spcPct val="100000"/>
              </a:lnSpc>
              <a:spcBef>
                <a:spcPts val="129"/>
              </a:spcBef>
              <a:spcAft>
                <a:spcPts val="800"/>
              </a:spcAft>
            </a:pPr>
            <a:r>
              <a:rPr lang="en-US" sz="1800" dirty="0">
                <a:solidFill>
                  <a:sysClr val="windowText" lastClr="000000"/>
                </a:solidFill>
                <a:latin typeface="Arial"/>
                <a:cs typeface="Arial"/>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Helps optimize traffic signals and reduce congestion.</a:t>
            </a:r>
          </a:p>
          <a:p>
            <a:pPr marL="266700" lvl="1" indent="0">
              <a:lnSpc>
                <a:spcPct val="100000"/>
              </a:lnSpc>
              <a:spcBef>
                <a:spcPts val="129"/>
              </a:spcBef>
              <a:spcAft>
                <a:spcPts val="800"/>
              </a:spcAft>
            </a:pPr>
            <a:r>
              <a:rPr lang="en-US" sz="1800" dirty="0">
                <a:solidFill>
                  <a:sysClr val="windowText" lastClr="000000"/>
                </a:solidFill>
                <a:latin typeface="Arial"/>
                <a:cs typeface="Arial"/>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Supports highway expansion and new road construction.</a:t>
            </a:r>
          </a:p>
          <a:p>
            <a:pPr marL="266700" lvl="1" indent="0">
              <a:lnSpc>
                <a:spcPct val="100000"/>
              </a:lnSpc>
              <a:spcBef>
                <a:spcPts val="129"/>
              </a:spcBef>
              <a:spcAft>
                <a:spcPts val="800"/>
              </a:spcAft>
            </a:pPr>
            <a:r>
              <a:rPr lang="en-US" sz="1800" dirty="0">
                <a:solidFill>
                  <a:sysClr val="windowText" lastClr="000000"/>
                </a:solidFill>
                <a:latin typeface="Arial"/>
                <a:cs typeface="Arial"/>
              </a:rPr>
              <a:t>✅</a:t>
            </a:r>
            <a:r>
              <a:rPr lang="en-GB" sz="1800" kern="100" dirty="0">
                <a:effectLst/>
                <a:latin typeface="Aptos" panose="020B0004020202020204" pitchFamily="34" charset="0"/>
                <a:ea typeface="Aptos" panose="020B0004020202020204" pitchFamily="34" charset="0"/>
                <a:cs typeface="Times New Roman" panose="02020603050405020304" pitchFamily="18" charset="0"/>
              </a:rPr>
              <a:t> Improves public transport scheduling and efficiency.</a:t>
            </a:r>
          </a:p>
        </p:txBody>
      </p:sp>
      <p:sp>
        <p:nvSpPr>
          <p:cNvPr id="9" name="object 3">
            <a:extLst>
              <a:ext uri="{FF2B5EF4-FFF2-40B4-BE49-F238E27FC236}">
                <a16:creationId xmlns:a16="http://schemas.microsoft.com/office/drawing/2014/main" id="{DA6D6D14-5C98-05DA-2CD8-8FAD39067993}"/>
              </a:ext>
            </a:extLst>
          </p:cNvPr>
          <p:cNvSpPr txBox="1"/>
          <p:nvPr/>
        </p:nvSpPr>
        <p:spPr>
          <a:xfrm>
            <a:off x="726279" y="4705228"/>
            <a:ext cx="10732295" cy="1124484"/>
          </a:xfrm>
          <a:prstGeom prst="rect">
            <a:avLst/>
          </a:prstGeom>
        </p:spPr>
        <p:txBody>
          <a:bodyPr vert="horz" wrap="square" lIns="0" tIns="16329" rIns="0" bIns="0" rtlCol="0">
            <a:spAutoFit/>
          </a:bodyPr>
          <a:lstStyle/>
          <a:p>
            <a:pPr lvl="1" indent="0">
              <a:lnSpc>
                <a:spcPct val="100000"/>
              </a:lnSpc>
              <a:spcBef>
                <a:spcPts val="129"/>
              </a:spcBef>
              <a:spcAft>
                <a:spcPts val="80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Traffic data helps transport planners understand how, when, and where people travel. It shows where roads are busy, where delays happen, and how people use buses, trains, or cars. This information is important for improving roads, reducing traffic jams, planning new bus routes, and making travel safer and faster for everyone.</a:t>
            </a:r>
          </a:p>
        </p:txBody>
      </p:sp>
      <p:sp>
        <p:nvSpPr>
          <p:cNvPr id="11" name="Title 10">
            <a:extLst>
              <a:ext uri="{FF2B5EF4-FFF2-40B4-BE49-F238E27FC236}">
                <a16:creationId xmlns:a16="http://schemas.microsoft.com/office/drawing/2014/main" id="{59BFB71B-F6A8-42B7-DB32-F66A47BF35AC}"/>
              </a:ext>
            </a:extLst>
          </p:cNvPr>
          <p:cNvSpPr>
            <a:spLocks noGrp="1"/>
          </p:cNvSpPr>
          <p:nvPr>
            <p:ph type="title"/>
          </p:nvPr>
        </p:nvSpPr>
        <p:spPr>
          <a:xfrm>
            <a:off x="727200" y="432000"/>
            <a:ext cx="1872000" cy="369332"/>
          </a:xfrm>
        </p:spPr>
        <p:txBody>
          <a:bodyPr/>
          <a:lstStyle/>
          <a:p>
            <a:r>
              <a:rPr lang="en-GB" dirty="0"/>
              <a:t>4. Traffic Data </a:t>
            </a:r>
            <a:endParaRPr lang="LID4096" dirty="0"/>
          </a:p>
        </p:txBody>
      </p:sp>
    </p:spTree>
    <p:extLst>
      <p:ext uri="{BB962C8B-B14F-4D97-AF65-F5344CB8AC3E}">
        <p14:creationId xmlns:p14="http://schemas.microsoft.com/office/powerpoint/2010/main" val="16382971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71CD2-2650-5A1D-70ED-92B74219B8C1}"/>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1BFAC28-4452-1B55-1658-3C1535FA6E03}"/>
              </a:ext>
            </a:extLst>
          </p:cNvPr>
          <p:cNvSpPr txBox="1"/>
          <p:nvPr/>
        </p:nvSpPr>
        <p:spPr>
          <a:xfrm>
            <a:off x="733424" y="1025080"/>
            <a:ext cx="10725152" cy="364130"/>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4.2 Types of Traffic Data 🚦</a:t>
            </a:r>
          </a:p>
        </p:txBody>
      </p:sp>
      <p:sp>
        <p:nvSpPr>
          <p:cNvPr id="5" name="object 3">
            <a:extLst>
              <a:ext uri="{FF2B5EF4-FFF2-40B4-BE49-F238E27FC236}">
                <a16:creationId xmlns:a16="http://schemas.microsoft.com/office/drawing/2014/main" id="{599253BF-2361-0D2C-FD8E-4E4B80727E70}"/>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endParaRPr lang="en-GB" sz="1200" b="1" kern="100" dirty="0">
              <a:effectLst/>
              <a:latin typeface="Aptos" panose="020B0004020202020204" pitchFamily="34" charset="0"/>
              <a:ea typeface="Aptos" panose="020B0004020202020204" pitchFamily="34"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93EDCB37-FBE7-EB06-8A1E-2FB5E04521E6}"/>
              </a:ext>
            </a:extLst>
          </p:cNvPr>
          <p:cNvGraphicFramePr>
            <a:graphicFrameLocks noGrp="1"/>
          </p:cNvGraphicFramePr>
          <p:nvPr>
            <p:extLst>
              <p:ext uri="{D42A27DB-BD31-4B8C-83A1-F6EECF244321}">
                <p14:modId xmlns:p14="http://schemas.microsoft.com/office/powerpoint/2010/main" val="2364211798"/>
              </p:ext>
            </p:extLst>
          </p:nvPr>
        </p:nvGraphicFramePr>
        <p:xfrm>
          <a:off x="733424" y="1514807"/>
          <a:ext cx="10725152" cy="4546600"/>
        </p:xfrm>
        <a:graphic>
          <a:graphicData uri="http://schemas.openxmlformats.org/drawingml/2006/table">
            <a:tbl>
              <a:tblPr firstRow="1" bandRow="1">
                <a:tableStyleId>{5C22544A-7EE6-4342-B048-85BDC9FD1C3A}</a:tableStyleId>
              </a:tblPr>
              <a:tblGrid>
                <a:gridCol w="1947231">
                  <a:extLst>
                    <a:ext uri="{9D8B030D-6E8A-4147-A177-3AD203B41FA5}">
                      <a16:colId xmlns:a16="http://schemas.microsoft.com/office/drawing/2014/main" val="1755482268"/>
                    </a:ext>
                  </a:extLst>
                </a:gridCol>
                <a:gridCol w="4244423">
                  <a:extLst>
                    <a:ext uri="{9D8B030D-6E8A-4147-A177-3AD203B41FA5}">
                      <a16:colId xmlns:a16="http://schemas.microsoft.com/office/drawing/2014/main" val="938120323"/>
                    </a:ext>
                  </a:extLst>
                </a:gridCol>
                <a:gridCol w="4533498">
                  <a:extLst>
                    <a:ext uri="{9D8B030D-6E8A-4147-A177-3AD203B41FA5}">
                      <a16:colId xmlns:a16="http://schemas.microsoft.com/office/drawing/2014/main" val="3705453515"/>
                    </a:ext>
                  </a:extLst>
                </a:gridCol>
              </a:tblGrid>
              <a:tr h="370840">
                <a:tc>
                  <a:txBody>
                    <a:bodyPr/>
                    <a:lstStyle/>
                    <a:p>
                      <a:pPr algn="ctr"/>
                      <a:r>
                        <a:rPr lang="en-GB" sz="1400" dirty="0"/>
                        <a:t>Type</a:t>
                      </a:r>
                      <a:endParaRPr lang="LID4096" sz="1400" dirty="0"/>
                    </a:p>
                  </a:txBody>
                  <a:tcPr/>
                </a:tc>
                <a:tc>
                  <a:txBody>
                    <a:bodyPr/>
                    <a:lstStyle/>
                    <a:p>
                      <a:r>
                        <a:rPr lang="en-GB" sz="1400" dirty="0"/>
                        <a:t>Description</a:t>
                      </a:r>
                    </a:p>
                  </a:txBody>
                  <a:tcPr/>
                </a:tc>
                <a:tc>
                  <a:txBody>
                    <a:bodyPr/>
                    <a:lstStyle/>
                    <a:p>
                      <a:r>
                        <a:rPr lang="en-GB" sz="1400" dirty="0"/>
                        <a:t>Use Case</a:t>
                      </a:r>
                      <a:endParaRPr lang="LID4096" sz="1400" dirty="0"/>
                    </a:p>
                  </a:txBody>
                  <a:tcPr/>
                </a:tc>
                <a:extLst>
                  <a:ext uri="{0D108BD9-81ED-4DB2-BD59-A6C34878D82A}">
                    <a16:rowId xmlns:a16="http://schemas.microsoft.com/office/drawing/2014/main" val="2509159265"/>
                  </a:ext>
                </a:extLst>
              </a:tr>
              <a:tr h="370840">
                <a:tc>
                  <a:txBody>
                    <a:bodyPr/>
                    <a:lstStyle/>
                    <a:p>
                      <a:pPr algn="l"/>
                      <a:r>
                        <a:rPr lang="en-GB" sz="1300" b="1" dirty="0"/>
                        <a:t>Traffic Volume Counts</a:t>
                      </a:r>
                      <a:endParaRPr lang="LID4096" sz="1300" b="1" dirty="0"/>
                    </a:p>
                  </a:txBody>
                  <a:tcPr/>
                </a:tc>
                <a:tc>
                  <a:txBody>
                    <a:bodyPr/>
                    <a:lstStyle/>
                    <a:p>
                      <a:r>
                        <a:rPr lang="en-GB" sz="1300" b="0" dirty="0"/>
                        <a:t>Number of vehicles passing a fixed point per hour or day.</a:t>
                      </a:r>
                      <a:endParaRPr lang="LID4096" sz="1300" b="0" dirty="0"/>
                    </a:p>
                  </a:txBody>
                  <a:tcPr/>
                </a:tc>
                <a:tc>
                  <a:txBody>
                    <a:bodyPr/>
                    <a:lstStyle/>
                    <a:p>
                      <a:r>
                        <a:rPr lang="en-GB" sz="1300" dirty="0"/>
                        <a:t>Used to identify high-traffic areas.</a:t>
                      </a:r>
                      <a:endParaRPr lang="LID4096" sz="1300" dirty="0"/>
                    </a:p>
                  </a:txBody>
                  <a:tcPr/>
                </a:tc>
                <a:extLst>
                  <a:ext uri="{0D108BD9-81ED-4DB2-BD59-A6C34878D82A}">
                    <a16:rowId xmlns:a16="http://schemas.microsoft.com/office/drawing/2014/main" val="2175920149"/>
                  </a:ext>
                </a:extLst>
              </a:tr>
              <a:tr h="370840">
                <a:tc>
                  <a:txBody>
                    <a:bodyPr/>
                    <a:lstStyle/>
                    <a:p>
                      <a:pPr algn="l"/>
                      <a:r>
                        <a:rPr lang="en-GB" sz="1300" b="1" dirty="0"/>
                        <a:t>Speed Data</a:t>
                      </a:r>
                      <a:endParaRPr lang="LID4096" sz="1300" b="1" dirty="0"/>
                    </a:p>
                  </a:txBody>
                  <a:tcPr/>
                </a:tc>
                <a:tc>
                  <a:txBody>
                    <a:bodyPr/>
                    <a:lstStyle/>
                    <a:p>
                      <a:r>
                        <a:rPr lang="en-GB" sz="1300" b="0" dirty="0"/>
                        <a:t>Average speed of vehicles on different road sections.</a:t>
                      </a:r>
                      <a:endParaRPr lang="LID4096" sz="1300" b="0" dirty="0"/>
                    </a:p>
                  </a:txBody>
                  <a:tcPr/>
                </a:tc>
                <a:tc>
                  <a:txBody>
                    <a:bodyPr/>
                    <a:lstStyle/>
                    <a:p>
                      <a:r>
                        <a:rPr lang="en-GB" sz="1300" dirty="0"/>
                        <a:t>Helps determine where speed limits or enforcement is needed.</a:t>
                      </a:r>
                      <a:endParaRPr lang="LID4096" sz="1300" dirty="0"/>
                    </a:p>
                  </a:txBody>
                  <a:tcPr/>
                </a:tc>
                <a:extLst>
                  <a:ext uri="{0D108BD9-81ED-4DB2-BD59-A6C34878D82A}">
                    <a16:rowId xmlns:a16="http://schemas.microsoft.com/office/drawing/2014/main" val="667188357"/>
                  </a:ext>
                </a:extLst>
              </a:tr>
              <a:tr h="370840">
                <a:tc>
                  <a:txBody>
                    <a:bodyPr/>
                    <a:lstStyle/>
                    <a:p>
                      <a:pPr algn="l"/>
                      <a:r>
                        <a:rPr lang="en-GB" sz="1300" b="1" dirty="0"/>
                        <a:t>Vehicle Classification</a:t>
                      </a:r>
                      <a:endParaRPr lang="LID4096" sz="1300" b="1" dirty="0"/>
                    </a:p>
                  </a:txBody>
                  <a:tcPr/>
                </a:tc>
                <a:tc>
                  <a:txBody>
                    <a:bodyPr/>
                    <a:lstStyle/>
                    <a:p>
                      <a:r>
                        <a:rPr lang="en-GB" sz="1300" b="0" dirty="0"/>
                        <a:t>Categorizes vehicles into cars, buses, trucks, motorcycles.</a:t>
                      </a:r>
                      <a:endParaRPr lang="LID4096" sz="1300" b="0" dirty="0"/>
                    </a:p>
                  </a:txBody>
                  <a:tcPr/>
                </a:tc>
                <a:tc>
                  <a:txBody>
                    <a:bodyPr/>
                    <a:lstStyle/>
                    <a:p>
                      <a:r>
                        <a:rPr lang="en-GB" sz="1300" dirty="0"/>
                        <a:t>Used for road capacity planning and freight management.</a:t>
                      </a:r>
                      <a:endParaRPr lang="LID4096" sz="1300" dirty="0"/>
                    </a:p>
                  </a:txBody>
                  <a:tcPr/>
                </a:tc>
                <a:extLst>
                  <a:ext uri="{0D108BD9-81ED-4DB2-BD59-A6C34878D82A}">
                    <a16:rowId xmlns:a16="http://schemas.microsoft.com/office/drawing/2014/main" val="1341259936"/>
                  </a:ext>
                </a:extLst>
              </a:tr>
              <a:tr h="370840">
                <a:tc>
                  <a:txBody>
                    <a:bodyPr/>
                    <a:lstStyle/>
                    <a:p>
                      <a:pPr algn="l"/>
                      <a:r>
                        <a:rPr lang="en-GB" sz="1300" b="1" dirty="0"/>
                        <a:t>Origin-Destination Data</a:t>
                      </a:r>
                      <a:endParaRPr lang="LID4096" sz="1300" b="1" dirty="0"/>
                    </a:p>
                  </a:txBody>
                  <a:tcPr/>
                </a:tc>
                <a:tc>
                  <a:txBody>
                    <a:bodyPr/>
                    <a:lstStyle/>
                    <a:p>
                      <a:pPr marL="0" indent="0">
                        <a:buFont typeface="Wingdings" panose="05000000000000000000" pitchFamily="2" charset="2"/>
                        <a:buNone/>
                      </a:pPr>
                      <a:r>
                        <a:rPr lang="en-GB" sz="1300" b="0" dirty="0"/>
                        <a:t>Tracks where vehicles start and end their journeys.</a:t>
                      </a:r>
                      <a:endParaRPr lang="LID4096" sz="1300" b="0" dirty="0"/>
                    </a:p>
                  </a:txBody>
                  <a:tcPr/>
                </a:tc>
                <a:tc>
                  <a:txBody>
                    <a:bodyPr/>
                    <a:lstStyle/>
                    <a:p>
                      <a:pPr marL="0" indent="0">
                        <a:buFont typeface="Wingdings" panose="05000000000000000000" pitchFamily="2" charset="2"/>
                        <a:buNone/>
                      </a:pPr>
                      <a:r>
                        <a:rPr lang="en-GB" sz="1300" dirty="0"/>
                        <a:t>Helps optimize road networks and public transit routes.</a:t>
                      </a:r>
                      <a:endParaRPr lang="LID4096" sz="1300" dirty="0"/>
                    </a:p>
                  </a:txBody>
                  <a:tcPr/>
                </a:tc>
                <a:extLst>
                  <a:ext uri="{0D108BD9-81ED-4DB2-BD59-A6C34878D82A}">
                    <a16:rowId xmlns:a16="http://schemas.microsoft.com/office/drawing/2014/main" val="1430705026"/>
                  </a:ext>
                </a:extLst>
              </a:tr>
              <a:tr h="370840">
                <a:tc>
                  <a:txBody>
                    <a:bodyPr/>
                    <a:lstStyle/>
                    <a:p>
                      <a:pPr algn="l"/>
                      <a:r>
                        <a:rPr lang="en-GB" sz="1300" b="1" dirty="0"/>
                        <a:t>Congestion &amp; Delay Data</a:t>
                      </a:r>
                      <a:endParaRPr lang="LID4096" sz="1300" b="1" dirty="0"/>
                    </a:p>
                  </a:txBody>
                  <a:tcPr/>
                </a:tc>
                <a:tc>
                  <a:txBody>
                    <a:bodyPr/>
                    <a:lstStyle/>
                    <a:p>
                      <a:pPr marL="0" indent="0">
                        <a:buFont typeface="Wingdings" panose="05000000000000000000" pitchFamily="2" charset="2"/>
                        <a:buNone/>
                      </a:pPr>
                      <a:r>
                        <a:rPr lang="en-GB" sz="1300" b="0" dirty="0"/>
                        <a:t>Identifies traffic bottlenecks and average wait times.</a:t>
                      </a:r>
                      <a:endParaRPr lang="LID4096" sz="1300" b="0" dirty="0"/>
                    </a:p>
                  </a:txBody>
                  <a:tcPr/>
                </a:tc>
                <a:tc>
                  <a:txBody>
                    <a:bodyPr/>
                    <a:lstStyle/>
                    <a:p>
                      <a:pPr marL="0" indent="0">
                        <a:buFont typeface="Wingdings" panose="05000000000000000000" pitchFamily="2" charset="2"/>
                        <a:buNone/>
                      </a:pPr>
                      <a:r>
                        <a:rPr lang="en-GB" sz="1300" dirty="0"/>
                        <a:t>Used to improve traffic flow and reduce travel time.</a:t>
                      </a:r>
                      <a:endParaRPr lang="LID4096" sz="1300" dirty="0"/>
                    </a:p>
                  </a:txBody>
                  <a:tcPr/>
                </a:tc>
                <a:extLst>
                  <a:ext uri="{0D108BD9-81ED-4DB2-BD59-A6C34878D82A}">
                    <a16:rowId xmlns:a16="http://schemas.microsoft.com/office/drawing/2014/main" val="338150196"/>
                  </a:ext>
                </a:extLst>
              </a:tr>
              <a:tr h="370840">
                <a:tc>
                  <a:txBody>
                    <a:bodyPr/>
                    <a:lstStyle/>
                    <a:p>
                      <a:pPr algn="l"/>
                      <a:r>
                        <a:rPr lang="en-GB" sz="1300" b="1" dirty="0"/>
                        <a:t>Travel Time Data</a:t>
                      </a:r>
                      <a:endParaRPr lang="LID4096" sz="1300" b="1" dirty="0"/>
                    </a:p>
                  </a:txBody>
                  <a:tcPr/>
                </a:tc>
                <a:tc>
                  <a:txBody>
                    <a:bodyPr/>
                    <a:lstStyle/>
                    <a:p>
                      <a:pPr marL="0" indent="0">
                        <a:buFont typeface="Wingdings" panose="05000000000000000000" pitchFamily="2" charset="2"/>
                        <a:buNone/>
                      </a:pPr>
                      <a:r>
                        <a:rPr lang="en-GB" sz="1300" b="0" dirty="0"/>
                        <a:t>The time taken to travel between two points under different conditions.</a:t>
                      </a:r>
                      <a:endParaRPr lang="LID4096" sz="1300" b="0" dirty="0"/>
                    </a:p>
                  </a:txBody>
                  <a:tcPr/>
                </a:tc>
                <a:tc>
                  <a:txBody>
                    <a:bodyPr/>
                    <a:lstStyle/>
                    <a:p>
                      <a:pPr marL="0" indent="0">
                        <a:buFont typeface="Wingdings" panose="05000000000000000000" pitchFamily="2" charset="2"/>
                        <a:buNone/>
                      </a:pPr>
                      <a:r>
                        <a:rPr lang="en-GB" sz="1300" dirty="0"/>
                        <a:t>Supports navigation apps like Google Maps in suggesting routes.</a:t>
                      </a:r>
                      <a:endParaRPr lang="LID4096" sz="1300" dirty="0"/>
                    </a:p>
                  </a:txBody>
                  <a:tcPr/>
                </a:tc>
                <a:extLst>
                  <a:ext uri="{0D108BD9-81ED-4DB2-BD59-A6C34878D82A}">
                    <a16:rowId xmlns:a16="http://schemas.microsoft.com/office/drawing/2014/main" val="3603960693"/>
                  </a:ext>
                </a:extLst>
              </a:tr>
              <a:tr h="370840">
                <a:tc>
                  <a:txBody>
                    <a:bodyPr/>
                    <a:lstStyle/>
                    <a:p>
                      <a:pPr algn="l"/>
                      <a:r>
                        <a:rPr lang="en-GB" sz="1300" b="1" dirty="0"/>
                        <a:t>Pedestrian &amp; Bicycle Data</a:t>
                      </a:r>
                      <a:endParaRPr lang="LID4096" sz="1300" b="1" dirty="0"/>
                    </a:p>
                  </a:txBody>
                  <a:tcPr/>
                </a:tc>
                <a:tc>
                  <a:txBody>
                    <a:bodyPr/>
                    <a:lstStyle/>
                    <a:p>
                      <a:pPr marL="0" indent="0">
                        <a:buFont typeface="Wingdings" panose="05000000000000000000" pitchFamily="2" charset="2"/>
                        <a:buNone/>
                      </a:pPr>
                      <a:r>
                        <a:rPr lang="en-GB" sz="1300" b="0" dirty="0"/>
                        <a:t>The movement of pedestrians and cyclists at crossings and sidewalks.</a:t>
                      </a:r>
                      <a:endParaRPr lang="LID4096" sz="1300" b="0" dirty="0"/>
                    </a:p>
                  </a:txBody>
                  <a:tcPr/>
                </a:tc>
                <a:tc>
                  <a:txBody>
                    <a:bodyPr/>
                    <a:lstStyle/>
                    <a:p>
                      <a:pPr marL="0" indent="0">
                        <a:buFont typeface="Wingdings" panose="05000000000000000000" pitchFamily="2" charset="2"/>
                        <a:buNone/>
                      </a:pPr>
                      <a:r>
                        <a:rPr lang="en-GB" sz="1300" dirty="0"/>
                        <a:t>Helps in planning safe pedestrian zones and bike lanes.</a:t>
                      </a:r>
                      <a:endParaRPr lang="LID4096" sz="1300" dirty="0"/>
                    </a:p>
                  </a:txBody>
                  <a:tcPr/>
                </a:tc>
                <a:extLst>
                  <a:ext uri="{0D108BD9-81ED-4DB2-BD59-A6C34878D82A}">
                    <a16:rowId xmlns:a16="http://schemas.microsoft.com/office/drawing/2014/main" val="3961690890"/>
                  </a:ext>
                </a:extLst>
              </a:tr>
              <a:tr h="370840">
                <a:tc>
                  <a:txBody>
                    <a:bodyPr/>
                    <a:lstStyle/>
                    <a:p>
                      <a:pPr algn="l"/>
                      <a:r>
                        <a:rPr lang="en-GB" sz="1300" b="1" dirty="0"/>
                        <a:t>Parking Data</a:t>
                      </a:r>
                      <a:endParaRPr lang="LID4096" sz="1300" b="1" dirty="0"/>
                    </a:p>
                  </a:txBody>
                  <a:tcPr/>
                </a:tc>
                <a:tc>
                  <a:txBody>
                    <a:bodyPr/>
                    <a:lstStyle/>
                    <a:p>
                      <a:pPr marL="0" indent="0">
                        <a:buFont typeface="Wingdings" panose="05000000000000000000" pitchFamily="2" charset="2"/>
                        <a:buNone/>
                      </a:pPr>
                      <a:r>
                        <a:rPr lang="en-GB" sz="1300" b="0" dirty="0"/>
                        <a:t>Availability and occupancy of parking spaces in urban areas.</a:t>
                      </a:r>
                      <a:endParaRPr lang="LID4096" sz="1300" b="0" dirty="0"/>
                    </a:p>
                  </a:txBody>
                  <a:tcPr/>
                </a:tc>
                <a:tc>
                  <a:txBody>
                    <a:bodyPr/>
                    <a:lstStyle/>
                    <a:p>
                      <a:pPr marL="0" indent="0">
                        <a:buFont typeface="Wingdings" panose="05000000000000000000" pitchFamily="2" charset="2"/>
                        <a:buNone/>
                      </a:pPr>
                      <a:r>
                        <a:rPr lang="en-GB" sz="1300" dirty="0"/>
                        <a:t>Helps in reducing illegal parking and traffic congestion.</a:t>
                      </a:r>
                      <a:endParaRPr lang="LID4096" sz="1300" dirty="0"/>
                    </a:p>
                  </a:txBody>
                  <a:tcPr/>
                </a:tc>
                <a:extLst>
                  <a:ext uri="{0D108BD9-81ED-4DB2-BD59-A6C34878D82A}">
                    <a16:rowId xmlns:a16="http://schemas.microsoft.com/office/drawing/2014/main" val="1315008742"/>
                  </a:ext>
                </a:extLst>
              </a:tr>
              <a:tr h="370840">
                <a:tc>
                  <a:txBody>
                    <a:bodyPr/>
                    <a:lstStyle/>
                    <a:p>
                      <a:pPr algn="l"/>
                      <a:r>
                        <a:rPr lang="en-GB" sz="1300" b="1" dirty="0"/>
                        <a:t>Accident &amp; Incident Data</a:t>
                      </a:r>
                      <a:endParaRPr lang="LID4096" sz="1300" b="1" dirty="0"/>
                    </a:p>
                  </a:txBody>
                  <a:tcPr/>
                </a:tc>
                <a:tc>
                  <a:txBody>
                    <a:bodyPr/>
                    <a:lstStyle/>
                    <a:p>
                      <a:pPr marL="0" indent="0">
                        <a:buFont typeface="Wingdings" panose="05000000000000000000" pitchFamily="2" charset="2"/>
                        <a:buNone/>
                      </a:pPr>
                      <a:r>
                        <a:rPr lang="en-GB" sz="1300" b="0" dirty="0"/>
                        <a:t>Location, frequency, and causes of road accidents.</a:t>
                      </a:r>
                      <a:endParaRPr lang="LID4096" sz="1300" b="0" dirty="0"/>
                    </a:p>
                  </a:txBody>
                  <a:tcPr/>
                </a:tc>
                <a:tc>
                  <a:txBody>
                    <a:bodyPr/>
                    <a:lstStyle/>
                    <a:p>
                      <a:pPr marL="0" indent="0">
                        <a:buFont typeface="Wingdings" panose="05000000000000000000" pitchFamily="2" charset="2"/>
                        <a:buNone/>
                      </a:pPr>
                      <a:r>
                        <a:rPr lang="en-GB" sz="1300" dirty="0"/>
                        <a:t>Helps improve road safety measures like speed enforcement and signage.</a:t>
                      </a:r>
                      <a:endParaRPr lang="LID4096" sz="1300" dirty="0"/>
                    </a:p>
                  </a:txBody>
                  <a:tcPr/>
                </a:tc>
                <a:extLst>
                  <a:ext uri="{0D108BD9-81ED-4DB2-BD59-A6C34878D82A}">
                    <a16:rowId xmlns:a16="http://schemas.microsoft.com/office/drawing/2014/main" val="1712682185"/>
                  </a:ext>
                </a:extLst>
              </a:tr>
              <a:tr h="370840">
                <a:tc>
                  <a:txBody>
                    <a:bodyPr/>
                    <a:lstStyle/>
                    <a:p>
                      <a:pPr algn="l"/>
                      <a:r>
                        <a:rPr lang="en-GB" sz="1300" b="1" dirty="0"/>
                        <a:t>Environmental Traffic Data</a:t>
                      </a:r>
                      <a:endParaRPr lang="LID4096" sz="1300" b="1" dirty="0"/>
                    </a:p>
                  </a:txBody>
                  <a:tcPr/>
                </a:tc>
                <a:tc>
                  <a:txBody>
                    <a:bodyPr/>
                    <a:lstStyle/>
                    <a:p>
                      <a:pPr marL="0" indent="0">
                        <a:buFont typeface="Wingdings" panose="05000000000000000000" pitchFamily="2" charset="2"/>
                        <a:buNone/>
                      </a:pPr>
                      <a:r>
                        <a:rPr lang="en-GB" sz="1300" b="0" dirty="0"/>
                        <a:t>Emissions and noise levels related to vehicle movement.</a:t>
                      </a:r>
                      <a:endParaRPr lang="LID4096" sz="1300" b="0" dirty="0"/>
                    </a:p>
                  </a:txBody>
                  <a:tcPr/>
                </a:tc>
                <a:tc>
                  <a:txBody>
                    <a:bodyPr/>
                    <a:lstStyle/>
                    <a:p>
                      <a:pPr marL="0" indent="0">
                        <a:buFont typeface="Wingdings" panose="05000000000000000000" pitchFamily="2" charset="2"/>
                        <a:buNone/>
                      </a:pPr>
                      <a:r>
                        <a:rPr lang="en-GB" sz="1300" dirty="0"/>
                        <a:t>Helps in developing low-emission zones and air pollution controls.</a:t>
                      </a:r>
                      <a:endParaRPr lang="LID4096" sz="1300" dirty="0"/>
                    </a:p>
                  </a:txBody>
                  <a:tcPr/>
                </a:tc>
                <a:extLst>
                  <a:ext uri="{0D108BD9-81ED-4DB2-BD59-A6C34878D82A}">
                    <a16:rowId xmlns:a16="http://schemas.microsoft.com/office/drawing/2014/main" val="823027445"/>
                  </a:ext>
                </a:extLst>
              </a:tr>
            </a:tbl>
          </a:graphicData>
        </a:graphic>
      </p:graphicFrame>
      <p:sp>
        <p:nvSpPr>
          <p:cNvPr id="7" name="Title 6">
            <a:extLst>
              <a:ext uri="{FF2B5EF4-FFF2-40B4-BE49-F238E27FC236}">
                <a16:creationId xmlns:a16="http://schemas.microsoft.com/office/drawing/2014/main" id="{7F4EB67A-E870-7723-025F-0B2809B113BF}"/>
              </a:ext>
            </a:extLst>
          </p:cNvPr>
          <p:cNvSpPr>
            <a:spLocks noGrp="1"/>
          </p:cNvSpPr>
          <p:nvPr>
            <p:ph type="title"/>
          </p:nvPr>
        </p:nvSpPr>
        <p:spPr>
          <a:xfrm>
            <a:off x="727200" y="432000"/>
            <a:ext cx="1872000" cy="369332"/>
          </a:xfrm>
        </p:spPr>
        <p:txBody>
          <a:bodyPr/>
          <a:lstStyle/>
          <a:p>
            <a:r>
              <a:rPr lang="en-GB" dirty="0"/>
              <a:t>4. Traffic Data </a:t>
            </a:r>
            <a:endParaRPr lang="LID4096" dirty="0"/>
          </a:p>
        </p:txBody>
      </p:sp>
    </p:spTree>
    <p:extLst>
      <p:ext uri="{BB962C8B-B14F-4D97-AF65-F5344CB8AC3E}">
        <p14:creationId xmlns:p14="http://schemas.microsoft.com/office/powerpoint/2010/main" val="30259500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79FEA5-FAF3-EEFC-F401-C341C9AF975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E340C52-5495-7864-886B-B849C91485FF}"/>
              </a:ext>
            </a:extLst>
          </p:cNvPr>
          <p:cNvSpPr txBox="1"/>
          <p:nvPr/>
        </p:nvSpPr>
        <p:spPr>
          <a:xfrm>
            <a:off x="733424" y="1025080"/>
            <a:ext cx="10725152" cy="364130"/>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a:t>
            </a:r>
            <a:r>
              <a:rPr lang="en-GB" sz="1800" b="1" kern="100" dirty="0">
                <a:latin typeface="Arial" panose="020B0604020202020204" pitchFamily="34" charset="0"/>
                <a:ea typeface="Aptos" panose="020B0004020202020204" pitchFamily="34" charset="0"/>
                <a:cs typeface="Arial" panose="020B0604020202020204" pitchFamily="34" charset="0"/>
              </a:rPr>
              <a:t>3</a:t>
            </a:r>
            <a:r>
              <a:rPr lang="en-GB" sz="1800" b="1" kern="100" dirty="0">
                <a:effectLst/>
                <a:latin typeface="Arial" panose="020B0604020202020204" pitchFamily="34" charset="0"/>
                <a:ea typeface="Aptos" panose="020B0004020202020204" pitchFamily="34" charset="0"/>
                <a:cs typeface="Arial" panose="020B0604020202020204" pitchFamily="34" charset="0"/>
              </a:rPr>
              <a:t> Sources of Traffic Data </a:t>
            </a:r>
            <a:r>
              <a:rPr lang="en-GB" sz="1800" kern="100" dirty="0">
                <a:effectLst/>
                <a:latin typeface="Arial" panose="020B0604020202020204" pitchFamily="34" charset="0"/>
                <a:ea typeface="Aptos" panose="020B0004020202020204" pitchFamily="34" charset="0"/>
                <a:cs typeface="Arial" panose="020B0604020202020204" pitchFamily="34" charset="0"/>
              </a:rPr>
              <a:t>🚦 </a:t>
            </a:r>
          </a:p>
        </p:txBody>
      </p:sp>
      <p:sp>
        <p:nvSpPr>
          <p:cNvPr id="5" name="object 3">
            <a:extLst>
              <a:ext uri="{FF2B5EF4-FFF2-40B4-BE49-F238E27FC236}">
                <a16:creationId xmlns:a16="http://schemas.microsoft.com/office/drawing/2014/main" id="{F054FCA7-99CE-D81E-0F28-A822A7929AD7}"/>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grpSp>
        <p:nvGrpSpPr>
          <p:cNvPr id="15" name="Group 14">
            <a:extLst>
              <a:ext uri="{FF2B5EF4-FFF2-40B4-BE49-F238E27FC236}">
                <a16:creationId xmlns:a16="http://schemas.microsoft.com/office/drawing/2014/main" id="{26ADD20D-4F99-2BFE-571E-1C0A556991C8}"/>
              </a:ext>
            </a:extLst>
          </p:cNvPr>
          <p:cNvGrpSpPr/>
          <p:nvPr/>
        </p:nvGrpSpPr>
        <p:grpSpPr>
          <a:xfrm>
            <a:off x="733424" y="1517307"/>
            <a:ext cx="6810376" cy="1442318"/>
            <a:chOff x="6023980" y="1152228"/>
            <a:chExt cx="6810376" cy="1442318"/>
          </a:xfrm>
        </p:grpSpPr>
        <p:sp>
          <p:nvSpPr>
            <p:cNvPr id="4" name="Rectangle: Rounded Corners 3">
              <a:extLst>
                <a:ext uri="{FF2B5EF4-FFF2-40B4-BE49-F238E27FC236}">
                  <a16:creationId xmlns:a16="http://schemas.microsoft.com/office/drawing/2014/main" id="{891DC024-46AC-1124-18E9-53AEDB104E9A}"/>
                </a:ext>
              </a:extLst>
            </p:cNvPr>
            <p:cNvSpPr/>
            <p:nvPr/>
          </p:nvSpPr>
          <p:spPr>
            <a:xfrm flipH="1">
              <a:off x="6023980" y="1152228"/>
              <a:ext cx="6810376" cy="1442318"/>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7" name="Group 6">
              <a:extLst>
                <a:ext uri="{FF2B5EF4-FFF2-40B4-BE49-F238E27FC236}">
                  <a16:creationId xmlns:a16="http://schemas.microsoft.com/office/drawing/2014/main" id="{A0724154-5F2F-3E18-3A49-15E045A4FDB7}"/>
                </a:ext>
              </a:extLst>
            </p:cNvPr>
            <p:cNvGrpSpPr/>
            <p:nvPr/>
          </p:nvGrpSpPr>
          <p:grpSpPr>
            <a:xfrm flipH="1">
              <a:off x="6165744" y="1327293"/>
              <a:ext cx="783722" cy="784982"/>
              <a:chOff x="6666143" y="1610105"/>
              <a:chExt cx="806002" cy="807300"/>
            </a:xfrm>
          </p:grpSpPr>
          <p:sp>
            <p:nvSpPr>
              <p:cNvPr id="9" name="Oval 8">
                <a:extLst>
                  <a:ext uri="{FF2B5EF4-FFF2-40B4-BE49-F238E27FC236}">
                    <a16:creationId xmlns:a16="http://schemas.microsoft.com/office/drawing/2014/main" id="{96849E2F-8698-05BF-5ED7-2D0F6485C0B5}"/>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1" name="Graphic 10" descr="Web cam with solid fill">
                <a:extLst>
                  <a:ext uri="{FF2B5EF4-FFF2-40B4-BE49-F238E27FC236}">
                    <a16:creationId xmlns:a16="http://schemas.microsoft.com/office/drawing/2014/main" id="{440CCF26-ABCE-422F-C6D2-1947EC354593}"/>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09980" y="1754590"/>
                <a:ext cx="518328" cy="518329"/>
              </a:xfrm>
              <a:prstGeom prst="rect">
                <a:avLst/>
              </a:prstGeom>
            </p:spPr>
          </p:pic>
        </p:grpSp>
        <p:grpSp>
          <p:nvGrpSpPr>
            <p:cNvPr id="12" name="Group 11">
              <a:extLst>
                <a:ext uri="{FF2B5EF4-FFF2-40B4-BE49-F238E27FC236}">
                  <a16:creationId xmlns:a16="http://schemas.microsoft.com/office/drawing/2014/main" id="{8C9000E7-DA83-FF8E-22A6-BB2BD461B5C6}"/>
                </a:ext>
              </a:extLst>
            </p:cNvPr>
            <p:cNvGrpSpPr/>
            <p:nvPr/>
          </p:nvGrpSpPr>
          <p:grpSpPr>
            <a:xfrm>
              <a:off x="7091231" y="1326773"/>
              <a:ext cx="5743125" cy="1030119"/>
              <a:chOff x="1079994" y="2092658"/>
              <a:chExt cx="2815812" cy="777764"/>
            </a:xfrm>
          </p:grpSpPr>
          <p:sp>
            <p:nvSpPr>
              <p:cNvPr id="13" name="TextBox 12">
                <a:extLst>
                  <a:ext uri="{FF2B5EF4-FFF2-40B4-BE49-F238E27FC236}">
                    <a16:creationId xmlns:a16="http://schemas.microsoft.com/office/drawing/2014/main" id="{263465EC-83BB-13AB-3132-1D27345DFB63}"/>
                  </a:ext>
                </a:extLst>
              </p:cNvPr>
              <p:cNvSpPr txBox="1"/>
              <p:nvPr/>
            </p:nvSpPr>
            <p:spPr>
              <a:xfrm flipH="1">
                <a:off x="1079994" y="2347571"/>
                <a:ext cx="2815812" cy="522851"/>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GB" sz="1300" kern="1200" dirty="0">
                    <a:solidFill>
                      <a:srgbClr val="000000">
                        <a:lumMod val="75000"/>
                        <a:lumOff val="25000"/>
                      </a:srgbClr>
                    </a:solidFill>
                    <a:latin typeface="Work Sans"/>
                  </a:rPr>
                  <a:t>Loop Detectors: Embedded in roads to count vehicles.</a:t>
                </a:r>
              </a:p>
              <a:p>
                <a:pPr marL="171450" indent="-171450" defTabSz="914400" hangingPunct="1">
                  <a:lnSpc>
                    <a:spcPct val="100000"/>
                  </a:lnSpc>
                  <a:spcBef>
                    <a:spcPts val="0"/>
                  </a:spcBef>
                  <a:buFont typeface="Wingdings" panose="05000000000000000000" pitchFamily="2" charset="2"/>
                  <a:buChar char="v"/>
                </a:pPr>
                <a:r>
                  <a:rPr lang="en-GB" sz="1300" kern="1200" dirty="0">
                    <a:solidFill>
                      <a:srgbClr val="000000">
                        <a:lumMod val="75000"/>
                        <a:lumOff val="25000"/>
                      </a:srgbClr>
                    </a:solidFill>
                    <a:latin typeface="Work Sans"/>
                  </a:rPr>
                  <a:t>Radar Sensors: Measure vehicle speed and classify vehicle types.</a:t>
                </a:r>
              </a:p>
              <a:p>
                <a:pPr marL="171450" indent="-171450" defTabSz="914400" hangingPunct="1">
                  <a:lnSpc>
                    <a:spcPct val="100000"/>
                  </a:lnSpc>
                  <a:spcBef>
                    <a:spcPts val="0"/>
                  </a:spcBef>
                  <a:buFont typeface="Wingdings" panose="05000000000000000000" pitchFamily="2" charset="2"/>
                  <a:buChar char="v"/>
                </a:pPr>
                <a:r>
                  <a:rPr lang="en-GB" sz="1300" kern="1200" dirty="0">
                    <a:solidFill>
                      <a:srgbClr val="000000">
                        <a:lumMod val="75000"/>
                        <a:lumOff val="25000"/>
                      </a:srgbClr>
                    </a:solidFill>
                    <a:latin typeface="Work Sans"/>
                  </a:rPr>
                  <a:t>CCTV Cameras: Used for real-time monitoring of traffic flow.</a:t>
                </a:r>
                <a:endParaRPr lang="id-ID" sz="1300" kern="1200" dirty="0">
                  <a:solidFill>
                    <a:srgbClr val="000000">
                      <a:lumMod val="75000"/>
                      <a:lumOff val="25000"/>
                    </a:srgbClr>
                  </a:solidFill>
                  <a:latin typeface="Work Sans"/>
                </a:endParaRPr>
              </a:p>
            </p:txBody>
          </p:sp>
          <p:sp>
            <p:nvSpPr>
              <p:cNvPr id="14" name="TextBox 13">
                <a:extLst>
                  <a:ext uri="{FF2B5EF4-FFF2-40B4-BE49-F238E27FC236}">
                    <a16:creationId xmlns:a16="http://schemas.microsoft.com/office/drawing/2014/main" id="{C81BBC97-EA72-2F7D-B67B-226F75096A1E}"/>
                  </a:ext>
                </a:extLst>
              </p:cNvPr>
              <p:cNvSpPr txBox="1"/>
              <p:nvPr/>
            </p:nvSpPr>
            <p:spPr>
              <a:xfrm>
                <a:off x="1079995" y="2092658"/>
                <a:ext cx="2370105"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Work Sans"/>
                  </a:rPr>
                  <a:t>Road-Based Sensors &amp; Cameras</a:t>
                </a:r>
                <a:endParaRPr lang="en-ID" sz="1600" b="1" kern="1200" dirty="0">
                  <a:solidFill>
                    <a:srgbClr val="000000">
                      <a:lumMod val="75000"/>
                      <a:lumOff val="25000"/>
                    </a:srgbClr>
                  </a:solidFill>
                  <a:latin typeface="Work Sans"/>
                </a:endParaRPr>
              </a:p>
            </p:txBody>
          </p:sp>
        </p:grpSp>
      </p:grpSp>
      <p:grpSp>
        <p:nvGrpSpPr>
          <p:cNvPr id="16" name="Group 15">
            <a:extLst>
              <a:ext uri="{FF2B5EF4-FFF2-40B4-BE49-F238E27FC236}">
                <a16:creationId xmlns:a16="http://schemas.microsoft.com/office/drawing/2014/main" id="{BAE00267-96DC-2972-1D5F-D197496889AB}"/>
              </a:ext>
            </a:extLst>
          </p:cNvPr>
          <p:cNvGrpSpPr/>
          <p:nvPr/>
        </p:nvGrpSpPr>
        <p:grpSpPr>
          <a:xfrm>
            <a:off x="726282" y="3134690"/>
            <a:ext cx="6817519" cy="1442318"/>
            <a:chOff x="6023980" y="1152228"/>
            <a:chExt cx="6817519" cy="1442318"/>
          </a:xfrm>
        </p:grpSpPr>
        <p:sp>
          <p:nvSpPr>
            <p:cNvPr id="17" name="Rectangle: Rounded Corners 16">
              <a:extLst>
                <a:ext uri="{FF2B5EF4-FFF2-40B4-BE49-F238E27FC236}">
                  <a16:creationId xmlns:a16="http://schemas.microsoft.com/office/drawing/2014/main" id="{00834941-0942-1002-23EE-B17E5E8A3D76}"/>
                </a:ext>
              </a:extLst>
            </p:cNvPr>
            <p:cNvSpPr/>
            <p:nvPr/>
          </p:nvSpPr>
          <p:spPr>
            <a:xfrm flipH="1">
              <a:off x="6023980" y="1152228"/>
              <a:ext cx="6817518" cy="1442318"/>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18" name="Group 17">
              <a:extLst>
                <a:ext uri="{FF2B5EF4-FFF2-40B4-BE49-F238E27FC236}">
                  <a16:creationId xmlns:a16="http://schemas.microsoft.com/office/drawing/2014/main" id="{235C9383-9DE1-5221-CACB-1BE6627F1686}"/>
                </a:ext>
              </a:extLst>
            </p:cNvPr>
            <p:cNvGrpSpPr/>
            <p:nvPr/>
          </p:nvGrpSpPr>
          <p:grpSpPr>
            <a:xfrm flipH="1">
              <a:off x="6165744" y="1327293"/>
              <a:ext cx="783722" cy="784982"/>
              <a:chOff x="6666143" y="1610105"/>
              <a:chExt cx="806002" cy="807300"/>
            </a:xfrm>
          </p:grpSpPr>
          <p:sp>
            <p:nvSpPr>
              <p:cNvPr id="22" name="Oval 21">
                <a:extLst>
                  <a:ext uri="{FF2B5EF4-FFF2-40B4-BE49-F238E27FC236}">
                    <a16:creationId xmlns:a16="http://schemas.microsoft.com/office/drawing/2014/main" id="{58DE0E26-EDBD-7414-CFFE-3879286905E3}"/>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23" name="Graphic 22" descr="Map with pin with solid fill">
                <a:extLst>
                  <a:ext uri="{FF2B5EF4-FFF2-40B4-BE49-F238E27FC236}">
                    <a16:creationId xmlns:a16="http://schemas.microsoft.com/office/drawing/2014/main" id="{E99CD407-305B-DFE5-9416-5D3265A78C3C}"/>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02635" y="1753646"/>
                <a:ext cx="518328" cy="518329"/>
              </a:xfrm>
              <a:prstGeom prst="rect">
                <a:avLst/>
              </a:prstGeom>
            </p:spPr>
          </p:pic>
        </p:grpSp>
        <p:grpSp>
          <p:nvGrpSpPr>
            <p:cNvPr id="19" name="Group 18">
              <a:extLst>
                <a:ext uri="{FF2B5EF4-FFF2-40B4-BE49-F238E27FC236}">
                  <a16:creationId xmlns:a16="http://schemas.microsoft.com/office/drawing/2014/main" id="{6FCF0141-55E8-A8AF-A83A-99C995BEA2EF}"/>
                </a:ext>
              </a:extLst>
            </p:cNvPr>
            <p:cNvGrpSpPr/>
            <p:nvPr/>
          </p:nvGrpSpPr>
          <p:grpSpPr>
            <a:xfrm>
              <a:off x="7091231" y="1326773"/>
              <a:ext cx="5750268" cy="1030119"/>
              <a:chOff x="1079994" y="2092658"/>
              <a:chExt cx="2819314" cy="777764"/>
            </a:xfrm>
          </p:grpSpPr>
          <p:sp>
            <p:nvSpPr>
              <p:cNvPr id="20" name="TextBox 19">
                <a:extLst>
                  <a:ext uri="{FF2B5EF4-FFF2-40B4-BE49-F238E27FC236}">
                    <a16:creationId xmlns:a16="http://schemas.microsoft.com/office/drawing/2014/main" id="{609238C9-7F44-D6D7-2303-9E9B4FD8DA9C}"/>
                  </a:ext>
                </a:extLst>
              </p:cNvPr>
              <p:cNvSpPr txBox="1"/>
              <p:nvPr/>
            </p:nvSpPr>
            <p:spPr>
              <a:xfrm flipH="1">
                <a:off x="1079994" y="2347571"/>
                <a:ext cx="2819314" cy="522851"/>
              </a:xfrm>
              <a:prstGeom prst="rect">
                <a:avLst/>
              </a:prstGeom>
              <a:noFill/>
            </p:spPr>
            <p:txBody>
              <a:bodyPr wrap="square">
                <a:spAutoFit/>
              </a:bodyPr>
              <a:lstStyle/>
              <a:p>
                <a:pPr marL="171450" indent="-171450" defTabSz="914400" hangingPunct="1">
                  <a:lnSpc>
                    <a:spcPct val="100000"/>
                  </a:lnSpc>
                  <a:spcBef>
                    <a:spcPts val="0"/>
                  </a:spcBef>
                  <a:buFont typeface="Wingdings" panose="05000000000000000000" pitchFamily="2" charset="2"/>
                  <a:buChar char="v"/>
                </a:pPr>
                <a:r>
                  <a:rPr lang="en-GB" sz="1300" kern="1200" dirty="0">
                    <a:solidFill>
                      <a:srgbClr val="000000">
                        <a:lumMod val="75000"/>
                        <a:lumOff val="25000"/>
                      </a:srgbClr>
                    </a:solidFill>
                    <a:latin typeface="Work Sans"/>
                  </a:rPr>
                  <a:t>GPS Devices: vehicle real-time movement tracking.</a:t>
                </a:r>
              </a:p>
              <a:p>
                <a:pPr marL="171450" indent="-171450" defTabSz="914400" hangingPunct="1">
                  <a:lnSpc>
                    <a:spcPct val="100000"/>
                  </a:lnSpc>
                  <a:spcBef>
                    <a:spcPts val="0"/>
                  </a:spcBef>
                  <a:buFont typeface="Wingdings" panose="05000000000000000000" pitchFamily="2" charset="2"/>
                  <a:buChar char="v"/>
                </a:pPr>
                <a:r>
                  <a:rPr lang="en-GB" sz="1300" kern="1200" dirty="0">
                    <a:solidFill>
                      <a:srgbClr val="000000">
                        <a:lumMod val="75000"/>
                        <a:lumOff val="25000"/>
                      </a:srgbClr>
                    </a:solidFill>
                    <a:latin typeface="Work Sans"/>
                  </a:rPr>
                  <a:t>Navigation Apps (Google Maps, Uber, Waze): Provide live traffic updates and congestion data.</a:t>
                </a:r>
                <a:endParaRPr lang="id-ID" sz="1300" kern="1200" dirty="0">
                  <a:solidFill>
                    <a:srgbClr val="000000">
                      <a:lumMod val="75000"/>
                      <a:lumOff val="25000"/>
                    </a:srgbClr>
                  </a:solidFill>
                  <a:latin typeface="Work Sans"/>
                </a:endParaRPr>
              </a:p>
            </p:txBody>
          </p:sp>
          <p:sp>
            <p:nvSpPr>
              <p:cNvPr id="21" name="TextBox 20">
                <a:extLst>
                  <a:ext uri="{FF2B5EF4-FFF2-40B4-BE49-F238E27FC236}">
                    <a16:creationId xmlns:a16="http://schemas.microsoft.com/office/drawing/2014/main" id="{1C617924-E34A-A61B-EE1B-53E5E6D6FF59}"/>
                  </a:ext>
                </a:extLst>
              </p:cNvPr>
              <p:cNvSpPr txBox="1"/>
              <p:nvPr/>
            </p:nvSpPr>
            <p:spPr>
              <a:xfrm>
                <a:off x="1079995" y="2092658"/>
                <a:ext cx="2370105"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Work Sans"/>
                  </a:rPr>
                  <a:t>GPS &amp; Mobile Tracking</a:t>
                </a:r>
                <a:endParaRPr lang="en-ID" sz="1600" b="1" kern="1200" dirty="0">
                  <a:solidFill>
                    <a:srgbClr val="000000">
                      <a:lumMod val="75000"/>
                      <a:lumOff val="25000"/>
                    </a:srgbClr>
                  </a:solidFill>
                  <a:latin typeface="Work Sans"/>
                </a:endParaRPr>
              </a:p>
            </p:txBody>
          </p:sp>
        </p:grpSp>
      </p:grpSp>
      <p:grpSp>
        <p:nvGrpSpPr>
          <p:cNvPr id="24" name="Group 23">
            <a:extLst>
              <a:ext uri="{FF2B5EF4-FFF2-40B4-BE49-F238E27FC236}">
                <a16:creationId xmlns:a16="http://schemas.microsoft.com/office/drawing/2014/main" id="{A5E4B3E6-6CF5-771E-1B9B-3DF5DF5CA904}"/>
              </a:ext>
            </a:extLst>
          </p:cNvPr>
          <p:cNvGrpSpPr/>
          <p:nvPr/>
        </p:nvGrpSpPr>
        <p:grpSpPr>
          <a:xfrm>
            <a:off x="733424" y="4707460"/>
            <a:ext cx="6810376" cy="1442318"/>
            <a:chOff x="6023980" y="1152228"/>
            <a:chExt cx="6810376" cy="1442318"/>
          </a:xfrm>
        </p:grpSpPr>
        <p:sp>
          <p:nvSpPr>
            <p:cNvPr id="25" name="Rectangle: Rounded Corners 24">
              <a:extLst>
                <a:ext uri="{FF2B5EF4-FFF2-40B4-BE49-F238E27FC236}">
                  <a16:creationId xmlns:a16="http://schemas.microsoft.com/office/drawing/2014/main" id="{AC10504A-C6B8-5032-1E18-0F911591A06D}"/>
                </a:ext>
              </a:extLst>
            </p:cNvPr>
            <p:cNvSpPr/>
            <p:nvPr/>
          </p:nvSpPr>
          <p:spPr>
            <a:xfrm flipH="1">
              <a:off x="6023980" y="1152228"/>
              <a:ext cx="6810376" cy="1442318"/>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26" name="Group 25">
              <a:extLst>
                <a:ext uri="{FF2B5EF4-FFF2-40B4-BE49-F238E27FC236}">
                  <a16:creationId xmlns:a16="http://schemas.microsoft.com/office/drawing/2014/main" id="{2AAB5221-2EBB-1EFF-3182-B40B7950F151}"/>
                </a:ext>
              </a:extLst>
            </p:cNvPr>
            <p:cNvGrpSpPr/>
            <p:nvPr/>
          </p:nvGrpSpPr>
          <p:grpSpPr>
            <a:xfrm flipH="1">
              <a:off x="6165744" y="1327293"/>
              <a:ext cx="783722" cy="784982"/>
              <a:chOff x="6666143" y="1610105"/>
              <a:chExt cx="806002" cy="807300"/>
            </a:xfrm>
          </p:grpSpPr>
          <p:sp>
            <p:nvSpPr>
              <p:cNvPr id="30" name="Oval 29">
                <a:extLst>
                  <a:ext uri="{FF2B5EF4-FFF2-40B4-BE49-F238E27FC236}">
                    <a16:creationId xmlns:a16="http://schemas.microsoft.com/office/drawing/2014/main" id="{5D8ED584-6829-86BC-7077-1F62E7E24BA1}"/>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31" name="Graphic 30" descr="Neighborhood with solid fill">
                <a:extLst>
                  <a:ext uri="{FF2B5EF4-FFF2-40B4-BE49-F238E27FC236}">
                    <a16:creationId xmlns:a16="http://schemas.microsoft.com/office/drawing/2014/main" id="{FF5A208B-73F3-11E2-4C88-76C9B8AFC7BC}"/>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835837" y="1790459"/>
                <a:ext cx="481305" cy="481306"/>
              </a:xfrm>
              <a:prstGeom prst="rect">
                <a:avLst/>
              </a:prstGeom>
            </p:spPr>
          </p:pic>
        </p:grpSp>
        <p:grpSp>
          <p:nvGrpSpPr>
            <p:cNvPr id="27" name="Group 26">
              <a:extLst>
                <a:ext uri="{FF2B5EF4-FFF2-40B4-BE49-F238E27FC236}">
                  <a16:creationId xmlns:a16="http://schemas.microsoft.com/office/drawing/2014/main" id="{68F76EB6-44BC-E040-72C0-B4BE1F6A7E7D}"/>
                </a:ext>
              </a:extLst>
            </p:cNvPr>
            <p:cNvGrpSpPr/>
            <p:nvPr/>
          </p:nvGrpSpPr>
          <p:grpSpPr>
            <a:xfrm>
              <a:off x="7091231" y="1326774"/>
              <a:ext cx="5743125" cy="1163298"/>
              <a:chOff x="1079994" y="2092658"/>
              <a:chExt cx="2815812" cy="878317"/>
            </a:xfrm>
          </p:grpSpPr>
          <p:sp>
            <p:nvSpPr>
              <p:cNvPr id="28" name="TextBox 27">
                <a:extLst>
                  <a:ext uri="{FF2B5EF4-FFF2-40B4-BE49-F238E27FC236}">
                    <a16:creationId xmlns:a16="http://schemas.microsoft.com/office/drawing/2014/main" id="{1D878C33-6455-0CBA-54C4-556DA33118B1}"/>
                  </a:ext>
                </a:extLst>
              </p:cNvPr>
              <p:cNvSpPr txBox="1"/>
              <p:nvPr/>
            </p:nvSpPr>
            <p:spPr>
              <a:xfrm flipH="1">
                <a:off x="1079994" y="2347571"/>
                <a:ext cx="2815812" cy="623404"/>
              </a:xfrm>
              <a:prstGeom prst="rect">
                <a:avLst/>
              </a:prstGeom>
              <a:noFill/>
            </p:spPr>
            <p:txBody>
              <a:bodyPr wrap="square">
                <a:spAutoFit/>
              </a:bodyPr>
              <a:lstStyle/>
              <a:p>
                <a:pPr marL="171450" indent="-171450" defTabSz="914400" hangingPunct="1">
                  <a:lnSpc>
                    <a:spcPct val="150000"/>
                  </a:lnSpc>
                  <a:spcBef>
                    <a:spcPts val="0"/>
                  </a:spcBef>
                  <a:buFont typeface="Wingdings" panose="05000000000000000000" pitchFamily="2" charset="2"/>
                  <a:buChar char="v"/>
                </a:pPr>
                <a:r>
                  <a:rPr lang="en-GB" sz="1100" kern="1200" dirty="0">
                    <a:solidFill>
                      <a:srgbClr val="000000">
                        <a:lumMod val="75000"/>
                        <a:lumOff val="25000"/>
                      </a:srgbClr>
                    </a:solidFill>
                    <a:latin typeface="Work Sans"/>
                  </a:rPr>
                  <a:t>Traffic Police Reports: Used for accident data and road safety improvements.</a:t>
                </a:r>
              </a:p>
              <a:p>
                <a:pPr marL="171450" indent="-171450" defTabSz="914400" hangingPunct="1">
                  <a:lnSpc>
                    <a:spcPct val="150000"/>
                  </a:lnSpc>
                  <a:spcBef>
                    <a:spcPts val="0"/>
                  </a:spcBef>
                  <a:buFont typeface="Wingdings" panose="05000000000000000000" pitchFamily="2" charset="2"/>
                  <a:buChar char="v"/>
                </a:pPr>
                <a:r>
                  <a:rPr lang="en-GB" sz="1100" kern="1200" dirty="0">
                    <a:solidFill>
                      <a:srgbClr val="000000">
                        <a:lumMod val="75000"/>
                        <a:lumOff val="25000"/>
                      </a:srgbClr>
                    </a:solidFill>
                    <a:latin typeface="Work Sans"/>
                  </a:rPr>
                  <a:t>Manual Traffic Counts: Conducted at intersections to count vehicle13</a:t>
                </a:r>
              </a:p>
              <a:p>
                <a:pPr marL="171450" indent="-171450" defTabSz="914400" hangingPunct="1">
                  <a:lnSpc>
                    <a:spcPct val="150000"/>
                  </a:lnSpc>
                  <a:spcBef>
                    <a:spcPts val="0"/>
                  </a:spcBef>
                  <a:buFont typeface="Wingdings" panose="05000000000000000000" pitchFamily="2" charset="2"/>
                  <a:buChar char="v"/>
                </a:pPr>
                <a:endParaRPr lang="en-GB" sz="1100" kern="1200" dirty="0">
                  <a:solidFill>
                    <a:srgbClr val="000000">
                      <a:lumMod val="75000"/>
                      <a:lumOff val="25000"/>
                    </a:srgbClr>
                  </a:solidFill>
                  <a:latin typeface="Work Sans"/>
                </a:endParaRPr>
              </a:p>
            </p:txBody>
          </p:sp>
          <p:sp>
            <p:nvSpPr>
              <p:cNvPr id="29" name="TextBox 28">
                <a:extLst>
                  <a:ext uri="{FF2B5EF4-FFF2-40B4-BE49-F238E27FC236}">
                    <a16:creationId xmlns:a16="http://schemas.microsoft.com/office/drawing/2014/main" id="{22CAC6F8-B39E-65EE-437D-99B500636FB5}"/>
                  </a:ext>
                </a:extLst>
              </p:cNvPr>
              <p:cNvSpPr txBox="1"/>
              <p:nvPr/>
            </p:nvSpPr>
            <p:spPr>
              <a:xfrm>
                <a:off x="1079995" y="2092658"/>
                <a:ext cx="2370105"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Work Sans"/>
                  </a:rPr>
                  <a:t>Road-Based Sensors &amp; Cameras</a:t>
                </a:r>
                <a:endParaRPr lang="en-ID" sz="1600" b="1" kern="1200" dirty="0">
                  <a:solidFill>
                    <a:srgbClr val="000000">
                      <a:lumMod val="75000"/>
                      <a:lumOff val="25000"/>
                    </a:srgbClr>
                  </a:solidFill>
                  <a:latin typeface="Work Sans"/>
                </a:endParaRPr>
              </a:p>
            </p:txBody>
          </p:sp>
        </p:grpSp>
      </p:grpSp>
      <p:pic>
        <p:nvPicPr>
          <p:cNvPr id="10" name="Picture 9" descr="A isometric view of a traffic jam&#10;&#10;AI-generated content may be incorrect.">
            <a:extLst>
              <a:ext uri="{FF2B5EF4-FFF2-40B4-BE49-F238E27FC236}">
                <a16:creationId xmlns:a16="http://schemas.microsoft.com/office/drawing/2014/main" id="{2B0AAEE0-BF1E-1657-B410-D3784B82BA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54888" y="1943585"/>
            <a:ext cx="3510830" cy="3510830"/>
          </a:xfrm>
          <a:prstGeom prst="rect">
            <a:avLst/>
          </a:prstGeom>
        </p:spPr>
      </p:pic>
      <p:sp>
        <p:nvSpPr>
          <p:cNvPr id="33" name="Title 32">
            <a:extLst>
              <a:ext uri="{FF2B5EF4-FFF2-40B4-BE49-F238E27FC236}">
                <a16:creationId xmlns:a16="http://schemas.microsoft.com/office/drawing/2014/main" id="{B68E76E5-4AF8-9BCB-6BF7-C10DAEDCCA20}"/>
              </a:ext>
            </a:extLst>
          </p:cNvPr>
          <p:cNvSpPr>
            <a:spLocks noGrp="1"/>
          </p:cNvSpPr>
          <p:nvPr>
            <p:ph type="title"/>
          </p:nvPr>
        </p:nvSpPr>
        <p:spPr>
          <a:xfrm>
            <a:off x="727200" y="432000"/>
            <a:ext cx="1872000" cy="369332"/>
          </a:xfrm>
        </p:spPr>
        <p:txBody>
          <a:bodyPr/>
          <a:lstStyle/>
          <a:p>
            <a:r>
              <a:rPr lang="en-GB" dirty="0"/>
              <a:t>4. Traffic Data </a:t>
            </a:r>
            <a:endParaRPr lang="LID4096" dirty="0"/>
          </a:p>
        </p:txBody>
      </p:sp>
    </p:spTree>
    <p:extLst>
      <p:ext uri="{BB962C8B-B14F-4D97-AF65-F5344CB8AC3E}">
        <p14:creationId xmlns:p14="http://schemas.microsoft.com/office/powerpoint/2010/main" val="20450380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3DDC30-1293-4A8C-E304-A7B5F9A9F5DC}"/>
            </a:ext>
          </a:extLst>
        </p:cNvPr>
        <p:cNvGrpSpPr/>
        <p:nvPr/>
      </p:nvGrpSpPr>
      <p:grpSpPr>
        <a:xfrm>
          <a:off x="0" y="0"/>
          <a:ext cx="0" cy="0"/>
          <a:chOff x="0" y="0"/>
          <a:chExt cx="0" cy="0"/>
        </a:xfrm>
      </p:grpSpPr>
      <p:pic>
        <p:nvPicPr>
          <p:cNvPr id="39" name="Picture 38" descr="A computer screen with a map and cars&#10;&#10;AI-generated content may be incorrect.">
            <a:extLst>
              <a:ext uri="{FF2B5EF4-FFF2-40B4-BE49-F238E27FC236}">
                <a16:creationId xmlns:a16="http://schemas.microsoft.com/office/drawing/2014/main" id="{A6C8E6A7-3F17-3738-8509-41FD209845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8367" y="1463692"/>
            <a:ext cx="4839686" cy="4467402"/>
          </a:xfrm>
          <a:prstGeom prst="rect">
            <a:avLst/>
          </a:prstGeom>
        </p:spPr>
      </p:pic>
      <p:sp>
        <p:nvSpPr>
          <p:cNvPr id="3" name="object 3">
            <a:extLst>
              <a:ext uri="{FF2B5EF4-FFF2-40B4-BE49-F238E27FC236}">
                <a16:creationId xmlns:a16="http://schemas.microsoft.com/office/drawing/2014/main" id="{E748B0D6-1074-6710-033B-59CBA13E985B}"/>
              </a:ext>
            </a:extLst>
          </p:cNvPr>
          <p:cNvSpPr txBox="1"/>
          <p:nvPr/>
        </p:nvSpPr>
        <p:spPr>
          <a:xfrm>
            <a:off x="733424" y="1025080"/>
            <a:ext cx="10725152" cy="364130"/>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4.4 Applications of Traffic Data </a:t>
            </a:r>
            <a:r>
              <a:rPr lang="en-GB" sz="1800" kern="100" dirty="0">
                <a:effectLst/>
                <a:latin typeface="Arial" panose="020B0604020202020204" pitchFamily="34" charset="0"/>
                <a:ea typeface="Aptos" panose="020B0004020202020204" pitchFamily="34" charset="0"/>
                <a:cs typeface="Arial" panose="020B0604020202020204" pitchFamily="34" charset="0"/>
              </a:rPr>
              <a:t>🚦 </a:t>
            </a:r>
          </a:p>
        </p:txBody>
      </p:sp>
      <p:sp>
        <p:nvSpPr>
          <p:cNvPr id="5" name="object 3">
            <a:extLst>
              <a:ext uri="{FF2B5EF4-FFF2-40B4-BE49-F238E27FC236}">
                <a16:creationId xmlns:a16="http://schemas.microsoft.com/office/drawing/2014/main" id="{901904D0-A976-F62C-ED95-191DC35E1E44}"/>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grpSp>
        <p:nvGrpSpPr>
          <p:cNvPr id="4" name="Google Shape;873;g29ff96aec0e_0_353">
            <a:extLst>
              <a:ext uri="{FF2B5EF4-FFF2-40B4-BE49-F238E27FC236}">
                <a16:creationId xmlns:a16="http://schemas.microsoft.com/office/drawing/2014/main" id="{199625FD-EA93-D3D2-E9EF-ECDB65AC3903}"/>
              </a:ext>
            </a:extLst>
          </p:cNvPr>
          <p:cNvGrpSpPr/>
          <p:nvPr/>
        </p:nvGrpSpPr>
        <p:grpSpPr>
          <a:xfrm>
            <a:off x="726269" y="2390598"/>
            <a:ext cx="9665920" cy="769401"/>
            <a:chOff x="932306" y="3304332"/>
            <a:chExt cx="9665920" cy="769401"/>
          </a:xfrm>
        </p:grpSpPr>
        <p:sp>
          <p:nvSpPr>
            <p:cNvPr id="7" name="Google Shape;874;g29ff96aec0e_0_353">
              <a:extLst>
                <a:ext uri="{FF2B5EF4-FFF2-40B4-BE49-F238E27FC236}">
                  <a16:creationId xmlns:a16="http://schemas.microsoft.com/office/drawing/2014/main" id="{B6720AAD-09BC-97F9-9D1E-CD3EADC51B26}"/>
                </a:ext>
              </a:extLst>
            </p:cNvPr>
            <p:cNvSpPr/>
            <p:nvPr/>
          </p:nvSpPr>
          <p:spPr>
            <a:xfrm>
              <a:off x="932306" y="3392771"/>
              <a:ext cx="556800" cy="5568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tx1"/>
                </a:solidFill>
                <a:latin typeface="Arial" panose="020B0604020202020204" pitchFamily="34" charset="0"/>
                <a:ea typeface="Arial"/>
                <a:cs typeface="Arial" panose="020B0604020202020204" pitchFamily="34" charset="0"/>
                <a:sym typeface="Arial"/>
              </a:endParaRPr>
            </a:p>
          </p:txBody>
        </p:sp>
        <p:sp>
          <p:nvSpPr>
            <p:cNvPr id="9" name="Google Shape;875;g29ff96aec0e_0_353">
              <a:extLst>
                <a:ext uri="{FF2B5EF4-FFF2-40B4-BE49-F238E27FC236}">
                  <a16:creationId xmlns:a16="http://schemas.microsoft.com/office/drawing/2014/main" id="{C608747E-1463-48E3-26C6-915CDFAFC80B}"/>
                </a:ext>
              </a:extLst>
            </p:cNvPr>
            <p:cNvSpPr txBox="1"/>
            <p:nvPr/>
          </p:nvSpPr>
          <p:spPr>
            <a:xfrm>
              <a:off x="972738" y="3474851"/>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chemeClr val="bg1"/>
                  </a:solidFill>
                  <a:latin typeface="Arial" panose="020B0604020202020204" pitchFamily="34" charset="0"/>
                  <a:ea typeface="Arial"/>
                  <a:cs typeface="Arial" panose="020B0604020202020204" pitchFamily="34" charset="0"/>
                  <a:sym typeface="Arial"/>
                </a:rPr>
                <a:t>02</a:t>
              </a:r>
              <a:endParaRPr sz="2000" b="1" i="0" u="none" strike="noStrike" cap="none" dirty="0">
                <a:solidFill>
                  <a:schemeClr val="bg1"/>
                </a:solidFill>
                <a:latin typeface="Arial" panose="020B0604020202020204" pitchFamily="34" charset="0"/>
                <a:ea typeface="Arial"/>
                <a:cs typeface="Arial" panose="020B0604020202020204" pitchFamily="34" charset="0"/>
                <a:sym typeface="Arial"/>
              </a:endParaRPr>
            </a:p>
          </p:txBody>
        </p:sp>
        <p:grpSp>
          <p:nvGrpSpPr>
            <p:cNvPr id="10" name="Google Shape;876;g29ff96aec0e_0_353">
              <a:extLst>
                <a:ext uri="{FF2B5EF4-FFF2-40B4-BE49-F238E27FC236}">
                  <a16:creationId xmlns:a16="http://schemas.microsoft.com/office/drawing/2014/main" id="{A109CA86-DB84-ABB9-B5EB-FFE10A3AB8A1}"/>
                </a:ext>
              </a:extLst>
            </p:cNvPr>
            <p:cNvGrpSpPr/>
            <p:nvPr/>
          </p:nvGrpSpPr>
          <p:grpSpPr>
            <a:xfrm>
              <a:off x="1553147" y="3304332"/>
              <a:ext cx="9045079" cy="769401"/>
              <a:chOff x="2551705" y="4283314"/>
              <a:chExt cx="5568601" cy="769401"/>
            </a:xfrm>
          </p:grpSpPr>
          <p:sp>
            <p:nvSpPr>
              <p:cNvPr id="11" name="Google Shape;877;g29ff96aec0e_0_353">
                <a:extLst>
                  <a:ext uri="{FF2B5EF4-FFF2-40B4-BE49-F238E27FC236}">
                    <a16:creationId xmlns:a16="http://schemas.microsoft.com/office/drawing/2014/main" id="{6C37C283-7AE9-1C05-CD05-D6396D4BB55E}"/>
                  </a:ext>
                </a:extLst>
              </p:cNvPr>
              <p:cNvSpPr txBox="1"/>
              <p:nvPr/>
            </p:nvSpPr>
            <p:spPr>
              <a:xfrm>
                <a:off x="2551706" y="4560313"/>
                <a:ext cx="5568600" cy="492402"/>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Identifies areas where new roads, lanes, or bypasses are needed.</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Helps in evaluating existing roads for expansion or redesign.</a:t>
                </a:r>
                <a:endParaRPr sz="1300" dirty="0">
                  <a:solidFill>
                    <a:schemeClr val="tx1"/>
                  </a:solidFill>
                  <a:latin typeface="Arial" panose="020B0604020202020204" pitchFamily="34" charset="0"/>
                  <a:cs typeface="Arial" panose="020B0604020202020204" pitchFamily="34" charset="0"/>
                </a:endParaRPr>
              </a:p>
            </p:txBody>
          </p:sp>
          <p:sp>
            <p:nvSpPr>
              <p:cNvPr id="12" name="Google Shape;878;g29ff96aec0e_0_353">
                <a:extLst>
                  <a:ext uri="{FF2B5EF4-FFF2-40B4-BE49-F238E27FC236}">
                    <a16:creationId xmlns:a16="http://schemas.microsoft.com/office/drawing/2014/main" id="{1F0C25C7-C2B7-8F53-6142-42DEC9CA9B08}"/>
                  </a:ext>
                </a:extLst>
              </p:cNvPr>
              <p:cNvSpPr txBox="1"/>
              <p:nvPr/>
            </p:nvSpPr>
            <p:spPr>
              <a:xfrm>
                <a:off x="2551705" y="4283314"/>
                <a:ext cx="5301000" cy="286192"/>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Highway Design &amp; Road Capacity Planning</a:t>
                </a:r>
                <a:endParaRPr sz="1400" b="1" dirty="0">
                  <a:solidFill>
                    <a:schemeClr val="tx1"/>
                  </a:solidFill>
                  <a:latin typeface="Arial" panose="020B0604020202020204" pitchFamily="34" charset="0"/>
                  <a:cs typeface="Arial" panose="020B0604020202020204" pitchFamily="34" charset="0"/>
                </a:endParaRPr>
              </a:p>
            </p:txBody>
          </p:sp>
        </p:grpSp>
      </p:grpSp>
      <p:grpSp>
        <p:nvGrpSpPr>
          <p:cNvPr id="13" name="Google Shape;879;g29ff96aec0e_0_353">
            <a:extLst>
              <a:ext uri="{FF2B5EF4-FFF2-40B4-BE49-F238E27FC236}">
                <a16:creationId xmlns:a16="http://schemas.microsoft.com/office/drawing/2014/main" id="{094E0E2D-8147-4B7B-AE6E-A8FDD2A4199C}"/>
              </a:ext>
            </a:extLst>
          </p:cNvPr>
          <p:cNvGrpSpPr/>
          <p:nvPr/>
        </p:nvGrpSpPr>
        <p:grpSpPr>
          <a:xfrm>
            <a:off x="726269" y="1495305"/>
            <a:ext cx="9625475" cy="769401"/>
            <a:chOff x="932306" y="2511606"/>
            <a:chExt cx="9625475" cy="769401"/>
          </a:xfrm>
        </p:grpSpPr>
        <p:sp>
          <p:nvSpPr>
            <p:cNvPr id="14" name="Google Shape;880;g29ff96aec0e_0_353">
              <a:extLst>
                <a:ext uri="{FF2B5EF4-FFF2-40B4-BE49-F238E27FC236}">
                  <a16:creationId xmlns:a16="http://schemas.microsoft.com/office/drawing/2014/main" id="{246C199D-86FB-0E3F-5598-D78A965BB91D}"/>
                </a:ext>
              </a:extLst>
            </p:cNvPr>
            <p:cNvSpPr/>
            <p:nvPr/>
          </p:nvSpPr>
          <p:spPr>
            <a:xfrm>
              <a:off x="932306" y="2598803"/>
              <a:ext cx="556800" cy="556800"/>
            </a:xfrm>
            <a:prstGeom prst="ellipse">
              <a:avLst/>
            </a:prstGeom>
            <a:solidFill>
              <a:srgbClr val="0070C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15" name="Google Shape;881;g29ff96aec0e_0_353">
              <a:extLst>
                <a:ext uri="{FF2B5EF4-FFF2-40B4-BE49-F238E27FC236}">
                  <a16:creationId xmlns:a16="http://schemas.microsoft.com/office/drawing/2014/main" id="{7473D487-4746-4CE8-6FE8-2B79CD525769}"/>
                </a:ext>
              </a:extLst>
            </p:cNvPr>
            <p:cNvSpPr txBox="1"/>
            <p:nvPr/>
          </p:nvSpPr>
          <p:spPr>
            <a:xfrm>
              <a:off x="972738" y="2680883"/>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dirty="0">
                  <a:solidFill>
                    <a:schemeClr val="lt1"/>
                  </a:solidFill>
                  <a:latin typeface="Arial" panose="020B0604020202020204" pitchFamily="34" charset="0"/>
                  <a:ea typeface="Arial"/>
                  <a:cs typeface="Arial" panose="020B0604020202020204" pitchFamily="34" charset="0"/>
                  <a:sym typeface="Arial"/>
                </a:rPr>
                <a:t>01</a:t>
              </a:r>
              <a:endParaRPr sz="2000" b="1" i="0" u="none" strike="noStrike" cap="none" dirty="0">
                <a:solidFill>
                  <a:schemeClr val="lt1"/>
                </a:solidFill>
                <a:latin typeface="Arial" panose="020B0604020202020204" pitchFamily="34" charset="0"/>
                <a:ea typeface="Arial"/>
                <a:cs typeface="Arial" panose="020B0604020202020204" pitchFamily="34" charset="0"/>
                <a:sym typeface="Arial"/>
              </a:endParaRPr>
            </a:p>
          </p:txBody>
        </p:sp>
        <p:grpSp>
          <p:nvGrpSpPr>
            <p:cNvPr id="16" name="Google Shape;882;g29ff96aec0e_0_353">
              <a:extLst>
                <a:ext uri="{FF2B5EF4-FFF2-40B4-BE49-F238E27FC236}">
                  <a16:creationId xmlns:a16="http://schemas.microsoft.com/office/drawing/2014/main" id="{69C2B2B6-F8A1-0ECF-B1F3-C414EE1DF3A1}"/>
                </a:ext>
              </a:extLst>
            </p:cNvPr>
            <p:cNvGrpSpPr/>
            <p:nvPr/>
          </p:nvGrpSpPr>
          <p:grpSpPr>
            <a:xfrm>
              <a:off x="1553147" y="2511606"/>
              <a:ext cx="9004634" cy="769401"/>
              <a:chOff x="2551705" y="4283314"/>
              <a:chExt cx="5543701" cy="769401"/>
            </a:xfrm>
          </p:grpSpPr>
          <p:sp>
            <p:nvSpPr>
              <p:cNvPr id="17" name="Google Shape;883;g29ff96aec0e_0_353">
                <a:extLst>
                  <a:ext uri="{FF2B5EF4-FFF2-40B4-BE49-F238E27FC236}">
                    <a16:creationId xmlns:a16="http://schemas.microsoft.com/office/drawing/2014/main" id="{DFF0259C-22E8-8427-E5D0-AA2E577F5C6A}"/>
                  </a:ext>
                </a:extLst>
              </p:cNvPr>
              <p:cNvSpPr txBox="1"/>
              <p:nvPr/>
            </p:nvSpPr>
            <p:spPr>
              <a:xfrm>
                <a:off x="2551706" y="4560313"/>
                <a:ext cx="5543700" cy="492402"/>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Smart traffic lights adjust green light duration based on congestion levels.</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AI-powered systems predict traffic patterns to prevent bottlenecks.</a:t>
                </a:r>
                <a:endParaRPr sz="1300" dirty="0">
                  <a:solidFill>
                    <a:schemeClr val="tx1"/>
                  </a:solidFill>
                  <a:latin typeface="Arial" panose="020B0604020202020204" pitchFamily="34" charset="0"/>
                  <a:cs typeface="Arial" panose="020B0604020202020204" pitchFamily="34" charset="0"/>
                </a:endParaRPr>
              </a:p>
            </p:txBody>
          </p:sp>
          <p:sp>
            <p:nvSpPr>
              <p:cNvPr id="18" name="Google Shape;884;g29ff96aec0e_0_353">
                <a:extLst>
                  <a:ext uri="{FF2B5EF4-FFF2-40B4-BE49-F238E27FC236}">
                    <a16:creationId xmlns:a16="http://schemas.microsoft.com/office/drawing/2014/main" id="{157A1038-9C2D-489A-761E-F84F24AA345E}"/>
                  </a:ext>
                </a:extLst>
              </p:cNvPr>
              <p:cNvSpPr txBox="1"/>
              <p:nvPr/>
            </p:nvSpPr>
            <p:spPr>
              <a:xfrm>
                <a:off x="2551705" y="4283314"/>
                <a:ext cx="23370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Traffic Management &amp; Signal Optimization</a:t>
                </a:r>
                <a:endParaRPr sz="1400" b="1"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grpSp>
      </p:grpSp>
      <p:grpSp>
        <p:nvGrpSpPr>
          <p:cNvPr id="19" name="Google Shape;885;g29ff96aec0e_0_353">
            <a:extLst>
              <a:ext uri="{FF2B5EF4-FFF2-40B4-BE49-F238E27FC236}">
                <a16:creationId xmlns:a16="http://schemas.microsoft.com/office/drawing/2014/main" id="{7A5B4177-2BE1-89A0-C31F-6D89A40F00B2}"/>
              </a:ext>
            </a:extLst>
          </p:cNvPr>
          <p:cNvGrpSpPr/>
          <p:nvPr/>
        </p:nvGrpSpPr>
        <p:grpSpPr>
          <a:xfrm>
            <a:off x="726269" y="3346380"/>
            <a:ext cx="9665920" cy="769401"/>
            <a:chOff x="932306" y="4097058"/>
            <a:chExt cx="9665920" cy="769401"/>
          </a:xfrm>
        </p:grpSpPr>
        <p:sp>
          <p:nvSpPr>
            <p:cNvPr id="20" name="Google Shape;886;g29ff96aec0e_0_353">
              <a:extLst>
                <a:ext uri="{FF2B5EF4-FFF2-40B4-BE49-F238E27FC236}">
                  <a16:creationId xmlns:a16="http://schemas.microsoft.com/office/drawing/2014/main" id="{15831128-D112-F475-F353-598120C4B899}"/>
                </a:ext>
              </a:extLst>
            </p:cNvPr>
            <p:cNvSpPr/>
            <p:nvPr/>
          </p:nvSpPr>
          <p:spPr>
            <a:xfrm>
              <a:off x="932306" y="4186739"/>
              <a:ext cx="556800" cy="556800"/>
            </a:xfrm>
            <a:prstGeom prst="ellipse">
              <a:avLst/>
            </a:prstGeom>
            <a:solidFill>
              <a:srgbClr val="FFC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21" name="Google Shape;887;g29ff96aec0e_0_353">
              <a:extLst>
                <a:ext uri="{FF2B5EF4-FFF2-40B4-BE49-F238E27FC236}">
                  <a16:creationId xmlns:a16="http://schemas.microsoft.com/office/drawing/2014/main" id="{595B0C43-C390-5B0F-E554-582A658EA8AE}"/>
                </a:ext>
              </a:extLst>
            </p:cNvPr>
            <p:cNvSpPr txBox="1"/>
            <p:nvPr/>
          </p:nvSpPr>
          <p:spPr>
            <a:xfrm>
              <a:off x="972738" y="4268819"/>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panose="020B0604020202020204" pitchFamily="34" charset="0"/>
                  <a:ea typeface="Arial"/>
                  <a:cs typeface="Arial" panose="020B0604020202020204" pitchFamily="34" charset="0"/>
                  <a:sym typeface="Arial"/>
                </a:rPr>
                <a:t>03</a:t>
              </a:r>
              <a:endParaRPr sz="20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grpSp>
          <p:nvGrpSpPr>
            <p:cNvPr id="22" name="Google Shape;888;g29ff96aec0e_0_353">
              <a:extLst>
                <a:ext uri="{FF2B5EF4-FFF2-40B4-BE49-F238E27FC236}">
                  <a16:creationId xmlns:a16="http://schemas.microsoft.com/office/drawing/2014/main" id="{48399196-7FB8-4DC7-9111-0CC6C25E9F2C}"/>
                </a:ext>
              </a:extLst>
            </p:cNvPr>
            <p:cNvGrpSpPr/>
            <p:nvPr/>
          </p:nvGrpSpPr>
          <p:grpSpPr>
            <a:xfrm>
              <a:off x="1553147" y="4097058"/>
              <a:ext cx="9045079" cy="769401"/>
              <a:chOff x="2551705" y="4283314"/>
              <a:chExt cx="5568601" cy="769401"/>
            </a:xfrm>
          </p:grpSpPr>
          <p:sp>
            <p:nvSpPr>
              <p:cNvPr id="23" name="Google Shape;889;g29ff96aec0e_0_353">
                <a:extLst>
                  <a:ext uri="{FF2B5EF4-FFF2-40B4-BE49-F238E27FC236}">
                    <a16:creationId xmlns:a16="http://schemas.microsoft.com/office/drawing/2014/main" id="{08668FD9-668D-89F2-F895-B9ACD7FFC028}"/>
                  </a:ext>
                </a:extLst>
              </p:cNvPr>
              <p:cNvSpPr txBox="1"/>
              <p:nvPr/>
            </p:nvSpPr>
            <p:spPr>
              <a:xfrm>
                <a:off x="2551706" y="4560313"/>
                <a:ext cx="5568600" cy="492402"/>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Google Maps, Waze, and Uber use real-time traffic data to suggest faster routes.</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Reduces travel time and improves driver experience.</a:t>
                </a:r>
                <a:endParaRPr sz="1300" dirty="0">
                  <a:solidFill>
                    <a:schemeClr val="tx1"/>
                  </a:solidFill>
                  <a:latin typeface="Arial" panose="020B0604020202020204" pitchFamily="34" charset="0"/>
                  <a:cs typeface="Arial" panose="020B0604020202020204" pitchFamily="34" charset="0"/>
                </a:endParaRPr>
              </a:p>
            </p:txBody>
          </p:sp>
          <p:sp>
            <p:nvSpPr>
              <p:cNvPr id="24" name="Google Shape;890;g29ff96aec0e_0_353">
                <a:extLst>
                  <a:ext uri="{FF2B5EF4-FFF2-40B4-BE49-F238E27FC236}">
                    <a16:creationId xmlns:a16="http://schemas.microsoft.com/office/drawing/2014/main" id="{46B62E0A-20C0-0CDC-F675-4E347C8B2060}"/>
                  </a:ext>
                </a:extLst>
              </p:cNvPr>
              <p:cNvSpPr txBox="1"/>
              <p:nvPr/>
            </p:nvSpPr>
            <p:spPr>
              <a:xfrm>
                <a:off x="2551705" y="4283314"/>
                <a:ext cx="2337000" cy="286192"/>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Real-Time Navigation &amp; Routing</a:t>
                </a:r>
                <a:endParaRPr sz="1400" b="1"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grpSp>
      </p:grpSp>
      <p:grpSp>
        <p:nvGrpSpPr>
          <p:cNvPr id="25" name="Google Shape;891;g29ff96aec0e_0_353">
            <a:extLst>
              <a:ext uri="{FF2B5EF4-FFF2-40B4-BE49-F238E27FC236}">
                <a16:creationId xmlns:a16="http://schemas.microsoft.com/office/drawing/2014/main" id="{F63E385E-C9B1-6E4C-3D63-73F19F4FA4C3}"/>
              </a:ext>
            </a:extLst>
          </p:cNvPr>
          <p:cNvGrpSpPr/>
          <p:nvPr/>
        </p:nvGrpSpPr>
        <p:grpSpPr>
          <a:xfrm>
            <a:off x="726269" y="4302238"/>
            <a:ext cx="9412530" cy="729390"/>
            <a:chOff x="932306" y="4668120"/>
            <a:chExt cx="9412530" cy="729390"/>
          </a:xfrm>
        </p:grpSpPr>
        <p:sp>
          <p:nvSpPr>
            <p:cNvPr id="26" name="Google Shape;892;g29ff96aec0e_0_353">
              <a:extLst>
                <a:ext uri="{FF2B5EF4-FFF2-40B4-BE49-F238E27FC236}">
                  <a16:creationId xmlns:a16="http://schemas.microsoft.com/office/drawing/2014/main" id="{9BB99338-5560-A362-EF60-A7DB543DFB73}"/>
                </a:ext>
              </a:extLst>
            </p:cNvPr>
            <p:cNvSpPr/>
            <p:nvPr/>
          </p:nvSpPr>
          <p:spPr>
            <a:xfrm>
              <a:off x="932306" y="4759043"/>
              <a:ext cx="556800" cy="5568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27" name="Google Shape;893;g29ff96aec0e_0_353">
              <a:extLst>
                <a:ext uri="{FF2B5EF4-FFF2-40B4-BE49-F238E27FC236}">
                  <a16:creationId xmlns:a16="http://schemas.microsoft.com/office/drawing/2014/main" id="{4178897A-358F-AC6A-D6D2-DC3337D35C19}"/>
                </a:ext>
              </a:extLst>
            </p:cNvPr>
            <p:cNvSpPr txBox="1"/>
            <p:nvPr/>
          </p:nvSpPr>
          <p:spPr>
            <a:xfrm>
              <a:off x="972738" y="4841123"/>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panose="020B0604020202020204" pitchFamily="34" charset="0"/>
                  <a:ea typeface="Arial"/>
                  <a:cs typeface="Arial" panose="020B0604020202020204" pitchFamily="34" charset="0"/>
                  <a:sym typeface="Arial"/>
                </a:rPr>
                <a:t>04</a:t>
              </a:r>
              <a:endParaRPr sz="20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grpSp>
          <p:nvGrpSpPr>
            <p:cNvPr id="28" name="Google Shape;894;g29ff96aec0e_0_353">
              <a:extLst>
                <a:ext uri="{FF2B5EF4-FFF2-40B4-BE49-F238E27FC236}">
                  <a16:creationId xmlns:a16="http://schemas.microsoft.com/office/drawing/2014/main" id="{1F3079BA-29C6-A804-EB01-B11287F7D7E0}"/>
                </a:ext>
              </a:extLst>
            </p:cNvPr>
            <p:cNvGrpSpPr/>
            <p:nvPr/>
          </p:nvGrpSpPr>
          <p:grpSpPr>
            <a:xfrm>
              <a:off x="1553147" y="4668120"/>
              <a:ext cx="8791689" cy="729390"/>
              <a:chOff x="2551705" y="4283314"/>
              <a:chExt cx="5412602" cy="729390"/>
            </a:xfrm>
          </p:grpSpPr>
          <p:sp>
            <p:nvSpPr>
              <p:cNvPr id="29" name="Google Shape;895;g29ff96aec0e_0_353">
                <a:extLst>
                  <a:ext uri="{FF2B5EF4-FFF2-40B4-BE49-F238E27FC236}">
                    <a16:creationId xmlns:a16="http://schemas.microsoft.com/office/drawing/2014/main" id="{1ECFFAE3-E874-A20E-DF3A-77116C662FDD}"/>
                  </a:ext>
                </a:extLst>
              </p:cNvPr>
              <p:cNvSpPr txBox="1"/>
              <p:nvPr/>
            </p:nvSpPr>
            <p:spPr>
              <a:xfrm>
                <a:off x="2551707" y="4560313"/>
                <a:ext cx="5412600" cy="452391"/>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GB" sz="1300" dirty="0">
                    <a:solidFill>
                      <a:schemeClr val="tx1"/>
                    </a:solidFill>
                    <a:latin typeface="Arial" panose="020B0604020202020204" pitchFamily="34" charset="0"/>
                    <a:cs typeface="Arial" panose="020B0604020202020204" pitchFamily="34" charset="0"/>
                  </a:rPr>
                  <a:t>🚌 Helps optimize bus routes and schedules based on real-time congestion.</a:t>
                </a:r>
              </a:p>
              <a:p>
                <a:pPr marL="0" lvl="0" indent="0" algn="l" rtl="0">
                  <a:spcBef>
                    <a:spcPts val="0"/>
                  </a:spcBef>
                  <a:spcAft>
                    <a:spcPts val="0"/>
                  </a:spcAft>
                  <a:buClr>
                    <a:schemeClr val="dk1"/>
                  </a:buClr>
                  <a:buSzPts val="1100"/>
                  <a:buFont typeface="Arial"/>
                  <a:buNone/>
                </a:pPr>
                <a:r>
                  <a:rPr lang="en-GB" sz="1300" dirty="0">
                    <a:solidFill>
                      <a:schemeClr val="tx1"/>
                    </a:solidFill>
                    <a:latin typeface="Arial" panose="020B0604020202020204" pitchFamily="34" charset="0"/>
                    <a:cs typeface="Arial" panose="020B0604020202020204" pitchFamily="34" charset="0"/>
                  </a:rPr>
                  <a:t>🚆 Used for train &amp; metro frequency adjustments during peak hours.</a:t>
                </a:r>
                <a:endParaRPr sz="1300" dirty="0">
                  <a:solidFill>
                    <a:schemeClr val="tx1"/>
                  </a:solidFill>
                  <a:latin typeface="Arial" panose="020B0604020202020204" pitchFamily="34" charset="0"/>
                  <a:cs typeface="Arial" panose="020B0604020202020204" pitchFamily="34" charset="0"/>
                </a:endParaRPr>
              </a:p>
            </p:txBody>
          </p:sp>
          <p:sp>
            <p:nvSpPr>
              <p:cNvPr id="30" name="Google Shape;896;g29ff96aec0e_0_353">
                <a:extLst>
                  <a:ext uri="{FF2B5EF4-FFF2-40B4-BE49-F238E27FC236}">
                    <a16:creationId xmlns:a16="http://schemas.microsoft.com/office/drawing/2014/main" id="{DFF6B963-EDA3-A4F1-AE1A-EA26082E6B54}"/>
                  </a:ext>
                </a:extLst>
              </p:cNvPr>
              <p:cNvSpPr txBox="1"/>
              <p:nvPr/>
            </p:nvSpPr>
            <p:spPr>
              <a:xfrm>
                <a:off x="2551705" y="4283314"/>
                <a:ext cx="2337000" cy="286192"/>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Public Transport Planning</a:t>
                </a:r>
                <a:endParaRPr sz="1400" b="1" dirty="0">
                  <a:solidFill>
                    <a:schemeClr val="tx1"/>
                  </a:solidFill>
                  <a:latin typeface="Arial" panose="020B0604020202020204" pitchFamily="34" charset="0"/>
                  <a:cs typeface="Arial" panose="020B0604020202020204" pitchFamily="34" charset="0"/>
                </a:endParaRPr>
              </a:p>
            </p:txBody>
          </p:sp>
        </p:grpSp>
      </p:grpSp>
      <p:grpSp>
        <p:nvGrpSpPr>
          <p:cNvPr id="31" name="Google Shape;897;g29ff96aec0e_0_353">
            <a:extLst>
              <a:ext uri="{FF2B5EF4-FFF2-40B4-BE49-F238E27FC236}">
                <a16:creationId xmlns:a16="http://schemas.microsoft.com/office/drawing/2014/main" id="{B7DAEAB1-DFAC-320D-9F30-509686285360}"/>
              </a:ext>
            </a:extLst>
          </p:cNvPr>
          <p:cNvGrpSpPr/>
          <p:nvPr/>
        </p:nvGrpSpPr>
        <p:grpSpPr>
          <a:xfrm>
            <a:off x="726269" y="5226006"/>
            <a:ext cx="9665920" cy="969456"/>
            <a:chOff x="932306" y="4668120"/>
            <a:chExt cx="9665920" cy="969456"/>
          </a:xfrm>
        </p:grpSpPr>
        <p:sp>
          <p:nvSpPr>
            <p:cNvPr id="32" name="Google Shape;898;g29ff96aec0e_0_353">
              <a:extLst>
                <a:ext uri="{FF2B5EF4-FFF2-40B4-BE49-F238E27FC236}">
                  <a16:creationId xmlns:a16="http://schemas.microsoft.com/office/drawing/2014/main" id="{7F002619-C50B-4D50-CDA2-9DDC9236E45A}"/>
                </a:ext>
              </a:extLst>
            </p:cNvPr>
            <p:cNvSpPr/>
            <p:nvPr/>
          </p:nvSpPr>
          <p:spPr>
            <a:xfrm>
              <a:off x="932306" y="4759043"/>
              <a:ext cx="556800" cy="55680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panose="020B0604020202020204" pitchFamily="34" charset="0"/>
                <a:ea typeface="Arial"/>
                <a:cs typeface="Arial" panose="020B0604020202020204" pitchFamily="34" charset="0"/>
                <a:sym typeface="Arial"/>
              </a:endParaRPr>
            </a:p>
          </p:txBody>
        </p:sp>
        <p:sp>
          <p:nvSpPr>
            <p:cNvPr id="33" name="Google Shape;899;g29ff96aec0e_0_353">
              <a:extLst>
                <a:ext uri="{FF2B5EF4-FFF2-40B4-BE49-F238E27FC236}">
                  <a16:creationId xmlns:a16="http://schemas.microsoft.com/office/drawing/2014/main" id="{5530E838-DA90-7747-2938-83066262C01E}"/>
                </a:ext>
              </a:extLst>
            </p:cNvPr>
            <p:cNvSpPr txBox="1"/>
            <p:nvPr/>
          </p:nvSpPr>
          <p:spPr>
            <a:xfrm>
              <a:off x="972738" y="4841123"/>
              <a:ext cx="470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panose="020B0604020202020204" pitchFamily="34" charset="0"/>
                  <a:ea typeface="Arial"/>
                  <a:cs typeface="Arial" panose="020B0604020202020204" pitchFamily="34" charset="0"/>
                  <a:sym typeface="Arial"/>
                </a:rPr>
                <a:t>05</a:t>
              </a:r>
              <a:endParaRPr sz="2000" b="1" i="0" u="none" strike="noStrike" cap="none">
                <a:solidFill>
                  <a:schemeClr val="lt1"/>
                </a:solidFill>
                <a:latin typeface="Arial" panose="020B0604020202020204" pitchFamily="34" charset="0"/>
                <a:ea typeface="Arial"/>
                <a:cs typeface="Arial" panose="020B0604020202020204" pitchFamily="34" charset="0"/>
                <a:sym typeface="Arial"/>
              </a:endParaRPr>
            </a:p>
          </p:txBody>
        </p:sp>
        <p:grpSp>
          <p:nvGrpSpPr>
            <p:cNvPr id="34" name="Google Shape;900;g29ff96aec0e_0_353">
              <a:extLst>
                <a:ext uri="{FF2B5EF4-FFF2-40B4-BE49-F238E27FC236}">
                  <a16:creationId xmlns:a16="http://schemas.microsoft.com/office/drawing/2014/main" id="{CEB9C0E9-4D16-073F-BCE4-3A64E6862A32}"/>
                </a:ext>
              </a:extLst>
            </p:cNvPr>
            <p:cNvGrpSpPr/>
            <p:nvPr/>
          </p:nvGrpSpPr>
          <p:grpSpPr>
            <a:xfrm>
              <a:off x="1553147" y="4668120"/>
              <a:ext cx="9045079" cy="969456"/>
              <a:chOff x="2551705" y="4283314"/>
              <a:chExt cx="5568601" cy="969456"/>
            </a:xfrm>
          </p:grpSpPr>
          <p:sp>
            <p:nvSpPr>
              <p:cNvPr id="35" name="Google Shape;901;g29ff96aec0e_0_353">
                <a:extLst>
                  <a:ext uri="{FF2B5EF4-FFF2-40B4-BE49-F238E27FC236}">
                    <a16:creationId xmlns:a16="http://schemas.microsoft.com/office/drawing/2014/main" id="{807F33AE-504B-84B5-EFD4-A772DD9D5A1B}"/>
                  </a:ext>
                </a:extLst>
              </p:cNvPr>
              <p:cNvSpPr txBox="1"/>
              <p:nvPr/>
            </p:nvSpPr>
            <p:spPr>
              <a:xfrm>
                <a:off x="2551706" y="4560313"/>
                <a:ext cx="5568600" cy="692457"/>
              </a:xfrm>
              <a:prstGeom prst="rect">
                <a:avLst/>
              </a:prstGeom>
              <a:noFill/>
              <a:ln>
                <a:noFill/>
              </a:ln>
              <a:effectLst>
                <a:outerShdw blurRad="63500" sx="102000" sy="102000" algn="ctr" rotWithShape="0">
                  <a:srgbClr val="000000">
                    <a:alpha val="4000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Identifies high-accident zones for better enforcement.</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Helps in setting up speed cameras &amp; warning signs.</a:t>
                </a:r>
              </a:p>
              <a:p>
                <a:pPr marL="0" marR="0" lvl="0" indent="0" algn="l" rtl="0">
                  <a:lnSpc>
                    <a:spcPct val="100000"/>
                  </a:lnSpc>
                  <a:spcBef>
                    <a:spcPts val="0"/>
                  </a:spcBef>
                  <a:spcAft>
                    <a:spcPts val="0"/>
                  </a:spcAft>
                  <a:buClr>
                    <a:srgbClr val="000000"/>
                  </a:buClr>
                  <a:buSzPts val="1200"/>
                  <a:buFont typeface="Arial"/>
                  <a:buNone/>
                </a:pPr>
                <a:r>
                  <a:rPr lang="en-GB" sz="1300" dirty="0">
                    <a:solidFill>
                      <a:schemeClr val="tx1"/>
                    </a:solidFill>
                    <a:latin typeface="Arial" panose="020B0604020202020204" pitchFamily="34" charset="0"/>
                    <a:cs typeface="Arial" panose="020B0604020202020204" pitchFamily="34" charset="0"/>
                  </a:rPr>
                  <a:t>📌 Key Insight: Traffic data transforms city planning, making roads safer and travel more efficient.</a:t>
                </a:r>
                <a:endParaRPr sz="1300" dirty="0">
                  <a:solidFill>
                    <a:schemeClr val="tx1"/>
                  </a:solidFill>
                  <a:latin typeface="Arial" panose="020B0604020202020204" pitchFamily="34" charset="0"/>
                  <a:cs typeface="Arial" panose="020B0604020202020204" pitchFamily="34" charset="0"/>
                </a:endParaRPr>
              </a:p>
            </p:txBody>
          </p:sp>
          <p:sp>
            <p:nvSpPr>
              <p:cNvPr id="36" name="Google Shape;902;g29ff96aec0e_0_353">
                <a:extLst>
                  <a:ext uri="{FF2B5EF4-FFF2-40B4-BE49-F238E27FC236}">
                    <a16:creationId xmlns:a16="http://schemas.microsoft.com/office/drawing/2014/main" id="{B0D3ED63-D160-3654-11A6-4DE60E7CC894}"/>
                  </a:ext>
                </a:extLst>
              </p:cNvPr>
              <p:cNvSpPr txBox="1"/>
              <p:nvPr/>
            </p:nvSpPr>
            <p:spPr>
              <a:xfrm>
                <a:off x="2551705" y="4283314"/>
                <a:ext cx="2337000" cy="30773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GB" sz="1400" b="1" dirty="0">
                    <a:solidFill>
                      <a:schemeClr val="tx1"/>
                    </a:solidFill>
                    <a:latin typeface="Arial" panose="020B0604020202020204" pitchFamily="34" charset="0"/>
                    <a:cs typeface="Arial" panose="020B0604020202020204" pitchFamily="34" charset="0"/>
                  </a:rPr>
                  <a:t>Road Safety &amp; Accident Prevention</a:t>
                </a:r>
                <a:endParaRPr sz="1400" b="1" i="0" u="none" strike="noStrike" cap="none" dirty="0">
                  <a:solidFill>
                    <a:schemeClr val="tx1"/>
                  </a:solidFill>
                  <a:latin typeface="Arial" panose="020B0604020202020204" pitchFamily="34" charset="0"/>
                  <a:ea typeface="Arial"/>
                  <a:cs typeface="Arial" panose="020B0604020202020204" pitchFamily="34" charset="0"/>
                  <a:sym typeface="Arial"/>
                </a:endParaRPr>
              </a:p>
            </p:txBody>
          </p:sp>
        </p:grpSp>
      </p:grpSp>
      <p:sp>
        <p:nvSpPr>
          <p:cNvPr id="38" name="Title 37">
            <a:extLst>
              <a:ext uri="{FF2B5EF4-FFF2-40B4-BE49-F238E27FC236}">
                <a16:creationId xmlns:a16="http://schemas.microsoft.com/office/drawing/2014/main" id="{683146DE-4E0C-07BC-AED2-EB099ED00AF7}"/>
              </a:ext>
            </a:extLst>
          </p:cNvPr>
          <p:cNvSpPr>
            <a:spLocks noGrp="1"/>
          </p:cNvSpPr>
          <p:nvPr>
            <p:ph type="title"/>
          </p:nvPr>
        </p:nvSpPr>
        <p:spPr>
          <a:xfrm>
            <a:off x="727200" y="432000"/>
            <a:ext cx="1872000" cy="369332"/>
          </a:xfrm>
        </p:spPr>
        <p:txBody>
          <a:bodyPr/>
          <a:lstStyle/>
          <a:p>
            <a:r>
              <a:rPr lang="en-GB" dirty="0"/>
              <a:t>4. Traffic Data </a:t>
            </a:r>
            <a:endParaRPr lang="LID4096" dirty="0"/>
          </a:p>
        </p:txBody>
      </p:sp>
    </p:spTree>
    <p:extLst>
      <p:ext uri="{BB962C8B-B14F-4D97-AF65-F5344CB8AC3E}">
        <p14:creationId xmlns:p14="http://schemas.microsoft.com/office/powerpoint/2010/main" val="3250230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D2920-B2AC-7BFD-9B9E-90B2E1A1E52B}"/>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709F18B-317F-4437-2F48-24324AD7F81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a:lnSpc>
                <a:spcPct val="100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4.5 Case Study: How Google Maps Uses Traffic Data? </a:t>
            </a:r>
            <a:r>
              <a:rPr lang="en-GB" sz="1800" kern="100" dirty="0">
                <a:effectLst/>
                <a:latin typeface="Arial" panose="020B0604020202020204" pitchFamily="34" charset="0"/>
                <a:ea typeface="Aptos" panose="020B0004020202020204" pitchFamily="34" charset="0"/>
                <a:cs typeface="Arial" panose="020B0604020202020204" pitchFamily="34" charset="0"/>
              </a:rPr>
              <a:t>🚦 </a:t>
            </a:r>
          </a:p>
        </p:txBody>
      </p:sp>
      <p:sp>
        <p:nvSpPr>
          <p:cNvPr id="5" name="object 3">
            <a:extLst>
              <a:ext uri="{FF2B5EF4-FFF2-40B4-BE49-F238E27FC236}">
                <a16:creationId xmlns:a16="http://schemas.microsoft.com/office/drawing/2014/main" id="{FFAA535D-1021-2400-FCA8-BE8A652BA920}"/>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grpSp>
        <p:nvGrpSpPr>
          <p:cNvPr id="87" name="Group 86">
            <a:extLst>
              <a:ext uri="{FF2B5EF4-FFF2-40B4-BE49-F238E27FC236}">
                <a16:creationId xmlns:a16="http://schemas.microsoft.com/office/drawing/2014/main" id="{A41A999F-E895-EBFE-D518-ADB9A67C73F4}"/>
              </a:ext>
            </a:extLst>
          </p:cNvPr>
          <p:cNvGrpSpPr/>
          <p:nvPr/>
        </p:nvGrpSpPr>
        <p:grpSpPr>
          <a:xfrm>
            <a:off x="1099344" y="1486232"/>
            <a:ext cx="5323662" cy="1508125"/>
            <a:chOff x="737394" y="1677988"/>
            <a:chExt cx="5177630" cy="1508125"/>
          </a:xfrm>
        </p:grpSpPr>
        <p:sp>
          <p:nvSpPr>
            <p:cNvPr id="69" name="Rectangle: Rounded Corners 68">
              <a:extLst>
                <a:ext uri="{FF2B5EF4-FFF2-40B4-BE49-F238E27FC236}">
                  <a16:creationId xmlns:a16="http://schemas.microsoft.com/office/drawing/2014/main" id="{90D67FFA-858C-A17A-0A2F-493BE88794A3}"/>
                </a:ext>
              </a:extLst>
            </p:cNvPr>
            <p:cNvSpPr/>
            <p:nvPr/>
          </p:nvSpPr>
          <p:spPr>
            <a:xfrm>
              <a:off x="737394" y="1677988"/>
              <a:ext cx="5177630" cy="1508125"/>
            </a:xfrm>
            <a:prstGeom prst="roundRect">
              <a:avLst/>
            </a:prstGeom>
            <a:solidFill>
              <a:schemeClr val="bg1"/>
            </a:solidFill>
            <a:ln>
              <a:noFill/>
            </a:ln>
            <a:effectLst>
              <a:outerShdw blurRad="4445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07" eaLnBrk="0" fontAlgn="base">
                <a:lnSpc>
                  <a:spcPct val="100000"/>
                </a:lnSpc>
                <a:spcBef>
                  <a:spcPct val="0"/>
                </a:spcBef>
                <a:spcAft>
                  <a:spcPct val="0"/>
                </a:spcAft>
                <a:defRPr/>
              </a:pPr>
              <a:endParaRPr lang="ru-RU" sz="1600">
                <a:latin typeface="Arial" panose="020B0604020202020204" pitchFamily="34" charset="0"/>
                <a:cs typeface="Arial" panose="020B0604020202020204" pitchFamily="34" charset="0"/>
              </a:endParaRPr>
            </a:p>
          </p:txBody>
        </p:sp>
        <p:sp>
          <p:nvSpPr>
            <p:cNvPr id="73" name="TextBox 72">
              <a:extLst>
                <a:ext uri="{FF2B5EF4-FFF2-40B4-BE49-F238E27FC236}">
                  <a16:creationId xmlns:a16="http://schemas.microsoft.com/office/drawing/2014/main" id="{45AB9C43-98BA-A3D5-9EC6-ABE67BAF27DC}"/>
                </a:ext>
              </a:extLst>
            </p:cNvPr>
            <p:cNvSpPr txBox="1"/>
            <p:nvPr/>
          </p:nvSpPr>
          <p:spPr>
            <a:xfrm>
              <a:off x="1012030" y="1806358"/>
              <a:ext cx="3677463" cy="338554"/>
            </a:xfrm>
            <a:prstGeom prst="rect">
              <a:avLst/>
            </a:prstGeom>
            <a:noFill/>
          </p:spPr>
          <p:txBody>
            <a:bodyPr wrap="square">
              <a:spAutoFit/>
            </a:bodyPr>
            <a:lstStyle/>
            <a:p>
              <a:pPr defTabSz="913607" eaLnBrk="0" fontAlgn="base">
                <a:lnSpc>
                  <a:spcPct val="100000"/>
                </a:lnSpc>
                <a:spcBef>
                  <a:spcPct val="0"/>
                </a:spcBef>
                <a:spcAft>
                  <a:spcPct val="0"/>
                </a:spcAft>
                <a:defRPr/>
              </a:pPr>
              <a:r>
                <a:rPr lang="en-US" sz="1600" b="1" dirty="0">
                  <a:latin typeface="Arial" panose="020B0604020202020204" pitchFamily="34" charset="0"/>
                  <a:cs typeface="Arial" panose="020B0604020202020204" pitchFamily="34" charset="0"/>
                </a:rPr>
                <a:t>01. Data Sources </a:t>
              </a:r>
            </a:p>
          </p:txBody>
        </p:sp>
        <p:sp>
          <p:nvSpPr>
            <p:cNvPr id="77" name="TextBox 76">
              <a:extLst>
                <a:ext uri="{FF2B5EF4-FFF2-40B4-BE49-F238E27FC236}">
                  <a16:creationId xmlns:a16="http://schemas.microsoft.com/office/drawing/2014/main" id="{B31F3C17-30F3-D024-50DA-42CEF39DC21B}"/>
                </a:ext>
              </a:extLst>
            </p:cNvPr>
            <p:cNvSpPr txBox="1"/>
            <p:nvPr/>
          </p:nvSpPr>
          <p:spPr>
            <a:xfrm>
              <a:off x="1012031" y="2205038"/>
              <a:ext cx="4584957" cy="830997"/>
            </a:xfrm>
            <a:prstGeom prst="rect">
              <a:avLst/>
            </a:prstGeom>
            <a:noFill/>
          </p:spPr>
          <p:txBody>
            <a:bodyPr wrap="square">
              <a:spAutoFit/>
            </a:bodyPr>
            <a:lstStyle/>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GPS from smartphones</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Live speed monitoring from users</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Traffic sensor data from government agencies</a:t>
              </a:r>
              <a:endParaRPr lang="en-US" sz="1600" dirty="0">
                <a:latin typeface="Arial" panose="020B0604020202020204" pitchFamily="34" charset="0"/>
                <a:cs typeface="Arial" panose="020B0604020202020204" pitchFamily="34" charset="0"/>
              </a:endParaRPr>
            </a:p>
          </p:txBody>
        </p:sp>
      </p:grpSp>
      <p:grpSp>
        <p:nvGrpSpPr>
          <p:cNvPr id="85" name="Group 84">
            <a:extLst>
              <a:ext uri="{FF2B5EF4-FFF2-40B4-BE49-F238E27FC236}">
                <a16:creationId xmlns:a16="http://schemas.microsoft.com/office/drawing/2014/main" id="{6BF7978C-2C78-122B-D251-3811AC002EA2}"/>
              </a:ext>
            </a:extLst>
          </p:cNvPr>
          <p:cNvGrpSpPr/>
          <p:nvPr/>
        </p:nvGrpSpPr>
        <p:grpSpPr>
          <a:xfrm>
            <a:off x="1088231" y="3086743"/>
            <a:ext cx="5334776" cy="1508125"/>
            <a:chOff x="6928643" y="1677988"/>
            <a:chExt cx="5334776" cy="1508125"/>
          </a:xfrm>
        </p:grpSpPr>
        <p:sp>
          <p:nvSpPr>
            <p:cNvPr id="79" name="Rectangle: Rounded Corners 78">
              <a:extLst>
                <a:ext uri="{FF2B5EF4-FFF2-40B4-BE49-F238E27FC236}">
                  <a16:creationId xmlns:a16="http://schemas.microsoft.com/office/drawing/2014/main" id="{1F4361F2-A1B8-AFA3-2655-C9DC33167FC9}"/>
                </a:ext>
              </a:extLst>
            </p:cNvPr>
            <p:cNvSpPr/>
            <p:nvPr/>
          </p:nvSpPr>
          <p:spPr>
            <a:xfrm>
              <a:off x="6928643" y="1677988"/>
              <a:ext cx="5334775" cy="1508125"/>
            </a:xfrm>
            <a:prstGeom prst="roundRect">
              <a:avLst/>
            </a:prstGeom>
            <a:solidFill>
              <a:schemeClr val="bg1"/>
            </a:solidFill>
            <a:ln>
              <a:noFill/>
            </a:ln>
            <a:effectLst>
              <a:outerShdw blurRad="4445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07" eaLnBrk="0" fontAlgn="base">
                <a:lnSpc>
                  <a:spcPct val="100000"/>
                </a:lnSpc>
                <a:spcBef>
                  <a:spcPct val="0"/>
                </a:spcBef>
                <a:spcAft>
                  <a:spcPct val="0"/>
                </a:spcAft>
                <a:defRPr/>
              </a:pPr>
              <a:endParaRPr lang="ru-RU" sz="1600">
                <a:latin typeface="Arial" panose="020B0604020202020204" pitchFamily="34" charset="0"/>
                <a:cs typeface="Arial" panose="020B0604020202020204" pitchFamily="34" charset="0"/>
              </a:endParaRPr>
            </a:p>
          </p:txBody>
        </p:sp>
        <p:sp>
          <p:nvSpPr>
            <p:cNvPr id="80" name="TextBox 79">
              <a:extLst>
                <a:ext uri="{FF2B5EF4-FFF2-40B4-BE49-F238E27FC236}">
                  <a16:creationId xmlns:a16="http://schemas.microsoft.com/office/drawing/2014/main" id="{232A404F-D144-4ADD-A155-6268C5A5CA34}"/>
                </a:ext>
              </a:extLst>
            </p:cNvPr>
            <p:cNvSpPr txBox="1"/>
            <p:nvPr/>
          </p:nvSpPr>
          <p:spPr>
            <a:xfrm>
              <a:off x="7203281" y="1806357"/>
              <a:ext cx="3283742" cy="338554"/>
            </a:xfrm>
            <a:prstGeom prst="rect">
              <a:avLst/>
            </a:prstGeom>
            <a:noFill/>
          </p:spPr>
          <p:txBody>
            <a:bodyPr wrap="square">
              <a:spAutoFit/>
            </a:bodyPr>
            <a:lstStyle/>
            <a:p>
              <a:pPr defTabSz="913607" eaLnBrk="0" fontAlgn="base">
                <a:lnSpc>
                  <a:spcPct val="100000"/>
                </a:lnSpc>
                <a:spcBef>
                  <a:spcPct val="0"/>
                </a:spcBef>
                <a:spcAft>
                  <a:spcPct val="0"/>
                </a:spcAft>
                <a:defRPr/>
              </a:pPr>
              <a:r>
                <a:rPr lang="en-US" sz="1600" b="1" dirty="0">
                  <a:latin typeface="Arial" panose="020B0604020202020204" pitchFamily="34" charset="0"/>
                  <a:cs typeface="Arial" panose="020B0604020202020204" pitchFamily="34" charset="0"/>
                </a:rPr>
                <a:t>02. How it Works</a:t>
              </a:r>
            </a:p>
          </p:txBody>
        </p:sp>
        <p:sp>
          <p:nvSpPr>
            <p:cNvPr id="81" name="TextBox 80">
              <a:extLst>
                <a:ext uri="{FF2B5EF4-FFF2-40B4-BE49-F238E27FC236}">
                  <a16:creationId xmlns:a16="http://schemas.microsoft.com/office/drawing/2014/main" id="{5961A899-FEA4-AC38-06C7-270EFF5F6B7E}"/>
                </a:ext>
              </a:extLst>
            </p:cNvPr>
            <p:cNvSpPr txBox="1"/>
            <p:nvPr/>
          </p:nvSpPr>
          <p:spPr>
            <a:xfrm>
              <a:off x="7203280" y="2205038"/>
              <a:ext cx="5060139" cy="830997"/>
            </a:xfrm>
            <a:prstGeom prst="rect">
              <a:avLst/>
            </a:prstGeom>
            <a:noFill/>
          </p:spPr>
          <p:txBody>
            <a:bodyPr wrap="square">
              <a:spAutoFit/>
            </a:bodyPr>
            <a:lstStyle/>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1️⃣ Detects slow-moving traffic on a highway.</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2️⃣ Identifies alternative routes with lower congestion.</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3️⃣ Provides real-time updates to users.</a:t>
              </a:r>
              <a:endParaRPr lang="en-US" sz="1600" dirty="0">
                <a:latin typeface="Arial" panose="020B0604020202020204" pitchFamily="34" charset="0"/>
                <a:cs typeface="Arial" panose="020B0604020202020204" pitchFamily="34" charset="0"/>
              </a:endParaRPr>
            </a:p>
          </p:txBody>
        </p:sp>
      </p:grpSp>
      <p:grpSp>
        <p:nvGrpSpPr>
          <p:cNvPr id="86" name="Group 85">
            <a:extLst>
              <a:ext uri="{FF2B5EF4-FFF2-40B4-BE49-F238E27FC236}">
                <a16:creationId xmlns:a16="http://schemas.microsoft.com/office/drawing/2014/main" id="{EC6EE7C5-F053-C289-FACD-7001311DEE52}"/>
              </a:ext>
            </a:extLst>
          </p:cNvPr>
          <p:cNvGrpSpPr/>
          <p:nvPr/>
        </p:nvGrpSpPr>
        <p:grpSpPr>
          <a:xfrm>
            <a:off x="1077931" y="4687255"/>
            <a:ext cx="5334775" cy="1508125"/>
            <a:chOff x="3786667" y="4202113"/>
            <a:chExt cx="5334775" cy="1508125"/>
          </a:xfrm>
        </p:grpSpPr>
        <p:sp>
          <p:nvSpPr>
            <p:cNvPr id="82" name="Rectangle: Rounded Corners 81">
              <a:extLst>
                <a:ext uri="{FF2B5EF4-FFF2-40B4-BE49-F238E27FC236}">
                  <a16:creationId xmlns:a16="http://schemas.microsoft.com/office/drawing/2014/main" id="{9DC236B3-0AEE-8B64-7951-92E985C0A114}"/>
                </a:ext>
              </a:extLst>
            </p:cNvPr>
            <p:cNvSpPr/>
            <p:nvPr/>
          </p:nvSpPr>
          <p:spPr>
            <a:xfrm>
              <a:off x="3786667" y="4202113"/>
              <a:ext cx="5334775" cy="1508125"/>
            </a:xfrm>
            <a:prstGeom prst="roundRect">
              <a:avLst/>
            </a:prstGeom>
            <a:solidFill>
              <a:schemeClr val="bg1"/>
            </a:solidFill>
            <a:ln>
              <a:noFill/>
            </a:ln>
            <a:effectLst>
              <a:outerShdw blurRad="444500" sx="102000" sy="102000" algn="ctr" rotWithShape="0">
                <a:prstClr val="black">
                  <a:alpha val="28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607" eaLnBrk="0" fontAlgn="base">
                <a:lnSpc>
                  <a:spcPct val="100000"/>
                </a:lnSpc>
                <a:spcBef>
                  <a:spcPct val="0"/>
                </a:spcBef>
                <a:spcAft>
                  <a:spcPct val="0"/>
                </a:spcAft>
                <a:defRPr/>
              </a:pPr>
              <a:endParaRPr lang="ru-RU" sz="1600">
                <a:latin typeface="Arial" panose="020B0604020202020204" pitchFamily="34" charset="0"/>
                <a:cs typeface="Arial" panose="020B0604020202020204" pitchFamily="34" charset="0"/>
              </a:endParaRPr>
            </a:p>
          </p:txBody>
        </p:sp>
        <p:sp>
          <p:nvSpPr>
            <p:cNvPr id="83" name="TextBox 82">
              <a:extLst>
                <a:ext uri="{FF2B5EF4-FFF2-40B4-BE49-F238E27FC236}">
                  <a16:creationId xmlns:a16="http://schemas.microsoft.com/office/drawing/2014/main" id="{DD1B91C1-29FE-C548-0CA5-A2F918FC115B}"/>
                </a:ext>
              </a:extLst>
            </p:cNvPr>
            <p:cNvSpPr txBox="1"/>
            <p:nvPr/>
          </p:nvSpPr>
          <p:spPr>
            <a:xfrm>
              <a:off x="4061304" y="4330482"/>
              <a:ext cx="3283742" cy="338554"/>
            </a:xfrm>
            <a:prstGeom prst="rect">
              <a:avLst/>
            </a:prstGeom>
            <a:noFill/>
          </p:spPr>
          <p:txBody>
            <a:bodyPr wrap="square">
              <a:spAutoFit/>
            </a:bodyPr>
            <a:lstStyle/>
            <a:p>
              <a:pPr defTabSz="913607" eaLnBrk="0" fontAlgn="base">
                <a:lnSpc>
                  <a:spcPct val="100000"/>
                </a:lnSpc>
                <a:spcBef>
                  <a:spcPct val="0"/>
                </a:spcBef>
                <a:spcAft>
                  <a:spcPct val="0"/>
                </a:spcAft>
                <a:defRPr/>
              </a:pPr>
              <a:r>
                <a:rPr lang="en-US" sz="1600" b="1" dirty="0">
                  <a:latin typeface="Arial" panose="020B0604020202020204" pitchFamily="34" charset="0"/>
                  <a:cs typeface="Arial" panose="020B0604020202020204" pitchFamily="34" charset="0"/>
                </a:rPr>
                <a:t>03. Impact</a:t>
              </a:r>
            </a:p>
          </p:txBody>
        </p:sp>
        <p:sp>
          <p:nvSpPr>
            <p:cNvPr id="84" name="TextBox 83">
              <a:extLst>
                <a:ext uri="{FF2B5EF4-FFF2-40B4-BE49-F238E27FC236}">
                  <a16:creationId xmlns:a16="http://schemas.microsoft.com/office/drawing/2014/main" id="{95381BCA-740F-F3A1-FF9E-7A2D7DFC6FEC}"/>
                </a:ext>
              </a:extLst>
            </p:cNvPr>
            <p:cNvSpPr txBox="1"/>
            <p:nvPr/>
          </p:nvSpPr>
          <p:spPr>
            <a:xfrm>
              <a:off x="4061303" y="4729163"/>
              <a:ext cx="4924407" cy="830997"/>
            </a:xfrm>
            <a:prstGeom prst="rect">
              <a:avLst/>
            </a:prstGeom>
            <a:noFill/>
          </p:spPr>
          <p:txBody>
            <a:bodyPr wrap="square">
              <a:spAutoFit/>
            </a:bodyPr>
            <a:lstStyle/>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Reduces travel time</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Prevents road congestion</a:t>
              </a:r>
            </a:p>
            <a:p>
              <a:pPr defTabSz="913607" eaLnBrk="0" fontAlgn="base">
                <a:lnSpc>
                  <a:spcPct val="100000"/>
                </a:lnSpc>
                <a:spcBef>
                  <a:spcPts val="0"/>
                </a:spcBef>
                <a:spcAft>
                  <a:spcPct val="0"/>
                </a:spcAft>
                <a:defRPr/>
              </a:pPr>
              <a:r>
                <a:rPr lang="en-GB" sz="1600" dirty="0">
                  <a:latin typeface="Arial" panose="020B0604020202020204" pitchFamily="34" charset="0"/>
                  <a:cs typeface="Arial" panose="020B0604020202020204" pitchFamily="34" charset="0"/>
                </a:rPr>
                <a:t>✔️ Helps emergency vehicles find the fastest routes</a:t>
              </a:r>
              <a:endParaRPr lang="en-US" sz="1600" dirty="0">
                <a:latin typeface="Arial" panose="020B0604020202020204" pitchFamily="34" charset="0"/>
                <a:cs typeface="Arial" panose="020B0604020202020204" pitchFamily="34" charset="0"/>
              </a:endParaRPr>
            </a:p>
          </p:txBody>
        </p:sp>
      </p:grpSp>
      <p:pic>
        <p:nvPicPr>
          <p:cNvPr id="7" name="Picture 6" descr="A person standing next to a car&#10;&#10;AI-generated content may be incorrect.">
            <a:extLst>
              <a:ext uri="{FF2B5EF4-FFF2-40B4-BE49-F238E27FC236}">
                <a16:creationId xmlns:a16="http://schemas.microsoft.com/office/drawing/2014/main" id="{5C2617CD-B6BD-CB26-9E7E-D9988C27D5A9}"/>
              </a:ext>
            </a:extLst>
          </p:cNvPr>
          <p:cNvPicPr>
            <a:picLocks noChangeAspect="1"/>
          </p:cNvPicPr>
          <p:nvPr/>
        </p:nvPicPr>
        <p:blipFill>
          <a:blip r:embed="rId2" cstate="print">
            <a:extLst>
              <a:ext uri="{28A0092B-C50C-407E-A947-70E740481C1C}">
                <a14:useLocalDpi xmlns:a14="http://schemas.microsoft.com/office/drawing/2010/main" val="0"/>
              </a:ext>
            </a:extLst>
          </a:blip>
          <a:srcRect l="2432" r="2697" b="6990"/>
          <a:stretch>
            <a:fillRect/>
          </a:stretch>
        </p:blipFill>
        <p:spPr>
          <a:xfrm>
            <a:off x="6819900" y="3258569"/>
            <a:ext cx="4800600" cy="2936811"/>
          </a:xfrm>
          <a:prstGeom prst="rect">
            <a:avLst/>
          </a:prstGeom>
        </p:spPr>
      </p:pic>
      <p:pic>
        <p:nvPicPr>
          <p:cNvPr id="10" name="Picture 9" descr="A satellite with a satellite antenna&#10;&#10;AI-generated content may be incorrect.">
            <a:extLst>
              <a:ext uri="{FF2B5EF4-FFF2-40B4-BE49-F238E27FC236}">
                <a16:creationId xmlns:a16="http://schemas.microsoft.com/office/drawing/2014/main" id="{93923956-8E99-AC13-EFD8-B825C26A3C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69864" y="1857808"/>
            <a:ext cx="1388686" cy="857962"/>
          </a:xfrm>
          <a:prstGeom prst="rect">
            <a:avLst/>
          </a:prstGeom>
        </p:spPr>
      </p:pic>
      <p:sp>
        <p:nvSpPr>
          <p:cNvPr id="9" name="Title 8">
            <a:extLst>
              <a:ext uri="{FF2B5EF4-FFF2-40B4-BE49-F238E27FC236}">
                <a16:creationId xmlns:a16="http://schemas.microsoft.com/office/drawing/2014/main" id="{308BD9AF-0AE6-201F-19AA-6FA5F59BD34F}"/>
              </a:ext>
            </a:extLst>
          </p:cNvPr>
          <p:cNvSpPr>
            <a:spLocks noGrp="1"/>
          </p:cNvSpPr>
          <p:nvPr>
            <p:ph type="title"/>
          </p:nvPr>
        </p:nvSpPr>
        <p:spPr>
          <a:xfrm>
            <a:off x="727200" y="432000"/>
            <a:ext cx="1872000" cy="369332"/>
          </a:xfrm>
        </p:spPr>
        <p:txBody>
          <a:bodyPr/>
          <a:lstStyle/>
          <a:p>
            <a:r>
              <a:rPr lang="en-GB"/>
              <a:t>4. Traffic Data </a:t>
            </a:r>
            <a:endParaRPr lang="LID4096" dirty="0"/>
          </a:p>
        </p:txBody>
      </p:sp>
    </p:spTree>
    <p:extLst>
      <p:ext uri="{BB962C8B-B14F-4D97-AF65-F5344CB8AC3E}">
        <p14:creationId xmlns:p14="http://schemas.microsoft.com/office/powerpoint/2010/main" val="4208128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A456A-1B43-EDA9-AC81-2B839BB7879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6DFDAF-7CE7-0CDE-F97F-F0D36861595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a:t>
            </a:r>
            <a:r>
              <a:rPr lang="en-US" sz="3200" b="1" dirty="0">
                <a:solidFill>
                  <a:prstClr val="white"/>
                </a:solidFill>
                <a:latin typeface="Calibri"/>
              </a:rPr>
              <a:t>5</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Public Transport Data</a:t>
            </a:r>
          </a:p>
        </p:txBody>
      </p:sp>
    </p:spTree>
    <p:extLst>
      <p:ext uri="{BB962C8B-B14F-4D97-AF65-F5344CB8AC3E}">
        <p14:creationId xmlns:p14="http://schemas.microsoft.com/office/powerpoint/2010/main" val="3889583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5BC03-2239-E9E6-3304-D75624C450B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00D02EF-2614-28B2-FF98-83F5B7C3FC0B}"/>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5.1 What is Public Transport Data?</a:t>
            </a:r>
          </a:p>
        </p:txBody>
      </p:sp>
      <p:sp>
        <p:nvSpPr>
          <p:cNvPr id="5" name="object 3">
            <a:extLst>
              <a:ext uri="{FF2B5EF4-FFF2-40B4-BE49-F238E27FC236}">
                <a16:creationId xmlns:a16="http://schemas.microsoft.com/office/drawing/2014/main" id="{E14BA9EF-3B15-16B8-26E8-187EB0A9678B}"/>
              </a:ext>
            </a:extLst>
          </p:cNvPr>
          <p:cNvSpPr txBox="1"/>
          <p:nvPr/>
        </p:nvSpPr>
        <p:spPr>
          <a:xfrm>
            <a:off x="733424" y="1514807"/>
            <a:ext cx="10732294" cy="860309"/>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Public transport data includes information about </a:t>
            </a:r>
            <a:r>
              <a:rPr lang="en-GB" sz="1800" b="1" dirty="0">
                <a:solidFill>
                  <a:sysClr val="windowText" lastClr="000000"/>
                </a:solidFill>
                <a:latin typeface="Arial"/>
                <a:cs typeface="Arial"/>
              </a:rPr>
              <a:t>buses, trains, metros, and other transit services </a:t>
            </a:r>
            <a:r>
              <a:rPr lang="en-GB" sz="1800" dirty="0">
                <a:solidFill>
                  <a:sysClr val="windowText" lastClr="000000"/>
                </a:solidFill>
                <a:latin typeface="Arial"/>
                <a:cs typeface="Arial"/>
              </a:rPr>
              <a:t>collected to </a:t>
            </a:r>
            <a:r>
              <a:rPr lang="en-GB" sz="1800" b="1" dirty="0">
                <a:solidFill>
                  <a:sysClr val="windowText" lastClr="000000"/>
                </a:solidFill>
                <a:latin typeface="Arial"/>
                <a:cs typeface="Arial"/>
              </a:rPr>
              <a:t>optimize operations, improve passenger experience and enhance efficiency.</a:t>
            </a:r>
          </a:p>
          <a:p>
            <a:pPr marL="16328"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It helps in </a:t>
            </a:r>
            <a:r>
              <a:rPr lang="en-GB" sz="1800" b="1" dirty="0">
                <a:solidFill>
                  <a:sysClr val="windowText" lastClr="000000"/>
                </a:solidFill>
                <a:latin typeface="Arial"/>
                <a:cs typeface="Arial"/>
              </a:rPr>
              <a:t>route planning, reducing delays, and managing transport demand.</a:t>
            </a:r>
          </a:p>
        </p:txBody>
      </p:sp>
      <p:sp>
        <p:nvSpPr>
          <p:cNvPr id="4" name="object 3">
            <a:extLst>
              <a:ext uri="{FF2B5EF4-FFF2-40B4-BE49-F238E27FC236}">
                <a16:creationId xmlns:a16="http://schemas.microsoft.com/office/drawing/2014/main" id="{CCDBF6B0-2091-5202-8884-C44FDFE19EE3}"/>
              </a:ext>
            </a:extLst>
          </p:cNvPr>
          <p:cNvSpPr txBox="1"/>
          <p:nvPr/>
        </p:nvSpPr>
        <p:spPr>
          <a:xfrm>
            <a:off x="726282" y="2575774"/>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Why is it Important?</a:t>
            </a:r>
          </a:p>
        </p:txBody>
      </p:sp>
      <p:sp>
        <p:nvSpPr>
          <p:cNvPr id="7" name="object 3">
            <a:extLst>
              <a:ext uri="{FF2B5EF4-FFF2-40B4-BE49-F238E27FC236}">
                <a16:creationId xmlns:a16="http://schemas.microsoft.com/office/drawing/2014/main" id="{9E68E09A-0676-4EDE-778D-176DA97BD7B8}"/>
              </a:ext>
            </a:extLst>
          </p:cNvPr>
          <p:cNvSpPr txBox="1"/>
          <p:nvPr/>
        </p:nvSpPr>
        <p:spPr>
          <a:xfrm>
            <a:off x="726282" y="2981166"/>
            <a:ext cx="10725152" cy="873133"/>
          </a:xfrm>
          <a:prstGeom prst="rect">
            <a:avLst/>
          </a:prstGeom>
        </p:spPr>
        <p:txBody>
          <a:bodyPr vert="horz" wrap="square" lIns="0" tIns="16329" rIns="0" bIns="0" rtlCol="0">
            <a:spAutoFit/>
          </a:bodyPr>
          <a:lstStyle/>
          <a:p>
            <a:pPr marL="26670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Ensures efficient scheduling and reduced wait times for passengers.</a:t>
            </a:r>
          </a:p>
          <a:p>
            <a:pPr marL="26670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Helps governments optimize resources for new transport routes.</a:t>
            </a:r>
          </a:p>
          <a:p>
            <a:pPr marL="266700" defTabSz="1175644" hangingPunct="1">
              <a:lnSpc>
                <a:spcPct val="100000"/>
              </a:lnSpc>
              <a:spcBef>
                <a:spcPts val="129"/>
              </a:spcBef>
            </a:pPr>
            <a:r>
              <a:rPr lang="en-US" sz="1800" dirty="0">
                <a:solidFill>
                  <a:sysClr val="windowText" lastClr="000000"/>
                </a:solidFill>
                <a:latin typeface="Arial"/>
                <a:cs typeface="Arial"/>
              </a:rPr>
              <a:t>✅</a:t>
            </a:r>
            <a:r>
              <a:rPr lang="en-GB" sz="1800" dirty="0">
                <a:solidFill>
                  <a:sysClr val="windowText" lastClr="000000"/>
                </a:solidFill>
                <a:latin typeface="Arial"/>
                <a:cs typeface="Arial"/>
              </a:rPr>
              <a:t> Supports fare pricing strategies based on demand.</a:t>
            </a:r>
          </a:p>
        </p:txBody>
      </p:sp>
      <p:pic>
        <p:nvPicPr>
          <p:cNvPr id="11" name="Picture 10">
            <a:extLst>
              <a:ext uri="{FF2B5EF4-FFF2-40B4-BE49-F238E27FC236}">
                <a16:creationId xmlns:a16="http://schemas.microsoft.com/office/drawing/2014/main" id="{1E6BA976-73C0-33F7-4B46-944170BD4E53}"/>
              </a:ext>
            </a:extLst>
          </p:cNvPr>
          <p:cNvPicPr>
            <a:picLocks noChangeAspect="1"/>
          </p:cNvPicPr>
          <p:nvPr/>
        </p:nvPicPr>
        <p:blipFill>
          <a:blip r:embed="rId2"/>
          <a:stretch>
            <a:fillRect/>
          </a:stretch>
        </p:blipFill>
        <p:spPr>
          <a:xfrm>
            <a:off x="7077075" y="3559271"/>
            <a:ext cx="4388643" cy="2653073"/>
          </a:xfrm>
          <a:prstGeom prst="rect">
            <a:avLst/>
          </a:prstGeom>
        </p:spPr>
      </p:pic>
      <p:sp>
        <p:nvSpPr>
          <p:cNvPr id="14" name="object 3">
            <a:extLst>
              <a:ext uri="{FF2B5EF4-FFF2-40B4-BE49-F238E27FC236}">
                <a16:creationId xmlns:a16="http://schemas.microsoft.com/office/drawing/2014/main" id="{7254BB2C-0393-466E-F346-694F32A23F95}"/>
              </a:ext>
            </a:extLst>
          </p:cNvPr>
          <p:cNvSpPr txBox="1"/>
          <p:nvPr/>
        </p:nvSpPr>
        <p:spPr>
          <a:xfrm>
            <a:off x="733424" y="4149558"/>
            <a:ext cx="5895976" cy="1124484"/>
          </a:xfrm>
          <a:prstGeom prst="rect">
            <a:avLst/>
          </a:prstGeom>
        </p:spPr>
        <p:txBody>
          <a:bodyPr vert="horz" wrap="square" lIns="0" tIns="16329" rIns="0" bIns="0" rtlCol="0">
            <a:spAutoFit/>
          </a:bodyPr>
          <a:lstStyle/>
          <a:p>
            <a:pPr defTabSz="1175644" hangingPunct="1">
              <a:lnSpc>
                <a:spcPct val="100000"/>
              </a:lnSpc>
              <a:spcBef>
                <a:spcPts val="129"/>
              </a:spcBef>
            </a:pPr>
            <a:r>
              <a:rPr lang="en-GB" sz="1800" dirty="0">
                <a:solidFill>
                  <a:sysClr val="windowText" lastClr="000000"/>
                </a:solidFill>
                <a:latin typeface="Arial"/>
                <a:cs typeface="Arial"/>
              </a:rPr>
              <a:t>Public transport data helps improve service reliability by allowing better schedules and reduced wait times. It also supports decisions on new routes and resource allocation and helps set fair pricing based on passenger demand.</a:t>
            </a:r>
          </a:p>
        </p:txBody>
      </p:sp>
      <p:sp>
        <p:nvSpPr>
          <p:cNvPr id="10" name="Title 9">
            <a:extLst>
              <a:ext uri="{FF2B5EF4-FFF2-40B4-BE49-F238E27FC236}">
                <a16:creationId xmlns:a16="http://schemas.microsoft.com/office/drawing/2014/main" id="{D7FF07DF-FCED-9C94-7272-033E4688CBEB}"/>
              </a:ext>
            </a:extLst>
          </p:cNvPr>
          <p:cNvSpPr>
            <a:spLocks noGrp="1"/>
          </p:cNvSpPr>
          <p:nvPr>
            <p:ph type="title"/>
          </p:nvPr>
        </p:nvSpPr>
        <p:spPr>
          <a:xfrm>
            <a:off x="727200" y="432000"/>
            <a:ext cx="3132000" cy="369332"/>
          </a:xfrm>
        </p:spPr>
        <p:txBody>
          <a:bodyPr/>
          <a:lstStyle/>
          <a:p>
            <a:r>
              <a:rPr lang="en-GB" dirty="0"/>
              <a:t>5. Public Transport Data</a:t>
            </a:r>
            <a:endParaRPr lang="LID4096" dirty="0"/>
          </a:p>
        </p:txBody>
      </p:sp>
    </p:spTree>
    <p:extLst>
      <p:ext uri="{BB962C8B-B14F-4D97-AF65-F5344CB8AC3E}">
        <p14:creationId xmlns:p14="http://schemas.microsoft.com/office/powerpoint/2010/main" val="3085126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5A3024-6C28-D749-5FC5-052570405EE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931FDA9-BA4C-B41C-BA3F-4E7EBD258F7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5.2 Types of Public Transport Data</a:t>
            </a:r>
          </a:p>
        </p:txBody>
      </p:sp>
      <p:sp>
        <p:nvSpPr>
          <p:cNvPr id="5" name="object 3">
            <a:extLst>
              <a:ext uri="{FF2B5EF4-FFF2-40B4-BE49-F238E27FC236}">
                <a16:creationId xmlns:a16="http://schemas.microsoft.com/office/drawing/2014/main" id="{42B569EA-F7DD-0CC7-F4DA-78B07FDF4435}"/>
              </a:ext>
            </a:extLst>
          </p:cNvPr>
          <p:cNvSpPr txBox="1"/>
          <p:nvPr/>
        </p:nvSpPr>
        <p:spPr>
          <a:xfrm>
            <a:off x="733424" y="1514807"/>
            <a:ext cx="7686676"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b="1" dirty="0">
                <a:solidFill>
                  <a:sysClr val="windowText" lastClr="000000"/>
                </a:solidFill>
                <a:latin typeface="Arial"/>
                <a:cs typeface="Arial"/>
              </a:rPr>
              <a:t> </a:t>
            </a:r>
          </a:p>
        </p:txBody>
      </p:sp>
      <p:graphicFrame>
        <p:nvGraphicFramePr>
          <p:cNvPr id="9" name="Table 8">
            <a:extLst>
              <a:ext uri="{FF2B5EF4-FFF2-40B4-BE49-F238E27FC236}">
                <a16:creationId xmlns:a16="http://schemas.microsoft.com/office/drawing/2014/main" id="{C1CF069D-D8EC-2EE2-F87B-E112BA9637E7}"/>
              </a:ext>
            </a:extLst>
          </p:cNvPr>
          <p:cNvGraphicFramePr>
            <a:graphicFrameLocks noGrp="1"/>
          </p:cNvGraphicFramePr>
          <p:nvPr>
            <p:extLst>
              <p:ext uri="{D42A27DB-BD31-4B8C-83A1-F6EECF244321}">
                <p14:modId xmlns:p14="http://schemas.microsoft.com/office/powerpoint/2010/main" val="3102243833"/>
              </p:ext>
            </p:extLst>
          </p:nvPr>
        </p:nvGraphicFramePr>
        <p:xfrm>
          <a:off x="733425" y="1514807"/>
          <a:ext cx="10725151" cy="4741765"/>
        </p:xfrm>
        <a:graphic>
          <a:graphicData uri="http://schemas.openxmlformats.org/drawingml/2006/table">
            <a:tbl>
              <a:tblPr firstRow="1" bandRow="1">
                <a:tableStyleId>{5C22544A-7EE6-4342-B048-85BDC9FD1C3A}</a:tableStyleId>
              </a:tblPr>
              <a:tblGrid>
                <a:gridCol w="1854606">
                  <a:extLst>
                    <a:ext uri="{9D8B030D-6E8A-4147-A177-3AD203B41FA5}">
                      <a16:colId xmlns:a16="http://schemas.microsoft.com/office/drawing/2014/main" val="1755482268"/>
                    </a:ext>
                  </a:extLst>
                </a:gridCol>
                <a:gridCol w="4682345">
                  <a:extLst>
                    <a:ext uri="{9D8B030D-6E8A-4147-A177-3AD203B41FA5}">
                      <a16:colId xmlns:a16="http://schemas.microsoft.com/office/drawing/2014/main" val="938120323"/>
                    </a:ext>
                  </a:extLst>
                </a:gridCol>
                <a:gridCol w="4188200">
                  <a:extLst>
                    <a:ext uri="{9D8B030D-6E8A-4147-A177-3AD203B41FA5}">
                      <a16:colId xmlns:a16="http://schemas.microsoft.com/office/drawing/2014/main" val="3705453515"/>
                    </a:ext>
                  </a:extLst>
                </a:gridCol>
              </a:tblGrid>
              <a:tr h="362573">
                <a:tc>
                  <a:txBody>
                    <a:bodyPr/>
                    <a:lstStyle/>
                    <a:p>
                      <a:pPr algn="ctr"/>
                      <a:r>
                        <a:rPr lang="en-GB" sz="1800" dirty="0"/>
                        <a:t>Type</a:t>
                      </a:r>
                      <a:endParaRPr lang="LID4096" sz="1800" dirty="0"/>
                    </a:p>
                  </a:txBody>
                  <a:tcPr/>
                </a:tc>
                <a:tc>
                  <a:txBody>
                    <a:bodyPr/>
                    <a:lstStyle/>
                    <a:p>
                      <a:r>
                        <a:rPr lang="en-GB" sz="1800" dirty="0"/>
                        <a:t>Description</a:t>
                      </a:r>
                    </a:p>
                  </a:txBody>
                  <a:tcPr/>
                </a:tc>
                <a:tc>
                  <a:txBody>
                    <a:bodyPr/>
                    <a:lstStyle/>
                    <a:p>
                      <a:r>
                        <a:rPr lang="en-GB" sz="1800" dirty="0"/>
                        <a:t>Use Case</a:t>
                      </a:r>
                      <a:endParaRPr lang="LID4096" sz="1800" dirty="0"/>
                    </a:p>
                  </a:txBody>
                  <a:tcPr/>
                </a:tc>
                <a:extLst>
                  <a:ext uri="{0D108BD9-81ED-4DB2-BD59-A6C34878D82A}">
                    <a16:rowId xmlns:a16="http://schemas.microsoft.com/office/drawing/2014/main" val="2509159265"/>
                  </a:ext>
                </a:extLst>
              </a:tr>
              <a:tr h="357041">
                <a:tc>
                  <a:txBody>
                    <a:bodyPr/>
                    <a:lstStyle/>
                    <a:p>
                      <a:pPr algn="l"/>
                      <a:r>
                        <a:rPr lang="en-GB" sz="1400" b="1" dirty="0"/>
                        <a:t>Ridership Numbers</a:t>
                      </a:r>
                      <a:endParaRPr lang="LID4096" sz="1400" b="1" dirty="0"/>
                    </a:p>
                  </a:txBody>
                  <a:tcPr/>
                </a:tc>
                <a:tc>
                  <a:txBody>
                    <a:bodyPr/>
                    <a:lstStyle/>
                    <a:p>
                      <a:r>
                        <a:rPr lang="en-GB" sz="1400" b="0" dirty="0"/>
                        <a:t>Measures how many passengers use a transit system daily.</a:t>
                      </a:r>
                      <a:endParaRPr lang="LID4096" sz="1400" b="0" dirty="0"/>
                    </a:p>
                  </a:txBody>
                  <a:tcPr/>
                </a:tc>
                <a:tc>
                  <a:txBody>
                    <a:bodyPr/>
                    <a:lstStyle/>
                    <a:p>
                      <a:r>
                        <a:rPr lang="en-GB" sz="1400" dirty="0"/>
                        <a:t>Helps plan fleet size and frequency.</a:t>
                      </a:r>
                      <a:endParaRPr lang="LID4096" sz="1400" dirty="0"/>
                    </a:p>
                  </a:txBody>
                  <a:tcPr/>
                </a:tc>
                <a:extLst>
                  <a:ext uri="{0D108BD9-81ED-4DB2-BD59-A6C34878D82A}">
                    <a16:rowId xmlns:a16="http://schemas.microsoft.com/office/drawing/2014/main" val="2175920149"/>
                  </a:ext>
                </a:extLst>
              </a:tr>
              <a:tr h="513645">
                <a:tc>
                  <a:txBody>
                    <a:bodyPr/>
                    <a:lstStyle/>
                    <a:p>
                      <a:pPr algn="l"/>
                      <a:r>
                        <a:rPr lang="en-GB" sz="1400" b="1" dirty="0"/>
                        <a:t>Schedules &amp; On-Time Performance</a:t>
                      </a:r>
                      <a:endParaRPr lang="LID4096" sz="1400" b="1" dirty="0"/>
                    </a:p>
                  </a:txBody>
                  <a:tcPr/>
                </a:tc>
                <a:tc>
                  <a:txBody>
                    <a:bodyPr/>
                    <a:lstStyle/>
                    <a:p>
                      <a:r>
                        <a:rPr lang="en-GB" sz="1400" b="0" dirty="0"/>
                        <a:t>Monitors if buses/trains run as scheduled.</a:t>
                      </a:r>
                      <a:endParaRPr lang="LID4096" sz="1400" b="0" dirty="0"/>
                    </a:p>
                  </a:txBody>
                  <a:tcPr/>
                </a:tc>
                <a:tc>
                  <a:txBody>
                    <a:bodyPr/>
                    <a:lstStyle/>
                    <a:p>
                      <a:r>
                        <a:rPr lang="en-GB" sz="1400" dirty="0"/>
                        <a:t>Improves reliability by reducing delays.</a:t>
                      </a:r>
                      <a:endParaRPr lang="LID4096" sz="1400" dirty="0"/>
                    </a:p>
                  </a:txBody>
                  <a:tcPr/>
                </a:tc>
                <a:extLst>
                  <a:ext uri="{0D108BD9-81ED-4DB2-BD59-A6C34878D82A}">
                    <a16:rowId xmlns:a16="http://schemas.microsoft.com/office/drawing/2014/main" val="667188357"/>
                  </a:ext>
                </a:extLst>
              </a:tr>
              <a:tr h="357041">
                <a:tc>
                  <a:txBody>
                    <a:bodyPr/>
                    <a:lstStyle/>
                    <a:p>
                      <a:pPr algn="l"/>
                      <a:r>
                        <a:rPr lang="en-GB" sz="1400" b="1" dirty="0"/>
                        <a:t>Fare Collection Data</a:t>
                      </a:r>
                      <a:endParaRPr lang="LID4096" sz="1400" b="1" dirty="0"/>
                    </a:p>
                  </a:txBody>
                  <a:tcPr/>
                </a:tc>
                <a:tc>
                  <a:txBody>
                    <a:bodyPr/>
                    <a:lstStyle/>
                    <a:p>
                      <a:r>
                        <a:rPr lang="en-GB" sz="1400" b="0" dirty="0"/>
                        <a:t>Tracks revenue from ticket sales and smart cards.</a:t>
                      </a:r>
                      <a:endParaRPr lang="LID4096" sz="1400" b="0" dirty="0"/>
                    </a:p>
                  </a:txBody>
                  <a:tcPr/>
                </a:tc>
                <a:tc>
                  <a:txBody>
                    <a:bodyPr/>
                    <a:lstStyle/>
                    <a:p>
                      <a:r>
                        <a:rPr lang="en-GB" sz="1400" dirty="0"/>
                        <a:t>Helps in fare pricing and financial planning.</a:t>
                      </a:r>
                      <a:endParaRPr lang="LID4096" sz="1400" dirty="0"/>
                    </a:p>
                  </a:txBody>
                  <a:tcPr/>
                </a:tc>
                <a:extLst>
                  <a:ext uri="{0D108BD9-81ED-4DB2-BD59-A6C34878D82A}">
                    <a16:rowId xmlns:a16="http://schemas.microsoft.com/office/drawing/2014/main" val="1341259936"/>
                  </a:ext>
                </a:extLst>
              </a:tr>
              <a:tr h="513645">
                <a:tc>
                  <a:txBody>
                    <a:bodyPr/>
                    <a:lstStyle/>
                    <a:p>
                      <a:pPr algn="l"/>
                      <a:r>
                        <a:rPr lang="en-GB" sz="1400" b="1" dirty="0"/>
                        <a:t>Real-Time Location Data</a:t>
                      </a:r>
                      <a:endParaRPr lang="LID4096" sz="1400" b="1" dirty="0"/>
                    </a:p>
                  </a:txBody>
                  <a:tcPr/>
                </a:tc>
                <a:tc>
                  <a:txBody>
                    <a:bodyPr/>
                    <a:lstStyle/>
                    <a:p>
                      <a:pPr marL="0" indent="0">
                        <a:buFont typeface="Wingdings" panose="05000000000000000000" pitchFamily="2" charset="2"/>
                        <a:buNone/>
                      </a:pPr>
                      <a:r>
                        <a:rPr lang="en-GB" sz="1400" b="0" dirty="0"/>
                        <a:t>GPS tracking of buses, trains, and metros.</a:t>
                      </a:r>
                      <a:endParaRPr lang="LID4096" sz="1400" b="0" dirty="0"/>
                    </a:p>
                  </a:txBody>
                  <a:tcPr/>
                </a:tc>
                <a:tc>
                  <a:txBody>
                    <a:bodyPr/>
                    <a:lstStyle/>
                    <a:p>
                      <a:pPr marL="0" indent="0">
                        <a:buFont typeface="Wingdings" panose="05000000000000000000" pitchFamily="2" charset="2"/>
                        <a:buNone/>
                      </a:pPr>
                      <a:r>
                        <a:rPr lang="en-GB" sz="1400" dirty="0"/>
                        <a:t>Enables live updates and passenger notifications.</a:t>
                      </a:r>
                      <a:endParaRPr lang="LID4096" sz="1400" dirty="0"/>
                    </a:p>
                  </a:txBody>
                  <a:tcPr/>
                </a:tc>
                <a:extLst>
                  <a:ext uri="{0D108BD9-81ED-4DB2-BD59-A6C34878D82A}">
                    <a16:rowId xmlns:a16="http://schemas.microsoft.com/office/drawing/2014/main" val="1430705026"/>
                  </a:ext>
                </a:extLst>
              </a:tr>
              <a:tr h="513645">
                <a:tc>
                  <a:txBody>
                    <a:bodyPr/>
                    <a:lstStyle/>
                    <a:p>
                      <a:pPr algn="l"/>
                      <a:r>
                        <a:rPr lang="en-GB" sz="1400" b="1" dirty="0"/>
                        <a:t>Passenger Flow Analysis</a:t>
                      </a:r>
                      <a:endParaRPr lang="LID4096" sz="1400" b="1" dirty="0"/>
                    </a:p>
                  </a:txBody>
                  <a:tcPr/>
                </a:tc>
                <a:tc>
                  <a:txBody>
                    <a:bodyPr/>
                    <a:lstStyle/>
                    <a:p>
                      <a:pPr marL="0" indent="0">
                        <a:buFont typeface="Wingdings" panose="05000000000000000000" pitchFamily="2" charset="2"/>
                        <a:buNone/>
                      </a:pPr>
                      <a:r>
                        <a:rPr lang="en-GB" sz="1400" b="0" dirty="0"/>
                        <a:t>Identifies peak travel hours and crowd density.</a:t>
                      </a:r>
                      <a:endParaRPr lang="LID4096" sz="1400" b="0" dirty="0"/>
                    </a:p>
                  </a:txBody>
                  <a:tcPr/>
                </a:tc>
                <a:tc>
                  <a:txBody>
                    <a:bodyPr/>
                    <a:lstStyle/>
                    <a:p>
                      <a:pPr marL="0" indent="0">
                        <a:buFont typeface="Wingdings" panose="05000000000000000000" pitchFamily="2" charset="2"/>
                        <a:buNone/>
                      </a:pPr>
                      <a:r>
                        <a:rPr lang="en-GB" sz="1400" dirty="0"/>
                        <a:t>Helps reduce overcrowding.</a:t>
                      </a:r>
                      <a:endParaRPr lang="LID4096" sz="1400" dirty="0"/>
                    </a:p>
                  </a:txBody>
                  <a:tcPr/>
                </a:tc>
                <a:extLst>
                  <a:ext uri="{0D108BD9-81ED-4DB2-BD59-A6C34878D82A}">
                    <a16:rowId xmlns:a16="http://schemas.microsoft.com/office/drawing/2014/main" val="338150196"/>
                  </a:ext>
                </a:extLst>
              </a:tr>
              <a:tr h="357041">
                <a:tc>
                  <a:txBody>
                    <a:bodyPr/>
                    <a:lstStyle/>
                    <a:p>
                      <a:pPr algn="l"/>
                      <a:r>
                        <a:rPr lang="en-GB" sz="1400" b="1" dirty="0"/>
                        <a:t>Trip Duration Data</a:t>
                      </a:r>
                      <a:endParaRPr lang="LID4096" sz="1400" b="1" dirty="0"/>
                    </a:p>
                  </a:txBody>
                  <a:tcPr/>
                </a:tc>
                <a:tc>
                  <a:txBody>
                    <a:bodyPr/>
                    <a:lstStyle/>
                    <a:p>
                      <a:pPr marL="0" indent="0">
                        <a:buFont typeface="Wingdings" panose="05000000000000000000" pitchFamily="2" charset="2"/>
                        <a:buNone/>
                      </a:pPr>
                      <a:r>
                        <a:rPr lang="en-GB" sz="1400" b="0" dirty="0"/>
                        <a:t>Measures the time taken by passengers to complete journey.</a:t>
                      </a:r>
                      <a:endParaRPr lang="LID4096" sz="1400" b="0" dirty="0"/>
                    </a:p>
                  </a:txBody>
                  <a:tcPr/>
                </a:tc>
                <a:tc>
                  <a:txBody>
                    <a:bodyPr/>
                    <a:lstStyle/>
                    <a:p>
                      <a:pPr marL="0" indent="0">
                        <a:buFont typeface="Wingdings" panose="05000000000000000000" pitchFamily="2" charset="2"/>
                        <a:buNone/>
                      </a:pPr>
                      <a:r>
                        <a:rPr lang="en-GB" sz="1400" dirty="0"/>
                        <a:t>Helps improve route efficiency and reduce travel time.</a:t>
                      </a:r>
                      <a:endParaRPr lang="LID4096" sz="1400" dirty="0"/>
                    </a:p>
                  </a:txBody>
                  <a:tcPr/>
                </a:tc>
                <a:extLst>
                  <a:ext uri="{0D108BD9-81ED-4DB2-BD59-A6C34878D82A}">
                    <a16:rowId xmlns:a16="http://schemas.microsoft.com/office/drawing/2014/main" val="3395976710"/>
                  </a:ext>
                </a:extLst>
              </a:tr>
              <a:tr h="357041">
                <a:tc>
                  <a:txBody>
                    <a:bodyPr/>
                    <a:lstStyle/>
                    <a:p>
                      <a:pPr algn="l"/>
                      <a:r>
                        <a:rPr lang="en-GB" sz="1400" b="1" dirty="0"/>
                        <a:t>Waiting Time Data</a:t>
                      </a:r>
                      <a:endParaRPr lang="LID4096" sz="1400" b="1" dirty="0"/>
                    </a:p>
                  </a:txBody>
                  <a:tcPr/>
                </a:tc>
                <a:tc>
                  <a:txBody>
                    <a:bodyPr/>
                    <a:lstStyle/>
                    <a:p>
                      <a:pPr marL="0" indent="0">
                        <a:buFont typeface="Wingdings" panose="05000000000000000000" pitchFamily="2" charset="2"/>
                        <a:buNone/>
                      </a:pPr>
                      <a:r>
                        <a:rPr lang="en-GB" sz="1400" b="0" dirty="0"/>
                        <a:t>Tracks the time passengers spend waiting at stops/stations.</a:t>
                      </a:r>
                      <a:endParaRPr lang="LID4096" sz="1400" b="0" dirty="0"/>
                    </a:p>
                  </a:txBody>
                  <a:tcPr/>
                </a:tc>
                <a:tc>
                  <a:txBody>
                    <a:bodyPr/>
                    <a:lstStyle/>
                    <a:p>
                      <a:pPr marL="0" indent="0">
                        <a:buFont typeface="Wingdings" panose="05000000000000000000" pitchFamily="2" charset="2"/>
                        <a:buNone/>
                      </a:pPr>
                      <a:r>
                        <a:rPr lang="en-GB" sz="1400" dirty="0"/>
                        <a:t>Helps optimize schedules and reduce long wait times.</a:t>
                      </a:r>
                      <a:endParaRPr lang="LID4096" sz="1400" dirty="0"/>
                    </a:p>
                  </a:txBody>
                  <a:tcPr/>
                </a:tc>
                <a:extLst>
                  <a:ext uri="{0D108BD9-81ED-4DB2-BD59-A6C34878D82A}">
                    <a16:rowId xmlns:a16="http://schemas.microsoft.com/office/drawing/2014/main" val="2047070025"/>
                  </a:ext>
                </a:extLst>
              </a:tr>
              <a:tr h="513645">
                <a:tc>
                  <a:txBody>
                    <a:bodyPr/>
                    <a:lstStyle/>
                    <a:p>
                      <a:pPr algn="l"/>
                      <a:r>
                        <a:rPr lang="en-GB" sz="1400" b="1" dirty="0"/>
                        <a:t>Passenger Satisfaction Surveys</a:t>
                      </a:r>
                      <a:endParaRPr lang="LID4096" sz="1400" b="1" dirty="0"/>
                    </a:p>
                  </a:txBody>
                  <a:tcPr/>
                </a:tc>
                <a:tc>
                  <a:txBody>
                    <a:bodyPr/>
                    <a:lstStyle/>
                    <a:p>
                      <a:pPr marL="0" indent="0">
                        <a:buFont typeface="Wingdings" panose="05000000000000000000" pitchFamily="2" charset="2"/>
                        <a:buNone/>
                      </a:pPr>
                      <a:r>
                        <a:rPr lang="en-GB" sz="1400" b="0" dirty="0"/>
                        <a:t>Collects passenger feedback on service quality, comfort, and reliability.</a:t>
                      </a:r>
                      <a:endParaRPr lang="LID4096" sz="1400" b="0" dirty="0"/>
                    </a:p>
                  </a:txBody>
                  <a:tcPr/>
                </a:tc>
                <a:tc>
                  <a:txBody>
                    <a:bodyPr/>
                    <a:lstStyle/>
                    <a:p>
                      <a:pPr marL="0" indent="0">
                        <a:buFont typeface="Wingdings" panose="05000000000000000000" pitchFamily="2" charset="2"/>
                        <a:buNone/>
                      </a:pPr>
                      <a:r>
                        <a:rPr lang="en-GB" sz="1400" dirty="0"/>
                        <a:t>Helps transit agencies improve customer experience.</a:t>
                      </a:r>
                      <a:endParaRPr lang="LID4096" sz="1400" dirty="0"/>
                    </a:p>
                  </a:txBody>
                  <a:tcPr/>
                </a:tc>
                <a:extLst>
                  <a:ext uri="{0D108BD9-81ED-4DB2-BD59-A6C34878D82A}">
                    <a16:rowId xmlns:a16="http://schemas.microsoft.com/office/drawing/2014/main" val="3213578385"/>
                  </a:ext>
                </a:extLst>
              </a:tr>
              <a:tr h="513645">
                <a:tc>
                  <a:txBody>
                    <a:bodyPr/>
                    <a:lstStyle/>
                    <a:p>
                      <a:pPr algn="l"/>
                      <a:r>
                        <a:rPr lang="en-GB" sz="1400" b="1" dirty="0"/>
                        <a:t>Connectivity &amp; Transfers Data</a:t>
                      </a:r>
                      <a:endParaRPr lang="LID4096" sz="1400" b="1" dirty="0"/>
                    </a:p>
                  </a:txBody>
                  <a:tcPr/>
                </a:tc>
                <a:tc>
                  <a:txBody>
                    <a:bodyPr/>
                    <a:lstStyle/>
                    <a:p>
                      <a:pPr marL="0" indent="0">
                        <a:buFont typeface="Wingdings" panose="05000000000000000000" pitchFamily="2" charset="2"/>
                        <a:buNone/>
                      </a:pPr>
                      <a:r>
                        <a:rPr lang="en-GB" sz="1400" b="0" dirty="0"/>
                        <a:t>Measures ease of transfer between different modes (bus, metro, rail).</a:t>
                      </a:r>
                      <a:endParaRPr lang="LID4096" sz="1400" b="0" dirty="0"/>
                    </a:p>
                  </a:txBody>
                  <a:tcPr/>
                </a:tc>
                <a:tc>
                  <a:txBody>
                    <a:bodyPr/>
                    <a:lstStyle/>
                    <a:p>
                      <a:pPr marL="0" indent="0">
                        <a:buFont typeface="Wingdings" panose="05000000000000000000" pitchFamily="2" charset="2"/>
                        <a:buNone/>
                      </a:pPr>
                      <a:r>
                        <a:rPr lang="en-GB" sz="1400" dirty="0"/>
                        <a:t>Helps in seamless integration of multimodal transport.</a:t>
                      </a:r>
                      <a:endParaRPr lang="LID4096" sz="1400" dirty="0"/>
                    </a:p>
                  </a:txBody>
                  <a:tcPr/>
                </a:tc>
                <a:extLst>
                  <a:ext uri="{0D108BD9-81ED-4DB2-BD59-A6C34878D82A}">
                    <a16:rowId xmlns:a16="http://schemas.microsoft.com/office/drawing/2014/main" val="480954453"/>
                  </a:ext>
                </a:extLst>
              </a:tr>
              <a:tr h="357041">
                <a:tc>
                  <a:txBody>
                    <a:bodyPr/>
                    <a:lstStyle/>
                    <a:p>
                      <a:pPr algn="l"/>
                      <a:r>
                        <a:rPr lang="en-GB" sz="1400" b="1" dirty="0"/>
                        <a:t>Operational Cost Data</a:t>
                      </a:r>
                      <a:endParaRPr lang="LID4096" sz="1400" b="1" dirty="0"/>
                    </a:p>
                  </a:txBody>
                  <a:tcPr/>
                </a:tc>
                <a:tc>
                  <a:txBody>
                    <a:bodyPr/>
                    <a:lstStyle/>
                    <a:p>
                      <a:pPr marL="0" indent="0">
                        <a:buFont typeface="Wingdings" panose="05000000000000000000" pitchFamily="2" charset="2"/>
                        <a:buNone/>
                      </a:pPr>
                      <a:r>
                        <a:rPr lang="en-GB" sz="1400" b="0" dirty="0"/>
                        <a:t>Tracks expenses related to fuel, maintenance, and </a:t>
                      </a:r>
                      <a:r>
                        <a:rPr lang="en-GB" sz="1400" b="0" dirty="0" err="1"/>
                        <a:t>labor</a:t>
                      </a:r>
                      <a:r>
                        <a:rPr lang="en-GB" sz="1400" b="0" dirty="0"/>
                        <a:t>.</a:t>
                      </a:r>
                      <a:endParaRPr lang="LID4096" sz="1400" b="0" dirty="0"/>
                    </a:p>
                  </a:txBody>
                  <a:tcPr/>
                </a:tc>
                <a:tc>
                  <a:txBody>
                    <a:bodyPr/>
                    <a:lstStyle/>
                    <a:p>
                      <a:pPr marL="0" indent="0">
                        <a:buFont typeface="Wingdings" panose="05000000000000000000" pitchFamily="2" charset="2"/>
                        <a:buNone/>
                      </a:pPr>
                      <a:r>
                        <a:rPr lang="en-GB" sz="1400" dirty="0"/>
                        <a:t>Supports financial sustainability and budget planning.</a:t>
                      </a:r>
                      <a:endParaRPr lang="LID4096" sz="1400" dirty="0"/>
                    </a:p>
                  </a:txBody>
                  <a:tcPr/>
                </a:tc>
                <a:extLst>
                  <a:ext uri="{0D108BD9-81ED-4DB2-BD59-A6C34878D82A}">
                    <a16:rowId xmlns:a16="http://schemas.microsoft.com/office/drawing/2014/main" val="2490527089"/>
                  </a:ext>
                </a:extLst>
              </a:tr>
            </a:tbl>
          </a:graphicData>
        </a:graphic>
      </p:graphicFrame>
      <p:sp>
        <p:nvSpPr>
          <p:cNvPr id="7" name="Title 6">
            <a:extLst>
              <a:ext uri="{FF2B5EF4-FFF2-40B4-BE49-F238E27FC236}">
                <a16:creationId xmlns:a16="http://schemas.microsoft.com/office/drawing/2014/main" id="{FCEDB0C5-5F27-7982-8ECE-BED5182CCD93}"/>
              </a:ext>
            </a:extLst>
          </p:cNvPr>
          <p:cNvSpPr>
            <a:spLocks noGrp="1"/>
          </p:cNvSpPr>
          <p:nvPr>
            <p:ph type="title"/>
          </p:nvPr>
        </p:nvSpPr>
        <p:spPr>
          <a:xfrm>
            <a:off x="727200" y="432000"/>
            <a:ext cx="3132000" cy="369332"/>
          </a:xfrm>
        </p:spPr>
        <p:txBody>
          <a:bodyPr/>
          <a:lstStyle/>
          <a:p>
            <a:r>
              <a:rPr lang="en-GB" dirty="0"/>
              <a:t>5. Public Transport Data</a:t>
            </a:r>
            <a:endParaRPr lang="LID4096" dirty="0"/>
          </a:p>
        </p:txBody>
      </p:sp>
    </p:spTree>
    <p:extLst>
      <p:ext uri="{BB962C8B-B14F-4D97-AF65-F5344CB8AC3E}">
        <p14:creationId xmlns:p14="http://schemas.microsoft.com/office/powerpoint/2010/main" val="18755449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AE435-F428-E0FB-3D17-04095AAC837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19E46A3-2362-92D1-95FD-7C7AC69C0AE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5.3 Sources of Public Transport Data</a:t>
            </a:r>
          </a:p>
        </p:txBody>
      </p:sp>
      <p:sp>
        <p:nvSpPr>
          <p:cNvPr id="5" name="object 3">
            <a:extLst>
              <a:ext uri="{FF2B5EF4-FFF2-40B4-BE49-F238E27FC236}">
                <a16:creationId xmlns:a16="http://schemas.microsoft.com/office/drawing/2014/main" id="{1E17A775-A9C4-1E30-E942-34ABAB3DE985}"/>
              </a:ext>
            </a:extLst>
          </p:cNvPr>
          <p:cNvSpPr txBox="1"/>
          <p:nvPr/>
        </p:nvSpPr>
        <p:spPr>
          <a:xfrm>
            <a:off x="733424" y="1514807"/>
            <a:ext cx="10725152" cy="1001373"/>
          </a:xfrm>
          <a:prstGeom prst="rect">
            <a:avLst/>
          </a:prstGeom>
        </p:spPr>
        <p:txBody>
          <a:bodyPr vert="horz" wrap="square" lIns="0" tIns="16329" rIns="0" bIns="0" rtlCol="0">
            <a:spAutoFit/>
          </a:bodyPr>
          <a:lstStyle/>
          <a:p>
            <a:pPr defTabSz="1175644" hangingPunct="1">
              <a:lnSpc>
                <a:spcPct val="100000"/>
              </a:lnSpc>
              <a:spcBef>
                <a:spcPts val="129"/>
              </a:spcBef>
            </a:pPr>
            <a:r>
              <a:rPr lang="en-GB" sz="1600" b="1" dirty="0">
                <a:solidFill>
                  <a:sysClr val="windowText" lastClr="000000"/>
                </a:solidFill>
                <a:latin typeface="Arial"/>
                <a:cs typeface="Arial"/>
              </a:rPr>
              <a:t>1. Automatic Fare Collection (AFC) Systems</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 </a:t>
            </a:r>
            <a:r>
              <a:rPr lang="en-GB" sz="1600" b="1" dirty="0">
                <a:solidFill>
                  <a:sysClr val="windowText" lastClr="000000"/>
                </a:solidFill>
                <a:latin typeface="Arial"/>
                <a:cs typeface="Arial"/>
              </a:rPr>
              <a:t>Examples: </a:t>
            </a:r>
            <a:r>
              <a:rPr lang="en-GB" sz="1600" dirty="0">
                <a:solidFill>
                  <a:sysClr val="windowText" lastClr="000000"/>
                </a:solidFill>
                <a:latin typeface="Arial"/>
                <a:cs typeface="Arial"/>
              </a:rPr>
              <a:t>MetroCard (New York), Oyster Card (London), Octopus Card</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 Tracks passenger entry &amp; exit points to </a:t>
            </a:r>
            <a:r>
              <a:rPr lang="en-GB" sz="1600" dirty="0" err="1">
                <a:solidFill>
                  <a:sysClr val="windowText" lastClr="000000"/>
                </a:solidFill>
                <a:latin typeface="Arial"/>
                <a:cs typeface="Arial"/>
              </a:rPr>
              <a:t>analyze</a:t>
            </a:r>
            <a:r>
              <a:rPr lang="en-GB" sz="1600" dirty="0">
                <a:solidFill>
                  <a:sysClr val="windowText" lastClr="000000"/>
                </a:solidFill>
                <a:latin typeface="Arial"/>
                <a:cs typeface="Arial"/>
              </a:rPr>
              <a:t> travel demand.</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 Helps optimize fare structures and detect fraud.</a:t>
            </a:r>
          </a:p>
        </p:txBody>
      </p:sp>
      <p:sp>
        <p:nvSpPr>
          <p:cNvPr id="4" name="object 3">
            <a:extLst>
              <a:ext uri="{FF2B5EF4-FFF2-40B4-BE49-F238E27FC236}">
                <a16:creationId xmlns:a16="http://schemas.microsoft.com/office/drawing/2014/main" id="{4B045C69-C5A0-599D-3AFD-741C769B84B8}"/>
              </a:ext>
            </a:extLst>
          </p:cNvPr>
          <p:cNvSpPr txBox="1"/>
          <p:nvPr/>
        </p:nvSpPr>
        <p:spPr>
          <a:xfrm>
            <a:off x="733424" y="2822875"/>
            <a:ext cx="10725152" cy="101419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Passenger Surveys &amp; Mobile Apps</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 Surveys collect:</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 Passenger feedback on delays, comfort, and accessibility.</a:t>
            </a:r>
          </a:p>
          <a:p>
            <a:pPr marL="16328" defTabSz="1175644" hangingPunct="1">
              <a:lnSpc>
                <a:spcPct val="100000"/>
              </a:lnSpc>
              <a:spcBef>
                <a:spcPts val="129"/>
              </a:spcBef>
            </a:pPr>
            <a:r>
              <a:rPr lang="en-GB" sz="1600" dirty="0">
                <a:solidFill>
                  <a:sysClr val="windowText" lastClr="000000"/>
                </a:solidFill>
                <a:latin typeface="Arial"/>
                <a:cs typeface="Arial"/>
              </a:rPr>
              <a:t>   ✔️ Travel patterns (ex: daily commuters vs occasional users).</a:t>
            </a:r>
          </a:p>
        </p:txBody>
      </p:sp>
      <p:sp>
        <p:nvSpPr>
          <p:cNvPr id="7" name="object 3">
            <a:extLst>
              <a:ext uri="{FF2B5EF4-FFF2-40B4-BE49-F238E27FC236}">
                <a16:creationId xmlns:a16="http://schemas.microsoft.com/office/drawing/2014/main" id="{1B31ECAE-EB1F-D281-0A41-DBA1F464D0B0}"/>
              </a:ext>
            </a:extLst>
          </p:cNvPr>
          <p:cNvSpPr txBox="1"/>
          <p:nvPr/>
        </p:nvSpPr>
        <p:spPr>
          <a:xfrm>
            <a:off x="726282" y="4143767"/>
            <a:ext cx="10725152" cy="1273243"/>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GPS &amp; Automatic Vehicle Location (AVL) Systems</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 Installed on buses, trains, and metros to:</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 Track vehicle movements in real time.</a:t>
            </a:r>
          </a:p>
          <a:p>
            <a:pPr marL="16328" defTabSz="1175644" hangingPunct="1">
              <a:lnSpc>
                <a:spcPct val="100000"/>
              </a:lnSpc>
              <a:spcBef>
                <a:spcPts val="129"/>
              </a:spcBef>
            </a:pPr>
            <a:r>
              <a:rPr lang="en-GB" sz="1600" dirty="0">
                <a:solidFill>
                  <a:sysClr val="windowText" lastClr="000000"/>
                </a:solidFill>
                <a:latin typeface="Arial"/>
                <a:cs typeface="Arial"/>
              </a:rPr>
              <a:t>   ✔️ Detect delays and unexpected disruptions.</a:t>
            </a:r>
          </a:p>
          <a:p>
            <a:pPr marL="16328" defTabSz="1175644" hangingPunct="1">
              <a:lnSpc>
                <a:spcPct val="100000"/>
              </a:lnSpc>
              <a:spcBef>
                <a:spcPts val="129"/>
              </a:spcBef>
            </a:pPr>
            <a:r>
              <a:rPr lang="en-GB" sz="1600" dirty="0">
                <a:solidFill>
                  <a:sysClr val="windowText" lastClr="000000"/>
                </a:solidFill>
                <a:latin typeface="Arial"/>
                <a:cs typeface="Arial"/>
              </a:rPr>
              <a:t>   ✔️ Help passengers with real-time arrival updates.</a:t>
            </a:r>
          </a:p>
        </p:txBody>
      </p:sp>
      <p:sp>
        <p:nvSpPr>
          <p:cNvPr id="9" name="object 3">
            <a:extLst>
              <a:ext uri="{FF2B5EF4-FFF2-40B4-BE49-F238E27FC236}">
                <a16:creationId xmlns:a16="http://schemas.microsoft.com/office/drawing/2014/main" id="{D404C15E-7ADA-046B-8C51-8F8E4F1995B7}"/>
              </a:ext>
            </a:extLst>
          </p:cNvPr>
          <p:cNvSpPr txBox="1"/>
          <p:nvPr/>
        </p:nvSpPr>
        <p:spPr>
          <a:xfrm>
            <a:off x="726282" y="5749271"/>
            <a:ext cx="10725152" cy="2627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dirty="0">
                <a:solidFill>
                  <a:sysClr val="windowText" lastClr="000000"/>
                </a:solidFill>
                <a:latin typeface="Arial"/>
                <a:cs typeface="Arial"/>
              </a:rPr>
              <a:t>Combining multiple data sources </a:t>
            </a:r>
            <a:r>
              <a:rPr lang="en-GB" sz="1600" b="1" dirty="0">
                <a:solidFill>
                  <a:sysClr val="windowText" lastClr="000000"/>
                </a:solidFill>
                <a:latin typeface="Arial"/>
                <a:cs typeface="Arial"/>
              </a:rPr>
              <a:t>improves transport planning accuracy.</a:t>
            </a:r>
          </a:p>
        </p:txBody>
      </p:sp>
      <p:pic>
        <p:nvPicPr>
          <p:cNvPr id="12" name="Picture 11" descr="A infographic of a city&#10;&#10;AI-generated content may be incorrect.">
            <a:extLst>
              <a:ext uri="{FF2B5EF4-FFF2-40B4-BE49-F238E27FC236}">
                <a16:creationId xmlns:a16="http://schemas.microsoft.com/office/drawing/2014/main" id="{ADF35157-29AC-287F-0F3E-F3EDE9C10E88}"/>
              </a:ext>
            </a:extLst>
          </p:cNvPr>
          <p:cNvPicPr>
            <a:picLocks noChangeAspect="1"/>
          </p:cNvPicPr>
          <p:nvPr/>
        </p:nvPicPr>
        <p:blipFill>
          <a:blip r:embed="rId2" cstate="print">
            <a:extLst>
              <a:ext uri="{28A0092B-C50C-407E-A947-70E740481C1C}">
                <a14:useLocalDpi xmlns:a14="http://schemas.microsoft.com/office/drawing/2010/main" val="0"/>
              </a:ext>
            </a:extLst>
          </a:blip>
          <a:srcRect t="12294"/>
          <a:stretch/>
        </p:blipFill>
        <p:spPr>
          <a:xfrm>
            <a:off x="7295452" y="2091671"/>
            <a:ext cx="4170266" cy="3657600"/>
          </a:xfrm>
          <a:prstGeom prst="rect">
            <a:avLst/>
          </a:prstGeom>
          <a:ln w="3175">
            <a:solidFill>
              <a:schemeClr val="tx1"/>
            </a:solidFill>
          </a:ln>
        </p:spPr>
      </p:pic>
      <p:sp>
        <p:nvSpPr>
          <p:cNvPr id="11" name="Title 10">
            <a:extLst>
              <a:ext uri="{FF2B5EF4-FFF2-40B4-BE49-F238E27FC236}">
                <a16:creationId xmlns:a16="http://schemas.microsoft.com/office/drawing/2014/main" id="{AD9BC5E7-3122-3C23-050D-4AAA13C20197}"/>
              </a:ext>
            </a:extLst>
          </p:cNvPr>
          <p:cNvSpPr>
            <a:spLocks noGrp="1"/>
          </p:cNvSpPr>
          <p:nvPr>
            <p:ph type="title"/>
          </p:nvPr>
        </p:nvSpPr>
        <p:spPr>
          <a:xfrm>
            <a:off x="727200" y="432000"/>
            <a:ext cx="3132000" cy="369332"/>
          </a:xfrm>
        </p:spPr>
        <p:txBody>
          <a:bodyPr/>
          <a:lstStyle/>
          <a:p>
            <a:r>
              <a:rPr lang="en-GB" dirty="0"/>
              <a:t>5. Public Transport Data</a:t>
            </a:r>
            <a:endParaRPr lang="LID4096" dirty="0"/>
          </a:p>
        </p:txBody>
      </p:sp>
    </p:spTree>
    <p:extLst>
      <p:ext uri="{BB962C8B-B14F-4D97-AF65-F5344CB8AC3E}">
        <p14:creationId xmlns:p14="http://schemas.microsoft.com/office/powerpoint/2010/main" val="3509478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1A7F3-0165-4788-C8F4-C10D33F4848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0468A1A9-665D-FB3C-4293-E579280043CB}"/>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5.4 Applications of Public Transport Data</a:t>
            </a:r>
          </a:p>
        </p:txBody>
      </p:sp>
      <p:sp>
        <p:nvSpPr>
          <p:cNvPr id="5" name="object 3">
            <a:extLst>
              <a:ext uri="{FF2B5EF4-FFF2-40B4-BE49-F238E27FC236}">
                <a16:creationId xmlns:a16="http://schemas.microsoft.com/office/drawing/2014/main" id="{B9D55AC2-2FF3-DC97-83D2-8695D92FC706}"/>
              </a:ext>
            </a:extLst>
          </p:cNvPr>
          <p:cNvSpPr txBox="1"/>
          <p:nvPr/>
        </p:nvSpPr>
        <p:spPr>
          <a:xfrm>
            <a:off x="733424" y="1514807"/>
            <a:ext cx="10725152" cy="780800"/>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Service Optimization &amp; Scheduling</a:t>
            </a:r>
          </a:p>
          <a:p>
            <a:pPr marL="266700" defTabSz="1175644" hangingPunct="1">
              <a:lnSpc>
                <a:spcPct val="100000"/>
              </a:lnSpc>
              <a:spcBef>
                <a:spcPts val="129"/>
              </a:spcBef>
            </a:pPr>
            <a:r>
              <a:rPr lang="en-GB" sz="1600" dirty="0">
                <a:solidFill>
                  <a:sysClr val="windowText" lastClr="000000"/>
                </a:solidFill>
                <a:latin typeface="Arial"/>
                <a:cs typeface="Arial"/>
              </a:rPr>
              <a:t>🚌 Helps determine bus/train frequency based on passenger demand.</a:t>
            </a:r>
          </a:p>
          <a:p>
            <a:pPr marL="266700" defTabSz="1175644" hangingPunct="1">
              <a:lnSpc>
                <a:spcPct val="100000"/>
              </a:lnSpc>
              <a:spcBef>
                <a:spcPts val="129"/>
              </a:spcBef>
            </a:pPr>
            <a:r>
              <a:rPr lang="en-GB" sz="1600" dirty="0">
                <a:solidFill>
                  <a:sysClr val="windowText" lastClr="000000"/>
                </a:solidFill>
                <a:latin typeface="Arial"/>
                <a:cs typeface="Arial"/>
              </a:rPr>
              <a:t>📅 Improves peak hour planning by deploying extra buses/trains.</a:t>
            </a:r>
          </a:p>
        </p:txBody>
      </p:sp>
      <p:sp>
        <p:nvSpPr>
          <p:cNvPr id="4" name="object 3">
            <a:extLst>
              <a:ext uri="{FF2B5EF4-FFF2-40B4-BE49-F238E27FC236}">
                <a16:creationId xmlns:a16="http://schemas.microsoft.com/office/drawing/2014/main" id="{EF69F7B1-C6B3-2883-3969-039F858BC5D5}"/>
              </a:ext>
            </a:extLst>
          </p:cNvPr>
          <p:cNvSpPr txBox="1"/>
          <p:nvPr/>
        </p:nvSpPr>
        <p:spPr>
          <a:xfrm>
            <a:off x="726282" y="2573456"/>
            <a:ext cx="10725152" cy="7808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Route Planning &amp; Expansion</a:t>
            </a:r>
          </a:p>
          <a:p>
            <a:pPr marL="266700" defTabSz="1175644" hangingPunct="1">
              <a:lnSpc>
                <a:spcPct val="100000"/>
              </a:lnSpc>
              <a:spcBef>
                <a:spcPts val="129"/>
              </a:spcBef>
            </a:pPr>
            <a:r>
              <a:rPr lang="en-GB" sz="1600" dirty="0">
                <a:solidFill>
                  <a:sysClr val="windowText" lastClr="000000"/>
                </a:solidFill>
                <a:latin typeface="Arial"/>
                <a:cs typeface="Arial"/>
              </a:rPr>
              <a:t>🌍 Identifies areas with low public transport coverage.</a:t>
            </a:r>
          </a:p>
          <a:p>
            <a:pPr marL="266700" defTabSz="1175644" hangingPunct="1">
              <a:lnSpc>
                <a:spcPct val="100000"/>
              </a:lnSpc>
              <a:spcBef>
                <a:spcPts val="129"/>
              </a:spcBef>
            </a:pPr>
            <a:r>
              <a:rPr lang="en-GB" sz="1600" dirty="0">
                <a:solidFill>
                  <a:sysClr val="windowText" lastClr="000000"/>
                </a:solidFill>
                <a:latin typeface="Arial"/>
                <a:cs typeface="Arial"/>
              </a:rPr>
              <a:t>📊 Helps in planning new bus or metro routes for underserved regions.</a:t>
            </a:r>
          </a:p>
        </p:txBody>
      </p:sp>
      <p:sp>
        <p:nvSpPr>
          <p:cNvPr id="7" name="object 3">
            <a:extLst>
              <a:ext uri="{FF2B5EF4-FFF2-40B4-BE49-F238E27FC236}">
                <a16:creationId xmlns:a16="http://schemas.microsoft.com/office/drawing/2014/main" id="{B057E3B0-B86D-D418-2F9D-7FD10BD38A4B}"/>
              </a:ext>
            </a:extLst>
          </p:cNvPr>
          <p:cNvSpPr txBox="1"/>
          <p:nvPr/>
        </p:nvSpPr>
        <p:spPr>
          <a:xfrm>
            <a:off x="726282" y="3639366"/>
            <a:ext cx="10725152" cy="7808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Real-Time Passenger Information</a:t>
            </a:r>
          </a:p>
          <a:p>
            <a:pPr marL="266700" defTabSz="1175644" hangingPunct="1">
              <a:lnSpc>
                <a:spcPct val="100000"/>
              </a:lnSpc>
              <a:spcBef>
                <a:spcPts val="129"/>
              </a:spcBef>
            </a:pPr>
            <a:r>
              <a:rPr lang="en-GB" sz="1600" dirty="0">
                <a:solidFill>
                  <a:sysClr val="windowText" lastClr="000000"/>
                </a:solidFill>
                <a:latin typeface="Arial"/>
                <a:cs typeface="Arial"/>
              </a:rPr>
              <a:t>📍 GPS-based tracking provides live updates on train/bus arrival times.</a:t>
            </a:r>
          </a:p>
          <a:p>
            <a:pPr marL="266700" defTabSz="1175644" hangingPunct="1">
              <a:lnSpc>
                <a:spcPct val="100000"/>
              </a:lnSpc>
              <a:spcBef>
                <a:spcPts val="129"/>
              </a:spcBef>
            </a:pPr>
            <a:r>
              <a:rPr lang="en-GB" sz="1600" dirty="0">
                <a:solidFill>
                  <a:sysClr val="windowText" lastClr="000000"/>
                </a:solidFill>
                <a:latin typeface="Arial"/>
                <a:cs typeface="Arial"/>
              </a:rPr>
              <a:t>🔔 Reduces passenger frustration by minimizing uncertainty.</a:t>
            </a:r>
          </a:p>
        </p:txBody>
      </p:sp>
      <p:sp>
        <p:nvSpPr>
          <p:cNvPr id="9" name="object 3">
            <a:extLst>
              <a:ext uri="{FF2B5EF4-FFF2-40B4-BE49-F238E27FC236}">
                <a16:creationId xmlns:a16="http://schemas.microsoft.com/office/drawing/2014/main" id="{29276A74-13F8-809C-9729-57B44746E292}"/>
              </a:ext>
            </a:extLst>
          </p:cNvPr>
          <p:cNvSpPr txBox="1"/>
          <p:nvPr/>
        </p:nvSpPr>
        <p:spPr>
          <a:xfrm>
            <a:off x="726282" y="574927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Data-driven decisions create efficient and passenger-friendly public transport systems.</a:t>
            </a:r>
          </a:p>
        </p:txBody>
      </p:sp>
      <p:sp>
        <p:nvSpPr>
          <p:cNvPr id="12" name="object 3">
            <a:extLst>
              <a:ext uri="{FF2B5EF4-FFF2-40B4-BE49-F238E27FC236}">
                <a16:creationId xmlns:a16="http://schemas.microsoft.com/office/drawing/2014/main" id="{39FE2FC3-D019-19DB-0323-4BE056B81E33}"/>
              </a:ext>
            </a:extLst>
          </p:cNvPr>
          <p:cNvSpPr txBox="1"/>
          <p:nvPr/>
        </p:nvSpPr>
        <p:spPr>
          <a:xfrm>
            <a:off x="726282" y="4692784"/>
            <a:ext cx="10725152" cy="78080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Improving Passenger Satisfaction</a:t>
            </a:r>
          </a:p>
          <a:p>
            <a:pPr marL="266700" defTabSz="1175644" hangingPunct="1">
              <a:lnSpc>
                <a:spcPct val="100000"/>
              </a:lnSpc>
              <a:spcBef>
                <a:spcPts val="129"/>
              </a:spcBef>
            </a:pPr>
            <a:r>
              <a:rPr lang="en-GB" sz="1600" dirty="0">
                <a:solidFill>
                  <a:sysClr val="windowText" lastClr="000000"/>
                </a:solidFill>
                <a:latin typeface="Arial"/>
                <a:cs typeface="Arial"/>
              </a:rPr>
              <a:t>✔️ Helps reduce overcrowding by tracking passenger density.</a:t>
            </a:r>
          </a:p>
          <a:p>
            <a:pPr marL="266700" defTabSz="1175644" hangingPunct="1">
              <a:lnSpc>
                <a:spcPct val="100000"/>
              </a:lnSpc>
              <a:spcBef>
                <a:spcPts val="129"/>
              </a:spcBef>
            </a:pPr>
            <a:r>
              <a:rPr lang="en-GB" sz="1600" dirty="0">
                <a:solidFill>
                  <a:sysClr val="windowText" lastClr="000000"/>
                </a:solidFill>
                <a:latin typeface="Arial"/>
                <a:cs typeface="Arial"/>
              </a:rPr>
              <a:t>✔️ Identifies frequent delays and suggests operational improvements.</a:t>
            </a:r>
          </a:p>
        </p:txBody>
      </p:sp>
      <p:pic>
        <p:nvPicPr>
          <p:cNvPr id="14" name="Picture 13" descr="A red car on the road with satellite and a city in the background&#10;&#10;AI-generated content may be incorrect.">
            <a:extLst>
              <a:ext uri="{FF2B5EF4-FFF2-40B4-BE49-F238E27FC236}">
                <a16:creationId xmlns:a16="http://schemas.microsoft.com/office/drawing/2014/main" id="{D4AD3D3B-1D1D-2687-B989-152977ABB6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65326" y="1742802"/>
            <a:ext cx="3600391" cy="3600391"/>
          </a:xfrm>
          <a:prstGeom prst="rect">
            <a:avLst/>
          </a:prstGeom>
        </p:spPr>
      </p:pic>
      <p:sp>
        <p:nvSpPr>
          <p:cNvPr id="11" name="Title 10">
            <a:extLst>
              <a:ext uri="{FF2B5EF4-FFF2-40B4-BE49-F238E27FC236}">
                <a16:creationId xmlns:a16="http://schemas.microsoft.com/office/drawing/2014/main" id="{5F50EF90-8266-5024-FED0-1A93FE1AC27A}"/>
              </a:ext>
            </a:extLst>
          </p:cNvPr>
          <p:cNvSpPr>
            <a:spLocks noGrp="1"/>
          </p:cNvSpPr>
          <p:nvPr>
            <p:ph type="title"/>
          </p:nvPr>
        </p:nvSpPr>
        <p:spPr>
          <a:xfrm>
            <a:off x="727200" y="432000"/>
            <a:ext cx="3132000" cy="369332"/>
          </a:xfrm>
        </p:spPr>
        <p:txBody>
          <a:bodyPr/>
          <a:lstStyle/>
          <a:p>
            <a:r>
              <a:rPr lang="en-GB" dirty="0"/>
              <a:t>5. Public Transport Data</a:t>
            </a:r>
            <a:endParaRPr lang="LID4096" dirty="0"/>
          </a:p>
        </p:txBody>
      </p:sp>
    </p:spTree>
    <p:extLst>
      <p:ext uri="{BB962C8B-B14F-4D97-AF65-F5344CB8AC3E}">
        <p14:creationId xmlns:p14="http://schemas.microsoft.com/office/powerpoint/2010/main" val="1642599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BDC47-A773-4A34-A1F7-0CA32700DFB7}"/>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A65C5FE-294F-83E9-7291-F6E04C76EBFA}"/>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a:lnSpc>
                <a:spcPct val="100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5.5.1 Case Study 1: How Cities Use Public Transport Data? </a:t>
            </a:r>
            <a:r>
              <a:rPr lang="en-GB" sz="1800" kern="100" dirty="0">
                <a:effectLst/>
                <a:latin typeface="Arial" panose="020B0604020202020204" pitchFamily="34" charset="0"/>
                <a:ea typeface="Aptos" panose="020B0004020202020204" pitchFamily="34" charset="0"/>
                <a:cs typeface="Arial" panose="020B0604020202020204" pitchFamily="34" charset="0"/>
              </a:rPr>
              <a:t>🚦 </a:t>
            </a:r>
            <a:endParaRPr lang="en-GB" sz="1800" b="1"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89467E12-1389-00F8-68E9-50036E45F683}"/>
              </a:ext>
            </a:extLst>
          </p:cNvPr>
          <p:cNvSpPr txBox="1"/>
          <p:nvPr/>
        </p:nvSpPr>
        <p:spPr>
          <a:xfrm>
            <a:off x="733424" y="1514807"/>
            <a:ext cx="10725152" cy="231932"/>
          </a:xfrm>
          <a:prstGeom prst="rect">
            <a:avLst/>
          </a:prstGeom>
        </p:spPr>
        <p:txBody>
          <a:bodyPr vert="horz" wrap="square" lIns="0" tIns="16329" rIns="0" bIns="0" rtlCol="0">
            <a:spAutoFit/>
          </a:bodyPr>
          <a:lstStyle/>
          <a:p>
            <a:pPr marL="14400" lvl="0">
              <a:lnSpc>
                <a:spcPct val="100000"/>
              </a:lnSpc>
              <a:spcBef>
                <a:spcPts val="0"/>
              </a:spcBef>
            </a:pPr>
            <a:r>
              <a:rPr lang="en-GB" sz="1400" dirty="0"/>
              <a:t> </a:t>
            </a:r>
          </a:p>
        </p:txBody>
      </p:sp>
      <p:sp>
        <p:nvSpPr>
          <p:cNvPr id="2" name="Title 10">
            <a:extLst>
              <a:ext uri="{FF2B5EF4-FFF2-40B4-BE49-F238E27FC236}">
                <a16:creationId xmlns:a16="http://schemas.microsoft.com/office/drawing/2014/main" id="{7A3C6706-8A6A-673E-2ACA-1FDB9D12E7C6}"/>
              </a:ext>
            </a:extLst>
          </p:cNvPr>
          <p:cNvSpPr>
            <a:spLocks noGrp="1"/>
          </p:cNvSpPr>
          <p:nvPr>
            <p:ph type="title"/>
          </p:nvPr>
        </p:nvSpPr>
        <p:spPr>
          <a:xfrm>
            <a:off x="727200" y="432000"/>
            <a:ext cx="3132000" cy="369332"/>
          </a:xfrm>
        </p:spPr>
        <p:txBody>
          <a:bodyPr/>
          <a:lstStyle/>
          <a:p>
            <a:r>
              <a:rPr lang="en-GB" dirty="0"/>
              <a:t>5. Public Transport Data</a:t>
            </a:r>
            <a:endParaRPr lang="LID4096" dirty="0"/>
          </a:p>
        </p:txBody>
      </p:sp>
      <p:sp>
        <p:nvSpPr>
          <p:cNvPr id="9" name="object 3">
            <a:extLst>
              <a:ext uri="{FF2B5EF4-FFF2-40B4-BE49-F238E27FC236}">
                <a16:creationId xmlns:a16="http://schemas.microsoft.com/office/drawing/2014/main" id="{4CFACE19-8E17-F264-3D28-AEB920466B51}"/>
              </a:ext>
            </a:extLst>
          </p:cNvPr>
          <p:cNvSpPr txBox="1"/>
          <p:nvPr/>
        </p:nvSpPr>
        <p:spPr>
          <a:xfrm>
            <a:off x="733423" y="1514807"/>
            <a:ext cx="10725151" cy="4299712"/>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Example 1: London Underground (UK)</a:t>
            </a:r>
          </a:p>
          <a:p>
            <a:pPr marL="361950" indent="-346075" defTabSz="1175644" hangingPunct="1">
              <a:lnSpc>
                <a:spcPct val="100000"/>
              </a:lnSpc>
              <a:spcBef>
                <a:spcPts val="129"/>
              </a:spcBef>
            </a:pPr>
            <a:r>
              <a:rPr lang="en-US" sz="1800" dirty="0">
                <a:solidFill>
                  <a:sysClr val="windowText" lastClr="000000"/>
                </a:solidFill>
                <a:latin typeface="Arial"/>
                <a:cs typeface="Arial"/>
              </a:rPr>
              <a:t>1️⃣ Smart Card Data (Oyster Cards) helps analyze daily passenger flows.</a:t>
            </a:r>
          </a:p>
          <a:p>
            <a:pPr marL="361950" indent="-346075" defTabSz="1175644" hangingPunct="1">
              <a:lnSpc>
                <a:spcPct val="100000"/>
              </a:lnSpc>
              <a:spcBef>
                <a:spcPts val="129"/>
              </a:spcBef>
            </a:pPr>
            <a:r>
              <a:rPr lang="en-US" sz="1800" dirty="0">
                <a:solidFill>
                  <a:sysClr val="windowText" lastClr="000000"/>
                </a:solidFill>
                <a:latin typeface="Arial"/>
                <a:cs typeface="Arial"/>
              </a:rPr>
              <a:t>2️⃣ Live GPS tracking optimizes train frequency during peak hours.</a:t>
            </a:r>
          </a:p>
          <a:p>
            <a:pPr marL="361950" indent="-346075" defTabSz="1175644" hangingPunct="1">
              <a:lnSpc>
                <a:spcPct val="100000"/>
              </a:lnSpc>
              <a:spcBef>
                <a:spcPts val="129"/>
              </a:spcBef>
            </a:pPr>
            <a:r>
              <a:rPr lang="en-US" sz="1800" dirty="0">
                <a:solidFill>
                  <a:sysClr val="windowText" lastClr="000000"/>
                </a:solidFill>
                <a:latin typeface="Arial"/>
                <a:cs typeface="Arial"/>
              </a:rPr>
              <a:t>3️⃣ Passenger feedback leads to station redesign &amp; better signage.</a:t>
            </a:r>
          </a:p>
          <a:p>
            <a:pPr marL="361950" indent="-346075" defTabSz="1175644" hangingPunct="1">
              <a:lnSpc>
                <a:spcPct val="100000"/>
              </a:lnSpc>
              <a:spcBef>
                <a:spcPts val="129"/>
              </a:spcBef>
            </a:pPr>
            <a:endParaRPr lang="en-US" sz="1800" dirty="0">
              <a:solidFill>
                <a:sysClr val="windowText" lastClr="000000"/>
              </a:solidFill>
              <a:latin typeface="Arial"/>
              <a:cs typeface="Arial"/>
            </a:endParaRPr>
          </a:p>
          <a:p>
            <a:pPr defTabSz="1175644" hangingPunct="1">
              <a:lnSpc>
                <a:spcPct val="100000"/>
              </a:lnSpc>
              <a:spcBef>
                <a:spcPts val="129"/>
              </a:spcBef>
            </a:pPr>
            <a:r>
              <a:rPr lang="en-GB" sz="1800" dirty="0">
                <a:solidFill>
                  <a:sysClr val="windowText" lastClr="000000"/>
                </a:solidFill>
                <a:latin typeface="Arial"/>
                <a:cs typeface="Arial"/>
              </a:rPr>
              <a:t>The London Underground uses public transport data to keep one of the world’s busiest metro systems running smoothly. </a:t>
            </a:r>
          </a:p>
          <a:p>
            <a:pPr defTabSz="1175644" hangingPunct="1">
              <a:lnSpc>
                <a:spcPct val="100000"/>
              </a:lnSpc>
              <a:spcBef>
                <a:spcPts val="129"/>
              </a:spcBef>
            </a:pPr>
            <a:endParaRPr lang="en-GB" sz="1800" dirty="0">
              <a:solidFill>
                <a:sysClr val="windowText" lastClr="000000"/>
              </a:solidFill>
              <a:latin typeface="Arial"/>
              <a:cs typeface="Arial"/>
            </a:endParaRPr>
          </a:p>
          <a:p>
            <a:pPr defTabSz="1175644" hangingPunct="1">
              <a:lnSpc>
                <a:spcPct val="100000"/>
              </a:lnSpc>
              <a:spcBef>
                <a:spcPts val="129"/>
              </a:spcBef>
            </a:pPr>
            <a:r>
              <a:rPr lang="en-GB" sz="1800" dirty="0">
                <a:solidFill>
                  <a:sysClr val="windowText" lastClr="000000"/>
                </a:solidFill>
                <a:latin typeface="Arial"/>
                <a:cs typeface="Arial"/>
              </a:rPr>
              <a:t>Smart card data reveals how passengers move across the network, helping planners adjust services during peak times. </a:t>
            </a:r>
          </a:p>
          <a:p>
            <a:pPr defTabSz="1175644" hangingPunct="1">
              <a:lnSpc>
                <a:spcPct val="100000"/>
              </a:lnSpc>
              <a:spcBef>
                <a:spcPts val="129"/>
              </a:spcBef>
            </a:pPr>
            <a:endParaRPr lang="en-GB" sz="1800" dirty="0">
              <a:solidFill>
                <a:sysClr val="windowText" lastClr="000000"/>
              </a:solidFill>
              <a:latin typeface="Arial"/>
              <a:cs typeface="Arial"/>
            </a:endParaRPr>
          </a:p>
          <a:p>
            <a:pPr defTabSz="1175644" hangingPunct="1">
              <a:lnSpc>
                <a:spcPct val="100000"/>
              </a:lnSpc>
              <a:spcBef>
                <a:spcPts val="129"/>
              </a:spcBef>
            </a:pPr>
            <a:r>
              <a:rPr lang="en-GB" sz="1800" dirty="0">
                <a:solidFill>
                  <a:sysClr val="windowText" lastClr="000000"/>
                </a:solidFill>
                <a:latin typeface="Arial"/>
                <a:cs typeface="Arial"/>
              </a:rPr>
              <a:t>Real-time GPS data supports quick decisions about train frequency, while passenger feedback is used to improve station layouts and communication. Overall, data helps London reduce delays and create a more comfortable travel experience.</a:t>
            </a:r>
            <a:endParaRPr lang="en-US" sz="1800" dirty="0">
              <a:solidFill>
                <a:sysClr val="windowText" lastClr="000000"/>
              </a:solidFill>
              <a:latin typeface="Arial"/>
              <a:cs typeface="Arial"/>
            </a:endParaRPr>
          </a:p>
          <a:p>
            <a:pPr marL="361950" indent="-346075" defTabSz="1175644" hangingPunct="1">
              <a:lnSpc>
                <a:spcPct val="100000"/>
              </a:lnSpc>
              <a:spcBef>
                <a:spcPts val="129"/>
              </a:spcBef>
            </a:pP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25253878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C4C5EE-F71F-A8E9-D912-6CABBC8B2C09}"/>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7F330AB7-5B22-5171-0339-30E46C062FF3}"/>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a:lnSpc>
                <a:spcPct val="100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5.5.2 Case Study 2: How Cities Use Public Transport Data? </a:t>
            </a:r>
            <a:r>
              <a:rPr lang="en-GB" sz="1800" kern="100" dirty="0">
                <a:effectLst/>
                <a:latin typeface="Arial" panose="020B0604020202020204" pitchFamily="34" charset="0"/>
                <a:ea typeface="Aptos" panose="020B0004020202020204" pitchFamily="34" charset="0"/>
                <a:cs typeface="Arial" panose="020B0604020202020204" pitchFamily="34" charset="0"/>
              </a:rPr>
              <a:t>🚦 </a:t>
            </a:r>
            <a:endParaRPr lang="en-GB" sz="1800" b="1" kern="100" dirty="0">
              <a:effectLst/>
              <a:latin typeface="Arial" panose="020B0604020202020204" pitchFamily="34" charset="0"/>
              <a:ea typeface="Aptos" panose="020B0004020202020204" pitchFamily="34" charset="0"/>
              <a:cs typeface="Arial" panose="020B0604020202020204" pitchFamily="34" charset="0"/>
            </a:endParaRPr>
          </a:p>
        </p:txBody>
      </p:sp>
      <p:sp>
        <p:nvSpPr>
          <p:cNvPr id="5" name="object 3">
            <a:extLst>
              <a:ext uri="{FF2B5EF4-FFF2-40B4-BE49-F238E27FC236}">
                <a16:creationId xmlns:a16="http://schemas.microsoft.com/office/drawing/2014/main" id="{06CA46D2-8D47-977B-08B0-33B653A773CD}"/>
              </a:ext>
            </a:extLst>
          </p:cNvPr>
          <p:cNvSpPr txBox="1"/>
          <p:nvPr/>
        </p:nvSpPr>
        <p:spPr>
          <a:xfrm>
            <a:off x="733424" y="1514807"/>
            <a:ext cx="10725152" cy="231932"/>
          </a:xfrm>
          <a:prstGeom prst="rect">
            <a:avLst/>
          </a:prstGeom>
        </p:spPr>
        <p:txBody>
          <a:bodyPr vert="horz" wrap="square" lIns="0" tIns="16329" rIns="0" bIns="0" rtlCol="0">
            <a:spAutoFit/>
          </a:bodyPr>
          <a:lstStyle/>
          <a:p>
            <a:pPr marL="14400" lvl="0">
              <a:lnSpc>
                <a:spcPct val="100000"/>
              </a:lnSpc>
              <a:spcBef>
                <a:spcPts val="0"/>
              </a:spcBef>
            </a:pPr>
            <a:r>
              <a:rPr lang="en-GB" sz="1400" dirty="0"/>
              <a:t> </a:t>
            </a:r>
          </a:p>
        </p:txBody>
      </p:sp>
      <p:sp>
        <p:nvSpPr>
          <p:cNvPr id="2" name="Title 10">
            <a:extLst>
              <a:ext uri="{FF2B5EF4-FFF2-40B4-BE49-F238E27FC236}">
                <a16:creationId xmlns:a16="http://schemas.microsoft.com/office/drawing/2014/main" id="{14076594-25B9-B7BA-5C79-10B911C4A8A8}"/>
              </a:ext>
            </a:extLst>
          </p:cNvPr>
          <p:cNvSpPr>
            <a:spLocks noGrp="1"/>
          </p:cNvSpPr>
          <p:nvPr>
            <p:ph type="title"/>
          </p:nvPr>
        </p:nvSpPr>
        <p:spPr>
          <a:xfrm>
            <a:off x="727200" y="432000"/>
            <a:ext cx="3132000" cy="369332"/>
          </a:xfrm>
        </p:spPr>
        <p:txBody>
          <a:bodyPr/>
          <a:lstStyle/>
          <a:p>
            <a:r>
              <a:rPr lang="en-GB" dirty="0"/>
              <a:t>5. Public Transport Data</a:t>
            </a:r>
            <a:endParaRPr lang="LID4096" dirty="0"/>
          </a:p>
        </p:txBody>
      </p:sp>
      <p:sp>
        <p:nvSpPr>
          <p:cNvPr id="9" name="object 3">
            <a:extLst>
              <a:ext uri="{FF2B5EF4-FFF2-40B4-BE49-F238E27FC236}">
                <a16:creationId xmlns:a16="http://schemas.microsoft.com/office/drawing/2014/main" id="{15487014-D295-2E41-FB18-58FF95EDF515}"/>
              </a:ext>
            </a:extLst>
          </p:cNvPr>
          <p:cNvSpPr txBox="1"/>
          <p:nvPr/>
        </p:nvSpPr>
        <p:spPr>
          <a:xfrm>
            <a:off x="733424" y="1514807"/>
            <a:ext cx="10732294" cy="4009889"/>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Example 2: Singapore’s Smart Transport System</a:t>
            </a:r>
          </a:p>
          <a:p>
            <a:pPr marL="361950" indent="-346075" defTabSz="1175644" hangingPunct="1">
              <a:lnSpc>
                <a:spcPct val="100000"/>
              </a:lnSpc>
              <a:spcBef>
                <a:spcPts val="129"/>
              </a:spcBef>
            </a:pPr>
            <a:r>
              <a:rPr lang="en-GB" sz="1800" dirty="0">
                <a:solidFill>
                  <a:sysClr val="windowText" lastClr="000000"/>
                </a:solidFill>
                <a:latin typeface="Arial"/>
                <a:cs typeface="Arial"/>
              </a:rPr>
              <a:t>1️⃣ AI-based bus dispatching predicts demand &amp; prevents overcrowding.</a:t>
            </a:r>
          </a:p>
          <a:p>
            <a:pPr marL="361950" indent="-346075" defTabSz="1175644" hangingPunct="1">
              <a:lnSpc>
                <a:spcPct val="100000"/>
              </a:lnSpc>
              <a:spcBef>
                <a:spcPts val="129"/>
              </a:spcBef>
            </a:pPr>
            <a:r>
              <a:rPr lang="en-GB" sz="1800" dirty="0">
                <a:solidFill>
                  <a:sysClr val="windowText" lastClr="000000"/>
                </a:solidFill>
                <a:latin typeface="Arial"/>
                <a:cs typeface="Arial"/>
              </a:rPr>
              <a:t>2️⃣ Cashless fare collection speeds up boarding and reduces delays.</a:t>
            </a:r>
          </a:p>
          <a:p>
            <a:pPr marL="361950" indent="-346075" defTabSz="1175644" hangingPunct="1">
              <a:lnSpc>
                <a:spcPct val="100000"/>
              </a:lnSpc>
              <a:spcBef>
                <a:spcPts val="129"/>
              </a:spcBef>
            </a:pPr>
            <a:endParaRPr lang="en-GB" sz="1800" dirty="0">
              <a:solidFill>
                <a:sysClr val="windowText" lastClr="000000"/>
              </a:solidFill>
              <a:latin typeface="Arial"/>
              <a:cs typeface="Arial"/>
            </a:endParaRPr>
          </a:p>
          <a:p>
            <a:pPr indent="15875" defTabSz="1175644" hangingPunct="1">
              <a:lnSpc>
                <a:spcPct val="100000"/>
              </a:lnSpc>
              <a:spcBef>
                <a:spcPts val="129"/>
              </a:spcBef>
            </a:pPr>
            <a:r>
              <a:rPr lang="en-GB" sz="1800" dirty="0">
                <a:solidFill>
                  <a:sysClr val="windowText" lastClr="000000"/>
                </a:solidFill>
                <a:latin typeface="Arial"/>
                <a:cs typeface="Arial"/>
              </a:rPr>
              <a:t>The London Underground uses public transport data to keep one of the world’s busiest metro systems running smoothly. </a:t>
            </a:r>
          </a:p>
          <a:p>
            <a:pPr indent="15875" defTabSz="1175644" hangingPunct="1">
              <a:lnSpc>
                <a:spcPct val="100000"/>
              </a:lnSpc>
              <a:spcBef>
                <a:spcPts val="129"/>
              </a:spcBef>
            </a:pPr>
            <a:endParaRPr lang="en-GB" sz="1800" dirty="0">
              <a:solidFill>
                <a:sysClr val="windowText" lastClr="000000"/>
              </a:solidFill>
              <a:latin typeface="Arial"/>
              <a:cs typeface="Arial"/>
            </a:endParaRPr>
          </a:p>
          <a:p>
            <a:pPr indent="15875" defTabSz="1175644" hangingPunct="1">
              <a:lnSpc>
                <a:spcPct val="100000"/>
              </a:lnSpc>
              <a:spcBef>
                <a:spcPts val="129"/>
              </a:spcBef>
            </a:pPr>
            <a:r>
              <a:rPr lang="en-GB" sz="1800" dirty="0">
                <a:solidFill>
                  <a:sysClr val="windowText" lastClr="000000"/>
                </a:solidFill>
                <a:latin typeface="Arial"/>
                <a:cs typeface="Arial"/>
              </a:rPr>
              <a:t>Smart card data reveals how passengers move across the network, helping planners adjust services during peak times. </a:t>
            </a:r>
          </a:p>
          <a:p>
            <a:pPr indent="15875" defTabSz="1175644" hangingPunct="1">
              <a:lnSpc>
                <a:spcPct val="100000"/>
              </a:lnSpc>
              <a:spcBef>
                <a:spcPts val="129"/>
              </a:spcBef>
            </a:pPr>
            <a:endParaRPr lang="en-GB" sz="1800" dirty="0">
              <a:solidFill>
                <a:sysClr val="windowText" lastClr="000000"/>
              </a:solidFill>
              <a:latin typeface="Arial"/>
              <a:cs typeface="Arial"/>
            </a:endParaRPr>
          </a:p>
          <a:p>
            <a:pPr indent="15875" defTabSz="1175644" hangingPunct="1">
              <a:lnSpc>
                <a:spcPct val="100000"/>
              </a:lnSpc>
              <a:spcBef>
                <a:spcPts val="129"/>
              </a:spcBef>
            </a:pPr>
            <a:r>
              <a:rPr lang="en-GB" sz="1800" dirty="0">
                <a:solidFill>
                  <a:sysClr val="windowText" lastClr="000000"/>
                </a:solidFill>
                <a:latin typeface="Arial"/>
                <a:cs typeface="Arial"/>
              </a:rPr>
              <a:t>Real-time GPS data supports quick decisions about train frequency, while passenger feedback is used to improve station layouts and communication. Overall, data helps London reduce delays and create a more comfortable travel experience.</a:t>
            </a:r>
          </a:p>
          <a:p>
            <a:pPr marL="361950" indent="-346075" defTabSz="1175644" hangingPunct="1">
              <a:lnSpc>
                <a:spcPct val="100000"/>
              </a:lnSpc>
              <a:spcBef>
                <a:spcPts val="129"/>
              </a:spcBef>
            </a:pPr>
            <a:endParaRPr lang="en-US" sz="1800" dirty="0">
              <a:solidFill>
                <a:sysClr val="windowText" lastClr="000000"/>
              </a:solidFill>
              <a:latin typeface="Arial"/>
              <a:cs typeface="Arial"/>
            </a:endParaRPr>
          </a:p>
        </p:txBody>
      </p:sp>
    </p:spTree>
    <p:extLst>
      <p:ext uri="{BB962C8B-B14F-4D97-AF65-F5344CB8AC3E}">
        <p14:creationId xmlns:p14="http://schemas.microsoft.com/office/powerpoint/2010/main" val="179660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8573C-3518-CA14-5A40-23CF86381F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AB8F8D-6E89-B945-2830-9189A766AA4D}"/>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a:t>
            </a:r>
            <a:r>
              <a:rPr lang="en-US" sz="3200" b="1" dirty="0">
                <a:solidFill>
                  <a:prstClr val="white"/>
                </a:solidFill>
                <a:latin typeface="Calibri"/>
              </a:rPr>
              <a:t>6</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Environmental Data</a:t>
            </a:r>
          </a:p>
        </p:txBody>
      </p:sp>
    </p:spTree>
    <p:extLst>
      <p:ext uri="{BB962C8B-B14F-4D97-AF65-F5344CB8AC3E}">
        <p14:creationId xmlns:p14="http://schemas.microsoft.com/office/powerpoint/2010/main" val="1262064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86AFE-B10E-9AA1-142E-B8879AE4894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CB7113B-F018-3B08-F0FB-FF4E7782A8C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6.1 What is Environmental Data?</a:t>
            </a:r>
          </a:p>
        </p:txBody>
      </p:sp>
      <p:sp>
        <p:nvSpPr>
          <p:cNvPr id="5" name="object 3">
            <a:extLst>
              <a:ext uri="{FF2B5EF4-FFF2-40B4-BE49-F238E27FC236}">
                <a16:creationId xmlns:a16="http://schemas.microsoft.com/office/drawing/2014/main" id="{C04AA532-7E32-88AB-6FBE-4B49431DD594}"/>
              </a:ext>
            </a:extLst>
          </p:cNvPr>
          <p:cNvSpPr txBox="1"/>
          <p:nvPr/>
        </p:nvSpPr>
        <p:spPr>
          <a:xfrm>
            <a:off x="748800" y="1512000"/>
            <a:ext cx="10732295" cy="1137308"/>
          </a:xfrm>
          <a:prstGeom prst="rect">
            <a:avLst/>
          </a:prstGeom>
        </p:spPr>
        <p:txBody>
          <a:bodyPr vert="horz" wrap="square" lIns="0" tIns="16329" rIns="0" bIns="0" rtlCol="0">
            <a:spAutoFit/>
          </a:bodyPr>
          <a:lstStyle/>
          <a:p>
            <a:pPr marL="361950" lvl="4" indent="-352425"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Environmental data refers to </a:t>
            </a:r>
            <a:r>
              <a:rPr lang="en-GB" sz="1800" b="1" dirty="0">
                <a:solidFill>
                  <a:sysClr val="windowText" lastClr="000000"/>
                </a:solidFill>
                <a:latin typeface="Arial"/>
                <a:cs typeface="Arial"/>
              </a:rPr>
              <a:t>information collected on air quality, noise pollution, and energy consumption</a:t>
            </a:r>
            <a:r>
              <a:rPr lang="en-GB" sz="1800" dirty="0">
                <a:solidFill>
                  <a:sysClr val="windowText" lastClr="000000"/>
                </a:solidFill>
                <a:latin typeface="Arial"/>
                <a:cs typeface="Arial"/>
              </a:rPr>
              <a:t> to understand the impact of transport systems on the environment.</a:t>
            </a:r>
          </a:p>
          <a:p>
            <a:pPr marL="361950" lvl="4" indent="-352425"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It helps in </a:t>
            </a:r>
            <a:r>
              <a:rPr lang="en-GB" sz="1800" b="1" dirty="0">
                <a:solidFill>
                  <a:sysClr val="windowText" lastClr="000000"/>
                </a:solidFill>
                <a:latin typeface="Arial"/>
                <a:cs typeface="Arial"/>
              </a:rPr>
              <a:t>reducing pollution, promoting sustainability, and developing greener transport policies.</a:t>
            </a:r>
          </a:p>
        </p:txBody>
      </p:sp>
      <p:sp>
        <p:nvSpPr>
          <p:cNvPr id="4" name="object 3">
            <a:extLst>
              <a:ext uri="{FF2B5EF4-FFF2-40B4-BE49-F238E27FC236}">
                <a16:creationId xmlns:a16="http://schemas.microsoft.com/office/drawing/2014/main" id="{E126955F-D597-8ADE-2B0F-353E04ECDE5E}"/>
              </a:ext>
            </a:extLst>
          </p:cNvPr>
          <p:cNvSpPr txBox="1"/>
          <p:nvPr/>
        </p:nvSpPr>
        <p:spPr>
          <a:xfrm>
            <a:off x="726282" y="2837433"/>
            <a:ext cx="3116513"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Why is it Important?</a:t>
            </a:r>
          </a:p>
        </p:txBody>
      </p:sp>
      <p:sp>
        <p:nvSpPr>
          <p:cNvPr id="7" name="object 3">
            <a:extLst>
              <a:ext uri="{FF2B5EF4-FFF2-40B4-BE49-F238E27FC236}">
                <a16:creationId xmlns:a16="http://schemas.microsoft.com/office/drawing/2014/main" id="{66523148-CCCD-93FE-F131-5973ADA9F6E3}"/>
              </a:ext>
            </a:extLst>
          </p:cNvPr>
          <p:cNvSpPr txBox="1"/>
          <p:nvPr/>
        </p:nvSpPr>
        <p:spPr>
          <a:xfrm>
            <a:off x="726282" y="2943385"/>
            <a:ext cx="10725152" cy="259312"/>
          </a:xfrm>
          <a:prstGeom prst="rect">
            <a:avLst/>
          </a:prstGeom>
        </p:spPr>
        <p:txBody>
          <a:bodyPr vert="horz" wrap="square" lIns="0" tIns="16329" rIns="0" bIns="0" rtlCol="0">
            <a:spAutoFit/>
          </a:bodyPr>
          <a:lstStyle/>
          <a:p>
            <a:pPr marL="266700" defTabSz="1175644" hangingPunct="1">
              <a:lnSpc>
                <a:spcPct val="150000"/>
              </a:lnSpc>
              <a:spcBef>
                <a:spcPts val="129"/>
              </a:spcBef>
            </a:pPr>
            <a:r>
              <a:rPr lang="en-GB" sz="1200" dirty="0">
                <a:solidFill>
                  <a:sysClr val="windowText" lastClr="000000"/>
                </a:solidFill>
                <a:latin typeface="Arial"/>
                <a:cs typeface="Arial"/>
              </a:rPr>
              <a:t> </a:t>
            </a:r>
          </a:p>
        </p:txBody>
      </p:sp>
      <p:sp>
        <p:nvSpPr>
          <p:cNvPr id="9" name="Freeform: Shape 8">
            <a:extLst>
              <a:ext uri="{FF2B5EF4-FFF2-40B4-BE49-F238E27FC236}">
                <a16:creationId xmlns:a16="http://schemas.microsoft.com/office/drawing/2014/main" id="{8BB5CB13-6288-5F47-076C-58E6879D871D}"/>
              </a:ext>
            </a:extLst>
          </p:cNvPr>
          <p:cNvSpPr/>
          <p:nvPr/>
        </p:nvSpPr>
        <p:spPr>
          <a:xfrm>
            <a:off x="3758080" y="2705433"/>
            <a:ext cx="1911628" cy="944591"/>
          </a:xfrm>
          <a:custGeom>
            <a:avLst/>
            <a:gdLst>
              <a:gd name="connsiteX0" fmla="*/ 0 w 1911628"/>
              <a:gd name="connsiteY0" fmla="*/ 944592 h 944591"/>
              <a:gd name="connsiteX1" fmla="*/ 45419 w 1911628"/>
              <a:gd name="connsiteY1" fmla="*/ 944592 h 944591"/>
              <a:gd name="connsiteX2" fmla="*/ 200769 w 1911628"/>
              <a:gd name="connsiteY2" fmla="*/ 789242 h 944591"/>
              <a:gd name="connsiteX3" fmla="*/ 200769 w 1911628"/>
              <a:gd name="connsiteY3" fmla="*/ 155350 h 944591"/>
              <a:gd name="connsiteX4" fmla="*/ 356119 w 1911628"/>
              <a:gd name="connsiteY4" fmla="*/ 0 h 944591"/>
              <a:gd name="connsiteX5" fmla="*/ 1756279 w 1911628"/>
              <a:gd name="connsiteY5" fmla="*/ 0 h 944591"/>
              <a:gd name="connsiteX6" fmla="*/ 1911629 w 1911628"/>
              <a:gd name="connsiteY6" fmla="*/ 155350 h 944591"/>
              <a:gd name="connsiteX7" fmla="*/ 1911629 w 1911628"/>
              <a:gd name="connsiteY7" fmla="*/ 391727 h 94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628" h="944591">
                <a:moveTo>
                  <a:pt x="0" y="944592"/>
                </a:moveTo>
                <a:lnTo>
                  <a:pt x="45419" y="944592"/>
                </a:lnTo>
                <a:cubicBezTo>
                  <a:pt x="131211" y="944592"/>
                  <a:pt x="200769" y="875034"/>
                  <a:pt x="200769" y="789242"/>
                </a:cubicBezTo>
                <a:lnTo>
                  <a:pt x="200769" y="155350"/>
                </a:lnTo>
                <a:cubicBezTo>
                  <a:pt x="200769" y="69558"/>
                  <a:pt x="270327" y="0"/>
                  <a:pt x="356119" y="0"/>
                </a:cubicBezTo>
                <a:lnTo>
                  <a:pt x="1756279" y="0"/>
                </a:lnTo>
                <a:cubicBezTo>
                  <a:pt x="1842071" y="0"/>
                  <a:pt x="1911629" y="69558"/>
                  <a:pt x="1911629" y="155350"/>
                </a:cubicBezTo>
                <a:lnTo>
                  <a:pt x="1911629" y="391727"/>
                </a:lnTo>
              </a:path>
            </a:pathLst>
          </a:custGeom>
          <a:noFill/>
          <a:ln w="127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0" name="Freeform: Shape 9">
            <a:extLst>
              <a:ext uri="{FF2B5EF4-FFF2-40B4-BE49-F238E27FC236}">
                <a16:creationId xmlns:a16="http://schemas.microsoft.com/office/drawing/2014/main" id="{8DFB7721-F832-FB07-D24B-5727B0A6E847}"/>
              </a:ext>
            </a:extLst>
          </p:cNvPr>
          <p:cNvSpPr/>
          <p:nvPr/>
        </p:nvSpPr>
        <p:spPr>
          <a:xfrm>
            <a:off x="6530061" y="2705433"/>
            <a:ext cx="1911628" cy="944591"/>
          </a:xfrm>
          <a:custGeom>
            <a:avLst/>
            <a:gdLst>
              <a:gd name="connsiteX0" fmla="*/ 1911628 w 1911628"/>
              <a:gd name="connsiteY0" fmla="*/ 944592 h 944591"/>
              <a:gd name="connsiteX1" fmla="*/ 1866210 w 1911628"/>
              <a:gd name="connsiteY1" fmla="*/ 944592 h 944591"/>
              <a:gd name="connsiteX2" fmla="*/ 1710860 w 1911628"/>
              <a:gd name="connsiteY2" fmla="*/ 789242 h 944591"/>
              <a:gd name="connsiteX3" fmla="*/ 1710860 w 1911628"/>
              <a:gd name="connsiteY3" fmla="*/ 155350 h 944591"/>
              <a:gd name="connsiteX4" fmla="*/ 1555510 w 1911628"/>
              <a:gd name="connsiteY4" fmla="*/ 0 h 944591"/>
              <a:gd name="connsiteX5" fmla="*/ 155350 w 1911628"/>
              <a:gd name="connsiteY5" fmla="*/ 0 h 944591"/>
              <a:gd name="connsiteX6" fmla="*/ 0 w 1911628"/>
              <a:gd name="connsiteY6" fmla="*/ 155350 h 944591"/>
              <a:gd name="connsiteX7" fmla="*/ 0 w 1911628"/>
              <a:gd name="connsiteY7" fmla="*/ 391727 h 94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628" h="944591">
                <a:moveTo>
                  <a:pt x="1911628" y="944592"/>
                </a:moveTo>
                <a:lnTo>
                  <a:pt x="1866210" y="944592"/>
                </a:lnTo>
                <a:cubicBezTo>
                  <a:pt x="1780418" y="944592"/>
                  <a:pt x="1710860" y="875034"/>
                  <a:pt x="1710860" y="789242"/>
                </a:cubicBezTo>
                <a:lnTo>
                  <a:pt x="1710860" y="155350"/>
                </a:lnTo>
                <a:cubicBezTo>
                  <a:pt x="1710860" y="69558"/>
                  <a:pt x="1641302" y="0"/>
                  <a:pt x="1555510" y="0"/>
                </a:cubicBezTo>
                <a:lnTo>
                  <a:pt x="155350" y="0"/>
                </a:lnTo>
                <a:cubicBezTo>
                  <a:pt x="69558" y="0"/>
                  <a:pt x="0" y="69558"/>
                  <a:pt x="0" y="155350"/>
                </a:cubicBezTo>
                <a:lnTo>
                  <a:pt x="0" y="391727"/>
                </a:lnTo>
              </a:path>
            </a:pathLst>
          </a:custGeom>
          <a:noFill/>
          <a:ln w="127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1" name="Freeform: Shape 10">
            <a:extLst>
              <a:ext uri="{FF2B5EF4-FFF2-40B4-BE49-F238E27FC236}">
                <a16:creationId xmlns:a16="http://schemas.microsoft.com/office/drawing/2014/main" id="{408FE1B9-0980-F44E-5E6B-A26417AE0401}"/>
              </a:ext>
            </a:extLst>
          </p:cNvPr>
          <p:cNvSpPr/>
          <p:nvPr/>
        </p:nvSpPr>
        <p:spPr>
          <a:xfrm>
            <a:off x="6528403" y="4768105"/>
            <a:ext cx="1911628" cy="944591"/>
          </a:xfrm>
          <a:custGeom>
            <a:avLst/>
            <a:gdLst>
              <a:gd name="connsiteX0" fmla="*/ 1911628 w 1911628"/>
              <a:gd name="connsiteY0" fmla="*/ 0 h 944591"/>
              <a:gd name="connsiteX1" fmla="*/ 1866210 w 1911628"/>
              <a:gd name="connsiteY1" fmla="*/ 0 h 944591"/>
              <a:gd name="connsiteX2" fmla="*/ 1710860 w 1911628"/>
              <a:gd name="connsiteY2" fmla="*/ 155350 h 944591"/>
              <a:gd name="connsiteX3" fmla="*/ 1710860 w 1911628"/>
              <a:gd name="connsiteY3" fmla="*/ 789242 h 944591"/>
              <a:gd name="connsiteX4" fmla="*/ 1555510 w 1911628"/>
              <a:gd name="connsiteY4" fmla="*/ 944592 h 944591"/>
              <a:gd name="connsiteX5" fmla="*/ 155350 w 1911628"/>
              <a:gd name="connsiteY5" fmla="*/ 944592 h 944591"/>
              <a:gd name="connsiteX6" fmla="*/ 0 w 1911628"/>
              <a:gd name="connsiteY6" fmla="*/ 789242 h 944591"/>
              <a:gd name="connsiteX7" fmla="*/ 0 w 1911628"/>
              <a:gd name="connsiteY7" fmla="*/ 552865 h 94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628" h="944591">
                <a:moveTo>
                  <a:pt x="1911628" y="0"/>
                </a:moveTo>
                <a:lnTo>
                  <a:pt x="1866210" y="0"/>
                </a:lnTo>
                <a:cubicBezTo>
                  <a:pt x="1780418" y="0"/>
                  <a:pt x="1710860" y="69558"/>
                  <a:pt x="1710860" y="155350"/>
                </a:cubicBezTo>
                <a:lnTo>
                  <a:pt x="1710860" y="789242"/>
                </a:lnTo>
                <a:cubicBezTo>
                  <a:pt x="1710860" y="875034"/>
                  <a:pt x="1641302" y="944592"/>
                  <a:pt x="1555510" y="944592"/>
                </a:cubicBezTo>
                <a:lnTo>
                  <a:pt x="155350" y="944592"/>
                </a:lnTo>
                <a:cubicBezTo>
                  <a:pt x="69558" y="944592"/>
                  <a:pt x="0" y="875034"/>
                  <a:pt x="0" y="789242"/>
                </a:cubicBezTo>
                <a:lnTo>
                  <a:pt x="0" y="552865"/>
                </a:lnTo>
              </a:path>
            </a:pathLst>
          </a:custGeom>
          <a:noFill/>
          <a:ln w="127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12" name="Freeform: Shape 11">
            <a:extLst>
              <a:ext uri="{FF2B5EF4-FFF2-40B4-BE49-F238E27FC236}">
                <a16:creationId xmlns:a16="http://schemas.microsoft.com/office/drawing/2014/main" id="{2F44ED29-D42A-9796-0CD5-07BDD11061CC}"/>
              </a:ext>
            </a:extLst>
          </p:cNvPr>
          <p:cNvSpPr/>
          <p:nvPr/>
        </p:nvSpPr>
        <p:spPr>
          <a:xfrm>
            <a:off x="3756457" y="4768105"/>
            <a:ext cx="1911628" cy="944591"/>
          </a:xfrm>
          <a:custGeom>
            <a:avLst/>
            <a:gdLst>
              <a:gd name="connsiteX0" fmla="*/ 0 w 1911628"/>
              <a:gd name="connsiteY0" fmla="*/ 0 h 944591"/>
              <a:gd name="connsiteX1" fmla="*/ 45419 w 1911628"/>
              <a:gd name="connsiteY1" fmla="*/ 0 h 944591"/>
              <a:gd name="connsiteX2" fmla="*/ 200769 w 1911628"/>
              <a:gd name="connsiteY2" fmla="*/ 155350 h 944591"/>
              <a:gd name="connsiteX3" fmla="*/ 200769 w 1911628"/>
              <a:gd name="connsiteY3" fmla="*/ 789242 h 944591"/>
              <a:gd name="connsiteX4" fmla="*/ 356119 w 1911628"/>
              <a:gd name="connsiteY4" fmla="*/ 944592 h 944591"/>
              <a:gd name="connsiteX5" fmla="*/ 1756279 w 1911628"/>
              <a:gd name="connsiteY5" fmla="*/ 944592 h 944591"/>
              <a:gd name="connsiteX6" fmla="*/ 1911628 w 1911628"/>
              <a:gd name="connsiteY6" fmla="*/ 789242 h 944591"/>
              <a:gd name="connsiteX7" fmla="*/ 1911628 w 1911628"/>
              <a:gd name="connsiteY7" fmla="*/ 552865 h 944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911628" h="944591">
                <a:moveTo>
                  <a:pt x="0" y="0"/>
                </a:moveTo>
                <a:lnTo>
                  <a:pt x="45419" y="0"/>
                </a:lnTo>
                <a:cubicBezTo>
                  <a:pt x="131211" y="0"/>
                  <a:pt x="200769" y="69558"/>
                  <a:pt x="200769" y="155350"/>
                </a:cubicBezTo>
                <a:lnTo>
                  <a:pt x="200769" y="789242"/>
                </a:lnTo>
                <a:cubicBezTo>
                  <a:pt x="200769" y="875034"/>
                  <a:pt x="270327" y="944592"/>
                  <a:pt x="356119" y="944592"/>
                </a:cubicBezTo>
                <a:lnTo>
                  <a:pt x="1756279" y="944592"/>
                </a:lnTo>
                <a:cubicBezTo>
                  <a:pt x="1842071" y="944592"/>
                  <a:pt x="1911628" y="875034"/>
                  <a:pt x="1911628" y="789242"/>
                </a:cubicBezTo>
                <a:lnTo>
                  <a:pt x="1911628" y="552865"/>
                </a:lnTo>
              </a:path>
            </a:pathLst>
          </a:custGeom>
          <a:noFill/>
          <a:ln w="127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ID"/>
          </a:p>
        </p:txBody>
      </p:sp>
      <p:sp>
        <p:nvSpPr>
          <p:cNvPr id="21" name="Freeform: Shape 20">
            <a:extLst>
              <a:ext uri="{FF2B5EF4-FFF2-40B4-BE49-F238E27FC236}">
                <a16:creationId xmlns:a16="http://schemas.microsoft.com/office/drawing/2014/main" id="{E327F15F-E395-17FF-E5C8-8C3A9E75EDB5}"/>
              </a:ext>
            </a:extLst>
          </p:cNvPr>
          <p:cNvSpPr/>
          <p:nvPr/>
        </p:nvSpPr>
        <p:spPr>
          <a:xfrm>
            <a:off x="4067086" y="3146743"/>
            <a:ext cx="1443214" cy="2121678"/>
          </a:xfrm>
          <a:custGeom>
            <a:avLst/>
            <a:gdLst>
              <a:gd name="connsiteX0" fmla="*/ 1443215 w 1443214"/>
              <a:gd name="connsiteY0" fmla="*/ 2121679 h 2121678"/>
              <a:gd name="connsiteX1" fmla="*/ 1060840 w 1443214"/>
              <a:gd name="connsiteY1" fmla="*/ 2121679 h 2121678"/>
              <a:gd name="connsiteX2" fmla="*/ 0 w 1443214"/>
              <a:gd name="connsiteY2" fmla="*/ 1060839 h 2121678"/>
              <a:gd name="connsiteX3" fmla="*/ 1060840 w 1443214"/>
              <a:gd name="connsiteY3" fmla="*/ 0 h 2121678"/>
              <a:gd name="connsiteX4" fmla="*/ 1443215 w 1443214"/>
              <a:gd name="connsiteY4" fmla="*/ 0 h 2121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214" h="2121678">
                <a:moveTo>
                  <a:pt x="1443215" y="2121679"/>
                </a:moveTo>
                <a:lnTo>
                  <a:pt x="1060840" y="2121679"/>
                </a:lnTo>
                <a:cubicBezTo>
                  <a:pt x="475896" y="2121679"/>
                  <a:pt x="0" y="1645783"/>
                  <a:pt x="0" y="1060839"/>
                </a:cubicBezTo>
                <a:cubicBezTo>
                  <a:pt x="0" y="475896"/>
                  <a:pt x="475896" y="0"/>
                  <a:pt x="1060840" y="0"/>
                </a:cubicBezTo>
                <a:lnTo>
                  <a:pt x="1443215" y="0"/>
                </a:lnTo>
              </a:path>
            </a:pathLst>
          </a:custGeom>
          <a:noFill/>
          <a:ln w="78524" cap="rnd">
            <a:solidFill>
              <a:schemeClr val="accent1"/>
            </a:solidFill>
            <a:prstDash val="solid"/>
            <a:miter/>
          </a:ln>
        </p:spPr>
        <p:txBody>
          <a:bodyPr rtlCol="0" anchor="ctr"/>
          <a:lstStyle/>
          <a:p>
            <a:endParaRPr lang="en-ID"/>
          </a:p>
        </p:txBody>
      </p:sp>
      <p:sp>
        <p:nvSpPr>
          <p:cNvPr id="22" name="Freeform: Shape 21">
            <a:extLst>
              <a:ext uri="{FF2B5EF4-FFF2-40B4-BE49-F238E27FC236}">
                <a16:creationId xmlns:a16="http://schemas.microsoft.com/office/drawing/2014/main" id="{43DA7E6F-6DD4-EBA7-028C-2DD3457232D7}"/>
              </a:ext>
            </a:extLst>
          </p:cNvPr>
          <p:cNvSpPr/>
          <p:nvPr/>
        </p:nvSpPr>
        <p:spPr>
          <a:xfrm>
            <a:off x="6695681" y="3146779"/>
            <a:ext cx="1443214" cy="2121678"/>
          </a:xfrm>
          <a:custGeom>
            <a:avLst/>
            <a:gdLst>
              <a:gd name="connsiteX0" fmla="*/ 0 w 1443214"/>
              <a:gd name="connsiteY0" fmla="*/ 0 h 2121678"/>
              <a:gd name="connsiteX1" fmla="*/ 382375 w 1443214"/>
              <a:gd name="connsiteY1" fmla="*/ 0 h 2121678"/>
              <a:gd name="connsiteX2" fmla="*/ 1443215 w 1443214"/>
              <a:gd name="connsiteY2" fmla="*/ 1060839 h 2121678"/>
              <a:gd name="connsiteX3" fmla="*/ 382375 w 1443214"/>
              <a:gd name="connsiteY3" fmla="*/ 2121679 h 2121678"/>
              <a:gd name="connsiteX4" fmla="*/ 0 w 1443214"/>
              <a:gd name="connsiteY4" fmla="*/ 2121679 h 2121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3214" h="2121678">
                <a:moveTo>
                  <a:pt x="0" y="0"/>
                </a:moveTo>
                <a:lnTo>
                  <a:pt x="382375" y="0"/>
                </a:lnTo>
                <a:cubicBezTo>
                  <a:pt x="967319" y="0"/>
                  <a:pt x="1443215" y="475895"/>
                  <a:pt x="1443215" y="1060839"/>
                </a:cubicBezTo>
                <a:cubicBezTo>
                  <a:pt x="1443215" y="1645783"/>
                  <a:pt x="967319" y="2121679"/>
                  <a:pt x="382375" y="2121679"/>
                </a:cubicBezTo>
                <a:lnTo>
                  <a:pt x="0" y="2121679"/>
                </a:lnTo>
              </a:path>
            </a:pathLst>
          </a:custGeom>
          <a:noFill/>
          <a:ln w="78524" cap="rnd">
            <a:solidFill>
              <a:schemeClr val="accent1"/>
            </a:solidFill>
            <a:prstDash val="solid"/>
            <a:miter/>
          </a:ln>
        </p:spPr>
        <p:txBody>
          <a:bodyPr rtlCol="0" anchor="ctr"/>
          <a:lstStyle/>
          <a:p>
            <a:endParaRPr lang="en-ID"/>
          </a:p>
        </p:txBody>
      </p:sp>
      <p:sp>
        <p:nvSpPr>
          <p:cNvPr id="23" name="Freeform: Shape 22">
            <a:extLst>
              <a:ext uri="{FF2B5EF4-FFF2-40B4-BE49-F238E27FC236}">
                <a16:creationId xmlns:a16="http://schemas.microsoft.com/office/drawing/2014/main" id="{2BC98B04-F1E2-68E2-39D4-5FB9D699CB06}"/>
              </a:ext>
            </a:extLst>
          </p:cNvPr>
          <p:cNvSpPr/>
          <p:nvPr/>
        </p:nvSpPr>
        <p:spPr>
          <a:xfrm rot="16990731">
            <a:off x="5605212" y="3034525"/>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24" name="Freeform: Shape 23">
            <a:extLst>
              <a:ext uri="{FF2B5EF4-FFF2-40B4-BE49-F238E27FC236}">
                <a16:creationId xmlns:a16="http://schemas.microsoft.com/office/drawing/2014/main" id="{C5CDB02A-AA85-E118-C6AF-2A21A0DD33D7}"/>
              </a:ext>
            </a:extLst>
          </p:cNvPr>
          <p:cNvSpPr/>
          <p:nvPr/>
        </p:nvSpPr>
        <p:spPr>
          <a:xfrm rot="16990731">
            <a:off x="5892704" y="3034534"/>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5" y="124793"/>
                  <a:pt x="0" y="96857"/>
                  <a:pt x="0" y="62396"/>
                </a:cubicBezTo>
                <a:cubicBezTo>
                  <a:pt x="0" y="27936"/>
                  <a:pt x="27935"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25" name="Freeform: Shape 24">
            <a:extLst>
              <a:ext uri="{FF2B5EF4-FFF2-40B4-BE49-F238E27FC236}">
                <a16:creationId xmlns:a16="http://schemas.microsoft.com/office/drawing/2014/main" id="{BBE1FE22-E3A3-C687-F076-D82EF6CB8B8E}"/>
              </a:ext>
            </a:extLst>
          </p:cNvPr>
          <p:cNvSpPr/>
          <p:nvPr/>
        </p:nvSpPr>
        <p:spPr>
          <a:xfrm rot="19496114">
            <a:off x="6180158" y="3034512"/>
            <a:ext cx="124787" cy="124787"/>
          </a:xfrm>
          <a:custGeom>
            <a:avLst/>
            <a:gdLst>
              <a:gd name="connsiteX0" fmla="*/ 124787 w 124787"/>
              <a:gd name="connsiteY0" fmla="*/ 62394 h 124787"/>
              <a:gd name="connsiteX1" fmla="*/ 62393 w 124787"/>
              <a:gd name="connsiteY1" fmla="*/ 124787 h 124787"/>
              <a:gd name="connsiteX2" fmla="*/ -1 w 124787"/>
              <a:gd name="connsiteY2" fmla="*/ 62394 h 124787"/>
              <a:gd name="connsiteX3" fmla="*/ 62393 w 124787"/>
              <a:gd name="connsiteY3" fmla="*/ 0 h 124787"/>
              <a:gd name="connsiteX4" fmla="*/ 124787 w 124787"/>
              <a:gd name="connsiteY4" fmla="*/ 62394 h 124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87" h="124787">
                <a:moveTo>
                  <a:pt x="124787" y="62394"/>
                </a:moveTo>
                <a:cubicBezTo>
                  <a:pt x="124787" y="96853"/>
                  <a:pt x="96853" y="124787"/>
                  <a:pt x="62393" y="124787"/>
                </a:cubicBezTo>
                <a:cubicBezTo>
                  <a:pt x="27934" y="124787"/>
                  <a:pt x="-1" y="96853"/>
                  <a:pt x="-1" y="62394"/>
                </a:cubicBezTo>
                <a:cubicBezTo>
                  <a:pt x="-1" y="27934"/>
                  <a:pt x="27934" y="0"/>
                  <a:pt x="62393" y="0"/>
                </a:cubicBezTo>
                <a:cubicBezTo>
                  <a:pt x="96853" y="0"/>
                  <a:pt x="124787" y="27935"/>
                  <a:pt x="124787" y="62394"/>
                </a:cubicBezTo>
                <a:close/>
              </a:path>
            </a:pathLst>
          </a:custGeom>
          <a:solidFill>
            <a:schemeClr val="accent1"/>
          </a:solidFill>
          <a:ln w="3527" cap="flat">
            <a:noFill/>
            <a:prstDash val="solid"/>
            <a:miter/>
          </a:ln>
        </p:spPr>
        <p:txBody>
          <a:bodyPr rtlCol="0" anchor="ctr"/>
          <a:lstStyle/>
          <a:p>
            <a:endParaRPr lang="en-ID"/>
          </a:p>
        </p:txBody>
      </p:sp>
      <p:sp>
        <p:nvSpPr>
          <p:cNvPr id="26" name="Freeform: Shape 25">
            <a:extLst>
              <a:ext uri="{FF2B5EF4-FFF2-40B4-BE49-F238E27FC236}">
                <a16:creationId xmlns:a16="http://schemas.microsoft.com/office/drawing/2014/main" id="{375FF652-574A-B135-782E-8F824ED264C4}"/>
              </a:ext>
            </a:extLst>
          </p:cNvPr>
          <p:cNvSpPr/>
          <p:nvPr/>
        </p:nvSpPr>
        <p:spPr>
          <a:xfrm rot="16990731">
            <a:off x="6467697" y="3034482"/>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27" name="Freeform: Shape 26">
            <a:extLst>
              <a:ext uri="{FF2B5EF4-FFF2-40B4-BE49-F238E27FC236}">
                <a16:creationId xmlns:a16="http://schemas.microsoft.com/office/drawing/2014/main" id="{3B2247FD-CCD8-4FEE-1FFF-2ECF7AABEEDD}"/>
              </a:ext>
            </a:extLst>
          </p:cNvPr>
          <p:cNvSpPr/>
          <p:nvPr/>
        </p:nvSpPr>
        <p:spPr>
          <a:xfrm rot="16990731">
            <a:off x="6468076" y="5258235"/>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28" name="Freeform: Shape 27">
            <a:extLst>
              <a:ext uri="{FF2B5EF4-FFF2-40B4-BE49-F238E27FC236}">
                <a16:creationId xmlns:a16="http://schemas.microsoft.com/office/drawing/2014/main" id="{8982A71F-6D9D-543F-92E3-EEE7E31F9309}"/>
              </a:ext>
            </a:extLst>
          </p:cNvPr>
          <p:cNvSpPr/>
          <p:nvPr/>
        </p:nvSpPr>
        <p:spPr>
          <a:xfrm rot="18900000">
            <a:off x="6180524" y="5258579"/>
            <a:ext cx="124786" cy="124786"/>
          </a:xfrm>
          <a:custGeom>
            <a:avLst/>
            <a:gdLst>
              <a:gd name="connsiteX0" fmla="*/ 124787 w 124786"/>
              <a:gd name="connsiteY0" fmla="*/ 62393 h 124786"/>
              <a:gd name="connsiteX1" fmla="*/ 62393 w 124786"/>
              <a:gd name="connsiteY1" fmla="*/ 124787 h 124786"/>
              <a:gd name="connsiteX2" fmla="*/ 0 w 124786"/>
              <a:gd name="connsiteY2" fmla="*/ 62393 h 124786"/>
              <a:gd name="connsiteX3" fmla="*/ 62393 w 124786"/>
              <a:gd name="connsiteY3" fmla="*/ 0 h 124786"/>
              <a:gd name="connsiteX4" fmla="*/ 124787 w 124786"/>
              <a:gd name="connsiteY4" fmla="*/ 62393 h 124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86" h="124786">
                <a:moveTo>
                  <a:pt x="124787" y="62393"/>
                </a:moveTo>
                <a:cubicBezTo>
                  <a:pt x="124787" y="96852"/>
                  <a:pt x="96852" y="124787"/>
                  <a:pt x="62393" y="124787"/>
                </a:cubicBezTo>
                <a:cubicBezTo>
                  <a:pt x="27934" y="124787"/>
                  <a:pt x="0" y="96852"/>
                  <a:pt x="0" y="62393"/>
                </a:cubicBezTo>
                <a:cubicBezTo>
                  <a:pt x="0" y="27934"/>
                  <a:pt x="27934" y="0"/>
                  <a:pt x="62393" y="0"/>
                </a:cubicBezTo>
                <a:cubicBezTo>
                  <a:pt x="96852" y="0"/>
                  <a:pt x="124787" y="27934"/>
                  <a:pt x="124787" y="62393"/>
                </a:cubicBezTo>
                <a:close/>
              </a:path>
            </a:pathLst>
          </a:custGeom>
          <a:solidFill>
            <a:schemeClr val="accent1"/>
          </a:solidFill>
          <a:ln w="3527" cap="flat">
            <a:noFill/>
            <a:prstDash val="solid"/>
            <a:miter/>
          </a:ln>
        </p:spPr>
        <p:txBody>
          <a:bodyPr rtlCol="0" anchor="ctr"/>
          <a:lstStyle/>
          <a:p>
            <a:endParaRPr lang="en-ID"/>
          </a:p>
        </p:txBody>
      </p:sp>
      <p:sp>
        <p:nvSpPr>
          <p:cNvPr id="29" name="Freeform: Shape 28">
            <a:extLst>
              <a:ext uri="{FF2B5EF4-FFF2-40B4-BE49-F238E27FC236}">
                <a16:creationId xmlns:a16="http://schemas.microsoft.com/office/drawing/2014/main" id="{9F065ACB-E0AA-F0AC-F287-54627E9CAFE2}"/>
              </a:ext>
            </a:extLst>
          </p:cNvPr>
          <p:cNvSpPr/>
          <p:nvPr/>
        </p:nvSpPr>
        <p:spPr>
          <a:xfrm rot="18900000">
            <a:off x="5893020" y="5258570"/>
            <a:ext cx="124786" cy="124786"/>
          </a:xfrm>
          <a:custGeom>
            <a:avLst/>
            <a:gdLst>
              <a:gd name="connsiteX0" fmla="*/ 124787 w 124786"/>
              <a:gd name="connsiteY0" fmla="*/ 62393 h 124786"/>
              <a:gd name="connsiteX1" fmla="*/ 62393 w 124786"/>
              <a:gd name="connsiteY1" fmla="*/ 124787 h 124786"/>
              <a:gd name="connsiteX2" fmla="*/ 0 w 124786"/>
              <a:gd name="connsiteY2" fmla="*/ 62393 h 124786"/>
              <a:gd name="connsiteX3" fmla="*/ 62393 w 124786"/>
              <a:gd name="connsiteY3" fmla="*/ 0 h 124786"/>
              <a:gd name="connsiteX4" fmla="*/ 124787 w 124786"/>
              <a:gd name="connsiteY4" fmla="*/ 62393 h 124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86" h="124786">
                <a:moveTo>
                  <a:pt x="124787" y="62393"/>
                </a:moveTo>
                <a:cubicBezTo>
                  <a:pt x="124787" y="96852"/>
                  <a:pt x="96852" y="124787"/>
                  <a:pt x="62393" y="124787"/>
                </a:cubicBezTo>
                <a:cubicBezTo>
                  <a:pt x="27934" y="124787"/>
                  <a:pt x="0" y="96852"/>
                  <a:pt x="0" y="62393"/>
                </a:cubicBezTo>
                <a:cubicBezTo>
                  <a:pt x="0" y="27934"/>
                  <a:pt x="27934" y="0"/>
                  <a:pt x="62393" y="0"/>
                </a:cubicBezTo>
                <a:cubicBezTo>
                  <a:pt x="96852" y="0"/>
                  <a:pt x="124787" y="27934"/>
                  <a:pt x="124787" y="62393"/>
                </a:cubicBezTo>
                <a:close/>
              </a:path>
            </a:pathLst>
          </a:custGeom>
          <a:solidFill>
            <a:schemeClr val="accent1"/>
          </a:solidFill>
          <a:ln w="3527" cap="flat">
            <a:noFill/>
            <a:prstDash val="solid"/>
            <a:miter/>
          </a:ln>
        </p:spPr>
        <p:txBody>
          <a:bodyPr rtlCol="0" anchor="ctr"/>
          <a:lstStyle/>
          <a:p>
            <a:endParaRPr lang="en-ID"/>
          </a:p>
        </p:txBody>
      </p:sp>
      <p:sp>
        <p:nvSpPr>
          <p:cNvPr id="30" name="Freeform: Shape 29">
            <a:extLst>
              <a:ext uri="{FF2B5EF4-FFF2-40B4-BE49-F238E27FC236}">
                <a16:creationId xmlns:a16="http://schemas.microsoft.com/office/drawing/2014/main" id="{9E3E479C-D5BB-9644-49EF-79B99B313C56}"/>
              </a:ext>
            </a:extLst>
          </p:cNvPr>
          <p:cNvSpPr/>
          <p:nvPr/>
        </p:nvSpPr>
        <p:spPr>
          <a:xfrm rot="16990731">
            <a:off x="5605594" y="5258278"/>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5" y="124793"/>
                  <a:pt x="0" y="96857"/>
                  <a:pt x="0" y="62396"/>
                </a:cubicBezTo>
                <a:cubicBezTo>
                  <a:pt x="0" y="27936"/>
                  <a:pt x="27935"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31" name="TextBox 30">
            <a:extLst>
              <a:ext uri="{FF2B5EF4-FFF2-40B4-BE49-F238E27FC236}">
                <a16:creationId xmlns:a16="http://schemas.microsoft.com/office/drawing/2014/main" id="{A316942E-F1FC-B24C-7E9A-E985126B938A}"/>
              </a:ext>
            </a:extLst>
          </p:cNvPr>
          <p:cNvSpPr txBox="1"/>
          <p:nvPr/>
        </p:nvSpPr>
        <p:spPr>
          <a:xfrm>
            <a:off x="1127769" y="3492224"/>
            <a:ext cx="2565319" cy="535531"/>
          </a:xfrm>
          <a:prstGeom prst="rect">
            <a:avLst/>
          </a:prstGeom>
          <a:noFill/>
        </p:spPr>
        <p:txBody>
          <a:bodyPr wrap="square" rtlCol="0">
            <a:spAutoFit/>
          </a:bodyPr>
          <a:lstStyle/>
          <a:p>
            <a:pPr algn="r"/>
            <a:r>
              <a:rPr lang="en-GB" sz="1600" b="1" spc="0" baseline="0" dirty="0">
                <a:solidFill>
                  <a:srgbClr val="000000"/>
                </a:solidFill>
                <a:latin typeface="+mj-lt"/>
                <a:cs typeface="Arial"/>
                <a:sym typeface="Arial"/>
                <a:rtl val="0"/>
              </a:rPr>
              <a:t>Identifies Areas with High Transport Demand</a:t>
            </a:r>
            <a:endParaRPr lang="en-ID" sz="1600" b="1" spc="0" baseline="0" dirty="0">
              <a:solidFill>
                <a:srgbClr val="000000"/>
              </a:solidFill>
              <a:latin typeface="+mj-lt"/>
              <a:cs typeface="Arial"/>
              <a:sym typeface="Arial"/>
              <a:rtl val="0"/>
            </a:endParaRPr>
          </a:p>
        </p:txBody>
      </p:sp>
      <p:sp>
        <p:nvSpPr>
          <p:cNvPr id="39" name="Rectangle: Rounded Corners 38">
            <a:extLst>
              <a:ext uri="{FF2B5EF4-FFF2-40B4-BE49-F238E27FC236}">
                <a16:creationId xmlns:a16="http://schemas.microsoft.com/office/drawing/2014/main" id="{36AE0412-1BAE-C65F-7633-D4A89C827062}"/>
              </a:ext>
            </a:extLst>
          </p:cNvPr>
          <p:cNvSpPr/>
          <p:nvPr/>
        </p:nvSpPr>
        <p:spPr>
          <a:xfrm>
            <a:off x="4315460" y="3330160"/>
            <a:ext cx="3637280" cy="1754844"/>
          </a:xfrm>
          <a:prstGeom prst="roundRect">
            <a:avLst>
              <a:gd name="adj" fmla="val 50000"/>
            </a:avLst>
          </a:pr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solidFill>
                <a:schemeClr val="tx1"/>
              </a:solidFill>
            </a:endParaRPr>
          </a:p>
        </p:txBody>
      </p:sp>
      <p:sp>
        <p:nvSpPr>
          <p:cNvPr id="41" name="TextBox 40">
            <a:extLst>
              <a:ext uri="{FF2B5EF4-FFF2-40B4-BE49-F238E27FC236}">
                <a16:creationId xmlns:a16="http://schemas.microsoft.com/office/drawing/2014/main" id="{9AC8C4BB-110F-5709-F51F-36B6734C2134}"/>
              </a:ext>
            </a:extLst>
          </p:cNvPr>
          <p:cNvSpPr txBox="1"/>
          <p:nvPr/>
        </p:nvSpPr>
        <p:spPr>
          <a:xfrm>
            <a:off x="4579053" y="3506394"/>
            <a:ext cx="3205344" cy="341632"/>
          </a:xfrm>
          <a:prstGeom prst="rect">
            <a:avLst/>
          </a:prstGeom>
          <a:noFill/>
        </p:spPr>
        <p:txBody>
          <a:bodyPr wrap="square" rtlCol="0">
            <a:spAutoFit/>
          </a:bodyPr>
          <a:lstStyle/>
          <a:p>
            <a:pPr algn="ctr"/>
            <a:r>
              <a:rPr lang="en-ID" sz="1800" b="1" spc="0" baseline="0" dirty="0">
                <a:solidFill>
                  <a:srgbClr val="000000"/>
                </a:solidFill>
                <a:latin typeface="Arial" panose="020B0604020202020204" pitchFamily="34" charset="0"/>
                <a:cs typeface="Arial" panose="020B0604020202020204" pitchFamily="34" charset="0"/>
                <a:sym typeface="Arial"/>
                <a:rtl val="0"/>
              </a:rPr>
              <a:t>Why is it Important?</a:t>
            </a:r>
          </a:p>
        </p:txBody>
      </p:sp>
      <p:sp>
        <p:nvSpPr>
          <p:cNvPr id="46" name="object 3">
            <a:extLst>
              <a:ext uri="{FF2B5EF4-FFF2-40B4-BE49-F238E27FC236}">
                <a16:creationId xmlns:a16="http://schemas.microsoft.com/office/drawing/2014/main" id="{061DB1E1-FC5C-9BD4-027C-07776462AFD4}"/>
              </a:ext>
            </a:extLst>
          </p:cNvPr>
          <p:cNvSpPr txBox="1"/>
          <p:nvPr/>
        </p:nvSpPr>
        <p:spPr>
          <a:xfrm>
            <a:off x="4434963" y="3901799"/>
            <a:ext cx="3349434" cy="1093706"/>
          </a:xfrm>
          <a:prstGeom prst="rect">
            <a:avLst/>
          </a:prstGeom>
        </p:spPr>
        <p:txBody>
          <a:bodyPr vert="horz" wrap="square" lIns="0" tIns="16329" rIns="0" bIns="0" rtlCol="0">
            <a:spAutoFit/>
          </a:bodyPr>
          <a:lstStyle/>
          <a:p>
            <a:pPr marL="9525" lvl="4" indent="0" algn="ctr" defTabSz="1175644" hangingPunct="1">
              <a:lnSpc>
                <a:spcPct val="100000"/>
              </a:lnSpc>
              <a:spcBef>
                <a:spcPts val="129"/>
              </a:spcBef>
            </a:pPr>
            <a:r>
              <a:rPr lang="en-GB" sz="1400" dirty="0">
                <a:solidFill>
                  <a:sysClr val="windowText" lastClr="000000"/>
                </a:solidFill>
                <a:latin typeface="Arial"/>
                <a:cs typeface="Arial"/>
              </a:rPr>
              <a:t>Understanding the demographic and socioeconomic characteristics of a population is essential for developing fair and efficient </a:t>
            </a:r>
            <a:br>
              <a:rPr lang="en-GB" sz="1400" dirty="0">
                <a:solidFill>
                  <a:sysClr val="windowText" lastClr="000000"/>
                </a:solidFill>
                <a:latin typeface="Arial"/>
                <a:cs typeface="Arial"/>
              </a:rPr>
            </a:br>
            <a:r>
              <a:rPr lang="en-GB" sz="1400" dirty="0">
                <a:solidFill>
                  <a:sysClr val="windowText" lastClr="000000"/>
                </a:solidFill>
                <a:latin typeface="Arial"/>
                <a:cs typeface="Arial"/>
              </a:rPr>
              <a:t>transport systems. </a:t>
            </a:r>
          </a:p>
        </p:txBody>
      </p:sp>
      <p:sp>
        <p:nvSpPr>
          <p:cNvPr id="47" name="TextBox 46">
            <a:extLst>
              <a:ext uri="{FF2B5EF4-FFF2-40B4-BE49-F238E27FC236}">
                <a16:creationId xmlns:a16="http://schemas.microsoft.com/office/drawing/2014/main" id="{BD17CFD7-9DEB-B810-977F-43EE26BD4207}"/>
              </a:ext>
            </a:extLst>
          </p:cNvPr>
          <p:cNvSpPr txBox="1"/>
          <p:nvPr/>
        </p:nvSpPr>
        <p:spPr>
          <a:xfrm>
            <a:off x="1138092" y="4624989"/>
            <a:ext cx="2565319" cy="313932"/>
          </a:xfrm>
          <a:prstGeom prst="rect">
            <a:avLst/>
          </a:prstGeom>
          <a:noFill/>
        </p:spPr>
        <p:txBody>
          <a:bodyPr wrap="square" rtlCol="0">
            <a:spAutoFit/>
          </a:bodyPr>
          <a:lstStyle/>
          <a:p>
            <a:pPr algn="r"/>
            <a:r>
              <a:rPr lang="en-GB" sz="1600" b="1" spc="0" baseline="0" dirty="0">
                <a:solidFill>
                  <a:srgbClr val="000000"/>
                </a:solidFill>
                <a:latin typeface="+mj-lt"/>
                <a:cs typeface="Arial"/>
                <a:sym typeface="Arial"/>
                <a:rtl val="0"/>
              </a:rPr>
              <a:t>Enables Equity in Access</a:t>
            </a:r>
            <a:endParaRPr lang="en-ID" sz="1600" b="1" spc="0" baseline="0" dirty="0">
              <a:solidFill>
                <a:srgbClr val="000000"/>
              </a:solidFill>
              <a:latin typeface="+mj-lt"/>
              <a:cs typeface="Arial"/>
              <a:sym typeface="Arial"/>
              <a:rtl val="0"/>
            </a:endParaRPr>
          </a:p>
        </p:txBody>
      </p:sp>
      <p:sp>
        <p:nvSpPr>
          <p:cNvPr id="48" name="TextBox 47">
            <a:extLst>
              <a:ext uri="{FF2B5EF4-FFF2-40B4-BE49-F238E27FC236}">
                <a16:creationId xmlns:a16="http://schemas.microsoft.com/office/drawing/2014/main" id="{B5703AB7-714E-9ABC-2334-EADBB7938657}"/>
              </a:ext>
            </a:extLst>
          </p:cNvPr>
          <p:cNvSpPr txBox="1"/>
          <p:nvPr/>
        </p:nvSpPr>
        <p:spPr>
          <a:xfrm>
            <a:off x="8516636" y="3433711"/>
            <a:ext cx="2565319" cy="535531"/>
          </a:xfrm>
          <a:prstGeom prst="rect">
            <a:avLst/>
          </a:prstGeom>
          <a:noFill/>
        </p:spPr>
        <p:txBody>
          <a:bodyPr wrap="square" rtlCol="0">
            <a:spAutoFit/>
          </a:bodyPr>
          <a:lstStyle/>
          <a:p>
            <a:r>
              <a:rPr lang="en-GB" sz="1600" b="1" spc="0" baseline="0" dirty="0">
                <a:solidFill>
                  <a:srgbClr val="000000"/>
                </a:solidFill>
                <a:latin typeface="+mj-lt"/>
                <a:cs typeface="Arial"/>
                <a:sym typeface="Arial"/>
                <a:rtl val="0"/>
              </a:rPr>
              <a:t>Supports Efficient Resource Allocation</a:t>
            </a:r>
            <a:endParaRPr lang="en-ID" sz="1600" b="1" spc="0" baseline="0" dirty="0">
              <a:solidFill>
                <a:srgbClr val="000000"/>
              </a:solidFill>
              <a:latin typeface="+mj-lt"/>
              <a:cs typeface="Arial"/>
              <a:sym typeface="Arial"/>
              <a:rtl val="0"/>
            </a:endParaRPr>
          </a:p>
        </p:txBody>
      </p:sp>
      <p:sp>
        <p:nvSpPr>
          <p:cNvPr id="49" name="TextBox 48">
            <a:extLst>
              <a:ext uri="{FF2B5EF4-FFF2-40B4-BE49-F238E27FC236}">
                <a16:creationId xmlns:a16="http://schemas.microsoft.com/office/drawing/2014/main" id="{05E36F8C-2B61-EBDD-0FAA-22B865A6A41A}"/>
              </a:ext>
            </a:extLst>
          </p:cNvPr>
          <p:cNvSpPr txBox="1"/>
          <p:nvPr/>
        </p:nvSpPr>
        <p:spPr>
          <a:xfrm>
            <a:off x="8516636" y="4529556"/>
            <a:ext cx="2565319" cy="535531"/>
          </a:xfrm>
          <a:prstGeom prst="rect">
            <a:avLst/>
          </a:prstGeom>
          <a:noFill/>
        </p:spPr>
        <p:txBody>
          <a:bodyPr wrap="square" rtlCol="0">
            <a:spAutoFit/>
          </a:bodyPr>
          <a:lstStyle/>
          <a:p>
            <a:r>
              <a:rPr lang="en-GB" sz="1600" b="1" spc="0" baseline="0" dirty="0">
                <a:solidFill>
                  <a:srgbClr val="000000"/>
                </a:solidFill>
                <a:latin typeface="+mj-lt"/>
                <a:cs typeface="Arial"/>
                <a:sym typeface="Arial"/>
                <a:rtl val="0"/>
              </a:rPr>
              <a:t>Facilitates Sustainable Urban Growth</a:t>
            </a:r>
            <a:endParaRPr lang="en-ID" sz="1600" b="1" spc="0" baseline="0" dirty="0">
              <a:solidFill>
                <a:srgbClr val="000000"/>
              </a:solidFill>
              <a:latin typeface="+mj-lt"/>
              <a:cs typeface="Arial"/>
              <a:sym typeface="Arial"/>
              <a:rtl val="0"/>
            </a:endParaRPr>
          </a:p>
        </p:txBody>
      </p:sp>
      <p:cxnSp>
        <p:nvCxnSpPr>
          <p:cNvPr id="54" name="Straight Connector 53">
            <a:extLst>
              <a:ext uri="{FF2B5EF4-FFF2-40B4-BE49-F238E27FC236}">
                <a16:creationId xmlns:a16="http://schemas.microsoft.com/office/drawing/2014/main" id="{38EE58D1-AF85-B037-CE43-34FE27DC2702}"/>
              </a:ext>
            </a:extLst>
          </p:cNvPr>
          <p:cNvCxnSpPr/>
          <p:nvPr/>
        </p:nvCxnSpPr>
        <p:spPr>
          <a:xfrm>
            <a:off x="6096000" y="5416187"/>
            <a:ext cx="0" cy="340088"/>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B8B00CCF-C661-1FFC-4AEF-526A735C0F16}"/>
              </a:ext>
            </a:extLst>
          </p:cNvPr>
          <p:cNvSpPr txBox="1"/>
          <p:nvPr/>
        </p:nvSpPr>
        <p:spPr>
          <a:xfrm>
            <a:off x="4806198" y="5806252"/>
            <a:ext cx="2565319" cy="480131"/>
          </a:xfrm>
          <a:prstGeom prst="rect">
            <a:avLst/>
          </a:prstGeom>
          <a:noFill/>
        </p:spPr>
        <p:txBody>
          <a:bodyPr wrap="square" rtlCol="0">
            <a:spAutoFit/>
          </a:bodyPr>
          <a:lstStyle/>
          <a:p>
            <a:pPr algn="ctr"/>
            <a:r>
              <a:rPr lang="en-GB" sz="1400" b="1" spc="0" baseline="0" dirty="0">
                <a:solidFill>
                  <a:srgbClr val="000000"/>
                </a:solidFill>
                <a:latin typeface="+mj-lt"/>
                <a:cs typeface="Arial"/>
                <a:sym typeface="Arial"/>
                <a:rtl val="0"/>
              </a:rPr>
              <a:t>Improves Environmental and Health Outcomes</a:t>
            </a:r>
            <a:endParaRPr lang="en-ID" sz="1400" b="1" spc="0" baseline="0" dirty="0">
              <a:solidFill>
                <a:srgbClr val="000000"/>
              </a:solidFill>
              <a:latin typeface="+mj-lt"/>
              <a:cs typeface="Arial"/>
              <a:sym typeface="Arial"/>
              <a:rtl val="0"/>
            </a:endParaRPr>
          </a:p>
        </p:txBody>
      </p:sp>
      <p:sp>
        <p:nvSpPr>
          <p:cNvPr id="14" name="Title 13">
            <a:extLst>
              <a:ext uri="{FF2B5EF4-FFF2-40B4-BE49-F238E27FC236}">
                <a16:creationId xmlns:a16="http://schemas.microsoft.com/office/drawing/2014/main" id="{35B12CEC-3D59-6A79-3407-61EC5AA81E9A}"/>
              </a:ext>
            </a:extLst>
          </p:cNvPr>
          <p:cNvSpPr>
            <a:spLocks noGrp="1"/>
          </p:cNvSpPr>
          <p:nvPr>
            <p:ph type="title"/>
          </p:nvPr>
        </p:nvSpPr>
        <p:spPr>
          <a:xfrm>
            <a:off x="727200" y="432000"/>
            <a:ext cx="2952000" cy="369332"/>
          </a:xfrm>
        </p:spPr>
        <p:txBody>
          <a:bodyPr/>
          <a:lstStyle/>
          <a:p>
            <a:r>
              <a:rPr lang="en-GB" dirty="0"/>
              <a:t>6. Environmental Data</a:t>
            </a:r>
            <a:endParaRPr lang="LID4096" dirty="0"/>
          </a:p>
        </p:txBody>
      </p:sp>
    </p:spTree>
    <p:extLst>
      <p:ext uri="{BB962C8B-B14F-4D97-AF65-F5344CB8AC3E}">
        <p14:creationId xmlns:p14="http://schemas.microsoft.com/office/powerpoint/2010/main" val="2460498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7F20F4-0F4C-E79B-5684-A7DADC79B48F}"/>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19283F16-4337-7C5D-242B-63B96E2320A7}"/>
              </a:ext>
            </a:extLst>
          </p:cNvPr>
          <p:cNvSpPr txBox="1"/>
          <p:nvPr/>
        </p:nvSpPr>
        <p:spPr>
          <a:xfrm>
            <a:off x="726282" y="1025080"/>
            <a:ext cx="10726092" cy="5279468"/>
          </a:xfrm>
          <a:prstGeom prst="rect">
            <a:avLst/>
          </a:prstGeom>
        </p:spPr>
        <p:txBody>
          <a:bodyPr vert="horz" wrap="square" lIns="0" tIns="16329" rIns="0" bIns="0" rtlCol="0">
            <a:spAutoFit/>
          </a:bodyPr>
          <a:lstStyle/>
          <a:p>
            <a:pPr marL="16328" defTabSz="1175644" hangingPunct="1">
              <a:lnSpc>
                <a:spcPct val="100000"/>
              </a:lnSpc>
              <a:spcBef>
                <a:spcPts val="0"/>
              </a:spcBef>
              <a:tabLst>
                <a:tab pos="10080000" algn="r"/>
                <a:tab pos="10440000" algn="r"/>
              </a:tabLst>
            </a:pPr>
            <a:r>
              <a:rPr lang="en-GB" sz="1800" b="1" dirty="0">
                <a:solidFill>
                  <a:sysClr val="windowText" lastClr="000000"/>
                </a:solidFill>
                <a:latin typeface="Arial"/>
                <a:cs typeface="Arial"/>
              </a:rPr>
              <a:t>Section 1: Overview and Objectives	……………………..……………………………………………….	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1.1 Overview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5</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2: Background and Motivation	…………...………..…………………………………………...	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2.1 What is Transport Data?</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2.2 Raw Data into Actionable Insights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9</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3: Data vs Information	………………………………...………………..…………………………	10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3.1 What is Data?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3.2 What is Information?</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3.3 Importance of Converting Data into Information</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13</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4: Traffic Data</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14</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4.1 What is Traffic Data?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15</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4.2 Types of Traffic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4.3 Sources of Traffic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4.4 Applications of Traffic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4.5 Case Study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19</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5: Public Transport Data</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20</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5.1 What is Public Transport Data?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21</a:t>
            </a:r>
          </a:p>
        </p:txBody>
      </p:sp>
      <p:sp>
        <p:nvSpPr>
          <p:cNvPr id="5" name="object 2">
            <a:extLst>
              <a:ext uri="{FF2B5EF4-FFF2-40B4-BE49-F238E27FC236}">
                <a16:creationId xmlns:a16="http://schemas.microsoft.com/office/drawing/2014/main" id="{776D6D24-20E2-893C-CA2F-1686BEF150FC}"/>
              </a:ext>
            </a:extLst>
          </p:cNvPr>
          <p:cNvSpPr txBox="1">
            <a:spLocks/>
          </p:cNvSpPr>
          <p:nvPr/>
        </p:nvSpPr>
        <p:spPr>
          <a:xfrm>
            <a:off x="7048500" y="428560"/>
            <a:ext cx="4437112"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Transport Data Types and Sources</a:t>
            </a:r>
          </a:p>
        </p:txBody>
      </p:sp>
      <p:sp>
        <p:nvSpPr>
          <p:cNvPr id="14" name="object 2">
            <a:extLst>
              <a:ext uri="{FF2B5EF4-FFF2-40B4-BE49-F238E27FC236}">
                <a16:creationId xmlns:a16="http://schemas.microsoft.com/office/drawing/2014/main" id="{A2852E98-DB13-4E82-6FA7-CFCBC9F218A6}"/>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extLst>
      <p:ext uri="{BB962C8B-B14F-4D97-AF65-F5344CB8AC3E}">
        <p14:creationId xmlns:p14="http://schemas.microsoft.com/office/powerpoint/2010/main" val="9931351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0DE662-A887-1A34-FA31-B9A6B8364673}"/>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990CD79E-F8E4-E430-727E-E5ED1EF3A5FD}"/>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6.2 Types of Public Environmental Data</a:t>
            </a:r>
          </a:p>
        </p:txBody>
      </p:sp>
      <p:sp>
        <p:nvSpPr>
          <p:cNvPr id="5" name="object 3">
            <a:extLst>
              <a:ext uri="{FF2B5EF4-FFF2-40B4-BE49-F238E27FC236}">
                <a16:creationId xmlns:a16="http://schemas.microsoft.com/office/drawing/2014/main" id="{F92F9D82-A09E-FC9A-0D9D-B82C9DED18C6}"/>
              </a:ext>
            </a:extLst>
          </p:cNvPr>
          <p:cNvSpPr txBox="1"/>
          <p:nvPr/>
        </p:nvSpPr>
        <p:spPr>
          <a:xfrm>
            <a:off x="733424" y="1514807"/>
            <a:ext cx="7686676"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b="1" dirty="0">
                <a:solidFill>
                  <a:sysClr val="windowText" lastClr="000000"/>
                </a:solidFill>
                <a:latin typeface="Arial"/>
                <a:cs typeface="Arial"/>
              </a:rPr>
              <a:t> </a:t>
            </a:r>
          </a:p>
        </p:txBody>
      </p:sp>
      <p:graphicFrame>
        <p:nvGraphicFramePr>
          <p:cNvPr id="9" name="Table 8">
            <a:extLst>
              <a:ext uri="{FF2B5EF4-FFF2-40B4-BE49-F238E27FC236}">
                <a16:creationId xmlns:a16="http://schemas.microsoft.com/office/drawing/2014/main" id="{551BFFF0-F8F4-B55B-158B-D8F7476E2911}"/>
              </a:ext>
            </a:extLst>
          </p:cNvPr>
          <p:cNvGraphicFramePr>
            <a:graphicFrameLocks noGrp="1"/>
          </p:cNvGraphicFramePr>
          <p:nvPr>
            <p:extLst>
              <p:ext uri="{D42A27DB-BD31-4B8C-83A1-F6EECF244321}">
                <p14:modId xmlns:p14="http://schemas.microsoft.com/office/powerpoint/2010/main" val="2539233774"/>
              </p:ext>
            </p:extLst>
          </p:nvPr>
        </p:nvGraphicFramePr>
        <p:xfrm>
          <a:off x="733424" y="1514807"/>
          <a:ext cx="10625456" cy="4272280"/>
        </p:xfrm>
        <a:graphic>
          <a:graphicData uri="http://schemas.openxmlformats.org/drawingml/2006/table">
            <a:tbl>
              <a:tblPr firstRow="1" bandRow="1">
                <a:tableStyleId>{5C22544A-7EE6-4342-B048-85BDC9FD1C3A}</a:tableStyleId>
              </a:tblPr>
              <a:tblGrid>
                <a:gridCol w="1929130">
                  <a:extLst>
                    <a:ext uri="{9D8B030D-6E8A-4147-A177-3AD203B41FA5}">
                      <a16:colId xmlns:a16="http://schemas.microsoft.com/office/drawing/2014/main" val="1755482268"/>
                    </a:ext>
                  </a:extLst>
                </a:gridCol>
                <a:gridCol w="4204969">
                  <a:extLst>
                    <a:ext uri="{9D8B030D-6E8A-4147-A177-3AD203B41FA5}">
                      <a16:colId xmlns:a16="http://schemas.microsoft.com/office/drawing/2014/main" val="938120323"/>
                    </a:ext>
                  </a:extLst>
                </a:gridCol>
                <a:gridCol w="4491357">
                  <a:extLst>
                    <a:ext uri="{9D8B030D-6E8A-4147-A177-3AD203B41FA5}">
                      <a16:colId xmlns:a16="http://schemas.microsoft.com/office/drawing/2014/main" val="3705453515"/>
                    </a:ext>
                  </a:extLst>
                </a:gridCol>
              </a:tblGrid>
              <a:tr h="370840">
                <a:tc>
                  <a:txBody>
                    <a:bodyPr/>
                    <a:lstStyle/>
                    <a:p>
                      <a:pPr algn="ctr"/>
                      <a:r>
                        <a:rPr lang="en-GB" sz="1400" dirty="0"/>
                        <a:t>Type</a:t>
                      </a:r>
                      <a:endParaRPr lang="LID4096" sz="1400" dirty="0"/>
                    </a:p>
                  </a:txBody>
                  <a:tcPr/>
                </a:tc>
                <a:tc>
                  <a:txBody>
                    <a:bodyPr/>
                    <a:lstStyle/>
                    <a:p>
                      <a:r>
                        <a:rPr lang="en-GB" sz="1400" dirty="0"/>
                        <a:t>Description</a:t>
                      </a:r>
                    </a:p>
                  </a:txBody>
                  <a:tcPr/>
                </a:tc>
                <a:tc>
                  <a:txBody>
                    <a:bodyPr/>
                    <a:lstStyle/>
                    <a:p>
                      <a:r>
                        <a:rPr lang="en-GB" sz="1400" dirty="0"/>
                        <a:t>Use Case</a:t>
                      </a:r>
                      <a:endParaRPr lang="LID4096" sz="1400" dirty="0"/>
                    </a:p>
                  </a:txBody>
                  <a:tcPr/>
                </a:tc>
                <a:extLst>
                  <a:ext uri="{0D108BD9-81ED-4DB2-BD59-A6C34878D82A}">
                    <a16:rowId xmlns:a16="http://schemas.microsoft.com/office/drawing/2014/main" val="2509159265"/>
                  </a:ext>
                </a:extLst>
              </a:tr>
              <a:tr h="370840">
                <a:tc>
                  <a:txBody>
                    <a:bodyPr/>
                    <a:lstStyle/>
                    <a:p>
                      <a:pPr algn="l"/>
                      <a:r>
                        <a:rPr lang="en-GB" sz="1300" b="1" dirty="0"/>
                        <a:t>Air Quality Data</a:t>
                      </a:r>
                      <a:endParaRPr lang="LID4096" sz="1300" b="1" dirty="0"/>
                    </a:p>
                  </a:txBody>
                  <a:tcPr/>
                </a:tc>
                <a:tc>
                  <a:txBody>
                    <a:bodyPr/>
                    <a:lstStyle/>
                    <a:p>
                      <a:r>
                        <a:rPr lang="en-GB" sz="1300" b="0" dirty="0"/>
                        <a:t>Measures pollutants like CO₂, NOₓ, and particulate matter (PM).</a:t>
                      </a:r>
                      <a:endParaRPr lang="LID4096" sz="1300" b="0" dirty="0"/>
                    </a:p>
                  </a:txBody>
                  <a:tcPr/>
                </a:tc>
                <a:tc>
                  <a:txBody>
                    <a:bodyPr/>
                    <a:lstStyle/>
                    <a:p>
                      <a:r>
                        <a:rPr lang="en-GB" sz="1300" dirty="0"/>
                        <a:t>Helps regulate emissions and implement low-emission zones.</a:t>
                      </a:r>
                      <a:endParaRPr lang="LID4096" sz="1300" dirty="0"/>
                    </a:p>
                  </a:txBody>
                  <a:tcPr/>
                </a:tc>
                <a:extLst>
                  <a:ext uri="{0D108BD9-81ED-4DB2-BD59-A6C34878D82A}">
                    <a16:rowId xmlns:a16="http://schemas.microsoft.com/office/drawing/2014/main" val="2175920149"/>
                  </a:ext>
                </a:extLst>
              </a:tr>
              <a:tr h="370840">
                <a:tc>
                  <a:txBody>
                    <a:bodyPr/>
                    <a:lstStyle/>
                    <a:p>
                      <a:pPr algn="l"/>
                      <a:r>
                        <a:rPr lang="en-GB" sz="1300" b="1" dirty="0"/>
                        <a:t>Noise Pollution Data</a:t>
                      </a:r>
                    </a:p>
                    <a:p>
                      <a:pPr algn="l"/>
                      <a:endParaRPr lang="LID4096" sz="1300" b="1" dirty="0"/>
                    </a:p>
                  </a:txBody>
                  <a:tcPr/>
                </a:tc>
                <a:tc>
                  <a:txBody>
                    <a:bodyPr/>
                    <a:lstStyle/>
                    <a:p>
                      <a:r>
                        <a:rPr lang="en-GB" sz="1300" b="0" dirty="0"/>
                        <a:t>Tracks traffic noise levels in urban and residential areas.</a:t>
                      </a:r>
                      <a:endParaRPr lang="LID4096" sz="1300" b="0" dirty="0"/>
                    </a:p>
                  </a:txBody>
                  <a:tcPr/>
                </a:tc>
                <a:tc>
                  <a:txBody>
                    <a:bodyPr/>
                    <a:lstStyle/>
                    <a:p>
                      <a:r>
                        <a:rPr lang="en-GB" sz="1300" dirty="0"/>
                        <a:t>Used to plan noise barriers and improve urban planning.</a:t>
                      </a:r>
                      <a:endParaRPr lang="LID4096" sz="1300" dirty="0"/>
                    </a:p>
                  </a:txBody>
                  <a:tcPr/>
                </a:tc>
                <a:extLst>
                  <a:ext uri="{0D108BD9-81ED-4DB2-BD59-A6C34878D82A}">
                    <a16:rowId xmlns:a16="http://schemas.microsoft.com/office/drawing/2014/main" val="667188357"/>
                  </a:ext>
                </a:extLst>
              </a:tr>
              <a:tr h="370840">
                <a:tc>
                  <a:txBody>
                    <a:bodyPr/>
                    <a:lstStyle/>
                    <a:p>
                      <a:pPr algn="l"/>
                      <a:r>
                        <a:rPr lang="en-GB" sz="1300" b="1" dirty="0"/>
                        <a:t>Energy Consumption Data</a:t>
                      </a:r>
                      <a:endParaRPr lang="LID4096" sz="1300" b="1" dirty="0"/>
                    </a:p>
                  </a:txBody>
                  <a:tcPr/>
                </a:tc>
                <a:tc>
                  <a:txBody>
                    <a:bodyPr/>
                    <a:lstStyle/>
                    <a:p>
                      <a:r>
                        <a:rPr lang="en-GB" sz="1300" b="0" dirty="0"/>
                        <a:t>Tracks fuel usage by vehicle type (diesel, petrol, electric).</a:t>
                      </a:r>
                      <a:endParaRPr lang="LID4096" sz="1300" b="0" dirty="0"/>
                    </a:p>
                  </a:txBody>
                  <a:tcPr/>
                </a:tc>
                <a:tc>
                  <a:txBody>
                    <a:bodyPr/>
                    <a:lstStyle/>
                    <a:p>
                      <a:r>
                        <a:rPr lang="en-GB" sz="1300" dirty="0"/>
                        <a:t>Encourages fuel efficiency and electric vehicle adoption.</a:t>
                      </a:r>
                      <a:endParaRPr lang="LID4096" sz="1300" dirty="0"/>
                    </a:p>
                  </a:txBody>
                  <a:tcPr/>
                </a:tc>
                <a:extLst>
                  <a:ext uri="{0D108BD9-81ED-4DB2-BD59-A6C34878D82A}">
                    <a16:rowId xmlns:a16="http://schemas.microsoft.com/office/drawing/2014/main" val="1341259936"/>
                  </a:ext>
                </a:extLst>
              </a:tr>
              <a:tr h="370840">
                <a:tc>
                  <a:txBody>
                    <a:bodyPr/>
                    <a:lstStyle/>
                    <a:p>
                      <a:pPr algn="l"/>
                      <a:r>
                        <a:rPr lang="en-GB" sz="1300" b="1" dirty="0"/>
                        <a:t>Greenhouse Gas (GHG) Data</a:t>
                      </a:r>
                      <a:endParaRPr lang="LID4096" sz="1300" b="1" dirty="0"/>
                    </a:p>
                  </a:txBody>
                  <a:tcPr/>
                </a:tc>
                <a:tc>
                  <a:txBody>
                    <a:bodyPr/>
                    <a:lstStyle/>
                    <a:p>
                      <a:pPr marL="0" indent="0">
                        <a:buFont typeface="Wingdings" panose="05000000000000000000" pitchFamily="2" charset="2"/>
                        <a:buNone/>
                      </a:pPr>
                      <a:r>
                        <a:rPr lang="fr-FR" sz="1300" b="0" dirty="0" err="1"/>
                        <a:t>Measures</a:t>
                      </a:r>
                      <a:r>
                        <a:rPr lang="fr-FR" sz="1300" b="0" dirty="0"/>
                        <a:t> CO₂ </a:t>
                      </a:r>
                      <a:r>
                        <a:rPr lang="fr-FR" sz="1300" b="0" dirty="0" err="1"/>
                        <a:t>emissions</a:t>
                      </a:r>
                      <a:r>
                        <a:rPr lang="fr-FR" sz="1300" b="0" dirty="0"/>
                        <a:t> per transport mode.</a:t>
                      </a:r>
                      <a:endParaRPr lang="LID4096" sz="1300" b="0" dirty="0"/>
                    </a:p>
                  </a:txBody>
                  <a:tcPr/>
                </a:tc>
                <a:tc>
                  <a:txBody>
                    <a:bodyPr/>
                    <a:lstStyle/>
                    <a:p>
                      <a:pPr marL="0" indent="0">
                        <a:buFont typeface="Wingdings" panose="05000000000000000000" pitchFamily="2" charset="2"/>
                        <a:buNone/>
                      </a:pPr>
                      <a:r>
                        <a:rPr lang="en-GB" sz="1300" dirty="0"/>
                        <a:t>Supports climate action strategies and carbon offsetting.</a:t>
                      </a:r>
                      <a:endParaRPr lang="LID4096" sz="1300" dirty="0"/>
                    </a:p>
                  </a:txBody>
                  <a:tcPr/>
                </a:tc>
                <a:extLst>
                  <a:ext uri="{0D108BD9-81ED-4DB2-BD59-A6C34878D82A}">
                    <a16:rowId xmlns:a16="http://schemas.microsoft.com/office/drawing/2014/main" val="1430705026"/>
                  </a:ext>
                </a:extLst>
              </a:tr>
              <a:tr h="370840">
                <a:tc>
                  <a:txBody>
                    <a:bodyPr/>
                    <a:lstStyle/>
                    <a:p>
                      <a:pPr algn="l"/>
                      <a:r>
                        <a:rPr lang="en-GB" sz="1300" b="1" dirty="0"/>
                        <a:t>Water Quality Data</a:t>
                      </a:r>
                      <a:endParaRPr lang="LID4096" sz="1300" b="1" dirty="0"/>
                    </a:p>
                  </a:txBody>
                  <a:tcPr/>
                </a:tc>
                <a:tc>
                  <a:txBody>
                    <a:bodyPr/>
                    <a:lstStyle/>
                    <a:p>
                      <a:pPr marL="0" indent="0">
                        <a:buFont typeface="Wingdings" panose="05000000000000000000" pitchFamily="2" charset="2"/>
                        <a:buNone/>
                      </a:pPr>
                      <a:r>
                        <a:rPr lang="en-GB" sz="1300" b="0" dirty="0"/>
                        <a:t>Monitors pollutants in water sources, including pH levels, heavy metals, and microbial contamination.</a:t>
                      </a:r>
                      <a:endParaRPr lang="LID4096" sz="1300" b="0" dirty="0"/>
                    </a:p>
                  </a:txBody>
                  <a:tcPr/>
                </a:tc>
                <a:tc>
                  <a:txBody>
                    <a:bodyPr/>
                    <a:lstStyle/>
                    <a:p>
                      <a:pPr marL="0" indent="0">
                        <a:buFont typeface="Wingdings" panose="05000000000000000000" pitchFamily="2" charset="2"/>
                        <a:buNone/>
                      </a:pPr>
                      <a:r>
                        <a:rPr lang="en-GB" sz="1300" dirty="0"/>
                        <a:t>Helps ensure safe drinking water, protect ecosystems, and regulate industrial discharge.</a:t>
                      </a:r>
                      <a:endParaRPr lang="LID4096" sz="1300" dirty="0"/>
                    </a:p>
                  </a:txBody>
                  <a:tcPr/>
                </a:tc>
                <a:extLst>
                  <a:ext uri="{0D108BD9-81ED-4DB2-BD59-A6C34878D82A}">
                    <a16:rowId xmlns:a16="http://schemas.microsoft.com/office/drawing/2014/main" val="2846835107"/>
                  </a:ext>
                </a:extLst>
              </a:tr>
              <a:tr h="370840">
                <a:tc>
                  <a:txBody>
                    <a:bodyPr/>
                    <a:lstStyle/>
                    <a:p>
                      <a:pPr algn="l"/>
                      <a:r>
                        <a:rPr lang="en-GB" sz="1300" b="1" dirty="0"/>
                        <a:t>Soil Quality Data</a:t>
                      </a:r>
                      <a:endParaRPr lang="LID4096" sz="1300" b="1" dirty="0"/>
                    </a:p>
                  </a:txBody>
                  <a:tcPr/>
                </a:tc>
                <a:tc>
                  <a:txBody>
                    <a:bodyPr/>
                    <a:lstStyle/>
                    <a:p>
                      <a:pPr marL="0" indent="0">
                        <a:buFont typeface="Wingdings" panose="05000000000000000000" pitchFamily="2" charset="2"/>
                        <a:buNone/>
                      </a:pPr>
                      <a:r>
                        <a:rPr lang="en-GB" sz="1300" b="0" dirty="0"/>
                        <a:t>Measures contamination levels, nutrient content, and erosion rates in soil.</a:t>
                      </a:r>
                      <a:endParaRPr lang="LID4096" sz="1300" b="0" dirty="0"/>
                    </a:p>
                  </a:txBody>
                  <a:tcPr/>
                </a:tc>
                <a:tc>
                  <a:txBody>
                    <a:bodyPr/>
                    <a:lstStyle/>
                    <a:p>
                      <a:pPr marL="0" indent="0">
                        <a:buFont typeface="Wingdings" panose="05000000000000000000" pitchFamily="2" charset="2"/>
                        <a:buNone/>
                      </a:pPr>
                      <a:r>
                        <a:rPr lang="en-GB" sz="1300" dirty="0"/>
                        <a:t>Supports sustainable agriculture, land use planning, and pollution control.</a:t>
                      </a:r>
                      <a:endParaRPr lang="LID4096" sz="1300" dirty="0"/>
                    </a:p>
                  </a:txBody>
                  <a:tcPr/>
                </a:tc>
                <a:extLst>
                  <a:ext uri="{0D108BD9-81ED-4DB2-BD59-A6C34878D82A}">
                    <a16:rowId xmlns:a16="http://schemas.microsoft.com/office/drawing/2014/main" val="1723505809"/>
                  </a:ext>
                </a:extLst>
              </a:tr>
              <a:tr h="370840">
                <a:tc>
                  <a:txBody>
                    <a:bodyPr/>
                    <a:lstStyle/>
                    <a:p>
                      <a:pPr algn="l"/>
                      <a:r>
                        <a:rPr lang="en-GB" sz="1300" b="1" dirty="0"/>
                        <a:t>Biodiversity Data</a:t>
                      </a:r>
                      <a:endParaRPr lang="LID4096" sz="1300" b="1" dirty="0"/>
                    </a:p>
                  </a:txBody>
                  <a:tcPr/>
                </a:tc>
                <a:tc>
                  <a:txBody>
                    <a:bodyPr/>
                    <a:lstStyle/>
                    <a:p>
                      <a:pPr marL="0" indent="0">
                        <a:buFont typeface="Wingdings" panose="05000000000000000000" pitchFamily="2" charset="2"/>
                        <a:buNone/>
                      </a:pPr>
                      <a:r>
                        <a:rPr lang="en-GB" sz="1300" b="0" dirty="0"/>
                        <a:t>Tracks species distribution, habitat health, and population trends of flora and fauna.</a:t>
                      </a:r>
                      <a:endParaRPr lang="LID4096" sz="1300" b="0" dirty="0"/>
                    </a:p>
                  </a:txBody>
                  <a:tcPr/>
                </a:tc>
                <a:tc>
                  <a:txBody>
                    <a:bodyPr/>
                    <a:lstStyle/>
                    <a:p>
                      <a:pPr marL="0" indent="0">
                        <a:buFont typeface="Wingdings" panose="05000000000000000000" pitchFamily="2" charset="2"/>
                        <a:buNone/>
                      </a:pPr>
                      <a:r>
                        <a:rPr lang="en-GB" sz="1300" dirty="0"/>
                        <a:t>Aids in conservation efforts, wildlife protection, and ecosystem management.</a:t>
                      </a:r>
                      <a:endParaRPr lang="LID4096" sz="1300" dirty="0"/>
                    </a:p>
                  </a:txBody>
                  <a:tcPr/>
                </a:tc>
                <a:extLst>
                  <a:ext uri="{0D108BD9-81ED-4DB2-BD59-A6C34878D82A}">
                    <a16:rowId xmlns:a16="http://schemas.microsoft.com/office/drawing/2014/main" val="694516291"/>
                  </a:ext>
                </a:extLst>
              </a:tr>
              <a:tr h="370840">
                <a:tc>
                  <a:txBody>
                    <a:bodyPr/>
                    <a:lstStyle/>
                    <a:p>
                      <a:pPr algn="l"/>
                      <a:r>
                        <a:rPr lang="en-GB" sz="1300" b="1" dirty="0"/>
                        <a:t>Weather and Climate Data</a:t>
                      </a:r>
                      <a:endParaRPr lang="LID4096" sz="1300" b="1" dirty="0"/>
                    </a:p>
                  </a:txBody>
                  <a:tcPr/>
                </a:tc>
                <a:tc>
                  <a:txBody>
                    <a:bodyPr/>
                    <a:lstStyle/>
                    <a:p>
                      <a:pPr marL="0" indent="0">
                        <a:buFont typeface="Wingdings" panose="05000000000000000000" pitchFamily="2" charset="2"/>
                        <a:buNone/>
                      </a:pPr>
                      <a:r>
                        <a:rPr lang="en-GB" sz="1300" b="0" dirty="0"/>
                        <a:t>Collects temperature, humidity, rainfall, and extreme weather events.</a:t>
                      </a:r>
                      <a:endParaRPr lang="LID4096" sz="1300" b="0" dirty="0"/>
                    </a:p>
                  </a:txBody>
                  <a:tcPr/>
                </a:tc>
                <a:tc>
                  <a:txBody>
                    <a:bodyPr/>
                    <a:lstStyle/>
                    <a:p>
                      <a:pPr marL="0" indent="0">
                        <a:buFont typeface="Wingdings" panose="05000000000000000000" pitchFamily="2" charset="2"/>
                        <a:buNone/>
                      </a:pPr>
                      <a:r>
                        <a:rPr lang="en-GB" sz="1300" dirty="0"/>
                        <a:t>Used for climate </a:t>
                      </a:r>
                      <a:r>
                        <a:rPr lang="en-GB" sz="1300" dirty="0" err="1"/>
                        <a:t>modeling</a:t>
                      </a:r>
                      <a:r>
                        <a:rPr lang="en-GB" sz="1300" dirty="0"/>
                        <a:t>, disaster preparedness, and agricultural planning.</a:t>
                      </a:r>
                      <a:endParaRPr lang="LID4096" sz="1300" dirty="0"/>
                    </a:p>
                  </a:txBody>
                  <a:tcPr/>
                </a:tc>
                <a:extLst>
                  <a:ext uri="{0D108BD9-81ED-4DB2-BD59-A6C34878D82A}">
                    <a16:rowId xmlns:a16="http://schemas.microsoft.com/office/drawing/2014/main" val="2165951803"/>
                  </a:ext>
                </a:extLst>
              </a:tr>
            </a:tbl>
          </a:graphicData>
        </a:graphic>
      </p:graphicFrame>
      <p:sp>
        <p:nvSpPr>
          <p:cNvPr id="13" name="object 3">
            <a:extLst>
              <a:ext uri="{FF2B5EF4-FFF2-40B4-BE49-F238E27FC236}">
                <a16:creationId xmlns:a16="http://schemas.microsoft.com/office/drawing/2014/main" id="{2725FCE8-1076-68AC-020A-63546FA2200B}"/>
              </a:ext>
            </a:extLst>
          </p:cNvPr>
          <p:cNvSpPr txBox="1"/>
          <p:nvPr/>
        </p:nvSpPr>
        <p:spPr>
          <a:xfrm>
            <a:off x="726281" y="5931510"/>
            <a:ext cx="10625455"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Tracking environmental data helps policymakers create cleaner, healthier cities.</a:t>
            </a:r>
          </a:p>
        </p:txBody>
      </p:sp>
      <p:sp>
        <p:nvSpPr>
          <p:cNvPr id="2" name="Title 13">
            <a:extLst>
              <a:ext uri="{FF2B5EF4-FFF2-40B4-BE49-F238E27FC236}">
                <a16:creationId xmlns:a16="http://schemas.microsoft.com/office/drawing/2014/main" id="{45E0042F-B241-6D82-DDFE-972BD8EFF1E6}"/>
              </a:ext>
            </a:extLst>
          </p:cNvPr>
          <p:cNvSpPr>
            <a:spLocks noGrp="1"/>
          </p:cNvSpPr>
          <p:nvPr>
            <p:ph type="title"/>
          </p:nvPr>
        </p:nvSpPr>
        <p:spPr>
          <a:xfrm>
            <a:off x="727200" y="432000"/>
            <a:ext cx="2952000" cy="369332"/>
          </a:xfrm>
        </p:spPr>
        <p:txBody>
          <a:bodyPr/>
          <a:lstStyle/>
          <a:p>
            <a:r>
              <a:rPr lang="en-GB" dirty="0"/>
              <a:t>6. Environmental Data</a:t>
            </a:r>
            <a:endParaRPr lang="LID4096" dirty="0"/>
          </a:p>
        </p:txBody>
      </p:sp>
    </p:spTree>
    <p:extLst>
      <p:ext uri="{BB962C8B-B14F-4D97-AF65-F5344CB8AC3E}">
        <p14:creationId xmlns:p14="http://schemas.microsoft.com/office/powerpoint/2010/main" val="8196221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A9EAB-CD75-390D-392E-D908A66D58C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BE0CDBD2-2CAB-298B-DEB2-0AA02EE85E89}"/>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6.3 Sources of Public Environmental Data</a:t>
            </a:r>
          </a:p>
        </p:txBody>
      </p:sp>
      <p:sp>
        <p:nvSpPr>
          <p:cNvPr id="5" name="object 3">
            <a:extLst>
              <a:ext uri="{FF2B5EF4-FFF2-40B4-BE49-F238E27FC236}">
                <a16:creationId xmlns:a16="http://schemas.microsoft.com/office/drawing/2014/main" id="{05C34710-D9F0-D777-4454-96D47B8E83C3}"/>
              </a:ext>
            </a:extLst>
          </p:cNvPr>
          <p:cNvSpPr txBox="1"/>
          <p:nvPr/>
        </p:nvSpPr>
        <p:spPr>
          <a:xfrm>
            <a:off x="733424" y="1514807"/>
            <a:ext cx="10725152" cy="1001373"/>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Environmental Sensors &amp; Air Quality Monitors</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Installed in urban areas to:</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Measure real-time air pollution levels (CO₂, NOₓ, PM).</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Detect high-pollution areas near busy roads and industrial zones.</a:t>
            </a:r>
          </a:p>
        </p:txBody>
      </p:sp>
      <p:sp>
        <p:nvSpPr>
          <p:cNvPr id="4" name="object 3">
            <a:extLst>
              <a:ext uri="{FF2B5EF4-FFF2-40B4-BE49-F238E27FC236}">
                <a16:creationId xmlns:a16="http://schemas.microsoft.com/office/drawing/2014/main" id="{1C073CE4-A25E-B79F-17A8-C326C8DB6DED}"/>
              </a:ext>
            </a:extLst>
          </p:cNvPr>
          <p:cNvSpPr txBox="1"/>
          <p:nvPr/>
        </p:nvSpPr>
        <p:spPr>
          <a:xfrm>
            <a:off x="733424" y="2822875"/>
            <a:ext cx="10725152" cy="101419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Emission Models &amp; Vehicle Data</a:t>
            </a:r>
          </a:p>
          <a:p>
            <a:pPr marL="266700" defTabSz="1175644" hangingPunct="1">
              <a:lnSpc>
                <a:spcPct val="100000"/>
              </a:lnSpc>
              <a:spcBef>
                <a:spcPts val="129"/>
              </a:spcBef>
            </a:pPr>
            <a:r>
              <a:rPr lang="en-GB" sz="1600" dirty="0">
                <a:solidFill>
                  <a:sysClr val="windowText" lastClr="000000"/>
                </a:solidFill>
                <a:latin typeface="Arial"/>
                <a:cs typeface="Arial"/>
              </a:rPr>
              <a:t>🚗 Uses fuel type and vehicle distance travelled to:</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Estimate emissions from different vehicle categories (cars, trucks, buses).</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Support government policies on low-emission zones and congestion charges.</a:t>
            </a:r>
          </a:p>
        </p:txBody>
      </p:sp>
      <p:sp>
        <p:nvSpPr>
          <p:cNvPr id="7" name="object 3">
            <a:extLst>
              <a:ext uri="{FF2B5EF4-FFF2-40B4-BE49-F238E27FC236}">
                <a16:creationId xmlns:a16="http://schemas.microsoft.com/office/drawing/2014/main" id="{60C89EAE-088A-6F6F-606C-21A969A80808}"/>
              </a:ext>
            </a:extLst>
          </p:cNvPr>
          <p:cNvSpPr txBox="1"/>
          <p:nvPr/>
        </p:nvSpPr>
        <p:spPr>
          <a:xfrm>
            <a:off x="726282" y="4143767"/>
            <a:ext cx="10725152" cy="103984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Satellite &amp; Aerial Imagery</a:t>
            </a:r>
          </a:p>
          <a:p>
            <a:pPr marL="266700" defTabSz="1175644" hangingPunct="1">
              <a:lnSpc>
                <a:spcPct val="100000"/>
              </a:lnSpc>
              <a:spcBef>
                <a:spcPts val="129"/>
              </a:spcBef>
            </a:pPr>
            <a:r>
              <a:rPr lang="en-GB" sz="1600" dirty="0">
                <a:solidFill>
                  <a:sysClr val="windowText" lastClr="000000"/>
                </a:solidFill>
                <a:latin typeface="Arial"/>
                <a:cs typeface="Arial"/>
              </a:rPr>
              <a:t>🛰️ Used for large-scale environmental monitoring:</a:t>
            </a:r>
          </a:p>
          <a:p>
            <a:pPr marL="266700" defTabSz="1175644" hangingPunct="1">
              <a:lnSpc>
                <a:spcPct val="100000"/>
              </a:lnSpc>
              <a:spcBef>
                <a:spcPts val="129"/>
              </a:spcBef>
            </a:pPr>
            <a:r>
              <a:rPr lang="en-GB" sz="1600" dirty="0">
                <a:solidFill>
                  <a:sysClr val="windowText" lastClr="000000"/>
                </a:solidFill>
                <a:latin typeface="Arial"/>
                <a:cs typeface="Arial"/>
              </a:rPr>
              <a:t>✔️ Tracks urban expansion, deforestation, and transport-related changes.</a:t>
            </a:r>
          </a:p>
          <a:p>
            <a:pPr marL="266700" defTabSz="1175644" hangingPunct="1">
              <a:lnSpc>
                <a:spcPct val="100000"/>
              </a:lnSpc>
              <a:spcBef>
                <a:spcPts val="129"/>
              </a:spcBef>
            </a:pPr>
            <a:r>
              <a:rPr lang="en-GB" sz="1600" dirty="0">
                <a:solidFill>
                  <a:sysClr val="windowText" lastClr="000000"/>
                </a:solidFill>
                <a:latin typeface="Arial"/>
                <a:cs typeface="Arial"/>
              </a:rPr>
              <a:t>✔️ Identifies heat islands caused by excessive road traffic.</a:t>
            </a:r>
          </a:p>
        </p:txBody>
      </p:sp>
      <p:sp>
        <p:nvSpPr>
          <p:cNvPr id="9" name="object 3">
            <a:extLst>
              <a:ext uri="{FF2B5EF4-FFF2-40B4-BE49-F238E27FC236}">
                <a16:creationId xmlns:a16="http://schemas.microsoft.com/office/drawing/2014/main" id="{6DBB4AF0-FD2C-8A50-F544-4CCA315640E3}"/>
              </a:ext>
            </a:extLst>
          </p:cNvPr>
          <p:cNvSpPr txBox="1"/>
          <p:nvPr/>
        </p:nvSpPr>
        <p:spPr>
          <a:xfrm>
            <a:off x="726282" y="5507374"/>
            <a:ext cx="10725152" cy="583310"/>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Combining multiple data sources </a:t>
            </a:r>
            <a:r>
              <a:rPr lang="en-GB" sz="1800" b="1" dirty="0">
                <a:solidFill>
                  <a:sysClr val="windowText" lastClr="000000"/>
                </a:solidFill>
                <a:latin typeface="Arial"/>
                <a:cs typeface="Arial"/>
              </a:rPr>
              <a:t>provides accurate insights into transport </a:t>
            </a:r>
          </a:p>
          <a:p>
            <a:pPr marL="16328" defTabSz="1175644" hangingPunct="1">
              <a:lnSpc>
                <a:spcPct val="100000"/>
              </a:lnSpc>
              <a:spcBef>
                <a:spcPts val="129"/>
              </a:spcBef>
            </a:pPr>
            <a:r>
              <a:rPr lang="en-GB" sz="1800" b="1" dirty="0">
                <a:solidFill>
                  <a:sysClr val="windowText" lastClr="000000"/>
                </a:solidFill>
                <a:latin typeface="Arial"/>
                <a:cs typeface="Arial"/>
              </a:rPr>
              <a:t>pollution.</a:t>
            </a:r>
          </a:p>
        </p:txBody>
      </p:sp>
      <p:pic>
        <p:nvPicPr>
          <p:cNvPr id="14" name="Picture 13" descr="A person pointing at a temperature display&#10;&#10;AI-generated content may be incorrect.">
            <a:extLst>
              <a:ext uri="{FF2B5EF4-FFF2-40B4-BE49-F238E27FC236}">
                <a16:creationId xmlns:a16="http://schemas.microsoft.com/office/drawing/2014/main" id="{732CE46D-933B-A3BB-9506-C18813C4A1D3}"/>
              </a:ext>
            </a:extLst>
          </p:cNvPr>
          <p:cNvPicPr>
            <a:picLocks noChangeAspect="1"/>
          </p:cNvPicPr>
          <p:nvPr/>
        </p:nvPicPr>
        <p:blipFill>
          <a:blip r:embed="rId2" cstate="print">
            <a:extLst>
              <a:ext uri="{28A0092B-C50C-407E-A947-70E740481C1C}">
                <a14:useLocalDpi xmlns:a14="http://schemas.microsoft.com/office/drawing/2010/main" val="0"/>
              </a:ext>
            </a:extLst>
          </a:blip>
          <a:srcRect t="10001" b="9686"/>
          <a:stretch/>
        </p:blipFill>
        <p:spPr>
          <a:xfrm>
            <a:off x="8857597" y="1433142"/>
            <a:ext cx="2864142" cy="2300273"/>
          </a:xfrm>
          <a:prstGeom prst="rect">
            <a:avLst/>
          </a:prstGeom>
        </p:spPr>
      </p:pic>
      <p:pic>
        <p:nvPicPr>
          <p:cNvPr id="16" name="Picture 15" descr="A car on a map&#10;&#10;AI-generated content may be incorrect.">
            <a:extLst>
              <a:ext uri="{FF2B5EF4-FFF2-40B4-BE49-F238E27FC236}">
                <a16:creationId xmlns:a16="http://schemas.microsoft.com/office/drawing/2014/main" id="{1FC7DA34-3459-38BE-3ACF-31CCB56F564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1330" y="3873439"/>
            <a:ext cx="2217245" cy="2217245"/>
          </a:xfrm>
          <a:prstGeom prst="rect">
            <a:avLst/>
          </a:prstGeom>
        </p:spPr>
      </p:pic>
      <p:sp>
        <p:nvSpPr>
          <p:cNvPr id="2" name="Title 13">
            <a:extLst>
              <a:ext uri="{FF2B5EF4-FFF2-40B4-BE49-F238E27FC236}">
                <a16:creationId xmlns:a16="http://schemas.microsoft.com/office/drawing/2014/main" id="{2B1CA148-E883-AC8D-94CC-96D64C8B2DEA}"/>
              </a:ext>
            </a:extLst>
          </p:cNvPr>
          <p:cNvSpPr>
            <a:spLocks noGrp="1"/>
          </p:cNvSpPr>
          <p:nvPr>
            <p:ph type="title"/>
          </p:nvPr>
        </p:nvSpPr>
        <p:spPr>
          <a:xfrm>
            <a:off x="727200" y="432000"/>
            <a:ext cx="2952000" cy="369332"/>
          </a:xfrm>
        </p:spPr>
        <p:txBody>
          <a:bodyPr/>
          <a:lstStyle/>
          <a:p>
            <a:r>
              <a:rPr lang="en-GB" dirty="0"/>
              <a:t>6. Environmental Data</a:t>
            </a:r>
            <a:endParaRPr lang="LID4096" dirty="0"/>
          </a:p>
        </p:txBody>
      </p:sp>
    </p:spTree>
    <p:extLst>
      <p:ext uri="{BB962C8B-B14F-4D97-AF65-F5344CB8AC3E}">
        <p14:creationId xmlns:p14="http://schemas.microsoft.com/office/powerpoint/2010/main" val="2294195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AB72E-2660-AB0B-24F8-DE488A3AFC3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F82C2FE-E466-B3BB-B6CA-7A9FA545EFCC}"/>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6.4 Applications of Environmental Data</a:t>
            </a:r>
          </a:p>
        </p:txBody>
      </p:sp>
      <p:sp>
        <p:nvSpPr>
          <p:cNvPr id="5" name="object 3">
            <a:extLst>
              <a:ext uri="{FF2B5EF4-FFF2-40B4-BE49-F238E27FC236}">
                <a16:creationId xmlns:a16="http://schemas.microsoft.com/office/drawing/2014/main" id="{E5978AB0-51AE-7E29-F333-4A9E2C2B07DA}"/>
              </a:ext>
            </a:extLst>
          </p:cNvPr>
          <p:cNvSpPr txBox="1"/>
          <p:nvPr/>
        </p:nvSpPr>
        <p:spPr>
          <a:xfrm>
            <a:off x="733424" y="1514807"/>
            <a:ext cx="10725152" cy="1039846"/>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Environmental Impact Assessments (EIA)</a:t>
            </a:r>
          </a:p>
          <a:p>
            <a:pPr marL="266700" defTabSz="1175644" hangingPunct="1">
              <a:lnSpc>
                <a:spcPct val="100000"/>
              </a:lnSpc>
              <a:spcBef>
                <a:spcPts val="129"/>
              </a:spcBef>
            </a:pPr>
            <a:r>
              <a:rPr lang="en-GB" sz="1600" dirty="0">
                <a:solidFill>
                  <a:sysClr val="windowText" lastClr="000000"/>
                </a:solidFill>
                <a:latin typeface="Arial"/>
                <a:cs typeface="Arial"/>
              </a:rPr>
              <a:t>📊 Helps policymakers understand:</a:t>
            </a:r>
          </a:p>
          <a:p>
            <a:pPr marL="266700" defTabSz="1175644" hangingPunct="1">
              <a:lnSpc>
                <a:spcPct val="100000"/>
              </a:lnSpc>
              <a:spcBef>
                <a:spcPts val="129"/>
              </a:spcBef>
            </a:pPr>
            <a:r>
              <a:rPr lang="en-GB" sz="1600" dirty="0">
                <a:solidFill>
                  <a:sysClr val="windowText" lastClr="000000"/>
                </a:solidFill>
                <a:latin typeface="Arial"/>
                <a:cs typeface="Arial"/>
              </a:rPr>
              <a:t>✔️ How new roads affect air quality and ecosystems.</a:t>
            </a:r>
          </a:p>
          <a:p>
            <a:pPr marL="266700" defTabSz="1175644" hangingPunct="1">
              <a:lnSpc>
                <a:spcPct val="100000"/>
              </a:lnSpc>
              <a:spcBef>
                <a:spcPts val="129"/>
              </a:spcBef>
            </a:pPr>
            <a:r>
              <a:rPr lang="en-GB" sz="1600" dirty="0">
                <a:solidFill>
                  <a:sysClr val="windowText" lastClr="000000"/>
                </a:solidFill>
                <a:latin typeface="Arial"/>
                <a:cs typeface="Arial"/>
              </a:rPr>
              <a:t>✔️ Which areas need green corridors or pollution control measures.</a:t>
            </a:r>
          </a:p>
        </p:txBody>
      </p:sp>
      <p:sp>
        <p:nvSpPr>
          <p:cNvPr id="4" name="object 3">
            <a:extLst>
              <a:ext uri="{FF2B5EF4-FFF2-40B4-BE49-F238E27FC236}">
                <a16:creationId xmlns:a16="http://schemas.microsoft.com/office/drawing/2014/main" id="{0178DAC5-23D1-B539-9B9F-44BD0B62298C}"/>
              </a:ext>
            </a:extLst>
          </p:cNvPr>
          <p:cNvSpPr txBox="1"/>
          <p:nvPr/>
        </p:nvSpPr>
        <p:spPr>
          <a:xfrm>
            <a:off x="733424" y="2822875"/>
            <a:ext cx="10725152" cy="103984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Greener Transport Policies &amp; Urban Planning</a:t>
            </a:r>
          </a:p>
          <a:p>
            <a:pPr marL="266700" defTabSz="1175644" hangingPunct="1">
              <a:lnSpc>
                <a:spcPct val="100000"/>
              </a:lnSpc>
              <a:spcBef>
                <a:spcPts val="129"/>
              </a:spcBef>
            </a:pPr>
            <a:r>
              <a:rPr lang="en-GB" sz="1600" dirty="0">
                <a:solidFill>
                  <a:sysClr val="windowText" lastClr="000000"/>
                </a:solidFill>
                <a:latin typeface="Arial"/>
                <a:cs typeface="Arial"/>
              </a:rPr>
              <a:t>🌱 Supports:</a:t>
            </a:r>
          </a:p>
          <a:p>
            <a:pPr marL="266700" defTabSz="1175644" hangingPunct="1">
              <a:lnSpc>
                <a:spcPct val="100000"/>
              </a:lnSpc>
              <a:spcBef>
                <a:spcPts val="129"/>
              </a:spcBef>
            </a:pPr>
            <a:r>
              <a:rPr lang="en-GB" sz="1600" dirty="0">
                <a:solidFill>
                  <a:sysClr val="windowText" lastClr="000000"/>
                </a:solidFill>
                <a:latin typeface="Arial"/>
                <a:cs typeface="Arial"/>
              </a:rPr>
              <a:t>✔️ Shifting to electric buses and trams to cut emissions.</a:t>
            </a:r>
          </a:p>
          <a:p>
            <a:pPr marL="266700" defTabSz="1175644" hangingPunct="1">
              <a:lnSpc>
                <a:spcPct val="100000"/>
              </a:lnSpc>
              <a:spcBef>
                <a:spcPts val="129"/>
              </a:spcBef>
            </a:pPr>
            <a:r>
              <a:rPr lang="en-GB" sz="1600" dirty="0">
                <a:solidFill>
                  <a:sysClr val="windowText" lastClr="000000"/>
                </a:solidFill>
                <a:latin typeface="Arial"/>
                <a:cs typeface="Arial"/>
              </a:rPr>
              <a:t>✔️ Expanding bike lanes, pedestrian zones, and public transport networks.</a:t>
            </a:r>
          </a:p>
        </p:txBody>
      </p:sp>
      <p:sp>
        <p:nvSpPr>
          <p:cNvPr id="7" name="object 3">
            <a:extLst>
              <a:ext uri="{FF2B5EF4-FFF2-40B4-BE49-F238E27FC236}">
                <a16:creationId xmlns:a16="http://schemas.microsoft.com/office/drawing/2014/main" id="{AFAB782D-62F8-B64D-160B-ED805DF6FB02}"/>
              </a:ext>
            </a:extLst>
          </p:cNvPr>
          <p:cNvSpPr txBox="1"/>
          <p:nvPr/>
        </p:nvSpPr>
        <p:spPr>
          <a:xfrm>
            <a:off x="726282" y="4143767"/>
            <a:ext cx="10725152" cy="103984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Noise Reduction &amp; Smart City Design</a:t>
            </a:r>
          </a:p>
          <a:p>
            <a:pPr marL="266700" defTabSz="1175644" hangingPunct="1">
              <a:lnSpc>
                <a:spcPct val="100000"/>
              </a:lnSpc>
              <a:spcBef>
                <a:spcPts val="129"/>
              </a:spcBef>
            </a:pPr>
            <a:r>
              <a:rPr lang="en-GB" sz="1600" dirty="0">
                <a:solidFill>
                  <a:sysClr val="windowText" lastClr="000000"/>
                </a:solidFill>
                <a:latin typeface="Arial"/>
                <a:cs typeface="Arial"/>
              </a:rPr>
              <a:t>🔇 Helps in:</a:t>
            </a:r>
          </a:p>
          <a:p>
            <a:pPr marL="266700" defTabSz="1175644" hangingPunct="1">
              <a:lnSpc>
                <a:spcPct val="100000"/>
              </a:lnSpc>
              <a:spcBef>
                <a:spcPts val="129"/>
              </a:spcBef>
            </a:pPr>
            <a:r>
              <a:rPr lang="en-GB" sz="1600" dirty="0">
                <a:solidFill>
                  <a:sysClr val="windowText" lastClr="000000"/>
                </a:solidFill>
                <a:latin typeface="Arial"/>
                <a:cs typeface="Arial"/>
              </a:rPr>
              <a:t>✔️ Installing noise barriers near highways and airports.</a:t>
            </a:r>
          </a:p>
          <a:p>
            <a:pPr marL="266700" defTabSz="1175644" hangingPunct="1">
              <a:lnSpc>
                <a:spcPct val="100000"/>
              </a:lnSpc>
              <a:spcBef>
                <a:spcPts val="129"/>
              </a:spcBef>
            </a:pPr>
            <a:r>
              <a:rPr lang="en-GB" sz="1600" dirty="0">
                <a:solidFill>
                  <a:sysClr val="windowText" lastClr="000000"/>
                </a:solidFill>
                <a:latin typeface="Arial"/>
                <a:cs typeface="Arial"/>
              </a:rPr>
              <a:t>✔️ Zoning regulations to reduce traffic noise in residential areas.</a:t>
            </a:r>
          </a:p>
        </p:txBody>
      </p:sp>
      <p:sp>
        <p:nvSpPr>
          <p:cNvPr id="9" name="object 3">
            <a:extLst>
              <a:ext uri="{FF2B5EF4-FFF2-40B4-BE49-F238E27FC236}">
                <a16:creationId xmlns:a16="http://schemas.microsoft.com/office/drawing/2014/main" id="{866679C1-440D-AB51-7A2C-82F0F4A2C5E7}"/>
              </a:ext>
            </a:extLst>
          </p:cNvPr>
          <p:cNvSpPr txBox="1"/>
          <p:nvPr/>
        </p:nvSpPr>
        <p:spPr>
          <a:xfrm>
            <a:off x="726282" y="5749271"/>
            <a:ext cx="10725152" cy="380691"/>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800" dirty="0">
                <a:solidFill>
                  <a:sysClr val="windowText" lastClr="000000"/>
                </a:solidFill>
                <a:latin typeface="Arial"/>
                <a:cs typeface="Arial"/>
              </a:rPr>
              <a:t>Environmental data is </a:t>
            </a:r>
            <a:r>
              <a:rPr lang="en-GB" sz="1800" b="1" dirty="0">
                <a:solidFill>
                  <a:sysClr val="windowText" lastClr="000000"/>
                </a:solidFill>
                <a:latin typeface="Arial"/>
                <a:cs typeface="Arial"/>
              </a:rPr>
              <a:t>critical for sustainable, </a:t>
            </a:r>
            <a:r>
              <a:rPr lang="en-GB" sz="1800" b="1" dirty="0" err="1">
                <a:solidFill>
                  <a:sysClr val="windowText" lastClr="000000"/>
                </a:solidFill>
                <a:latin typeface="Arial"/>
                <a:cs typeface="Arial"/>
              </a:rPr>
              <a:t>livable</a:t>
            </a:r>
            <a:r>
              <a:rPr lang="en-GB" sz="1800" b="1" dirty="0">
                <a:solidFill>
                  <a:sysClr val="windowText" lastClr="000000"/>
                </a:solidFill>
                <a:latin typeface="Arial"/>
                <a:cs typeface="Arial"/>
              </a:rPr>
              <a:t> cities.</a:t>
            </a:r>
          </a:p>
        </p:txBody>
      </p:sp>
      <p:pic>
        <p:nvPicPr>
          <p:cNvPr id="12" name="Picture 11" descr="A group of people standing around a computer&#10;&#10;AI-generated content may be incorrect.">
            <a:extLst>
              <a:ext uri="{FF2B5EF4-FFF2-40B4-BE49-F238E27FC236}">
                <a16:creationId xmlns:a16="http://schemas.microsoft.com/office/drawing/2014/main" id="{E81128F2-9FC7-1142-687F-71E3C80496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9631" y="2173776"/>
            <a:ext cx="4448516" cy="3575495"/>
          </a:xfrm>
          <a:prstGeom prst="rect">
            <a:avLst/>
          </a:prstGeom>
        </p:spPr>
      </p:pic>
      <p:sp>
        <p:nvSpPr>
          <p:cNvPr id="2" name="Title 13">
            <a:extLst>
              <a:ext uri="{FF2B5EF4-FFF2-40B4-BE49-F238E27FC236}">
                <a16:creationId xmlns:a16="http://schemas.microsoft.com/office/drawing/2014/main" id="{53E32B52-E4D4-4459-7CD0-05F44C7CF57E}"/>
              </a:ext>
            </a:extLst>
          </p:cNvPr>
          <p:cNvSpPr>
            <a:spLocks noGrp="1"/>
          </p:cNvSpPr>
          <p:nvPr>
            <p:ph type="title"/>
          </p:nvPr>
        </p:nvSpPr>
        <p:spPr>
          <a:xfrm>
            <a:off x="727200" y="432000"/>
            <a:ext cx="2952000" cy="369332"/>
          </a:xfrm>
        </p:spPr>
        <p:txBody>
          <a:bodyPr/>
          <a:lstStyle/>
          <a:p>
            <a:r>
              <a:rPr lang="en-GB" dirty="0"/>
              <a:t>6. Environmental Data</a:t>
            </a:r>
            <a:endParaRPr lang="LID4096" dirty="0"/>
          </a:p>
        </p:txBody>
      </p:sp>
    </p:spTree>
    <p:extLst>
      <p:ext uri="{BB962C8B-B14F-4D97-AF65-F5344CB8AC3E}">
        <p14:creationId xmlns:p14="http://schemas.microsoft.com/office/powerpoint/2010/main" val="23424102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E5095-480A-9B0E-E7DC-426998E3D1C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98883C9-6C90-FFE0-8F32-6B30E814B4A9}"/>
              </a:ext>
            </a:extLst>
          </p:cNvPr>
          <p:cNvSpPr txBox="1"/>
          <p:nvPr/>
        </p:nvSpPr>
        <p:spPr>
          <a:xfrm>
            <a:off x="733424" y="1025080"/>
            <a:ext cx="9059800" cy="364130"/>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6.5 Case Study: How Cities Use Environmental Data? 🚦 </a:t>
            </a:r>
          </a:p>
        </p:txBody>
      </p:sp>
      <p:sp>
        <p:nvSpPr>
          <p:cNvPr id="5" name="object 3">
            <a:extLst>
              <a:ext uri="{FF2B5EF4-FFF2-40B4-BE49-F238E27FC236}">
                <a16:creationId xmlns:a16="http://schemas.microsoft.com/office/drawing/2014/main" id="{8C0B0F7C-56AA-ED3C-3879-C00DEEE69894}"/>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pic>
        <p:nvPicPr>
          <p:cNvPr id="4" name="Picture 3">
            <a:extLst>
              <a:ext uri="{FF2B5EF4-FFF2-40B4-BE49-F238E27FC236}">
                <a16:creationId xmlns:a16="http://schemas.microsoft.com/office/drawing/2014/main" id="{225D905D-22A3-B089-62F0-B4E94F55E536}"/>
              </a:ext>
            </a:extLst>
          </p:cNvPr>
          <p:cNvPicPr>
            <a:picLocks noChangeAspect="1"/>
          </p:cNvPicPr>
          <p:nvPr/>
        </p:nvPicPr>
        <p:blipFill>
          <a:blip r:embed="rId2"/>
          <a:stretch>
            <a:fillRect/>
          </a:stretch>
        </p:blipFill>
        <p:spPr>
          <a:xfrm>
            <a:off x="6920017" y="1017847"/>
            <a:ext cx="2873207" cy="1910799"/>
          </a:xfrm>
          <a:prstGeom prst="rect">
            <a:avLst/>
          </a:prstGeom>
        </p:spPr>
      </p:pic>
      <p:pic>
        <p:nvPicPr>
          <p:cNvPr id="1026" name="Picture 2" descr="Paris follows major European cities with introduction of car-free zones -  and residents don't notice | Euronews">
            <a:extLst>
              <a:ext uri="{FF2B5EF4-FFF2-40B4-BE49-F238E27FC236}">
                <a16:creationId xmlns:a16="http://schemas.microsoft.com/office/drawing/2014/main" id="{7513A756-507E-4C42-557F-D907778CDD6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5730"/>
          <a:stretch/>
        </p:blipFill>
        <p:spPr bwMode="auto">
          <a:xfrm>
            <a:off x="8056496" y="2455520"/>
            <a:ext cx="3493518" cy="19651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OT | Green Transport">
            <a:extLst>
              <a:ext uri="{FF2B5EF4-FFF2-40B4-BE49-F238E27FC236}">
                <a16:creationId xmlns:a16="http://schemas.microsoft.com/office/drawing/2014/main" id="{AC50328E-76FE-719E-FEE4-313B8CEB94F9}"/>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0017" y="4254931"/>
            <a:ext cx="3244898" cy="1910799"/>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D2B9A03-5437-EA74-B298-B4F4C053DAC1}"/>
              </a:ext>
            </a:extLst>
          </p:cNvPr>
          <p:cNvSpPr txBox="1"/>
          <p:nvPr/>
        </p:nvSpPr>
        <p:spPr>
          <a:xfrm>
            <a:off x="6920017" y="2965884"/>
            <a:ext cx="951925" cy="341632"/>
          </a:xfrm>
          <a:prstGeom prst="rect">
            <a:avLst/>
          </a:prstGeom>
          <a:noFill/>
        </p:spPr>
        <p:txBody>
          <a:bodyPr wrap="square">
            <a:spAutoFit/>
          </a:bodyPr>
          <a:lstStyle/>
          <a:p>
            <a:r>
              <a:rPr lang="it-IT" sz="1800" b="1" kern="1200" baseline="30000" dirty="0">
                <a:solidFill>
                  <a:schemeClr val="tx1"/>
                </a:solidFill>
                <a:latin typeface="Arial" panose="020B0604020202020204" pitchFamily="34" charset="0"/>
                <a:ea typeface="Roboto Cn" pitchFamily="2" charset="0"/>
                <a:cs typeface="Arial" panose="020B0604020202020204" pitchFamily="34" charset="0"/>
              </a:rPr>
              <a:t>London</a:t>
            </a:r>
            <a:endParaRPr lang="en-US" sz="1800" dirty="0"/>
          </a:p>
        </p:txBody>
      </p:sp>
      <p:sp>
        <p:nvSpPr>
          <p:cNvPr id="15" name="TextBox 14">
            <a:extLst>
              <a:ext uri="{FF2B5EF4-FFF2-40B4-BE49-F238E27FC236}">
                <a16:creationId xmlns:a16="http://schemas.microsoft.com/office/drawing/2014/main" id="{880CCB8B-7277-2B12-C63C-7D0BFA6749E5}"/>
              </a:ext>
            </a:extLst>
          </p:cNvPr>
          <p:cNvSpPr txBox="1"/>
          <p:nvPr/>
        </p:nvSpPr>
        <p:spPr>
          <a:xfrm>
            <a:off x="10598089" y="2197568"/>
            <a:ext cx="951925" cy="341632"/>
          </a:xfrm>
          <a:prstGeom prst="rect">
            <a:avLst/>
          </a:prstGeom>
          <a:noFill/>
        </p:spPr>
        <p:txBody>
          <a:bodyPr wrap="square">
            <a:spAutoFit/>
          </a:bodyPr>
          <a:lstStyle/>
          <a:p>
            <a:pPr algn="r"/>
            <a:r>
              <a:rPr lang="fr-FR" sz="1800" b="1" kern="1200" baseline="30000" dirty="0">
                <a:solidFill>
                  <a:schemeClr val="tx1"/>
                </a:solidFill>
                <a:latin typeface="Arial" panose="020B0604020202020204" pitchFamily="34" charset="0"/>
                <a:ea typeface="Roboto Cn" pitchFamily="2" charset="0"/>
                <a:cs typeface="Arial" panose="020B0604020202020204" pitchFamily="34" charset="0"/>
              </a:rPr>
              <a:t>Paris</a:t>
            </a:r>
            <a:endParaRPr lang="en-US" sz="1800" dirty="0"/>
          </a:p>
        </p:txBody>
      </p:sp>
      <p:sp>
        <p:nvSpPr>
          <p:cNvPr id="16" name="TextBox 15">
            <a:extLst>
              <a:ext uri="{FF2B5EF4-FFF2-40B4-BE49-F238E27FC236}">
                <a16:creationId xmlns:a16="http://schemas.microsoft.com/office/drawing/2014/main" id="{72FA3A99-F91D-B790-47FB-9A7F3C8CDE81}"/>
              </a:ext>
            </a:extLst>
          </p:cNvPr>
          <p:cNvSpPr txBox="1"/>
          <p:nvPr/>
        </p:nvSpPr>
        <p:spPr>
          <a:xfrm>
            <a:off x="6920016" y="4033970"/>
            <a:ext cx="951925" cy="341632"/>
          </a:xfrm>
          <a:prstGeom prst="rect">
            <a:avLst/>
          </a:prstGeom>
          <a:noFill/>
        </p:spPr>
        <p:txBody>
          <a:bodyPr wrap="square">
            <a:spAutoFit/>
          </a:bodyPr>
          <a:lstStyle/>
          <a:p>
            <a:r>
              <a:rPr lang="it-IT" sz="1800" b="1" kern="1200" baseline="30000" dirty="0">
                <a:solidFill>
                  <a:schemeClr val="tx1"/>
                </a:solidFill>
                <a:latin typeface="Arial" panose="020B0604020202020204" pitchFamily="34" charset="0"/>
                <a:ea typeface="Roboto Cn" pitchFamily="2" charset="0"/>
                <a:cs typeface="Arial" panose="020B0604020202020204" pitchFamily="34" charset="0"/>
              </a:rPr>
              <a:t>Singapore</a:t>
            </a:r>
            <a:endParaRPr lang="en-US" sz="1800" dirty="0"/>
          </a:p>
        </p:txBody>
      </p:sp>
      <p:sp>
        <p:nvSpPr>
          <p:cNvPr id="11" name="Title 13">
            <a:extLst>
              <a:ext uri="{FF2B5EF4-FFF2-40B4-BE49-F238E27FC236}">
                <a16:creationId xmlns:a16="http://schemas.microsoft.com/office/drawing/2014/main" id="{B244DA32-2504-C464-AB1E-5005DAC732F5}"/>
              </a:ext>
            </a:extLst>
          </p:cNvPr>
          <p:cNvSpPr>
            <a:spLocks noGrp="1"/>
          </p:cNvSpPr>
          <p:nvPr>
            <p:ph type="title"/>
          </p:nvPr>
        </p:nvSpPr>
        <p:spPr>
          <a:xfrm>
            <a:off x="727200" y="432000"/>
            <a:ext cx="2952000" cy="369332"/>
          </a:xfrm>
        </p:spPr>
        <p:txBody>
          <a:bodyPr/>
          <a:lstStyle/>
          <a:p>
            <a:r>
              <a:rPr lang="en-GB" dirty="0"/>
              <a:t>6. Environmental Data</a:t>
            </a:r>
            <a:endParaRPr lang="LID4096" dirty="0"/>
          </a:p>
        </p:txBody>
      </p:sp>
      <p:sp>
        <p:nvSpPr>
          <p:cNvPr id="14" name="object 3">
            <a:extLst>
              <a:ext uri="{FF2B5EF4-FFF2-40B4-BE49-F238E27FC236}">
                <a16:creationId xmlns:a16="http://schemas.microsoft.com/office/drawing/2014/main" id="{2165EC97-C719-271D-60EB-3133B54355B5}"/>
              </a:ext>
            </a:extLst>
          </p:cNvPr>
          <p:cNvSpPr txBox="1"/>
          <p:nvPr/>
        </p:nvSpPr>
        <p:spPr>
          <a:xfrm>
            <a:off x="733424" y="1514807"/>
            <a:ext cx="10732294" cy="1070623"/>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 1: London’s Ultra Low Emission Zone (ULEZ)</a:t>
            </a:r>
          </a:p>
          <a:p>
            <a:pPr marL="361950" indent="-346075" defTabSz="1175644" hangingPunct="1">
              <a:lnSpc>
                <a:spcPct val="100000"/>
              </a:lnSpc>
              <a:spcBef>
                <a:spcPts val="129"/>
              </a:spcBef>
            </a:pPr>
            <a:r>
              <a:rPr lang="en-GB" sz="1600" dirty="0">
                <a:solidFill>
                  <a:sysClr val="windowText" lastClr="000000"/>
                </a:solidFill>
                <a:latin typeface="Arial"/>
                <a:cs typeface="Arial"/>
              </a:rPr>
              <a:t>1️⃣ Uses real-time air quality data to charge high-emission vehicles </a:t>
            </a:r>
          </a:p>
          <a:p>
            <a:pPr marL="361950" defTabSz="1175644" hangingPunct="1">
              <a:lnSpc>
                <a:spcPct val="100000"/>
              </a:lnSpc>
              <a:spcBef>
                <a:spcPts val="129"/>
              </a:spcBef>
            </a:pPr>
            <a:r>
              <a:rPr lang="en-GB" sz="1600" dirty="0">
                <a:solidFill>
                  <a:sysClr val="windowText" lastClr="000000"/>
                </a:solidFill>
                <a:latin typeface="Arial"/>
                <a:cs typeface="Arial"/>
              </a:rPr>
              <a:t>entering the city.</a:t>
            </a:r>
          </a:p>
          <a:p>
            <a:pPr marL="361950" indent="-346075" defTabSz="1175644" hangingPunct="1">
              <a:lnSpc>
                <a:spcPct val="100000"/>
              </a:lnSpc>
              <a:spcBef>
                <a:spcPts val="129"/>
              </a:spcBef>
            </a:pPr>
            <a:r>
              <a:rPr lang="en-GB" sz="1600" dirty="0">
                <a:solidFill>
                  <a:sysClr val="windowText" lastClr="000000"/>
                </a:solidFill>
                <a:latin typeface="Arial"/>
                <a:cs typeface="Arial"/>
              </a:rPr>
              <a:t>2️⃣ Has reduced NO₂ pollution by 44% since implementation.</a:t>
            </a:r>
          </a:p>
        </p:txBody>
      </p:sp>
      <p:sp>
        <p:nvSpPr>
          <p:cNvPr id="17" name="object 3">
            <a:extLst>
              <a:ext uri="{FF2B5EF4-FFF2-40B4-BE49-F238E27FC236}">
                <a16:creationId xmlns:a16="http://schemas.microsoft.com/office/drawing/2014/main" id="{E27DE488-DFD9-C652-566F-1712083C059F}"/>
              </a:ext>
            </a:extLst>
          </p:cNvPr>
          <p:cNvSpPr txBox="1"/>
          <p:nvPr/>
        </p:nvSpPr>
        <p:spPr>
          <a:xfrm>
            <a:off x="726282" y="3173928"/>
            <a:ext cx="10732294" cy="811578"/>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 2: Paris Smart Noise Reduction Project</a:t>
            </a:r>
          </a:p>
          <a:p>
            <a:pPr marL="361950" indent="-346075" defTabSz="1175644" hangingPunct="1">
              <a:lnSpc>
                <a:spcPct val="100000"/>
              </a:lnSpc>
              <a:spcBef>
                <a:spcPts val="129"/>
              </a:spcBef>
            </a:pPr>
            <a:r>
              <a:rPr lang="en-GB" sz="1600" dirty="0">
                <a:solidFill>
                  <a:sysClr val="windowText" lastClr="000000"/>
                </a:solidFill>
                <a:latin typeface="Arial"/>
                <a:cs typeface="Arial"/>
              </a:rPr>
              <a:t>1️⃣ Monitors traffic noise and adjusts speed limits dynamically to </a:t>
            </a:r>
          </a:p>
          <a:p>
            <a:pPr marL="361950" defTabSz="1175644" hangingPunct="1">
              <a:lnSpc>
                <a:spcPct val="100000"/>
              </a:lnSpc>
              <a:spcBef>
                <a:spcPts val="129"/>
              </a:spcBef>
            </a:pPr>
            <a:r>
              <a:rPr lang="en-GB" sz="1600" dirty="0">
                <a:solidFill>
                  <a:sysClr val="windowText" lastClr="000000"/>
                </a:solidFill>
                <a:latin typeface="Arial"/>
                <a:cs typeface="Arial"/>
              </a:rPr>
              <a:t>reduce noise pollution.</a:t>
            </a:r>
          </a:p>
        </p:txBody>
      </p:sp>
      <p:sp>
        <p:nvSpPr>
          <p:cNvPr id="18" name="object 3">
            <a:extLst>
              <a:ext uri="{FF2B5EF4-FFF2-40B4-BE49-F238E27FC236}">
                <a16:creationId xmlns:a16="http://schemas.microsoft.com/office/drawing/2014/main" id="{EE057B9D-4DFA-0517-CF2E-03998DFB2E16}"/>
              </a:ext>
            </a:extLst>
          </p:cNvPr>
          <p:cNvSpPr txBox="1"/>
          <p:nvPr/>
        </p:nvSpPr>
        <p:spPr>
          <a:xfrm>
            <a:off x="726282" y="4793159"/>
            <a:ext cx="10732294" cy="811578"/>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GB" sz="1800" b="1" dirty="0">
                <a:solidFill>
                  <a:sysClr val="windowText" lastClr="000000"/>
                </a:solidFill>
                <a:latin typeface="Arial"/>
                <a:cs typeface="Arial"/>
              </a:rPr>
              <a:t>Ex 3: Singapore’s Green Transport Plan</a:t>
            </a:r>
          </a:p>
          <a:p>
            <a:pPr marL="361950" indent="-346075" defTabSz="1175644" hangingPunct="1">
              <a:lnSpc>
                <a:spcPct val="100000"/>
              </a:lnSpc>
              <a:spcBef>
                <a:spcPts val="129"/>
              </a:spcBef>
            </a:pPr>
            <a:r>
              <a:rPr lang="en-GB" sz="1600" dirty="0">
                <a:solidFill>
                  <a:sysClr val="windowText" lastClr="000000"/>
                </a:solidFill>
                <a:latin typeface="Arial"/>
                <a:cs typeface="Arial"/>
              </a:rPr>
              <a:t>1️⃣ Uses GPS &amp; fuel data to encourage electric taxis &amp; buses.</a:t>
            </a:r>
          </a:p>
          <a:p>
            <a:pPr marL="361950" indent="-346075" defTabSz="1175644" hangingPunct="1">
              <a:lnSpc>
                <a:spcPct val="100000"/>
              </a:lnSpc>
              <a:spcBef>
                <a:spcPts val="129"/>
              </a:spcBef>
            </a:pPr>
            <a:r>
              <a:rPr lang="en-GB" sz="1600" dirty="0">
                <a:solidFill>
                  <a:sysClr val="windowText" lastClr="000000"/>
                </a:solidFill>
                <a:latin typeface="Arial"/>
                <a:cs typeface="Arial"/>
              </a:rPr>
              <a:t>2️⃣ Has cut public transport emissions by 30% in 5 years.</a:t>
            </a:r>
          </a:p>
        </p:txBody>
      </p:sp>
    </p:spTree>
    <p:extLst>
      <p:ext uri="{BB962C8B-B14F-4D97-AF65-F5344CB8AC3E}">
        <p14:creationId xmlns:p14="http://schemas.microsoft.com/office/powerpoint/2010/main" val="3482143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F6E8F0-9C55-75D1-7A5B-EC735061C8F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10D2B57-CB4B-112D-B7A3-88F3EBFC2769}"/>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a:t>
            </a:r>
            <a:r>
              <a:rPr lang="en-US" sz="3200" b="1" dirty="0">
                <a:solidFill>
                  <a:prstClr val="white"/>
                </a:solidFill>
                <a:latin typeface="Calibri"/>
              </a:rPr>
              <a:t>7</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Socioeconomic/Demographic Data</a:t>
            </a:r>
          </a:p>
        </p:txBody>
      </p:sp>
    </p:spTree>
    <p:extLst>
      <p:ext uri="{BB962C8B-B14F-4D97-AF65-F5344CB8AC3E}">
        <p14:creationId xmlns:p14="http://schemas.microsoft.com/office/powerpoint/2010/main" val="28391947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7DB6E4-3014-FCE6-5E29-0727F5BAFE8C}"/>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2CF1DB4E-DB32-D755-851D-298C0EB7762B}"/>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7.1 What is Socioeconomic/Demographic Data?</a:t>
            </a:r>
          </a:p>
        </p:txBody>
      </p:sp>
      <p:sp>
        <p:nvSpPr>
          <p:cNvPr id="5" name="object 3">
            <a:extLst>
              <a:ext uri="{FF2B5EF4-FFF2-40B4-BE49-F238E27FC236}">
                <a16:creationId xmlns:a16="http://schemas.microsoft.com/office/drawing/2014/main" id="{284E1859-A4BB-769D-72B3-D1BFC9180DD4}"/>
              </a:ext>
            </a:extLst>
          </p:cNvPr>
          <p:cNvSpPr txBox="1"/>
          <p:nvPr/>
        </p:nvSpPr>
        <p:spPr>
          <a:xfrm>
            <a:off x="733424" y="1514807"/>
            <a:ext cx="10725152" cy="860309"/>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Socioeconomic data links </a:t>
            </a:r>
            <a:r>
              <a:rPr lang="en-GB" sz="1800" b="1" dirty="0">
                <a:solidFill>
                  <a:sysClr val="windowText" lastClr="000000"/>
                </a:solidFill>
                <a:latin typeface="Arial"/>
                <a:cs typeface="Arial"/>
              </a:rPr>
              <a:t>transportation with population, income, and employment trends </a:t>
            </a:r>
            <a:r>
              <a:rPr lang="en-GB" sz="1800" dirty="0">
                <a:solidFill>
                  <a:sysClr val="windowText" lastClr="000000"/>
                </a:solidFill>
                <a:latin typeface="Arial"/>
                <a:cs typeface="Arial"/>
              </a:rPr>
              <a:t>to design </a:t>
            </a:r>
            <a:r>
              <a:rPr lang="en-GB" sz="1800" b="1" dirty="0">
                <a:solidFill>
                  <a:sysClr val="windowText" lastClr="000000"/>
                </a:solidFill>
                <a:latin typeface="Arial"/>
                <a:cs typeface="Arial"/>
              </a:rPr>
              <a:t>inclusive, efficient, and accessible mobility solutions.</a:t>
            </a:r>
          </a:p>
          <a:p>
            <a:pPr marL="16328" defTabSz="1175644" hangingPunct="1">
              <a:lnSpc>
                <a:spcPct val="100000"/>
              </a:lnSpc>
              <a:spcBef>
                <a:spcPts val="129"/>
              </a:spcBef>
            </a:pPr>
            <a:r>
              <a:rPr lang="en-US" sz="1800" dirty="0">
                <a:solidFill>
                  <a:sysClr val="windowText" lastClr="000000"/>
                </a:solidFill>
                <a:latin typeface="Arial"/>
                <a:cs typeface="Arial"/>
              </a:rPr>
              <a:t>✅ </a:t>
            </a:r>
            <a:r>
              <a:rPr lang="en-GB" sz="1800" dirty="0">
                <a:solidFill>
                  <a:sysClr val="windowText" lastClr="000000"/>
                </a:solidFill>
                <a:latin typeface="Arial"/>
                <a:cs typeface="Arial"/>
              </a:rPr>
              <a:t>This information helps planners design accessible, equitable, and efficient transport systems.</a:t>
            </a:r>
            <a:endParaRPr lang="en-GB" sz="1800" b="1" dirty="0">
              <a:solidFill>
                <a:sysClr val="windowText" lastClr="000000"/>
              </a:solidFill>
              <a:latin typeface="Arial"/>
              <a:cs typeface="Arial"/>
            </a:endParaRPr>
          </a:p>
        </p:txBody>
      </p:sp>
      <p:sp>
        <p:nvSpPr>
          <p:cNvPr id="4" name="object 3">
            <a:extLst>
              <a:ext uri="{FF2B5EF4-FFF2-40B4-BE49-F238E27FC236}">
                <a16:creationId xmlns:a16="http://schemas.microsoft.com/office/drawing/2014/main" id="{0CD7D3AD-498D-D492-1F17-3CF305754238}"/>
              </a:ext>
            </a:extLst>
          </p:cNvPr>
          <p:cNvSpPr txBox="1"/>
          <p:nvPr/>
        </p:nvSpPr>
        <p:spPr>
          <a:xfrm>
            <a:off x="726282" y="2767983"/>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Why is it Important?</a:t>
            </a:r>
          </a:p>
        </p:txBody>
      </p:sp>
      <p:sp>
        <p:nvSpPr>
          <p:cNvPr id="7" name="object 3">
            <a:extLst>
              <a:ext uri="{FF2B5EF4-FFF2-40B4-BE49-F238E27FC236}">
                <a16:creationId xmlns:a16="http://schemas.microsoft.com/office/drawing/2014/main" id="{49A7A6F8-C1C0-D40B-DCED-5273577DFEC9}"/>
              </a:ext>
            </a:extLst>
          </p:cNvPr>
          <p:cNvSpPr txBox="1"/>
          <p:nvPr/>
        </p:nvSpPr>
        <p:spPr>
          <a:xfrm>
            <a:off x="726282" y="3114630"/>
            <a:ext cx="10725152" cy="873133"/>
          </a:xfrm>
          <a:prstGeom prst="rect">
            <a:avLst/>
          </a:prstGeom>
        </p:spPr>
        <p:txBody>
          <a:bodyPr vert="horz" wrap="square" lIns="0" tIns="16329" rIns="0" bIns="0" rtlCol="0">
            <a:spAutoFit/>
          </a:bodyPr>
          <a:lstStyle/>
          <a:p>
            <a:pPr marL="266700" defTabSz="1175644" hangingPunct="1">
              <a:lnSpc>
                <a:spcPct val="100000"/>
              </a:lnSpc>
              <a:spcBef>
                <a:spcPts val="129"/>
              </a:spcBef>
            </a:pPr>
            <a:r>
              <a:rPr lang="en-GB" sz="1800" dirty="0">
                <a:solidFill>
                  <a:sysClr val="windowText" lastClr="000000"/>
                </a:solidFill>
                <a:latin typeface="Arial"/>
                <a:cs typeface="Arial"/>
              </a:rPr>
              <a:t>✔️ Identifies areas with high transport demand.</a:t>
            </a:r>
          </a:p>
          <a:p>
            <a:pPr marL="266700" defTabSz="1175644" hangingPunct="1">
              <a:lnSpc>
                <a:spcPct val="100000"/>
              </a:lnSpc>
              <a:spcBef>
                <a:spcPts val="129"/>
              </a:spcBef>
            </a:pPr>
            <a:r>
              <a:rPr lang="en-GB" sz="1800" dirty="0">
                <a:solidFill>
                  <a:sysClr val="windowText" lastClr="000000"/>
                </a:solidFill>
                <a:latin typeface="Arial"/>
                <a:cs typeface="Arial"/>
              </a:rPr>
              <a:t>✔️ Helps governments design affordable public transport.</a:t>
            </a:r>
          </a:p>
          <a:p>
            <a:pPr marL="266700" defTabSz="1175644" hangingPunct="1">
              <a:lnSpc>
                <a:spcPct val="100000"/>
              </a:lnSpc>
              <a:spcBef>
                <a:spcPts val="129"/>
              </a:spcBef>
            </a:pPr>
            <a:r>
              <a:rPr lang="en-GB" sz="1800" dirty="0">
                <a:solidFill>
                  <a:sysClr val="windowText" lastClr="000000"/>
                </a:solidFill>
                <a:latin typeface="Arial"/>
                <a:cs typeface="Arial"/>
              </a:rPr>
              <a:t>✔️ Supports sustainable urban planning and investment.</a:t>
            </a:r>
          </a:p>
        </p:txBody>
      </p:sp>
      <p:pic>
        <p:nvPicPr>
          <p:cNvPr id="11" name="Picture 10" descr="A person and person looking at a magnifying glass&#10;&#10;AI-generated content may be incorrect.">
            <a:extLst>
              <a:ext uri="{FF2B5EF4-FFF2-40B4-BE49-F238E27FC236}">
                <a16:creationId xmlns:a16="http://schemas.microsoft.com/office/drawing/2014/main" id="{32B58EDD-FDD7-9BC0-0839-8BFAD93FD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29550" y="2388372"/>
            <a:ext cx="3621884" cy="3621884"/>
          </a:xfrm>
          <a:prstGeom prst="rect">
            <a:avLst/>
          </a:prstGeom>
        </p:spPr>
      </p:pic>
      <p:sp>
        <p:nvSpPr>
          <p:cNvPr id="9" name="object 3">
            <a:extLst>
              <a:ext uri="{FF2B5EF4-FFF2-40B4-BE49-F238E27FC236}">
                <a16:creationId xmlns:a16="http://schemas.microsoft.com/office/drawing/2014/main" id="{B68B01FF-1F9D-A49E-5E55-626B8CDC425F}"/>
              </a:ext>
            </a:extLst>
          </p:cNvPr>
          <p:cNvSpPr txBox="1"/>
          <p:nvPr/>
        </p:nvSpPr>
        <p:spPr>
          <a:xfrm>
            <a:off x="733425" y="4323620"/>
            <a:ext cx="6619875" cy="1401483"/>
          </a:xfrm>
          <a:prstGeom prst="rect">
            <a:avLst/>
          </a:prstGeom>
        </p:spPr>
        <p:txBody>
          <a:bodyPr vert="horz" wrap="square" lIns="0" tIns="16329" rIns="0" bIns="0" rtlCol="0">
            <a:spAutoFit/>
          </a:bodyPr>
          <a:lstStyle/>
          <a:p>
            <a:pPr defTabSz="1175644" hangingPunct="1">
              <a:lnSpc>
                <a:spcPct val="100000"/>
              </a:lnSpc>
              <a:spcBef>
                <a:spcPts val="129"/>
              </a:spcBef>
            </a:pPr>
            <a:r>
              <a:rPr lang="en-GB" sz="1800" dirty="0">
                <a:solidFill>
                  <a:sysClr val="windowText" lastClr="000000"/>
                </a:solidFill>
                <a:latin typeface="Arial"/>
                <a:cs typeface="Arial"/>
              </a:rPr>
              <a:t>Socioeconomic and demographic data help identify which </a:t>
            </a:r>
            <a:r>
              <a:rPr lang="en-GB" sz="1800" b="1" dirty="0">
                <a:solidFill>
                  <a:sysClr val="windowText" lastClr="000000"/>
                </a:solidFill>
                <a:latin typeface="Arial"/>
                <a:cs typeface="Arial"/>
              </a:rPr>
              <a:t>communities need better transport services</a:t>
            </a:r>
            <a:r>
              <a:rPr lang="en-GB" sz="1800" dirty="0">
                <a:solidFill>
                  <a:sysClr val="windowText" lastClr="000000"/>
                </a:solidFill>
                <a:latin typeface="Arial"/>
                <a:cs typeface="Arial"/>
              </a:rPr>
              <a:t> based on </a:t>
            </a:r>
            <a:r>
              <a:rPr lang="en-GB" sz="1800" b="1" dirty="0">
                <a:solidFill>
                  <a:sysClr val="windowText" lastClr="000000"/>
                </a:solidFill>
                <a:latin typeface="Arial"/>
                <a:cs typeface="Arial"/>
              </a:rPr>
              <a:t>population, income, and employment </a:t>
            </a:r>
            <a:r>
              <a:rPr lang="en-GB" sz="1800" dirty="0">
                <a:solidFill>
                  <a:sysClr val="windowText" lastClr="000000"/>
                </a:solidFill>
                <a:latin typeface="Arial"/>
                <a:cs typeface="Arial"/>
              </a:rPr>
              <a:t>trends. This supports fair and inclusive planning, ensuring public transport is affordable and accessible for all.</a:t>
            </a:r>
          </a:p>
        </p:txBody>
      </p:sp>
      <p:sp>
        <p:nvSpPr>
          <p:cNvPr id="12" name="Title 11">
            <a:extLst>
              <a:ext uri="{FF2B5EF4-FFF2-40B4-BE49-F238E27FC236}">
                <a16:creationId xmlns:a16="http://schemas.microsoft.com/office/drawing/2014/main" id="{1A13D4B1-72DA-40B6-2093-0B0639ED3224}"/>
              </a:ext>
            </a:extLst>
          </p:cNvPr>
          <p:cNvSpPr>
            <a:spLocks noGrp="1"/>
          </p:cNvSpPr>
          <p:nvPr>
            <p:ph type="title"/>
          </p:nvPr>
        </p:nvSpPr>
        <p:spPr>
          <a:xfrm>
            <a:off x="727200" y="432000"/>
            <a:ext cx="4752000" cy="369332"/>
          </a:xfrm>
        </p:spPr>
        <p:txBody>
          <a:bodyPr/>
          <a:lstStyle/>
          <a:p>
            <a:r>
              <a:rPr lang="en-GB" dirty="0"/>
              <a:t>7. Socioeconomic/Demographic Data </a:t>
            </a:r>
            <a:endParaRPr lang="LID4096" dirty="0"/>
          </a:p>
        </p:txBody>
      </p:sp>
    </p:spTree>
    <p:extLst>
      <p:ext uri="{BB962C8B-B14F-4D97-AF65-F5344CB8AC3E}">
        <p14:creationId xmlns:p14="http://schemas.microsoft.com/office/powerpoint/2010/main" val="25243068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D6F9B7-3345-A5B0-3311-A2EC8911725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D89DD2C7-9EAB-3D32-5F72-EE2A61C5B1B7}"/>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7.2 Types of Socioeconomic Data</a:t>
            </a:r>
          </a:p>
        </p:txBody>
      </p:sp>
      <p:sp>
        <p:nvSpPr>
          <p:cNvPr id="5" name="object 3">
            <a:extLst>
              <a:ext uri="{FF2B5EF4-FFF2-40B4-BE49-F238E27FC236}">
                <a16:creationId xmlns:a16="http://schemas.microsoft.com/office/drawing/2014/main" id="{95EA1282-9D8F-467E-71EE-D38CCA497FD4}"/>
              </a:ext>
            </a:extLst>
          </p:cNvPr>
          <p:cNvSpPr txBox="1"/>
          <p:nvPr/>
        </p:nvSpPr>
        <p:spPr>
          <a:xfrm>
            <a:off x="733424" y="1448132"/>
            <a:ext cx="7686676" cy="259312"/>
          </a:xfrm>
          <a:prstGeom prst="rect">
            <a:avLst/>
          </a:prstGeom>
        </p:spPr>
        <p:txBody>
          <a:bodyPr vert="horz" wrap="square" lIns="0" tIns="16329" rIns="0" bIns="0" rtlCol="0">
            <a:spAutoFit/>
          </a:bodyPr>
          <a:lstStyle/>
          <a:p>
            <a:pPr marL="16328" defTabSz="1175644" hangingPunct="1">
              <a:lnSpc>
                <a:spcPct val="150000"/>
              </a:lnSpc>
              <a:spcBef>
                <a:spcPts val="129"/>
              </a:spcBef>
            </a:pPr>
            <a:r>
              <a:rPr lang="en-GB" sz="1200" b="1" dirty="0">
                <a:solidFill>
                  <a:sysClr val="windowText" lastClr="000000"/>
                </a:solidFill>
                <a:latin typeface="Arial"/>
                <a:cs typeface="Arial"/>
              </a:rPr>
              <a:t> </a:t>
            </a:r>
          </a:p>
        </p:txBody>
      </p:sp>
      <p:graphicFrame>
        <p:nvGraphicFramePr>
          <p:cNvPr id="9" name="Table 8">
            <a:extLst>
              <a:ext uri="{FF2B5EF4-FFF2-40B4-BE49-F238E27FC236}">
                <a16:creationId xmlns:a16="http://schemas.microsoft.com/office/drawing/2014/main" id="{FBA99F3C-F45B-5161-8332-77AACA55C311}"/>
              </a:ext>
            </a:extLst>
          </p:cNvPr>
          <p:cNvGraphicFramePr>
            <a:graphicFrameLocks noGrp="1"/>
          </p:cNvGraphicFramePr>
          <p:nvPr>
            <p:extLst>
              <p:ext uri="{D42A27DB-BD31-4B8C-83A1-F6EECF244321}">
                <p14:modId xmlns:p14="http://schemas.microsoft.com/office/powerpoint/2010/main" val="1022363741"/>
              </p:ext>
            </p:extLst>
          </p:nvPr>
        </p:nvGraphicFramePr>
        <p:xfrm>
          <a:off x="733424" y="1448132"/>
          <a:ext cx="10732294" cy="4475480"/>
        </p:xfrm>
        <a:graphic>
          <a:graphicData uri="http://schemas.openxmlformats.org/drawingml/2006/table">
            <a:tbl>
              <a:tblPr firstRow="1" bandRow="1">
                <a:tableStyleId>{5C22544A-7EE6-4342-B048-85BDC9FD1C3A}</a:tableStyleId>
              </a:tblPr>
              <a:tblGrid>
                <a:gridCol w="1948527">
                  <a:extLst>
                    <a:ext uri="{9D8B030D-6E8A-4147-A177-3AD203B41FA5}">
                      <a16:colId xmlns:a16="http://schemas.microsoft.com/office/drawing/2014/main" val="1755482268"/>
                    </a:ext>
                  </a:extLst>
                </a:gridCol>
                <a:gridCol w="4247250">
                  <a:extLst>
                    <a:ext uri="{9D8B030D-6E8A-4147-A177-3AD203B41FA5}">
                      <a16:colId xmlns:a16="http://schemas.microsoft.com/office/drawing/2014/main" val="938120323"/>
                    </a:ext>
                  </a:extLst>
                </a:gridCol>
                <a:gridCol w="4536517">
                  <a:extLst>
                    <a:ext uri="{9D8B030D-6E8A-4147-A177-3AD203B41FA5}">
                      <a16:colId xmlns:a16="http://schemas.microsoft.com/office/drawing/2014/main" val="3705453515"/>
                    </a:ext>
                  </a:extLst>
                </a:gridCol>
              </a:tblGrid>
              <a:tr h="370840">
                <a:tc>
                  <a:txBody>
                    <a:bodyPr/>
                    <a:lstStyle/>
                    <a:p>
                      <a:pPr algn="ctr"/>
                      <a:r>
                        <a:rPr lang="en-GB" sz="1400" dirty="0"/>
                        <a:t>Type</a:t>
                      </a:r>
                      <a:endParaRPr lang="LID4096" sz="1400" dirty="0"/>
                    </a:p>
                  </a:txBody>
                  <a:tcPr/>
                </a:tc>
                <a:tc>
                  <a:txBody>
                    <a:bodyPr/>
                    <a:lstStyle/>
                    <a:p>
                      <a:r>
                        <a:rPr lang="en-GB" sz="1400" dirty="0"/>
                        <a:t>Description</a:t>
                      </a:r>
                    </a:p>
                  </a:txBody>
                  <a:tcPr/>
                </a:tc>
                <a:tc>
                  <a:txBody>
                    <a:bodyPr/>
                    <a:lstStyle/>
                    <a:p>
                      <a:r>
                        <a:rPr lang="en-GB" sz="1400" dirty="0"/>
                        <a:t>Use Case</a:t>
                      </a:r>
                      <a:endParaRPr lang="LID4096" sz="1400" dirty="0"/>
                    </a:p>
                  </a:txBody>
                  <a:tcPr/>
                </a:tc>
                <a:extLst>
                  <a:ext uri="{0D108BD9-81ED-4DB2-BD59-A6C34878D82A}">
                    <a16:rowId xmlns:a16="http://schemas.microsoft.com/office/drawing/2014/main" val="2509159265"/>
                  </a:ext>
                </a:extLst>
              </a:tr>
              <a:tr h="370840">
                <a:tc>
                  <a:txBody>
                    <a:bodyPr/>
                    <a:lstStyle/>
                    <a:p>
                      <a:pPr algn="l"/>
                      <a:r>
                        <a:rPr lang="en-GB" sz="1350" b="1" dirty="0"/>
                        <a:t>Population Density</a:t>
                      </a:r>
                      <a:endParaRPr lang="LID4096" sz="1350" b="1" dirty="0"/>
                    </a:p>
                  </a:txBody>
                  <a:tcPr/>
                </a:tc>
                <a:tc>
                  <a:txBody>
                    <a:bodyPr/>
                    <a:lstStyle/>
                    <a:p>
                      <a:r>
                        <a:rPr lang="en-GB" sz="1350" b="0" dirty="0"/>
                        <a:t>Number of people per square </a:t>
                      </a:r>
                      <a:r>
                        <a:rPr lang="en-GB" sz="1350" b="0" dirty="0" err="1"/>
                        <a:t>kilometer</a:t>
                      </a:r>
                      <a:r>
                        <a:rPr lang="en-GB" sz="1350" b="0" dirty="0"/>
                        <a:t>.</a:t>
                      </a:r>
                      <a:endParaRPr lang="LID4096" sz="1350" b="0" dirty="0"/>
                    </a:p>
                  </a:txBody>
                  <a:tcPr/>
                </a:tc>
                <a:tc>
                  <a:txBody>
                    <a:bodyPr/>
                    <a:lstStyle/>
                    <a:p>
                      <a:r>
                        <a:rPr lang="en-GB" sz="1350" dirty="0"/>
                        <a:t>Determines where new transport services are needed.</a:t>
                      </a:r>
                      <a:endParaRPr lang="LID4096" sz="1350" dirty="0"/>
                    </a:p>
                  </a:txBody>
                  <a:tcPr/>
                </a:tc>
                <a:extLst>
                  <a:ext uri="{0D108BD9-81ED-4DB2-BD59-A6C34878D82A}">
                    <a16:rowId xmlns:a16="http://schemas.microsoft.com/office/drawing/2014/main" val="2175920149"/>
                  </a:ext>
                </a:extLst>
              </a:tr>
              <a:tr h="370840">
                <a:tc>
                  <a:txBody>
                    <a:bodyPr/>
                    <a:lstStyle/>
                    <a:p>
                      <a:pPr algn="l"/>
                      <a:r>
                        <a:rPr lang="en-GB" sz="1350" b="1" dirty="0"/>
                        <a:t>Employment Rates</a:t>
                      </a:r>
                      <a:endParaRPr lang="LID4096" sz="1350" b="1" dirty="0"/>
                    </a:p>
                  </a:txBody>
                  <a:tcPr/>
                </a:tc>
                <a:tc>
                  <a:txBody>
                    <a:bodyPr/>
                    <a:lstStyle/>
                    <a:p>
                      <a:r>
                        <a:rPr lang="en-GB" sz="1350" b="0" dirty="0"/>
                        <a:t>Percentage of the working-age population employed.</a:t>
                      </a:r>
                      <a:endParaRPr lang="LID4096" sz="1350" b="0" dirty="0"/>
                    </a:p>
                  </a:txBody>
                  <a:tcPr/>
                </a:tc>
                <a:tc>
                  <a:txBody>
                    <a:bodyPr/>
                    <a:lstStyle/>
                    <a:p>
                      <a:r>
                        <a:rPr lang="en-GB" sz="1350" dirty="0"/>
                        <a:t>High employment areas need better transit access.</a:t>
                      </a:r>
                      <a:endParaRPr lang="LID4096" sz="1350" dirty="0"/>
                    </a:p>
                  </a:txBody>
                  <a:tcPr/>
                </a:tc>
                <a:extLst>
                  <a:ext uri="{0D108BD9-81ED-4DB2-BD59-A6C34878D82A}">
                    <a16:rowId xmlns:a16="http://schemas.microsoft.com/office/drawing/2014/main" val="667188357"/>
                  </a:ext>
                </a:extLst>
              </a:tr>
              <a:tr h="370840">
                <a:tc>
                  <a:txBody>
                    <a:bodyPr/>
                    <a:lstStyle/>
                    <a:p>
                      <a:pPr algn="l"/>
                      <a:r>
                        <a:rPr lang="en-GB" sz="1350" b="1" dirty="0"/>
                        <a:t>Income Levels</a:t>
                      </a:r>
                      <a:endParaRPr lang="LID4096" sz="1350" b="1" dirty="0"/>
                    </a:p>
                  </a:txBody>
                  <a:tcPr/>
                </a:tc>
                <a:tc>
                  <a:txBody>
                    <a:bodyPr/>
                    <a:lstStyle/>
                    <a:p>
                      <a:r>
                        <a:rPr lang="en-GB" sz="1350" b="0" dirty="0"/>
                        <a:t>Tracks household income distribution.</a:t>
                      </a:r>
                      <a:endParaRPr lang="LID4096" sz="1350" b="0" dirty="0"/>
                    </a:p>
                  </a:txBody>
                  <a:tcPr/>
                </a:tc>
                <a:tc>
                  <a:txBody>
                    <a:bodyPr/>
                    <a:lstStyle/>
                    <a:p>
                      <a:r>
                        <a:rPr lang="en-GB" sz="1350" dirty="0"/>
                        <a:t>Helps design affordable fare systems and subsidies.</a:t>
                      </a:r>
                      <a:endParaRPr lang="LID4096" sz="1350" dirty="0"/>
                    </a:p>
                  </a:txBody>
                  <a:tcPr/>
                </a:tc>
                <a:extLst>
                  <a:ext uri="{0D108BD9-81ED-4DB2-BD59-A6C34878D82A}">
                    <a16:rowId xmlns:a16="http://schemas.microsoft.com/office/drawing/2014/main" val="1341259936"/>
                  </a:ext>
                </a:extLst>
              </a:tr>
              <a:tr h="370840">
                <a:tc>
                  <a:txBody>
                    <a:bodyPr/>
                    <a:lstStyle/>
                    <a:p>
                      <a:pPr algn="l"/>
                      <a:r>
                        <a:rPr lang="en-GB" sz="1350" b="1" dirty="0"/>
                        <a:t>Car Ownership Rates</a:t>
                      </a:r>
                      <a:endParaRPr lang="LID4096" sz="1350" b="1" dirty="0"/>
                    </a:p>
                  </a:txBody>
                  <a:tcPr/>
                </a:tc>
                <a:tc>
                  <a:txBody>
                    <a:bodyPr/>
                    <a:lstStyle/>
                    <a:p>
                      <a:pPr marL="0" indent="0">
                        <a:buFont typeface="Wingdings" panose="05000000000000000000" pitchFamily="2" charset="2"/>
                        <a:buNone/>
                      </a:pPr>
                      <a:r>
                        <a:rPr lang="en-GB" sz="1350" b="0" dirty="0"/>
                        <a:t>Measures how many households own private vehicles.</a:t>
                      </a:r>
                      <a:endParaRPr lang="LID4096" sz="1350" b="0" dirty="0"/>
                    </a:p>
                  </a:txBody>
                  <a:tcPr/>
                </a:tc>
                <a:tc>
                  <a:txBody>
                    <a:bodyPr/>
                    <a:lstStyle/>
                    <a:p>
                      <a:pPr marL="0" indent="0">
                        <a:buFont typeface="Wingdings" panose="05000000000000000000" pitchFamily="2" charset="2"/>
                        <a:buNone/>
                      </a:pPr>
                      <a:r>
                        <a:rPr lang="en-GB" sz="1350" dirty="0"/>
                        <a:t>Supports policies for car-free zones or public transport expansion.</a:t>
                      </a:r>
                      <a:endParaRPr lang="LID4096" sz="1350" dirty="0"/>
                    </a:p>
                  </a:txBody>
                  <a:tcPr/>
                </a:tc>
                <a:extLst>
                  <a:ext uri="{0D108BD9-81ED-4DB2-BD59-A6C34878D82A}">
                    <a16:rowId xmlns:a16="http://schemas.microsoft.com/office/drawing/2014/main" val="1430705026"/>
                  </a:ext>
                </a:extLst>
              </a:tr>
              <a:tr h="370840">
                <a:tc>
                  <a:txBody>
                    <a:bodyPr/>
                    <a:lstStyle/>
                    <a:p>
                      <a:pPr algn="l"/>
                      <a:r>
                        <a:rPr lang="en-GB" sz="1350" b="1" dirty="0"/>
                        <a:t>Commuting Patterns</a:t>
                      </a:r>
                      <a:endParaRPr lang="LID4096" sz="1350" b="1" dirty="0"/>
                    </a:p>
                  </a:txBody>
                  <a:tcPr/>
                </a:tc>
                <a:tc>
                  <a:txBody>
                    <a:bodyPr/>
                    <a:lstStyle/>
                    <a:p>
                      <a:pPr marL="0" indent="0">
                        <a:buFont typeface="Wingdings" panose="05000000000000000000" pitchFamily="2" charset="2"/>
                        <a:buNone/>
                      </a:pPr>
                      <a:r>
                        <a:rPr lang="en-GB" sz="1350" b="0" dirty="0" err="1"/>
                        <a:t>Analyzes</a:t>
                      </a:r>
                      <a:r>
                        <a:rPr lang="en-GB" sz="1350" b="0" dirty="0"/>
                        <a:t> how people travel for work and education.</a:t>
                      </a:r>
                      <a:endParaRPr lang="LID4096" sz="1350" b="0" dirty="0"/>
                    </a:p>
                  </a:txBody>
                  <a:tcPr/>
                </a:tc>
                <a:tc>
                  <a:txBody>
                    <a:bodyPr/>
                    <a:lstStyle/>
                    <a:p>
                      <a:pPr marL="0" indent="0">
                        <a:buFont typeface="Wingdings" panose="05000000000000000000" pitchFamily="2" charset="2"/>
                        <a:buNone/>
                      </a:pPr>
                      <a:r>
                        <a:rPr lang="en-GB" sz="1350" dirty="0"/>
                        <a:t>Optimizes routes for efficiency and demand.</a:t>
                      </a:r>
                      <a:endParaRPr lang="LID4096" sz="1350" dirty="0"/>
                    </a:p>
                  </a:txBody>
                  <a:tcPr/>
                </a:tc>
                <a:extLst>
                  <a:ext uri="{0D108BD9-81ED-4DB2-BD59-A6C34878D82A}">
                    <a16:rowId xmlns:a16="http://schemas.microsoft.com/office/drawing/2014/main" val="967004859"/>
                  </a:ext>
                </a:extLst>
              </a:tr>
              <a:tr h="370840">
                <a:tc>
                  <a:txBody>
                    <a:bodyPr/>
                    <a:lstStyle/>
                    <a:p>
                      <a:pPr algn="l"/>
                      <a:r>
                        <a:rPr lang="en-GB" sz="1350" b="1" dirty="0"/>
                        <a:t>Age Distribution</a:t>
                      </a:r>
                      <a:endParaRPr lang="LID4096" sz="1350" b="1" dirty="0"/>
                    </a:p>
                  </a:txBody>
                  <a:tcPr/>
                </a:tc>
                <a:tc>
                  <a:txBody>
                    <a:bodyPr/>
                    <a:lstStyle/>
                    <a:p>
                      <a:pPr marL="0" indent="0">
                        <a:buFont typeface="Wingdings" panose="05000000000000000000" pitchFamily="2" charset="2"/>
                        <a:buNone/>
                      </a:pPr>
                      <a:r>
                        <a:rPr lang="en-GB" sz="1350" b="0" dirty="0"/>
                        <a:t>Tracks the age demographics of a region.</a:t>
                      </a:r>
                      <a:endParaRPr lang="LID4096" sz="1350" b="0" dirty="0"/>
                    </a:p>
                  </a:txBody>
                  <a:tcPr/>
                </a:tc>
                <a:tc>
                  <a:txBody>
                    <a:bodyPr/>
                    <a:lstStyle/>
                    <a:p>
                      <a:pPr marL="0" indent="0">
                        <a:buFont typeface="Wingdings" panose="05000000000000000000" pitchFamily="2" charset="2"/>
                        <a:buNone/>
                      </a:pPr>
                      <a:r>
                        <a:rPr lang="en-GB" sz="1350" dirty="0"/>
                        <a:t>Helps plan transport accessibility for elderly and students.</a:t>
                      </a:r>
                      <a:endParaRPr lang="LID4096" sz="1350" dirty="0"/>
                    </a:p>
                  </a:txBody>
                  <a:tcPr/>
                </a:tc>
                <a:extLst>
                  <a:ext uri="{0D108BD9-81ED-4DB2-BD59-A6C34878D82A}">
                    <a16:rowId xmlns:a16="http://schemas.microsoft.com/office/drawing/2014/main" val="3150708704"/>
                  </a:ext>
                </a:extLst>
              </a:tr>
              <a:tr h="370840">
                <a:tc>
                  <a:txBody>
                    <a:bodyPr/>
                    <a:lstStyle/>
                    <a:p>
                      <a:pPr algn="l"/>
                      <a:r>
                        <a:rPr lang="en-GB" sz="1350" b="1" dirty="0"/>
                        <a:t>Education Levels</a:t>
                      </a:r>
                      <a:endParaRPr lang="LID4096" sz="1350" b="1" dirty="0"/>
                    </a:p>
                  </a:txBody>
                  <a:tcPr/>
                </a:tc>
                <a:tc>
                  <a:txBody>
                    <a:bodyPr/>
                    <a:lstStyle/>
                    <a:p>
                      <a:pPr marL="0" indent="0">
                        <a:buFont typeface="Wingdings" panose="05000000000000000000" pitchFamily="2" charset="2"/>
                        <a:buNone/>
                      </a:pPr>
                      <a:r>
                        <a:rPr lang="en-GB" sz="1350" b="0" dirty="0"/>
                        <a:t>Measures the percentage of population with different education levels.</a:t>
                      </a:r>
                      <a:endParaRPr lang="LID4096" sz="1350" b="0" dirty="0"/>
                    </a:p>
                  </a:txBody>
                  <a:tcPr/>
                </a:tc>
                <a:tc>
                  <a:txBody>
                    <a:bodyPr/>
                    <a:lstStyle/>
                    <a:p>
                      <a:pPr marL="0" indent="0">
                        <a:buFont typeface="Wingdings" panose="05000000000000000000" pitchFamily="2" charset="2"/>
                        <a:buNone/>
                      </a:pPr>
                      <a:r>
                        <a:rPr lang="en-GB" sz="1350" dirty="0"/>
                        <a:t>Supports planning of transport routes near schools and universities.</a:t>
                      </a:r>
                      <a:endParaRPr lang="LID4096" sz="1350" dirty="0"/>
                    </a:p>
                  </a:txBody>
                  <a:tcPr/>
                </a:tc>
                <a:extLst>
                  <a:ext uri="{0D108BD9-81ED-4DB2-BD59-A6C34878D82A}">
                    <a16:rowId xmlns:a16="http://schemas.microsoft.com/office/drawing/2014/main" val="4237807081"/>
                  </a:ext>
                </a:extLst>
              </a:tr>
              <a:tr h="370840">
                <a:tc>
                  <a:txBody>
                    <a:bodyPr/>
                    <a:lstStyle/>
                    <a:p>
                      <a:pPr algn="l"/>
                      <a:r>
                        <a:rPr lang="en-GB" sz="1350" b="1" dirty="0"/>
                        <a:t>Household Size</a:t>
                      </a:r>
                      <a:endParaRPr lang="LID4096" sz="1350" b="1" dirty="0"/>
                    </a:p>
                  </a:txBody>
                  <a:tcPr/>
                </a:tc>
                <a:tc>
                  <a:txBody>
                    <a:bodyPr/>
                    <a:lstStyle/>
                    <a:p>
                      <a:pPr marL="0" indent="0">
                        <a:buFont typeface="Wingdings" panose="05000000000000000000" pitchFamily="2" charset="2"/>
                        <a:buNone/>
                      </a:pPr>
                      <a:r>
                        <a:rPr lang="en-GB" sz="1350" b="0" dirty="0"/>
                        <a:t>Determines the average number of people per household.</a:t>
                      </a:r>
                      <a:endParaRPr lang="LID4096" sz="1350" b="0" dirty="0"/>
                    </a:p>
                  </a:txBody>
                  <a:tcPr/>
                </a:tc>
                <a:tc>
                  <a:txBody>
                    <a:bodyPr/>
                    <a:lstStyle/>
                    <a:p>
                      <a:pPr marL="0" indent="0">
                        <a:buFont typeface="Wingdings" panose="05000000000000000000" pitchFamily="2" charset="2"/>
                        <a:buNone/>
                      </a:pPr>
                      <a:r>
                        <a:rPr lang="en-GB" sz="1350" dirty="0"/>
                        <a:t>Helps assess transport demand in high-density family areas.</a:t>
                      </a:r>
                      <a:endParaRPr lang="LID4096" sz="1350" dirty="0"/>
                    </a:p>
                  </a:txBody>
                  <a:tcPr/>
                </a:tc>
                <a:extLst>
                  <a:ext uri="{0D108BD9-81ED-4DB2-BD59-A6C34878D82A}">
                    <a16:rowId xmlns:a16="http://schemas.microsoft.com/office/drawing/2014/main" val="2668897816"/>
                  </a:ext>
                </a:extLst>
              </a:tr>
              <a:tr h="370840">
                <a:tc>
                  <a:txBody>
                    <a:bodyPr/>
                    <a:lstStyle/>
                    <a:p>
                      <a:pPr algn="l"/>
                      <a:r>
                        <a:rPr lang="en-GB" sz="1350" b="1" dirty="0"/>
                        <a:t>Migration Patterns</a:t>
                      </a:r>
                      <a:endParaRPr lang="LID4096" sz="1350" b="1" dirty="0"/>
                    </a:p>
                  </a:txBody>
                  <a:tcPr/>
                </a:tc>
                <a:tc>
                  <a:txBody>
                    <a:bodyPr/>
                    <a:lstStyle/>
                    <a:p>
                      <a:pPr marL="0" indent="0">
                        <a:buFont typeface="Wingdings" panose="05000000000000000000" pitchFamily="2" charset="2"/>
                        <a:buNone/>
                      </a:pPr>
                      <a:r>
                        <a:rPr lang="en-GB" sz="1350" b="0" dirty="0"/>
                        <a:t>Tracks population movement between cities and regions.</a:t>
                      </a:r>
                      <a:endParaRPr lang="LID4096" sz="1350" b="0" dirty="0"/>
                    </a:p>
                  </a:txBody>
                  <a:tcPr/>
                </a:tc>
                <a:tc>
                  <a:txBody>
                    <a:bodyPr/>
                    <a:lstStyle/>
                    <a:p>
                      <a:pPr marL="0" indent="0">
                        <a:buFont typeface="Wingdings" panose="05000000000000000000" pitchFamily="2" charset="2"/>
                        <a:buNone/>
                      </a:pPr>
                      <a:r>
                        <a:rPr lang="en-GB" sz="1350" dirty="0"/>
                        <a:t>Assists in forecasting transport demand for growing urbans.</a:t>
                      </a:r>
                      <a:endParaRPr lang="LID4096" sz="1350" dirty="0"/>
                    </a:p>
                  </a:txBody>
                  <a:tcPr/>
                </a:tc>
                <a:extLst>
                  <a:ext uri="{0D108BD9-81ED-4DB2-BD59-A6C34878D82A}">
                    <a16:rowId xmlns:a16="http://schemas.microsoft.com/office/drawing/2014/main" val="69301018"/>
                  </a:ext>
                </a:extLst>
              </a:tr>
              <a:tr h="370840">
                <a:tc>
                  <a:txBody>
                    <a:bodyPr/>
                    <a:lstStyle/>
                    <a:p>
                      <a:pPr algn="l"/>
                      <a:r>
                        <a:rPr lang="en-GB" sz="1350" b="1" dirty="0"/>
                        <a:t>Disability &amp; Accessibility Needs</a:t>
                      </a:r>
                      <a:endParaRPr lang="LID4096" sz="1350" b="1" dirty="0"/>
                    </a:p>
                  </a:txBody>
                  <a:tcPr/>
                </a:tc>
                <a:tc>
                  <a:txBody>
                    <a:bodyPr/>
                    <a:lstStyle/>
                    <a:p>
                      <a:pPr marL="0" indent="0">
                        <a:buFont typeface="Wingdings" panose="05000000000000000000" pitchFamily="2" charset="2"/>
                        <a:buNone/>
                      </a:pPr>
                      <a:r>
                        <a:rPr lang="en-GB" sz="1350" b="0" dirty="0"/>
                        <a:t>Measures the percentage of people with disabilities requiring transport assistance.</a:t>
                      </a:r>
                      <a:endParaRPr lang="LID4096" sz="1350" b="0" dirty="0"/>
                    </a:p>
                  </a:txBody>
                  <a:tcPr/>
                </a:tc>
                <a:tc>
                  <a:txBody>
                    <a:bodyPr/>
                    <a:lstStyle/>
                    <a:p>
                      <a:pPr marL="0" indent="0">
                        <a:buFont typeface="Wingdings" panose="05000000000000000000" pitchFamily="2" charset="2"/>
                        <a:buNone/>
                      </a:pPr>
                      <a:r>
                        <a:rPr lang="en-GB" sz="1350" dirty="0"/>
                        <a:t>Supports inclusive transport planning with ramps, low-floor buses, and elevators.</a:t>
                      </a:r>
                      <a:endParaRPr lang="LID4096" sz="1350" dirty="0"/>
                    </a:p>
                  </a:txBody>
                  <a:tcPr/>
                </a:tc>
                <a:extLst>
                  <a:ext uri="{0D108BD9-81ED-4DB2-BD59-A6C34878D82A}">
                    <a16:rowId xmlns:a16="http://schemas.microsoft.com/office/drawing/2014/main" val="1025659212"/>
                  </a:ext>
                </a:extLst>
              </a:tr>
            </a:tbl>
          </a:graphicData>
        </a:graphic>
      </p:graphicFrame>
      <p:sp>
        <p:nvSpPr>
          <p:cNvPr id="13" name="object 3">
            <a:extLst>
              <a:ext uri="{FF2B5EF4-FFF2-40B4-BE49-F238E27FC236}">
                <a16:creationId xmlns:a16="http://schemas.microsoft.com/office/drawing/2014/main" id="{1C8CAEEE-0659-C506-842F-D70663220138}"/>
              </a:ext>
            </a:extLst>
          </p:cNvPr>
          <p:cNvSpPr txBox="1"/>
          <p:nvPr/>
        </p:nvSpPr>
        <p:spPr>
          <a:xfrm>
            <a:off x="726282" y="5932784"/>
            <a:ext cx="10732294"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Different socioeconomic factors </a:t>
            </a:r>
            <a:r>
              <a:rPr lang="en-GB" sz="1800" b="1" dirty="0">
                <a:solidFill>
                  <a:sysClr val="windowText" lastClr="000000"/>
                </a:solidFill>
                <a:latin typeface="Arial"/>
                <a:cs typeface="Arial"/>
              </a:rPr>
              <a:t>affect how people move and access transport.</a:t>
            </a:r>
          </a:p>
        </p:txBody>
      </p:sp>
      <p:sp>
        <p:nvSpPr>
          <p:cNvPr id="7" name="Title 6">
            <a:extLst>
              <a:ext uri="{FF2B5EF4-FFF2-40B4-BE49-F238E27FC236}">
                <a16:creationId xmlns:a16="http://schemas.microsoft.com/office/drawing/2014/main" id="{353A6E97-BBF5-F112-9BDB-17A8498E742C}"/>
              </a:ext>
            </a:extLst>
          </p:cNvPr>
          <p:cNvSpPr>
            <a:spLocks noGrp="1"/>
          </p:cNvSpPr>
          <p:nvPr>
            <p:ph type="title"/>
          </p:nvPr>
        </p:nvSpPr>
        <p:spPr>
          <a:xfrm>
            <a:off x="727200" y="432000"/>
            <a:ext cx="4752000" cy="369332"/>
          </a:xfrm>
        </p:spPr>
        <p:txBody>
          <a:bodyPr/>
          <a:lstStyle/>
          <a:p>
            <a:r>
              <a:rPr lang="en-GB" dirty="0"/>
              <a:t>7. Socioeconomic/Demographic Data </a:t>
            </a:r>
            <a:endParaRPr lang="LID4096" dirty="0"/>
          </a:p>
        </p:txBody>
      </p:sp>
    </p:spTree>
    <p:extLst>
      <p:ext uri="{BB962C8B-B14F-4D97-AF65-F5344CB8AC3E}">
        <p14:creationId xmlns:p14="http://schemas.microsoft.com/office/powerpoint/2010/main" val="6103743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AF0B2E-5FE5-93AC-F24B-C2355ECA4E95}"/>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E836215A-63A8-EE6C-06A8-2656D28343FF}"/>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7.3 Sources of Socioeconomic Data</a:t>
            </a:r>
          </a:p>
        </p:txBody>
      </p:sp>
      <p:sp>
        <p:nvSpPr>
          <p:cNvPr id="5" name="object 3">
            <a:extLst>
              <a:ext uri="{FF2B5EF4-FFF2-40B4-BE49-F238E27FC236}">
                <a16:creationId xmlns:a16="http://schemas.microsoft.com/office/drawing/2014/main" id="{B2516696-80A2-9C9F-CEAA-521ED1E7DCF5}"/>
              </a:ext>
            </a:extLst>
          </p:cNvPr>
          <p:cNvSpPr txBox="1"/>
          <p:nvPr/>
        </p:nvSpPr>
        <p:spPr>
          <a:xfrm>
            <a:off x="733424" y="1514807"/>
            <a:ext cx="10725152" cy="1027022"/>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Census Data &amp; Government Reports</a:t>
            </a:r>
            <a:br>
              <a:rPr lang="en-GB" sz="1600" dirty="0">
                <a:solidFill>
                  <a:sysClr val="windowText" lastClr="000000"/>
                </a:solidFill>
                <a:latin typeface="Arial"/>
                <a:cs typeface="Arial"/>
              </a:rPr>
            </a:br>
            <a:r>
              <a:rPr lang="en-GB" sz="1600" dirty="0">
                <a:solidFill>
                  <a:sysClr val="windowText" lastClr="000000"/>
                </a:solidFill>
                <a:latin typeface="Arial"/>
                <a:cs typeface="Arial"/>
              </a:rPr>
              <a:t>📊 Official national data provides:</a:t>
            </a:r>
          </a:p>
          <a:p>
            <a:pPr marL="266700" defTabSz="1175644" hangingPunct="1">
              <a:lnSpc>
                <a:spcPct val="100000"/>
              </a:lnSpc>
              <a:spcBef>
                <a:spcPts val="129"/>
              </a:spcBef>
            </a:pPr>
            <a:r>
              <a:rPr lang="en-GB" sz="1600" dirty="0">
                <a:solidFill>
                  <a:sysClr val="windowText" lastClr="000000"/>
                </a:solidFill>
                <a:latin typeface="Arial"/>
                <a:cs typeface="Arial"/>
              </a:rPr>
              <a:t>✔️ Population distribution, employment rates, and household income levels.</a:t>
            </a:r>
          </a:p>
          <a:p>
            <a:pPr marL="266700" defTabSz="1175644" hangingPunct="1">
              <a:lnSpc>
                <a:spcPct val="100000"/>
              </a:lnSpc>
              <a:spcBef>
                <a:spcPts val="129"/>
              </a:spcBef>
            </a:pPr>
            <a:r>
              <a:rPr lang="en-GB" sz="1600" dirty="0">
                <a:solidFill>
                  <a:sysClr val="windowText" lastClr="000000"/>
                </a:solidFill>
                <a:latin typeface="Arial"/>
                <a:cs typeface="Arial"/>
              </a:rPr>
              <a:t>✔️ Long-term trends to predict future transport needs.</a:t>
            </a:r>
          </a:p>
        </p:txBody>
      </p:sp>
      <p:sp>
        <p:nvSpPr>
          <p:cNvPr id="4" name="object 3">
            <a:extLst>
              <a:ext uri="{FF2B5EF4-FFF2-40B4-BE49-F238E27FC236}">
                <a16:creationId xmlns:a16="http://schemas.microsoft.com/office/drawing/2014/main" id="{6112C79E-BB8D-6112-6731-AA0B5A4ED1CB}"/>
              </a:ext>
            </a:extLst>
          </p:cNvPr>
          <p:cNvSpPr txBox="1"/>
          <p:nvPr/>
        </p:nvSpPr>
        <p:spPr>
          <a:xfrm>
            <a:off x="733424" y="2822875"/>
            <a:ext cx="10725152" cy="103984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Household Travel Surveys</a:t>
            </a:r>
          </a:p>
          <a:p>
            <a:pPr marL="266700" defTabSz="1175644" hangingPunct="1">
              <a:lnSpc>
                <a:spcPct val="100000"/>
              </a:lnSpc>
              <a:spcBef>
                <a:spcPts val="129"/>
              </a:spcBef>
            </a:pPr>
            <a:r>
              <a:rPr lang="en-GB" sz="1600" dirty="0">
                <a:solidFill>
                  <a:sysClr val="windowText" lastClr="000000"/>
                </a:solidFill>
                <a:latin typeface="Arial"/>
                <a:cs typeface="Arial"/>
              </a:rPr>
              <a:t>📝 Collects data on:</a:t>
            </a:r>
          </a:p>
          <a:p>
            <a:pPr marL="266700" defTabSz="1175644" hangingPunct="1">
              <a:lnSpc>
                <a:spcPct val="100000"/>
              </a:lnSpc>
              <a:spcBef>
                <a:spcPts val="129"/>
              </a:spcBef>
            </a:pPr>
            <a:r>
              <a:rPr lang="en-GB" sz="1600" dirty="0">
                <a:solidFill>
                  <a:sysClr val="windowText" lastClr="000000"/>
                </a:solidFill>
                <a:latin typeface="Arial"/>
                <a:cs typeface="Arial"/>
              </a:rPr>
              <a:t>✔️ Daily commuting habits, preferred transport modes, and travel costs.</a:t>
            </a:r>
          </a:p>
          <a:p>
            <a:pPr marL="266700" defTabSz="1175644" hangingPunct="1">
              <a:lnSpc>
                <a:spcPct val="100000"/>
              </a:lnSpc>
              <a:spcBef>
                <a:spcPts val="129"/>
              </a:spcBef>
            </a:pPr>
            <a:r>
              <a:rPr lang="en-GB" sz="1600" dirty="0">
                <a:solidFill>
                  <a:sysClr val="windowText" lastClr="000000"/>
                </a:solidFill>
                <a:latin typeface="Arial"/>
                <a:cs typeface="Arial"/>
              </a:rPr>
              <a:t>✔️ Helps policymakers design better transit routes and pricing models.</a:t>
            </a:r>
          </a:p>
        </p:txBody>
      </p:sp>
      <p:sp>
        <p:nvSpPr>
          <p:cNvPr id="7" name="object 3">
            <a:extLst>
              <a:ext uri="{FF2B5EF4-FFF2-40B4-BE49-F238E27FC236}">
                <a16:creationId xmlns:a16="http://schemas.microsoft.com/office/drawing/2014/main" id="{5E88894A-60DD-038C-0503-BA5C95FA7F0C}"/>
              </a:ext>
            </a:extLst>
          </p:cNvPr>
          <p:cNvSpPr txBox="1"/>
          <p:nvPr/>
        </p:nvSpPr>
        <p:spPr>
          <a:xfrm>
            <a:off x="726282" y="4143767"/>
            <a:ext cx="10725152" cy="103984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National Databases &amp; Private Sector Data</a:t>
            </a:r>
          </a:p>
          <a:p>
            <a:pPr marL="266700" defTabSz="1175644" hangingPunct="1">
              <a:lnSpc>
                <a:spcPct val="100000"/>
              </a:lnSpc>
              <a:spcBef>
                <a:spcPts val="129"/>
              </a:spcBef>
            </a:pPr>
            <a:r>
              <a:rPr lang="en-GB" sz="1600" dirty="0">
                <a:solidFill>
                  <a:sysClr val="windowText" lastClr="000000"/>
                </a:solidFill>
                <a:latin typeface="Arial"/>
                <a:cs typeface="Arial"/>
              </a:rPr>
              <a:t>📍 Tracks:</a:t>
            </a:r>
          </a:p>
          <a:p>
            <a:pPr marL="266700" defTabSz="1175644" hangingPunct="1">
              <a:lnSpc>
                <a:spcPct val="100000"/>
              </a:lnSpc>
              <a:spcBef>
                <a:spcPts val="129"/>
              </a:spcBef>
            </a:pPr>
            <a:r>
              <a:rPr lang="en-GB" sz="1600" dirty="0">
                <a:solidFill>
                  <a:sysClr val="windowText" lastClr="000000"/>
                </a:solidFill>
                <a:latin typeface="Arial"/>
                <a:cs typeface="Arial"/>
              </a:rPr>
              <a:t>✔️ Public transit usage trends, economic shifts, and new job </a:t>
            </a:r>
            <a:r>
              <a:rPr lang="en-GB" sz="1600" dirty="0" err="1">
                <a:solidFill>
                  <a:sysClr val="windowText" lastClr="000000"/>
                </a:solidFill>
                <a:latin typeface="Arial"/>
                <a:cs typeface="Arial"/>
              </a:rPr>
              <a:t>centers</a:t>
            </a:r>
            <a:r>
              <a:rPr lang="en-GB" sz="1600" dirty="0">
                <a:solidFill>
                  <a:sysClr val="windowText" lastClr="000000"/>
                </a:solidFill>
                <a:latin typeface="Arial"/>
                <a:cs typeface="Arial"/>
              </a:rPr>
              <a:t>.</a:t>
            </a:r>
          </a:p>
          <a:p>
            <a:pPr marL="266700" defTabSz="1175644" hangingPunct="1">
              <a:lnSpc>
                <a:spcPct val="100000"/>
              </a:lnSpc>
              <a:spcBef>
                <a:spcPts val="129"/>
              </a:spcBef>
            </a:pPr>
            <a:r>
              <a:rPr lang="en-GB" sz="1600" dirty="0">
                <a:solidFill>
                  <a:sysClr val="windowText" lastClr="000000"/>
                </a:solidFill>
                <a:latin typeface="Arial"/>
                <a:cs typeface="Arial"/>
              </a:rPr>
              <a:t>✔️ Used by planners to forecast future infrastructure needs.</a:t>
            </a:r>
          </a:p>
        </p:txBody>
      </p:sp>
      <p:sp>
        <p:nvSpPr>
          <p:cNvPr id="9" name="object 3">
            <a:extLst>
              <a:ext uri="{FF2B5EF4-FFF2-40B4-BE49-F238E27FC236}">
                <a16:creationId xmlns:a16="http://schemas.microsoft.com/office/drawing/2014/main" id="{FE9DEA7B-9856-CEDD-03D7-C738323D51F3}"/>
              </a:ext>
            </a:extLst>
          </p:cNvPr>
          <p:cNvSpPr txBox="1"/>
          <p:nvPr/>
        </p:nvSpPr>
        <p:spPr>
          <a:xfrm>
            <a:off x="733424" y="5486676"/>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Data from multiple sources helps create </a:t>
            </a:r>
            <a:r>
              <a:rPr lang="en-GB" sz="1800" b="1" dirty="0">
                <a:solidFill>
                  <a:sysClr val="windowText" lastClr="000000"/>
                </a:solidFill>
                <a:latin typeface="Arial"/>
                <a:cs typeface="Arial"/>
              </a:rPr>
              <a:t>accurate mobility models</a:t>
            </a:r>
            <a:r>
              <a:rPr lang="en-GB" sz="1800" dirty="0">
                <a:solidFill>
                  <a:sysClr val="windowText" lastClr="000000"/>
                </a:solidFill>
                <a:latin typeface="Arial"/>
                <a:cs typeface="Arial"/>
              </a:rPr>
              <a:t>.</a:t>
            </a:r>
            <a:endParaRPr lang="en-GB" sz="1800" b="1" dirty="0">
              <a:solidFill>
                <a:sysClr val="windowText" lastClr="000000"/>
              </a:solidFill>
              <a:latin typeface="Arial"/>
              <a:cs typeface="Arial"/>
            </a:endParaRPr>
          </a:p>
        </p:txBody>
      </p:sp>
      <p:pic>
        <p:nvPicPr>
          <p:cNvPr id="10" name="Picture 9" descr="A group of people standing around a table with graphs and charts&#10;&#10;AI-generated content may be incorrect.">
            <a:extLst>
              <a:ext uri="{FF2B5EF4-FFF2-40B4-BE49-F238E27FC236}">
                <a16:creationId xmlns:a16="http://schemas.microsoft.com/office/drawing/2014/main" id="{086B15C9-C85D-45C6-B060-FF0425F95AAE}"/>
              </a:ext>
            </a:extLst>
          </p:cNvPr>
          <p:cNvPicPr>
            <a:picLocks noChangeAspect="1"/>
          </p:cNvPicPr>
          <p:nvPr/>
        </p:nvPicPr>
        <p:blipFill>
          <a:blip r:embed="rId2">
            <a:extLst>
              <a:ext uri="{28A0092B-C50C-407E-A947-70E740481C1C}">
                <a14:useLocalDpi xmlns:a14="http://schemas.microsoft.com/office/drawing/2010/main" val="0"/>
              </a:ext>
            </a:extLst>
          </a:blip>
          <a:srcRect l="10426" t="6225" r="9584" b="13047"/>
          <a:stretch>
            <a:fillRect/>
          </a:stretch>
        </p:blipFill>
        <p:spPr>
          <a:xfrm>
            <a:off x="7686675" y="1800956"/>
            <a:ext cx="3676650" cy="3710580"/>
          </a:xfrm>
          <a:prstGeom prst="rect">
            <a:avLst/>
          </a:prstGeom>
        </p:spPr>
      </p:pic>
      <p:sp>
        <p:nvSpPr>
          <p:cNvPr id="11" name="Title 10">
            <a:extLst>
              <a:ext uri="{FF2B5EF4-FFF2-40B4-BE49-F238E27FC236}">
                <a16:creationId xmlns:a16="http://schemas.microsoft.com/office/drawing/2014/main" id="{D447F05B-4879-E40E-0C81-0B206D31DAE5}"/>
              </a:ext>
            </a:extLst>
          </p:cNvPr>
          <p:cNvSpPr>
            <a:spLocks noGrp="1"/>
          </p:cNvSpPr>
          <p:nvPr>
            <p:ph type="title"/>
          </p:nvPr>
        </p:nvSpPr>
        <p:spPr>
          <a:xfrm>
            <a:off x="727200" y="432000"/>
            <a:ext cx="4752000" cy="369332"/>
          </a:xfrm>
        </p:spPr>
        <p:txBody>
          <a:bodyPr/>
          <a:lstStyle/>
          <a:p>
            <a:r>
              <a:rPr lang="en-GB" dirty="0"/>
              <a:t>7. Socioeconomic/Demographic Data </a:t>
            </a:r>
            <a:endParaRPr lang="LID4096" dirty="0"/>
          </a:p>
        </p:txBody>
      </p:sp>
    </p:spTree>
    <p:extLst>
      <p:ext uri="{BB962C8B-B14F-4D97-AF65-F5344CB8AC3E}">
        <p14:creationId xmlns:p14="http://schemas.microsoft.com/office/powerpoint/2010/main" val="1591943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81385-CC8F-6E2E-47FB-7D06F307CA7A}"/>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4D19EB95-7FC0-23B2-FF40-59F9D661FB45}"/>
              </a:ext>
            </a:extLst>
          </p:cNvPr>
          <p:cNvSpPr txBox="1"/>
          <p:nvPr/>
        </p:nvSpPr>
        <p:spPr>
          <a:xfrm>
            <a:off x="733424" y="1025080"/>
            <a:ext cx="10725152" cy="349702"/>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7.4 Applications of Socioeconomic Data</a:t>
            </a:r>
          </a:p>
        </p:txBody>
      </p:sp>
      <p:sp>
        <p:nvSpPr>
          <p:cNvPr id="5" name="object 3">
            <a:extLst>
              <a:ext uri="{FF2B5EF4-FFF2-40B4-BE49-F238E27FC236}">
                <a16:creationId xmlns:a16="http://schemas.microsoft.com/office/drawing/2014/main" id="{1CB0B36C-B5B0-D4C0-D34A-AEF6F18F71BA}"/>
              </a:ext>
            </a:extLst>
          </p:cNvPr>
          <p:cNvSpPr txBox="1"/>
          <p:nvPr/>
        </p:nvSpPr>
        <p:spPr>
          <a:xfrm>
            <a:off x="733424" y="1514807"/>
            <a:ext cx="10725152" cy="1039846"/>
          </a:xfrm>
          <a:prstGeom prst="rect">
            <a:avLst/>
          </a:prstGeom>
        </p:spPr>
        <p:txBody>
          <a:bodyPr vert="horz" wrap="square" lIns="0" tIns="16329" rIns="0" bIns="0" rtlCol="0">
            <a:spAutoFit/>
          </a:bodyPr>
          <a:lstStyle/>
          <a:p>
            <a:pPr marL="244928" indent="-228600" defTabSz="1175644" hangingPunct="1">
              <a:lnSpc>
                <a:spcPct val="100000"/>
              </a:lnSpc>
              <a:spcBef>
                <a:spcPts val="129"/>
              </a:spcBef>
              <a:buAutoNum type="arabicPeriod"/>
            </a:pPr>
            <a:r>
              <a:rPr lang="en-GB" sz="1600" b="1" dirty="0">
                <a:solidFill>
                  <a:sysClr val="windowText" lastClr="000000"/>
                </a:solidFill>
                <a:latin typeface="Arial"/>
                <a:cs typeface="Arial"/>
              </a:rPr>
              <a:t>Equity in Transport Planning</a:t>
            </a:r>
          </a:p>
          <a:p>
            <a:pPr marL="266700" defTabSz="1175644" hangingPunct="1">
              <a:lnSpc>
                <a:spcPct val="100000"/>
              </a:lnSpc>
              <a:spcBef>
                <a:spcPts val="129"/>
              </a:spcBef>
            </a:pPr>
            <a:r>
              <a:rPr lang="en-GB" sz="1600" dirty="0">
                <a:solidFill>
                  <a:sysClr val="windowText" lastClr="000000"/>
                </a:solidFill>
                <a:latin typeface="Arial"/>
                <a:cs typeface="Arial"/>
              </a:rPr>
              <a:t>🌍 Ensures that:</a:t>
            </a:r>
          </a:p>
          <a:p>
            <a:pPr marL="266700" defTabSz="1175644" hangingPunct="1">
              <a:lnSpc>
                <a:spcPct val="100000"/>
              </a:lnSpc>
              <a:spcBef>
                <a:spcPts val="129"/>
              </a:spcBef>
            </a:pPr>
            <a:r>
              <a:rPr lang="en-GB" sz="1600" dirty="0">
                <a:solidFill>
                  <a:sysClr val="windowText" lastClr="000000"/>
                </a:solidFill>
                <a:latin typeface="Arial"/>
                <a:cs typeface="Arial"/>
              </a:rPr>
              <a:t>✔️ Low-income areas have access to affordable transit.</a:t>
            </a:r>
          </a:p>
          <a:p>
            <a:pPr marL="266700" defTabSz="1175644" hangingPunct="1">
              <a:lnSpc>
                <a:spcPct val="100000"/>
              </a:lnSpc>
              <a:spcBef>
                <a:spcPts val="129"/>
              </a:spcBef>
            </a:pPr>
            <a:r>
              <a:rPr lang="en-GB" sz="1600" dirty="0">
                <a:solidFill>
                  <a:sysClr val="windowText" lastClr="000000"/>
                </a:solidFill>
                <a:latin typeface="Arial"/>
                <a:cs typeface="Arial"/>
              </a:rPr>
              <a:t>✔️ Public transport investments are distributed fairly.</a:t>
            </a:r>
          </a:p>
        </p:txBody>
      </p:sp>
      <p:sp>
        <p:nvSpPr>
          <p:cNvPr id="4" name="object 3">
            <a:extLst>
              <a:ext uri="{FF2B5EF4-FFF2-40B4-BE49-F238E27FC236}">
                <a16:creationId xmlns:a16="http://schemas.microsoft.com/office/drawing/2014/main" id="{4ADCCE12-9BAD-9907-3C1E-B219877DF646}"/>
              </a:ext>
            </a:extLst>
          </p:cNvPr>
          <p:cNvSpPr txBox="1"/>
          <p:nvPr/>
        </p:nvSpPr>
        <p:spPr>
          <a:xfrm>
            <a:off x="733424" y="2822875"/>
            <a:ext cx="10725152" cy="103984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2. Forecasting Future Transport Demand</a:t>
            </a:r>
          </a:p>
          <a:p>
            <a:pPr marL="266700" defTabSz="1175644" hangingPunct="1">
              <a:lnSpc>
                <a:spcPct val="100000"/>
              </a:lnSpc>
              <a:spcBef>
                <a:spcPts val="129"/>
              </a:spcBef>
            </a:pPr>
            <a:r>
              <a:rPr lang="en-GB" sz="1600" dirty="0">
                <a:solidFill>
                  <a:sysClr val="windowText" lastClr="000000"/>
                </a:solidFill>
                <a:latin typeface="Arial"/>
                <a:cs typeface="Arial"/>
              </a:rPr>
              <a:t>📈 Helps:</a:t>
            </a:r>
          </a:p>
          <a:p>
            <a:pPr marL="266700" defTabSz="1175644" hangingPunct="1">
              <a:lnSpc>
                <a:spcPct val="100000"/>
              </a:lnSpc>
              <a:spcBef>
                <a:spcPts val="129"/>
              </a:spcBef>
            </a:pPr>
            <a:r>
              <a:rPr lang="en-GB" sz="1600" dirty="0">
                <a:solidFill>
                  <a:sysClr val="windowText" lastClr="000000"/>
                </a:solidFill>
                <a:latin typeface="Arial"/>
                <a:cs typeface="Arial"/>
              </a:rPr>
              <a:t>✔️ Identify high-growth areas needing future transit expansions.</a:t>
            </a:r>
          </a:p>
          <a:p>
            <a:pPr marL="266700" defTabSz="1175644" hangingPunct="1">
              <a:lnSpc>
                <a:spcPct val="100000"/>
              </a:lnSpc>
              <a:spcBef>
                <a:spcPts val="129"/>
              </a:spcBef>
            </a:pPr>
            <a:r>
              <a:rPr lang="en-GB" sz="1600" dirty="0">
                <a:solidFill>
                  <a:sysClr val="windowText" lastClr="000000"/>
                </a:solidFill>
                <a:latin typeface="Arial"/>
                <a:cs typeface="Arial"/>
              </a:rPr>
              <a:t>✔️ Plan for sustainable urban mobility and smart city initiatives.</a:t>
            </a:r>
          </a:p>
        </p:txBody>
      </p:sp>
      <p:sp>
        <p:nvSpPr>
          <p:cNvPr id="7" name="object 3">
            <a:extLst>
              <a:ext uri="{FF2B5EF4-FFF2-40B4-BE49-F238E27FC236}">
                <a16:creationId xmlns:a16="http://schemas.microsoft.com/office/drawing/2014/main" id="{8271D59A-4D70-0639-051D-AA01EE8CD973}"/>
              </a:ext>
            </a:extLst>
          </p:cNvPr>
          <p:cNvSpPr txBox="1"/>
          <p:nvPr/>
        </p:nvSpPr>
        <p:spPr>
          <a:xfrm>
            <a:off x="726282" y="4143767"/>
            <a:ext cx="10725152" cy="103984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600" b="1" dirty="0">
                <a:solidFill>
                  <a:sysClr val="windowText" lastClr="000000"/>
                </a:solidFill>
                <a:latin typeface="Arial"/>
                <a:cs typeface="Arial"/>
              </a:rPr>
              <a:t>3. Noise Reduction &amp; Smart City Design</a:t>
            </a:r>
          </a:p>
          <a:p>
            <a:pPr marL="266700" defTabSz="1175644" hangingPunct="1">
              <a:lnSpc>
                <a:spcPct val="100000"/>
              </a:lnSpc>
              <a:spcBef>
                <a:spcPts val="129"/>
              </a:spcBef>
            </a:pPr>
            <a:r>
              <a:rPr lang="en-GB" sz="1600" dirty="0">
                <a:solidFill>
                  <a:sysClr val="windowText" lastClr="000000"/>
                </a:solidFill>
                <a:latin typeface="Arial"/>
                <a:cs typeface="Arial"/>
              </a:rPr>
              <a:t>💰 Supports:</a:t>
            </a:r>
          </a:p>
          <a:p>
            <a:pPr marL="266700" defTabSz="1175644" hangingPunct="1">
              <a:lnSpc>
                <a:spcPct val="100000"/>
              </a:lnSpc>
              <a:spcBef>
                <a:spcPts val="129"/>
              </a:spcBef>
            </a:pPr>
            <a:r>
              <a:rPr lang="en-GB" sz="1600" dirty="0">
                <a:solidFill>
                  <a:sysClr val="windowText" lastClr="000000"/>
                </a:solidFill>
                <a:latin typeface="Arial"/>
                <a:cs typeface="Arial"/>
              </a:rPr>
              <a:t>✔️ Cost-benefit analysis of new transport projects.</a:t>
            </a:r>
          </a:p>
          <a:p>
            <a:pPr marL="266700" defTabSz="1175644" hangingPunct="1">
              <a:lnSpc>
                <a:spcPct val="100000"/>
              </a:lnSpc>
              <a:spcBef>
                <a:spcPts val="129"/>
              </a:spcBef>
            </a:pPr>
            <a:r>
              <a:rPr lang="en-GB" sz="1600" dirty="0">
                <a:solidFill>
                  <a:sysClr val="windowText" lastClr="000000"/>
                </a:solidFill>
                <a:latin typeface="Arial"/>
                <a:cs typeface="Arial"/>
              </a:rPr>
              <a:t>✔️ Ensures investments are financially viable and beneficial for the public.</a:t>
            </a:r>
          </a:p>
        </p:txBody>
      </p:sp>
      <p:sp>
        <p:nvSpPr>
          <p:cNvPr id="9" name="object 3">
            <a:extLst>
              <a:ext uri="{FF2B5EF4-FFF2-40B4-BE49-F238E27FC236}">
                <a16:creationId xmlns:a16="http://schemas.microsoft.com/office/drawing/2014/main" id="{7AADD5BA-2780-E017-C7F3-F9FB433F602B}"/>
              </a:ext>
            </a:extLst>
          </p:cNvPr>
          <p:cNvSpPr txBox="1"/>
          <p:nvPr/>
        </p:nvSpPr>
        <p:spPr>
          <a:xfrm>
            <a:off x="726282" y="574927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Socioeconomic data helps </a:t>
            </a:r>
            <a:r>
              <a:rPr lang="en-GB" sz="1800" b="1" dirty="0">
                <a:solidFill>
                  <a:sysClr val="windowText" lastClr="000000"/>
                </a:solidFill>
                <a:latin typeface="Arial"/>
                <a:cs typeface="Arial"/>
              </a:rPr>
              <a:t>shape</a:t>
            </a:r>
            <a:r>
              <a:rPr lang="en-GB" sz="1800" dirty="0">
                <a:solidFill>
                  <a:sysClr val="windowText" lastClr="000000"/>
                </a:solidFill>
                <a:latin typeface="Arial"/>
                <a:cs typeface="Arial"/>
              </a:rPr>
              <a:t> a </a:t>
            </a:r>
            <a:r>
              <a:rPr lang="en-GB" sz="1800" b="1" dirty="0">
                <a:solidFill>
                  <a:sysClr val="windowText" lastClr="000000"/>
                </a:solidFill>
                <a:latin typeface="Arial"/>
                <a:cs typeface="Arial"/>
              </a:rPr>
              <a:t>fair, efficient, and future-ready transport system.</a:t>
            </a:r>
          </a:p>
        </p:txBody>
      </p:sp>
      <p:pic>
        <p:nvPicPr>
          <p:cNvPr id="13" name="Picture 12" descr="A group of people standing on a platform with a train&#10;&#10;AI-generated content may be incorrect.">
            <a:extLst>
              <a:ext uri="{FF2B5EF4-FFF2-40B4-BE49-F238E27FC236}">
                <a16:creationId xmlns:a16="http://schemas.microsoft.com/office/drawing/2014/main" id="{FD71E421-496E-F1A7-D965-5EDD9EAA9D9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6912" y="1674388"/>
            <a:ext cx="3668806" cy="3668806"/>
          </a:xfrm>
          <a:prstGeom prst="rect">
            <a:avLst/>
          </a:prstGeom>
        </p:spPr>
      </p:pic>
      <p:sp>
        <p:nvSpPr>
          <p:cNvPr id="11" name="Title 10">
            <a:extLst>
              <a:ext uri="{FF2B5EF4-FFF2-40B4-BE49-F238E27FC236}">
                <a16:creationId xmlns:a16="http://schemas.microsoft.com/office/drawing/2014/main" id="{2A9E609A-3660-D047-23C1-234C3DF11E37}"/>
              </a:ext>
            </a:extLst>
          </p:cNvPr>
          <p:cNvSpPr>
            <a:spLocks noGrp="1"/>
          </p:cNvSpPr>
          <p:nvPr>
            <p:ph type="title"/>
          </p:nvPr>
        </p:nvSpPr>
        <p:spPr>
          <a:xfrm>
            <a:off x="727200" y="432000"/>
            <a:ext cx="4752000" cy="369332"/>
          </a:xfrm>
        </p:spPr>
        <p:txBody>
          <a:bodyPr/>
          <a:lstStyle/>
          <a:p>
            <a:r>
              <a:rPr lang="en-GB" dirty="0"/>
              <a:t>7. Socioeconomic/Demographic Data </a:t>
            </a:r>
            <a:endParaRPr lang="LID4096" dirty="0"/>
          </a:p>
        </p:txBody>
      </p:sp>
    </p:spTree>
    <p:extLst>
      <p:ext uri="{BB962C8B-B14F-4D97-AF65-F5344CB8AC3E}">
        <p14:creationId xmlns:p14="http://schemas.microsoft.com/office/powerpoint/2010/main" val="21809745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5C48D-E314-FDA0-485C-CE8200134A18}"/>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319D2C63-B6FA-D5F3-B7F6-A54473B73C42}"/>
              </a:ext>
            </a:extLst>
          </p:cNvPr>
          <p:cNvSpPr txBox="1"/>
          <p:nvPr/>
        </p:nvSpPr>
        <p:spPr>
          <a:xfrm>
            <a:off x="733424" y="1025080"/>
            <a:ext cx="10725152" cy="364130"/>
          </a:xfrm>
          <a:prstGeom prst="rect">
            <a:avLst/>
          </a:prstGeom>
          <a:solidFill>
            <a:srgbClr val="FFFF00"/>
          </a:solidFill>
        </p:spPr>
        <p:txBody>
          <a:bodyPr vert="horz" wrap="square" lIns="0" tIns="36000" rIns="0" bIns="36000" rtlCol="0">
            <a:spAutoFit/>
          </a:bodyPr>
          <a:lstStyle/>
          <a:p>
            <a:pPr>
              <a:lnSpc>
                <a:spcPct val="115000"/>
              </a:lnSpc>
              <a:spcAft>
                <a:spcPts val="800"/>
              </a:spcAft>
            </a:pPr>
            <a:r>
              <a:rPr lang="en-GB" sz="1800" b="1" kern="100" dirty="0">
                <a:effectLst/>
                <a:latin typeface="Arial" panose="020B0604020202020204" pitchFamily="34" charset="0"/>
                <a:ea typeface="Aptos" panose="020B0004020202020204" pitchFamily="34" charset="0"/>
                <a:cs typeface="Arial" panose="020B0604020202020204" pitchFamily="34" charset="0"/>
              </a:rPr>
              <a:t>7.5 Case Study: How Cities Use Socioeconomic Data? 🚦 </a:t>
            </a:r>
          </a:p>
        </p:txBody>
      </p:sp>
      <p:sp>
        <p:nvSpPr>
          <p:cNvPr id="5" name="object 3">
            <a:extLst>
              <a:ext uri="{FF2B5EF4-FFF2-40B4-BE49-F238E27FC236}">
                <a16:creationId xmlns:a16="http://schemas.microsoft.com/office/drawing/2014/main" id="{B9DF2F3D-CDD6-0710-0DF1-9007AD165237}"/>
              </a:ext>
            </a:extLst>
          </p:cNvPr>
          <p:cNvSpPr txBox="1"/>
          <p:nvPr/>
        </p:nvSpPr>
        <p:spPr>
          <a:xfrm>
            <a:off x="733424" y="1514807"/>
            <a:ext cx="10725152" cy="266813"/>
          </a:xfrm>
          <a:prstGeom prst="rect">
            <a:avLst/>
          </a:prstGeom>
        </p:spPr>
        <p:txBody>
          <a:bodyPr vert="horz" wrap="square" lIns="0" tIns="16329" rIns="0" bIns="0" rtlCol="0">
            <a:spAutoFit/>
          </a:bodyPr>
          <a:lstStyle/>
          <a:p>
            <a:pPr marL="14400" lvl="0">
              <a:lnSpc>
                <a:spcPct val="150000"/>
              </a:lnSpc>
              <a:spcBef>
                <a:spcPts val="129"/>
              </a:spcBef>
              <a:spcAft>
                <a:spcPts val="800"/>
              </a:spcAft>
            </a:pPr>
            <a:r>
              <a:rPr lang="en-GB" sz="1200" b="1" kern="100" dirty="0">
                <a:effectLst/>
                <a:latin typeface="Aptos" panose="020B0004020202020204" pitchFamily="34" charset="0"/>
                <a:ea typeface="Aptos" panose="020B0004020202020204" pitchFamily="34" charset="0"/>
                <a:cs typeface="Times New Roman" panose="02020603050405020304" pitchFamily="18" charset="0"/>
              </a:rPr>
              <a:t> </a:t>
            </a:r>
          </a:p>
        </p:txBody>
      </p:sp>
      <p:pic>
        <p:nvPicPr>
          <p:cNvPr id="2050" name="Picture 2" descr="34th Street-Hudson Yards subway station opens on NYC's Far West Side |  Daily Mail Online">
            <a:extLst>
              <a:ext uri="{FF2B5EF4-FFF2-40B4-BE49-F238E27FC236}">
                <a16:creationId xmlns:a16="http://schemas.microsoft.com/office/drawing/2014/main" id="{947A649C-C183-DEC4-4CE2-4F990F42FEB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78085" y="926381"/>
            <a:ext cx="2786047" cy="18564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Bus 3 – Go-Ahead Singapore CRRC C12 (SG4006X) | Land Transport Guru">
            <a:extLst>
              <a:ext uri="{FF2B5EF4-FFF2-40B4-BE49-F238E27FC236}">
                <a16:creationId xmlns:a16="http://schemas.microsoft.com/office/drawing/2014/main" id="{8A7E7798-7CED-C974-234D-DA111FBB474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4136" b="10973"/>
          <a:stretch/>
        </p:blipFill>
        <p:spPr bwMode="auto">
          <a:xfrm>
            <a:off x="8151059" y="2913853"/>
            <a:ext cx="3307517" cy="143041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London's congestion charge and its low emission zones | OECD">
            <a:extLst>
              <a:ext uri="{FF2B5EF4-FFF2-40B4-BE49-F238E27FC236}">
                <a16:creationId xmlns:a16="http://schemas.microsoft.com/office/drawing/2014/main" id="{8F5E6E1A-C632-D6FF-4283-C8583D90766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88581" y="4475342"/>
            <a:ext cx="2769995" cy="1731247"/>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7D8B849-A562-A8E8-40C9-AB65B19994CE}"/>
              </a:ext>
            </a:extLst>
          </p:cNvPr>
          <p:cNvSpPr txBox="1"/>
          <p:nvPr/>
        </p:nvSpPr>
        <p:spPr>
          <a:xfrm rot="16200000">
            <a:off x="7795542" y="1723029"/>
            <a:ext cx="1499847" cy="286232"/>
          </a:xfrm>
          <a:prstGeom prst="rect">
            <a:avLst/>
          </a:prstGeom>
          <a:noFill/>
        </p:spPr>
        <p:txBody>
          <a:bodyPr wrap="square">
            <a:spAutoFit/>
          </a:bodyPr>
          <a:lstStyle/>
          <a:p>
            <a:r>
              <a:rPr lang="en-GB" sz="1400" b="1" kern="1200" baseline="30000" dirty="0">
                <a:solidFill>
                  <a:schemeClr val="tx1"/>
                </a:solidFill>
                <a:latin typeface="Arial" panose="020B0604020202020204" pitchFamily="34" charset="0"/>
                <a:ea typeface="Roboto Cn" pitchFamily="2" charset="0"/>
                <a:cs typeface="Arial" panose="020B0604020202020204" pitchFamily="34" charset="0"/>
              </a:rPr>
              <a:t>New York City Subway </a:t>
            </a:r>
            <a:endParaRPr lang="en-US" sz="1400" dirty="0"/>
          </a:p>
        </p:txBody>
      </p:sp>
      <p:sp>
        <p:nvSpPr>
          <p:cNvPr id="14" name="TextBox 13">
            <a:extLst>
              <a:ext uri="{FF2B5EF4-FFF2-40B4-BE49-F238E27FC236}">
                <a16:creationId xmlns:a16="http://schemas.microsoft.com/office/drawing/2014/main" id="{96A4E7BD-C3A7-CE7D-496E-38243EA9DA34}"/>
              </a:ext>
            </a:extLst>
          </p:cNvPr>
          <p:cNvSpPr txBox="1"/>
          <p:nvPr/>
        </p:nvSpPr>
        <p:spPr>
          <a:xfrm rot="16200000">
            <a:off x="7258019" y="3485944"/>
            <a:ext cx="1499847" cy="286232"/>
          </a:xfrm>
          <a:prstGeom prst="rect">
            <a:avLst/>
          </a:prstGeom>
          <a:noFill/>
        </p:spPr>
        <p:txBody>
          <a:bodyPr wrap="square">
            <a:spAutoFit/>
          </a:bodyPr>
          <a:lstStyle/>
          <a:p>
            <a:pPr algn="ctr"/>
            <a:r>
              <a:rPr lang="en-GB" sz="1400" b="1" kern="1200" baseline="30000" dirty="0">
                <a:solidFill>
                  <a:schemeClr val="tx1"/>
                </a:solidFill>
                <a:latin typeface="Arial" panose="020B0604020202020204" pitchFamily="34" charset="0"/>
                <a:ea typeface="Roboto Cn" pitchFamily="2" charset="0"/>
                <a:cs typeface="Arial" panose="020B0604020202020204" pitchFamily="34" charset="0"/>
              </a:rPr>
              <a:t>Singapore</a:t>
            </a:r>
            <a:endParaRPr lang="en-US" sz="1400" dirty="0"/>
          </a:p>
        </p:txBody>
      </p:sp>
      <p:sp>
        <p:nvSpPr>
          <p:cNvPr id="15" name="TextBox 14">
            <a:extLst>
              <a:ext uri="{FF2B5EF4-FFF2-40B4-BE49-F238E27FC236}">
                <a16:creationId xmlns:a16="http://schemas.microsoft.com/office/drawing/2014/main" id="{3FB2F5FD-F678-B297-B251-70DB140CA427}"/>
              </a:ext>
            </a:extLst>
          </p:cNvPr>
          <p:cNvSpPr txBox="1"/>
          <p:nvPr/>
        </p:nvSpPr>
        <p:spPr>
          <a:xfrm rot="16200000">
            <a:off x="7806653" y="5197848"/>
            <a:ext cx="1499847" cy="286232"/>
          </a:xfrm>
          <a:prstGeom prst="rect">
            <a:avLst/>
          </a:prstGeom>
          <a:noFill/>
        </p:spPr>
        <p:txBody>
          <a:bodyPr wrap="square">
            <a:spAutoFit/>
          </a:bodyPr>
          <a:lstStyle/>
          <a:p>
            <a:pPr algn="ctr"/>
            <a:r>
              <a:rPr lang="en-GB" sz="1400" b="1" kern="1200" baseline="30000" dirty="0">
                <a:solidFill>
                  <a:schemeClr val="tx1"/>
                </a:solidFill>
                <a:latin typeface="Arial" panose="020B0604020202020204" pitchFamily="34" charset="0"/>
                <a:ea typeface="Roboto Cn" pitchFamily="2" charset="0"/>
                <a:cs typeface="Arial" panose="020B0604020202020204" pitchFamily="34" charset="0"/>
              </a:rPr>
              <a:t>London</a:t>
            </a:r>
            <a:endParaRPr lang="en-US" sz="1400" dirty="0"/>
          </a:p>
        </p:txBody>
      </p:sp>
      <p:sp>
        <p:nvSpPr>
          <p:cNvPr id="13" name="Title 12">
            <a:extLst>
              <a:ext uri="{FF2B5EF4-FFF2-40B4-BE49-F238E27FC236}">
                <a16:creationId xmlns:a16="http://schemas.microsoft.com/office/drawing/2014/main" id="{C48F7B9C-2421-A830-FACB-0E41904D94EE}"/>
              </a:ext>
            </a:extLst>
          </p:cNvPr>
          <p:cNvSpPr>
            <a:spLocks noGrp="1"/>
          </p:cNvSpPr>
          <p:nvPr>
            <p:ph type="title"/>
          </p:nvPr>
        </p:nvSpPr>
        <p:spPr>
          <a:xfrm>
            <a:off x="727200" y="432000"/>
            <a:ext cx="4752000" cy="369332"/>
          </a:xfrm>
        </p:spPr>
        <p:txBody>
          <a:bodyPr/>
          <a:lstStyle/>
          <a:p>
            <a:r>
              <a:rPr lang="en-GB" dirty="0"/>
              <a:t>7. Socioeconomic/Demographic Data </a:t>
            </a:r>
            <a:endParaRPr lang="LID4096" dirty="0"/>
          </a:p>
        </p:txBody>
      </p:sp>
      <p:sp>
        <p:nvSpPr>
          <p:cNvPr id="16" name="object 3">
            <a:extLst>
              <a:ext uri="{FF2B5EF4-FFF2-40B4-BE49-F238E27FC236}">
                <a16:creationId xmlns:a16="http://schemas.microsoft.com/office/drawing/2014/main" id="{C8ED03EA-081C-990E-F964-88BA2E41223A}"/>
              </a:ext>
            </a:extLst>
          </p:cNvPr>
          <p:cNvSpPr txBox="1"/>
          <p:nvPr/>
        </p:nvSpPr>
        <p:spPr>
          <a:xfrm>
            <a:off x="733424" y="1514807"/>
            <a:ext cx="7680036" cy="1304020"/>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 1: </a:t>
            </a:r>
            <a:r>
              <a:rPr lang="en-GB" sz="1800" b="1" dirty="0">
                <a:solidFill>
                  <a:sysClr val="windowText" lastClr="000000"/>
                </a:solidFill>
                <a:latin typeface="Arial"/>
                <a:cs typeface="Arial"/>
              </a:rPr>
              <a:t>New York City Subway Expansion</a:t>
            </a:r>
            <a:endParaRPr lang="en-US" sz="1800" b="1" dirty="0">
              <a:solidFill>
                <a:sysClr val="windowText" lastClr="000000"/>
              </a:solidFill>
              <a:latin typeface="Arial"/>
              <a:cs typeface="Arial"/>
            </a:endParaRPr>
          </a:p>
          <a:p>
            <a:pPr marL="361950" indent="-346075" defTabSz="1175644" hangingPunct="1">
              <a:lnSpc>
                <a:spcPct val="100000"/>
              </a:lnSpc>
              <a:spcBef>
                <a:spcPts val="129"/>
              </a:spcBef>
            </a:pPr>
            <a:r>
              <a:rPr lang="en-GB" sz="1600" dirty="0">
                <a:solidFill>
                  <a:sysClr val="windowText" lastClr="000000"/>
                </a:solidFill>
                <a:latin typeface="Arial"/>
                <a:cs typeface="Arial"/>
              </a:rPr>
              <a:t>1️⃣ Used population density &amp; income data to expand transit into underserved </a:t>
            </a:r>
            <a:r>
              <a:rPr lang="en-GB" sz="1600" dirty="0" err="1">
                <a:solidFill>
                  <a:sysClr val="windowText" lastClr="000000"/>
                </a:solidFill>
                <a:latin typeface="Arial"/>
                <a:cs typeface="Arial"/>
              </a:rPr>
              <a:t>neighborhoods</a:t>
            </a:r>
            <a:r>
              <a:rPr lang="en-GB" sz="1600" dirty="0">
                <a:solidFill>
                  <a:sysClr val="windowText" lastClr="000000"/>
                </a:solidFill>
                <a:latin typeface="Arial"/>
                <a:cs typeface="Arial"/>
              </a:rPr>
              <a:t>.</a:t>
            </a:r>
          </a:p>
          <a:p>
            <a:pPr marL="361950" indent="-346075" defTabSz="1175644" hangingPunct="1">
              <a:lnSpc>
                <a:spcPct val="100000"/>
              </a:lnSpc>
              <a:spcBef>
                <a:spcPts val="129"/>
              </a:spcBef>
            </a:pPr>
            <a:r>
              <a:rPr lang="en-GB" sz="1600" dirty="0">
                <a:solidFill>
                  <a:sysClr val="windowText" lastClr="000000"/>
                </a:solidFill>
                <a:latin typeface="Arial"/>
                <a:cs typeface="Arial"/>
              </a:rPr>
              <a:t>2️⃣ Result: Increased ridership &amp; reduced commute times for low-income communities.</a:t>
            </a:r>
          </a:p>
        </p:txBody>
      </p:sp>
      <p:sp>
        <p:nvSpPr>
          <p:cNvPr id="17" name="object 3">
            <a:extLst>
              <a:ext uri="{FF2B5EF4-FFF2-40B4-BE49-F238E27FC236}">
                <a16:creationId xmlns:a16="http://schemas.microsoft.com/office/drawing/2014/main" id="{31756053-0A72-E2E9-0779-CC7C8E8817C4}"/>
              </a:ext>
            </a:extLst>
          </p:cNvPr>
          <p:cNvSpPr txBox="1"/>
          <p:nvPr/>
        </p:nvSpPr>
        <p:spPr>
          <a:xfrm>
            <a:off x="727200" y="3432467"/>
            <a:ext cx="7214560" cy="798754"/>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 2: </a:t>
            </a:r>
            <a:r>
              <a:rPr lang="en-GB" sz="1800" b="1" dirty="0">
                <a:solidFill>
                  <a:sysClr val="windowText" lastClr="000000"/>
                </a:solidFill>
                <a:latin typeface="Arial"/>
                <a:cs typeface="Arial"/>
              </a:rPr>
              <a:t>Singapore’s Smart Public Transport System</a:t>
            </a:r>
            <a:endParaRPr lang="en-US" sz="1800" b="1" dirty="0">
              <a:solidFill>
                <a:sysClr val="windowText" lastClr="000000"/>
              </a:solidFill>
              <a:latin typeface="Arial"/>
              <a:cs typeface="Arial"/>
            </a:endParaRPr>
          </a:p>
          <a:p>
            <a:pPr marL="361950" indent="-346075" defTabSz="1175644" hangingPunct="1">
              <a:lnSpc>
                <a:spcPct val="100000"/>
              </a:lnSpc>
              <a:spcBef>
                <a:spcPts val="129"/>
              </a:spcBef>
            </a:pPr>
            <a:r>
              <a:rPr lang="en-GB" sz="1600" dirty="0">
                <a:solidFill>
                  <a:sysClr val="windowText" lastClr="000000"/>
                </a:solidFill>
                <a:latin typeface="Arial"/>
                <a:cs typeface="Arial"/>
              </a:rPr>
              <a:t>1️⃣ Real-time economic data helps adjust bus/train frequency based on workforce demand. It reduced overcrowding and improved efficiency.</a:t>
            </a:r>
          </a:p>
        </p:txBody>
      </p:sp>
      <p:sp>
        <p:nvSpPr>
          <p:cNvPr id="18" name="object 3">
            <a:extLst>
              <a:ext uri="{FF2B5EF4-FFF2-40B4-BE49-F238E27FC236}">
                <a16:creationId xmlns:a16="http://schemas.microsoft.com/office/drawing/2014/main" id="{7033A0DE-F021-4039-35B7-D6710AEB35A9}"/>
              </a:ext>
            </a:extLst>
          </p:cNvPr>
          <p:cNvSpPr txBox="1"/>
          <p:nvPr/>
        </p:nvSpPr>
        <p:spPr>
          <a:xfrm>
            <a:off x="727200" y="4805652"/>
            <a:ext cx="7214560" cy="1070623"/>
          </a:xfrm>
          <a:prstGeom prst="rect">
            <a:avLst/>
          </a:prstGeom>
        </p:spPr>
        <p:txBody>
          <a:bodyPr vert="horz" wrap="square" lIns="0" tIns="16329" rIns="0" bIns="0" rtlCol="0">
            <a:spAutoFit/>
          </a:bodyPr>
          <a:lstStyle/>
          <a:p>
            <a:pPr marL="361950" indent="-346075" defTabSz="1175644" hangingPunct="1">
              <a:lnSpc>
                <a:spcPct val="100000"/>
              </a:lnSpc>
              <a:spcBef>
                <a:spcPts val="129"/>
              </a:spcBef>
            </a:pPr>
            <a:r>
              <a:rPr lang="en-US" sz="1800" b="1" dirty="0">
                <a:solidFill>
                  <a:sysClr val="windowText" lastClr="000000"/>
                </a:solidFill>
                <a:latin typeface="Arial"/>
                <a:cs typeface="Arial"/>
              </a:rPr>
              <a:t>Ex 3: </a:t>
            </a:r>
            <a:r>
              <a:rPr lang="en-GB" sz="1800" b="1" dirty="0">
                <a:solidFill>
                  <a:sysClr val="windowText" lastClr="000000"/>
                </a:solidFill>
                <a:latin typeface="Arial"/>
                <a:cs typeface="Arial"/>
              </a:rPr>
              <a:t>London’s Congestion Pricing Policy</a:t>
            </a:r>
            <a:endParaRPr lang="en-US" sz="1800" b="1" dirty="0">
              <a:solidFill>
                <a:sysClr val="windowText" lastClr="000000"/>
              </a:solidFill>
              <a:latin typeface="Arial"/>
              <a:cs typeface="Arial"/>
            </a:endParaRPr>
          </a:p>
          <a:p>
            <a:pPr marL="361950" indent="-346075" defTabSz="1175644" hangingPunct="1">
              <a:lnSpc>
                <a:spcPct val="100000"/>
              </a:lnSpc>
              <a:spcBef>
                <a:spcPts val="129"/>
              </a:spcBef>
            </a:pPr>
            <a:r>
              <a:rPr lang="en-GB" sz="1600" dirty="0">
                <a:solidFill>
                  <a:sysClr val="windowText" lastClr="000000"/>
                </a:solidFill>
                <a:latin typeface="Arial"/>
                <a:cs typeface="Arial"/>
              </a:rPr>
              <a:t>1️⃣ Uses car ownership &amp; commuting data to implement congestion charges.</a:t>
            </a:r>
          </a:p>
          <a:p>
            <a:pPr marL="361950" indent="-346075" defTabSz="1175644" hangingPunct="1">
              <a:lnSpc>
                <a:spcPct val="100000"/>
              </a:lnSpc>
              <a:spcBef>
                <a:spcPts val="129"/>
              </a:spcBef>
            </a:pPr>
            <a:r>
              <a:rPr lang="en-GB" sz="1600" dirty="0">
                <a:solidFill>
                  <a:sysClr val="windowText" lastClr="000000"/>
                </a:solidFill>
                <a:latin typeface="Arial"/>
                <a:cs typeface="Arial"/>
              </a:rPr>
              <a:t>2️⃣ Result: More people shifted to public transport, reducing urban traffic.</a:t>
            </a:r>
          </a:p>
          <a:p>
            <a:pPr marL="361950" indent="-346075" defTabSz="1175644" hangingPunct="1">
              <a:lnSpc>
                <a:spcPct val="100000"/>
              </a:lnSpc>
              <a:spcBef>
                <a:spcPts val="129"/>
              </a:spcBef>
            </a:pPr>
            <a:endParaRPr lang="en-GB" sz="1600" dirty="0">
              <a:solidFill>
                <a:sysClr val="windowText" lastClr="000000"/>
              </a:solidFill>
              <a:latin typeface="Arial"/>
              <a:cs typeface="Arial"/>
            </a:endParaRPr>
          </a:p>
        </p:txBody>
      </p:sp>
    </p:spTree>
    <p:extLst>
      <p:ext uri="{BB962C8B-B14F-4D97-AF65-F5344CB8AC3E}">
        <p14:creationId xmlns:p14="http://schemas.microsoft.com/office/powerpoint/2010/main" val="3899269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726282" y="1025080"/>
            <a:ext cx="10726092" cy="5279468"/>
          </a:xfrm>
          <a:prstGeom prst="rect">
            <a:avLst/>
          </a:prstGeom>
        </p:spPr>
        <p:txBody>
          <a:bodyPr vert="horz" wrap="square" lIns="0" tIns="16329" rIns="0" bIns="0" rtlCol="0">
            <a:spAutoFit/>
          </a:bodyPr>
          <a:lstStyle/>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5.2 Types of Public Transport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22</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5.3 Sources of Public Transport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5.4 Applications of Public Transport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5.5 Case Study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25</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6: Environmental Data	……..………………………...…………………………………………...	27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6.1 What is Environmental Data?</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28</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6.2 Types of Public Environmental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29</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6.3 Sources of Public Environmental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30</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6.4 Applications of Environmental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31</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6.5 Case Study: How Cities Use Environmental Data?	</a:t>
            </a:r>
            <a:r>
              <a:rPr lang="en-GB" sz="1800" dirty="0">
                <a:solidFill>
                  <a:sysClr val="windowText" lastClr="000000"/>
                </a:solidFill>
                <a:latin typeface="Arial"/>
                <a:cs typeface="Arial"/>
              </a:rPr>
              <a:t>…………………………………………….. </a:t>
            </a:r>
            <a:r>
              <a:rPr lang="en-GB" sz="1800" spc="64" dirty="0">
                <a:solidFill>
                  <a:sysClr val="windowText" lastClr="000000"/>
                </a:solidFill>
                <a:latin typeface="Arial"/>
                <a:cs typeface="Arial"/>
              </a:rPr>
              <a:t>	32</a:t>
            </a:r>
          </a:p>
          <a:p>
            <a:pPr marL="16328" defTabSz="1175644" hangingPunct="1">
              <a:lnSpc>
                <a:spcPct val="150000"/>
              </a:lnSpc>
              <a:spcBef>
                <a:spcPts val="0"/>
              </a:spcBef>
              <a:tabLst>
                <a:tab pos="10080000" algn="r"/>
                <a:tab pos="10440000" algn="r"/>
              </a:tabLst>
            </a:pPr>
            <a:r>
              <a:rPr lang="en-GB" sz="1800" b="1" dirty="0">
                <a:solidFill>
                  <a:sysClr val="windowText" lastClr="000000"/>
                </a:solidFill>
                <a:latin typeface="Arial"/>
                <a:cs typeface="Arial"/>
              </a:rPr>
              <a:t>Section 7: Socioeconomic/Demographic Data	…………….………………..…………………………	33</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7.1 What is Socioeconomic/Demographic Data?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34</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7.2 Types of Socioeconomic Data</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35</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7.3 Sources of Socioeconomic Data</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36</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7.4 Applications of Socioeconomic Data</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37</a:t>
            </a: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7.5 Case Study: How Cities Use Socioeconomic Data?</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38</a:t>
            </a:r>
          </a:p>
          <a:p>
            <a:pPr marL="16328" defTabSz="1175644" hangingPunct="1">
              <a:lnSpc>
                <a:spcPct val="100000"/>
              </a:lnSpc>
              <a:spcBef>
                <a:spcPts val="0"/>
              </a:spcBef>
              <a:tabLst>
                <a:tab pos="10080000" algn="r"/>
                <a:tab pos="10440000" algn="r"/>
              </a:tabLst>
            </a:pPr>
            <a:r>
              <a:rPr lang="en-GB" sz="1800" b="1" dirty="0">
                <a:solidFill>
                  <a:sysClr val="windowText" lastClr="000000"/>
                </a:solidFill>
                <a:latin typeface="Arial"/>
                <a:cs typeface="Arial"/>
              </a:rPr>
              <a:t>Section 8: Quiz</a:t>
            </a:r>
            <a:r>
              <a:rPr lang="en-GB" sz="1800" b="1" spc="373" dirty="0">
                <a:solidFill>
                  <a:sysClr val="windowText" lastClr="000000"/>
                </a:solidFill>
                <a:latin typeface="Arial"/>
                <a:cs typeface="Arial"/>
              </a:rPr>
              <a:t>	</a:t>
            </a:r>
            <a:r>
              <a:rPr lang="en-GB" sz="1800" b="1" dirty="0">
                <a:solidFill>
                  <a:sysClr val="windowText" lastClr="000000"/>
                </a:solidFill>
                <a:latin typeface="Arial"/>
                <a:cs typeface="Arial"/>
              </a:rPr>
              <a:t>………………………………………………………………..….…………………………..</a:t>
            </a:r>
            <a:r>
              <a:rPr lang="en-GB" sz="1800" b="1" spc="373" dirty="0">
                <a:solidFill>
                  <a:sysClr val="windowText" lastClr="000000"/>
                </a:solidFill>
                <a:latin typeface="Arial"/>
                <a:cs typeface="Arial"/>
              </a:rPr>
              <a:t>	</a:t>
            </a:r>
            <a:r>
              <a:rPr lang="en-GB" sz="1800" b="1" spc="-13" dirty="0">
                <a:solidFill>
                  <a:sysClr val="windowText" lastClr="000000"/>
                </a:solidFill>
                <a:latin typeface="Arial"/>
                <a:cs typeface="Arial"/>
              </a:rPr>
              <a:t>39</a:t>
            </a:r>
            <a:endParaRPr lang="en-GB" sz="1800" b="1" dirty="0">
              <a:solidFill>
                <a:sysClr val="windowText" lastClr="000000"/>
              </a:solidFill>
              <a:latin typeface="Arial"/>
              <a:cs typeface="Arial"/>
            </a:endParaRPr>
          </a:p>
          <a:p>
            <a:pPr marL="180975" marR="7348" defTabSz="1175644" hangingPunct="1">
              <a:lnSpc>
                <a:spcPct val="100000"/>
              </a:lnSpc>
              <a:spcBef>
                <a:spcPts val="0"/>
              </a:spcBef>
              <a:tabLst>
                <a:tab pos="10080000" algn="r"/>
                <a:tab pos="10440000" algn="r"/>
              </a:tabLst>
            </a:pPr>
            <a:r>
              <a:rPr lang="en-GB" sz="1800" spc="64" dirty="0">
                <a:solidFill>
                  <a:sysClr val="windowText" lastClr="000000"/>
                </a:solidFill>
                <a:latin typeface="Arial"/>
                <a:cs typeface="Arial"/>
              </a:rPr>
              <a:t>8.1 MCQ Questions (x10)	</a:t>
            </a:r>
            <a:r>
              <a:rPr lang="en-GB" sz="1800" dirty="0">
                <a:solidFill>
                  <a:sysClr val="windowText" lastClr="000000"/>
                </a:solidFill>
                <a:latin typeface="Arial"/>
                <a:cs typeface="Arial"/>
              </a:rPr>
              <a:t> ………………………………………….………….…………………………. </a:t>
            </a:r>
            <a:r>
              <a:rPr lang="en-GB" sz="1800" spc="64" dirty="0">
                <a:solidFill>
                  <a:sysClr val="windowText" lastClr="000000"/>
                </a:solidFill>
                <a:latin typeface="Arial"/>
                <a:cs typeface="Arial"/>
              </a:rPr>
              <a:t>	40</a:t>
            </a:r>
          </a:p>
        </p:txBody>
      </p:sp>
      <p:sp>
        <p:nvSpPr>
          <p:cNvPr id="5" name="object 2">
            <a:extLst>
              <a:ext uri="{FF2B5EF4-FFF2-40B4-BE49-F238E27FC236}">
                <a16:creationId xmlns:a16="http://schemas.microsoft.com/office/drawing/2014/main" id="{AFE1DC46-6185-D491-242C-36E3BE3D1ECC}"/>
              </a:ext>
            </a:extLst>
          </p:cNvPr>
          <p:cNvSpPr txBox="1">
            <a:spLocks/>
          </p:cNvSpPr>
          <p:nvPr/>
        </p:nvSpPr>
        <p:spPr>
          <a:xfrm>
            <a:off x="7048500" y="428560"/>
            <a:ext cx="4437112" cy="385820"/>
          </a:xfrm>
          <a:prstGeom prst="rect">
            <a:avLst/>
          </a:prstGeom>
          <a:solidFill>
            <a:srgbClr val="FD001F"/>
          </a:solidFill>
        </p:spPr>
        <p:txBody>
          <a:bodyPr vert="horz" wrap="square" lIns="0" tIns="16329" rIns="36000" bIns="0" rtlCol="0">
            <a:spAutoFit/>
          </a:bodyPr>
          <a:lstStyle>
            <a:lvl1pPr>
              <a:defRPr sz="1800" b="0" i="1">
                <a:solidFill>
                  <a:srgbClr val="FD001F"/>
                </a:solidFill>
                <a:latin typeface="Calibri"/>
                <a:ea typeface="+mj-ea"/>
                <a:cs typeface="Calibri"/>
              </a:defRPr>
            </a:lvl1pPr>
          </a:lstStyle>
          <a:p>
            <a:pPr marL="22043" algn="r" defTabSz="914400" hangingPunct="1">
              <a:lnSpc>
                <a:spcPct val="100000"/>
              </a:lnSpc>
              <a:spcBef>
                <a:spcPts val="129"/>
              </a:spcBef>
            </a:pPr>
            <a:r>
              <a:rPr lang="en-GB" sz="2400" b="1" dirty="0">
                <a:solidFill>
                  <a:schemeClr val="bg1"/>
                </a:solidFill>
              </a:rPr>
              <a:t>Transport Data Types and Sources</a:t>
            </a:r>
          </a:p>
        </p:txBody>
      </p:sp>
      <p:sp>
        <p:nvSpPr>
          <p:cNvPr id="14" name="object 2">
            <a:extLst>
              <a:ext uri="{FF2B5EF4-FFF2-40B4-BE49-F238E27FC236}">
                <a16:creationId xmlns:a16="http://schemas.microsoft.com/office/drawing/2014/main" id="{88DBE8D1-2F40-D046-6732-C2A41831598B}"/>
              </a:ext>
            </a:extLst>
          </p:cNvPr>
          <p:cNvSpPr txBox="1">
            <a:spLocks/>
          </p:cNvSpPr>
          <p:nvPr/>
        </p:nvSpPr>
        <p:spPr>
          <a:xfrm>
            <a:off x="726282" y="428560"/>
            <a:ext cx="2442220" cy="385820"/>
          </a:xfrm>
          <a:prstGeom prst="rect">
            <a:avLst/>
          </a:prstGeom>
          <a:solidFill>
            <a:srgbClr val="FD001F"/>
          </a:solidFill>
        </p:spPr>
        <p:txBody>
          <a:bodyPr vert="horz" wrap="square" lIns="0" tIns="16329" rIns="0" bIns="0" rtlCol="0">
            <a:spAutoFit/>
          </a:bodyPr>
          <a:lstStyle>
            <a:lvl1pPr>
              <a:defRPr sz="1800" b="0" i="1">
                <a:solidFill>
                  <a:srgbClr val="FD001F"/>
                </a:solidFill>
                <a:latin typeface="Calibri"/>
                <a:ea typeface="+mj-ea"/>
                <a:cs typeface="Calibri"/>
              </a:defRPr>
            </a:lvl1pPr>
          </a:lstStyle>
          <a:p>
            <a:pPr marL="22043" marR="0" lvl="0" indent="0" defTabSz="914400" eaLnBrk="1" fontAlgn="auto" latinLnBrk="0" hangingPunct="1">
              <a:lnSpc>
                <a:spcPct val="100000"/>
              </a:lnSpc>
              <a:spcBef>
                <a:spcPts val="129"/>
              </a:spcBef>
              <a:spcAft>
                <a:spcPts val="0"/>
              </a:spcAft>
              <a:buClrTx/>
              <a:buSzTx/>
              <a:buFontTx/>
              <a:buNone/>
              <a:tabLst/>
              <a:defRPr/>
            </a:pP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Table</a:t>
            </a:r>
            <a:r>
              <a:rPr kumimoji="0" lang="en-GB" sz="2400" b="1" i="1" u="none" strike="noStrike" kern="0" cap="none" spc="39" normalizeH="0" baseline="0" noProof="0" dirty="0">
                <a:ln>
                  <a:noFill/>
                </a:ln>
                <a:solidFill>
                  <a:sysClr val="window" lastClr="FFFFFF"/>
                </a:solidFill>
                <a:effectLst/>
                <a:uLnTx/>
                <a:uFillTx/>
                <a:latin typeface="Calibri"/>
                <a:ea typeface="+mj-ea"/>
                <a:cs typeface="Calibri"/>
              </a:rPr>
              <a:t> </a:t>
            </a:r>
            <a:r>
              <a:rPr kumimoji="0" lang="en-GB" sz="2400" b="1" i="1" u="none" strike="noStrike" kern="0" cap="none" spc="0" normalizeH="0" baseline="0" noProof="0" dirty="0">
                <a:ln>
                  <a:noFill/>
                </a:ln>
                <a:solidFill>
                  <a:sysClr val="window" lastClr="FFFFFF"/>
                </a:solidFill>
                <a:effectLst/>
                <a:uLnTx/>
                <a:uFillTx/>
                <a:latin typeface="Calibri"/>
                <a:ea typeface="+mj-ea"/>
                <a:cs typeface="Calibri"/>
              </a:rPr>
              <a:t>of Contents</a:t>
            </a:r>
            <a:endParaRPr kumimoji="0" lang="en-GB" sz="2400" b="1" i="1" u="none" strike="noStrike" kern="0" cap="none" spc="-13" normalizeH="0" baseline="0" noProof="0" dirty="0">
              <a:ln>
                <a:noFill/>
              </a:ln>
              <a:solidFill>
                <a:sysClr val="window" lastClr="FFFFFF"/>
              </a:solidFill>
              <a:effectLst/>
              <a:uLnTx/>
              <a:uFillTx/>
              <a:latin typeface="Calibri"/>
              <a:ea typeface="+mj-ea"/>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99C1E-E792-5373-3F07-EF0CA88129F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00A16195-0F1D-29B9-AFCC-07B023F7F74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a:t>
            </a:r>
            <a:r>
              <a:rPr lang="en-US" sz="3200" b="1" dirty="0">
                <a:solidFill>
                  <a:prstClr val="white"/>
                </a:solidFill>
                <a:latin typeface="Calibri"/>
              </a:rPr>
              <a:t>8</a:t>
            </a: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Quiz</a:t>
            </a:r>
          </a:p>
        </p:txBody>
      </p:sp>
    </p:spTree>
    <p:extLst>
      <p:ext uri="{BB962C8B-B14F-4D97-AF65-F5344CB8AC3E}">
        <p14:creationId xmlns:p14="http://schemas.microsoft.com/office/powerpoint/2010/main" val="122972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1C561B-B03D-F88D-FE05-D6D469B0C035}"/>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7F934B01-F691-7FC2-E7BF-9542F709C074}"/>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8. Quiz</a:t>
            </a:r>
            <a:endParaRPr sz="2000" b="1" spc="-13" dirty="0">
              <a:solidFill>
                <a:schemeClr val="bg1"/>
              </a:solidFill>
            </a:endParaRPr>
          </a:p>
        </p:txBody>
      </p:sp>
      <p:sp>
        <p:nvSpPr>
          <p:cNvPr id="3" name="object 3">
            <a:extLst>
              <a:ext uri="{FF2B5EF4-FFF2-40B4-BE49-F238E27FC236}">
                <a16:creationId xmlns:a16="http://schemas.microsoft.com/office/drawing/2014/main" id="{12EB5580-F70E-4C5A-C1CE-B305450E3EA4}"/>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 What is the primary purpose of transport data?</a:t>
            </a:r>
          </a:p>
        </p:txBody>
      </p:sp>
      <p:sp>
        <p:nvSpPr>
          <p:cNvPr id="5" name="object 3">
            <a:extLst>
              <a:ext uri="{FF2B5EF4-FFF2-40B4-BE49-F238E27FC236}">
                <a16:creationId xmlns:a16="http://schemas.microsoft.com/office/drawing/2014/main" id="{061EC5B2-4F02-FE9C-99E9-221A41935A9F}"/>
              </a:ext>
            </a:extLst>
          </p:cNvPr>
          <p:cNvSpPr txBox="1"/>
          <p:nvPr/>
        </p:nvSpPr>
        <p:spPr>
          <a:xfrm>
            <a:off x="733424" y="1369669"/>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To increase the number of vehicles on the road</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To improve decision-making, planning, and efficiency in transportation</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To make transportation more expensive</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To reduce the number of roads in a city</a:t>
            </a:r>
          </a:p>
        </p:txBody>
      </p:sp>
      <p:sp>
        <p:nvSpPr>
          <p:cNvPr id="9" name="object 3">
            <a:extLst>
              <a:ext uri="{FF2B5EF4-FFF2-40B4-BE49-F238E27FC236}">
                <a16:creationId xmlns:a16="http://schemas.microsoft.com/office/drawing/2014/main" id="{18EF1F6F-950B-EBD2-88BB-BA3D767547E3}"/>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 Which of the following is an example of raw transport data?</a:t>
            </a:r>
          </a:p>
        </p:txBody>
      </p:sp>
      <p:sp>
        <p:nvSpPr>
          <p:cNvPr id="10" name="object 3">
            <a:extLst>
              <a:ext uri="{FF2B5EF4-FFF2-40B4-BE49-F238E27FC236}">
                <a16:creationId xmlns:a16="http://schemas.microsoft.com/office/drawing/2014/main" id="{1F798FA8-D5B1-DDE9-D3B4-EA89857E4312}"/>
              </a:ext>
            </a:extLst>
          </p:cNvPr>
          <p:cNvSpPr txBox="1"/>
          <p:nvPr/>
        </p:nvSpPr>
        <p:spPr>
          <a:xfrm>
            <a:off x="733424" y="3106613"/>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 report summarizing monthly traffic congestion patterns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 government policy document on transport planning</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GPS coordinates collected from vehicles at different time intervals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 newspaper article about a new metro system</a:t>
            </a:r>
          </a:p>
        </p:txBody>
      </p:sp>
      <p:sp>
        <p:nvSpPr>
          <p:cNvPr id="11" name="object 3">
            <a:extLst>
              <a:ext uri="{FF2B5EF4-FFF2-40B4-BE49-F238E27FC236}">
                <a16:creationId xmlns:a16="http://schemas.microsoft.com/office/drawing/2014/main" id="{5A0D79E7-AF84-2C7E-6A28-2600494F5B28}"/>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3. What is the key difference between data and information?</a:t>
            </a:r>
          </a:p>
        </p:txBody>
      </p:sp>
      <p:sp>
        <p:nvSpPr>
          <p:cNvPr id="12" name="object 3">
            <a:extLst>
              <a:ext uri="{FF2B5EF4-FFF2-40B4-BE49-F238E27FC236}">
                <a16:creationId xmlns:a16="http://schemas.microsoft.com/office/drawing/2014/main" id="{EFEFC6DA-2422-CB15-FB53-768D70B8E1C9}"/>
              </a:ext>
            </a:extLst>
          </p:cNvPr>
          <p:cNvSpPr txBox="1"/>
          <p:nvPr/>
        </p:nvSpPr>
        <p:spPr>
          <a:xfrm>
            <a:off x="740566" y="4810718"/>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Data is always more accurate than information</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Information is unprocessed, whereas data is structured</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Data is raw, while information is processed and meaningful</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Data and information are the same and can be used interchangeably</a:t>
            </a:r>
          </a:p>
        </p:txBody>
      </p:sp>
    </p:spTree>
    <p:extLst>
      <p:ext uri="{BB962C8B-B14F-4D97-AF65-F5344CB8AC3E}">
        <p14:creationId xmlns:p14="http://schemas.microsoft.com/office/powerpoint/2010/main" val="11806030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3870C-B870-8904-913E-9C1A3FFF710A}"/>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E9773390-E35D-7215-F88A-E7B5F1BED462}"/>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8. Quiz</a:t>
            </a:r>
            <a:endParaRPr sz="2000" b="1" spc="-13" dirty="0">
              <a:solidFill>
                <a:schemeClr val="bg1"/>
              </a:solidFill>
            </a:endParaRPr>
          </a:p>
        </p:txBody>
      </p:sp>
      <p:sp>
        <p:nvSpPr>
          <p:cNvPr id="3" name="object 3">
            <a:extLst>
              <a:ext uri="{FF2B5EF4-FFF2-40B4-BE49-F238E27FC236}">
                <a16:creationId xmlns:a16="http://schemas.microsoft.com/office/drawing/2014/main" id="{13E84F31-0190-CF76-DC08-8FA90EEE048B}"/>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4. Which of the following is NOT a common source of transport data?</a:t>
            </a:r>
          </a:p>
        </p:txBody>
      </p:sp>
      <p:sp>
        <p:nvSpPr>
          <p:cNvPr id="5" name="object 3">
            <a:extLst>
              <a:ext uri="{FF2B5EF4-FFF2-40B4-BE49-F238E27FC236}">
                <a16:creationId xmlns:a16="http://schemas.microsoft.com/office/drawing/2014/main" id="{A3839BCF-8C73-248B-63E6-DAFB28A1F839}"/>
              </a:ext>
            </a:extLst>
          </p:cNvPr>
          <p:cNvSpPr txBox="1"/>
          <p:nvPr/>
        </p:nvSpPr>
        <p:spPr>
          <a:xfrm>
            <a:off x="733424" y="1369669"/>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Traffic sensors and cameras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Passenger surveys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Stock market reports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GPS tracking devices</a:t>
            </a:r>
          </a:p>
        </p:txBody>
      </p:sp>
      <p:sp>
        <p:nvSpPr>
          <p:cNvPr id="9" name="object 3">
            <a:extLst>
              <a:ext uri="{FF2B5EF4-FFF2-40B4-BE49-F238E27FC236}">
                <a16:creationId xmlns:a16="http://schemas.microsoft.com/office/drawing/2014/main" id="{FDA12308-EC5F-D6BB-6324-1808BCD6CA6E}"/>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5. Public transport data includes all of the following EXCEPT:</a:t>
            </a:r>
          </a:p>
        </p:txBody>
      </p:sp>
      <p:sp>
        <p:nvSpPr>
          <p:cNvPr id="10" name="object 3">
            <a:extLst>
              <a:ext uri="{FF2B5EF4-FFF2-40B4-BE49-F238E27FC236}">
                <a16:creationId xmlns:a16="http://schemas.microsoft.com/office/drawing/2014/main" id="{896AEA48-91DB-EC51-4D1C-79984BB98E71}"/>
              </a:ext>
            </a:extLst>
          </p:cNvPr>
          <p:cNvSpPr txBox="1"/>
          <p:nvPr/>
        </p:nvSpPr>
        <p:spPr>
          <a:xfrm>
            <a:off x="733424" y="3106613"/>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Passenger ridership numbers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Air quality measurements from vehicles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Fare collection data</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Bus and train schedules</a:t>
            </a:r>
          </a:p>
        </p:txBody>
      </p:sp>
      <p:sp>
        <p:nvSpPr>
          <p:cNvPr id="11" name="object 3">
            <a:extLst>
              <a:ext uri="{FF2B5EF4-FFF2-40B4-BE49-F238E27FC236}">
                <a16:creationId xmlns:a16="http://schemas.microsoft.com/office/drawing/2014/main" id="{1D19EF49-B8D8-4DE1-220A-A51AC55EFFD3}"/>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6. Which of the following is an example of environmental transport data?</a:t>
            </a:r>
          </a:p>
        </p:txBody>
      </p:sp>
      <p:sp>
        <p:nvSpPr>
          <p:cNvPr id="12" name="object 3">
            <a:extLst>
              <a:ext uri="{FF2B5EF4-FFF2-40B4-BE49-F238E27FC236}">
                <a16:creationId xmlns:a16="http://schemas.microsoft.com/office/drawing/2014/main" id="{B45D0748-0D82-E092-7149-7FAF89B52755}"/>
              </a:ext>
            </a:extLst>
          </p:cNvPr>
          <p:cNvSpPr txBox="1"/>
          <p:nvPr/>
        </p:nvSpPr>
        <p:spPr>
          <a:xfrm>
            <a:off x="740566" y="4810718"/>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The number of passengers using a bus route daily</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The average noise level measured near a busy highway</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The time it takes for a train to travel between two stations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The number of taxis operating in a city</a:t>
            </a:r>
          </a:p>
        </p:txBody>
      </p:sp>
    </p:spTree>
    <p:extLst>
      <p:ext uri="{BB962C8B-B14F-4D97-AF65-F5344CB8AC3E}">
        <p14:creationId xmlns:p14="http://schemas.microsoft.com/office/powerpoint/2010/main" val="10510822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5735C-91FE-A360-63F0-99B8BA82306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DC220BD4-7790-B531-DF85-8A9A9C617932}"/>
              </a:ext>
            </a:extLst>
          </p:cNvPr>
          <p:cNvSpPr txBox="1">
            <a:spLocks noGrp="1"/>
          </p:cNvSpPr>
          <p:nvPr>
            <p:ph type="title"/>
          </p:nvPr>
        </p:nvSpPr>
        <p:spPr>
          <a:xfrm>
            <a:off x="726281"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8. Quiz</a:t>
            </a:r>
            <a:endParaRPr sz="2000" b="1" spc="-13" dirty="0">
              <a:solidFill>
                <a:schemeClr val="bg1"/>
              </a:solidFill>
            </a:endParaRPr>
          </a:p>
        </p:txBody>
      </p:sp>
      <p:sp>
        <p:nvSpPr>
          <p:cNvPr id="3" name="object 3">
            <a:extLst>
              <a:ext uri="{FF2B5EF4-FFF2-40B4-BE49-F238E27FC236}">
                <a16:creationId xmlns:a16="http://schemas.microsoft.com/office/drawing/2014/main" id="{03F23BEB-8286-4C7F-3CB8-9D1AF9A77C5F}"/>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7. Why is socioeconomic data important in transport planning?</a:t>
            </a:r>
          </a:p>
        </p:txBody>
      </p:sp>
      <p:sp>
        <p:nvSpPr>
          <p:cNvPr id="5" name="object 3">
            <a:extLst>
              <a:ext uri="{FF2B5EF4-FFF2-40B4-BE49-F238E27FC236}">
                <a16:creationId xmlns:a16="http://schemas.microsoft.com/office/drawing/2014/main" id="{C6771D5E-50F2-22ED-3735-8F4C8B9F1B24}"/>
              </a:ext>
            </a:extLst>
          </p:cNvPr>
          <p:cNvSpPr txBox="1"/>
          <p:nvPr/>
        </p:nvSpPr>
        <p:spPr>
          <a:xfrm>
            <a:off x="733424" y="1369669"/>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It helps determine if transport services are accessible to different income groups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It is only useful for calculating bus fares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It has no relation to transport planning</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It is mainly used to control vehicle ownership</a:t>
            </a:r>
          </a:p>
        </p:txBody>
      </p:sp>
      <p:sp>
        <p:nvSpPr>
          <p:cNvPr id="9" name="object 3">
            <a:extLst>
              <a:ext uri="{FF2B5EF4-FFF2-40B4-BE49-F238E27FC236}">
                <a16:creationId xmlns:a16="http://schemas.microsoft.com/office/drawing/2014/main" id="{E43B0BA0-CC3A-2AE5-36EF-62D155D314A5}"/>
              </a:ext>
            </a:extLst>
          </p:cNvPr>
          <p:cNvSpPr txBox="1"/>
          <p:nvPr/>
        </p:nvSpPr>
        <p:spPr>
          <a:xfrm>
            <a:off x="726282" y="2764017"/>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8. Which transport data source provides real-time tracking of vehicle movements?</a:t>
            </a:r>
          </a:p>
        </p:txBody>
      </p:sp>
      <p:sp>
        <p:nvSpPr>
          <p:cNvPr id="10" name="object 3">
            <a:extLst>
              <a:ext uri="{FF2B5EF4-FFF2-40B4-BE49-F238E27FC236}">
                <a16:creationId xmlns:a16="http://schemas.microsoft.com/office/drawing/2014/main" id="{E2FE7F15-7750-9600-47C1-006FEFD8EF91}"/>
              </a:ext>
            </a:extLst>
          </p:cNvPr>
          <p:cNvSpPr txBox="1"/>
          <p:nvPr/>
        </p:nvSpPr>
        <p:spPr>
          <a:xfrm>
            <a:off x="733424" y="3106613"/>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Household travel surveys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Manual traffic counts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GPS tracking systems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Public transport ticket sales</a:t>
            </a:r>
          </a:p>
        </p:txBody>
      </p:sp>
      <p:sp>
        <p:nvSpPr>
          <p:cNvPr id="11" name="object 3">
            <a:extLst>
              <a:ext uri="{FF2B5EF4-FFF2-40B4-BE49-F238E27FC236}">
                <a16:creationId xmlns:a16="http://schemas.microsoft.com/office/drawing/2014/main" id="{9F3D3C10-B74A-9356-B87F-A801F259E98D}"/>
              </a:ext>
            </a:extLst>
          </p:cNvPr>
          <p:cNvSpPr txBox="1"/>
          <p:nvPr/>
        </p:nvSpPr>
        <p:spPr>
          <a:xfrm>
            <a:off x="726282" y="450005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9. What is a common application of traffic data?</a:t>
            </a:r>
          </a:p>
        </p:txBody>
      </p:sp>
      <p:sp>
        <p:nvSpPr>
          <p:cNvPr id="12" name="object 3">
            <a:extLst>
              <a:ext uri="{FF2B5EF4-FFF2-40B4-BE49-F238E27FC236}">
                <a16:creationId xmlns:a16="http://schemas.microsoft.com/office/drawing/2014/main" id="{9CEF4FC9-4DF8-A6D9-4CE2-B4E0574FC7AD}"/>
              </a:ext>
            </a:extLst>
          </p:cNvPr>
          <p:cNvSpPr txBox="1"/>
          <p:nvPr/>
        </p:nvSpPr>
        <p:spPr>
          <a:xfrm>
            <a:off x="740566" y="4810718"/>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Designing movie </a:t>
            </a:r>
            <a:r>
              <a:rPr lang="en-GB" sz="1800" dirty="0" err="1">
                <a:solidFill>
                  <a:sysClr val="windowText" lastClr="000000"/>
                </a:solidFill>
                <a:latin typeface="Arial"/>
                <a:cs typeface="Arial"/>
              </a:rPr>
              <a:t>theaters</a:t>
            </a:r>
            <a:endParaRPr lang="en-GB" sz="1800" dirty="0">
              <a:solidFill>
                <a:sysClr val="windowText" lastClr="000000"/>
              </a:solidFill>
              <a:latin typeface="Arial"/>
              <a:cs typeface="Arial"/>
            </a:endParaRP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Adjusting traffic signals to improve flow</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Selling bus tickets at a lower price</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Increasing the number of taxis in rural areas</a:t>
            </a:r>
          </a:p>
        </p:txBody>
      </p:sp>
    </p:spTree>
    <p:extLst>
      <p:ext uri="{BB962C8B-B14F-4D97-AF65-F5344CB8AC3E}">
        <p14:creationId xmlns:p14="http://schemas.microsoft.com/office/powerpoint/2010/main" val="9935582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2764F-2971-EC9F-C8D7-2E024EA37EBB}"/>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BA8FF39B-1C8C-2BAC-A6A7-9426483A4D2D}"/>
              </a:ext>
            </a:extLst>
          </p:cNvPr>
          <p:cNvSpPr txBox="1">
            <a:spLocks noGrp="1"/>
          </p:cNvSpPr>
          <p:nvPr>
            <p:ph type="title"/>
          </p:nvPr>
        </p:nvSpPr>
        <p:spPr>
          <a:xfrm>
            <a:off x="726282" y="480941"/>
            <a:ext cx="864000" cy="324265"/>
          </a:xfrm>
          <a:prstGeom prst="rect">
            <a:avLst/>
          </a:prstGeom>
          <a:solidFill>
            <a:srgbClr val="FD001F"/>
          </a:solidFill>
        </p:spPr>
        <p:txBody>
          <a:bodyPr vert="horz" wrap="square" lIns="0" tIns="16329" rIns="0" bIns="0" rtlCol="0">
            <a:spAutoFit/>
          </a:bodyPr>
          <a:lstStyle/>
          <a:p>
            <a:pPr marL="22043">
              <a:spcBef>
                <a:spcPts val="129"/>
              </a:spcBef>
            </a:pPr>
            <a:r>
              <a:rPr lang="en-GB" sz="2000" b="1" dirty="0">
                <a:solidFill>
                  <a:schemeClr val="bg1"/>
                </a:solidFill>
              </a:rPr>
              <a:t>8. Quiz</a:t>
            </a:r>
            <a:endParaRPr sz="2000" b="1" spc="-13" dirty="0">
              <a:solidFill>
                <a:schemeClr val="bg1"/>
              </a:solidFill>
            </a:endParaRPr>
          </a:p>
        </p:txBody>
      </p:sp>
      <p:sp>
        <p:nvSpPr>
          <p:cNvPr id="3" name="object 3">
            <a:extLst>
              <a:ext uri="{FF2B5EF4-FFF2-40B4-BE49-F238E27FC236}">
                <a16:creationId xmlns:a16="http://schemas.microsoft.com/office/drawing/2014/main" id="{4C39EBF0-A154-74DF-EF72-5D9B072A7939}"/>
              </a:ext>
            </a:extLst>
          </p:cNvPr>
          <p:cNvSpPr txBox="1"/>
          <p:nvPr/>
        </p:nvSpPr>
        <p:spPr>
          <a:xfrm>
            <a:off x="733424" y="1025080"/>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10. Which of the following is a challenge in collecting transport data?</a:t>
            </a:r>
          </a:p>
        </p:txBody>
      </p:sp>
      <p:sp>
        <p:nvSpPr>
          <p:cNvPr id="5" name="object 3">
            <a:extLst>
              <a:ext uri="{FF2B5EF4-FFF2-40B4-BE49-F238E27FC236}">
                <a16:creationId xmlns:a16="http://schemas.microsoft.com/office/drawing/2014/main" id="{8416A705-D87D-A710-C467-3F17D1BD0D8C}"/>
              </a:ext>
            </a:extLst>
          </p:cNvPr>
          <p:cNvSpPr txBox="1"/>
          <p:nvPr/>
        </p:nvSpPr>
        <p:spPr>
          <a:xfrm>
            <a:off x="733424" y="1369669"/>
            <a:ext cx="10725152" cy="1162956"/>
          </a:xfrm>
          <a:prstGeom prst="rect">
            <a:avLst/>
          </a:prstGeom>
        </p:spPr>
        <p:txBody>
          <a:bodyPr vert="horz" wrap="square" lIns="0" tIns="16329" rIns="0" bIns="0" rtlCol="0">
            <a:spAutoFit/>
          </a:bodyPr>
          <a:lstStyle/>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Data collection methods are always 100% accurate</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Data can be incomplete, inconsistent, or biased</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Transport data is always available for free from all sources</a:t>
            </a:r>
          </a:p>
          <a:p>
            <a:pPr marL="628650" lvl="8" indent="-314325" defTabSz="1175644" hangingPunct="1">
              <a:lnSpc>
                <a:spcPct val="100000"/>
              </a:lnSpc>
              <a:spcBef>
                <a:spcPts val="129"/>
              </a:spcBef>
              <a:buFont typeface="+mj-lt"/>
              <a:buAutoNum type="alphaUcPeriod"/>
            </a:pPr>
            <a:r>
              <a:rPr lang="en-GB" sz="1800" dirty="0">
                <a:solidFill>
                  <a:sysClr val="windowText" lastClr="000000"/>
                </a:solidFill>
                <a:latin typeface="Arial"/>
                <a:cs typeface="Arial"/>
              </a:rPr>
              <a:t>Transport data is only useful for road projects</a:t>
            </a:r>
          </a:p>
        </p:txBody>
      </p:sp>
    </p:spTree>
    <p:extLst>
      <p:ext uri="{BB962C8B-B14F-4D97-AF65-F5344CB8AC3E}">
        <p14:creationId xmlns:p14="http://schemas.microsoft.com/office/powerpoint/2010/main" val="169293566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a:xfrm>
            <a:off x="756196" y="2885952"/>
            <a:ext cx="8910054" cy="949719"/>
          </a:xfrm>
        </p:spPr>
        <p:txBody>
          <a:bodyPr/>
          <a:lstStyle/>
          <a:p>
            <a:pPr algn="ctr"/>
            <a:r>
              <a:rPr lang="en-GB" dirty="0">
                <a:latin typeface="Calibri" panose="020F0502020204030204" pitchFamily="34" charset="0"/>
                <a:ea typeface="Calibri" panose="020F0502020204030204" pitchFamily="34" charset="0"/>
                <a:cs typeface="Calibri" panose="020F0502020204030204" pitchFamily="34" charset="0"/>
              </a:rPr>
              <a:t>Thank you for your attention!</a:t>
            </a:r>
            <a:endParaRPr lang="pl-PL"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1733176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6509BA-B6D0-439D-7E76-D478C7F72C4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0F8025-2B4C-A139-986F-977608CDDAC1}"/>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01:</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Overview and Objectives</a:t>
            </a:r>
          </a:p>
        </p:txBody>
      </p:sp>
    </p:spTree>
    <p:extLst>
      <p:ext uri="{BB962C8B-B14F-4D97-AF65-F5344CB8AC3E}">
        <p14:creationId xmlns:p14="http://schemas.microsoft.com/office/powerpoint/2010/main" val="94445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B684B6-D164-2F3F-95EB-21309075461D}"/>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83866C59-ECE6-60E4-1DA6-E2CB0C02EA8D}"/>
              </a:ext>
            </a:extLst>
          </p:cNvPr>
          <p:cNvSpPr txBox="1"/>
          <p:nvPr/>
        </p:nvSpPr>
        <p:spPr>
          <a:xfrm>
            <a:off x="733424" y="1025080"/>
            <a:ext cx="10725152" cy="380480"/>
          </a:xfrm>
          <a:prstGeom prst="rect">
            <a:avLst/>
          </a:prstGeom>
          <a:solidFill>
            <a:srgbClr val="FFFF00"/>
          </a:solidFill>
        </p:spPr>
        <p:txBody>
          <a:bodyPr vert="horz" wrap="square" lIns="0" tIns="36000" rIns="0" bIns="36000" rtlCol="0">
            <a:spAutoFit/>
          </a:bodyPr>
          <a:lstStyle/>
          <a:p>
            <a:pPr marL="16328" defTabSz="1175644" hangingPunct="1">
              <a:lnSpc>
                <a:spcPct val="100000"/>
              </a:lnSpc>
              <a:spcBef>
                <a:spcPts val="129"/>
              </a:spcBef>
            </a:pPr>
            <a:r>
              <a:rPr lang="en-GB" sz="2000" b="1" dirty="0">
                <a:solidFill>
                  <a:sysClr val="windowText" lastClr="000000"/>
                </a:solidFill>
                <a:latin typeface="Arial"/>
                <a:cs typeface="Arial"/>
              </a:rPr>
              <a:t>1.1 Overview: Autonomous Vehicles</a:t>
            </a:r>
          </a:p>
        </p:txBody>
      </p:sp>
      <p:sp>
        <p:nvSpPr>
          <p:cNvPr id="5" name="object 3">
            <a:extLst>
              <a:ext uri="{FF2B5EF4-FFF2-40B4-BE49-F238E27FC236}">
                <a16:creationId xmlns:a16="http://schemas.microsoft.com/office/drawing/2014/main" id="{86702944-0874-C40C-B02F-F8CF816A6E87}"/>
              </a:ext>
            </a:extLst>
          </p:cNvPr>
          <p:cNvSpPr txBox="1"/>
          <p:nvPr/>
        </p:nvSpPr>
        <p:spPr>
          <a:xfrm>
            <a:off x="733424" y="1514807"/>
            <a:ext cx="10725152" cy="847485"/>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Transport systems generate large amounts of data that help planners understand movement patterns, infrastructure performance, environmental impacts, and user needs. This lecture introduces key types of transport data, where they come from, and how they support planning and decision-making.</a:t>
            </a:r>
          </a:p>
        </p:txBody>
      </p:sp>
      <p:sp>
        <p:nvSpPr>
          <p:cNvPr id="2" name="object 3">
            <a:extLst>
              <a:ext uri="{FF2B5EF4-FFF2-40B4-BE49-F238E27FC236}">
                <a16:creationId xmlns:a16="http://schemas.microsoft.com/office/drawing/2014/main" id="{26319F22-75A5-364D-292E-4CAA4A86AA98}"/>
              </a:ext>
            </a:extLst>
          </p:cNvPr>
          <p:cNvSpPr txBox="1"/>
          <p:nvPr/>
        </p:nvSpPr>
        <p:spPr>
          <a:xfrm>
            <a:off x="726470" y="3064161"/>
            <a:ext cx="10827097" cy="2037555"/>
          </a:xfrm>
          <a:prstGeom prst="rect">
            <a:avLst/>
          </a:prstGeom>
        </p:spPr>
        <p:txBody>
          <a:bodyPr vert="horz" wrap="square" lIns="0" tIns="16329" rIns="0" bIns="0" rtlCol="0">
            <a:spAutoFit/>
          </a:bodyPr>
          <a:lstStyle/>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Identify the major categories of transport-related data</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Distinguish between data and information</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Explain why transport data is essential for planning and policy</a:t>
            </a:r>
          </a:p>
          <a:p>
            <a:pPr marL="542925" indent="-361950" defTabSz="1175644" hangingPunct="1">
              <a:lnSpc>
                <a:spcPct val="100000"/>
              </a:lnSpc>
              <a:spcBef>
                <a:spcPts val="129"/>
              </a:spcBef>
              <a:spcAft>
                <a:spcPts val="600"/>
              </a:spcAft>
            </a:pPr>
            <a:r>
              <a:rPr lang="en-GB" sz="1800" dirty="0">
                <a:solidFill>
                  <a:sysClr val="windowText" lastClr="000000"/>
                </a:solidFill>
                <a:latin typeface="Arial"/>
                <a:cs typeface="Arial"/>
              </a:rPr>
              <a:t>✅ Recognize common data sources for traffic, public transport, environmental, and socioeconomic analysis</a:t>
            </a:r>
          </a:p>
          <a:p>
            <a:pPr marL="180975" defTabSz="1175644" hangingPunct="1">
              <a:lnSpc>
                <a:spcPct val="100000"/>
              </a:lnSpc>
              <a:spcBef>
                <a:spcPts val="129"/>
              </a:spcBef>
              <a:spcAft>
                <a:spcPts val="600"/>
              </a:spcAft>
            </a:pPr>
            <a:r>
              <a:rPr lang="en-GB" sz="1800" dirty="0">
                <a:solidFill>
                  <a:sysClr val="windowText" lastClr="000000"/>
                </a:solidFill>
                <a:latin typeface="Arial"/>
                <a:cs typeface="Arial"/>
              </a:rPr>
              <a:t>✅ Understand real-world applications through case studies</a:t>
            </a:r>
          </a:p>
        </p:txBody>
      </p:sp>
      <p:sp>
        <p:nvSpPr>
          <p:cNvPr id="4" name="object 3">
            <a:extLst>
              <a:ext uri="{FF2B5EF4-FFF2-40B4-BE49-F238E27FC236}">
                <a16:creationId xmlns:a16="http://schemas.microsoft.com/office/drawing/2014/main" id="{8FA6F1C0-3DE5-19FA-2F84-FE40A95D3CF1}"/>
              </a:ext>
            </a:extLst>
          </p:cNvPr>
          <p:cNvSpPr txBox="1"/>
          <p:nvPr/>
        </p:nvSpPr>
        <p:spPr>
          <a:xfrm>
            <a:off x="733424" y="2620075"/>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Learning Objectives:</a:t>
            </a:r>
          </a:p>
        </p:txBody>
      </p:sp>
      <p:sp>
        <p:nvSpPr>
          <p:cNvPr id="8" name="object 2">
            <a:extLst>
              <a:ext uri="{FF2B5EF4-FFF2-40B4-BE49-F238E27FC236}">
                <a16:creationId xmlns:a16="http://schemas.microsoft.com/office/drawing/2014/main" id="{5CD88058-0C05-35EF-BDEA-745DDAAA8992}"/>
              </a:ext>
            </a:extLst>
          </p:cNvPr>
          <p:cNvSpPr txBox="1">
            <a:spLocks noGrp="1"/>
          </p:cNvSpPr>
          <p:nvPr>
            <p:ph type="title"/>
          </p:nvPr>
        </p:nvSpPr>
        <p:spPr>
          <a:xfrm>
            <a:off x="726471" y="427119"/>
            <a:ext cx="3528000" cy="385820"/>
          </a:xfrm>
          <a:prstGeom prst="rect">
            <a:avLst/>
          </a:prstGeom>
          <a:solidFill>
            <a:srgbClr val="FD001F"/>
          </a:solidFill>
        </p:spPr>
        <p:txBody>
          <a:bodyPr vert="horz" wrap="square" lIns="0" tIns="16329" rIns="0" bIns="0" rtlCol="0">
            <a:spAutoFit/>
          </a:bodyPr>
          <a:lstStyle/>
          <a:p>
            <a:pPr marL="22043">
              <a:spcBef>
                <a:spcPts val="129"/>
              </a:spcBef>
            </a:pPr>
            <a:r>
              <a:rPr lang="en-GB" dirty="0"/>
              <a:t>1. Overview and Objectives</a:t>
            </a:r>
            <a:endParaRPr lang="en-GB" sz="2400" b="1" dirty="0">
              <a:solidFill>
                <a:schemeClr val="bg1"/>
              </a:solidFill>
            </a:endParaRPr>
          </a:p>
        </p:txBody>
      </p:sp>
    </p:spTree>
    <p:extLst>
      <p:ext uri="{BB962C8B-B14F-4D97-AF65-F5344CB8AC3E}">
        <p14:creationId xmlns:p14="http://schemas.microsoft.com/office/powerpoint/2010/main" val="803359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7E496-6483-2082-6773-D1209952E834}"/>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3945B5D-67AF-01D7-66BD-88653EA5B753}"/>
              </a:ext>
            </a:extLst>
          </p:cNvPr>
          <p:cNvSpPr/>
          <p:nvPr/>
        </p:nvSpPr>
        <p:spPr>
          <a:xfrm>
            <a:off x="2939374" y="2456234"/>
            <a:ext cx="6313251" cy="1945532"/>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Calibri"/>
                <a:ea typeface="+mn-ea"/>
                <a:cs typeface="+mn-cs"/>
                <a:sym typeface="Helvetica Neue"/>
              </a:rPr>
              <a:t> Section 02:</a:t>
            </a:r>
          </a:p>
          <a:p>
            <a:pPr marL="0" marR="0" lvl="0" indent="0" algn="ctr" defTabSz="1219108" rtl="0" eaLnBrk="1" fontAlgn="auto" latinLnBrk="0" hangingPunct="0">
              <a:lnSpc>
                <a:spcPct val="90000"/>
              </a:lnSpc>
              <a:spcBef>
                <a:spcPts val="2251"/>
              </a:spcBef>
              <a:spcAft>
                <a:spcPts val="0"/>
              </a:spcAft>
              <a:buClrTx/>
              <a:buSzTx/>
              <a:buFontTx/>
              <a:buNone/>
              <a:tabLst/>
              <a:defRPr/>
            </a:pPr>
            <a:r>
              <a:rPr kumimoji="0" lang="en-GB" sz="3200" b="1" i="0" u="none" strike="noStrike" kern="0" cap="none" spc="0" normalizeH="0" baseline="0" noProof="0" dirty="0">
                <a:ln>
                  <a:noFill/>
                </a:ln>
                <a:solidFill>
                  <a:prstClr val="white"/>
                </a:solidFill>
                <a:effectLst/>
                <a:uLnTx/>
                <a:uFillTx/>
                <a:latin typeface="Calibri"/>
                <a:ea typeface="+mn-ea"/>
                <a:cs typeface="+mn-cs"/>
                <a:sym typeface="Helvetica Neue"/>
              </a:rPr>
              <a:t>Background and Motivation</a:t>
            </a:r>
          </a:p>
        </p:txBody>
      </p:sp>
    </p:spTree>
    <p:extLst>
      <p:ext uri="{BB962C8B-B14F-4D97-AF65-F5344CB8AC3E}">
        <p14:creationId xmlns:p14="http://schemas.microsoft.com/office/powerpoint/2010/main" val="1341585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C8E656-A268-48CF-BF1F-9585A468CE52}"/>
            </a:ext>
          </a:extLst>
        </p:cNvPr>
        <p:cNvGrpSpPr/>
        <p:nvPr/>
      </p:nvGrpSpPr>
      <p:grpSpPr>
        <a:xfrm>
          <a:off x="0" y="0"/>
          <a:ext cx="0" cy="0"/>
          <a:chOff x="0" y="0"/>
          <a:chExt cx="0" cy="0"/>
        </a:xfrm>
      </p:grpSpPr>
      <p:sp>
        <p:nvSpPr>
          <p:cNvPr id="3" name="object 3">
            <a:extLst>
              <a:ext uri="{FF2B5EF4-FFF2-40B4-BE49-F238E27FC236}">
                <a16:creationId xmlns:a16="http://schemas.microsoft.com/office/drawing/2014/main" id="{5E8EA851-848A-BB18-492D-2123B999C0F1}"/>
              </a:ext>
            </a:extLst>
          </p:cNvPr>
          <p:cNvSpPr txBox="1"/>
          <p:nvPr/>
        </p:nvSpPr>
        <p:spPr>
          <a:xfrm>
            <a:off x="733424" y="1025080"/>
            <a:ext cx="10725152" cy="313350"/>
          </a:xfrm>
          <a:prstGeom prst="rect">
            <a:avLst/>
          </a:prstGeom>
          <a:solidFill>
            <a:srgbClr val="FFFF00"/>
          </a:solidFill>
        </p:spPr>
        <p:txBody>
          <a:bodyPr vert="horz" wrap="square" lIns="0" tIns="36000"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2.1 What is Transport Data?</a:t>
            </a:r>
          </a:p>
        </p:txBody>
      </p:sp>
      <p:sp>
        <p:nvSpPr>
          <p:cNvPr id="5" name="object 3">
            <a:extLst>
              <a:ext uri="{FF2B5EF4-FFF2-40B4-BE49-F238E27FC236}">
                <a16:creationId xmlns:a16="http://schemas.microsoft.com/office/drawing/2014/main" id="{602225C3-B06E-0455-C401-963F7650CA67}"/>
              </a:ext>
            </a:extLst>
          </p:cNvPr>
          <p:cNvSpPr txBox="1"/>
          <p:nvPr/>
        </p:nvSpPr>
        <p:spPr>
          <a:xfrm>
            <a:off x="723900" y="1401372"/>
            <a:ext cx="10725152" cy="570486"/>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dirty="0">
                <a:solidFill>
                  <a:sysClr val="windowText" lastClr="000000"/>
                </a:solidFill>
                <a:latin typeface="Arial"/>
                <a:cs typeface="Arial"/>
              </a:rPr>
              <a:t>Transport data refers to any collected data that helps </a:t>
            </a:r>
            <a:r>
              <a:rPr lang="en-GB" sz="1800" dirty="0" err="1">
                <a:solidFill>
                  <a:sysClr val="windowText" lastClr="000000"/>
                </a:solidFill>
                <a:latin typeface="Arial"/>
                <a:cs typeface="Arial"/>
              </a:rPr>
              <a:t>analyze</a:t>
            </a:r>
            <a:r>
              <a:rPr lang="en-GB" sz="1800" dirty="0">
                <a:solidFill>
                  <a:sysClr val="windowText" lastClr="000000"/>
                </a:solidFill>
                <a:latin typeface="Arial"/>
                <a:cs typeface="Arial"/>
              </a:rPr>
              <a:t>, plan, and improve transportation systems. It provides insights into traffic flow, transport efficiency, environmental impacts &amp; socioeconomic factors.</a:t>
            </a:r>
          </a:p>
        </p:txBody>
      </p:sp>
      <p:graphicFrame>
        <p:nvGraphicFramePr>
          <p:cNvPr id="4" name="Table 3">
            <a:extLst>
              <a:ext uri="{FF2B5EF4-FFF2-40B4-BE49-F238E27FC236}">
                <a16:creationId xmlns:a16="http://schemas.microsoft.com/office/drawing/2014/main" id="{9BA49276-849A-69FF-5519-58CC718D5B92}"/>
              </a:ext>
            </a:extLst>
          </p:cNvPr>
          <p:cNvGraphicFramePr>
            <a:graphicFrameLocks noGrp="1"/>
          </p:cNvGraphicFramePr>
          <p:nvPr>
            <p:extLst>
              <p:ext uri="{D42A27DB-BD31-4B8C-83A1-F6EECF244321}">
                <p14:modId xmlns:p14="http://schemas.microsoft.com/office/powerpoint/2010/main" val="4225392072"/>
              </p:ext>
            </p:extLst>
          </p:nvPr>
        </p:nvGraphicFramePr>
        <p:xfrm>
          <a:off x="723900" y="2430722"/>
          <a:ext cx="10734677" cy="3855720"/>
        </p:xfrm>
        <a:graphic>
          <a:graphicData uri="http://schemas.openxmlformats.org/drawingml/2006/table">
            <a:tbl>
              <a:tblPr firstRow="1" bandRow="1">
                <a:tableStyleId>{5C22544A-7EE6-4342-B048-85BDC9FD1C3A}</a:tableStyleId>
              </a:tblPr>
              <a:tblGrid>
                <a:gridCol w="379142">
                  <a:extLst>
                    <a:ext uri="{9D8B030D-6E8A-4147-A177-3AD203B41FA5}">
                      <a16:colId xmlns:a16="http://schemas.microsoft.com/office/drawing/2014/main" val="1755482268"/>
                    </a:ext>
                  </a:extLst>
                </a:gridCol>
                <a:gridCol w="3536360">
                  <a:extLst>
                    <a:ext uri="{9D8B030D-6E8A-4147-A177-3AD203B41FA5}">
                      <a16:colId xmlns:a16="http://schemas.microsoft.com/office/drawing/2014/main" val="938120323"/>
                    </a:ext>
                  </a:extLst>
                </a:gridCol>
                <a:gridCol w="6819175">
                  <a:extLst>
                    <a:ext uri="{9D8B030D-6E8A-4147-A177-3AD203B41FA5}">
                      <a16:colId xmlns:a16="http://schemas.microsoft.com/office/drawing/2014/main" val="3705453515"/>
                    </a:ext>
                  </a:extLst>
                </a:gridCol>
              </a:tblGrid>
              <a:tr h="370840">
                <a:tc>
                  <a:txBody>
                    <a:bodyPr/>
                    <a:lstStyle/>
                    <a:p>
                      <a:pPr algn="ctr"/>
                      <a:r>
                        <a:rPr lang="en-GB" sz="1600" dirty="0"/>
                        <a:t>#</a:t>
                      </a:r>
                      <a:endParaRPr lang="LID4096" sz="1600" dirty="0"/>
                    </a:p>
                  </a:txBody>
                  <a:tcPr/>
                </a:tc>
                <a:tc>
                  <a:txBody>
                    <a:bodyPr/>
                    <a:lstStyle/>
                    <a:p>
                      <a:r>
                        <a:rPr lang="en-GB" sz="1600" dirty="0"/>
                        <a:t>Transport Data Types</a:t>
                      </a:r>
                    </a:p>
                  </a:txBody>
                  <a:tcPr/>
                </a:tc>
                <a:tc>
                  <a:txBody>
                    <a:bodyPr/>
                    <a:lstStyle/>
                    <a:p>
                      <a:r>
                        <a:rPr lang="en-GB" sz="1600" dirty="0"/>
                        <a:t>Examples</a:t>
                      </a:r>
                      <a:endParaRPr lang="LID4096" sz="1600" dirty="0"/>
                    </a:p>
                  </a:txBody>
                  <a:tcPr/>
                </a:tc>
                <a:extLst>
                  <a:ext uri="{0D108BD9-81ED-4DB2-BD59-A6C34878D82A}">
                    <a16:rowId xmlns:a16="http://schemas.microsoft.com/office/drawing/2014/main" val="2509159265"/>
                  </a:ext>
                </a:extLst>
              </a:tr>
              <a:tr h="370840">
                <a:tc>
                  <a:txBody>
                    <a:bodyPr/>
                    <a:lstStyle/>
                    <a:p>
                      <a:pPr algn="ctr"/>
                      <a:r>
                        <a:rPr lang="en-GB" sz="1400" b="0" dirty="0"/>
                        <a:t>1</a:t>
                      </a:r>
                      <a:endParaRPr lang="LID4096" sz="1400" b="0" dirty="0"/>
                    </a:p>
                  </a:txBody>
                  <a:tcPr/>
                </a:tc>
                <a:tc>
                  <a:txBody>
                    <a:bodyPr/>
                    <a:lstStyle/>
                    <a:p>
                      <a:r>
                        <a:rPr lang="en-GB" sz="1400" b="0" dirty="0"/>
                        <a:t>Traffic Data</a:t>
                      </a:r>
                      <a:endParaRPr lang="LID4096" sz="1400" b="0" dirty="0"/>
                    </a:p>
                  </a:txBody>
                  <a:tcPr/>
                </a:tc>
                <a:tc>
                  <a:txBody>
                    <a:bodyPr/>
                    <a:lstStyle/>
                    <a:p>
                      <a:r>
                        <a:rPr lang="en-GB" sz="1200" dirty="0"/>
                        <a:t>Vehicle Count Data, Traffic Speed Data, Traffic Flow Data, Accident/Crash Data, Road Congestion Data, Toll Booth Transactions </a:t>
                      </a:r>
                      <a:endParaRPr lang="LID4096" sz="1200" dirty="0"/>
                    </a:p>
                  </a:txBody>
                  <a:tcPr/>
                </a:tc>
                <a:extLst>
                  <a:ext uri="{0D108BD9-81ED-4DB2-BD59-A6C34878D82A}">
                    <a16:rowId xmlns:a16="http://schemas.microsoft.com/office/drawing/2014/main" val="2175920149"/>
                  </a:ext>
                </a:extLst>
              </a:tr>
              <a:tr h="370840">
                <a:tc>
                  <a:txBody>
                    <a:bodyPr/>
                    <a:lstStyle/>
                    <a:p>
                      <a:pPr algn="ctr"/>
                      <a:r>
                        <a:rPr lang="en-GB" sz="1400" b="0" dirty="0"/>
                        <a:t>2</a:t>
                      </a:r>
                      <a:endParaRPr lang="LID4096" sz="1400" b="0" dirty="0"/>
                    </a:p>
                  </a:txBody>
                  <a:tcPr/>
                </a:tc>
                <a:tc>
                  <a:txBody>
                    <a:bodyPr/>
                    <a:lstStyle/>
                    <a:p>
                      <a:r>
                        <a:rPr lang="en-GB" sz="1400" b="0" dirty="0"/>
                        <a:t>Public Transport Data</a:t>
                      </a:r>
                      <a:endParaRPr lang="LID4096" sz="1400" b="0" dirty="0"/>
                    </a:p>
                  </a:txBody>
                  <a:tcPr/>
                </a:tc>
                <a:tc>
                  <a:txBody>
                    <a:bodyPr/>
                    <a:lstStyle/>
                    <a:p>
                      <a:r>
                        <a:rPr lang="en-GB" sz="1200" dirty="0"/>
                        <a:t>Passenger Ridership Data, Public Transport Schedules, Smart Card &amp; Ticketing Data, Bus &amp; Train Occupancy Levels, Public Transport Reliability, Subsidized Transport Data</a:t>
                      </a:r>
                      <a:endParaRPr lang="LID4096" sz="1200" dirty="0"/>
                    </a:p>
                  </a:txBody>
                  <a:tcPr/>
                </a:tc>
                <a:extLst>
                  <a:ext uri="{0D108BD9-81ED-4DB2-BD59-A6C34878D82A}">
                    <a16:rowId xmlns:a16="http://schemas.microsoft.com/office/drawing/2014/main" val="667188357"/>
                  </a:ext>
                </a:extLst>
              </a:tr>
              <a:tr h="370840">
                <a:tc>
                  <a:txBody>
                    <a:bodyPr/>
                    <a:lstStyle/>
                    <a:p>
                      <a:pPr algn="ctr"/>
                      <a:r>
                        <a:rPr lang="en-GB" sz="1400" b="0" dirty="0"/>
                        <a:t>3</a:t>
                      </a:r>
                      <a:endParaRPr lang="LID4096" sz="1400" b="0" dirty="0"/>
                    </a:p>
                  </a:txBody>
                  <a:tcPr/>
                </a:tc>
                <a:tc>
                  <a:txBody>
                    <a:bodyPr/>
                    <a:lstStyle/>
                    <a:p>
                      <a:r>
                        <a:rPr lang="en-GB" sz="1400" b="0" dirty="0"/>
                        <a:t>Environmental Transport Data</a:t>
                      </a:r>
                      <a:endParaRPr lang="LID4096" sz="1400" b="0" dirty="0"/>
                    </a:p>
                  </a:txBody>
                  <a:tcPr/>
                </a:tc>
                <a:tc>
                  <a:txBody>
                    <a:bodyPr/>
                    <a:lstStyle/>
                    <a:p>
                      <a:r>
                        <a:rPr lang="en-GB" sz="1200" dirty="0"/>
                        <a:t>Vehicle Emissions Data, Fuel Consumption Data, Air Quality Data, Noise Pollution Data, Electric Vehicle (EV) Usage Data, Sustainable Transport Data</a:t>
                      </a:r>
                      <a:endParaRPr lang="LID4096" sz="1200" dirty="0"/>
                    </a:p>
                  </a:txBody>
                  <a:tcPr/>
                </a:tc>
                <a:extLst>
                  <a:ext uri="{0D108BD9-81ED-4DB2-BD59-A6C34878D82A}">
                    <a16:rowId xmlns:a16="http://schemas.microsoft.com/office/drawing/2014/main" val="1341259936"/>
                  </a:ext>
                </a:extLst>
              </a:tr>
              <a:tr h="370840">
                <a:tc>
                  <a:txBody>
                    <a:bodyPr/>
                    <a:lstStyle/>
                    <a:p>
                      <a:pPr algn="ctr"/>
                      <a:r>
                        <a:rPr lang="en-GB" sz="1400" b="0" dirty="0"/>
                        <a:t>4</a:t>
                      </a:r>
                      <a:endParaRPr lang="LID4096" sz="1400" b="0" dirty="0"/>
                    </a:p>
                  </a:txBody>
                  <a:tcPr/>
                </a:tc>
                <a:tc>
                  <a:txBody>
                    <a:bodyPr/>
                    <a:lstStyle/>
                    <a:p>
                      <a:r>
                        <a:rPr lang="en-GB" sz="1400" b="0" dirty="0"/>
                        <a:t>Socioeconomic Data</a:t>
                      </a:r>
                      <a:endParaRPr lang="LID4096" sz="1400" b="0" dirty="0"/>
                    </a:p>
                  </a:txBody>
                  <a:tcPr/>
                </a:tc>
                <a:tc>
                  <a:txBody>
                    <a:bodyPr/>
                    <a:lstStyle/>
                    <a:p>
                      <a:r>
                        <a:rPr lang="en-GB" sz="1200" dirty="0"/>
                        <a:t>Car Ownership Data, Mode Choice Data, Work Commute Patterns, Transport Affordability Data, Mobility for Special Groups</a:t>
                      </a:r>
                      <a:endParaRPr lang="LID4096" sz="1200" dirty="0"/>
                    </a:p>
                  </a:txBody>
                  <a:tcPr/>
                </a:tc>
                <a:extLst>
                  <a:ext uri="{0D108BD9-81ED-4DB2-BD59-A6C34878D82A}">
                    <a16:rowId xmlns:a16="http://schemas.microsoft.com/office/drawing/2014/main" val="1430705026"/>
                  </a:ext>
                </a:extLst>
              </a:tr>
              <a:tr h="370840">
                <a:tc>
                  <a:txBody>
                    <a:bodyPr/>
                    <a:lstStyle/>
                    <a:p>
                      <a:pPr algn="ctr"/>
                      <a:r>
                        <a:rPr lang="en-GB" sz="1400" b="0" dirty="0"/>
                        <a:t>5</a:t>
                      </a:r>
                      <a:endParaRPr lang="LID4096" sz="1400" b="0" dirty="0"/>
                    </a:p>
                  </a:txBody>
                  <a:tcPr/>
                </a:tc>
                <a:tc>
                  <a:txBody>
                    <a:bodyPr/>
                    <a:lstStyle/>
                    <a:p>
                      <a:r>
                        <a:rPr lang="en-GB" sz="1400" b="0" dirty="0"/>
                        <a:t>Freight &amp; Logistics Data</a:t>
                      </a:r>
                      <a:endParaRPr lang="LID4096" sz="1400" b="0" dirty="0"/>
                    </a:p>
                  </a:txBody>
                  <a:tcPr/>
                </a:tc>
                <a:tc>
                  <a:txBody>
                    <a:bodyPr/>
                    <a:lstStyle/>
                    <a:p>
                      <a:r>
                        <a:rPr lang="en-GB" sz="1200" dirty="0"/>
                        <a:t>Freight Volume Data, Warehouse Storage Data, Delivery Route Optimization Data, Supply Chain Transport Data </a:t>
                      </a:r>
                      <a:endParaRPr lang="LID4096" sz="1200" dirty="0"/>
                    </a:p>
                  </a:txBody>
                  <a:tcPr/>
                </a:tc>
                <a:extLst>
                  <a:ext uri="{0D108BD9-81ED-4DB2-BD59-A6C34878D82A}">
                    <a16:rowId xmlns:a16="http://schemas.microsoft.com/office/drawing/2014/main" val="1667060229"/>
                  </a:ext>
                </a:extLst>
              </a:tr>
              <a:tr h="370840">
                <a:tc>
                  <a:txBody>
                    <a:bodyPr/>
                    <a:lstStyle/>
                    <a:p>
                      <a:pPr algn="ctr"/>
                      <a:r>
                        <a:rPr lang="en-GB" sz="1400" b="0" dirty="0"/>
                        <a:t>6</a:t>
                      </a:r>
                      <a:endParaRPr lang="LID4096" sz="1400" b="0" dirty="0"/>
                    </a:p>
                  </a:txBody>
                  <a:tcPr/>
                </a:tc>
                <a:tc>
                  <a:txBody>
                    <a:bodyPr/>
                    <a:lstStyle/>
                    <a:p>
                      <a:r>
                        <a:rPr lang="en-GB" sz="1400" b="0" dirty="0"/>
                        <a:t>Active Transport Data</a:t>
                      </a:r>
                      <a:endParaRPr lang="LID4096" sz="1400" b="0" dirty="0"/>
                    </a:p>
                  </a:txBody>
                  <a:tcPr/>
                </a:tc>
                <a:tc>
                  <a:txBody>
                    <a:bodyPr/>
                    <a:lstStyle/>
                    <a:p>
                      <a:r>
                        <a:rPr lang="en-GB" sz="1200" dirty="0"/>
                        <a:t>Bicycle Usage Data, Walking Patterns, Bike-Sharing Data, Sidewalk Accessibility Data</a:t>
                      </a:r>
                      <a:endParaRPr lang="LID4096" sz="1200" dirty="0"/>
                    </a:p>
                  </a:txBody>
                  <a:tcPr/>
                </a:tc>
                <a:extLst>
                  <a:ext uri="{0D108BD9-81ED-4DB2-BD59-A6C34878D82A}">
                    <a16:rowId xmlns:a16="http://schemas.microsoft.com/office/drawing/2014/main" val="830302030"/>
                  </a:ext>
                </a:extLst>
              </a:tr>
              <a:tr h="370840">
                <a:tc>
                  <a:txBody>
                    <a:bodyPr/>
                    <a:lstStyle/>
                    <a:p>
                      <a:pPr algn="ctr"/>
                      <a:r>
                        <a:rPr lang="en-GB" sz="1400" b="0" dirty="0"/>
                        <a:t>7</a:t>
                      </a:r>
                      <a:endParaRPr lang="LID4096" sz="1400" b="0" dirty="0"/>
                    </a:p>
                  </a:txBody>
                  <a:tcPr/>
                </a:tc>
                <a:tc>
                  <a:txBody>
                    <a:bodyPr/>
                    <a:lstStyle/>
                    <a:p>
                      <a:r>
                        <a:rPr lang="en-GB" sz="1400" b="0" dirty="0"/>
                        <a:t>Aviation &amp; Maritime Transport Data</a:t>
                      </a:r>
                      <a:endParaRPr lang="LID4096" sz="1400" b="0" dirty="0"/>
                    </a:p>
                  </a:txBody>
                  <a:tcPr/>
                </a:tc>
                <a:tc>
                  <a:txBody>
                    <a:bodyPr/>
                    <a:lstStyle/>
                    <a:p>
                      <a:r>
                        <a:rPr lang="en-GB" sz="1200" dirty="0"/>
                        <a:t>Airport Passenger Data, Flight Delay Data, Cargo Ship Traffic Data, Maritime Accident Reports, Cruise Ship Passenger Data</a:t>
                      </a:r>
                    </a:p>
                  </a:txBody>
                  <a:tcPr/>
                </a:tc>
                <a:extLst>
                  <a:ext uri="{0D108BD9-81ED-4DB2-BD59-A6C34878D82A}">
                    <a16:rowId xmlns:a16="http://schemas.microsoft.com/office/drawing/2014/main" val="3274028628"/>
                  </a:ext>
                </a:extLst>
              </a:tr>
              <a:tr h="370840">
                <a:tc>
                  <a:txBody>
                    <a:bodyPr/>
                    <a:lstStyle/>
                    <a:p>
                      <a:pPr algn="ctr"/>
                      <a:r>
                        <a:rPr lang="en-GB" sz="1400" b="0" dirty="0"/>
                        <a:t>8</a:t>
                      </a:r>
                      <a:endParaRPr lang="LID4096" sz="1400" b="0" dirty="0"/>
                    </a:p>
                  </a:txBody>
                  <a:tcPr/>
                </a:tc>
                <a:tc>
                  <a:txBody>
                    <a:bodyPr/>
                    <a:lstStyle/>
                    <a:p>
                      <a:r>
                        <a:rPr lang="en-GB" sz="1400" b="0" dirty="0"/>
                        <a:t>Emerging Technologies &amp; Smart Mobility Data</a:t>
                      </a:r>
                      <a:endParaRPr lang="LID4096" sz="1400" b="0" dirty="0"/>
                    </a:p>
                  </a:txBody>
                  <a:tcPr/>
                </a:tc>
                <a:tc>
                  <a:txBody>
                    <a:bodyPr/>
                    <a:lstStyle/>
                    <a:p>
                      <a:r>
                        <a:rPr lang="en-GB" sz="1200" dirty="0"/>
                        <a:t>Autonomous Vehicle Test Data, Ride-Sharing Data, Smart Traffic Signal Data</a:t>
                      </a:r>
                      <a:endParaRPr lang="LID4096" sz="1200" dirty="0"/>
                    </a:p>
                  </a:txBody>
                  <a:tcPr/>
                </a:tc>
                <a:extLst>
                  <a:ext uri="{0D108BD9-81ED-4DB2-BD59-A6C34878D82A}">
                    <a16:rowId xmlns:a16="http://schemas.microsoft.com/office/drawing/2014/main" val="3858848944"/>
                  </a:ext>
                </a:extLst>
              </a:tr>
            </a:tbl>
          </a:graphicData>
        </a:graphic>
      </p:graphicFrame>
      <p:sp>
        <p:nvSpPr>
          <p:cNvPr id="7" name="object 3">
            <a:extLst>
              <a:ext uri="{FF2B5EF4-FFF2-40B4-BE49-F238E27FC236}">
                <a16:creationId xmlns:a16="http://schemas.microsoft.com/office/drawing/2014/main" id="{FDD5BE07-8A79-A1AE-A101-B808492F5027}"/>
              </a:ext>
            </a:extLst>
          </p:cNvPr>
          <p:cNvSpPr txBox="1"/>
          <p:nvPr/>
        </p:nvSpPr>
        <p:spPr>
          <a:xfrm>
            <a:off x="723900" y="2093291"/>
            <a:ext cx="10725152" cy="293487"/>
          </a:xfrm>
          <a:prstGeom prst="rect">
            <a:avLst/>
          </a:prstGeom>
        </p:spPr>
        <p:txBody>
          <a:bodyPr vert="horz" wrap="square" lIns="0" tIns="16329" rIns="0" bIns="0" rtlCol="0">
            <a:spAutoFit/>
          </a:bodyPr>
          <a:lstStyle/>
          <a:p>
            <a:pPr marL="16328" defTabSz="1175644" hangingPunct="1">
              <a:lnSpc>
                <a:spcPct val="100000"/>
              </a:lnSpc>
              <a:spcBef>
                <a:spcPts val="129"/>
              </a:spcBef>
            </a:pPr>
            <a:r>
              <a:rPr lang="en-GB" sz="1800" b="1" dirty="0">
                <a:solidFill>
                  <a:sysClr val="windowText" lastClr="000000"/>
                </a:solidFill>
                <a:latin typeface="Arial"/>
                <a:cs typeface="Arial"/>
              </a:rPr>
              <a:t>Examples of Transport Data:</a:t>
            </a:r>
          </a:p>
        </p:txBody>
      </p:sp>
      <p:sp>
        <p:nvSpPr>
          <p:cNvPr id="10" name="Title 9">
            <a:extLst>
              <a:ext uri="{FF2B5EF4-FFF2-40B4-BE49-F238E27FC236}">
                <a16:creationId xmlns:a16="http://schemas.microsoft.com/office/drawing/2014/main" id="{EB051738-04CA-9115-9226-7190DC3D595C}"/>
              </a:ext>
            </a:extLst>
          </p:cNvPr>
          <p:cNvSpPr>
            <a:spLocks noGrp="1"/>
          </p:cNvSpPr>
          <p:nvPr>
            <p:ph type="title"/>
          </p:nvPr>
        </p:nvSpPr>
        <p:spPr>
          <a:xfrm>
            <a:off x="727200" y="432000"/>
            <a:ext cx="3960000" cy="369332"/>
          </a:xfrm>
        </p:spPr>
        <p:txBody>
          <a:bodyPr/>
          <a:lstStyle/>
          <a:p>
            <a:r>
              <a:rPr lang="en-GB" dirty="0"/>
              <a:t>2. Background and Motivation</a:t>
            </a:r>
            <a:endParaRPr lang="LID4096" dirty="0"/>
          </a:p>
        </p:txBody>
      </p:sp>
    </p:spTree>
    <p:extLst>
      <p:ext uri="{BB962C8B-B14F-4D97-AF65-F5344CB8AC3E}">
        <p14:creationId xmlns:p14="http://schemas.microsoft.com/office/powerpoint/2010/main" val="4084088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6C1B1-2056-02C9-E306-9789F745ACC1}"/>
            </a:ext>
          </a:extLst>
        </p:cNvPr>
        <p:cNvGrpSpPr/>
        <p:nvPr/>
      </p:nvGrpSpPr>
      <p:grpSpPr>
        <a:xfrm>
          <a:off x="0" y="0"/>
          <a:ext cx="0" cy="0"/>
          <a:chOff x="0" y="0"/>
          <a:chExt cx="0" cy="0"/>
        </a:xfrm>
      </p:grpSpPr>
      <p:sp>
        <p:nvSpPr>
          <p:cNvPr id="16" name="Rectangle: Rounded Corners 15">
            <a:extLst>
              <a:ext uri="{FF2B5EF4-FFF2-40B4-BE49-F238E27FC236}">
                <a16:creationId xmlns:a16="http://schemas.microsoft.com/office/drawing/2014/main" id="{2F2302E7-33EA-BFF5-5163-85BD2BE9BDD1}"/>
              </a:ext>
            </a:extLst>
          </p:cNvPr>
          <p:cNvSpPr/>
          <p:nvPr/>
        </p:nvSpPr>
        <p:spPr>
          <a:xfrm flipH="1">
            <a:off x="726281" y="965869"/>
            <a:ext cx="6399249"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17" name="Group 16">
            <a:extLst>
              <a:ext uri="{FF2B5EF4-FFF2-40B4-BE49-F238E27FC236}">
                <a16:creationId xmlns:a16="http://schemas.microsoft.com/office/drawing/2014/main" id="{A78F2C35-BBEF-4CBB-614C-5ACDA04EA6F2}"/>
              </a:ext>
            </a:extLst>
          </p:cNvPr>
          <p:cNvGrpSpPr/>
          <p:nvPr/>
        </p:nvGrpSpPr>
        <p:grpSpPr>
          <a:xfrm flipH="1">
            <a:off x="882985" y="1140934"/>
            <a:ext cx="783722" cy="784982"/>
            <a:chOff x="6666143" y="1610105"/>
            <a:chExt cx="806002" cy="807300"/>
          </a:xfrm>
        </p:grpSpPr>
        <p:sp>
          <p:nvSpPr>
            <p:cNvPr id="18" name="Oval 17">
              <a:extLst>
                <a:ext uri="{FF2B5EF4-FFF2-40B4-BE49-F238E27FC236}">
                  <a16:creationId xmlns:a16="http://schemas.microsoft.com/office/drawing/2014/main" id="{03BF25FB-A018-51A7-44B9-784DEBD77C21}"/>
                </a:ext>
              </a:extLst>
            </p:cNvPr>
            <p:cNvSpPr>
              <a:spLocks noChangeArrowheads="1"/>
            </p:cNvSpPr>
            <p:nvPr/>
          </p:nvSpPr>
          <p:spPr bwMode="auto">
            <a:xfrm>
              <a:off x="6666143" y="1610105"/>
              <a:ext cx="806002" cy="807300"/>
            </a:xfrm>
            <a:prstGeom prst="ellipse">
              <a:avLst/>
            </a:prstGeom>
            <a:solidFill>
              <a:srgbClr val="0F9ED5"/>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19" name="Graphic 18" descr="Information with solid fill">
              <a:extLst>
                <a:ext uri="{FF2B5EF4-FFF2-40B4-BE49-F238E27FC236}">
                  <a16:creationId xmlns:a16="http://schemas.microsoft.com/office/drawing/2014/main" id="{F02D53FD-1F9E-F410-F959-F7911A93F0F9}"/>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flipH="1">
              <a:off x="6869073" y="1813683"/>
              <a:ext cx="400143" cy="400144"/>
            </a:xfrm>
            <a:prstGeom prst="rect">
              <a:avLst/>
            </a:prstGeom>
          </p:spPr>
        </p:pic>
      </p:grpSp>
      <p:grpSp>
        <p:nvGrpSpPr>
          <p:cNvPr id="20" name="Group 19">
            <a:extLst>
              <a:ext uri="{FF2B5EF4-FFF2-40B4-BE49-F238E27FC236}">
                <a16:creationId xmlns:a16="http://schemas.microsoft.com/office/drawing/2014/main" id="{7151F5D2-B969-9C6F-7353-7984D461296D}"/>
              </a:ext>
            </a:extLst>
          </p:cNvPr>
          <p:cNvGrpSpPr/>
          <p:nvPr/>
        </p:nvGrpSpPr>
        <p:grpSpPr>
          <a:xfrm>
            <a:off x="1823406" y="1073743"/>
            <a:ext cx="5111550" cy="922398"/>
            <a:chOff x="540016" y="2049509"/>
            <a:chExt cx="3184660" cy="696432"/>
          </a:xfrm>
        </p:grpSpPr>
        <p:sp>
          <p:nvSpPr>
            <p:cNvPr id="21" name="TextBox 20">
              <a:extLst>
                <a:ext uri="{FF2B5EF4-FFF2-40B4-BE49-F238E27FC236}">
                  <a16:creationId xmlns:a16="http://schemas.microsoft.com/office/drawing/2014/main" id="{FB408DF0-5F90-44B5-3C98-CEE282AA3CAC}"/>
                </a:ext>
              </a:extLst>
            </p:cNvPr>
            <p:cNvSpPr txBox="1"/>
            <p:nvPr/>
          </p:nvSpPr>
          <p:spPr>
            <a:xfrm flipH="1">
              <a:off x="540016" y="2304422"/>
              <a:ext cx="3184660"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Helps governments &amp; city planners design efficient transport systems. Supports evidence-based policy-making.</a:t>
              </a:r>
            </a:p>
          </p:txBody>
        </p:sp>
        <p:sp>
          <p:nvSpPr>
            <p:cNvPr id="22" name="TextBox 21">
              <a:extLst>
                <a:ext uri="{FF2B5EF4-FFF2-40B4-BE49-F238E27FC236}">
                  <a16:creationId xmlns:a16="http://schemas.microsoft.com/office/drawing/2014/main" id="{475E48C0-6439-5302-6B21-66209E3A2537}"/>
                </a:ext>
              </a:extLst>
            </p:cNvPr>
            <p:cNvSpPr txBox="1"/>
            <p:nvPr/>
          </p:nvSpPr>
          <p:spPr>
            <a:xfrm>
              <a:off x="540018" y="2049509"/>
              <a:ext cx="2910084"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mj-lt"/>
                </a:rPr>
                <a:t>Informs Decision-Making and Policy</a:t>
              </a:r>
            </a:p>
          </p:txBody>
        </p:sp>
      </p:grpSp>
      <p:sp>
        <p:nvSpPr>
          <p:cNvPr id="23" name="Rectangle: Rounded Corners 22">
            <a:extLst>
              <a:ext uri="{FF2B5EF4-FFF2-40B4-BE49-F238E27FC236}">
                <a16:creationId xmlns:a16="http://schemas.microsoft.com/office/drawing/2014/main" id="{0108EDC8-01E0-81D9-F1D6-DD0DCE673773}"/>
              </a:ext>
            </a:extLst>
          </p:cNvPr>
          <p:cNvSpPr/>
          <p:nvPr/>
        </p:nvSpPr>
        <p:spPr>
          <a:xfrm flipH="1">
            <a:off x="726282" y="2334745"/>
            <a:ext cx="6399248"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24" name="Group 23">
            <a:extLst>
              <a:ext uri="{FF2B5EF4-FFF2-40B4-BE49-F238E27FC236}">
                <a16:creationId xmlns:a16="http://schemas.microsoft.com/office/drawing/2014/main" id="{F1C7978D-139C-38B2-D4FC-9AD7B572F954}"/>
              </a:ext>
            </a:extLst>
          </p:cNvPr>
          <p:cNvGrpSpPr/>
          <p:nvPr/>
        </p:nvGrpSpPr>
        <p:grpSpPr>
          <a:xfrm flipH="1">
            <a:off x="882985" y="2509810"/>
            <a:ext cx="783722" cy="784982"/>
            <a:chOff x="6666143" y="1610105"/>
            <a:chExt cx="806002" cy="807300"/>
          </a:xfrm>
        </p:grpSpPr>
        <p:sp>
          <p:nvSpPr>
            <p:cNvPr id="25" name="Oval 24">
              <a:extLst>
                <a:ext uri="{FF2B5EF4-FFF2-40B4-BE49-F238E27FC236}">
                  <a16:creationId xmlns:a16="http://schemas.microsoft.com/office/drawing/2014/main" id="{9CFEFBAD-A5F3-870A-74A9-F01C7F67A267}"/>
                </a:ext>
              </a:extLst>
            </p:cNvPr>
            <p:cNvSpPr>
              <a:spLocks noChangeArrowheads="1"/>
            </p:cNvSpPr>
            <p:nvPr/>
          </p:nvSpPr>
          <p:spPr bwMode="auto">
            <a:xfrm>
              <a:off x="6666143" y="1610105"/>
              <a:ext cx="806002" cy="807300"/>
            </a:xfrm>
            <a:prstGeom prst="ellipse">
              <a:avLst/>
            </a:prstGeom>
            <a:solidFill>
              <a:srgbClr val="92D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26" name="Graphic 25" descr="Slippery Road with solid fill">
              <a:extLst>
                <a:ext uri="{FF2B5EF4-FFF2-40B4-BE49-F238E27FC236}">
                  <a16:creationId xmlns:a16="http://schemas.microsoft.com/office/drawing/2014/main" id="{1D092ED7-FF61-4046-0FD1-BF8257266EA6}"/>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flipH="1">
              <a:off x="6869073" y="1813683"/>
              <a:ext cx="400143" cy="400144"/>
            </a:xfrm>
            <a:prstGeom prst="rect">
              <a:avLst/>
            </a:prstGeom>
          </p:spPr>
        </p:pic>
      </p:grpSp>
      <p:grpSp>
        <p:nvGrpSpPr>
          <p:cNvPr id="27" name="Group 26">
            <a:extLst>
              <a:ext uri="{FF2B5EF4-FFF2-40B4-BE49-F238E27FC236}">
                <a16:creationId xmlns:a16="http://schemas.microsoft.com/office/drawing/2014/main" id="{5B87D7E8-7104-9F33-AEF6-A93F134F89AA}"/>
              </a:ext>
            </a:extLst>
          </p:cNvPr>
          <p:cNvGrpSpPr/>
          <p:nvPr/>
        </p:nvGrpSpPr>
        <p:grpSpPr>
          <a:xfrm>
            <a:off x="1823408" y="2442619"/>
            <a:ext cx="4670842" cy="922398"/>
            <a:chOff x="540017" y="2049509"/>
            <a:chExt cx="2910085" cy="696432"/>
          </a:xfrm>
        </p:grpSpPr>
        <p:sp>
          <p:nvSpPr>
            <p:cNvPr id="28" name="TextBox 27">
              <a:extLst>
                <a:ext uri="{FF2B5EF4-FFF2-40B4-BE49-F238E27FC236}">
                  <a16:creationId xmlns:a16="http://schemas.microsoft.com/office/drawing/2014/main" id="{BAE02952-7C88-1979-EDD2-5837D9C73171}"/>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Determines where new roads, bridges, or railways are needed.</a:t>
              </a:r>
            </a:p>
          </p:txBody>
        </p:sp>
        <p:sp>
          <p:nvSpPr>
            <p:cNvPr id="29" name="TextBox 28">
              <a:extLst>
                <a:ext uri="{FF2B5EF4-FFF2-40B4-BE49-F238E27FC236}">
                  <a16:creationId xmlns:a16="http://schemas.microsoft.com/office/drawing/2014/main" id="{D4514D7E-BCA6-FE69-4BBC-722DB1DB333A}"/>
                </a:ext>
              </a:extLst>
            </p:cNvPr>
            <p:cNvSpPr txBox="1"/>
            <p:nvPr/>
          </p:nvSpPr>
          <p:spPr>
            <a:xfrm>
              <a:off x="540018" y="2049509"/>
              <a:ext cx="2910084"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mj-lt"/>
                </a:rPr>
                <a:t>Supports Infrastructure Planning</a:t>
              </a:r>
            </a:p>
          </p:txBody>
        </p:sp>
      </p:grpSp>
      <p:sp>
        <p:nvSpPr>
          <p:cNvPr id="30" name="Rectangle: Rounded Corners 29">
            <a:extLst>
              <a:ext uri="{FF2B5EF4-FFF2-40B4-BE49-F238E27FC236}">
                <a16:creationId xmlns:a16="http://schemas.microsoft.com/office/drawing/2014/main" id="{1894E4DC-CB45-051C-F40D-2BB7239C7D47}"/>
              </a:ext>
            </a:extLst>
          </p:cNvPr>
          <p:cNvSpPr/>
          <p:nvPr/>
        </p:nvSpPr>
        <p:spPr>
          <a:xfrm flipH="1">
            <a:off x="705430" y="3703621"/>
            <a:ext cx="6376650"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31" name="Group 30">
            <a:extLst>
              <a:ext uri="{FF2B5EF4-FFF2-40B4-BE49-F238E27FC236}">
                <a16:creationId xmlns:a16="http://schemas.microsoft.com/office/drawing/2014/main" id="{D0FFEB9F-DF92-5528-1669-0C0D647AF001}"/>
              </a:ext>
            </a:extLst>
          </p:cNvPr>
          <p:cNvGrpSpPr/>
          <p:nvPr/>
        </p:nvGrpSpPr>
        <p:grpSpPr>
          <a:xfrm flipH="1">
            <a:off x="862133" y="3878686"/>
            <a:ext cx="783722" cy="784982"/>
            <a:chOff x="6666143" y="1610105"/>
            <a:chExt cx="806002" cy="807300"/>
          </a:xfrm>
        </p:grpSpPr>
        <p:sp>
          <p:nvSpPr>
            <p:cNvPr id="32" name="Oval 31">
              <a:extLst>
                <a:ext uri="{FF2B5EF4-FFF2-40B4-BE49-F238E27FC236}">
                  <a16:creationId xmlns:a16="http://schemas.microsoft.com/office/drawing/2014/main" id="{0C964A0C-D2C0-9248-2107-5D9BB3FB5F53}"/>
                </a:ext>
              </a:extLst>
            </p:cNvPr>
            <p:cNvSpPr>
              <a:spLocks noChangeArrowheads="1"/>
            </p:cNvSpPr>
            <p:nvPr/>
          </p:nvSpPr>
          <p:spPr bwMode="auto">
            <a:xfrm>
              <a:off x="6666143" y="1610105"/>
              <a:ext cx="806002" cy="807300"/>
            </a:xfrm>
            <a:prstGeom prst="ellipse">
              <a:avLst/>
            </a:prstGeom>
            <a:solidFill>
              <a:srgbClr val="FFC00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33" name="Graphic 32" descr="Care with solid fill">
              <a:extLst>
                <a:ext uri="{FF2B5EF4-FFF2-40B4-BE49-F238E27FC236}">
                  <a16:creationId xmlns:a16="http://schemas.microsoft.com/office/drawing/2014/main" id="{EB35DB48-DC03-80E3-65D9-7F02FE5AD4EB}"/>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flipH="1">
              <a:off x="6869073" y="1813683"/>
              <a:ext cx="400143" cy="400144"/>
            </a:xfrm>
            <a:prstGeom prst="rect">
              <a:avLst/>
            </a:prstGeom>
          </p:spPr>
        </p:pic>
      </p:grpSp>
      <p:grpSp>
        <p:nvGrpSpPr>
          <p:cNvPr id="34" name="Group 33">
            <a:extLst>
              <a:ext uri="{FF2B5EF4-FFF2-40B4-BE49-F238E27FC236}">
                <a16:creationId xmlns:a16="http://schemas.microsoft.com/office/drawing/2014/main" id="{91C8E8E6-E972-481E-F655-FEABF8F99962}"/>
              </a:ext>
            </a:extLst>
          </p:cNvPr>
          <p:cNvGrpSpPr/>
          <p:nvPr/>
        </p:nvGrpSpPr>
        <p:grpSpPr>
          <a:xfrm>
            <a:off x="1802556" y="3811495"/>
            <a:ext cx="4670842" cy="922398"/>
            <a:chOff x="540017" y="2049509"/>
            <a:chExt cx="2910085" cy="696432"/>
          </a:xfrm>
        </p:grpSpPr>
        <p:sp>
          <p:nvSpPr>
            <p:cNvPr id="35" name="TextBox 34">
              <a:extLst>
                <a:ext uri="{FF2B5EF4-FFF2-40B4-BE49-F238E27FC236}">
                  <a16:creationId xmlns:a16="http://schemas.microsoft.com/office/drawing/2014/main" id="{2EBEF528-24D4-C2AB-7231-A1407BD7B016}"/>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Identifies accident-prone areas to improve road safety.</a:t>
              </a:r>
            </a:p>
          </p:txBody>
        </p:sp>
        <p:sp>
          <p:nvSpPr>
            <p:cNvPr id="36" name="TextBox 35">
              <a:extLst>
                <a:ext uri="{FF2B5EF4-FFF2-40B4-BE49-F238E27FC236}">
                  <a16:creationId xmlns:a16="http://schemas.microsoft.com/office/drawing/2014/main" id="{F7B82829-E026-A3C2-6DD7-4D1128A255CA}"/>
                </a:ext>
              </a:extLst>
            </p:cNvPr>
            <p:cNvSpPr txBox="1"/>
            <p:nvPr/>
          </p:nvSpPr>
          <p:spPr>
            <a:xfrm>
              <a:off x="540018" y="2049509"/>
              <a:ext cx="2910084"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mj-lt"/>
                </a:rPr>
                <a:t>Enhances Safety and Efficiency</a:t>
              </a:r>
            </a:p>
          </p:txBody>
        </p:sp>
      </p:grpSp>
      <p:sp>
        <p:nvSpPr>
          <p:cNvPr id="37" name="Rectangle: Rounded Corners 36">
            <a:extLst>
              <a:ext uri="{FF2B5EF4-FFF2-40B4-BE49-F238E27FC236}">
                <a16:creationId xmlns:a16="http://schemas.microsoft.com/office/drawing/2014/main" id="{85439C44-304A-5A6D-8998-0C90AEE97360}"/>
              </a:ext>
            </a:extLst>
          </p:cNvPr>
          <p:cNvSpPr/>
          <p:nvPr/>
        </p:nvSpPr>
        <p:spPr>
          <a:xfrm flipH="1">
            <a:off x="705428" y="5032348"/>
            <a:ext cx="6420102" cy="1135112"/>
          </a:xfrm>
          <a:prstGeom prst="roundRect">
            <a:avLst/>
          </a:prstGeom>
          <a:solidFill>
            <a:sysClr val="window" lastClr="FFFFFF"/>
          </a:solidFill>
          <a:ln w="19050" cap="flat" cmpd="sng" algn="ctr">
            <a:noFill/>
            <a:prstDash val="solid"/>
            <a:miter lim="800000"/>
          </a:ln>
          <a:effectLst>
            <a:outerShdw blurRad="520700" sx="103000" sy="103000" algn="ctr" rotWithShape="0">
              <a:prstClr val="black">
                <a:alpha val="5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grpSp>
        <p:nvGrpSpPr>
          <p:cNvPr id="38" name="Group 37">
            <a:extLst>
              <a:ext uri="{FF2B5EF4-FFF2-40B4-BE49-F238E27FC236}">
                <a16:creationId xmlns:a16="http://schemas.microsoft.com/office/drawing/2014/main" id="{707861C2-40B3-0DC7-47C0-74CE5604A3FF}"/>
              </a:ext>
            </a:extLst>
          </p:cNvPr>
          <p:cNvGrpSpPr/>
          <p:nvPr/>
        </p:nvGrpSpPr>
        <p:grpSpPr>
          <a:xfrm flipH="1">
            <a:off x="862131" y="5207413"/>
            <a:ext cx="783722" cy="784982"/>
            <a:chOff x="6666143" y="1610105"/>
            <a:chExt cx="806002" cy="807300"/>
          </a:xfrm>
        </p:grpSpPr>
        <p:sp>
          <p:nvSpPr>
            <p:cNvPr id="39" name="Oval 38">
              <a:extLst>
                <a:ext uri="{FF2B5EF4-FFF2-40B4-BE49-F238E27FC236}">
                  <a16:creationId xmlns:a16="http://schemas.microsoft.com/office/drawing/2014/main" id="{B47FF92A-2CE6-01D1-87FB-8225DB3D4B91}"/>
                </a:ext>
              </a:extLst>
            </p:cNvPr>
            <p:cNvSpPr>
              <a:spLocks noChangeArrowheads="1"/>
            </p:cNvSpPr>
            <p:nvPr/>
          </p:nvSpPr>
          <p:spPr bwMode="auto">
            <a:xfrm>
              <a:off x="6666143" y="1610105"/>
              <a:ext cx="806002" cy="807300"/>
            </a:xfrm>
            <a:prstGeom prst="ellipse">
              <a:avLst/>
            </a:prstGeom>
            <a:solidFill>
              <a:srgbClr val="00B050"/>
            </a:solidFill>
            <a:ln w="19050" cap="flat" cmpd="sng" algn="ctr">
              <a:noFill/>
              <a:prstDash val="solid"/>
              <a:miter lim="800000"/>
            </a:ln>
            <a:effectLst>
              <a:outerShdw blurRad="279400" dist="152400" dir="2700000" sx="98000" sy="98000" algn="tl" rotWithShape="0">
                <a:prstClr val="black">
                  <a:alpha val="7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ID" sz="1800" b="0" i="0" u="none" strike="noStrike" kern="1200" cap="none" spc="0" normalizeH="0" baseline="0" noProof="0" dirty="0">
                <a:ln>
                  <a:noFill/>
                </a:ln>
                <a:solidFill>
                  <a:prstClr val="white"/>
                </a:solidFill>
                <a:effectLst/>
                <a:uLnTx/>
                <a:uFillTx/>
                <a:latin typeface="Work Sans"/>
                <a:ea typeface="+mn-ea"/>
                <a:cs typeface="+mn-cs"/>
              </a:endParaRPr>
            </a:p>
          </p:txBody>
        </p:sp>
        <p:pic>
          <p:nvPicPr>
            <p:cNvPr id="40" name="Graphic 39" descr="Renewable Energy with solid fill">
              <a:extLst>
                <a:ext uri="{FF2B5EF4-FFF2-40B4-BE49-F238E27FC236}">
                  <a16:creationId xmlns:a16="http://schemas.microsoft.com/office/drawing/2014/main" id="{B84EA148-D865-C9A5-D223-A980A5BD39F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flipH="1">
              <a:off x="6869073" y="1813683"/>
              <a:ext cx="400143" cy="400144"/>
            </a:xfrm>
            <a:prstGeom prst="rect">
              <a:avLst/>
            </a:prstGeom>
          </p:spPr>
        </p:pic>
      </p:grpSp>
      <p:grpSp>
        <p:nvGrpSpPr>
          <p:cNvPr id="41" name="Group 40">
            <a:extLst>
              <a:ext uri="{FF2B5EF4-FFF2-40B4-BE49-F238E27FC236}">
                <a16:creationId xmlns:a16="http://schemas.microsoft.com/office/drawing/2014/main" id="{6D0AE3B3-50D9-2DBD-1FD6-1DD4A87D53E0}"/>
              </a:ext>
            </a:extLst>
          </p:cNvPr>
          <p:cNvGrpSpPr/>
          <p:nvPr/>
        </p:nvGrpSpPr>
        <p:grpSpPr>
          <a:xfrm>
            <a:off x="1802554" y="5140222"/>
            <a:ext cx="4670842" cy="922398"/>
            <a:chOff x="540017" y="2049509"/>
            <a:chExt cx="2910085" cy="696432"/>
          </a:xfrm>
        </p:grpSpPr>
        <p:sp>
          <p:nvSpPr>
            <p:cNvPr id="42" name="TextBox 41">
              <a:extLst>
                <a:ext uri="{FF2B5EF4-FFF2-40B4-BE49-F238E27FC236}">
                  <a16:creationId xmlns:a16="http://schemas.microsoft.com/office/drawing/2014/main" id="{6BD3C814-2528-3673-963D-D1F934B80F54}"/>
                </a:ext>
              </a:extLst>
            </p:cNvPr>
            <p:cNvSpPr txBox="1"/>
            <p:nvPr/>
          </p:nvSpPr>
          <p:spPr>
            <a:xfrm flipH="1">
              <a:off x="540017" y="2304422"/>
              <a:ext cx="2910084" cy="441519"/>
            </a:xfrm>
            <a:prstGeom prst="rect">
              <a:avLst/>
            </a:prstGeom>
            <a:noFill/>
          </p:spPr>
          <p:txBody>
            <a:bodyPr wrap="square">
              <a:spAutoFit/>
            </a:bodyPr>
            <a:lstStyle/>
            <a:p>
              <a:pPr defTabSz="914400" hangingPunct="1">
                <a:lnSpc>
                  <a:spcPct val="100000"/>
                </a:lnSpc>
                <a:spcBef>
                  <a:spcPts val="0"/>
                </a:spcBef>
              </a:pPr>
              <a:r>
                <a:rPr lang="en-GB" sz="1600" kern="1200" dirty="0">
                  <a:solidFill>
                    <a:srgbClr val="000000">
                      <a:lumMod val="75000"/>
                      <a:lumOff val="25000"/>
                    </a:srgbClr>
                  </a:solidFill>
                </a:rPr>
                <a:t>Helps measure the impact of public transport on reducing car usage.</a:t>
              </a:r>
            </a:p>
          </p:txBody>
        </p:sp>
        <p:sp>
          <p:nvSpPr>
            <p:cNvPr id="43" name="TextBox 42">
              <a:extLst>
                <a:ext uri="{FF2B5EF4-FFF2-40B4-BE49-F238E27FC236}">
                  <a16:creationId xmlns:a16="http://schemas.microsoft.com/office/drawing/2014/main" id="{3959B382-78BD-7A9E-A52F-B7D87114A803}"/>
                </a:ext>
              </a:extLst>
            </p:cNvPr>
            <p:cNvSpPr txBox="1"/>
            <p:nvPr/>
          </p:nvSpPr>
          <p:spPr>
            <a:xfrm>
              <a:off x="540018" y="2049509"/>
              <a:ext cx="2910084" cy="255616"/>
            </a:xfrm>
            <a:prstGeom prst="rect">
              <a:avLst/>
            </a:prstGeom>
            <a:noFill/>
          </p:spPr>
          <p:txBody>
            <a:bodyPr wrap="square" rtlCol="0">
              <a:spAutoFit/>
            </a:bodyPr>
            <a:lstStyle/>
            <a:p>
              <a:pPr defTabSz="914400" hangingPunct="1">
                <a:lnSpc>
                  <a:spcPct val="100000"/>
                </a:lnSpc>
                <a:spcBef>
                  <a:spcPts val="0"/>
                </a:spcBef>
              </a:pPr>
              <a:r>
                <a:rPr lang="id-ID" sz="1600" b="1" kern="1200" dirty="0">
                  <a:solidFill>
                    <a:srgbClr val="000000">
                      <a:lumMod val="75000"/>
                      <a:lumOff val="25000"/>
                    </a:srgbClr>
                  </a:solidFill>
                  <a:latin typeface="+mj-lt"/>
                </a:rPr>
                <a:t>Encourages Sustainable Practices</a:t>
              </a:r>
            </a:p>
          </p:txBody>
        </p:sp>
      </p:grpSp>
      <p:sp>
        <p:nvSpPr>
          <p:cNvPr id="5" name="Freeform: Shape 4">
            <a:extLst>
              <a:ext uri="{FF2B5EF4-FFF2-40B4-BE49-F238E27FC236}">
                <a16:creationId xmlns:a16="http://schemas.microsoft.com/office/drawing/2014/main" id="{C96970F0-5DE6-C5CF-38C7-EAF1EB4091A0}"/>
              </a:ext>
            </a:extLst>
          </p:cNvPr>
          <p:cNvSpPr/>
          <p:nvPr/>
        </p:nvSpPr>
        <p:spPr>
          <a:xfrm>
            <a:off x="8670947" y="2255889"/>
            <a:ext cx="2746898" cy="2746896"/>
          </a:xfrm>
          <a:custGeom>
            <a:avLst/>
            <a:gdLst>
              <a:gd name="connsiteX0" fmla="*/ 2366200 w 2366199"/>
              <a:gd name="connsiteY0" fmla="*/ 1183100 h 2366199"/>
              <a:gd name="connsiteX1" fmla="*/ 1183100 w 2366199"/>
              <a:gd name="connsiteY1" fmla="*/ 2366199 h 2366199"/>
              <a:gd name="connsiteX2" fmla="*/ 0 w 2366199"/>
              <a:gd name="connsiteY2" fmla="*/ 1183100 h 2366199"/>
              <a:gd name="connsiteX3" fmla="*/ 1183100 w 2366199"/>
              <a:gd name="connsiteY3" fmla="*/ 0 h 2366199"/>
              <a:gd name="connsiteX4" fmla="*/ 2366200 w 2366199"/>
              <a:gd name="connsiteY4" fmla="*/ 1183100 h 23661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66199" h="2366199">
                <a:moveTo>
                  <a:pt x="2366200" y="1183100"/>
                </a:moveTo>
                <a:cubicBezTo>
                  <a:pt x="2366200" y="1836508"/>
                  <a:pt x="1836508" y="2366199"/>
                  <a:pt x="1183100" y="2366199"/>
                </a:cubicBezTo>
                <a:cubicBezTo>
                  <a:pt x="529692" y="2366199"/>
                  <a:pt x="0" y="1836508"/>
                  <a:pt x="0" y="1183100"/>
                </a:cubicBezTo>
                <a:cubicBezTo>
                  <a:pt x="0" y="529692"/>
                  <a:pt x="529692" y="0"/>
                  <a:pt x="1183100" y="0"/>
                </a:cubicBezTo>
                <a:cubicBezTo>
                  <a:pt x="1836508" y="0"/>
                  <a:pt x="2366200" y="529692"/>
                  <a:pt x="2366200" y="1183100"/>
                </a:cubicBezTo>
                <a:close/>
              </a:path>
            </a:pathLst>
          </a:custGeom>
          <a:solidFill>
            <a:schemeClr val="bg1"/>
          </a:solidFill>
          <a:ln w="41275">
            <a:solidFill>
              <a:schemeClr val="accent5"/>
            </a:solid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7" name="Freeform: Shape 6">
            <a:extLst>
              <a:ext uri="{FF2B5EF4-FFF2-40B4-BE49-F238E27FC236}">
                <a16:creationId xmlns:a16="http://schemas.microsoft.com/office/drawing/2014/main" id="{BBC9130B-5FE6-E3C1-3063-26F304A00CAD}"/>
              </a:ext>
            </a:extLst>
          </p:cNvPr>
          <p:cNvSpPr/>
          <p:nvPr/>
        </p:nvSpPr>
        <p:spPr>
          <a:xfrm rot="16200000">
            <a:off x="9480717" y="2723653"/>
            <a:ext cx="1127819" cy="1127819"/>
          </a:xfrm>
          <a:custGeom>
            <a:avLst/>
            <a:gdLst>
              <a:gd name="connsiteX0" fmla="*/ 971513 w 971513"/>
              <a:gd name="connsiteY0" fmla="*/ 485757 h 971513"/>
              <a:gd name="connsiteX1" fmla="*/ 485757 w 971513"/>
              <a:gd name="connsiteY1" fmla="*/ 971513 h 971513"/>
              <a:gd name="connsiteX2" fmla="*/ 0 w 971513"/>
              <a:gd name="connsiteY2" fmla="*/ 485757 h 971513"/>
              <a:gd name="connsiteX3" fmla="*/ 485757 w 971513"/>
              <a:gd name="connsiteY3" fmla="*/ 0 h 971513"/>
              <a:gd name="connsiteX4" fmla="*/ 971513 w 971513"/>
              <a:gd name="connsiteY4" fmla="*/ 485757 h 9715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1513" h="971513">
                <a:moveTo>
                  <a:pt x="971513" y="485757"/>
                </a:moveTo>
                <a:cubicBezTo>
                  <a:pt x="971513" y="754033"/>
                  <a:pt x="754033" y="971513"/>
                  <a:pt x="485757" y="971513"/>
                </a:cubicBezTo>
                <a:cubicBezTo>
                  <a:pt x="217481" y="971513"/>
                  <a:pt x="0" y="754033"/>
                  <a:pt x="0" y="485757"/>
                </a:cubicBezTo>
                <a:cubicBezTo>
                  <a:pt x="0" y="217481"/>
                  <a:pt x="217481" y="0"/>
                  <a:pt x="485757" y="0"/>
                </a:cubicBezTo>
                <a:cubicBezTo>
                  <a:pt x="754033" y="0"/>
                  <a:pt x="971513" y="217481"/>
                  <a:pt x="971513" y="485757"/>
                </a:cubicBezTo>
                <a:close/>
              </a:path>
            </a:pathLst>
          </a:custGeom>
          <a:solidFill>
            <a:schemeClr val="bg1"/>
          </a:solidFill>
          <a:ln>
            <a:noFill/>
          </a:ln>
          <a:effectLst>
            <a:outerShdw blurRad="190500" dist="63500" dir="2700000" algn="tl" rotWithShape="0">
              <a:prstClr val="black">
                <a:alpha val="10000"/>
              </a:prstClr>
            </a:outerShdw>
          </a:effectLst>
        </p:spPr>
        <p:txBody>
          <a:bodyPr vert="horz" wrap="square" lIns="91440" tIns="45720" rIns="91440" bIns="45720" numCol="1" anchor="t" anchorCtr="0" compatLnSpc="1">
            <a:prstTxWarp prst="textNoShape">
              <a:avLst/>
            </a:prstTxWarp>
          </a:bodyPr>
          <a:lstStyle/>
          <a:p>
            <a:endParaRPr lang="en-ID"/>
          </a:p>
        </p:txBody>
      </p:sp>
      <p:sp>
        <p:nvSpPr>
          <p:cNvPr id="9" name="TextBox 8">
            <a:extLst>
              <a:ext uri="{FF2B5EF4-FFF2-40B4-BE49-F238E27FC236}">
                <a16:creationId xmlns:a16="http://schemas.microsoft.com/office/drawing/2014/main" id="{35EAE880-C68A-1480-8880-7A419CFBD1BB}"/>
              </a:ext>
            </a:extLst>
          </p:cNvPr>
          <p:cNvSpPr txBox="1"/>
          <p:nvPr/>
        </p:nvSpPr>
        <p:spPr>
          <a:xfrm>
            <a:off x="9204593" y="3925053"/>
            <a:ext cx="1679606" cy="840230"/>
          </a:xfrm>
          <a:prstGeom prst="rect">
            <a:avLst/>
          </a:prstGeom>
          <a:noFill/>
        </p:spPr>
        <p:txBody>
          <a:bodyPr wrap="square" rtlCol="0">
            <a:spAutoFit/>
          </a:bodyPr>
          <a:lstStyle/>
          <a:p>
            <a:pPr algn="ctr"/>
            <a:r>
              <a:rPr lang="en-GB" sz="1800" b="1" spc="0" baseline="0" dirty="0">
                <a:solidFill>
                  <a:srgbClr val="000000"/>
                </a:solidFill>
                <a:latin typeface="+mj-lt"/>
                <a:cs typeface="Arial"/>
                <a:sym typeface="Arial"/>
                <a:rtl val="0"/>
              </a:rPr>
              <a:t>1.3 Why is Transport Data Important?</a:t>
            </a:r>
          </a:p>
        </p:txBody>
      </p:sp>
      <p:pic>
        <p:nvPicPr>
          <p:cNvPr id="45" name="Graphic 44" descr="Lightbulb and gear with solid fill">
            <a:extLst>
              <a:ext uri="{FF2B5EF4-FFF2-40B4-BE49-F238E27FC236}">
                <a16:creationId xmlns:a16="http://schemas.microsoft.com/office/drawing/2014/main" id="{8B72AF6C-89F7-8175-D39E-173874BCE79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564914" y="2794397"/>
            <a:ext cx="971746" cy="971746"/>
          </a:xfrm>
          <a:prstGeom prst="rect">
            <a:avLst/>
          </a:prstGeom>
        </p:spPr>
      </p:pic>
      <p:sp>
        <p:nvSpPr>
          <p:cNvPr id="46" name="Freeform: Shape 45">
            <a:extLst>
              <a:ext uri="{FF2B5EF4-FFF2-40B4-BE49-F238E27FC236}">
                <a16:creationId xmlns:a16="http://schemas.microsoft.com/office/drawing/2014/main" id="{C44B6350-DEB1-49BE-F6CF-C8CC904ADD6E}"/>
              </a:ext>
            </a:extLst>
          </p:cNvPr>
          <p:cNvSpPr/>
          <p:nvPr/>
        </p:nvSpPr>
        <p:spPr>
          <a:xfrm rot="16990731">
            <a:off x="7321531" y="1471028"/>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47" name="Freeform: Shape 46">
            <a:extLst>
              <a:ext uri="{FF2B5EF4-FFF2-40B4-BE49-F238E27FC236}">
                <a16:creationId xmlns:a16="http://schemas.microsoft.com/office/drawing/2014/main" id="{56A2C4E5-0DAA-7DF3-00F4-881835CD21F5}"/>
              </a:ext>
            </a:extLst>
          </p:cNvPr>
          <p:cNvSpPr/>
          <p:nvPr/>
        </p:nvSpPr>
        <p:spPr>
          <a:xfrm rot="16990731">
            <a:off x="7321532" y="2888215"/>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48" name="Freeform: Shape 47">
            <a:extLst>
              <a:ext uri="{FF2B5EF4-FFF2-40B4-BE49-F238E27FC236}">
                <a16:creationId xmlns:a16="http://schemas.microsoft.com/office/drawing/2014/main" id="{27085470-F73B-EF04-BD94-C4C0D93AE81E}"/>
              </a:ext>
            </a:extLst>
          </p:cNvPr>
          <p:cNvSpPr/>
          <p:nvPr/>
        </p:nvSpPr>
        <p:spPr>
          <a:xfrm rot="16990731">
            <a:off x="7353000" y="4283760"/>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sp>
        <p:nvSpPr>
          <p:cNvPr id="49" name="Freeform: Shape 48">
            <a:extLst>
              <a:ext uri="{FF2B5EF4-FFF2-40B4-BE49-F238E27FC236}">
                <a16:creationId xmlns:a16="http://schemas.microsoft.com/office/drawing/2014/main" id="{770E7B62-C380-ED09-D84E-EAC4CEBCFC96}"/>
              </a:ext>
            </a:extLst>
          </p:cNvPr>
          <p:cNvSpPr/>
          <p:nvPr/>
        </p:nvSpPr>
        <p:spPr>
          <a:xfrm rot="16990731">
            <a:off x="7352999" y="5585817"/>
            <a:ext cx="124792" cy="124792"/>
          </a:xfrm>
          <a:custGeom>
            <a:avLst/>
            <a:gdLst>
              <a:gd name="connsiteX0" fmla="*/ 124793 w 124792"/>
              <a:gd name="connsiteY0" fmla="*/ 62396 h 124792"/>
              <a:gd name="connsiteX1" fmla="*/ 62396 w 124792"/>
              <a:gd name="connsiteY1" fmla="*/ 124793 h 124792"/>
              <a:gd name="connsiteX2" fmla="*/ 0 w 124792"/>
              <a:gd name="connsiteY2" fmla="*/ 62396 h 124792"/>
              <a:gd name="connsiteX3" fmla="*/ 62396 w 124792"/>
              <a:gd name="connsiteY3" fmla="*/ 0 h 124792"/>
              <a:gd name="connsiteX4" fmla="*/ 124793 w 124792"/>
              <a:gd name="connsiteY4" fmla="*/ 62396 h 1247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792" h="124792">
                <a:moveTo>
                  <a:pt x="124793" y="62396"/>
                </a:moveTo>
                <a:cubicBezTo>
                  <a:pt x="124793" y="96857"/>
                  <a:pt x="96857" y="124793"/>
                  <a:pt x="62396" y="124793"/>
                </a:cubicBezTo>
                <a:cubicBezTo>
                  <a:pt x="27936" y="124793"/>
                  <a:pt x="0" y="96857"/>
                  <a:pt x="0" y="62396"/>
                </a:cubicBezTo>
                <a:cubicBezTo>
                  <a:pt x="0" y="27936"/>
                  <a:pt x="27936" y="0"/>
                  <a:pt x="62396" y="0"/>
                </a:cubicBezTo>
                <a:cubicBezTo>
                  <a:pt x="96857" y="0"/>
                  <a:pt x="124793" y="27936"/>
                  <a:pt x="124793" y="62396"/>
                </a:cubicBezTo>
                <a:close/>
              </a:path>
            </a:pathLst>
          </a:custGeom>
          <a:solidFill>
            <a:schemeClr val="accent1"/>
          </a:solidFill>
          <a:ln w="3527" cap="flat">
            <a:noFill/>
            <a:prstDash val="solid"/>
            <a:miter/>
          </a:ln>
        </p:spPr>
        <p:txBody>
          <a:bodyPr rtlCol="0" anchor="ctr"/>
          <a:lstStyle/>
          <a:p>
            <a:endParaRPr lang="en-ID"/>
          </a:p>
        </p:txBody>
      </p:sp>
      <p:cxnSp>
        <p:nvCxnSpPr>
          <p:cNvPr id="51" name="Connector: Elbow 50">
            <a:extLst>
              <a:ext uri="{FF2B5EF4-FFF2-40B4-BE49-F238E27FC236}">
                <a16:creationId xmlns:a16="http://schemas.microsoft.com/office/drawing/2014/main" id="{BE20EF39-06D0-B3E9-AC0E-92E0AF35764F}"/>
              </a:ext>
            </a:extLst>
          </p:cNvPr>
          <p:cNvCxnSpPr>
            <a:cxnSpLocks/>
            <a:stCxn id="46" idx="2"/>
          </p:cNvCxnSpPr>
          <p:nvPr/>
        </p:nvCxnSpPr>
        <p:spPr>
          <a:xfrm rot="16200000" flipH="1">
            <a:off x="8459340" y="504537"/>
            <a:ext cx="428741" cy="2608020"/>
          </a:xfrm>
          <a:prstGeom prst="bentConnector4">
            <a:avLst>
              <a:gd name="adj1" fmla="val -93309"/>
              <a:gd name="adj2" fmla="val 10004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8" name="Connector: Elbow 57">
            <a:extLst>
              <a:ext uri="{FF2B5EF4-FFF2-40B4-BE49-F238E27FC236}">
                <a16:creationId xmlns:a16="http://schemas.microsoft.com/office/drawing/2014/main" id="{48EA7FAC-B01D-823F-DC7C-AC6531D95914}"/>
              </a:ext>
            </a:extLst>
          </p:cNvPr>
          <p:cNvCxnSpPr>
            <a:cxnSpLocks/>
          </p:cNvCxnSpPr>
          <p:nvPr/>
        </p:nvCxnSpPr>
        <p:spPr>
          <a:xfrm rot="5400000" flipH="1" flipV="1">
            <a:off x="8507091" y="4146118"/>
            <a:ext cx="428741" cy="2608020"/>
          </a:xfrm>
          <a:prstGeom prst="bentConnector4">
            <a:avLst>
              <a:gd name="adj1" fmla="val -93309"/>
              <a:gd name="adj2" fmla="val 100043"/>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AE70D78D-64B9-4B95-19A6-A34123D85843}"/>
              </a:ext>
            </a:extLst>
          </p:cNvPr>
          <p:cNvCxnSpPr>
            <a:cxnSpLocks/>
          </p:cNvCxnSpPr>
          <p:nvPr/>
        </p:nvCxnSpPr>
        <p:spPr>
          <a:xfrm rot="16200000" flipH="1">
            <a:off x="8044191" y="3790078"/>
            <a:ext cx="256759" cy="1514230"/>
          </a:xfrm>
          <a:prstGeom prst="bentConnector4">
            <a:avLst>
              <a:gd name="adj1" fmla="val -29677"/>
              <a:gd name="adj2" fmla="val 52530"/>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65" name="Connector: Elbow 64">
            <a:extLst>
              <a:ext uri="{FF2B5EF4-FFF2-40B4-BE49-F238E27FC236}">
                <a16:creationId xmlns:a16="http://schemas.microsoft.com/office/drawing/2014/main" id="{22CEE8F4-13C5-5988-7014-2D199F553D78}"/>
              </a:ext>
            </a:extLst>
          </p:cNvPr>
          <p:cNvCxnSpPr>
            <a:cxnSpLocks/>
          </p:cNvCxnSpPr>
          <p:nvPr/>
        </p:nvCxnSpPr>
        <p:spPr>
          <a:xfrm rot="5400000" flipH="1" flipV="1">
            <a:off x="8021015" y="1986777"/>
            <a:ext cx="256759" cy="1514230"/>
          </a:xfrm>
          <a:prstGeom prst="bentConnector4">
            <a:avLst>
              <a:gd name="adj1" fmla="val -29677"/>
              <a:gd name="adj2" fmla="val 5253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7B6BF1C0-2B1E-8FC5-4D25-8572247B97B7}"/>
              </a:ext>
            </a:extLst>
          </p:cNvPr>
          <p:cNvSpPr>
            <a:spLocks noGrp="1"/>
          </p:cNvSpPr>
          <p:nvPr>
            <p:ph type="title"/>
          </p:nvPr>
        </p:nvSpPr>
        <p:spPr>
          <a:xfrm>
            <a:off x="727200" y="432000"/>
            <a:ext cx="3960000" cy="369332"/>
          </a:xfrm>
        </p:spPr>
        <p:txBody>
          <a:bodyPr/>
          <a:lstStyle/>
          <a:p>
            <a:r>
              <a:rPr lang="en-GB" dirty="0"/>
              <a:t>2. Background and Motivation</a:t>
            </a:r>
            <a:endParaRPr lang="LID4096" dirty="0"/>
          </a:p>
        </p:txBody>
      </p:sp>
    </p:spTree>
    <p:extLst>
      <p:ext uri="{BB962C8B-B14F-4D97-AF65-F5344CB8AC3E}">
        <p14:creationId xmlns:p14="http://schemas.microsoft.com/office/powerpoint/2010/main" val="3348398767"/>
      </p:ext>
    </p:extLst>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d7c2d7e5-d637-40e7-a03d-32f79b35a394"/>
    <ds:schemaRef ds:uri="http://www.w3.org/XML/1998/namespace"/>
    <ds:schemaRef ds:uri="http://purl.org/dc/dcmitype/"/>
    <ds:schemaRef ds:uri="http://purl.org/dc/elements/1.1/"/>
    <ds:schemaRef ds:uri="http://schemas.microsoft.com/office/infopath/2007/PartnerControls"/>
    <ds:schemaRef ds:uri="597320a7-26c9-4ada-a5d3-9ce4cfbbe2be"/>
    <ds:schemaRef ds:uri="http://schemas.microsoft.com/office/2006/documentManagement/types"/>
    <ds:schemaRef ds:uri="http://schemas.openxmlformats.org/package/2006/metadata/core-properti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1096F303-8F39-4984-8BA9-D027794C6948}"/>
</file>

<file path=docProps/app.xml><?xml version="1.0" encoding="utf-8"?>
<Properties xmlns="http://schemas.openxmlformats.org/officeDocument/2006/extended-properties" xmlns:vt="http://schemas.openxmlformats.org/officeDocument/2006/docPropsVTypes">
  <TotalTime>3049</TotalTime>
  <Words>5925</Words>
  <Application>Microsoft Office PowerPoint</Application>
  <PresentationFormat>Widescreen</PresentationFormat>
  <Paragraphs>682</Paragraphs>
  <Slides>45</Slides>
  <Notes>11</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45</vt:i4>
      </vt:variant>
    </vt:vector>
  </HeadingPairs>
  <TitlesOfParts>
    <vt:vector size="59" baseType="lpstr">
      <vt:lpstr>Aptos</vt:lpstr>
      <vt:lpstr>Arial</vt:lpstr>
      <vt:lpstr>Arial Rounded MT Bold</vt:lpstr>
      <vt:lpstr>Calibri</vt:lpstr>
      <vt:lpstr>Gill Sans</vt:lpstr>
      <vt:lpstr>Helvetica Neue</vt:lpstr>
      <vt:lpstr>Helvetica Neue Medium</vt:lpstr>
      <vt:lpstr>Montserrat Regular</vt:lpstr>
      <vt:lpstr>Roboto</vt:lpstr>
      <vt:lpstr>Roboto Light</vt:lpstr>
      <vt:lpstr>Wingdings</vt:lpstr>
      <vt:lpstr>Work Sans</vt:lpstr>
      <vt:lpstr>21_BasicWhite</vt:lpstr>
      <vt:lpstr>Office Theme</vt:lpstr>
      <vt:lpstr>Transport Research and Analysis</vt:lpstr>
      <vt:lpstr>PowerPoint Presentation</vt:lpstr>
      <vt:lpstr>PowerPoint Presentation</vt:lpstr>
      <vt:lpstr>PowerPoint Presentation</vt:lpstr>
      <vt:lpstr>PowerPoint Presentation</vt:lpstr>
      <vt:lpstr>1. Overview and Objectives</vt:lpstr>
      <vt:lpstr>PowerPoint Presentation</vt:lpstr>
      <vt:lpstr>2. Background and Motivation</vt:lpstr>
      <vt:lpstr>2. Background and Motivation</vt:lpstr>
      <vt:lpstr>2. Background and Motivation</vt:lpstr>
      <vt:lpstr>PowerPoint Presentation</vt:lpstr>
      <vt:lpstr>3. Data vs Information</vt:lpstr>
      <vt:lpstr>3. Data vs Information</vt:lpstr>
      <vt:lpstr>3. Data vs Information</vt:lpstr>
      <vt:lpstr>PowerPoint Presentation</vt:lpstr>
      <vt:lpstr>4. Traffic Data </vt:lpstr>
      <vt:lpstr>4. Traffic Data </vt:lpstr>
      <vt:lpstr>4. Traffic Data </vt:lpstr>
      <vt:lpstr>4. Traffic Data </vt:lpstr>
      <vt:lpstr>4. Traffic Data </vt:lpstr>
      <vt:lpstr>PowerPoint Presentation</vt:lpstr>
      <vt:lpstr>5. Public Transport Data</vt:lpstr>
      <vt:lpstr>5. Public Transport Data</vt:lpstr>
      <vt:lpstr>5. Public Transport Data</vt:lpstr>
      <vt:lpstr>5. Public Transport Data</vt:lpstr>
      <vt:lpstr>5. Public Transport Data</vt:lpstr>
      <vt:lpstr>5. Public Transport Data</vt:lpstr>
      <vt:lpstr>PowerPoint Presentation</vt:lpstr>
      <vt:lpstr>6. Environmental Data</vt:lpstr>
      <vt:lpstr>6. Environmental Data</vt:lpstr>
      <vt:lpstr>6. Environmental Data</vt:lpstr>
      <vt:lpstr>6. Environmental Data</vt:lpstr>
      <vt:lpstr>6. Environmental Data</vt:lpstr>
      <vt:lpstr>PowerPoint Presentation</vt:lpstr>
      <vt:lpstr>7. Socioeconomic/Demographic Data </vt:lpstr>
      <vt:lpstr>7. Socioeconomic/Demographic Data </vt:lpstr>
      <vt:lpstr>7. Socioeconomic/Demographic Data </vt:lpstr>
      <vt:lpstr>7. Socioeconomic/Demographic Data </vt:lpstr>
      <vt:lpstr>7. Socioeconomic/Demographic Data </vt:lpstr>
      <vt:lpstr>PowerPoint Presentation</vt:lpstr>
      <vt:lpstr>8. Quiz</vt:lpstr>
      <vt:lpstr>8. Quiz</vt:lpstr>
      <vt:lpstr>8. Quiz</vt:lpstr>
      <vt:lpstr>8. Quiz</vt:lpstr>
      <vt:lpstr>Thank you for your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619</cp:revision>
  <dcterms:modified xsi:type="dcterms:W3CDTF">2026-05-10T11:43:25Z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