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9"/>
  </p:notesMasterIdLst>
  <p:sldIdLst>
    <p:sldId id="312" r:id="rId5"/>
    <p:sldId id="313" r:id="rId6"/>
    <p:sldId id="314" r:id="rId7"/>
    <p:sldId id="327" r:id="rId8"/>
    <p:sldId id="328" r:id="rId9"/>
    <p:sldId id="329" r:id="rId10"/>
    <p:sldId id="330" r:id="rId11"/>
    <p:sldId id="331" r:id="rId12"/>
    <p:sldId id="332" r:id="rId13"/>
    <p:sldId id="333" r:id="rId14"/>
    <p:sldId id="334" r:id="rId15"/>
    <p:sldId id="335" r:id="rId16"/>
    <p:sldId id="336" r:id="rId17"/>
    <p:sldId id="31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82" d="100"/>
          <a:sy n="82" d="100"/>
        </p:scale>
        <p:origin x="1584"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modSld">
      <pc:chgData name="Wojciech Kustra" userId="afebd3d0-216b-4c4f-8992-1bf1fda6d5e8" providerId="ADAL" clId="{1D307E72-7901-4E61-A01B-3C4232ABCF63}" dt="2026-06-03T12:26:23.052" v="2" actId="1076"/>
      <pc:docMkLst>
        <pc:docMk/>
      </pc:docMkLst>
      <pc:sldChg chg="modSp mod">
        <pc:chgData name="Wojciech Kustra" userId="afebd3d0-216b-4c4f-8992-1bf1fda6d5e8" providerId="ADAL" clId="{1D307E72-7901-4E61-A01B-3C4232ABCF63}" dt="2026-06-03T12:26:23.052" v="2" actId="1076"/>
        <pc:sldMkLst>
          <pc:docMk/>
          <pc:sldMk cId="4124480303" sldId="328"/>
        </pc:sldMkLst>
        <pc:spChg chg="mod">
          <ac:chgData name="Wojciech Kustra" userId="afebd3d0-216b-4c4f-8992-1bf1fda6d5e8" providerId="ADAL" clId="{1D307E72-7901-4E61-A01B-3C4232ABCF63}" dt="2026-06-03T12:26:23.052" v="2" actId="1076"/>
          <ac:spMkLst>
            <pc:docMk/>
            <pc:sldMk cId="4124480303" sldId="328"/>
            <ac:spMk id="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3.06.2026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3760045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802810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14</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3620700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491167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229371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3318038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972521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5324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2473926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0025566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www.youtube.com/watch?v=8XFPPOP8Ris&amp;t=71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a:normAutofit/>
          </a:bodyPr>
          <a:lstStyle/>
          <a:p>
            <a:r>
              <a:rPr lang="en-US" sz="4000" dirty="0">
                <a:solidFill>
                  <a:srgbClr val="002060"/>
                </a:solidFill>
                <a:latin typeface="Calibri" panose="020F0502020204030204" pitchFamily="34" charset="0"/>
                <a:cs typeface="Calibri" panose="020F0502020204030204" pitchFamily="34" charset="0"/>
              </a:rPr>
              <a:t>African Logistics and Supply Chain Case Studies</a:t>
            </a:r>
            <a:endParaRPr lang="pl-PL" sz="4000" dirty="0">
              <a:solidFill>
                <a:srgbClr val="002060"/>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41829" y="654051"/>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Supporting Questions</a:t>
            </a:r>
            <a:br>
              <a:rPr lang="pl-PL" dirty="0"/>
            </a:br>
            <a:endParaRPr lang="pl-PL" dirty="0"/>
          </a:p>
        </p:txBody>
      </p:sp>
      <p:sp>
        <p:nvSpPr>
          <p:cNvPr id="3" name="Symbol zastępczy tekstu 2"/>
          <p:cNvSpPr>
            <a:spLocks noGrp="1"/>
          </p:cNvSpPr>
          <p:nvPr>
            <p:ph type="body" sz="half" idx="1"/>
          </p:nvPr>
        </p:nvSpPr>
        <p:spPr>
          <a:xfrm>
            <a:off x="298953" y="1628775"/>
            <a:ext cx="10645271" cy="4914899"/>
          </a:xfrm>
        </p:spPr>
        <p:txBody>
          <a:bodyPr>
            <a:normAutofit/>
          </a:bodyPr>
          <a:lstStyle/>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What are the main logistics and transport challenges identified in the video?</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How does transport infrastructure influence economic development?</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What role do logistics hubs and connectivity play in supply chain efficiency?</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Which solutions presented in the film seem most realistic for low-income countries?</a:t>
            </a:r>
          </a:p>
          <a:p>
            <a:endParaRPr lang="pl-PL" dirty="0"/>
          </a:p>
        </p:txBody>
      </p:sp>
    </p:spTree>
    <p:extLst>
      <p:ext uri="{BB962C8B-B14F-4D97-AF65-F5344CB8AC3E}">
        <p14:creationId xmlns:p14="http://schemas.microsoft.com/office/powerpoint/2010/main" val="443097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71474" y="1643063"/>
            <a:ext cx="10158413" cy="4803300"/>
          </a:xfrm>
        </p:spPr>
        <p:txBody>
          <a:bodyPr>
            <a:normAutofit/>
          </a:bodyPr>
          <a:lstStyle/>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important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information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or</a:t>
            </a:r>
            <a:r>
              <a:rPr lang="pl-PL" dirty="0">
                <a:latin typeface="Calibri" panose="020F0502020204030204" pitchFamily="34" charset="0"/>
                <a:cs typeface="Calibri" panose="020F0502020204030204" pitchFamily="34" charset="0"/>
              </a:rPr>
              <a:t> data </a:t>
            </a:r>
            <a:r>
              <a:rPr lang="pl-PL" dirty="0" err="1">
                <a:latin typeface="Calibri" panose="020F0502020204030204" pitchFamily="34" charset="0"/>
                <a:cs typeface="Calibri" panose="020F0502020204030204" pitchFamily="34" charset="0"/>
              </a:rPr>
              <a:t>is</a:t>
            </a:r>
            <a:r>
              <a:rPr lang="pl-PL" dirty="0">
                <a:latin typeface="Calibri" panose="020F0502020204030204" pitchFamily="34" charset="0"/>
                <a:cs typeface="Calibri" panose="020F0502020204030204" pitchFamily="34" charset="0"/>
              </a:rPr>
              <a:t> missing from the video?</a:t>
            </a:r>
          </a:p>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barriers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could</a:t>
            </a:r>
            <a:r>
              <a:rPr lang="pl-PL" dirty="0">
                <a:latin typeface="Calibri" panose="020F0502020204030204" pitchFamily="34" charset="0"/>
                <a:cs typeface="Calibri" panose="020F0502020204030204" pitchFamily="34" charset="0"/>
              </a:rPr>
              <a:t> limit the </a:t>
            </a:r>
            <a:r>
              <a:rPr lang="pl-PL" dirty="0" err="1">
                <a:latin typeface="Calibri" panose="020F0502020204030204" pitchFamily="34" charset="0"/>
                <a:cs typeface="Calibri" panose="020F0502020204030204" pitchFamily="34" charset="0"/>
              </a:rPr>
              <a:t>implementation</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advanced</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logistics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systems</a:t>
            </a:r>
            <a:r>
              <a:rPr lang="pl-PL" dirty="0">
                <a:latin typeface="Calibri" panose="020F0502020204030204" pitchFamily="34" charset="0"/>
                <a:cs typeface="Calibri" panose="020F0502020204030204" pitchFamily="34" charset="0"/>
              </a:rPr>
              <a:t> in </a:t>
            </a:r>
            <a:r>
              <a:rPr lang="pl-PL" dirty="0" err="1">
                <a:latin typeface="Calibri" panose="020F0502020204030204" pitchFamily="34" charset="0"/>
                <a:cs typeface="Calibri" panose="020F0502020204030204" pitchFamily="34" charset="0"/>
              </a:rPr>
              <a:t>African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cities</a:t>
            </a:r>
            <a:r>
              <a:rPr lang="pl-PL" dirty="0">
                <a:latin typeface="Calibri" panose="020F0502020204030204" pitchFamily="34" charset="0"/>
                <a:cs typeface="Calibri" panose="020F0502020204030204" pitchFamily="34" charset="0"/>
              </a:rPr>
              <a:t>?</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How </a:t>
            </a:r>
            <a:r>
              <a:rPr lang="pl-PL" dirty="0" err="1">
                <a:latin typeface="Calibri" panose="020F0502020204030204" pitchFamily="34" charset="0"/>
                <a:cs typeface="Calibri" panose="020F0502020204030204" pitchFamily="34" charset="0"/>
              </a:rPr>
              <a:t>can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governments</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universities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support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logistics</a:t>
            </a:r>
            <a:r>
              <a:rPr lang="pl-PL" dirty="0">
                <a:latin typeface="Calibri" panose="020F0502020204030204" pitchFamily="34" charset="0"/>
                <a:cs typeface="Calibri" panose="020F0502020204030204" pitchFamily="34" charset="0"/>
              </a:rPr>
              <a:t> system </a:t>
            </a:r>
            <a:r>
              <a:rPr lang="pl-PL" dirty="0" err="1">
                <a:latin typeface="Calibri" panose="020F0502020204030204" pitchFamily="34" charset="0"/>
                <a:cs typeface="Calibri" panose="020F0502020204030204" pitchFamily="34" charset="0"/>
              </a:rPr>
              <a:t>improvements</a:t>
            </a:r>
            <a:r>
              <a:rPr lang="pl-PL" dirty="0">
                <a:latin typeface="Calibri" panose="020F0502020204030204" pitchFamily="34" charset="0"/>
                <a:cs typeface="Calibri" panose="020F0502020204030204" pitchFamily="34" charset="0"/>
              </a:rPr>
              <a:t>?</a:t>
            </a:r>
          </a:p>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indicators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should</a:t>
            </a:r>
            <a:r>
              <a:rPr lang="pl-PL" dirty="0">
                <a:latin typeface="Calibri" panose="020F0502020204030204" pitchFamily="34" charset="0"/>
                <a:cs typeface="Calibri" panose="020F0502020204030204" pitchFamily="34" charset="0"/>
              </a:rPr>
              <a:t> be </a:t>
            </a:r>
            <a:r>
              <a:rPr lang="pl-PL" dirty="0" err="1">
                <a:latin typeface="Calibri" panose="020F0502020204030204" pitchFamily="34" charset="0"/>
                <a:cs typeface="Calibri" panose="020F0502020204030204" pitchFamily="34" charset="0"/>
              </a:rPr>
              <a:t>collected</a:t>
            </a:r>
            <a:r>
              <a:rPr lang="pl-PL" dirty="0">
                <a:latin typeface="Calibri" panose="020F0502020204030204" pitchFamily="34" charset="0"/>
                <a:cs typeface="Calibri" panose="020F0502020204030204" pitchFamily="34" charset="0"/>
              </a:rPr>
              <a:t> to </a:t>
            </a:r>
            <a:r>
              <a:rPr lang="pl-PL" dirty="0" err="1">
                <a:latin typeface="Calibri" panose="020F0502020204030204" pitchFamily="34" charset="0"/>
                <a:cs typeface="Calibri" panose="020F0502020204030204" pitchFamily="34" charset="0"/>
              </a:rPr>
              <a:t>evaluate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logistics</a:t>
            </a:r>
            <a:r>
              <a:rPr lang="pl-PL" dirty="0">
                <a:latin typeface="Calibri" panose="020F0502020204030204" pitchFamily="34" charset="0"/>
                <a:cs typeface="Calibri" panose="020F0502020204030204" pitchFamily="34" charset="0"/>
              </a:rPr>
              <a:t> performance in developing </a:t>
            </a:r>
            <a:r>
              <a:rPr lang="pl-PL" dirty="0" err="1">
                <a:latin typeface="Calibri" panose="020F0502020204030204" pitchFamily="34" charset="0"/>
                <a:cs typeface="Calibri" panose="020F0502020204030204" pitchFamily="34" charset="0"/>
              </a:rPr>
              <a:t>countries</a:t>
            </a:r>
            <a:r>
              <a:rPr lang="pl-PL" dirty="0">
                <a:latin typeface="Calibri" panose="020F0502020204030204" pitchFamily="34" charset="0"/>
                <a:cs typeface="Calibri" panose="020F0502020204030204" pitchFamily="34" charset="0"/>
              </a:rPr>
              <a:t>?</a:t>
            </a:r>
          </a:p>
          <a:p>
            <a:endParaRPr lang="pl-PL" dirty="0"/>
          </a:p>
        </p:txBody>
      </p:sp>
      <p:sp>
        <p:nvSpPr>
          <p:cNvPr id="4" name="Tytuł 1"/>
          <p:cNvSpPr>
            <a:spLocks noGrp="1"/>
          </p:cNvSpPr>
          <p:nvPr>
            <p:ph type="title"/>
          </p:nvPr>
        </p:nvSpPr>
        <p:spPr/>
        <p:txBody>
          <a:bodyPr/>
          <a:lstStyle/>
          <a:p>
            <a:r>
              <a:rPr lang="pl-PL" dirty="0">
                <a:solidFill>
                  <a:srgbClr val="002060"/>
                </a:solidFill>
                <a:latin typeface="Calibri" panose="020F0502020204030204" pitchFamily="34" charset="0"/>
                <a:cs typeface="Calibri" panose="020F0502020204030204" pitchFamily="34" charset="0"/>
              </a:rPr>
              <a:t>Supporting Questions</a:t>
            </a:r>
            <a:br>
              <a:rPr lang="pl-PL" dirty="0"/>
            </a:br>
            <a:endParaRPr lang="pl-PL" dirty="0"/>
          </a:p>
        </p:txBody>
      </p:sp>
    </p:spTree>
    <p:extLst>
      <p:ext uri="{BB962C8B-B14F-4D97-AF65-F5344CB8AC3E}">
        <p14:creationId xmlns:p14="http://schemas.microsoft.com/office/powerpoint/2010/main" val="114262550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03227" y="282576"/>
            <a:ext cx="7812085" cy="717551"/>
          </a:xfrm>
        </p:spPr>
        <p:txBody>
          <a:bodyPr/>
          <a:lstStyle/>
          <a:p>
            <a:r>
              <a:rPr lang="pl-PL" dirty="0">
                <a:solidFill>
                  <a:srgbClr val="002060"/>
                </a:solidFill>
              </a:rPr>
              <a:t>Expected Result of the Assignment</a:t>
            </a:r>
            <a:br>
              <a:rPr lang="pl-PL" dirty="0"/>
            </a:br>
            <a:endParaRPr lang="pl-PL" dirty="0"/>
          </a:p>
        </p:txBody>
      </p:sp>
      <p:sp>
        <p:nvSpPr>
          <p:cNvPr id="3" name="Symbol zastępczy tekstu 2"/>
          <p:cNvSpPr>
            <a:spLocks noGrp="1"/>
          </p:cNvSpPr>
          <p:nvPr>
            <p:ph type="body" sz="half" idx="1"/>
          </p:nvPr>
        </p:nvSpPr>
        <p:spPr>
          <a:xfrm>
            <a:off x="303213" y="1129667"/>
            <a:ext cx="10412411" cy="5059521"/>
          </a:xfrm>
        </p:spPr>
        <p:txBody>
          <a:bodyPr>
            <a:normAutofit lnSpcReduction="10000"/>
          </a:bodyPr>
          <a:lstStyle/>
          <a:p>
            <a:pPr marL="0" indent="0">
              <a:buNone/>
            </a:pPr>
            <a:r>
              <a:rPr lang="pl-PL" dirty="0">
                <a:latin typeface="Calibri" panose="020F0502020204030204" pitchFamily="34" charset="0"/>
                <a:cs typeface="Calibri" panose="020F0502020204030204" pitchFamily="34" charset="0"/>
              </a:rPr>
              <a:t>Students should prepare:</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an analytical report (3–5 </a:t>
            </a:r>
            <a:r>
              <a:rPr lang="pl-PL" dirty="0" err="1">
                <a:latin typeface="Calibri" panose="020F0502020204030204" pitchFamily="34" charset="0"/>
                <a:cs typeface="Calibri" panose="020F0502020204030204" pitchFamily="34" charset="0"/>
              </a:rPr>
              <a:t>pages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or</a:t>
            </a:r>
            <a:r>
              <a:rPr lang="pl-PL" dirty="0">
                <a:latin typeface="Calibri" panose="020F0502020204030204" pitchFamily="34" charset="0"/>
                <a:cs typeface="Calibri" panose="020F0502020204030204" pitchFamily="34" charset="0"/>
              </a:rPr>
              <a:t> a presentation (5–7 slides),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3–5 practical recommendations.</a:t>
            </a:r>
          </a:p>
          <a:p>
            <a:pPr marL="0" indent="0">
              <a:buNone/>
            </a:pPr>
            <a:r>
              <a:rPr lang="pl-PL" dirty="0">
                <a:latin typeface="Calibri" panose="020F0502020204030204" pitchFamily="34" charset="0"/>
                <a:cs typeface="Calibri" panose="020F0502020204030204" pitchFamily="34" charset="0"/>
              </a:rPr>
              <a:t>Optional elements: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SWOT analysis,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stakeholder analysis,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problem–cause–effect matrix,</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simple logistics network diagram. </a:t>
            </a:r>
          </a:p>
          <a:p>
            <a:endParaRPr lang="pl-PL" dirty="0"/>
          </a:p>
        </p:txBody>
      </p:sp>
    </p:spTree>
    <p:extLst>
      <p:ext uri="{BB962C8B-B14F-4D97-AF65-F5344CB8AC3E}">
        <p14:creationId xmlns:p14="http://schemas.microsoft.com/office/powerpoint/2010/main" val="28674777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Evaluation </a:t>
            </a:r>
            <a:r>
              <a:rPr lang="pl-PL" dirty="0" err="1">
                <a:solidFill>
                  <a:srgbClr val="002060"/>
                </a:solidFill>
              </a:rPr>
              <a:t>Criteria</a:t>
            </a:r>
            <a:br>
              <a:rPr lang="pl-PL" dirty="0"/>
            </a:br>
            <a:endParaRPr lang="pl-PL" dirty="0"/>
          </a:p>
        </p:txBody>
      </p:sp>
      <p:graphicFrame>
        <p:nvGraphicFramePr>
          <p:cNvPr id="4" name="Tabela 3"/>
          <p:cNvGraphicFramePr>
            <a:graphicFrameLocks noGrp="1"/>
          </p:cNvGraphicFramePr>
          <p:nvPr>
            <p:extLst>
              <p:ext uri="{D42A27DB-BD31-4B8C-83A1-F6EECF244321}">
                <p14:modId xmlns:p14="http://schemas.microsoft.com/office/powerpoint/2010/main" val="2537490496"/>
              </p:ext>
            </p:extLst>
          </p:nvPr>
        </p:nvGraphicFramePr>
        <p:xfrm>
          <a:off x="603253" y="1386842"/>
          <a:ext cx="10985500" cy="4918901"/>
        </p:xfrm>
        <a:graphic>
          <a:graphicData uri="http://schemas.openxmlformats.org/drawingml/2006/table">
            <a:tbl>
              <a:tblPr firstRow="1" firstCol="1" bandRow="1">
                <a:tableStyleId>{5C22544A-7EE6-4342-B048-85BDC9FD1C3A}</a:tableStyleId>
              </a:tblPr>
              <a:tblGrid>
                <a:gridCol w="2197100">
                  <a:extLst>
                    <a:ext uri="{9D8B030D-6E8A-4147-A177-3AD203B41FA5}">
                      <a16:colId xmlns:a16="http://schemas.microsoft.com/office/drawing/2014/main" val="20000"/>
                    </a:ext>
                  </a:extLst>
                </a:gridCol>
                <a:gridCol w="2197100">
                  <a:extLst>
                    <a:ext uri="{9D8B030D-6E8A-4147-A177-3AD203B41FA5}">
                      <a16:colId xmlns:a16="http://schemas.microsoft.com/office/drawing/2014/main" val="20001"/>
                    </a:ext>
                  </a:extLst>
                </a:gridCol>
                <a:gridCol w="2197100">
                  <a:extLst>
                    <a:ext uri="{9D8B030D-6E8A-4147-A177-3AD203B41FA5}">
                      <a16:colId xmlns:a16="http://schemas.microsoft.com/office/drawing/2014/main" val="20002"/>
                    </a:ext>
                  </a:extLst>
                </a:gridCol>
                <a:gridCol w="2663822">
                  <a:extLst>
                    <a:ext uri="{9D8B030D-6E8A-4147-A177-3AD203B41FA5}">
                      <a16:colId xmlns:a16="http://schemas.microsoft.com/office/drawing/2014/main" val="20003"/>
                    </a:ext>
                  </a:extLst>
                </a:gridCol>
                <a:gridCol w="1730378">
                  <a:extLst>
                    <a:ext uri="{9D8B030D-6E8A-4147-A177-3AD203B41FA5}">
                      <a16:colId xmlns:a16="http://schemas.microsoft.com/office/drawing/2014/main" val="20004"/>
                    </a:ext>
                  </a:extLst>
                </a:gridCol>
              </a:tblGrid>
              <a:tr h="0">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Criterion</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Very</a:t>
                      </a:r>
                      <a:r>
                        <a:rPr lang="pl-PL" sz="1800" dirty="0">
                          <a:solidFill>
                            <a:schemeClr val="bg1"/>
                          </a:solidFill>
                          <a:effectLst/>
                          <a:latin typeface="Calibri" panose="020F0502020204030204" pitchFamily="34" charset="0"/>
                          <a:cs typeface="Calibri" panose="020F0502020204030204" pitchFamily="34" charset="0"/>
                        </a:rPr>
                        <a:t> Good</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7000"/>
                        </a:lnSpc>
                        <a:spcAft>
                          <a:spcPts val="800"/>
                        </a:spcAft>
                      </a:pPr>
                      <a:r>
                        <a:rPr lang="pl-PL" sz="1800">
                          <a:solidFill>
                            <a:schemeClr val="bg1"/>
                          </a:solidFill>
                          <a:effectLst/>
                          <a:latin typeface="Calibri" panose="020F0502020204030204" pitchFamily="34" charset="0"/>
                          <a:cs typeface="Calibri" panose="020F0502020204030204" pitchFamily="34" charset="0"/>
                        </a:rPr>
                        <a:t>Average</a:t>
                      </a:r>
                      <a:endParaRPr lang="pl-PL" sz="18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Weak</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Points</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00"/>
                  </a:ext>
                </a:extLst>
              </a:tr>
              <a:tr h="0">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Understanding</a:t>
                      </a:r>
                      <a:r>
                        <a:rPr lang="pl-PL" sz="1800" dirty="0">
                          <a:solidFill>
                            <a:schemeClr val="bg1"/>
                          </a:solidFill>
                          <a:effectLst/>
                          <a:latin typeface="Calibri" panose="020F0502020204030204" pitchFamily="34" charset="0"/>
                          <a:cs typeface="Calibri" panose="020F0502020204030204" pitchFamily="34" charset="0"/>
                        </a:rPr>
                        <a:t> of the video</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dirty="0" err="1">
                          <a:effectLst/>
                          <a:latin typeface="Calibri" panose="020F0502020204030204" pitchFamily="34" charset="0"/>
                          <a:cs typeface="Calibri" panose="020F0502020204030204" pitchFamily="34" charset="0"/>
                        </a:rPr>
                        <a:t>Excellent</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identification</a:t>
                      </a:r>
                      <a:r>
                        <a:rPr lang="pl-PL" sz="1400" dirty="0">
                          <a:effectLst/>
                          <a:latin typeface="Calibri" panose="020F0502020204030204" pitchFamily="34" charset="0"/>
                          <a:cs typeface="Calibri" panose="020F0502020204030204" pitchFamily="34" charset="0"/>
                        </a:rPr>
                        <a:t> and </a:t>
                      </a:r>
                      <a:r>
                        <a:rPr lang="pl-PL" sz="1400" dirty="0" err="1">
                          <a:effectLst/>
                          <a:latin typeface="Calibri" panose="020F0502020204030204" pitchFamily="34" charset="0"/>
                          <a:cs typeface="Calibri" panose="020F0502020204030204" pitchFamily="34" charset="0"/>
                        </a:rPr>
                        <a:t>explanation</a:t>
                      </a:r>
                      <a:r>
                        <a:rPr lang="pl-PL" sz="1400" dirty="0">
                          <a:effectLst/>
                          <a:latin typeface="Calibri" panose="020F0502020204030204" pitchFamily="34" charset="0"/>
                          <a:cs typeface="Calibri" panose="020F0502020204030204" pitchFamily="34" charset="0"/>
                        </a:rPr>
                        <a:t> of </a:t>
                      </a:r>
                      <a:r>
                        <a:rPr lang="pl-PL" sz="1400" dirty="0" err="1">
                          <a:effectLst/>
                          <a:latin typeface="Calibri" panose="020F0502020204030204" pitchFamily="34" charset="0"/>
                          <a:cs typeface="Calibri" panose="020F0502020204030204" pitchFamily="34" charset="0"/>
                        </a:rPr>
                        <a:t>logistics</a:t>
                      </a:r>
                      <a:r>
                        <a:rPr lang="pl-PL" sz="1400" dirty="0">
                          <a:effectLst/>
                          <a:latin typeface="Calibri" panose="020F0502020204030204" pitchFamily="34" charset="0"/>
                          <a:cs typeface="Calibri" panose="020F0502020204030204" pitchFamily="34" charset="0"/>
                        </a:rPr>
                        <a:t> and transport </a:t>
                      </a:r>
                      <a:r>
                        <a:rPr lang="pl-PL" sz="1400" dirty="0" err="1">
                          <a:effectLst/>
                          <a:latin typeface="Calibri" panose="020F0502020204030204" pitchFamily="34" charset="0"/>
                          <a:cs typeface="Calibri" panose="020F0502020204030204" pitchFamily="34" charset="0"/>
                        </a:rPr>
                        <a:t>problems</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clear</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understanding</a:t>
                      </a:r>
                      <a:r>
                        <a:rPr lang="pl-PL" sz="1400" dirty="0">
                          <a:effectLst/>
                          <a:latin typeface="Calibri" panose="020F0502020204030204" pitchFamily="34" charset="0"/>
                          <a:cs typeface="Calibri" panose="020F0502020204030204" pitchFamily="34" charset="0"/>
                        </a:rPr>
                        <a:t> of </a:t>
                      </a:r>
                      <a:r>
                        <a:rPr lang="pl-PL" sz="1400" dirty="0" err="1">
                          <a:effectLst/>
                          <a:latin typeface="Calibri" panose="020F0502020204030204" pitchFamily="34" charset="0"/>
                          <a:cs typeface="Calibri" panose="020F0502020204030204" pitchFamily="34" charset="0"/>
                        </a:rPr>
                        <a:t>key</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concepts</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Partial understanding of main issues; some elements missing or unclear</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err="1">
                          <a:effectLst/>
                          <a:latin typeface="Calibri" panose="020F0502020204030204" pitchFamily="34" charset="0"/>
                          <a:cs typeface="Calibri" panose="020F0502020204030204" pitchFamily="34" charset="0"/>
                        </a:rPr>
                        <a:t>Superficial</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or</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incorrect</a:t>
                      </a:r>
                      <a:r>
                        <a:rPr lang="pl-PL" sz="1400" dirty="0">
                          <a:effectLst/>
                          <a:latin typeface="Calibri" panose="020F0502020204030204" pitchFamily="34" charset="0"/>
                          <a:cs typeface="Calibri" panose="020F0502020204030204" pitchFamily="34" charset="0"/>
                        </a:rPr>
                        <a:t> </a:t>
                      </a:r>
                      <a:r>
                        <a:rPr lang="pl-PL" sz="1400" dirty="0" err="1">
                          <a:effectLst/>
                          <a:latin typeface="Calibri" panose="020F0502020204030204" pitchFamily="34" charset="0"/>
                          <a:cs typeface="Calibri" panose="020F0502020204030204" pitchFamily="34" charset="0"/>
                        </a:rPr>
                        <a:t>understanding</a:t>
                      </a:r>
                      <a:r>
                        <a:rPr lang="pl-PL" sz="1400" dirty="0">
                          <a:effectLst/>
                          <a:latin typeface="Calibri" panose="020F0502020204030204" pitchFamily="34" charset="0"/>
                          <a:cs typeface="Calibri" panose="020F0502020204030204" pitchFamily="34" charset="0"/>
                        </a:rPr>
                        <a:t> of the video </a:t>
                      </a:r>
                      <a:r>
                        <a:rPr lang="pl-PL" sz="1400" dirty="0" err="1">
                          <a:effectLst/>
                          <a:latin typeface="Calibri" panose="020F0502020204030204" pitchFamily="34" charset="0"/>
                          <a:cs typeface="Calibri" panose="020F0502020204030204" pitchFamily="34" charset="0"/>
                        </a:rPr>
                        <a:t>content</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a:effectLst/>
                          <a:latin typeface="Calibri" panose="020F0502020204030204" pitchFamily="34" charset="0"/>
                          <a:cs typeface="Calibri" panose="020F0502020204030204" pitchFamily="34" charset="0"/>
                        </a:rPr>
                        <a:t>20</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0">
                <a:tc>
                  <a:txBody>
                    <a:bodyPr/>
                    <a:lstStyle/>
                    <a:p>
                      <a:pPr>
                        <a:lnSpc>
                          <a:spcPct val="107000"/>
                        </a:lnSpc>
                        <a:spcAft>
                          <a:spcPts val="800"/>
                        </a:spcAft>
                      </a:pPr>
                      <a:r>
                        <a:rPr lang="pl-PL" sz="1800">
                          <a:solidFill>
                            <a:schemeClr val="bg1"/>
                          </a:solidFill>
                          <a:effectLst/>
                          <a:latin typeface="Calibri" panose="020F0502020204030204" pitchFamily="34" charset="0"/>
                          <a:cs typeface="Calibri" panose="020F0502020204030204" pitchFamily="34" charset="0"/>
                        </a:rPr>
                        <a:t>Quality of analysis</a:t>
                      </a:r>
                      <a:endParaRPr lang="pl-PL" sz="18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Deep, logical, and well-structured analysis of causes and consequences</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Basic analysis with limited depth or partial logic</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Weak, fragmented, or descriptive analysis without reasoning</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20</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0">
                <a:tc>
                  <a:txBody>
                    <a:bodyPr/>
                    <a:lstStyle/>
                    <a:p>
                      <a:pPr>
                        <a:lnSpc>
                          <a:spcPct val="107000"/>
                        </a:lnSpc>
                        <a:spcAft>
                          <a:spcPts val="800"/>
                        </a:spcAft>
                      </a:pPr>
                      <a:r>
                        <a:rPr lang="pl-PL" sz="1800">
                          <a:solidFill>
                            <a:schemeClr val="bg1"/>
                          </a:solidFill>
                          <a:effectLst/>
                          <a:latin typeface="Calibri" panose="020F0502020204030204" pitchFamily="34" charset="0"/>
                          <a:cs typeface="Calibri" panose="020F0502020204030204" pitchFamily="34" charset="0"/>
                        </a:rPr>
                        <a:t>Critical evaluation of the source</a:t>
                      </a:r>
                      <a:endParaRPr lang="pl-PL" sz="18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Strong critical reflection on limitations, bias, and missing data</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Some recognition of limitations but not fully developed</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No critical evaluation or purely descriptive approach</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a:effectLst/>
                          <a:latin typeface="Calibri" panose="020F0502020204030204" pitchFamily="34" charset="0"/>
                          <a:cs typeface="Calibri" panose="020F0502020204030204" pitchFamily="34" charset="0"/>
                        </a:rPr>
                        <a:t>10</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0">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African</a:t>
                      </a:r>
                      <a:r>
                        <a:rPr lang="pl-PL" sz="1800" dirty="0">
                          <a:solidFill>
                            <a:schemeClr val="bg1"/>
                          </a:solidFill>
                          <a:effectLst/>
                          <a:latin typeface="Calibri" panose="020F0502020204030204" pitchFamily="34" charset="0"/>
                          <a:cs typeface="Calibri" panose="020F0502020204030204" pitchFamily="34" charset="0"/>
                        </a:rPr>
                        <a:t> </a:t>
                      </a:r>
                      <a:r>
                        <a:rPr lang="pl-PL" sz="1800" dirty="0" err="1">
                          <a:solidFill>
                            <a:schemeClr val="bg1"/>
                          </a:solidFill>
                          <a:effectLst/>
                          <a:latin typeface="Calibri" panose="020F0502020204030204" pitchFamily="34" charset="0"/>
                          <a:cs typeface="Calibri" panose="020F0502020204030204" pitchFamily="34" charset="0"/>
                        </a:rPr>
                        <a:t>context</a:t>
                      </a:r>
                      <a:r>
                        <a:rPr lang="pl-PL" sz="1800" dirty="0">
                          <a:solidFill>
                            <a:schemeClr val="bg1"/>
                          </a:solidFill>
                          <a:effectLst/>
                          <a:latin typeface="Calibri" panose="020F0502020204030204" pitchFamily="34" charset="0"/>
                          <a:cs typeface="Calibri" panose="020F0502020204030204" pitchFamily="34" charset="0"/>
                        </a:rPr>
                        <a:t> </a:t>
                      </a:r>
                      <a:r>
                        <a:rPr lang="pl-PL" sz="1800" dirty="0" err="1">
                          <a:solidFill>
                            <a:schemeClr val="bg1"/>
                          </a:solidFill>
                          <a:effectLst/>
                          <a:latin typeface="Calibri" panose="020F0502020204030204" pitchFamily="34" charset="0"/>
                          <a:cs typeface="Calibri" panose="020F0502020204030204" pitchFamily="34" charset="0"/>
                        </a:rPr>
                        <a:t>application</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Excellent integration of Sub-Saharan African realities and constraints</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General reference to African context with limited adaptation</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No meaningful connection to local conditions</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a:effectLst/>
                          <a:latin typeface="Calibri" panose="020F0502020204030204" pitchFamily="34" charset="0"/>
                          <a:cs typeface="Calibri" panose="020F0502020204030204" pitchFamily="34" charset="0"/>
                        </a:rPr>
                        <a:t>20</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4"/>
                  </a:ext>
                </a:extLst>
              </a:tr>
              <a:tr h="0">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Quality</a:t>
                      </a:r>
                      <a:r>
                        <a:rPr lang="pl-PL" sz="1800" dirty="0">
                          <a:solidFill>
                            <a:schemeClr val="bg1"/>
                          </a:solidFill>
                          <a:effectLst/>
                          <a:latin typeface="Calibri" panose="020F0502020204030204" pitchFamily="34" charset="0"/>
                          <a:cs typeface="Calibri" panose="020F0502020204030204" pitchFamily="34" charset="0"/>
                        </a:rPr>
                        <a:t> of </a:t>
                      </a:r>
                      <a:r>
                        <a:rPr lang="pl-PL" sz="1800" dirty="0" err="1">
                          <a:solidFill>
                            <a:schemeClr val="bg1"/>
                          </a:solidFill>
                          <a:effectLst/>
                          <a:latin typeface="Calibri" panose="020F0502020204030204" pitchFamily="34" charset="0"/>
                          <a:cs typeface="Calibri" panose="020F0502020204030204" pitchFamily="34" charset="0"/>
                        </a:rPr>
                        <a:t>recommendations</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Practical, realistic, and well-justified solutions adapted to context</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Partially realistic recommendations with limited justification</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Unrealistic, generic, or unclear recommendations</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a:effectLst/>
                          <a:latin typeface="Calibri" panose="020F0502020204030204" pitchFamily="34" charset="0"/>
                          <a:cs typeface="Calibri" panose="020F0502020204030204" pitchFamily="34" charset="0"/>
                        </a:rPr>
                        <a:t>20</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5"/>
                  </a:ext>
                </a:extLst>
              </a:tr>
              <a:tr h="0">
                <a:tc>
                  <a:txBody>
                    <a:bodyPr/>
                    <a:lstStyle/>
                    <a:p>
                      <a:pPr>
                        <a:lnSpc>
                          <a:spcPct val="107000"/>
                        </a:lnSpc>
                        <a:spcAft>
                          <a:spcPts val="800"/>
                        </a:spcAft>
                      </a:pPr>
                      <a:r>
                        <a:rPr lang="pl-PL" sz="1800" dirty="0" err="1">
                          <a:solidFill>
                            <a:schemeClr val="bg1"/>
                          </a:solidFill>
                          <a:effectLst/>
                          <a:latin typeface="Calibri" panose="020F0502020204030204" pitchFamily="34" charset="0"/>
                          <a:cs typeface="Calibri" panose="020F0502020204030204" pitchFamily="34" charset="0"/>
                        </a:rPr>
                        <a:t>Structure</a:t>
                      </a:r>
                      <a:r>
                        <a:rPr lang="pl-PL" sz="1800" dirty="0">
                          <a:solidFill>
                            <a:schemeClr val="bg1"/>
                          </a:solidFill>
                          <a:effectLst/>
                          <a:latin typeface="Calibri" panose="020F0502020204030204" pitchFamily="34" charset="0"/>
                          <a:cs typeface="Calibri" panose="020F0502020204030204" pitchFamily="34" charset="0"/>
                        </a:rPr>
                        <a:t> and </a:t>
                      </a:r>
                      <a:r>
                        <a:rPr lang="pl-PL" sz="1800" dirty="0" err="1">
                          <a:solidFill>
                            <a:schemeClr val="bg1"/>
                          </a:solidFill>
                          <a:effectLst/>
                          <a:latin typeface="Calibri" panose="020F0502020204030204" pitchFamily="34" charset="0"/>
                          <a:cs typeface="Calibri" panose="020F0502020204030204" pitchFamily="34" charset="0"/>
                        </a:rPr>
                        <a:t>presentation</a:t>
                      </a:r>
                      <a:r>
                        <a:rPr lang="pl-PL" sz="1800" dirty="0">
                          <a:solidFill>
                            <a:schemeClr val="bg1"/>
                          </a:solidFill>
                          <a:effectLst/>
                          <a:latin typeface="Calibri" panose="020F0502020204030204" pitchFamily="34" charset="0"/>
                          <a:cs typeface="Calibri" panose="020F0502020204030204" pitchFamily="34" charset="0"/>
                        </a:rPr>
                        <a:t> </a:t>
                      </a:r>
                      <a:r>
                        <a:rPr lang="pl-PL" sz="1800" dirty="0" err="1">
                          <a:solidFill>
                            <a:schemeClr val="bg1"/>
                          </a:solidFill>
                          <a:effectLst/>
                          <a:latin typeface="Calibri" panose="020F0502020204030204" pitchFamily="34" charset="0"/>
                          <a:cs typeface="Calibri" panose="020F0502020204030204" pitchFamily="34" charset="0"/>
                        </a:rPr>
                        <a:t>quality</a:t>
                      </a:r>
                      <a:endParaRPr lang="pl-PL"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Clear, logical structure; professional presentation of report and slides</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Minor organizational issues; generally understandable</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a:effectLst/>
                          <a:latin typeface="Calibri" panose="020F0502020204030204" pitchFamily="34" charset="0"/>
                          <a:cs typeface="Calibri" panose="020F0502020204030204" pitchFamily="34" charset="0"/>
                        </a:rPr>
                        <a:t>Poor structure, unclear presentation, difficult to follow</a:t>
                      </a:r>
                      <a:endParaRPr lang="pl-PL" sz="14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400" dirty="0">
                          <a:effectLst/>
                          <a:latin typeface="Calibri" panose="020F0502020204030204" pitchFamily="34" charset="0"/>
                          <a:cs typeface="Calibri" panose="020F0502020204030204" pitchFamily="34" charset="0"/>
                        </a:rPr>
                        <a:t>10</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6"/>
                  </a:ext>
                </a:extLst>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4069064550"/>
              </p:ext>
            </p:extLst>
          </p:nvPr>
        </p:nvGraphicFramePr>
        <p:xfrm>
          <a:off x="4904108" y="6435283"/>
          <a:ext cx="6684645" cy="304800"/>
        </p:xfrm>
        <a:graphic>
          <a:graphicData uri="http://schemas.openxmlformats.org/drawingml/2006/table">
            <a:tbl>
              <a:tblPr/>
              <a:tblGrid>
                <a:gridCol w="2228215">
                  <a:extLst>
                    <a:ext uri="{9D8B030D-6E8A-4147-A177-3AD203B41FA5}">
                      <a16:colId xmlns:a16="http://schemas.microsoft.com/office/drawing/2014/main" val="20000"/>
                    </a:ext>
                  </a:extLst>
                </a:gridCol>
                <a:gridCol w="2813367">
                  <a:extLst>
                    <a:ext uri="{9D8B030D-6E8A-4147-A177-3AD203B41FA5}">
                      <a16:colId xmlns:a16="http://schemas.microsoft.com/office/drawing/2014/main" val="20001"/>
                    </a:ext>
                  </a:extLst>
                </a:gridCol>
                <a:gridCol w="1643063">
                  <a:extLst>
                    <a:ext uri="{9D8B030D-6E8A-4147-A177-3AD203B41FA5}">
                      <a16:colId xmlns:a16="http://schemas.microsoft.com/office/drawing/2014/main" val="20002"/>
                    </a:ext>
                  </a:extLst>
                </a:gridCol>
              </a:tblGrid>
              <a:tr h="249638">
                <a:tc>
                  <a:txBody>
                    <a:bodyPr/>
                    <a:lstStyle/>
                    <a:p>
                      <a:r>
                        <a:rPr lang="pl-PL" sz="1400" b="1" dirty="0"/>
                        <a:t>TOTAL</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100</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8908288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Prostokąt 14"/>
          <p:cNvSpPr/>
          <p:nvPr/>
        </p:nvSpPr>
        <p:spPr>
          <a:xfrm>
            <a:off x="342900" y="1535908"/>
            <a:ext cx="10301288" cy="4071937"/>
          </a:xfrm>
          <a:prstGeom prst="rect">
            <a:avLst/>
          </a:prstGeom>
          <a:solidFill>
            <a:schemeClr val="accent4">
              <a:lumMod val="20000"/>
              <a:lumOff val="80000"/>
              <a:alpha val="27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ytuł 1"/>
          <p:cNvSpPr>
            <a:spLocks noGrp="1"/>
          </p:cNvSpPr>
          <p:nvPr>
            <p:ph type="title"/>
          </p:nvPr>
        </p:nvSpPr>
        <p:spPr>
          <a:xfrm>
            <a:off x="1089027" y="2854326"/>
            <a:ext cx="8497885" cy="717551"/>
          </a:xfrm>
        </p:spPr>
        <p:txBody>
          <a:bodyPr/>
          <a:lstStyle/>
          <a:p>
            <a:r>
              <a:rPr lang="pl-PL" sz="4400" dirty="0">
                <a:solidFill>
                  <a:srgbClr val="002060"/>
                </a:solidFill>
                <a:latin typeface="Calibri" panose="020F0502020204030204" pitchFamily="34" charset="0"/>
                <a:cs typeface="Calibri" panose="020F0502020204030204" pitchFamily="34" charset="0"/>
              </a:rPr>
              <a:t>Logistics Connectivity and Distribution Challenges in Emerging African Markets</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5BEB24A-AB61-FB7D-EE75-E82569FECC5B}"/>
              </a:ext>
            </a:extLst>
          </p:cNvPr>
          <p:cNvSpPr txBox="1"/>
          <p:nvPr/>
        </p:nvSpPr>
        <p:spPr>
          <a:xfrm>
            <a:off x="571237" y="5568466"/>
            <a:ext cx="3780247" cy="11782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4</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9408581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4294967295"/>
          </p:nvPr>
        </p:nvPicPr>
        <p:blipFill rotWithShape="1">
          <a:blip r:embed="rId3"/>
          <a:srcRect l="2110" t="17500" r="35547" b="17084"/>
          <a:stretch/>
        </p:blipFill>
        <p:spPr>
          <a:xfrm>
            <a:off x="321034" y="1386842"/>
            <a:ext cx="7964050" cy="4700586"/>
          </a:xfrm>
          <a:prstGeom prst="rect">
            <a:avLst/>
          </a:prstGeom>
        </p:spPr>
      </p:pic>
      <p:sp>
        <p:nvSpPr>
          <p:cNvPr id="4" name="Prostokąt 3"/>
          <p:cNvSpPr/>
          <p:nvPr/>
        </p:nvSpPr>
        <p:spPr>
          <a:xfrm>
            <a:off x="321034" y="472445"/>
            <a:ext cx="7894020" cy="685124"/>
          </a:xfrm>
          <a:prstGeom prst="rect">
            <a:avLst/>
          </a:prstGeom>
        </p:spPr>
        <p:txBody>
          <a:bodyPr wrap="none">
            <a:spAutoFit/>
          </a:bodyPr>
          <a:lstStyle/>
          <a:p>
            <a:pPr>
              <a:lnSpc>
                <a:spcPct val="107000"/>
              </a:lnSpc>
              <a:spcAft>
                <a:spcPts val="800"/>
              </a:spcAft>
            </a:pPr>
            <a:r>
              <a:rPr lang="pl-PL" sz="3600" b="1" kern="1800" dirty="0">
                <a:latin typeface="Calibri" panose="020F0502020204030204" pitchFamily="34" charset="0"/>
                <a:ea typeface="Times New Roman" panose="02020603050405020304" pitchFamily="18" charset="0"/>
                <a:cs typeface="Calibri" panose="020F0502020204030204" pitchFamily="34" charset="0"/>
              </a:rPr>
              <a:t>DHL and Logistics Development in </a:t>
            </a:r>
            <a:r>
              <a:rPr lang="pl-PL" sz="3600" b="1" kern="1800" dirty="0" err="1">
                <a:latin typeface="Calibri" panose="020F0502020204030204" pitchFamily="34" charset="0"/>
                <a:ea typeface="Times New Roman" panose="02020603050405020304" pitchFamily="18" charset="0"/>
                <a:cs typeface="Calibri" panose="020F0502020204030204" pitchFamily="34" charset="0"/>
              </a:rPr>
              <a:t>Africa</a:t>
            </a:r>
            <a:endParaRPr lang="pl-PL"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Przycisk akcji: Do przodu lub Następny 7">
            <a:hlinkClick r:id="rId4" highlightClick="1"/>
          </p:cNvPr>
          <p:cNvSpPr/>
          <p:nvPr/>
        </p:nvSpPr>
        <p:spPr>
          <a:xfrm>
            <a:off x="8990328" y="3559821"/>
            <a:ext cx="1387553" cy="1242441"/>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Prostokąt 1"/>
          <p:cNvSpPr/>
          <p:nvPr/>
        </p:nvSpPr>
        <p:spPr>
          <a:xfrm>
            <a:off x="321033" y="6071833"/>
            <a:ext cx="7022741" cy="246221"/>
          </a:xfrm>
          <a:prstGeom prst="rect">
            <a:avLst/>
          </a:prstGeom>
        </p:spPr>
        <p:txBody>
          <a:bodyPr wrap="square">
            <a:spAutoFit/>
          </a:bodyPr>
          <a:lstStyle/>
          <a:p>
            <a:r>
              <a:rPr lang="pl-PL" sz="1000" dirty="0"/>
              <a:t>https://www.youtube.com/watch?v=8XFPPOP8Ris</a:t>
            </a:r>
          </a:p>
        </p:txBody>
      </p:sp>
    </p:spTree>
    <p:extLst>
      <p:ext uri="{BB962C8B-B14F-4D97-AF65-F5344CB8AC3E}">
        <p14:creationId xmlns:p14="http://schemas.microsoft.com/office/powerpoint/2010/main" val="412448030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14311" y="1386841"/>
            <a:ext cx="10958513" cy="5199696"/>
          </a:xfrm>
        </p:spPr>
        <p:txBody>
          <a:bodyPr>
            <a:normAutofit fontScale="77500" lnSpcReduction="20000"/>
          </a:bodyPr>
          <a:lstStyle/>
          <a:p>
            <a:pPr>
              <a:buFont typeface="Arial" panose="020B0604020202020204" pitchFamily="34" charset="0"/>
              <a:buChar char="•"/>
            </a:pPr>
            <a:r>
              <a:rPr lang="pl-PL" sz="3400" dirty="0">
                <a:latin typeface="Calibri" panose="020F0502020204030204" pitchFamily="34" charset="0"/>
                <a:cs typeface="Calibri" panose="020F0502020204030204" pitchFamily="34" charset="0"/>
              </a:rPr>
              <a:t>The video presents the role of logistics and transport systems in supporting economic development across African countries. DHL demonstrates how modern logistics services, transport connectivity, warehousing systems, and digital solutions can improve supply chains and support trade within Africa and globally. The material emphasizes the importance of distribution infrastructure, transport accessibility, and cross-border logistics in emerging economies. </a:t>
            </a:r>
          </a:p>
          <a:p>
            <a:pPr>
              <a:buFont typeface="Arial" panose="020B0604020202020204" pitchFamily="34" charset="0"/>
              <a:buChar char="•"/>
            </a:pPr>
            <a:r>
              <a:rPr lang="pl-PL" sz="3400" dirty="0">
                <a:latin typeface="Calibri" panose="020F0502020204030204" pitchFamily="34" charset="0"/>
                <a:cs typeface="Calibri" panose="020F0502020204030204" pitchFamily="34" charset="0"/>
              </a:rPr>
              <a:t>The film highlights challenges such as limited transport infrastructure, fragmented logistics networks, customs barriers, and inefficient supply chains. It also presents examples of logistics hubs, distribution systems, and transport integration supporting businesses and consumers in African markets. The video strongly promotes DHL solutions and focuses mainly on positive examples. However, it provides limited quantitative data concerning costs, transport performance indicators, infrastructure quality, and operational limitations. Students should therefore critically evaluate the promotional nature of the material and identify additional information necessary for objective analysis.</a:t>
            </a:r>
          </a:p>
          <a:p>
            <a:endParaRPr lang="pl-PL" dirty="0"/>
          </a:p>
        </p:txBody>
      </p:sp>
      <p:sp>
        <p:nvSpPr>
          <p:cNvPr id="4" name="Tytuł 3"/>
          <p:cNvSpPr>
            <a:spLocks noGrp="1"/>
          </p:cNvSpPr>
          <p:nvPr>
            <p:ph type="title"/>
          </p:nvPr>
        </p:nvSpPr>
        <p:spPr/>
        <p:txBody>
          <a:bodyPr/>
          <a:lstStyle/>
          <a:p>
            <a:r>
              <a:rPr lang="pl-PL" dirty="0" err="1">
                <a:solidFill>
                  <a:srgbClr val="002060"/>
                </a:solidFill>
                <a:latin typeface="Calibri" panose="020F0502020204030204" pitchFamily="34" charset="0"/>
                <a:cs typeface="Calibri" panose="020F0502020204030204" pitchFamily="34" charset="0"/>
              </a:rPr>
              <a:t>Summary</a:t>
            </a:r>
            <a:r>
              <a:rPr lang="pl-PL" dirty="0">
                <a:solidFill>
                  <a:srgbClr val="002060"/>
                </a:solidFill>
                <a:latin typeface="Calibri" panose="020F0502020204030204" pitchFamily="34" charset="0"/>
                <a:cs typeface="Calibri" panose="020F0502020204030204" pitchFamily="34" charset="0"/>
              </a:rPr>
              <a:t> of the Film</a:t>
            </a:r>
            <a:endParaRPr lang="pl-PL" dirty="0"/>
          </a:p>
        </p:txBody>
      </p:sp>
    </p:spTree>
    <p:extLst>
      <p:ext uri="{BB962C8B-B14F-4D97-AF65-F5344CB8AC3E}">
        <p14:creationId xmlns:p14="http://schemas.microsoft.com/office/powerpoint/2010/main" val="19324203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3252" y="468313"/>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Learning Outcomes</a:t>
            </a:r>
          </a:p>
        </p:txBody>
      </p:sp>
      <p:sp>
        <p:nvSpPr>
          <p:cNvPr id="3" name="Symbol zastępczy tekstu 2"/>
          <p:cNvSpPr>
            <a:spLocks noGrp="1"/>
          </p:cNvSpPr>
          <p:nvPr>
            <p:ph type="body" sz="half" idx="1"/>
          </p:nvPr>
        </p:nvSpPr>
        <p:spPr>
          <a:xfrm>
            <a:off x="415135" y="1357315"/>
            <a:ext cx="10155235" cy="5059521"/>
          </a:xfrm>
        </p:spPr>
        <p:txBody>
          <a:bodyPr>
            <a:normAutofit fontScale="92500" lnSpcReduction="10000"/>
          </a:bodyPr>
          <a:lstStyle/>
          <a:p>
            <a:pPr marL="0" indent="0">
              <a:buNone/>
            </a:pPr>
            <a:r>
              <a:rPr lang="pl-PL" dirty="0">
                <a:latin typeface="Calibri" panose="020F0502020204030204" pitchFamily="34" charset="0"/>
                <a:cs typeface="Calibri" panose="020F0502020204030204" pitchFamily="34" charset="0"/>
              </a:rPr>
              <a:t>After completing the assignment, the student:</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analyzes the role of logistics and distribution systems in economic development;</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identifies major transport and logistics barriers in developing countries;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evaluates the effectiveness of logistics connectivity solutions presented in the film;</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compares transport infrastructure conditions between African countries and developed economies;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proposes realistic logistics and transport improvements adapted to local African conditions.</a:t>
            </a:r>
          </a:p>
          <a:p>
            <a:endParaRPr lang="pl-PL" dirty="0"/>
          </a:p>
        </p:txBody>
      </p:sp>
    </p:spTree>
    <p:extLst>
      <p:ext uri="{BB962C8B-B14F-4D97-AF65-F5344CB8AC3E}">
        <p14:creationId xmlns:p14="http://schemas.microsoft.com/office/powerpoint/2010/main" val="379401810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42109" y="511176"/>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Instruction for Students</a:t>
            </a:r>
            <a:br>
              <a:rPr lang="pl-PL" dirty="0"/>
            </a:br>
            <a:endParaRPr lang="pl-PL" dirty="0"/>
          </a:p>
        </p:txBody>
      </p:sp>
      <p:sp>
        <p:nvSpPr>
          <p:cNvPr id="3" name="Symbol zastępczy tekstu 2"/>
          <p:cNvSpPr>
            <a:spLocks noGrp="1"/>
          </p:cNvSpPr>
          <p:nvPr>
            <p:ph type="body" sz="half" idx="1"/>
          </p:nvPr>
        </p:nvSpPr>
        <p:spPr>
          <a:xfrm>
            <a:off x="342109" y="1472567"/>
            <a:ext cx="10301287" cy="5059521"/>
          </a:xfrm>
        </p:spPr>
        <p:txBody>
          <a:bodyPr>
            <a:normAutofit fontScale="92500" lnSpcReduction="20000"/>
          </a:bodyPr>
          <a:lstStyle/>
          <a:p>
            <a:pPr marL="0" indent="0">
              <a:buNone/>
            </a:pPr>
            <a:r>
              <a:rPr lang="pl-PL" dirty="0">
                <a:latin typeface="Calibri" panose="020F0502020204030204" pitchFamily="34" charset="0"/>
                <a:cs typeface="Calibri" panose="020F0502020204030204" pitchFamily="34" charset="0"/>
              </a:rPr>
              <a:t>Watch the video carefully and identify the main logistics or transport problem discussed in the material. Prepare an analytical report in which you:</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Describe the main logistics and transport challenges presented in the video.</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Explain the causes and consequences of these problems.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Critically evaluate the solutions proposed in the film.</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Assess whether the presented solutions could realistically function in the Democratic Republic of Congo, Cameroon, or another Sub-Saharan African country.</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Identify what transport, infrastructure, economic, or operational data would be necessary for deeper analysis.</a:t>
            </a:r>
          </a:p>
          <a:p>
            <a:endParaRPr lang="pl-PL" dirty="0"/>
          </a:p>
        </p:txBody>
      </p:sp>
    </p:spTree>
    <p:extLst>
      <p:ext uri="{BB962C8B-B14F-4D97-AF65-F5344CB8AC3E}">
        <p14:creationId xmlns:p14="http://schemas.microsoft.com/office/powerpoint/2010/main" val="26631372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42900" y="1557339"/>
            <a:ext cx="10344150" cy="5059521"/>
          </a:xfrm>
        </p:spPr>
        <p:txBody>
          <a:bodyPr>
            <a:noAutofit/>
          </a:bodyPr>
          <a:lstStyle/>
          <a:p>
            <a:pPr>
              <a:buFont typeface="Arial" panose="020B0604020202020204" pitchFamily="34" charset="0"/>
              <a:buChar char="•"/>
            </a:pPr>
            <a:r>
              <a:rPr lang="pl-PL" sz="2600" dirty="0">
                <a:latin typeface="Calibri" panose="020F0502020204030204" pitchFamily="34" charset="0"/>
                <a:cs typeface="Calibri" panose="020F0502020204030204" pitchFamily="34" charset="0"/>
              </a:rPr>
              <a:t>Propose realistic and affordable actions that could improve logistics connectivity and distribution systems in developing countries.</a:t>
            </a:r>
          </a:p>
          <a:p>
            <a:pPr lvl="0">
              <a:buFont typeface="Arial" panose="020B0604020202020204" pitchFamily="34" charset="0"/>
              <a:buChar char="•"/>
            </a:pPr>
            <a:r>
              <a:rPr lang="pl-PL" sz="2600" dirty="0">
                <a:latin typeface="Calibri" panose="020F0502020204030204" pitchFamily="34" charset="0"/>
                <a:cs typeface="Calibri" panose="020F0502020204030204" pitchFamily="34" charset="0"/>
              </a:rPr>
              <a:t>Critically evaluate the credibility and limitations of the video as a source of information.</a:t>
            </a:r>
          </a:p>
          <a:p>
            <a:pPr marL="0" indent="0">
              <a:buNone/>
            </a:pPr>
            <a:r>
              <a:rPr lang="pl-PL" sz="2600" dirty="0">
                <a:latin typeface="Calibri" panose="020F0502020204030204" pitchFamily="34" charset="0"/>
                <a:cs typeface="Calibri" panose="020F0502020204030204" pitchFamily="34" charset="0"/>
              </a:rPr>
              <a:t>Your recommendations should consider:</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infrastructure limitations,</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financial constraints,</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institutional capacity,</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informal transport systems,</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road safety conditions,</a:t>
            </a:r>
          </a:p>
          <a:p>
            <a:pPr lvl="0">
              <a:lnSpc>
                <a:spcPct val="100000"/>
              </a:lnSpc>
              <a:spcBef>
                <a:spcPts val="0"/>
              </a:spcBef>
              <a:buClr>
                <a:srgbClr val="002060"/>
              </a:buClr>
              <a:buFont typeface="Wingdings" panose="05000000000000000000" pitchFamily="2" charset="2"/>
              <a:buChar char="§"/>
            </a:pPr>
            <a:r>
              <a:rPr lang="pl-PL" sz="2600" dirty="0">
                <a:latin typeface="Calibri" panose="020F0502020204030204" pitchFamily="34" charset="0"/>
                <a:cs typeface="Calibri" panose="020F0502020204030204" pitchFamily="34" charset="0"/>
              </a:rPr>
              <a:t>local socio-economic realities.</a:t>
            </a:r>
          </a:p>
          <a:p>
            <a:pPr marL="0" indent="0">
              <a:lnSpc>
                <a:spcPct val="100000"/>
              </a:lnSpc>
              <a:spcBef>
                <a:spcPts val="0"/>
              </a:spcBef>
              <a:buClr>
                <a:srgbClr val="002060"/>
              </a:buClr>
              <a:buNone/>
            </a:pPr>
            <a:endParaRPr lang="pl-PL" sz="26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442913" y="639763"/>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Instruction for Students</a:t>
            </a:r>
            <a:br>
              <a:rPr lang="pl-PL" dirty="0"/>
            </a:br>
            <a:endParaRPr lang="pl-PL" dirty="0"/>
          </a:p>
        </p:txBody>
      </p:sp>
    </p:spTree>
    <p:extLst>
      <p:ext uri="{BB962C8B-B14F-4D97-AF65-F5344CB8AC3E}">
        <p14:creationId xmlns:p14="http://schemas.microsoft.com/office/powerpoint/2010/main" val="239289751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Ramka</Template>
  <TotalTime>6879</TotalTime>
  <Words>815</Words>
  <Application>Microsoft Office PowerPoint</Application>
  <PresentationFormat>Widescreen</PresentationFormat>
  <Paragraphs>104</Paragraphs>
  <Slides>14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Rounded MT Bold</vt:lpstr>
      <vt:lpstr>Calibri</vt:lpstr>
      <vt:lpstr>Helvetica Neue</vt:lpstr>
      <vt:lpstr>Helvetica Neue Medium</vt:lpstr>
      <vt:lpstr>Montserrat Regular</vt:lpstr>
      <vt:lpstr>Wingdings</vt:lpstr>
      <vt:lpstr>21_BasicWhite</vt:lpstr>
      <vt:lpstr>African Logistics and Supply Chain Case Studies</vt:lpstr>
      <vt:lpstr>Road Transportation Systems Engineering Development in the Sub-Saharan Africa – Modern EU Master Programme &amp; Capacity Building</vt:lpstr>
      <vt:lpstr>PowerPoint Presentation</vt:lpstr>
      <vt:lpstr>Logistics Connectivity and Distribution Challenges in Emerging African Markets </vt:lpstr>
      <vt:lpstr>PowerPoint Presentation</vt:lpstr>
      <vt:lpstr>Summary of the Film</vt:lpstr>
      <vt:lpstr>Learning Outcomes</vt:lpstr>
      <vt:lpstr>Instruction for Students </vt:lpstr>
      <vt:lpstr>Instruction for Students </vt:lpstr>
      <vt:lpstr>Supporting Questions </vt:lpstr>
      <vt:lpstr>Supporting Questions </vt:lpstr>
      <vt:lpstr>Expected Result of the Assignment </vt:lpstr>
      <vt:lpstr>Evaluation Criteria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2026-06-03T12:26:33Z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