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9" r:id="rId4"/>
  </p:sldMasterIdLst>
  <p:notesMasterIdLst>
    <p:notesMasterId r:id="rId46"/>
  </p:notesMasterIdLst>
  <p:handoutMasterIdLst>
    <p:handoutMasterId r:id="rId47"/>
  </p:handoutMasterIdLst>
  <p:sldIdLst>
    <p:sldId id="318" r:id="rId5"/>
    <p:sldId id="316" r:id="rId6"/>
    <p:sldId id="433" r:id="rId7"/>
    <p:sldId id="434" r:id="rId8"/>
    <p:sldId id="438" r:id="rId9"/>
    <p:sldId id="435" r:id="rId10"/>
    <p:sldId id="436" r:id="rId11"/>
    <p:sldId id="355" r:id="rId12"/>
    <p:sldId id="437" r:id="rId13"/>
    <p:sldId id="439" r:id="rId14"/>
    <p:sldId id="365" r:id="rId15"/>
    <p:sldId id="440" r:id="rId16"/>
    <p:sldId id="441" r:id="rId17"/>
    <p:sldId id="443" r:id="rId18"/>
    <p:sldId id="442" r:id="rId19"/>
    <p:sldId id="444" r:id="rId20"/>
    <p:sldId id="366" r:id="rId21"/>
    <p:sldId id="364" r:id="rId22"/>
    <p:sldId id="445" r:id="rId23"/>
    <p:sldId id="446" r:id="rId24"/>
    <p:sldId id="367" r:id="rId25"/>
    <p:sldId id="368" r:id="rId26"/>
    <p:sldId id="369" r:id="rId27"/>
    <p:sldId id="370" r:id="rId28"/>
    <p:sldId id="371" r:id="rId29"/>
    <p:sldId id="372" r:id="rId30"/>
    <p:sldId id="374" r:id="rId31"/>
    <p:sldId id="447" r:id="rId32"/>
    <p:sldId id="449" r:id="rId33"/>
    <p:sldId id="448" r:id="rId34"/>
    <p:sldId id="451" r:id="rId35"/>
    <p:sldId id="450" r:id="rId36"/>
    <p:sldId id="373" r:id="rId37"/>
    <p:sldId id="453" r:id="rId38"/>
    <p:sldId id="455" r:id="rId39"/>
    <p:sldId id="452" r:id="rId40"/>
    <p:sldId id="424" r:id="rId41"/>
    <p:sldId id="426" r:id="rId42"/>
    <p:sldId id="427" r:id="rId43"/>
    <p:sldId id="428" r:id="rId44"/>
    <p:sldId id="429" r:id="rId4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Untitled Section" id="{EE36AF8D-5BEB-E041-9101-0495C1E2400F}">
          <p14:sldIdLst>
            <p14:sldId id="318"/>
            <p14:sldId id="316"/>
            <p14:sldId id="433"/>
            <p14:sldId id="434"/>
            <p14:sldId id="438"/>
            <p14:sldId id="435"/>
            <p14:sldId id="436"/>
            <p14:sldId id="355"/>
            <p14:sldId id="437"/>
            <p14:sldId id="439"/>
            <p14:sldId id="365"/>
            <p14:sldId id="440"/>
            <p14:sldId id="441"/>
            <p14:sldId id="443"/>
            <p14:sldId id="442"/>
            <p14:sldId id="444"/>
            <p14:sldId id="366"/>
            <p14:sldId id="364"/>
            <p14:sldId id="445"/>
            <p14:sldId id="446"/>
            <p14:sldId id="367"/>
            <p14:sldId id="368"/>
            <p14:sldId id="369"/>
            <p14:sldId id="370"/>
            <p14:sldId id="371"/>
            <p14:sldId id="372"/>
            <p14:sldId id="374"/>
            <p14:sldId id="447"/>
            <p14:sldId id="449"/>
            <p14:sldId id="448"/>
            <p14:sldId id="451"/>
            <p14:sldId id="450"/>
            <p14:sldId id="373"/>
            <p14:sldId id="453"/>
            <p14:sldId id="455"/>
            <p14:sldId id="452"/>
            <p14:sldId id="424"/>
            <p14:sldId id="426"/>
            <p14:sldId id="427"/>
            <p14:sldId id="428"/>
            <p14:sldId id="4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B60"/>
    <a:srgbClr val="4FBFD3"/>
    <a:srgbClr val="E4067E"/>
    <a:srgbClr val="4F4C4E"/>
    <a:srgbClr val="808285"/>
    <a:srgbClr val="96004F"/>
    <a:srgbClr val="4D4D4F"/>
    <a:srgbClr val="C9C9C9"/>
    <a:srgbClr val="D385A9"/>
    <a:srgbClr val="C25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76D83-7F25-CA26-F901-9322BFA5A308}" v="11" dt="2025-10-13T21:31:04.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Kujunduslaad 1 – rõh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Kujunduslaad 1 – rõh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Puškin" userId="S::hepusk@taltech.ee::c8e70164-44b6-4251-9260-7ac007321c62" providerId="AD" clId="Web-{31F76D83-7F25-CA26-F901-9322BFA5A308}"/>
    <pc:docChg chg="modSld sldOrd">
      <pc:chgData name="Helen Puškin" userId="S::hepusk@taltech.ee::c8e70164-44b6-4251-9260-7ac007321c62" providerId="AD" clId="Web-{31F76D83-7F25-CA26-F901-9322BFA5A308}" dt="2025-10-13T21:31:01.007" v="2"/>
      <pc:docMkLst>
        <pc:docMk/>
      </pc:docMkLst>
      <pc:sldChg chg="modSp">
        <pc:chgData name="Helen Puškin" userId="S::hepusk@taltech.ee::c8e70164-44b6-4251-9260-7ac007321c62" providerId="AD" clId="Web-{31F76D83-7F25-CA26-F901-9322BFA5A308}" dt="2025-10-13T21:31:01.007" v="2"/>
        <pc:sldMkLst>
          <pc:docMk/>
          <pc:sldMk cId="3526125134" sldId="452"/>
        </pc:sldMkLst>
        <pc:graphicFrameChg chg="mod modGraphic">
          <ac:chgData name="Helen Puškin" userId="S::hepusk@taltech.ee::c8e70164-44b6-4251-9260-7ac007321c62" providerId="AD" clId="Web-{31F76D83-7F25-CA26-F901-9322BFA5A308}" dt="2025-10-13T21:31:01.007" v="2"/>
          <ac:graphicFrameMkLst>
            <pc:docMk/>
            <pc:sldMk cId="3526125134" sldId="452"/>
            <ac:graphicFrameMk id="2" creationId="{DB5E98D0-8EAF-DA9A-FCB8-D7511FD28F34}"/>
          </ac:graphicFrameMkLst>
        </pc:graphicFrameChg>
      </pc:sldChg>
      <pc:sldChg chg="ord">
        <pc:chgData name="Helen Puškin" userId="S::hepusk@taltech.ee::c8e70164-44b6-4251-9260-7ac007321c62" providerId="AD" clId="Web-{31F76D83-7F25-CA26-F901-9322BFA5A308}" dt="2025-10-13T11:25:10.796" v="0"/>
        <pc:sldMkLst>
          <pc:docMk/>
          <pc:sldMk cId="641015875" sldId="453"/>
        </pc:sldMkLst>
      </pc:sldChg>
    </pc:docChg>
  </pc:docChgLst>
  <pc:docChgLst>
    <pc:chgData name="Kristo Tarkmeel" userId="S::ktarkm@taltech.ee::fad20da5-8f98-4966-8baf-b84467714761" providerId="AD" clId="Web-{32F25D4F-73FB-4ED7-A3DF-6D23A6E1DB3A}"/>
    <pc:docChg chg="modSld">
      <pc:chgData name="Kristo Tarkmeel" userId="S::ktarkm@taltech.ee::fad20da5-8f98-4966-8baf-b84467714761" providerId="AD" clId="Web-{32F25D4F-73FB-4ED7-A3DF-6D23A6E1DB3A}" dt="2025-09-26T14:12:05.283" v="3" actId="20577"/>
      <pc:docMkLst>
        <pc:docMk/>
      </pc:docMkLst>
      <pc:sldChg chg="modSp">
        <pc:chgData name="Kristo Tarkmeel" userId="S::ktarkm@taltech.ee::fad20da5-8f98-4966-8baf-b84467714761" providerId="AD" clId="Web-{32F25D4F-73FB-4ED7-A3DF-6D23A6E1DB3A}" dt="2025-09-26T12:42:35.187" v="0"/>
        <pc:sldMkLst>
          <pc:docMk/>
          <pc:sldMk cId="3526125134" sldId="452"/>
        </pc:sldMkLst>
        <pc:graphicFrameChg chg="mod modGraphic">
          <ac:chgData name="Kristo Tarkmeel" userId="S::ktarkm@taltech.ee::fad20da5-8f98-4966-8baf-b84467714761" providerId="AD" clId="Web-{32F25D4F-73FB-4ED7-A3DF-6D23A6E1DB3A}" dt="2025-09-26T12:42:35.187" v="0"/>
          <ac:graphicFrameMkLst>
            <pc:docMk/>
            <pc:sldMk cId="3526125134" sldId="452"/>
            <ac:graphicFrameMk id="2" creationId="{DB5E98D0-8EAF-DA9A-FCB8-D7511FD28F34}"/>
          </ac:graphicFrameMkLst>
        </pc:graphicFrameChg>
      </pc:sldChg>
      <pc:sldChg chg="modSp">
        <pc:chgData name="Kristo Tarkmeel" userId="S::ktarkm@taltech.ee::fad20da5-8f98-4966-8baf-b84467714761" providerId="AD" clId="Web-{32F25D4F-73FB-4ED7-A3DF-6D23A6E1DB3A}" dt="2025-09-26T14:12:05.283" v="3" actId="20577"/>
        <pc:sldMkLst>
          <pc:docMk/>
          <pc:sldMk cId="25882743" sldId="455"/>
        </pc:sldMkLst>
        <pc:spChg chg="mod">
          <ac:chgData name="Kristo Tarkmeel" userId="S::ktarkm@taltech.ee::fad20da5-8f98-4966-8baf-b84467714761" providerId="AD" clId="Web-{32F25D4F-73FB-4ED7-A3DF-6D23A6E1DB3A}" dt="2025-09-26T14:12:05.283" v="3" actId="20577"/>
          <ac:spMkLst>
            <pc:docMk/>
            <pc:sldMk cId="25882743" sldId="455"/>
            <ac:spMk id="7" creationId="{F2BD0A0D-6B7A-F6B7-BBFB-A180CA782612}"/>
          </ac:spMkLst>
        </pc:spChg>
      </pc:sldChg>
    </pc:docChg>
  </pc:docChgLst>
  <pc:docChgLst>
    <pc:chgData name="Alejandro Lyons Cerón" userId="3ad7bfe2-cdc7-450c-8c61-698733221668" providerId="ADAL" clId="{F120271C-34A6-47A6-A1B3-28CE823B40D2}"/>
    <pc:docChg chg="modSld">
      <pc:chgData name="Alejandro Lyons Cerón" userId="3ad7bfe2-cdc7-450c-8c61-698733221668" providerId="ADAL" clId="{F120271C-34A6-47A6-A1B3-28CE823B40D2}" dt="2025-09-23T08:33:50.250" v="24" actId="20577"/>
      <pc:docMkLst>
        <pc:docMk/>
      </pc:docMkLst>
      <pc:sldChg chg="modSp mod">
        <pc:chgData name="Alejandro Lyons Cerón" userId="3ad7bfe2-cdc7-450c-8c61-698733221668" providerId="ADAL" clId="{F120271C-34A6-47A6-A1B3-28CE823B40D2}" dt="2025-09-23T08:33:50.250" v="24" actId="20577"/>
        <pc:sldMkLst>
          <pc:docMk/>
          <pc:sldMk cId="3526125134" sldId="452"/>
        </pc:sldMkLst>
        <pc:spChg chg="mod">
          <ac:chgData name="Alejandro Lyons Cerón" userId="3ad7bfe2-cdc7-450c-8c61-698733221668" providerId="ADAL" clId="{F120271C-34A6-47A6-A1B3-28CE823B40D2}" dt="2025-09-23T08:33:50.250" v="24" actId="20577"/>
          <ac:spMkLst>
            <pc:docMk/>
            <pc:sldMk cId="3526125134" sldId="452"/>
            <ac:spMk id="6" creationId="{ED24C224-302B-5B4B-FE3B-279135216F35}"/>
          </ac:spMkLst>
        </pc:spChg>
        <pc:spChg chg="mod">
          <ac:chgData name="Alejandro Lyons Cerón" userId="3ad7bfe2-cdc7-450c-8c61-698733221668" providerId="ADAL" clId="{F120271C-34A6-47A6-A1B3-28CE823B40D2}" dt="2025-09-23T08:29:52.732" v="5" actId="20577"/>
          <ac:spMkLst>
            <pc:docMk/>
            <pc:sldMk cId="3526125134" sldId="452"/>
            <ac:spMk id="11266" creationId="{F747F90D-9095-8A2A-AF6B-F2C7120D260A}"/>
          </ac:spMkLst>
        </pc:spChg>
      </pc:sldChg>
      <pc:sldChg chg="addSp modSp mod">
        <pc:chgData name="Alejandro Lyons Cerón" userId="3ad7bfe2-cdc7-450c-8c61-698733221668" providerId="ADAL" clId="{F120271C-34A6-47A6-A1B3-28CE823B40D2}" dt="2025-09-23T08:31:50.233" v="17" actId="20577"/>
        <pc:sldMkLst>
          <pc:docMk/>
          <pc:sldMk cId="641015875" sldId="453"/>
        </pc:sldMkLst>
        <pc:spChg chg="add mod">
          <ac:chgData name="Alejandro Lyons Cerón" userId="3ad7bfe2-cdc7-450c-8c61-698733221668" providerId="ADAL" clId="{F120271C-34A6-47A6-A1B3-28CE823B40D2}" dt="2025-09-23T08:31:46.495" v="16" actId="20577"/>
          <ac:spMkLst>
            <pc:docMk/>
            <pc:sldMk cId="641015875" sldId="453"/>
            <ac:spMk id="3" creationId="{3B89C976-8DED-DF90-A323-459F9B893A9E}"/>
          </ac:spMkLst>
        </pc:spChg>
        <pc:spChg chg="mod">
          <ac:chgData name="Alejandro Lyons Cerón" userId="3ad7bfe2-cdc7-450c-8c61-698733221668" providerId="ADAL" clId="{F120271C-34A6-47A6-A1B3-28CE823B40D2}" dt="2025-09-23T08:31:50.233" v="17" actId="20577"/>
          <ac:spMkLst>
            <pc:docMk/>
            <pc:sldMk cId="641015875" sldId="453"/>
            <ac:spMk id="11" creationId="{383C6B95-1563-9ACD-9953-2E985A408982}"/>
          </ac:spMkLst>
        </pc:spChg>
        <pc:spChg chg="mod">
          <ac:chgData name="Alejandro Lyons Cerón" userId="3ad7bfe2-cdc7-450c-8c61-698733221668" providerId="ADAL" clId="{F120271C-34A6-47A6-A1B3-28CE823B40D2}" dt="2025-09-23T08:29:42.952" v="1" actId="20577"/>
          <ac:spMkLst>
            <pc:docMk/>
            <pc:sldMk cId="641015875" sldId="453"/>
            <ac:spMk id="11266" creationId="{F330C228-15DB-E227-923A-1E0B349DD557}"/>
          </ac:spMkLst>
        </pc:spChg>
      </pc:sldChg>
      <pc:sldChg chg="modSp mod">
        <pc:chgData name="Alejandro Lyons Cerón" userId="3ad7bfe2-cdc7-450c-8c61-698733221668" providerId="ADAL" clId="{F120271C-34A6-47A6-A1B3-28CE823B40D2}" dt="2025-09-23T08:29:48.096" v="3" actId="20577"/>
        <pc:sldMkLst>
          <pc:docMk/>
          <pc:sldMk cId="25882743" sldId="455"/>
        </pc:sldMkLst>
        <pc:spChg chg="mod">
          <ac:chgData name="Alejandro Lyons Cerón" userId="3ad7bfe2-cdc7-450c-8c61-698733221668" providerId="ADAL" clId="{F120271C-34A6-47A6-A1B3-28CE823B40D2}" dt="2025-09-23T08:29:48.096" v="3" actId="20577"/>
          <ac:spMkLst>
            <pc:docMk/>
            <pc:sldMk cId="25882743" sldId="455"/>
            <ac:spMk id="11266" creationId="{AEB379BE-E07A-CA92-66CD-4EE9226CAB0E}"/>
          </ac:spMkLst>
        </pc:spChg>
      </pc:sldChg>
    </pc:docChg>
  </pc:docChgLst>
  <pc:docChgLst>
    <pc:chgData name="Fanfan Xu" userId="S::fanfxu@taltech.ee::89cad440-2f27-4389-a70e-08349078473f" providerId="AD" clId="Web-{FCEBEB1E-64C0-48EA-ADAA-EF26A1EC3916}"/>
    <pc:docChg chg="modSld">
      <pc:chgData name="Fanfan Xu" userId="S::fanfxu@taltech.ee::89cad440-2f27-4389-a70e-08349078473f" providerId="AD" clId="Web-{FCEBEB1E-64C0-48EA-ADAA-EF26A1EC3916}" dt="2025-10-07T17:30:41.514" v="1"/>
      <pc:docMkLst>
        <pc:docMk/>
      </pc:docMkLst>
      <pc:sldChg chg="delSp modSp">
        <pc:chgData name="Fanfan Xu" userId="S::fanfxu@taltech.ee::89cad440-2f27-4389-a70e-08349078473f" providerId="AD" clId="Web-{FCEBEB1E-64C0-48EA-ADAA-EF26A1EC3916}" dt="2025-10-07T17:30:41.514" v="1"/>
        <pc:sldMkLst>
          <pc:docMk/>
          <pc:sldMk cId="1599053086" sldId="3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233B-0833-EF40-A4A4-4DDA2CCDF12B}" type="datetimeFigureOut">
              <a:rPr lang="en-US" smtClean="0"/>
              <a:t>5/18/2026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78668B-42F9-8648-A8AF-436CB12C454F}" type="slidenum">
              <a:rPr lang="en-US" smtClean="0"/>
              <a:t>‹#›</a:t>
            </a:fld>
            <a:endParaRPr lang="en-US"/>
          </a:p>
        </p:txBody>
      </p:sp>
    </p:spTree>
    <p:extLst>
      <p:ext uri="{BB962C8B-B14F-4D97-AF65-F5344CB8AC3E}">
        <p14:creationId xmlns:p14="http://schemas.microsoft.com/office/powerpoint/2010/main" val="1402076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A5CFB8B-B9EB-4E3F-B143-7BE1A009C8C1}" type="datetimeFigureOut">
              <a:rPr lang="en-US"/>
              <a:pPr>
                <a:defRPr/>
              </a:pPr>
              <a:t>5/18/2026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9D10C4C-EAC2-4D66-B9F8-E052F2E25BCC}" type="slidenum">
              <a:rPr lang="en-US" altLang="et-EE"/>
              <a:pPr>
                <a:defRPr/>
              </a:pPr>
              <a:t>‹#›</a:t>
            </a:fld>
            <a:endParaRPr lang="en-US" altLang="et-EE"/>
          </a:p>
        </p:txBody>
      </p:sp>
    </p:spTree>
    <p:extLst>
      <p:ext uri="{BB962C8B-B14F-4D97-AF65-F5344CB8AC3E}">
        <p14:creationId xmlns:p14="http://schemas.microsoft.com/office/powerpoint/2010/main" val="203485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1</a:t>
            </a:fld>
            <a:endParaRPr lang="en-US" altLang="et-EE"/>
          </a:p>
        </p:txBody>
      </p:sp>
    </p:spTree>
    <p:extLst>
      <p:ext uri="{BB962C8B-B14F-4D97-AF65-F5344CB8AC3E}">
        <p14:creationId xmlns:p14="http://schemas.microsoft.com/office/powerpoint/2010/main" val="110003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67C62-98C4-A454-09FC-71A0DB10BCD6}"/>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A650315A-61FC-0D16-EC67-F8102055014F}"/>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929FF7DF-9762-CFE9-95E5-53723E7E6D17}"/>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F151FD73-61A5-2682-686D-1C0A1C3E9E8C}"/>
              </a:ext>
            </a:extLst>
          </p:cNvPr>
          <p:cNvSpPr>
            <a:spLocks noGrp="1"/>
          </p:cNvSpPr>
          <p:nvPr>
            <p:ph type="sldNum" sz="quarter" idx="10"/>
          </p:nvPr>
        </p:nvSpPr>
        <p:spPr/>
        <p:txBody>
          <a:bodyPr/>
          <a:lstStyle/>
          <a:p>
            <a:pPr>
              <a:defRPr/>
            </a:pPr>
            <a:fld id="{89D10C4C-EAC2-4D66-B9F8-E052F2E25BCC}" type="slidenum">
              <a:rPr lang="en-US" altLang="et-EE" smtClean="0"/>
              <a:pPr>
                <a:defRPr/>
              </a:pPr>
              <a:t>10</a:t>
            </a:fld>
            <a:endParaRPr lang="en-US" altLang="et-EE"/>
          </a:p>
        </p:txBody>
      </p:sp>
    </p:spTree>
    <p:extLst>
      <p:ext uri="{BB962C8B-B14F-4D97-AF65-F5344CB8AC3E}">
        <p14:creationId xmlns:p14="http://schemas.microsoft.com/office/powerpoint/2010/main" val="242045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11</a:t>
            </a:fld>
            <a:endParaRPr lang="en-US" altLang="et-EE"/>
          </a:p>
        </p:txBody>
      </p:sp>
    </p:spTree>
    <p:extLst>
      <p:ext uri="{BB962C8B-B14F-4D97-AF65-F5344CB8AC3E}">
        <p14:creationId xmlns:p14="http://schemas.microsoft.com/office/powerpoint/2010/main" val="1896293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DCAA7-2D28-DDC2-51E9-322FFFAC0C08}"/>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159A909B-43D1-400E-AD0F-E82D2333739E}"/>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F2DAAB52-9572-E16D-A352-AA333418C0AC}"/>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7A79EC33-CA59-1474-A641-0A2F9B43831B}"/>
              </a:ext>
            </a:extLst>
          </p:cNvPr>
          <p:cNvSpPr>
            <a:spLocks noGrp="1"/>
          </p:cNvSpPr>
          <p:nvPr>
            <p:ph type="sldNum" sz="quarter" idx="10"/>
          </p:nvPr>
        </p:nvSpPr>
        <p:spPr/>
        <p:txBody>
          <a:bodyPr/>
          <a:lstStyle/>
          <a:p>
            <a:pPr>
              <a:defRPr/>
            </a:pPr>
            <a:fld id="{89D10C4C-EAC2-4D66-B9F8-E052F2E25BCC}" type="slidenum">
              <a:rPr lang="en-US" altLang="et-EE" smtClean="0"/>
              <a:pPr>
                <a:defRPr/>
              </a:pPr>
              <a:t>12</a:t>
            </a:fld>
            <a:endParaRPr lang="en-US" altLang="et-EE"/>
          </a:p>
        </p:txBody>
      </p:sp>
    </p:spTree>
    <p:extLst>
      <p:ext uri="{BB962C8B-B14F-4D97-AF65-F5344CB8AC3E}">
        <p14:creationId xmlns:p14="http://schemas.microsoft.com/office/powerpoint/2010/main" val="154161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06853-A415-9F76-754E-9C60B4ADE725}"/>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90477D16-830B-A0F0-D3F5-ABB87986BF13}"/>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B1033822-91CB-FEE7-EEFA-6BA3E490ABEB}"/>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71CC3223-7BAF-11B2-89BD-E8D8CC3220AC}"/>
              </a:ext>
            </a:extLst>
          </p:cNvPr>
          <p:cNvSpPr>
            <a:spLocks noGrp="1"/>
          </p:cNvSpPr>
          <p:nvPr>
            <p:ph type="sldNum" sz="quarter" idx="10"/>
          </p:nvPr>
        </p:nvSpPr>
        <p:spPr/>
        <p:txBody>
          <a:bodyPr/>
          <a:lstStyle/>
          <a:p>
            <a:pPr>
              <a:defRPr/>
            </a:pPr>
            <a:fld id="{89D10C4C-EAC2-4D66-B9F8-E052F2E25BCC}" type="slidenum">
              <a:rPr lang="en-US" altLang="et-EE" smtClean="0"/>
              <a:pPr>
                <a:defRPr/>
              </a:pPr>
              <a:t>13</a:t>
            </a:fld>
            <a:endParaRPr lang="en-US" altLang="et-EE"/>
          </a:p>
        </p:txBody>
      </p:sp>
    </p:spTree>
    <p:extLst>
      <p:ext uri="{BB962C8B-B14F-4D97-AF65-F5344CB8AC3E}">
        <p14:creationId xmlns:p14="http://schemas.microsoft.com/office/powerpoint/2010/main" val="811430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3523A-C56C-E9E2-5282-6A8A2C7E8E0E}"/>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81F28FA8-3106-7F29-213E-1EEB7F018012}"/>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55C1E94E-FB43-ABD1-1B4A-207CAE6DD6B3}"/>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2357A163-DC69-6F31-005C-64086FC0AF69}"/>
              </a:ext>
            </a:extLst>
          </p:cNvPr>
          <p:cNvSpPr>
            <a:spLocks noGrp="1"/>
          </p:cNvSpPr>
          <p:nvPr>
            <p:ph type="sldNum" sz="quarter" idx="10"/>
          </p:nvPr>
        </p:nvSpPr>
        <p:spPr/>
        <p:txBody>
          <a:bodyPr/>
          <a:lstStyle/>
          <a:p>
            <a:pPr>
              <a:defRPr/>
            </a:pPr>
            <a:fld id="{89D10C4C-EAC2-4D66-B9F8-E052F2E25BCC}" type="slidenum">
              <a:rPr lang="en-US" altLang="et-EE" smtClean="0"/>
              <a:pPr>
                <a:defRPr/>
              </a:pPr>
              <a:t>14</a:t>
            </a:fld>
            <a:endParaRPr lang="en-US" altLang="et-EE"/>
          </a:p>
        </p:txBody>
      </p:sp>
    </p:spTree>
    <p:extLst>
      <p:ext uri="{BB962C8B-B14F-4D97-AF65-F5344CB8AC3E}">
        <p14:creationId xmlns:p14="http://schemas.microsoft.com/office/powerpoint/2010/main" val="1050194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1F92D-0536-7EA7-E8F3-3C5D2BAA9661}"/>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1745A774-B483-5A29-E5CA-A376E699BD6C}"/>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1988925C-0289-FE49-E5BD-3E9C3EF121A4}"/>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4DA03F5A-0F48-60D6-3FD7-359B9AAFC983}"/>
              </a:ext>
            </a:extLst>
          </p:cNvPr>
          <p:cNvSpPr>
            <a:spLocks noGrp="1"/>
          </p:cNvSpPr>
          <p:nvPr>
            <p:ph type="sldNum" sz="quarter" idx="10"/>
          </p:nvPr>
        </p:nvSpPr>
        <p:spPr/>
        <p:txBody>
          <a:bodyPr/>
          <a:lstStyle/>
          <a:p>
            <a:pPr>
              <a:defRPr/>
            </a:pPr>
            <a:fld id="{89D10C4C-EAC2-4D66-B9F8-E052F2E25BCC}" type="slidenum">
              <a:rPr lang="en-US" altLang="et-EE" smtClean="0"/>
              <a:pPr>
                <a:defRPr/>
              </a:pPr>
              <a:t>15</a:t>
            </a:fld>
            <a:endParaRPr lang="en-US" altLang="et-EE"/>
          </a:p>
        </p:txBody>
      </p:sp>
    </p:spTree>
    <p:extLst>
      <p:ext uri="{BB962C8B-B14F-4D97-AF65-F5344CB8AC3E}">
        <p14:creationId xmlns:p14="http://schemas.microsoft.com/office/powerpoint/2010/main" val="254580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46177-1215-D8E3-9DE3-D34461996607}"/>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EB111E00-E86A-7F75-5F19-828B1100F582}"/>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413EADF6-B607-F754-5F7D-063A2AC7CEFD}"/>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B10C6006-48C7-2772-46C1-C64F327F023A}"/>
              </a:ext>
            </a:extLst>
          </p:cNvPr>
          <p:cNvSpPr>
            <a:spLocks noGrp="1"/>
          </p:cNvSpPr>
          <p:nvPr>
            <p:ph type="sldNum" sz="quarter" idx="10"/>
          </p:nvPr>
        </p:nvSpPr>
        <p:spPr/>
        <p:txBody>
          <a:bodyPr/>
          <a:lstStyle/>
          <a:p>
            <a:pPr>
              <a:defRPr/>
            </a:pPr>
            <a:fld id="{89D10C4C-EAC2-4D66-B9F8-E052F2E25BCC}" type="slidenum">
              <a:rPr lang="en-US" altLang="et-EE" smtClean="0"/>
              <a:pPr>
                <a:defRPr/>
              </a:pPr>
              <a:t>16</a:t>
            </a:fld>
            <a:endParaRPr lang="en-US" altLang="et-EE"/>
          </a:p>
        </p:txBody>
      </p:sp>
    </p:spTree>
    <p:extLst>
      <p:ext uri="{BB962C8B-B14F-4D97-AF65-F5344CB8AC3E}">
        <p14:creationId xmlns:p14="http://schemas.microsoft.com/office/powerpoint/2010/main" val="201033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17</a:t>
            </a:fld>
            <a:endParaRPr lang="en-US" altLang="et-EE"/>
          </a:p>
        </p:txBody>
      </p:sp>
    </p:spTree>
    <p:extLst>
      <p:ext uri="{BB962C8B-B14F-4D97-AF65-F5344CB8AC3E}">
        <p14:creationId xmlns:p14="http://schemas.microsoft.com/office/powerpoint/2010/main" val="449637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18</a:t>
            </a:fld>
            <a:endParaRPr lang="en-US" altLang="et-EE"/>
          </a:p>
        </p:txBody>
      </p:sp>
    </p:spTree>
    <p:extLst>
      <p:ext uri="{BB962C8B-B14F-4D97-AF65-F5344CB8AC3E}">
        <p14:creationId xmlns:p14="http://schemas.microsoft.com/office/powerpoint/2010/main" val="3642241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3A644-2DAA-9B80-EABC-FCBC3B78B578}"/>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F24CC064-48ED-F687-4CEC-7A22D2BB944B}"/>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5889213C-EBC1-2F68-CC1A-B49EB714881F}"/>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615E56EE-85C0-1CA6-DC47-3B3972B201A1}"/>
              </a:ext>
            </a:extLst>
          </p:cNvPr>
          <p:cNvSpPr>
            <a:spLocks noGrp="1"/>
          </p:cNvSpPr>
          <p:nvPr>
            <p:ph type="sldNum" sz="quarter" idx="10"/>
          </p:nvPr>
        </p:nvSpPr>
        <p:spPr/>
        <p:txBody>
          <a:bodyPr/>
          <a:lstStyle/>
          <a:p>
            <a:pPr>
              <a:defRPr/>
            </a:pPr>
            <a:fld id="{89D10C4C-EAC2-4D66-B9F8-E052F2E25BCC}" type="slidenum">
              <a:rPr lang="en-US" altLang="et-EE" smtClean="0"/>
              <a:pPr>
                <a:defRPr/>
              </a:pPr>
              <a:t>19</a:t>
            </a:fld>
            <a:endParaRPr lang="en-US" altLang="et-EE"/>
          </a:p>
        </p:txBody>
      </p:sp>
    </p:spTree>
    <p:extLst>
      <p:ext uri="{BB962C8B-B14F-4D97-AF65-F5344CB8AC3E}">
        <p14:creationId xmlns:p14="http://schemas.microsoft.com/office/powerpoint/2010/main" val="389193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2</a:t>
            </a:fld>
            <a:endParaRPr lang="en-US" altLang="et-EE"/>
          </a:p>
        </p:txBody>
      </p:sp>
    </p:spTree>
    <p:extLst>
      <p:ext uri="{BB962C8B-B14F-4D97-AF65-F5344CB8AC3E}">
        <p14:creationId xmlns:p14="http://schemas.microsoft.com/office/powerpoint/2010/main" val="3416966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6957D-DA42-8BAC-501F-D5AE0EDB1632}"/>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615EEA98-627C-2A13-AF98-D88381EC9DE9}"/>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631BA241-0DC7-542D-C7FA-A4DB1F75C329}"/>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43B3195C-CD3F-3744-BDE7-D631487B4BF9}"/>
              </a:ext>
            </a:extLst>
          </p:cNvPr>
          <p:cNvSpPr>
            <a:spLocks noGrp="1"/>
          </p:cNvSpPr>
          <p:nvPr>
            <p:ph type="sldNum" sz="quarter" idx="10"/>
          </p:nvPr>
        </p:nvSpPr>
        <p:spPr/>
        <p:txBody>
          <a:bodyPr/>
          <a:lstStyle/>
          <a:p>
            <a:pPr>
              <a:defRPr/>
            </a:pPr>
            <a:fld id="{89D10C4C-EAC2-4D66-B9F8-E052F2E25BCC}" type="slidenum">
              <a:rPr lang="en-US" altLang="et-EE" smtClean="0"/>
              <a:pPr>
                <a:defRPr/>
              </a:pPr>
              <a:t>20</a:t>
            </a:fld>
            <a:endParaRPr lang="en-US" altLang="et-EE"/>
          </a:p>
        </p:txBody>
      </p:sp>
    </p:spTree>
    <p:extLst>
      <p:ext uri="{BB962C8B-B14F-4D97-AF65-F5344CB8AC3E}">
        <p14:creationId xmlns:p14="http://schemas.microsoft.com/office/powerpoint/2010/main" val="1233405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21</a:t>
            </a:fld>
            <a:endParaRPr lang="en-US" altLang="et-EE"/>
          </a:p>
        </p:txBody>
      </p:sp>
    </p:spTree>
    <p:extLst>
      <p:ext uri="{BB962C8B-B14F-4D97-AF65-F5344CB8AC3E}">
        <p14:creationId xmlns:p14="http://schemas.microsoft.com/office/powerpoint/2010/main" val="1262523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22</a:t>
            </a:fld>
            <a:endParaRPr lang="en-US" altLang="et-EE"/>
          </a:p>
        </p:txBody>
      </p:sp>
    </p:spTree>
    <p:extLst>
      <p:ext uri="{BB962C8B-B14F-4D97-AF65-F5344CB8AC3E}">
        <p14:creationId xmlns:p14="http://schemas.microsoft.com/office/powerpoint/2010/main" val="96084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23</a:t>
            </a:fld>
            <a:endParaRPr lang="en-US" altLang="et-EE"/>
          </a:p>
        </p:txBody>
      </p:sp>
    </p:spTree>
    <p:extLst>
      <p:ext uri="{BB962C8B-B14F-4D97-AF65-F5344CB8AC3E}">
        <p14:creationId xmlns:p14="http://schemas.microsoft.com/office/powerpoint/2010/main" val="1230852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24</a:t>
            </a:fld>
            <a:endParaRPr lang="en-US" altLang="et-EE"/>
          </a:p>
        </p:txBody>
      </p:sp>
    </p:spTree>
    <p:extLst>
      <p:ext uri="{BB962C8B-B14F-4D97-AF65-F5344CB8AC3E}">
        <p14:creationId xmlns:p14="http://schemas.microsoft.com/office/powerpoint/2010/main" val="74853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25</a:t>
            </a:fld>
            <a:endParaRPr lang="en-US" altLang="et-EE"/>
          </a:p>
        </p:txBody>
      </p:sp>
    </p:spTree>
    <p:extLst>
      <p:ext uri="{BB962C8B-B14F-4D97-AF65-F5344CB8AC3E}">
        <p14:creationId xmlns:p14="http://schemas.microsoft.com/office/powerpoint/2010/main" val="2067754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26</a:t>
            </a:fld>
            <a:endParaRPr lang="en-US" altLang="et-EE"/>
          </a:p>
        </p:txBody>
      </p:sp>
    </p:spTree>
    <p:extLst>
      <p:ext uri="{BB962C8B-B14F-4D97-AF65-F5344CB8AC3E}">
        <p14:creationId xmlns:p14="http://schemas.microsoft.com/office/powerpoint/2010/main" val="19748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27</a:t>
            </a:fld>
            <a:endParaRPr lang="en-US" altLang="et-EE"/>
          </a:p>
        </p:txBody>
      </p:sp>
    </p:spTree>
    <p:extLst>
      <p:ext uri="{BB962C8B-B14F-4D97-AF65-F5344CB8AC3E}">
        <p14:creationId xmlns:p14="http://schemas.microsoft.com/office/powerpoint/2010/main" val="1968068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B5914-9276-C013-455D-E36057440374}"/>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E813F185-CBDC-7EDF-6EDE-AE7EC8957730}"/>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3E905BE1-C8EF-6DC6-154A-3FC0852DF61A}"/>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062114B2-18D9-A032-0B51-9BF68ED7A7AD}"/>
              </a:ext>
            </a:extLst>
          </p:cNvPr>
          <p:cNvSpPr>
            <a:spLocks noGrp="1"/>
          </p:cNvSpPr>
          <p:nvPr>
            <p:ph type="sldNum" sz="quarter" idx="10"/>
          </p:nvPr>
        </p:nvSpPr>
        <p:spPr/>
        <p:txBody>
          <a:bodyPr/>
          <a:lstStyle/>
          <a:p>
            <a:pPr>
              <a:defRPr/>
            </a:pPr>
            <a:fld id="{89D10C4C-EAC2-4D66-B9F8-E052F2E25BCC}" type="slidenum">
              <a:rPr lang="en-US" altLang="et-EE" smtClean="0"/>
              <a:pPr>
                <a:defRPr/>
              </a:pPr>
              <a:t>28</a:t>
            </a:fld>
            <a:endParaRPr lang="en-US" altLang="et-EE"/>
          </a:p>
        </p:txBody>
      </p:sp>
    </p:spTree>
    <p:extLst>
      <p:ext uri="{BB962C8B-B14F-4D97-AF65-F5344CB8AC3E}">
        <p14:creationId xmlns:p14="http://schemas.microsoft.com/office/powerpoint/2010/main" val="2660832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ABD68-1C04-7CAD-46DD-8367131A28A7}"/>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34D23BBD-1D8C-B8E0-2A5B-E9C52629B116}"/>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544488E4-5555-87C8-F2C1-F8E4A6295EFA}"/>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314B55E4-BAB0-8E21-2BD7-5AD1CAA43A1F}"/>
              </a:ext>
            </a:extLst>
          </p:cNvPr>
          <p:cNvSpPr>
            <a:spLocks noGrp="1"/>
          </p:cNvSpPr>
          <p:nvPr>
            <p:ph type="sldNum" sz="quarter" idx="10"/>
          </p:nvPr>
        </p:nvSpPr>
        <p:spPr/>
        <p:txBody>
          <a:bodyPr/>
          <a:lstStyle/>
          <a:p>
            <a:pPr>
              <a:defRPr/>
            </a:pPr>
            <a:fld id="{89D10C4C-EAC2-4D66-B9F8-E052F2E25BCC}" type="slidenum">
              <a:rPr lang="en-US" altLang="et-EE" smtClean="0"/>
              <a:pPr>
                <a:defRPr/>
              </a:pPr>
              <a:t>29</a:t>
            </a:fld>
            <a:endParaRPr lang="en-US" altLang="et-EE"/>
          </a:p>
        </p:txBody>
      </p:sp>
    </p:spTree>
    <p:extLst>
      <p:ext uri="{BB962C8B-B14F-4D97-AF65-F5344CB8AC3E}">
        <p14:creationId xmlns:p14="http://schemas.microsoft.com/office/powerpoint/2010/main" val="1663921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8C310-035F-9611-098F-004DDA492F61}"/>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165FEE89-3A6D-D010-6C56-B9A40682E701}"/>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50646F41-58F1-3636-5139-050A266D4D96}"/>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74014435-18A6-74DC-4B27-9CEF4A4A361B}"/>
              </a:ext>
            </a:extLst>
          </p:cNvPr>
          <p:cNvSpPr>
            <a:spLocks noGrp="1"/>
          </p:cNvSpPr>
          <p:nvPr>
            <p:ph type="sldNum" sz="quarter" idx="10"/>
          </p:nvPr>
        </p:nvSpPr>
        <p:spPr/>
        <p:txBody>
          <a:bodyPr/>
          <a:lstStyle/>
          <a:p>
            <a:pPr>
              <a:defRPr/>
            </a:pPr>
            <a:fld id="{89D10C4C-EAC2-4D66-B9F8-E052F2E25BCC}" type="slidenum">
              <a:rPr lang="en-US" altLang="et-EE" smtClean="0"/>
              <a:pPr>
                <a:defRPr/>
              </a:pPr>
              <a:t>3</a:t>
            </a:fld>
            <a:endParaRPr lang="en-US" altLang="et-EE"/>
          </a:p>
        </p:txBody>
      </p:sp>
    </p:spTree>
    <p:extLst>
      <p:ext uri="{BB962C8B-B14F-4D97-AF65-F5344CB8AC3E}">
        <p14:creationId xmlns:p14="http://schemas.microsoft.com/office/powerpoint/2010/main" val="3658829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A02BE-21F4-72E8-FE47-07815BEF112C}"/>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E9AA67BD-86A9-3A95-6C99-FB00084153E6}"/>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86BA4C94-BEEB-5AE9-6BF3-DC5C376C5A4A}"/>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1D2E016C-6140-EC09-A469-CF5DF30E2EEC}"/>
              </a:ext>
            </a:extLst>
          </p:cNvPr>
          <p:cNvSpPr>
            <a:spLocks noGrp="1"/>
          </p:cNvSpPr>
          <p:nvPr>
            <p:ph type="sldNum" sz="quarter" idx="10"/>
          </p:nvPr>
        </p:nvSpPr>
        <p:spPr/>
        <p:txBody>
          <a:bodyPr/>
          <a:lstStyle/>
          <a:p>
            <a:pPr>
              <a:defRPr/>
            </a:pPr>
            <a:fld id="{89D10C4C-EAC2-4D66-B9F8-E052F2E25BCC}" type="slidenum">
              <a:rPr lang="en-US" altLang="et-EE" smtClean="0"/>
              <a:pPr>
                <a:defRPr/>
              </a:pPr>
              <a:t>30</a:t>
            </a:fld>
            <a:endParaRPr lang="en-US" altLang="et-EE"/>
          </a:p>
        </p:txBody>
      </p:sp>
    </p:spTree>
    <p:extLst>
      <p:ext uri="{BB962C8B-B14F-4D97-AF65-F5344CB8AC3E}">
        <p14:creationId xmlns:p14="http://schemas.microsoft.com/office/powerpoint/2010/main" val="2773485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C817B-07A8-4E8B-07AE-ECF342C34BF1}"/>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0476B224-4BFA-D092-8171-BF90AD2F436E}"/>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43595F69-B726-339B-1088-188991691863}"/>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7AEC62B2-EA8F-7EBD-9480-29AC40C6EBC5}"/>
              </a:ext>
            </a:extLst>
          </p:cNvPr>
          <p:cNvSpPr>
            <a:spLocks noGrp="1"/>
          </p:cNvSpPr>
          <p:nvPr>
            <p:ph type="sldNum" sz="quarter" idx="10"/>
          </p:nvPr>
        </p:nvSpPr>
        <p:spPr/>
        <p:txBody>
          <a:bodyPr/>
          <a:lstStyle/>
          <a:p>
            <a:pPr>
              <a:defRPr/>
            </a:pPr>
            <a:fld id="{89D10C4C-EAC2-4D66-B9F8-E052F2E25BCC}" type="slidenum">
              <a:rPr lang="en-US" altLang="et-EE" smtClean="0"/>
              <a:pPr>
                <a:defRPr/>
              </a:pPr>
              <a:t>31</a:t>
            </a:fld>
            <a:endParaRPr lang="en-US" altLang="et-EE"/>
          </a:p>
        </p:txBody>
      </p:sp>
    </p:spTree>
    <p:extLst>
      <p:ext uri="{BB962C8B-B14F-4D97-AF65-F5344CB8AC3E}">
        <p14:creationId xmlns:p14="http://schemas.microsoft.com/office/powerpoint/2010/main" val="334329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F1ADB-006B-BFDE-8791-FE5702CFA272}"/>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9420B587-6988-55F1-C9B3-A4047AABD5BF}"/>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4C2E2A3F-D7DE-66FE-E9DA-99D7153A5654}"/>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B0828D23-7493-701C-6119-29F28F856567}"/>
              </a:ext>
            </a:extLst>
          </p:cNvPr>
          <p:cNvSpPr>
            <a:spLocks noGrp="1"/>
          </p:cNvSpPr>
          <p:nvPr>
            <p:ph type="sldNum" sz="quarter" idx="10"/>
          </p:nvPr>
        </p:nvSpPr>
        <p:spPr/>
        <p:txBody>
          <a:bodyPr/>
          <a:lstStyle/>
          <a:p>
            <a:pPr>
              <a:defRPr/>
            </a:pPr>
            <a:fld id="{89D10C4C-EAC2-4D66-B9F8-E052F2E25BCC}" type="slidenum">
              <a:rPr lang="en-US" altLang="et-EE" smtClean="0"/>
              <a:pPr>
                <a:defRPr/>
              </a:pPr>
              <a:t>32</a:t>
            </a:fld>
            <a:endParaRPr lang="en-US" altLang="et-EE"/>
          </a:p>
        </p:txBody>
      </p:sp>
    </p:spTree>
    <p:extLst>
      <p:ext uri="{BB962C8B-B14F-4D97-AF65-F5344CB8AC3E}">
        <p14:creationId xmlns:p14="http://schemas.microsoft.com/office/powerpoint/2010/main" val="3113934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33</a:t>
            </a:fld>
            <a:endParaRPr lang="en-US" altLang="et-EE"/>
          </a:p>
        </p:txBody>
      </p:sp>
    </p:spTree>
    <p:extLst>
      <p:ext uri="{BB962C8B-B14F-4D97-AF65-F5344CB8AC3E}">
        <p14:creationId xmlns:p14="http://schemas.microsoft.com/office/powerpoint/2010/main" val="155687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2BCDE-55C5-3C01-B767-116CB41FA949}"/>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19A0F19E-413E-B186-3C5A-9A3CD2EDCF3D}"/>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87013DDB-06C5-8743-F355-C6D72A93373F}"/>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A0F4ED56-4555-568C-6FAE-675E65E0E90B}"/>
              </a:ext>
            </a:extLst>
          </p:cNvPr>
          <p:cNvSpPr>
            <a:spLocks noGrp="1"/>
          </p:cNvSpPr>
          <p:nvPr>
            <p:ph type="sldNum" sz="quarter" idx="10"/>
          </p:nvPr>
        </p:nvSpPr>
        <p:spPr/>
        <p:txBody>
          <a:bodyPr/>
          <a:lstStyle/>
          <a:p>
            <a:pPr>
              <a:defRPr/>
            </a:pPr>
            <a:fld id="{89D10C4C-EAC2-4D66-B9F8-E052F2E25BCC}" type="slidenum">
              <a:rPr lang="en-US" altLang="et-EE" smtClean="0"/>
              <a:pPr>
                <a:defRPr/>
              </a:pPr>
              <a:t>34</a:t>
            </a:fld>
            <a:endParaRPr lang="en-US" altLang="et-EE"/>
          </a:p>
        </p:txBody>
      </p:sp>
    </p:spTree>
    <p:extLst>
      <p:ext uri="{BB962C8B-B14F-4D97-AF65-F5344CB8AC3E}">
        <p14:creationId xmlns:p14="http://schemas.microsoft.com/office/powerpoint/2010/main" val="3835830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7B7A5-F8F4-7258-D862-9A7F0CCB90BF}"/>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63785926-6AF9-C841-1CF2-1E9F2E5E115C}"/>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2D46969A-0970-C54E-8A7B-417AB7C4ADFF}"/>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25B0FEA9-3DDC-2481-5E9D-E633E9D8B3D3}"/>
              </a:ext>
            </a:extLst>
          </p:cNvPr>
          <p:cNvSpPr>
            <a:spLocks noGrp="1"/>
          </p:cNvSpPr>
          <p:nvPr>
            <p:ph type="sldNum" sz="quarter" idx="10"/>
          </p:nvPr>
        </p:nvSpPr>
        <p:spPr/>
        <p:txBody>
          <a:bodyPr/>
          <a:lstStyle/>
          <a:p>
            <a:pPr>
              <a:defRPr/>
            </a:pPr>
            <a:fld id="{89D10C4C-EAC2-4D66-B9F8-E052F2E25BCC}" type="slidenum">
              <a:rPr lang="en-US" altLang="et-EE" smtClean="0"/>
              <a:pPr>
                <a:defRPr/>
              </a:pPr>
              <a:t>35</a:t>
            </a:fld>
            <a:endParaRPr lang="en-US" altLang="et-EE"/>
          </a:p>
        </p:txBody>
      </p:sp>
    </p:spTree>
    <p:extLst>
      <p:ext uri="{BB962C8B-B14F-4D97-AF65-F5344CB8AC3E}">
        <p14:creationId xmlns:p14="http://schemas.microsoft.com/office/powerpoint/2010/main" val="4256017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E38D7-BDF2-3364-9778-536A89F0D816}"/>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691BB8D3-66C6-250A-D2BF-69AAA8BD408A}"/>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D58FA540-77C0-07DB-5F0B-6156C4218243}"/>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A541C9F4-A2BD-569A-F6A8-292D7D14A07C}"/>
              </a:ext>
            </a:extLst>
          </p:cNvPr>
          <p:cNvSpPr>
            <a:spLocks noGrp="1"/>
          </p:cNvSpPr>
          <p:nvPr>
            <p:ph type="sldNum" sz="quarter" idx="10"/>
          </p:nvPr>
        </p:nvSpPr>
        <p:spPr/>
        <p:txBody>
          <a:bodyPr/>
          <a:lstStyle/>
          <a:p>
            <a:pPr>
              <a:defRPr/>
            </a:pPr>
            <a:fld id="{89D10C4C-EAC2-4D66-B9F8-E052F2E25BCC}" type="slidenum">
              <a:rPr lang="en-US" altLang="et-EE" smtClean="0"/>
              <a:pPr>
                <a:defRPr/>
              </a:pPr>
              <a:t>36</a:t>
            </a:fld>
            <a:endParaRPr lang="en-US" altLang="et-EE"/>
          </a:p>
        </p:txBody>
      </p:sp>
    </p:spTree>
    <p:extLst>
      <p:ext uri="{BB962C8B-B14F-4D97-AF65-F5344CB8AC3E}">
        <p14:creationId xmlns:p14="http://schemas.microsoft.com/office/powerpoint/2010/main" val="1639104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37</a:t>
            </a:fld>
            <a:endParaRPr lang="en-US" altLang="et-EE"/>
          </a:p>
        </p:txBody>
      </p:sp>
    </p:spTree>
    <p:extLst>
      <p:ext uri="{BB962C8B-B14F-4D97-AF65-F5344CB8AC3E}">
        <p14:creationId xmlns:p14="http://schemas.microsoft.com/office/powerpoint/2010/main" val="2848869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38</a:t>
            </a:fld>
            <a:endParaRPr lang="en-US" altLang="et-EE"/>
          </a:p>
        </p:txBody>
      </p:sp>
    </p:spTree>
    <p:extLst>
      <p:ext uri="{BB962C8B-B14F-4D97-AF65-F5344CB8AC3E}">
        <p14:creationId xmlns:p14="http://schemas.microsoft.com/office/powerpoint/2010/main" val="2388147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39</a:t>
            </a:fld>
            <a:endParaRPr lang="en-US" altLang="et-EE"/>
          </a:p>
        </p:txBody>
      </p:sp>
    </p:spTree>
    <p:extLst>
      <p:ext uri="{BB962C8B-B14F-4D97-AF65-F5344CB8AC3E}">
        <p14:creationId xmlns:p14="http://schemas.microsoft.com/office/powerpoint/2010/main" val="323644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24EF0-1766-8EE6-2F3C-31A50C89B4FD}"/>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3E66FD66-A403-2919-475C-F78FCBFD5839}"/>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99350E05-F0E0-74CA-ACEF-81BC5C47AEC4}"/>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B8804CEE-F5F4-C178-BDDC-D8C62DE640C4}"/>
              </a:ext>
            </a:extLst>
          </p:cNvPr>
          <p:cNvSpPr>
            <a:spLocks noGrp="1"/>
          </p:cNvSpPr>
          <p:nvPr>
            <p:ph type="sldNum" sz="quarter" idx="10"/>
          </p:nvPr>
        </p:nvSpPr>
        <p:spPr/>
        <p:txBody>
          <a:bodyPr/>
          <a:lstStyle/>
          <a:p>
            <a:pPr>
              <a:defRPr/>
            </a:pPr>
            <a:fld id="{89D10C4C-EAC2-4D66-B9F8-E052F2E25BCC}" type="slidenum">
              <a:rPr lang="en-US" altLang="et-EE" smtClean="0"/>
              <a:pPr>
                <a:defRPr/>
              </a:pPr>
              <a:t>4</a:t>
            </a:fld>
            <a:endParaRPr lang="en-US" altLang="et-EE"/>
          </a:p>
        </p:txBody>
      </p:sp>
    </p:spTree>
    <p:extLst>
      <p:ext uri="{BB962C8B-B14F-4D97-AF65-F5344CB8AC3E}">
        <p14:creationId xmlns:p14="http://schemas.microsoft.com/office/powerpoint/2010/main" val="25713704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40</a:t>
            </a:fld>
            <a:endParaRPr lang="en-US" altLang="et-EE"/>
          </a:p>
        </p:txBody>
      </p:sp>
    </p:spTree>
    <p:extLst>
      <p:ext uri="{BB962C8B-B14F-4D97-AF65-F5344CB8AC3E}">
        <p14:creationId xmlns:p14="http://schemas.microsoft.com/office/powerpoint/2010/main" val="1419458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41</a:t>
            </a:fld>
            <a:endParaRPr lang="en-US" altLang="et-EE"/>
          </a:p>
        </p:txBody>
      </p:sp>
    </p:spTree>
    <p:extLst>
      <p:ext uri="{BB962C8B-B14F-4D97-AF65-F5344CB8AC3E}">
        <p14:creationId xmlns:p14="http://schemas.microsoft.com/office/powerpoint/2010/main" val="280835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2726A-C0B4-ECAE-B3B6-8D583F222ED1}"/>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092CC8C2-E38B-A0A5-50DC-459DF4C8CA3C}"/>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639809EE-5B34-5986-3352-1024EFC49FF4}"/>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4CB34BE1-DC2B-DF8A-E6B9-09325FCBF241}"/>
              </a:ext>
            </a:extLst>
          </p:cNvPr>
          <p:cNvSpPr>
            <a:spLocks noGrp="1"/>
          </p:cNvSpPr>
          <p:nvPr>
            <p:ph type="sldNum" sz="quarter" idx="10"/>
          </p:nvPr>
        </p:nvSpPr>
        <p:spPr/>
        <p:txBody>
          <a:bodyPr/>
          <a:lstStyle/>
          <a:p>
            <a:pPr>
              <a:defRPr/>
            </a:pPr>
            <a:fld id="{89D10C4C-EAC2-4D66-B9F8-E052F2E25BCC}" type="slidenum">
              <a:rPr lang="en-US" altLang="et-EE" smtClean="0"/>
              <a:pPr>
                <a:defRPr/>
              </a:pPr>
              <a:t>5</a:t>
            </a:fld>
            <a:endParaRPr lang="en-US" altLang="et-EE"/>
          </a:p>
        </p:txBody>
      </p:sp>
    </p:spTree>
    <p:extLst>
      <p:ext uri="{BB962C8B-B14F-4D97-AF65-F5344CB8AC3E}">
        <p14:creationId xmlns:p14="http://schemas.microsoft.com/office/powerpoint/2010/main" val="191407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84B5F-985D-780D-5203-24BB16594367}"/>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D6698B84-CDAC-6BBC-5ACE-CE599775CC7A}"/>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1A4292F6-B4D4-5024-AC87-B8E2CED2EDC2}"/>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5B35B2F0-A328-D8DE-257D-EF163EE4311F}"/>
              </a:ext>
            </a:extLst>
          </p:cNvPr>
          <p:cNvSpPr>
            <a:spLocks noGrp="1"/>
          </p:cNvSpPr>
          <p:nvPr>
            <p:ph type="sldNum" sz="quarter" idx="10"/>
          </p:nvPr>
        </p:nvSpPr>
        <p:spPr/>
        <p:txBody>
          <a:bodyPr/>
          <a:lstStyle/>
          <a:p>
            <a:pPr>
              <a:defRPr/>
            </a:pPr>
            <a:fld id="{89D10C4C-EAC2-4D66-B9F8-E052F2E25BCC}" type="slidenum">
              <a:rPr lang="en-US" altLang="et-EE" smtClean="0"/>
              <a:pPr>
                <a:defRPr/>
              </a:pPr>
              <a:t>6</a:t>
            </a:fld>
            <a:endParaRPr lang="en-US" altLang="et-EE"/>
          </a:p>
        </p:txBody>
      </p:sp>
    </p:spTree>
    <p:extLst>
      <p:ext uri="{BB962C8B-B14F-4D97-AF65-F5344CB8AC3E}">
        <p14:creationId xmlns:p14="http://schemas.microsoft.com/office/powerpoint/2010/main" val="88059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BA301-FDDE-1AFE-7B78-7AE956070E5D}"/>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7E335304-BBA0-CBF9-932A-3BFB20EFEAE5}"/>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841F027E-39EE-1D59-56F1-31B48437522B}"/>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887E926F-6C7E-1C07-0265-6F37776C0F05}"/>
              </a:ext>
            </a:extLst>
          </p:cNvPr>
          <p:cNvSpPr>
            <a:spLocks noGrp="1"/>
          </p:cNvSpPr>
          <p:nvPr>
            <p:ph type="sldNum" sz="quarter" idx="10"/>
          </p:nvPr>
        </p:nvSpPr>
        <p:spPr/>
        <p:txBody>
          <a:bodyPr/>
          <a:lstStyle/>
          <a:p>
            <a:pPr>
              <a:defRPr/>
            </a:pPr>
            <a:fld id="{89D10C4C-EAC2-4D66-B9F8-E052F2E25BCC}" type="slidenum">
              <a:rPr lang="en-US" altLang="et-EE" smtClean="0"/>
              <a:pPr>
                <a:defRPr/>
              </a:pPr>
              <a:t>7</a:t>
            </a:fld>
            <a:endParaRPr lang="en-US" altLang="et-EE"/>
          </a:p>
        </p:txBody>
      </p:sp>
    </p:spTree>
    <p:extLst>
      <p:ext uri="{BB962C8B-B14F-4D97-AF65-F5344CB8AC3E}">
        <p14:creationId xmlns:p14="http://schemas.microsoft.com/office/powerpoint/2010/main" val="1365103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89D10C4C-EAC2-4D66-B9F8-E052F2E25BCC}" type="slidenum">
              <a:rPr lang="en-US" altLang="et-EE" smtClean="0"/>
              <a:pPr>
                <a:defRPr/>
              </a:pPr>
              <a:t>8</a:t>
            </a:fld>
            <a:endParaRPr lang="en-US" altLang="et-EE"/>
          </a:p>
        </p:txBody>
      </p:sp>
    </p:spTree>
    <p:extLst>
      <p:ext uri="{BB962C8B-B14F-4D97-AF65-F5344CB8AC3E}">
        <p14:creationId xmlns:p14="http://schemas.microsoft.com/office/powerpoint/2010/main" val="2805692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9D6E5-6776-4404-E7F2-FE944E71DBF4}"/>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7DEF67EB-9A66-9B66-BBC8-D0B4426D5440}"/>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1BF43CF7-C019-EE68-66FF-8EA0B9BFED03}"/>
              </a:ext>
            </a:extLst>
          </p:cNvPr>
          <p:cNvSpPr>
            <a:spLocks noGrp="1"/>
          </p:cNvSpPr>
          <p:nvPr>
            <p:ph type="body" idx="1"/>
          </p:nvPr>
        </p:nvSpPr>
        <p:spPr/>
        <p:txBody>
          <a:bodyPr/>
          <a:lstStyle/>
          <a:p>
            <a:endParaRPr lang="es-CO"/>
          </a:p>
        </p:txBody>
      </p:sp>
      <p:sp>
        <p:nvSpPr>
          <p:cNvPr id="4" name="3 Marcador de número de diapositiva">
            <a:extLst>
              <a:ext uri="{FF2B5EF4-FFF2-40B4-BE49-F238E27FC236}">
                <a16:creationId xmlns:a16="http://schemas.microsoft.com/office/drawing/2014/main" id="{7949E836-C48B-B1D5-9C37-5C2F1BB6DE03}"/>
              </a:ext>
            </a:extLst>
          </p:cNvPr>
          <p:cNvSpPr>
            <a:spLocks noGrp="1"/>
          </p:cNvSpPr>
          <p:nvPr>
            <p:ph type="sldNum" sz="quarter" idx="10"/>
          </p:nvPr>
        </p:nvSpPr>
        <p:spPr/>
        <p:txBody>
          <a:bodyPr/>
          <a:lstStyle/>
          <a:p>
            <a:pPr>
              <a:defRPr/>
            </a:pPr>
            <a:fld id="{89D10C4C-EAC2-4D66-B9F8-E052F2E25BCC}" type="slidenum">
              <a:rPr lang="en-US" altLang="et-EE" smtClean="0"/>
              <a:pPr>
                <a:defRPr/>
              </a:pPr>
              <a:t>9</a:t>
            </a:fld>
            <a:endParaRPr lang="en-US" altLang="et-EE"/>
          </a:p>
        </p:txBody>
      </p:sp>
    </p:spTree>
    <p:extLst>
      <p:ext uri="{BB962C8B-B14F-4D97-AF65-F5344CB8AC3E}">
        <p14:creationId xmlns:p14="http://schemas.microsoft.com/office/powerpoint/2010/main" val="4219279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sp>
        <p:nvSpPr>
          <p:cNvPr id="10" name="Freeform 9"/>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11" name="Text Placeholder 17"/>
          <p:cNvSpPr>
            <a:spLocks noGrp="1"/>
          </p:cNvSpPr>
          <p:nvPr>
            <p:ph type="body" sz="quarter" idx="12" hasCustomPrompt="1"/>
          </p:nvPr>
        </p:nvSpPr>
        <p:spPr>
          <a:xfrm>
            <a:off x="942276" y="4472120"/>
            <a:ext cx="8892396" cy="85287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tx2"/>
                </a:solidFill>
                <a:latin typeface="Verdana" charset="0"/>
              </a:defRPr>
            </a:lvl1pPr>
          </a:lstStyle>
          <a:p>
            <a:r>
              <a:rPr lang="et-EE" sz="3600"/>
              <a:t>Presentatsiooni Pealkiri</a:t>
            </a:r>
            <a:endParaRPr lang="et-EE" sz="3600">
              <a:solidFill>
                <a:schemeClr val="accent1"/>
              </a:solidFill>
            </a:endParaRPr>
          </a:p>
        </p:txBody>
      </p:sp>
      <p:sp>
        <p:nvSpPr>
          <p:cNvPr id="16" name="Text Placeholder 17"/>
          <p:cNvSpPr>
            <a:spLocks noGrp="1"/>
          </p:cNvSpPr>
          <p:nvPr>
            <p:ph type="body" sz="quarter" idx="14" hasCustomPrompt="1"/>
          </p:nvPr>
        </p:nvSpPr>
        <p:spPr>
          <a:xfrm>
            <a:off x="942276" y="4961733"/>
            <a:ext cx="8892396" cy="48142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a:solidFill>
                  <a:schemeClr val="accent1"/>
                </a:solidFill>
              </a:rPr>
              <a:t>vajadusel kahel real</a:t>
            </a:r>
          </a:p>
        </p:txBody>
      </p:sp>
      <p:sp>
        <p:nvSpPr>
          <p:cNvPr id="5" name="Date Placeholder 4">
            <a:extLst>
              <a:ext uri="{FF2B5EF4-FFF2-40B4-BE49-F238E27FC236}">
                <a16:creationId xmlns:a16="http://schemas.microsoft.com/office/drawing/2014/main" id="{E02623AA-F127-438E-83EA-5A4B108798AD}"/>
              </a:ext>
            </a:extLst>
          </p:cNvPr>
          <p:cNvSpPr>
            <a:spLocks noGrp="1"/>
          </p:cNvSpPr>
          <p:nvPr>
            <p:ph type="dt" sz="half" idx="15"/>
          </p:nvPr>
        </p:nvSpPr>
        <p:spPr>
          <a:xfrm>
            <a:off x="9834672" y="5567648"/>
            <a:ext cx="1916097" cy="365125"/>
          </a:xfrm>
          <a:prstGeom prst="rect">
            <a:avLst/>
          </a:prstGeom>
        </p:spPr>
        <p:txBody>
          <a:bodyPr/>
          <a:lstStyle>
            <a:lvl1pPr>
              <a:defRPr sz="2200">
                <a:solidFill>
                  <a:schemeClr val="tx2"/>
                </a:solidFill>
                <a:latin typeface="+mn-lt"/>
              </a:defRPr>
            </a:lvl1pPr>
          </a:lstStyle>
          <a:p>
            <a:fld id="{753892C2-EB78-4D5A-B775-B61492AB87AF}" type="datetime1">
              <a:rPr lang="et-EE" smtClean="0"/>
              <a:t>18.05.2026</a:t>
            </a:fld>
            <a:endParaRPr lang="et-EE"/>
          </a:p>
        </p:txBody>
      </p:sp>
      <p:pic>
        <p:nvPicPr>
          <p:cNvPr id="27" name="Pilt 26" descr="Pilt, millel on kujutatud Font, Graafika, logo, sümbol&#10;&#10;Kirjeldus on genereeritud automaatselt">
            <a:extLst>
              <a:ext uri="{FF2B5EF4-FFF2-40B4-BE49-F238E27FC236}">
                <a16:creationId xmlns:a16="http://schemas.microsoft.com/office/drawing/2014/main" id="{FF753543-5281-595A-F136-340031391811}"/>
              </a:ext>
            </a:extLst>
          </p:cNvPr>
          <p:cNvPicPr>
            <a:picLocks noChangeAspect="1"/>
          </p:cNvPicPr>
          <p:nvPr userDrawn="1"/>
        </p:nvPicPr>
        <p:blipFill rotWithShape="1">
          <a:blip r:embed="rId2"/>
          <a:srcRect l="12559" t="23263" r="11448" b="22140"/>
          <a:stretch/>
        </p:blipFill>
        <p:spPr>
          <a:xfrm>
            <a:off x="8773064" y="1897812"/>
            <a:ext cx="2691442" cy="1526876"/>
          </a:xfrm>
          <a:prstGeom prst="rect">
            <a:avLst/>
          </a:prstGeom>
        </p:spPr>
      </p:pic>
      <p:pic>
        <p:nvPicPr>
          <p:cNvPr id="3" name="Google Shape;86;p1">
            <a:extLst>
              <a:ext uri="{FF2B5EF4-FFF2-40B4-BE49-F238E27FC236}">
                <a16:creationId xmlns:a16="http://schemas.microsoft.com/office/drawing/2014/main" id="{257B6A4C-371B-6B53-2FA7-DEC587C70857}"/>
              </a:ext>
            </a:extLst>
          </p:cNvPr>
          <p:cNvPicPr preferRelativeResize="0"/>
          <p:nvPr userDrawn="1"/>
        </p:nvPicPr>
        <p:blipFill rotWithShape="1">
          <a:blip r:embed="rId3">
            <a:alphaModFix/>
          </a:blip>
          <a:srcRect/>
          <a:stretch/>
        </p:blipFill>
        <p:spPr>
          <a:xfrm>
            <a:off x="896724" y="5850753"/>
            <a:ext cx="2352675" cy="504825"/>
          </a:xfrm>
          <a:prstGeom prst="rect">
            <a:avLst/>
          </a:prstGeom>
          <a:noFill/>
          <a:ln>
            <a:noFill/>
          </a:ln>
        </p:spPr>
      </p:pic>
      <p:pic>
        <p:nvPicPr>
          <p:cNvPr id="4" name="Google Shape;90;p1">
            <a:extLst>
              <a:ext uri="{FF2B5EF4-FFF2-40B4-BE49-F238E27FC236}">
                <a16:creationId xmlns:a16="http://schemas.microsoft.com/office/drawing/2014/main" id="{680A2605-3298-7DF0-C8EE-B9B5DC6ABB87}"/>
              </a:ext>
            </a:extLst>
          </p:cNvPr>
          <p:cNvPicPr preferRelativeResize="0"/>
          <p:nvPr userDrawn="1"/>
        </p:nvPicPr>
        <p:blipFill rotWithShape="1">
          <a:blip r:embed="rId4">
            <a:alphaModFix/>
          </a:blip>
          <a:srcRect/>
          <a:stretch/>
        </p:blipFill>
        <p:spPr>
          <a:xfrm>
            <a:off x="8851473" y="6002338"/>
            <a:ext cx="2924175" cy="447675"/>
          </a:xfrm>
          <a:prstGeom prst="rect">
            <a:avLst/>
          </a:prstGeom>
          <a:noFill/>
          <a:ln>
            <a:noFill/>
          </a:ln>
        </p:spPr>
      </p:pic>
      <p:pic>
        <p:nvPicPr>
          <p:cNvPr id="7" name="Google Shape;91;p1">
            <a:extLst>
              <a:ext uri="{FF2B5EF4-FFF2-40B4-BE49-F238E27FC236}">
                <a16:creationId xmlns:a16="http://schemas.microsoft.com/office/drawing/2014/main" id="{8F35270F-4607-1890-6472-EBDC0D457938}"/>
              </a:ext>
            </a:extLst>
          </p:cNvPr>
          <p:cNvPicPr preferRelativeResize="0"/>
          <p:nvPr userDrawn="1"/>
        </p:nvPicPr>
        <p:blipFill rotWithShape="1">
          <a:blip r:embed="rId5">
            <a:alphaModFix/>
          </a:blip>
          <a:srcRect/>
          <a:stretch/>
        </p:blipFill>
        <p:spPr>
          <a:xfrm>
            <a:off x="7399035" y="6010805"/>
            <a:ext cx="1227411" cy="447674"/>
          </a:xfrm>
          <a:prstGeom prst="rect">
            <a:avLst/>
          </a:prstGeom>
          <a:noFill/>
          <a:ln>
            <a:noFill/>
          </a:ln>
        </p:spPr>
      </p:pic>
      <p:pic>
        <p:nvPicPr>
          <p:cNvPr id="9" name="Picture 2" descr="SQUARES – Sustainability and Quality Assurance for Academic Governance and Redesign Engineering Studies">
            <a:extLst>
              <a:ext uri="{FF2B5EF4-FFF2-40B4-BE49-F238E27FC236}">
                <a16:creationId xmlns:a16="http://schemas.microsoft.com/office/drawing/2014/main" id="{978EBCE4-B29A-B273-C338-00CC940330F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3162" y="91029"/>
            <a:ext cx="1997113" cy="885439"/>
          </a:xfrm>
          <a:prstGeom prst="rect">
            <a:avLst/>
          </a:prstGeom>
          <a:noFill/>
          <a:extLst>
            <a:ext uri="{909E8E84-426E-40DD-AFC4-6F175D3DCCD1}">
              <a14:hiddenFill xmlns:a14="http://schemas.microsoft.com/office/drawing/2010/main">
                <a:solidFill>
                  <a:srgbClr val="FFFFFF"/>
                </a:solidFill>
              </a14:hiddenFill>
            </a:ext>
          </a:extLst>
        </p:spPr>
      </p:pic>
      <p:sp>
        <p:nvSpPr>
          <p:cNvPr id="13" name="pole tekstowe 1">
            <a:extLst>
              <a:ext uri="{FF2B5EF4-FFF2-40B4-BE49-F238E27FC236}">
                <a16:creationId xmlns:a16="http://schemas.microsoft.com/office/drawing/2014/main" id="{01583783-C1EC-ECC3-0F1E-C65EBFE26A7D}"/>
              </a:ext>
            </a:extLst>
          </p:cNvPr>
          <p:cNvSpPr txBox="1"/>
          <p:nvPr userDrawn="1"/>
        </p:nvSpPr>
        <p:spPr>
          <a:xfrm>
            <a:off x="1988835" y="201684"/>
            <a:ext cx="5400675" cy="734945"/>
          </a:xfrm>
          <a:prstGeom prst="rect">
            <a:avLst/>
          </a:prstGeom>
          <a:noFill/>
        </p:spPr>
        <p:txBody>
          <a:bodyPr wrap="square" rtlCol="0">
            <a:spAutoFit/>
          </a:bodyPr>
          <a:lstStyle/>
          <a:p>
            <a:pPr algn="ctr">
              <a:lnSpc>
                <a:spcPct val="120000"/>
              </a:lnSpc>
            </a:pPr>
            <a:r>
              <a:rPr lang="en-US" sz="1800" b="1" i="0" noProof="0" dirty="0">
                <a:effectLst/>
                <a:latin typeface="Calibri" panose="020F0502020204030204" pitchFamily="34" charset="0"/>
                <a:ea typeface="Calibri" panose="020F0502020204030204" pitchFamily="34" charset="0"/>
                <a:cs typeface="Calibri" panose="020F0502020204030204" pitchFamily="34" charset="0"/>
              </a:rPr>
              <a:t>Sustainability and Quality Assurance for Academic Governance and Redesign Engineering Studies</a:t>
            </a:r>
          </a:p>
        </p:txBody>
      </p:sp>
    </p:spTree>
    <p:extLst>
      <p:ext uri="{BB962C8B-B14F-4D97-AF65-F5344CB8AC3E}">
        <p14:creationId xmlns:p14="http://schemas.microsoft.com/office/powerpoint/2010/main" val="271938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79425" y="551545"/>
            <a:ext cx="10656888" cy="83666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b="1" i="0"/>
            </a:lvl2pPr>
          </a:lstStyle>
          <a:p>
            <a:pPr lvl="0"/>
            <a:r>
              <a:rPr lang="et-EE"/>
              <a:t>Redigeeri juhtslaidi</a:t>
            </a:r>
          </a:p>
          <a:p>
            <a:pPr lvl="0"/>
            <a:r>
              <a:rPr lang="et-EE"/>
              <a:t>Vajadusel kahel real</a:t>
            </a:r>
            <a:endParaRPr lang="en-US"/>
          </a:p>
        </p:txBody>
      </p:sp>
      <p:sp>
        <p:nvSpPr>
          <p:cNvPr id="7" name="Table Placeholder 6"/>
          <p:cNvSpPr>
            <a:spLocks noGrp="1"/>
          </p:cNvSpPr>
          <p:nvPr>
            <p:ph type="tbl" sz="quarter" idx="23"/>
          </p:nvPr>
        </p:nvSpPr>
        <p:spPr>
          <a:xfrm>
            <a:off x="2180246" y="1637322"/>
            <a:ext cx="8964613" cy="3879241"/>
          </a:xfrm>
          <a:prstGeom prst="rect">
            <a:avLst/>
          </a:prstGeom>
        </p:spPr>
        <p:txBody>
          <a:bodyPr/>
          <a:lstStyle>
            <a:lvl1pPr>
              <a:defRPr sz="1800" baseline="0">
                <a:solidFill>
                  <a:schemeClr val="bg1"/>
                </a:solidFill>
                <a:latin typeface="Verdana" charset="0"/>
              </a:defRPr>
            </a:lvl1pPr>
          </a:lstStyle>
          <a:p>
            <a:pPr lvl="0"/>
            <a:r>
              <a:rPr lang="et-EE" noProof="0"/>
              <a:t>Tabeli lisamiseks klõpsake ikooni</a:t>
            </a:r>
            <a:endParaRPr lang="en-US" noProof="0"/>
          </a:p>
        </p:txBody>
      </p:sp>
    </p:spTree>
    <p:extLst>
      <p:ext uri="{BB962C8B-B14F-4D97-AF65-F5344CB8AC3E}">
        <p14:creationId xmlns:p14="http://schemas.microsoft.com/office/powerpoint/2010/main" val="76386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656886" cy="84441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a:t>Redigeeri juhtslaidi</a:t>
            </a:r>
          </a:p>
          <a:p>
            <a:pPr lvl="0"/>
            <a:r>
              <a:rPr lang="et-EE"/>
              <a:t>Vajadusel kahel real</a:t>
            </a:r>
            <a:endParaRPr lang="en-US"/>
          </a:p>
        </p:txBody>
      </p:sp>
      <p:sp>
        <p:nvSpPr>
          <p:cNvPr id="12" name="Text Placeholder 11"/>
          <p:cNvSpPr>
            <a:spLocks noGrp="1"/>
          </p:cNvSpPr>
          <p:nvPr>
            <p:ph type="body" sz="quarter" idx="14" hasCustomPrompt="1"/>
          </p:nvPr>
        </p:nvSpPr>
        <p:spPr>
          <a:xfrm>
            <a:off x="2171700" y="1577500"/>
            <a:ext cx="8964612" cy="447854"/>
          </a:xfrm>
          <a:prstGeom prst="rect">
            <a:avLst/>
          </a:prstGeom>
        </p:spPr>
        <p:txBody>
          <a:bodyPr lIns="0" tIns="0" rIns="0" bIns="0"/>
          <a:lstStyle>
            <a:lvl1pPr marL="228600" marR="0" indent="-228600" algn="l" defTabSz="914400" rtl="0" eaLnBrk="1" fontAlgn="auto" latinLnBrk="0" hangingPunct="1">
              <a:lnSpc>
                <a:spcPct val="100000"/>
              </a:lnSpc>
              <a:spcBef>
                <a:spcPts val="500"/>
              </a:spcBef>
              <a:spcAft>
                <a:spcPts val="0"/>
              </a:spcAft>
              <a:buClrTx/>
              <a:buSzTx/>
              <a:buFont typeface="Arial"/>
              <a:buNone/>
              <a:tabLst/>
              <a:defRPr sz="1800" baseline="0">
                <a:solidFill>
                  <a:srgbClr val="332B60"/>
                </a:solidFill>
                <a:latin typeface="Verdana" charset="0"/>
              </a:defRPr>
            </a:lvl1pPr>
          </a:lstStyle>
          <a:p>
            <a:pPr lvl="0"/>
            <a:r>
              <a:rPr lang="et-EE"/>
              <a:t>Redigeeri juhtslaidi tekstilaade</a:t>
            </a:r>
          </a:p>
        </p:txBody>
      </p:sp>
      <p:sp>
        <p:nvSpPr>
          <p:cNvPr id="3" name="Picture Placeholder 2"/>
          <p:cNvSpPr>
            <a:spLocks noGrp="1"/>
          </p:cNvSpPr>
          <p:nvPr>
            <p:ph type="pic" sz="quarter" idx="16"/>
          </p:nvPr>
        </p:nvSpPr>
        <p:spPr>
          <a:xfrm>
            <a:off x="2171700" y="2221907"/>
            <a:ext cx="8964611" cy="3294657"/>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a:t>Pildi lisamiseks klõpsake ikooni</a:t>
            </a:r>
            <a:endParaRPr lang="en-US" noProof="0"/>
          </a:p>
        </p:txBody>
      </p:sp>
      <p:sp>
        <p:nvSpPr>
          <p:cNvPr id="2" name="Rectangle 1">
            <a:extLst>
              <a:ext uri="{FF2B5EF4-FFF2-40B4-BE49-F238E27FC236}">
                <a16:creationId xmlns:a16="http://schemas.microsoft.com/office/drawing/2014/main" id="{2D7D1388-84F1-D09C-CC77-7D19213F33DC}"/>
              </a:ext>
            </a:extLst>
          </p:cNvPr>
          <p:cNvSpPr/>
          <p:nvPr userDrawn="1"/>
        </p:nvSpPr>
        <p:spPr>
          <a:xfrm>
            <a:off x="479425" y="5731933"/>
            <a:ext cx="3618442" cy="844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4" name="Picture 2" descr="SQUARES – Sustainability and Quality Assurance for Academic Governance and Redesign Engineering Studies">
            <a:extLst>
              <a:ext uri="{FF2B5EF4-FFF2-40B4-BE49-F238E27FC236}">
                <a16:creationId xmlns:a16="http://schemas.microsoft.com/office/drawing/2014/main" id="{2493366A-1A2D-857A-581A-250A09880B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8820" y="5711420"/>
            <a:ext cx="1997113" cy="88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921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sp>
        <p:nvSpPr>
          <p:cNvPr id="5" name="Ristkülik 4">
            <a:extLst>
              <a:ext uri="{FF2B5EF4-FFF2-40B4-BE49-F238E27FC236}">
                <a16:creationId xmlns:a16="http://schemas.microsoft.com/office/drawing/2014/main" id="{CC7F3CD0-66F3-8E89-43A9-2D04D6D78894}"/>
              </a:ext>
            </a:extLst>
          </p:cNvPr>
          <p:cNvSpPr/>
          <p:nvPr userDrawn="1"/>
        </p:nvSpPr>
        <p:spPr>
          <a:xfrm>
            <a:off x="-1" y="0"/>
            <a:ext cx="12192001" cy="49617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pic>
        <p:nvPicPr>
          <p:cNvPr id="3" name="Pilt 2" descr="Pilt, millel on kujutatud Font, Graafika, logo, sümbol&#10;&#10;Kirjeldus on genereeritud automaatselt">
            <a:extLst>
              <a:ext uri="{FF2B5EF4-FFF2-40B4-BE49-F238E27FC236}">
                <a16:creationId xmlns:a16="http://schemas.microsoft.com/office/drawing/2014/main" id="{6F00EDAA-8122-B260-ABE9-D014E975DCC8}"/>
              </a:ext>
            </a:extLst>
          </p:cNvPr>
          <p:cNvPicPr>
            <a:picLocks noChangeAspect="1"/>
          </p:cNvPicPr>
          <p:nvPr userDrawn="1"/>
        </p:nvPicPr>
        <p:blipFill rotWithShape="1">
          <a:blip r:embed="rId2"/>
          <a:srcRect l="12559" t="23263" r="11448" b="22140"/>
          <a:stretch/>
        </p:blipFill>
        <p:spPr>
          <a:xfrm>
            <a:off x="8773065" y="1897812"/>
            <a:ext cx="2691442" cy="1526876"/>
          </a:xfrm>
          <a:prstGeom prst="rect">
            <a:avLst/>
          </a:prstGeom>
        </p:spPr>
      </p:pic>
      <p:sp>
        <p:nvSpPr>
          <p:cNvPr id="7" name="Freeform 6"/>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 Placeholder 19"/>
          <p:cNvSpPr>
            <a:spLocks noGrp="1"/>
          </p:cNvSpPr>
          <p:nvPr>
            <p:ph type="body" sz="quarter" idx="11" hasCustomPrompt="1"/>
          </p:nvPr>
        </p:nvSpPr>
        <p:spPr>
          <a:xfrm>
            <a:off x="982403" y="4797922"/>
            <a:ext cx="10159444" cy="971053"/>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r>
              <a:rPr lang="et-EE" altLang="en-US" sz="2900" err="1">
                <a:solidFill>
                  <a:schemeClr val="tx2"/>
                </a:solidFill>
              </a:rPr>
              <a:t>VaheSLAIDI</a:t>
            </a:r>
            <a:r>
              <a:rPr lang="et-EE" altLang="en-US" sz="2900">
                <a:solidFill>
                  <a:schemeClr val="tx2"/>
                </a:solidFill>
              </a:rPr>
              <a:t> pealkiri</a:t>
            </a:r>
          </a:p>
          <a:p>
            <a:pPr>
              <a:lnSpc>
                <a:spcPct val="100000"/>
              </a:lnSpc>
              <a:spcBef>
                <a:spcPts val="0"/>
              </a:spcBef>
            </a:pPr>
            <a:r>
              <a:rPr lang="et-EE" altLang="en-US" sz="2900">
                <a:solidFill>
                  <a:schemeClr val="accent1"/>
                </a:solidFill>
              </a:rPr>
              <a:t>Vajadusel ka KAHEL või kolmel REAL</a:t>
            </a:r>
            <a:endParaRPr lang="en-US" altLang="en-US" sz="2900">
              <a:solidFill>
                <a:schemeClr val="accent1"/>
              </a:solidFill>
            </a:endParaRPr>
          </a:p>
        </p:txBody>
      </p:sp>
      <p:sp>
        <p:nvSpPr>
          <p:cNvPr id="6" name="TextBox 5">
            <a:extLst>
              <a:ext uri="{FF2B5EF4-FFF2-40B4-BE49-F238E27FC236}">
                <a16:creationId xmlns:a16="http://schemas.microsoft.com/office/drawing/2014/main" id="{9F5871E2-4B84-CB1E-B122-85EDA2B996BA}"/>
              </a:ext>
            </a:extLst>
          </p:cNvPr>
          <p:cNvSpPr txBox="1"/>
          <p:nvPr userDrawn="1"/>
        </p:nvSpPr>
        <p:spPr>
          <a:xfrm>
            <a:off x="878317" y="2898481"/>
            <a:ext cx="6359245" cy="400110"/>
          </a:xfrm>
          <a:prstGeom prst="rect">
            <a:avLst/>
          </a:prstGeom>
          <a:noFill/>
        </p:spPr>
        <p:txBody>
          <a:bodyPr wrap="square" rtlCol="0">
            <a:spAutoFit/>
          </a:bodyPr>
          <a:lstStyle/>
          <a:p>
            <a:r>
              <a:rPr lang="et-EE" sz="2000" b="1" kern="0" cap="all" baseline="0">
                <a:solidFill>
                  <a:schemeClr val="tx2"/>
                </a:solidFill>
                <a:effectLst/>
                <a:latin typeface="+mj-lt"/>
                <a:ea typeface="Calibri" panose="020F0502020204030204" pitchFamily="34" charset="0"/>
              </a:rPr>
              <a:t>Energiatehnoloogia instituut</a:t>
            </a:r>
            <a:endParaRPr lang="et-EE" sz="2000" b="1" cap="all" baseline="0">
              <a:solidFill>
                <a:schemeClr val="tx2"/>
              </a:solidFill>
              <a:latin typeface="+mj-lt"/>
            </a:endParaRPr>
          </a:p>
        </p:txBody>
      </p:sp>
      <p:pic>
        <p:nvPicPr>
          <p:cNvPr id="9" name="Pilt 8" descr="Pilt, millel on kujutatud kuvatõmmis, vooluahel&#10;&#10;Kirjeldus on genereeritud automaatselt">
            <a:extLst>
              <a:ext uri="{FF2B5EF4-FFF2-40B4-BE49-F238E27FC236}">
                <a16:creationId xmlns:a16="http://schemas.microsoft.com/office/drawing/2014/main" id="{FA21A272-FE8F-2F4B-14E4-F77722228971}"/>
              </a:ext>
            </a:extLst>
          </p:cNvPr>
          <p:cNvPicPr>
            <a:picLocks noChangeAspect="1"/>
          </p:cNvPicPr>
          <p:nvPr userDrawn="1"/>
        </p:nvPicPr>
        <p:blipFill>
          <a:blip r:embed="rId3"/>
          <a:stretch>
            <a:fillRect/>
          </a:stretch>
        </p:blipFill>
        <p:spPr>
          <a:xfrm>
            <a:off x="802255" y="128705"/>
            <a:ext cx="10705381" cy="2908470"/>
          </a:xfrm>
          <a:prstGeom prst="rect">
            <a:avLst/>
          </a:prstGeom>
        </p:spPr>
      </p:pic>
    </p:spTree>
    <p:extLst>
      <p:ext uri="{BB962C8B-B14F-4D97-AF65-F5344CB8AC3E}">
        <p14:creationId xmlns:p14="http://schemas.microsoft.com/office/powerpoint/2010/main" val="1548524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heslaid 2">
    <p:spTree>
      <p:nvGrpSpPr>
        <p:cNvPr id="1" name=""/>
        <p:cNvGrpSpPr/>
        <p:nvPr/>
      </p:nvGrpSpPr>
      <p:grpSpPr>
        <a:xfrm>
          <a:off x="0" y="0"/>
          <a:ext cx="0" cy="0"/>
          <a:chOff x="0" y="0"/>
          <a:chExt cx="0" cy="0"/>
        </a:xfrm>
      </p:grpSpPr>
      <p:sp>
        <p:nvSpPr>
          <p:cNvPr id="2" name="Ristkülik 1">
            <a:extLst>
              <a:ext uri="{FF2B5EF4-FFF2-40B4-BE49-F238E27FC236}">
                <a16:creationId xmlns:a16="http://schemas.microsoft.com/office/drawing/2014/main" id="{CDFAFBA4-98FF-D4AB-322A-7F1B333F8C3E}"/>
              </a:ext>
            </a:extLst>
          </p:cNvPr>
          <p:cNvSpPr/>
          <p:nvPr userDrawn="1"/>
        </p:nvSpPr>
        <p:spPr>
          <a:xfrm>
            <a:off x="-1" y="0"/>
            <a:ext cx="633178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grpSp>
        <p:nvGrpSpPr>
          <p:cNvPr id="11" name="Group 11">
            <a:extLst>
              <a:ext uri="{FF2B5EF4-FFF2-40B4-BE49-F238E27FC236}">
                <a16:creationId xmlns:a16="http://schemas.microsoft.com/office/drawing/2014/main" id="{F7596EE4-A1C1-4FEF-8368-9CF7D1AF1EF4}"/>
              </a:ext>
            </a:extLst>
          </p:cNvPr>
          <p:cNvGrpSpPr/>
          <p:nvPr userDrawn="1"/>
        </p:nvGrpSpPr>
        <p:grpSpPr>
          <a:xfrm>
            <a:off x="5128412" y="-30480"/>
            <a:ext cx="7063588" cy="6888480"/>
            <a:chOff x="4923693" y="-30480"/>
            <a:chExt cx="7063588" cy="6888480"/>
          </a:xfrm>
        </p:grpSpPr>
        <p:sp>
          <p:nvSpPr>
            <p:cNvPr id="12" name="Rectangle 8">
              <a:extLst>
                <a:ext uri="{FF2B5EF4-FFF2-40B4-BE49-F238E27FC236}">
                  <a16:creationId xmlns:a16="http://schemas.microsoft.com/office/drawing/2014/main" id="{5543C13F-7821-4DAE-9A90-AC943FA5CF8D}"/>
                </a:ext>
              </a:extLst>
            </p:cNvPr>
            <p:cNvSpPr/>
            <p:nvPr/>
          </p:nvSpPr>
          <p:spPr>
            <a:xfrm>
              <a:off x="4923693" y="-30480"/>
              <a:ext cx="7063588" cy="3125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0">
              <a:extLst>
                <a:ext uri="{FF2B5EF4-FFF2-40B4-BE49-F238E27FC236}">
                  <a16:creationId xmlns:a16="http://schemas.microsoft.com/office/drawing/2014/main" id="{DCC11422-3994-43CA-8671-5ACFC608CFDB}"/>
                </a:ext>
              </a:extLst>
            </p:cNvPr>
            <p:cNvSpPr/>
            <p:nvPr/>
          </p:nvSpPr>
          <p:spPr>
            <a:xfrm>
              <a:off x="5874058" y="2991173"/>
              <a:ext cx="6113223" cy="3866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 name="Text Placeholder 19"/>
          <p:cNvSpPr>
            <a:spLocks noGrp="1"/>
          </p:cNvSpPr>
          <p:nvPr>
            <p:ph type="body" sz="quarter" idx="11" hasCustomPrompt="1"/>
          </p:nvPr>
        </p:nvSpPr>
        <p:spPr>
          <a:xfrm>
            <a:off x="6588807" y="2171481"/>
            <a:ext cx="4570131" cy="2333467"/>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r>
              <a:rPr lang="et-EE" altLang="en-US" sz="2900" err="1">
                <a:solidFill>
                  <a:schemeClr val="tx2"/>
                </a:solidFill>
              </a:rPr>
              <a:t>VaheSLAIDI</a:t>
            </a:r>
            <a:r>
              <a:rPr lang="et-EE" altLang="en-US" sz="2900">
                <a:solidFill>
                  <a:schemeClr val="tx2"/>
                </a:solidFill>
              </a:rPr>
              <a:t> pealkiri</a:t>
            </a:r>
          </a:p>
          <a:p>
            <a:pPr>
              <a:lnSpc>
                <a:spcPct val="100000"/>
              </a:lnSpc>
              <a:spcBef>
                <a:spcPts val="0"/>
              </a:spcBef>
            </a:pPr>
            <a:r>
              <a:rPr lang="et-EE" altLang="en-US" sz="2900">
                <a:solidFill>
                  <a:schemeClr val="accent1"/>
                </a:solidFill>
              </a:rPr>
              <a:t>Vajadusel ka KAHEL või kolmel REAL</a:t>
            </a:r>
            <a:endParaRPr lang="en-US" altLang="en-US" sz="2900">
              <a:solidFill>
                <a:schemeClr val="accent1"/>
              </a:solidFill>
            </a:endParaRPr>
          </a:p>
        </p:txBody>
      </p:sp>
      <p:pic>
        <p:nvPicPr>
          <p:cNvPr id="5" name="Pilt 4" descr="Pilt, millel on kujutatud tekst, Font, Graafika, kuvatõmmis&#10;&#10;Kirjeldus on genereeritud automaatselt">
            <a:extLst>
              <a:ext uri="{FF2B5EF4-FFF2-40B4-BE49-F238E27FC236}">
                <a16:creationId xmlns:a16="http://schemas.microsoft.com/office/drawing/2014/main" id="{4F643DC1-9A46-A4FA-A23D-84A206016EF4}"/>
              </a:ext>
            </a:extLst>
          </p:cNvPr>
          <p:cNvPicPr>
            <a:picLocks noChangeAspect="1"/>
          </p:cNvPicPr>
          <p:nvPr userDrawn="1"/>
        </p:nvPicPr>
        <p:blipFill>
          <a:blip r:embed="rId2"/>
          <a:stretch>
            <a:fillRect/>
          </a:stretch>
        </p:blipFill>
        <p:spPr>
          <a:xfrm>
            <a:off x="479425" y="5768975"/>
            <a:ext cx="3523187" cy="586665"/>
          </a:xfrm>
          <a:prstGeom prst="rect">
            <a:avLst/>
          </a:prstGeom>
        </p:spPr>
      </p:pic>
      <p:pic>
        <p:nvPicPr>
          <p:cNvPr id="6" name="Pilt 5" descr="Pilt, millel on kujutatud tekst, kuvatõmmis, Font&#10;&#10;Kirjeldus on genereeritud automaatselt">
            <a:extLst>
              <a:ext uri="{FF2B5EF4-FFF2-40B4-BE49-F238E27FC236}">
                <a16:creationId xmlns:a16="http://schemas.microsoft.com/office/drawing/2014/main" id="{8563638C-5A5F-5D02-643A-981933B3A99A}"/>
              </a:ext>
            </a:extLst>
          </p:cNvPr>
          <p:cNvPicPr>
            <a:picLocks noChangeAspect="1"/>
          </p:cNvPicPr>
          <p:nvPr userDrawn="1"/>
        </p:nvPicPr>
        <p:blipFill>
          <a:blip r:embed="rId3"/>
          <a:stretch>
            <a:fillRect/>
          </a:stretch>
        </p:blipFill>
        <p:spPr>
          <a:xfrm>
            <a:off x="479426" y="1395337"/>
            <a:ext cx="4239224" cy="3191672"/>
          </a:xfrm>
          <a:prstGeom prst="rect">
            <a:avLst/>
          </a:prstGeom>
        </p:spPr>
      </p:pic>
    </p:spTree>
    <p:extLst>
      <p:ext uri="{BB962C8B-B14F-4D97-AF65-F5344CB8AC3E}">
        <p14:creationId xmlns:p14="http://schemas.microsoft.com/office/powerpoint/2010/main" val="1146640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heslaid 3">
    <p:spTree>
      <p:nvGrpSpPr>
        <p:cNvPr id="1" name=""/>
        <p:cNvGrpSpPr/>
        <p:nvPr/>
      </p:nvGrpSpPr>
      <p:grpSpPr>
        <a:xfrm>
          <a:off x="0" y="0"/>
          <a:ext cx="0" cy="0"/>
          <a:chOff x="0" y="0"/>
          <a:chExt cx="0" cy="0"/>
        </a:xfrm>
      </p:grpSpPr>
      <p:sp>
        <p:nvSpPr>
          <p:cNvPr id="2" name="Ristkülik 1">
            <a:extLst>
              <a:ext uri="{FF2B5EF4-FFF2-40B4-BE49-F238E27FC236}">
                <a16:creationId xmlns:a16="http://schemas.microsoft.com/office/drawing/2014/main" id="{D19D78D7-4D2B-BB0B-C4A3-D6F6388BACA3}"/>
              </a:ext>
            </a:extLst>
          </p:cNvPr>
          <p:cNvSpPr/>
          <p:nvPr userDrawn="1"/>
        </p:nvSpPr>
        <p:spPr>
          <a:xfrm>
            <a:off x="0" y="0"/>
            <a:ext cx="12192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t-EE"/>
          </a:p>
        </p:txBody>
      </p:sp>
      <p:sp>
        <p:nvSpPr>
          <p:cNvPr id="6" name="Text Placeholder 9">
            <a:extLst>
              <a:ext uri="{FF2B5EF4-FFF2-40B4-BE49-F238E27FC236}">
                <a16:creationId xmlns:a16="http://schemas.microsoft.com/office/drawing/2014/main" id="{E3F8F3CD-B427-4CDD-9A77-CE9B5003BA01}"/>
              </a:ext>
            </a:extLst>
          </p:cNvPr>
          <p:cNvSpPr>
            <a:spLocks noGrp="1"/>
          </p:cNvSpPr>
          <p:nvPr>
            <p:ph type="body" sz="quarter" idx="13" hasCustomPrompt="1"/>
          </p:nvPr>
        </p:nvSpPr>
        <p:spPr>
          <a:xfrm>
            <a:off x="6461481" y="4230318"/>
            <a:ext cx="4818968" cy="1964661"/>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sz="2900" b="1" i="0" cap="all" baseline="0">
                <a:solidFill>
                  <a:schemeClr val="tx2"/>
                </a:solidFill>
                <a:latin typeface="Verdana" charset="0"/>
              </a:defRPr>
            </a:lvl1pPr>
          </a:lstStyle>
          <a:p>
            <a:pPr lvl="0"/>
            <a:r>
              <a:rPr lang="et-EE"/>
              <a:t>Vaheslaidi pealkiri</a:t>
            </a:r>
          </a:p>
          <a:p>
            <a:pPr lvl="0"/>
            <a:r>
              <a:rPr lang="et-EE"/>
              <a:t>Vajadusel ka kahel või kolmel real</a:t>
            </a:r>
            <a:endParaRPr lang="en-US"/>
          </a:p>
        </p:txBody>
      </p:sp>
      <p:pic>
        <p:nvPicPr>
          <p:cNvPr id="5" name="Pilt 4" descr="Pilt, millel on kujutatud tekst, Font, Graafika, kuvatõmmis&#10;&#10;Kirjeldus on genereeritud automaatselt">
            <a:extLst>
              <a:ext uri="{FF2B5EF4-FFF2-40B4-BE49-F238E27FC236}">
                <a16:creationId xmlns:a16="http://schemas.microsoft.com/office/drawing/2014/main" id="{B95CF3B3-F14A-1F3D-F0F1-2CD66DBE8CCD}"/>
              </a:ext>
            </a:extLst>
          </p:cNvPr>
          <p:cNvPicPr>
            <a:picLocks noChangeAspect="1"/>
          </p:cNvPicPr>
          <p:nvPr userDrawn="1"/>
        </p:nvPicPr>
        <p:blipFill>
          <a:blip r:embed="rId2"/>
          <a:stretch>
            <a:fillRect/>
          </a:stretch>
        </p:blipFill>
        <p:spPr>
          <a:xfrm>
            <a:off x="479426" y="5761439"/>
            <a:ext cx="3505978" cy="583799"/>
          </a:xfrm>
          <a:prstGeom prst="rect">
            <a:avLst/>
          </a:prstGeom>
        </p:spPr>
      </p:pic>
      <p:pic>
        <p:nvPicPr>
          <p:cNvPr id="4" name="Pilt 3" descr="Pilt, millel on kujutatud kuvatõmmis, vooluahel&#10;&#10;Kirjeldus on genereeritud automaatselt">
            <a:extLst>
              <a:ext uri="{FF2B5EF4-FFF2-40B4-BE49-F238E27FC236}">
                <a16:creationId xmlns:a16="http://schemas.microsoft.com/office/drawing/2014/main" id="{777A2F10-73E5-FEF0-CCB5-778FCC9ACCAD}"/>
              </a:ext>
            </a:extLst>
          </p:cNvPr>
          <p:cNvPicPr>
            <a:picLocks noChangeAspect="1"/>
          </p:cNvPicPr>
          <p:nvPr userDrawn="1"/>
        </p:nvPicPr>
        <p:blipFill>
          <a:blip r:embed="rId3"/>
          <a:stretch>
            <a:fillRect/>
          </a:stretch>
        </p:blipFill>
        <p:spPr>
          <a:xfrm>
            <a:off x="479425" y="845390"/>
            <a:ext cx="11458811" cy="3113164"/>
          </a:xfrm>
          <a:prstGeom prst="rect">
            <a:avLst/>
          </a:prstGeom>
        </p:spPr>
      </p:pic>
    </p:spTree>
    <p:extLst>
      <p:ext uri="{BB962C8B-B14F-4D97-AF65-F5344CB8AC3E}">
        <p14:creationId xmlns:p14="http://schemas.microsoft.com/office/powerpoint/2010/main" val="2915198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5EE767-DCED-8B54-CC35-73F690953804}"/>
              </a:ext>
            </a:extLst>
          </p:cNvPr>
          <p:cNvSpPr txBox="1"/>
          <p:nvPr userDrawn="1"/>
        </p:nvSpPr>
        <p:spPr>
          <a:xfrm>
            <a:off x="878317" y="2898481"/>
            <a:ext cx="6359245" cy="400110"/>
          </a:xfrm>
          <a:prstGeom prst="rect">
            <a:avLst/>
          </a:prstGeom>
          <a:noFill/>
        </p:spPr>
        <p:txBody>
          <a:bodyPr wrap="square" rtlCol="0">
            <a:spAutoFit/>
          </a:bodyPr>
          <a:lstStyle/>
          <a:p>
            <a:r>
              <a:rPr lang="et-EE" sz="2000" b="1" kern="0" cap="all" baseline="0">
                <a:solidFill>
                  <a:schemeClr val="tx2"/>
                </a:solidFill>
                <a:effectLst/>
                <a:latin typeface="+mj-lt"/>
                <a:ea typeface="Calibri" panose="020F0502020204030204" pitchFamily="34" charset="0"/>
              </a:rPr>
              <a:t>Energiatehnoloogia instituut</a:t>
            </a:r>
            <a:endParaRPr lang="et-EE" sz="2000" b="1" cap="all" baseline="0">
              <a:solidFill>
                <a:schemeClr val="tx2"/>
              </a:solidFill>
              <a:latin typeface="+mj-lt"/>
            </a:endParaRPr>
          </a:p>
        </p:txBody>
      </p:sp>
      <p:pic>
        <p:nvPicPr>
          <p:cNvPr id="4" name="Pilt 3" descr="Pilt, millel on kujutatud Font, Graafika, logo, sümbol&#10;&#10;Kirjeldus on genereeritud automaatselt">
            <a:extLst>
              <a:ext uri="{FF2B5EF4-FFF2-40B4-BE49-F238E27FC236}">
                <a16:creationId xmlns:a16="http://schemas.microsoft.com/office/drawing/2014/main" id="{012F5AB3-E903-FCA9-2C36-9C0CD5EEF674}"/>
              </a:ext>
            </a:extLst>
          </p:cNvPr>
          <p:cNvPicPr>
            <a:picLocks noChangeAspect="1"/>
          </p:cNvPicPr>
          <p:nvPr userDrawn="1"/>
        </p:nvPicPr>
        <p:blipFill rotWithShape="1">
          <a:blip r:embed="rId2"/>
          <a:srcRect l="12559" t="23263" r="11448" b="22140"/>
          <a:stretch/>
        </p:blipFill>
        <p:spPr>
          <a:xfrm>
            <a:off x="8773063" y="1897812"/>
            <a:ext cx="2691442" cy="1526876"/>
          </a:xfrm>
          <a:prstGeom prst="rect">
            <a:avLst/>
          </a:prstGeom>
        </p:spPr>
      </p:pic>
      <p:sp>
        <p:nvSpPr>
          <p:cNvPr id="15" name="Freeform 14"/>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8" name="Text Placeholder 19"/>
          <p:cNvSpPr>
            <a:spLocks noGrp="1"/>
          </p:cNvSpPr>
          <p:nvPr>
            <p:ph type="body" sz="quarter" idx="11" hasCustomPrompt="1"/>
          </p:nvPr>
        </p:nvSpPr>
        <p:spPr>
          <a:xfrm>
            <a:off x="982403" y="4746646"/>
            <a:ext cx="10159444" cy="1638973"/>
          </a:xfrm>
          <a:prstGeom prst="rect">
            <a:avLst/>
          </a:prstGeom>
        </p:spPr>
        <p:txBody>
          <a:bodyPr lIns="0" tIns="0" rIns="0" bIns="0">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sz="3200" b="1" cap="all" baseline="0">
                <a:solidFill>
                  <a:schemeClr val="tx2"/>
                </a:solidFill>
                <a:latin typeface="Verdana" charset="0"/>
              </a:defRPr>
            </a:lvl1pPr>
            <a:lvl2pPr marL="0" indent="0">
              <a:spcBef>
                <a:spcPts val="1000"/>
              </a:spcBef>
              <a:buFontTx/>
              <a:buNone/>
              <a:defRPr sz="1600" b="0">
                <a:solidFill>
                  <a:schemeClr val="accent2"/>
                </a:solidFill>
              </a:defRPr>
            </a:lvl2pPr>
          </a:lstStyle>
          <a:p>
            <a:r>
              <a:rPr lang="en-US" altLang="en-US"/>
              <a:t>TALLINN</a:t>
            </a:r>
            <a:r>
              <a:rPr lang="et-EE" altLang="en-US"/>
              <a:t>A</a:t>
            </a:r>
            <a:r>
              <a:rPr lang="en-US" altLang="en-US"/>
              <a:t> </a:t>
            </a:r>
            <a:r>
              <a:rPr lang="et-EE" altLang="en-US"/>
              <a:t>TEHNIKAÜLIKOOL</a:t>
            </a:r>
            <a:endParaRPr lang="en-US" altLang="en-US"/>
          </a:p>
          <a:p>
            <a:r>
              <a:rPr lang="en-US" altLang="en-US" sz="1700" b="0" cap="none" err="1">
                <a:solidFill>
                  <a:schemeClr val="accent2"/>
                </a:solidFill>
              </a:rPr>
              <a:t>Ehitajate</a:t>
            </a:r>
            <a:r>
              <a:rPr lang="en-US" altLang="en-US" sz="1700" b="0" cap="none">
                <a:solidFill>
                  <a:schemeClr val="accent2"/>
                </a:solidFill>
              </a:rPr>
              <a:t> </a:t>
            </a:r>
            <a:r>
              <a:rPr lang="et-EE" altLang="en-US" sz="1700" b="0" cap="none">
                <a:solidFill>
                  <a:schemeClr val="accent2"/>
                </a:solidFill>
              </a:rPr>
              <a:t>tee</a:t>
            </a:r>
            <a:r>
              <a:rPr lang="en-US" altLang="en-US" sz="1700" b="0" cap="none">
                <a:solidFill>
                  <a:schemeClr val="accent2"/>
                </a:solidFill>
              </a:rPr>
              <a:t> 5, 19086 Tallinn</a:t>
            </a:r>
            <a:r>
              <a:rPr lang="et-EE" altLang="en-US" sz="1700" b="0" cap="none">
                <a:solidFill>
                  <a:schemeClr val="accent2"/>
                </a:solidFill>
              </a:rPr>
              <a:t>, </a:t>
            </a:r>
          </a:p>
          <a:p>
            <a:r>
              <a:rPr lang="et-EE" altLang="en-US" sz="1700" b="0" cap="none">
                <a:solidFill>
                  <a:schemeClr val="accent2"/>
                </a:solidFill>
              </a:rPr>
              <a:t>Tel </a:t>
            </a:r>
            <a:r>
              <a:rPr lang="en-US" altLang="en-US" sz="1700" b="0" cap="none">
                <a:solidFill>
                  <a:schemeClr val="accent2"/>
                </a:solidFill>
              </a:rPr>
              <a:t>620 2002 (</a:t>
            </a:r>
            <a:r>
              <a:rPr lang="et-EE" altLang="en-US" sz="1700" b="0" cap="none">
                <a:solidFill>
                  <a:schemeClr val="accent2"/>
                </a:solidFill>
              </a:rPr>
              <a:t>E-R</a:t>
            </a:r>
            <a:r>
              <a:rPr lang="en-US" altLang="en-US" sz="1700" b="0" cap="none">
                <a:solidFill>
                  <a:schemeClr val="accent2"/>
                </a:solidFill>
              </a:rPr>
              <a:t> 8.30–</a:t>
            </a:r>
            <a:r>
              <a:rPr lang="et-EE" altLang="en-US" sz="1700" b="0" cap="none">
                <a:solidFill>
                  <a:schemeClr val="accent2"/>
                </a:solidFill>
              </a:rPr>
              <a:t>17</a:t>
            </a:r>
            <a:r>
              <a:rPr lang="en-US" altLang="en-US" sz="1700" b="0" cap="none">
                <a:solidFill>
                  <a:schemeClr val="accent2"/>
                </a:solidFill>
              </a:rPr>
              <a:t>.00</a:t>
            </a:r>
            <a:r>
              <a:rPr lang="et-EE" altLang="en-US" sz="1700" b="0" cap="none">
                <a:solidFill>
                  <a:schemeClr val="accent2"/>
                </a:solidFill>
              </a:rPr>
              <a:t>)</a:t>
            </a:r>
            <a:endParaRPr lang="en-US" altLang="en-US" sz="1700" cap="none">
              <a:solidFill>
                <a:schemeClr val="accent2"/>
              </a:solidFill>
            </a:endParaRPr>
          </a:p>
          <a:p>
            <a:r>
              <a:rPr lang="en-US" altLang="en-US" sz="1700" cap="none">
                <a:solidFill>
                  <a:schemeClr val="accent2"/>
                </a:solidFill>
                <a:latin typeface="Verdana" panose="020B0604030504040204" pitchFamily="34" charset="0"/>
              </a:rPr>
              <a:t>t</a:t>
            </a:r>
            <a:r>
              <a:rPr lang="et-EE" altLang="en-US" sz="1700" cap="none" err="1">
                <a:solidFill>
                  <a:schemeClr val="accent2"/>
                </a:solidFill>
                <a:latin typeface="Verdana" panose="020B0604030504040204" pitchFamily="34" charset="0"/>
              </a:rPr>
              <a:t>altech</a:t>
            </a:r>
            <a:r>
              <a:rPr lang="en-US" altLang="en-US" sz="1700" cap="none">
                <a:solidFill>
                  <a:schemeClr val="accent2"/>
                </a:solidFill>
                <a:latin typeface="Verdana" panose="020B0604030504040204" pitchFamily="34" charset="0"/>
              </a:rPr>
              <a:t>.</a:t>
            </a:r>
            <a:r>
              <a:rPr lang="en-US" altLang="en-US" sz="1700" cap="none" err="1">
                <a:solidFill>
                  <a:schemeClr val="accent2"/>
                </a:solidFill>
                <a:latin typeface="Verdana" panose="020B0604030504040204" pitchFamily="34" charset="0"/>
              </a:rPr>
              <a:t>ee</a:t>
            </a:r>
            <a:endParaRPr lang="en-US" altLang="en-US" sz="1700" cap="none">
              <a:solidFill>
                <a:schemeClr val="accent2"/>
              </a:solidFill>
            </a:endParaRPr>
          </a:p>
        </p:txBody>
      </p:sp>
      <p:pic>
        <p:nvPicPr>
          <p:cNvPr id="11" name="Pilt 10">
            <a:extLst>
              <a:ext uri="{FF2B5EF4-FFF2-40B4-BE49-F238E27FC236}">
                <a16:creationId xmlns:a16="http://schemas.microsoft.com/office/drawing/2014/main" id="{DD7537F7-2CFF-4E0D-9BE3-AB79CC0BE8A8}"/>
              </a:ext>
            </a:extLst>
          </p:cNvPr>
          <p:cNvPicPr>
            <a:picLocks noChangeAspect="1"/>
          </p:cNvPicPr>
          <p:nvPr userDrawn="1"/>
        </p:nvPicPr>
        <p:blipFill>
          <a:blip r:embed="rId3"/>
          <a:stretch>
            <a:fillRect/>
          </a:stretch>
        </p:blipFill>
        <p:spPr>
          <a:xfrm>
            <a:off x="8693884" y="5965105"/>
            <a:ext cx="2446760" cy="394639"/>
          </a:xfrm>
          <a:prstGeom prst="rect">
            <a:avLst/>
          </a:prstGeom>
        </p:spPr>
      </p:pic>
      <p:pic>
        <p:nvPicPr>
          <p:cNvPr id="10" name="Pilt 9" descr="Pilt, millel on kujutatud kuvatõmmis, vooluahel&#10;&#10;Kirjeldus on genereeritud automaatselt">
            <a:extLst>
              <a:ext uri="{FF2B5EF4-FFF2-40B4-BE49-F238E27FC236}">
                <a16:creationId xmlns:a16="http://schemas.microsoft.com/office/drawing/2014/main" id="{76423F40-91AC-E860-AEB9-4C3596582EE9}"/>
              </a:ext>
            </a:extLst>
          </p:cNvPr>
          <p:cNvPicPr>
            <a:picLocks noChangeAspect="1"/>
          </p:cNvPicPr>
          <p:nvPr userDrawn="1"/>
        </p:nvPicPr>
        <p:blipFill>
          <a:blip r:embed="rId4"/>
          <a:stretch>
            <a:fillRect/>
          </a:stretch>
        </p:blipFill>
        <p:spPr>
          <a:xfrm>
            <a:off x="802255" y="128705"/>
            <a:ext cx="10705381" cy="2908470"/>
          </a:xfrm>
          <a:prstGeom prst="rect">
            <a:avLst/>
          </a:prstGeom>
        </p:spPr>
      </p:pic>
    </p:spTree>
    <p:extLst>
      <p:ext uri="{BB962C8B-B14F-4D97-AF65-F5344CB8AC3E}">
        <p14:creationId xmlns:p14="http://schemas.microsoft.com/office/powerpoint/2010/main" val="260019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a:t>Redigeeri juhtslaidi</a:t>
            </a:r>
          </a:p>
          <a:p>
            <a:pPr lvl="0"/>
            <a:r>
              <a:rPr lang="et-EE"/>
              <a:t>Vajadusel kahel real</a:t>
            </a:r>
            <a:endParaRPr lang="en-US"/>
          </a:p>
        </p:txBody>
      </p:sp>
      <p:sp>
        <p:nvSpPr>
          <p:cNvPr id="21" name="Text Placeholder 11"/>
          <p:cNvSpPr>
            <a:spLocks noGrp="1"/>
          </p:cNvSpPr>
          <p:nvPr>
            <p:ph type="body" sz="quarter" idx="14" hasCustomPrompt="1"/>
          </p:nvPr>
        </p:nvSpPr>
        <p:spPr>
          <a:xfrm>
            <a:off x="2171700" y="1628776"/>
            <a:ext cx="8802242" cy="414020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smtClean="0">
                <a:solidFill>
                  <a:srgbClr val="332B60"/>
                </a:solidFill>
              </a:defRPr>
            </a:lvl1pPr>
            <a:lvl2pPr marL="742950" indent="-285750">
              <a:buClr>
                <a:srgbClr val="E4067E"/>
              </a:buClr>
              <a:buFont typeface="Wingdings" panose="05000000000000000000" pitchFamily="2" charset="2"/>
              <a:buChar char="§"/>
              <a:defRPr sz="1800">
                <a:solidFill>
                  <a:srgbClr val="332B60"/>
                </a:solidFill>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3pPr>
            <a:lvl4pPr>
              <a:defRPr sz="1800">
                <a:solidFill>
                  <a:srgbClr val="332B60"/>
                </a:solidFill>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a:defRPr sz="1800">
                <a:solidFill>
                  <a:srgbClr val="332B60"/>
                </a:solidFill>
              </a:defRPr>
            </a:lvl7pPr>
          </a:lstStyle>
          <a:p>
            <a:pPr>
              <a:buClr>
                <a:srgbClr val="E4067E"/>
              </a:buClr>
            </a:pPr>
            <a:r>
              <a:rPr lang="en-US" altLang="en-US" sz="1800">
                <a:solidFill>
                  <a:srgbClr val="332B60"/>
                </a:solidFill>
                <a:latin typeface="+mn-lt"/>
              </a:rPr>
              <a:t>Vivamus </a:t>
            </a:r>
            <a:r>
              <a:rPr lang="en-US" altLang="en-US" sz="1800" err="1">
                <a:solidFill>
                  <a:srgbClr val="332B60"/>
                </a:solidFill>
                <a:latin typeface="+mn-lt"/>
              </a:rPr>
              <a:t>hendrerit</a:t>
            </a:r>
            <a:r>
              <a:rPr lang="en-US" altLang="en-US" sz="1800">
                <a:solidFill>
                  <a:srgbClr val="332B60"/>
                </a:solidFill>
                <a:latin typeface="+mn-lt"/>
              </a:rPr>
              <a:t>. </a:t>
            </a:r>
            <a:r>
              <a:rPr lang="en-US" altLang="en-US" sz="1800" err="1">
                <a:solidFill>
                  <a:srgbClr val="332B60"/>
                </a:solidFill>
                <a:latin typeface="+mn-lt"/>
              </a:rPr>
              <a:t>Proin</a:t>
            </a:r>
            <a:r>
              <a:rPr lang="en-US" altLang="en-US" sz="1800">
                <a:solidFill>
                  <a:srgbClr val="332B60"/>
                </a:solidFill>
                <a:latin typeface="+mn-lt"/>
              </a:rPr>
              <a:t> </a:t>
            </a:r>
            <a:r>
              <a:rPr lang="en-US" altLang="en-US" sz="1800" err="1">
                <a:solidFill>
                  <a:srgbClr val="332B60"/>
                </a:solidFill>
                <a:latin typeface="+mn-lt"/>
              </a:rPr>
              <a:t>dapibus</a:t>
            </a:r>
            <a:r>
              <a:rPr lang="en-US" altLang="en-US" sz="1800">
                <a:solidFill>
                  <a:srgbClr val="332B60"/>
                </a:solidFill>
                <a:latin typeface="+mn-lt"/>
              </a:rPr>
              <a:t>. </a:t>
            </a:r>
            <a:r>
              <a:rPr lang="en-US" altLang="en-US" sz="1800" err="1">
                <a:solidFill>
                  <a:srgbClr val="332B60"/>
                </a:solidFill>
                <a:latin typeface="+mn-lt"/>
              </a:rPr>
              <a:t>Praesent</a:t>
            </a:r>
            <a:r>
              <a:rPr lang="en-US" altLang="en-US" sz="1800">
                <a:solidFill>
                  <a:srgbClr val="332B60"/>
                </a:solidFill>
                <a:latin typeface="+mn-lt"/>
              </a:rPr>
              <a:t> </a:t>
            </a:r>
            <a:r>
              <a:rPr lang="en-US" altLang="en-US" sz="1800" err="1">
                <a:solidFill>
                  <a:srgbClr val="332B60"/>
                </a:solidFill>
                <a:latin typeface="+mn-lt"/>
              </a:rPr>
              <a:t>ultrice</a:t>
            </a:r>
            <a:r>
              <a:rPr lang="en-US" altLang="en-US" sz="1800">
                <a:solidFill>
                  <a:srgbClr val="332B60"/>
                </a:solidFill>
                <a:latin typeface="+mn-lt"/>
              </a:rPr>
              <a:t> </a:t>
            </a:r>
            <a:r>
              <a:rPr lang="en-US" altLang="en-US" sz="1800" err="1">
                <a:solidFill>
                  <a:srgbClr val="332B60"/>
                </a:solidFill>
                <a:latin typeface="+mn-lt"/>
              </a:rPr>
              <a:t>ces</a:t>
            </a:r>
            <a:r>
              <a:rPr lang="en-US" altLang="en-US" sz="1800">
                <a:solidFill>
                  <a:srgbClr val="332B60"/>
                </a:solidFill>
                <a:latin typeface="+mn-lt"/>
              </a:rPr>
              <a:t> </a:t>
            </a:r>
            <a:r>
              <a:rPr lang="en-US" altLang="en-US" sz="1800" err="1">
                <a:solidFill>
                  <a:srgbClr val="332B60"/>
                </a:solidFill>
                <a:latin typeface="+mn-lt"/>
              </a:rPr>
              <a:t>nulla</a:t>
            </a:r>
            <a:r>
              <a:rPr lang="en-US" altLang="en-US" sz="1800">
                <a:solidFill>
                  <a:srgbClr val="332B60"/>
                </a:solidFill>
                <a:latin typeface="+mn-lt"/>
              </a:rPr>
              <a:t> sit </a:t>
            </a:r>
            <a:r>
              <a:rPr lang="en-US" altLang="en-US" sz="1800" err="1">
                <a:solidFill>
                  <a:srgbClr val="332B60"/>
                </a:solidFill>
                <a:latin typeface="+mn-lt"/>
              </a:rPr>
              <a:t>amet</a:t>
            </a:r>
            <a:r>
              <a:rPr lang="en-US" altLang="en-US" sz="1800">
                <a:solidFill>
                  <a:srgbClr val="332B60"/>
                </a:solidFill>
                <a:latin typeface="+mn-lt"/>
              </a:rPr>
              <a:t> lacus.</a:t>
            </a:r>
          </a:p>
          <a:p>
            <a:pPr lvl="1">
              <a:buClr>
                <a:srgbClr val="E4067E"/>
              </a:buClr>
              <a:buFont typeface="Wingdings" panose="05000000000000000000" pitchFamily="2" charset="2"/>
              <a:buChar char="§"/>
            </a:pPr>
            <a:r>
              <a:rPr lang="en-US" altLang="en-US" sz="1800" err="1">
                <a:solidFill>
                  <a:srgbClr val="332B60"/>
                </a:solidFill>
              </a:rPr>
              <a:t>Ut</a:t>
            </a:r>
            <a:r>
              <a:rPr lang="en-US" altLang="en-US" sz="1800">
                <a:solidFill>
                  <a:srgbClr val="332B60"/>
                </a:solidFill>
              </a:rPr>
              <a:t> vitae </a:t>
            </a:r>
            <a:r>
              <a:rPr lang="en-US" altLang="en-US" sz="1800" err="1">
                <a:solidFill>
                  <a:srgbClr val="332B60"/>
                </a:solidFill>
              </a:rPr>
              <a:t>nunc</a:t>
            </a:r>
            <a:r>
              <a:rPr lang="en-US" altLang="en-US" sz="1800">
                <a:solidFill>
                  <a:srgbClr val="332B60"/>
                </a:solidFill>
              </a:rPr>
              <a:t> non </a:t>
            </a:r>
            <a:r>
              <a:rPr lang="en-US" altLang="en-US" sz="1800" err="1">
                <a:solidFill>
                  <a:srgbClr val="332B60"/>
                </a:solidFill>
              </a:rPr>
              <a:t>pede</a:t>
            </a:r>
            <a:r>
              <a:rPr lang="en-US" altLang="en-US" sz="1800">
                <a:solidFill>
                  <a:srgbClr val="332B60"/>
                </a:solidFill>
              </a:rPr>
              <a:t> </a:t>
            </a:r>
            <a:r>
              <a:rPr lang="en-US" altLang="en-US" sz="1800" err="1">
                <a:solidFill>
                  <a:srgbClr val="332B60"/>
                </a:solidFill>
              </a:rPr>
              <a:t>tristique</a:t>
            </a:r>
            <a:r>
              <a:rPr lang="en-US" altLang="en-US" sz="1800">
                <a:solidFill>
                  <a:srgbClr val="332B60"/>
                </a:solidFill>
              </a:rPr>
              <a:t> </a:t>
            </a:r>
            <a:r>
              <a:rPr lang="en-US" altLang="en-US" sz="1800" err="1">
                <a:solidFill>
                  <a:srgbClr val="332B60"/>
                </a:solidFill>
              </a:rPr>
              <a:t>sagittis</a:t>
            </a:r>
            <a:r>
              <a:rPr lang="en-US" altLang="en-US" sz="1800">
                <a:solidFill>
                  <a:srgbClr val="332B60"/>
                </a:solidFill>
              </a:rPr>
              <a:t>. </a:t>
            </a:r>
            <a:r>
              <a:rPr lang="en-US" altLang="en-US" sz="1800" err="1">
                <a:solidFill>
                  <a:srgbClr val="332B60"/>
                </a:solidFill>
              </a:rPr>
              <a:t>Aliquam</a:t>
            </a:r>
            <a:r>
              <a:rPr lang="en-US" altLang="en-US" sz="1800">
                <a:solidFill>
                  <a:srgbClr val="332B60"/>
                </a:solidFill>
              </a:rPr>
              <a:t> </a:t>
            </a:r>
            <a:r>
              <a:rPr lang="en-US" altLang="en-US" sz="1800" err="1">
                <a:solidFill>
                  <a:srgbClr val="332B60"/>
                </a:solidFill>
              </a:rPr>
              <a:t>imperdiet</a:t>
            </a:r>
            <a:r>
              <a:rPr lang="en-US" altLang="en-US" sz="1800">
                <a:solidFill>
                  <a:srgbClr val="332B60"/>
                </a:solidFill>
              </a:rPr>
              <a:t> </a:t>
            </a:r>
            <a:r>
              <a:rPr lang="en-US" altLang="en-US" sz="1800" err="1">
                <a:solidFill>
                  <a:srgbClr val="332B60"/>
                </a:solidFill>
              </a:rPr>
              <a:t>elit</a:t>
            </a:r>
            <a:r>
              <a:rPr lang="en-US" altLang="en-US" sz="1800">
                <a:solidFill>
                  <a:srgbClr val="332B60"/>
                </a:solidFill>
              </a:rPr>
              <a:t> </a:t>
            </a:r>
            <a:r>
              <a:rPr lang="en-US" altLang="en-US" sz="1800" err="1">
                <a:solidFill>
                  <a:srgbClr val="332B60"/>
                </a:solidFill>
              </a:rPr>
              <a:t>vel</a:t>
            </a:r>
            <a:r>
              <a:rPr lang="en-US" altLang="en-US" sz="1800">
                <a:solidFill>
                  <a:srgbClr val="332B60"/>
                </a:solidFill>
              </a:rPr>
              <a:t> </a:t>
            </a:r>
            <a:r>
              <a:rPr lang="en-US" altLang="en-US" sz="1800" err="1">
                <a:solidFill>
                  <a:srgbClr val="332B60"/>
                </a:solidFill>
              </a:rPr>
              <a:t>justo</a:t>
            </a:r>
            <a:r>
              <a:rPr lang="en-US" altLang="en-US" sz="1800">
                <a:solidFill>
                  <a:srgbClr val="332B60"/>
                </a:solidFill>
              </a:rPr>
              <a:t>. </a:t>
            </a:r>
          </a:p>
          <a:p>
            <a:pPr lvl="2">
              <a:buClr>
                <a:srgbClr val="E4067E"/>
              </a:buClr>
              <a:buFont typeface="Wingdings" panose="05000000000000000000" pitchFamily="2" charset="2"/>
              <a:buChar char="§"/>
            </a:pPr>
            <a:r>
              <a:rPr lang="en-US" altLang="en-US" sz="1800" err="1">
                <a:solidFill>
                  <a:srgbClr val="332B60"/>
                </a:solidFill>
              </a:rPr>
              <a:t>Quisque</a:t>
            </a:r>
            <a:r>
              <a:rPr lang="en-US" altLang="en-US" sz="1800">
                <a:solidFill>
                  <a:srgbClr val="332B60"/>
                </a:solidFill>
              </a:rPr>
              <a:t> </a:t>
            </a:r>
            <a:r>
              <a:rPr lang="en-US" altLang="en-US" sz="1800" err="1">
                <a:solidFill>
                  <a:srgbClr val="332B60"/>
                </a:solidFill>
              </a:rPr>
              <a:t>porttitor</a:t>
            </a:r>
            <a:r>
              <a:rPr lang="en-US" altLang="en-US" sz="1800">
                <a:solidFill>
                  <a:srgbClr val="332B60"/>
                </a:solidFill>
              </a:rPr>
              <a:t> </a:t>
            </a:r>
            <a:r>
              <a:rPr lang="en-US" altLang="en-US" sz="1800" err="1">
                <a:solidFill>
                  <a:srgbClr val="332B60"/>
                </a:solidFill>
              </a:rPr>
              <a:t>imperiandiet</a:t>
            </a:r>
            <a:r>
              <a:rPr lang="en-US" altLang="en-US" sz="1800">
                <a:solidFill>
                  <a:srgbClr val="332B60"/>
                </a:solidFill>
              </a:rPr>
              <a:t> qua.</a:t>
            </a:r>
          </a:p>
          <a:p>
            <a:pPr lvl="3">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p>
          <a:p>
            <a:pPr lvl="4">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p>
          <a:p>
            <a:pPr lvl="5">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endParaRPr lang="en-US" altLang="en-US">
              <a:solidFill>
                <a:srgbClr val="332B60"/>
              </a:solidFill>
            </a:endParaRPr>
          </a:p>
          <a:p>
            <a:pPr>
              <a:buClr>
                <a:srgbClr val="E4067E"/>
              </a:buClr>
            </a:pPr>
            <a:r>
              <a:rPr lang="et-EE" altLang="en-US" sz="1800">
                <a:solidFill>
                  <a:srgbClr val="332B60"/>
                </a:solidFill>
                <a:latin typeface="+mn-lt"/>
              </a:rPr>
              <a:t>B</a:t>
            </a:r>
            <a:r>
              <a:rPr lang="en-US" altLang="en-US" sz="1800" err="1">
                <a:solidFill>
                  <a:srgbClr val="332B60"/>
                </a:solidFill>
                <a:latin typeface="+mn-lt"/>
              </a:rPr>
              <a:t>ibendum</a:t>
            </a:r>
            <a:r>
              <a:rPr lang="en-US" altLang="en-US" sz="1800">
                <a:solidFill>
                  <a:srgbClr val="332B60"/>
                </a:solidFill>
                <a:latin typeface="+mn-lt"/>
              </a:rPr>
              <a:t> </a:t>
            </a:r>
            <a:r>
              <a:rPr lang="en-US" altLang="en-US" sz="1800" err="1">
                <a:solidFill>
                  <a:srgbClr val="332B60"/>
                </a:solidFill>
                <a:latin typeface="+mn-lt"/>
              </a:rPr>
              <a:t>hendrerit</a:t>
            </a:r>
            <a:r>
              <a:rPr lang="en-US" altLang="en-US" sz="1800">
                <a:solidFill>
                  <a:srgbClr val="332B60"/>
                </a:solidFill>
                <a:latin typeface="+mn-lt"/>
              </a:rPr>
              <a:t>, </a:t>
            </a:r>
            <a:r>
              <a:rPr lang="en-US" altLang="en-US" sz="1800" err="1">
                <a:solidFill>
                  <a:srgbClr val="332B60"/>
                </a:solidFill>
                <a:latin typeface="+mn-lt"/>
              </a:rPr>
              <a:t>rutrum</a:t>
            </a:r>
            <a:r>
              <a:rPr lang="en-US" altLang="en-US" sz="1800">
                <a:solidFill>
                  <a:srgbClr val="332B60"/>
                </a:solidFill>
                <a:latin typeface="+mn-lt"/>
              </a:rPr>
              <a:t> </a:t>
            </a:r>
            <a:r>
              <a:rPr lang="en-US" altLang="en-US" sz="1800" err="1">
                <a:solidFill>
                  <a:srgbClr val="332B60"/>
                </a:solidFill>
                <a:latin typeface="+mn-lt"/>
              </a:rPr>
              <a:t>ut</a:t>
            </a:r>
            <a:r>
              <a:rPr lang="en-US" altLang="en-US" sz="1800">
                <a:solidFill>
                  <a:srgbClr val="332B60"/>
                </a:solidFill>
                <a:latin typeface="+mn-lt"/>
              </a:rPr>
              <a:t>, </a:t>
            </a:r>
            <a:r>
              <a:rPr lang="en-US" altLang="en-US" sz="1800" err="1">
                <a:solidFill>
                  <a:srgbClr val="332B60"/>
                </a:solidFill>
                <a:latin typeface="+mn-lt"/>
              </a:rPr>
              <a:t>turpis</a:t>
            </a:r>
            <a:r>
              <a:rPr lang="en-US" altLang="en-US" sz="1800">
                <a:solidFill>
                  <a:srgbClr val="332B60"/>
                </a:solidFill>
                <a:latin typeface="+mn-lt"/>
              </a:rPr>
              <a:t>. </a:t>
            </a:r>
            <a:r>
              <a:rPr lang="en-US" altLang="en-US" sz="1800" err="1">
                <a:solidFill>
                  <a:srgbClr val="332B60"/>
                </a:solidFill>
                <a:latin typeface="+mn-lt"/>
              </a:rPr>
              <a:t>Sed</a:t>
            </a:r>
            <a:r>
              <a:rPr lang="en-US" altLang="en-US" sz="1800">
                <a:solidFill>
                  <a:srgbClr val="332B60"/>
                </a:solidFill>
                <a:latin typeface="+mn-lt"/>
              </a:rPr>
              <a:t> </a:t>
            </a:r>
            <a:r>
              <a:rPr lang="en-US" altLang="en-US" sz="1800" err="1">
                <a:solidFill>
                  <a:srgbClr val="332B60"/>
                </a:solidFill>
                <a:latin typeface="+mn-lt"/>
              </a:rPr>
              <a:t>velit</a:t>
            </a:r>
            <a:r>
              <a:rPr lang="en-US" altLang="en-US" sz="1800">
                <a:solidFill>
                  <a:srgbClr val="332B60"/>
                </a:solidFill>
                <a:latin typeface="+mn-lt"/>
              </a:rPr>
              <a:t>. </a:t>
            </a:r>
          </a:p>
          <a:p>
            <a:pPr lvl="1">
              <a:buClr>
                <a:srgbClr val="E4067E"/>
              </a:buClr>
              <a:buFont typeface="Wingdings" panose="05000000000000000000" pitchFamily="2" charset="2"/>
              <a:buChar char="§"/>
            </a:pPr>
            <a:r>
              <a:rPr lang="en-US" altLang="en-US" sz="1800" err="1">
                <a:solidFill>
                  <a:srgbClr val="332B60"/>
                </a:solidFill>
              </a:rPr>
              <a:t>Sed</a:t>
            </a:r>
            <a:r>
              <a:rPr lang="en-US" altLang="en-US" sz="1800">
                <a:solidFill>
                  <a:srgbClr val="332B60"/>
                </a:solidFill>
              </a:rPr>
              <a:t> semper </a:t>
            </a:r>
            <a:r>
              <a:rPr lang="en-US" altLang="en-US" sz="1800" err="1">
                <a:solidFill>
                  <a:srgbClr val="332B60"/>
                </a:solidFill>
              </a:rPr>
              <a:t>augue</a:t>
            </a:r>
            <a:r>
              <a:rPr lang="en-US" altLang="en-US" sz="1800">
                <a:solidFill>
                  <a:srgbClr val="332B60"/>
                </a:solidFill>
              </a:rPr>
              <a:t>.</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a:p>
          <a:p>
            <a:pPr lvl="2"/>
            <a:endParaRPr lang="et-EE"/>
          </a:p>
          <a:p>
            <a:pPr lvl="0"/>
            <a:endParaRPr lang="et-EE"/>
          </a:p>
        </p:txBody>
      </p:sp>
      <p:sp>
        <p:nvSpPr>
          <p:cNvPr id="2" name="Rectangle 1">
            <a:extLst>
              <a:ext uri="{FF2B5EF4-FFF2-40B4-BE49-F238E27FC236}">
                <a16:creationId xmlns:a16="http://schemas.microsoft.com/office/drawing/2014/main" id="{A1BBFA76-6642-63F5-FEB7-5115664F3F78}"/>
              </a:ext>
            </a:extLst>
          </p:cNvPr>
          <p:cNvSpPr/>
          <p:nvPr userDrawn="1"/>
        </p:nvSpPr>
        <p:spPr>
          <a:xfrm>
            <a:off x="479424" y="5698067"/>
            <a:ext cx="3897843" cy="81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1828949824"/>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id kahanevas järjekorra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A9FB50-B388-ECE8-5F04-DFC1688DF776}"/>
              </a:ext>
            </a:extLst>
          </p:cNvPr>
          <p:cNvSpPr/>
          <p:nvPr userDrawn="1"/>
        </p:nvSpPr>
        <p:spPr>
          <a:xfrm>
            <a:off x="204186" y="5761608"/>
            <a:ext cx="3835154" cy="81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a:t>Redigeeri juhtslaidi</a:t>
            </a:r>
          </a:p>
          <a:p>
            <a:pPr lvl="0"/>
            <a:r>
              <a:rPr lang="et-EE"/>
              <a:t>Vajadusel kahel real</a:t>
            </a:r>
            <a:endParaRPr lang="en-US"/>
          </a:p>
        </p:txBody>
      </p:sp>
      <p:sp>
        <p:nvSpPr>
          <p:cNvPr id="21" name="Text Placeholder 11"/>
          <p:cNvSpPr>
            <a:spLocks noGrp="1"/>
          </p:cNvSpPr>
          <p:nvPr>
            <p:ph type="body" sz="quarter" idx="14" hasCustomPrompt="1"/>
          </p:nvPr>
        </p:nvSpPr>
        <p:spPr>
          <a:xfrm>
            <a:off x="12747121" y="2497982"/>
            <a:ext cx="8802242" cy="414020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smtClean="0">
                <a:solidFill>
                  <a:srgbClr val="332B60"/>
                </a:solidFill>
              </a:defRPr>
            </a:lvl1pPr>
            <a:lvl2pPr marL="742950" indent="-285750">
              <a:buClr>
                <a:srgbClr val="E4067E"/>
              </a:buClr>
              <a:buFont typeface="Wingdings" panose="05000000000000000000" pitchFamily="2" charset="2"/>
              <a:buChar char="§"/>
              <a:defRPr sz="1600">
                <a:solidFill>
                  <a:srgbClr val="332B60"/>
                </a:solidFill>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3pPr>
            <a:lvl4pPr>
              <a:defRPr sz="1800">
                <a:solidFill>
                  <a:srgbClr val="332B60"/>
                </a:solidFill>
              </a:defRPr>
            </a:lvl4pPr>
            <a:lvl5pPr marL="1974850" marR="0" indent="-20320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a:defRPr sz="1800">
                <a:solidFill>
                  <a:srgbClr val="332B60"/>
                </a:solidFill>
              </a:defRPr>
            </a:lvl7pPr>
          </a:lstStyle>
          <a:p>
            <a:pPr>
              <a:buClr>
                <a:srgbClr val="E4067E"/>
              </a:buClr>
            </a:pPr>
            <a:r>
              <a:rPr lang="en-US" altLang="en-US" sz="1800">
                <a:solidFill>
                  <a:srgbClr val="332B60"/>
                </a:solidFill>
                <a:latin typeface="+mn-lt"/>
              </a:rPr>
              <a:t>Vivamus </a:t>
            </a:r>
            <a:r>
              <a:rPr lang="en-US" altLang="en-US" sz="1800" err="1">
                <a:solidFill>
                  <a:srgbClr val="332B60"/>
                </a:solidFill>
                <a:latin typeface="+mn-lt"/>
              </a:rPr>
              <a:t>hendrerit</a:t>
            </a:r>
            <a:r>
              <a:rPr lang="en-US" altLang="en-US" sz="1800">
                <a:solidFill>
                  <a:srgbClr val="332B60"/>
                </a:solidFill>
                <a:latin typeface="+mn-lt"/>
              </a:rPr>
              <a:t>. </a:t>
            </a:r>
            <a:r>
              <a:rPr lang="en-US" altLang="en-US" sz="1800" err="1">
                <a:solidFill>
                  <a:srgbClr val="332B60"/>
                </a:solidFill>
                <a:latin typeface="+mn-lt"/>
              </a:rPr>
              <a:t>Proin</a:t>
            </a:r>
            <a:r>
              <a:rPr lang="en-US" altLang="en-US" sz="1800">
                <a:solidFill>
                  <a:srgbClr val="332B60"/>
                </a:solidFill>
                <a:latin typeface="+mn-lt"/>
              </a:rPr>
              <a:t> </a:t>
            </a:r>
            <a:r>
              <a:rPr lang="en-US" altLang="en-US" sz="1800" err="1">
                <a:solidFill>
                  <a:srgbClr val="332B60"/>
                </a:solidFill>
                <a:latin typeface="+mn-lt"/>
              </a:rPr>
              <a:t>dapibus</a:t>
            </a:r>
            <a:r>
              <a:rPr lang="en-US" altLang="en-US" sz="1800">
                <a:solidFill>
                  <a:srgbClr val="332B60"/>
                </a:solidFill>
                <a:latin typeface="+mn-lt"/>
              </a:rPr>
              <a:t>. </a:t>
            </a:r>
            <a:r>
              <a:rPr lang="en-US" altLang="en-US" sz="1800" err="1">
                <a:solidFill>
                  <a:srgbClr val="332B60"/>
                </a:solidFill>
                <a:latin typeface="+mn-lt"/>
              </a:rPr>
              <a:t>Praesent</a:t>
            </a:r>
            <a:r>
              <a:rPr lang="en-US" altLang="en-US" sz="1800">
                <a:solidFill>
                  <a:srgbClr val="332B60"/>
                </a:solidFill>
                <a:latin typeface="+mn-lt"/>
              </a:rPr>
              <a:t> </a:t>
            </a:r>
            <a:r>
              <a:rPr lang="en-US" altLang="en-US" sz="1800" err="1">
                <a:solidFill>
                  <a:srgbClr val="332B60"/>
                </a:solidFill>
                <a:latin typeface="+mn-lt"/>
              </a:rPr>
              <a:t>ultrice</a:t>
            </a:r>
            <a:r>
              <a:rPr lang="en-US" altLang="en-US" sz="1800">
                <a:solidFill>
                  <a:srgbClr val="332B60"/>
                </a:solidFill>
                <a:latin typeface="+mn-lt"/>
              </a:rPr>
              <a:t> </a:t>
            </a:r>
            <a:r>
              <a:rPr lang="en-US" altLang="en-US" sz="1800" err="1">
                <a:solidFill>
                  <a:srgbClr val="332B60"/>
                </a:solidFill>
                <a:latin typeface="+mn-lt"/>
              </a:rPr>
              <a:t>ces</a:t>
            </a:r>
            <a:r>
              <a:rPr lang="en-US" altLang="en-US" sz="1800">
                <a:solidFill>
                  <a:srgbClr val="332B60"/>
                </a:solidFill>
                <a:latin typeface="+mn-lt"/>
              </a:rPr>
              <a:t> </a:t>
            </a:r>
            <a:r>
              <a:rPr lang="en-US" altLang="en-US" sz="1800" err="1">
                <a:solidFill>
                  <a:srgbClr val="332B60"/>
                </a:solidFill>
                <a:latin typeface="+mn-lt"/>
              </a:rPr>
              <a:t>nulla</a:t>
            </a:r>
            <a:r>
              <a:rPr lang="en-US" altLang="en-US" sz="1800">
                <a:solidFill>
                  <a:srgbClr val="332B60"/>
                </a:solidFill>
                <a:latin typeface="+mn-lt"/>
              </a:rPr>
              <a:t> sit </a:t>
            </a:r>
            <a:r>
              <a:rPr lang="en-US" altLang="en-US" sz="1800" err="1">
                <a:solidFill>
                  <a:srgbClr val="332B60"/>
                </a:solidFill>
                <a:latin typeface="+mn-lt"/>
              </a:rPr>
              <a:t>amet</a:t>
            </a:r>
            <a:r>
              <a:rPr lang="en-US" altLang="en-US" sz="1800">
                <a:solidFill>
                  <a:srgbClr val="332B60"/>
                </a:solidFill>
                <a:latin typeface="+mn-lt"/>
              </a:rPr>
              <a:t> lacus.</a:t>
            </a:r>
          </a:p>
          <a:p>
            <a:pPr lvl="1">
              <a:buClr>
                <a:srgbClr val="E4067E"/>
              </a:buClr>
              <a:buFont typeface="Wingdings" panose="05000000000000000000" pitchFamily="2" charset="2"/>
              <a:buChar char="§"/>
            </a:pPr>
            <a:r>
              <a:rPr lang="en-US" altLang="en-US" sz="1800" err="1">
                <a:solidFill>
                  <a:srgbClr val="332B60"/>
                </a:solidFill>
              </a:rPr>
              <a:t>Ut</a:t>
            </a:r>
            <a:r>
              <a:rPr lang="en-US" altLang="en-US" sz="1800">
                <a:solidFill>
                  <a:srgbClr val="332B60"/>
                </a:solidFill>
              </a:rPr>
              <a:t> vitae </a:t>
            </a:r>
            <a:r>
              <a:rPr lang="en-US" altLang="en-US" sz="1800" err="1">
                <a:solidFill>
                  <a:srgbClr val="332B60"/>
                </a:solidFill>
              </a:rPr>
              <a:t>nunc</a:t>
            </a:r>
            <a:r>
              <a:rPr lang="en-US" altLang="en-US" sz="1800">
                <a:solidFill>
                  <a:srgbClr val="332B60"/>
                </a:solidFill>
              </a:rPr>
              <a:t> non </a:t>
            </a:r>
            <a:r>
              <a:rPr lang="en-US" altLang="en-US" sz="1800" err="1">
                <a:solidFill>
                  <a:srgbClr val="332B60"/>
                </a:solidFill>
              </a:rPr>
              <a:t>pede</a:t>
            </a:r>
            <a:r>
              <a:rPr lang="en-US" altLang="en-US" sz="1800">
                <a:solidFill>
                  <a:srgbClr val="332B60"/>
                </a:solidFill>
              </a:rPr>
              <a:t> </a:t>
            </a:r>
            <a:r>
              <a:rPr lang="en-US" altLang="en-US" sz="1800" err="1">
                <a:solidFill>
                  <a:srgbClr val="332B60"/>
                </a:solidFill>
              </a:rPr>
              <a:t>tristique</a:t>
            </a:r>
            <a:r>
              <a:rPr lang="en-US" altLang="en-US" sz="1800">
                <a:solidFill>
                  <a:srgbClr val="332B60"/>
                </a:solidFill>
              </a:rPr>
              <a:t> </a:t>
            </a:r>
            <a:r>
              <a:rPr lang="en-US" altLang="en-US" sz="1800" err="1">
                <a:solidFill>
                  <a:srgbClr val="332B60"/>
                </a:solidFill>
              </a:rPr>
              <a:t>sagittis</a:t>
            </a:r>
            <a:r>
              <a:rPr lang="en-US" altLang="en-US" sz="1800">
                <a:solidFill>
                  <a:srgbClr val="332B60"/>
                </a:solidFill>
              </a:rPr>
              <a:t>. </a:t>
            </a:r>
            <a:r>
              <a:rPr lang="en-US" altLang="en-US" sz="1800" err="1">
                <a:solidFill>
                  <a:srgbClr val="332B60"/>
                </a:solidFill>
              </a:rPr>
              <a:t>Aliquam</a:t>
            </a:r>
            <a:r>
              <a:rPr lang="en-US" altLang="en-US" sz="1800">
                <a:solidFill>
                  <a:srgbClr val="332B60"/>
                </a:solidFill>
              </a:rPr>
              <a:t> </a:t>
            </a:r>
            <a:r>
              <a:rPr lang="en-US" altLang="en-US" sz="1800" err="1">
                <a:solidFill>
                  <a:srgbClr val="332B60"/>
                </a:solidFill>
              </a:rPr>
              <a:t>imperdiet</a:t>
            </a:r>
            <a:r>
              <a:rPr lang="en-US" altLang="en-US" sz="1800">
                <a:solidFill>
                  <a:srgbClr val="332B60"/>
                </a:solidFill>
              </a:rPr>
              <a:t> </a:t>
            </a:r>
            <a:r>
              <a:rPr lang="en-US" altLang="en-US" sz="1800" err="1">
                <a:solidFill>
                  <a:srgbClr val="332B60"/>
                </a:solidFill>
              </a:rPr>
              <a:t>elit</a:t>
            </a:r>
            <a:r>
              <a:rPr lang="en-US" altLang="en-US" sz="1800">
                <a:solidFill>
                  <a:srgbClr val="332B60"/>
                </a:solidFill>
              </a:rPr>
              <a:t> </a:t>
            </a:r>
            <a:r>
              <a:rPr lang="en-US" altLang="en-US" sz="1800" err="1">
                <a:solidFill>
                  <a:srgbClr val="332B60"/>
                </a:solidFill>
              </a:rPr>
              <a:t>vel</a:t>
            </a:r>
            <a:r>
              <a:rPr lang="en-US" altLang="en-US" sz="1800">
                <a:solidFill>
                  <a:srgbClr val="332B60"/>
                </a:solidFill>
              </a:rPr>
              <a:t> </a:t>
            </a:r>
            <a:r>
              <a:rPr lang="en-US" altLang="en-US" sz="1800" err="1">
                <a:solidFill>
                  <a:srgbClr val="332B60"/>
                </a:solidFill>
              </a:rPr>
              <a:t>justo</a:t>
            </a:r>
            <a:r>
              <a:rPr lang="en-US" altLang="en-US" sz="1800">
                <a:solidFill>
                  <a:srgbClr val="332B60"/>
                </a:solidFill>
              </a:rPr>
              <a:t>. </a:t>
            </a:r>
          </a:p>
          <a:p>
            <a:pPr lvl="2">
              <a:buClr>
                <a:srgbClr val="E4067E"/>
              </a:buClr>
              <a:buFont typeface="Wingdings" panose="05000000000000000000" pitchFamily="2" charset="2"/>
              <a:buChar char="§"/>
            </a:pPr>
            <a:r>
              <a:rPr lang="en-US" altLang="en-US" sz="1800" err="1">
                <a:solidFill>
                  <a:srgbClr val="332B60"/>
                </a:solidFill>
              </a:rPr>
              <a:t>Quisque</a:t>
            </a:r>
            <a:r>
              <a:rPr lang="en-US" altLang="en-US" sz="1800">
                <a:solidFill>
                  <a:srgbClr val="332B60"/>
                </a:solidFill>
              </a:rPr>
              <a:t> </a:t>
            </a:r>
            <a:r>
              <a:rPr lang="en-US" altLang="en-US" sz="1800" err="1">
                <a:solidFill>
                  <a:srgbClr val="332B60"/>
                </a:solidFill>
              </a:rPr>
              <a:t>porttitor</a:t>
            </a:r>
            <a:r>
              <a:rPr lang="en-US" altLang="en-US" sz="1800">
                <a:solidFill>
                  <a:srgbClr val="332B60"/>
                </a:solidFill>
              </a:rPr>
              <a:t> </a:t>
            </a:r>
            <a:r>
              <a:rPr lang="en-US" altLang="en-US" sz="1800" err="1">
                <a:solidFill>
                  <a:srgbClr val="332B60"/>
                </a:solidFill>
              </a:rPr>
              <a:t>imperiandiet</a:t>
            </a:r>
            <a:r>
              <a:rPr lang="en-US" altLang="en-US" sz="1800">
                <a:solidFill>
                  <a:srgbClr val="332B60"/>
                </a:solidFill>
              </a:rPr>
              <a:t> qua.</a:t>
            </a:r>
          </a:p>
          <a:p>
            <a:pPr lvl="3">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p>
          <a:p>
            <a:pPr lvl="4">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p>
          <a:p>
            <a:pPr lvl="5">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endParaRPr lang="en-US" altLang="en-US">
              <a:solidFill>
                <a:srgbClr val="332B60"/>
              </a:solidFill>
            </a:endParaRPr>
          </a:p>
          <a:p>
            <a:pPr>
              <a:buClr>
                <a:srgbClr val="E4067E"/>
              </a:buClr>
            </a:pPr>
            <a:r>
              <a:rPr lang="et-EE" altLang="en-US" sz="1800">
                <a:solidFill>
                  <a:srgbClr val="332B60"/>
                </a:solidFill>
                <a:latin typeface="+mn-lt"/>
              </a:rPr>
              <a:t>B</a:t>
            </a:r>
            <a:r>
              <a:rPr lang="en-US" altLang="en-US" sz="1800" err="1">
                <a:solidFill>
                  <a:srgbClr val="332B60"/>
                </a:solidFill>
                <a:latin typeface="+mn-lt"/>
              </a:rPr>
              <a:t>ibendum</a:t>
            </a:r>
            <a:r>
              <a:rPr lang="en-US" altLang="en-US" sz="1800">
                <a:solidFill>
                  <a:srgbClr val="332B60"/>
                </a:solidFill>
                <a:latin typeface="+mn-lt"/>
              </a:rPr>
              <a:t> </a:t>
            </a:r>
            <a:r>
              <a:rPr lang="en-US" altLang="en-US" sz="1800" err="1">
                <a:solidFill>
                  <a:srgbClr val="332B60"/>
                </a:solidFill>
                <a:latin typeface="+mn-lt"/>
              </a:rPr>
              <a:t>hendrerit</a:t>
            </a:r>
            <a:r>
              <a:rPr lang="en-US" altLang="en-US" sz="1800">
                <a:solidFill>
                  <a:srgbClr val="332B60"/>
                </a:solidFill>
                <a:latin typeface="+mn-lt"/>
              </a:rPr>
              <a:t>, </a:t>
            </a:r>
            <a:r>
              <a:rPr lang="en-US" altLang="en-US" sz="1800" err="1">
                <a:solidFill>
                  <a:srgbClr val="332B60"/>
                </a:solidFill>
                <a:latin typeface="+mn-lt"/>
              </a:rPr>
              <a:t>rutrum</a:t>
            </a:r>
            <a:r>
              <a:rPr lang="en-US" altLang="en-US" sz="1800">
                <a:solidFill>
                  <a:srgbClr val="332B60"/>
                </a:solidFill>
                <a:latin typeface="+mn-lt"/>
              </a:rPr>
              <a:t> </a:t>
            </a:r>
            <a:r>
              <a:rPr lang="en-US" altLang="en-US" sz="1800" err="1">
                <a:solidFill>
                  <a:srgbClr val="332B60"/>
                </a:solidFill>
                <a:latin typeface="+mn-lt"/>
              </a:rPr>
              <a:t>ut</a:t>
            </a:r>
            <a:r>
              <a:rPr lang="en-US" altLang="en-US" sz="1800">
                <a:solidFill>
                  <a:srgbClr val="332B60"/>
                </a:solidFill>
                <a:latin typeface="+mn-lt"/>
              </a:rPr>
              <a:t>, </a:t>
            </a:r>
            <a:r>
              <a:rPr lang="en-US" altLang="en-US" sz="1800" err="1">
                <a:solidFill>
                  <a:srgbClr val="332B60"/>
                </a:solidFill>
                <a:latin typeface="+mn-lt"/>
              </a:rPr>
              <a:t>turpis</a:t>
            </a:r>
            <a:r>
              <a:rPr lang="en-US" altLang="en-US" sz="1800">
                <a:solidFill>
                  <a:srgbClr val="332B60"/>
                </a:solidFill>
                <a:latin typeface="+mn-lt"/>
              </a:rPr>
              <a:t>. </a:t>
            </a:r>
            <a:r>
              <a:rPr lang="en-US" altLang="en-US" sz="1800" err="1">
                <a:solidFill>
                  <a:srgbClr val="332B60"/>
                </a:solidFill>
                <a:latin typeface="+mn-lt"/>
              </a:rPr>
              <a:t>Sed</a:t>
            </a:r>
            <a:r>
              <a:rPr lang="en-US" altLang="en-US" sz="1800">
                <a:solidFill>
                  <a:srgbClr val="332B60"/>
                </a:solidFill>
                <a:latin typeface="+mn-lt"/>
              </a:rPr>
              <a:t> </a:t>
            </a:r>
            <a:r>
              <a:rPr lang="en-US" altLang="en-US" sz="1800" err="1">
                <a:solidFill>
                  <a:srgbClr val="332B60"/>
                </a:solidFill>
                <a:latin typeface="+mn-lt"/>
              </a:rPr>
              <a:t>velit</a:t>
            </a:r>
            <a:r>
              <a:rPr lang="en-US" altLang="en-US" sz="1800">
                <a:solidFill>
                  <a:srgbClr val="332B60"/>
                </a:solidFill>
                <a:latin typeface="+mn-lt"/>
              </a:rPr>
              <a:t>. </a:t>
            </a:r>
          </a:p>
          <a:p>
            <a:pPr lvl="1">
              <a:buClr>
                <a:srgbClr val="E4067E"/>
              </a:buClr>
              <a:buFont typeface="Wingdings" panose="05000000000000000000" pitchFamily="2" charset="2"/>
              <a:buChar char="§"/>
            </a:pPr>
            <a:r>
              <a:rPr lang="en-US" altLang="en-US" sz="1800" err="1">
                <a:solidFill>
                  <a:srgbClr val="332B60"/>
                </a:solidFill>
              </a:rPr>
              <a:t>Sed</a:t>
            </a:r>
            <a:r>
              <a:rPr lang="en-US" altLang="en-US" sz="1800">
                <a:solidFill>
                  <a:srgbClr val="332B60"/>
                </a:solidFill>
              </a:rPr>
              <a:t> semper </a:t>
            </a:r>
            <a:r>
              <a:rPr lang="en-US" altLang="en-US" sz="1800" err="1">
                <a:solidFill>
                  <a:srgbClr val="332B60"/>
                </a:solidFill>
              </a:rPr>
              <a:t>augue</a:t>
            </a:r>
            <a:r>
              <a:rPr lang="en-US" altLang="en-US" sz="1800">
                <a:solidFill>
                  <a:srgbClr val="332B60"/>
                </a:solidFill>
              </a:rPr>
              <a:t>.</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a:p>
          <a:p>
            <a:pPr lvl="2"/>
            <a:endParaRPr lang="et-EE"/>
          </a:p>
          <a:p>
            <a:pPr lvl="0"/>
            <a:endParaRPr lang="et-EE"/>
          </a:p>
        </p:txBody>
      </p:sp>
      <p:sp>
        <p:nvSpPr>
          <p:cNvPr id="4" name="Text Placeholder 11">
            <a:extLst>
              <a:ext uri="{FF2B5EF4-FFF2-40B4-BE49-F238E27FC236}">
                <a16:creationId xmlns:a16="http://schemas.microsoft.com/office/drawing/2014/main" id="{D3B3BC33-8ABA-48F1-BFB4-DE482C7C785A}"/>
              </a:ext>
            </a:extLst>
          </p:cNvPr>
          <p:cNvSpPr>
            <a:spLocks noGrp="1"/>
          </p:cNvSpPr>
          <p:nvPr>
            <p:ph type="body" sz="quarter" idx="16" hasCustomPrompt="1"/>
          </p:nvPr>
        </p:nvSpPr>
        <p:spPr>
          <a:xfrm>
            <a:off x="2171700" y="1576024"/>
            <a:ext cx="8802241" cy="3940539"/>
          </a:xfrm>
          <a:prstGeom prst="rect">
            <a:avLst/>
          </a:prstGeom>
        </p:spPr>
        <p:txBody>
          <a:bodyPr lIns="0" tIns="0" rIns="0" bIns="0"/>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536575" indent="-263525">
              <a:lnSpc>
                <a:spcPct val="100000"/>
              </a:lnSpc>
              <a:spcBef>
                <a:spcPts val="500"/>
              </a:spcBef>
              <a:buClr>
                <a:srgbClr val="E4067E"/>
              </a:buClr>
              <a:buFont typeface="Wingdings" panose="05000000000000000000" pitchFamily="2" charset="2"/>
              <a:buChar char="§"/>
              <a:defRPr sz="1600">
                <a:solidFill>
                  <a:srgbClr val="332B60"/>
                </a:solidFill>
              </a:defRPr>
            </a:lvl2pPr>
            <a:lvl3pPr marL="809625" indent="-273050">
              <a:lnSpc>
                <a:spcPct val="100000"/>
              </a:lnSpc>
              <a:spcBef>
                <a:spcPts val="500"/>
              </a:spcBef>
              <a:buClr>
                <a:srgbClr val="E4067E"/>
              </a:buClr>
              <a:buFont typeface="Wingdings" panose="05000000000000000000" pitchFamily="2" charset="2"/>
              <a:buChar char="§"/>
              <a:defRPr sz="1400">
                <a:solidFill>
                  <a:srgbClr val="332B60"/>
                </a:solidFill>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a:solidFill>
                  <a:srgbClr val="332B60"/>
                </a:solidFill>
              </a:defRPr>
            </a:lvl4pPr>
            <a:lvl5pPr marL="2057400" marR="0" indent="-536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a:t>Redigeeri teksti</a:t>
            </a:r>
          </a:p>
          <a:p>
            <a:pPr lvl="1"/>
            <a:r>
              <a:rPr lang="et-EE"/>
              <a:t>Redigeeri teksti</a:t>
            </a:r>
          </a:p>
          <a:p>
            <a:pPr lvl="2"/>
            <a:r>
              <a:rPr lang="et-EE"/>
              <a:t>Redigeeri teksti</a:t>
            </a:r>
          </a:p>
        </p:txBody>
      </p:sp>
      <p:pic>
        <p:nvPicPr>
          <p:cNvPr id="2" name="Picture 2" descr="SQUARES – Sustainability and Quality Assurance for Academic Governance and Redesign Engineering Studies">
            <a:extLst>
              <a:ext uri="{FF2B5EF4-FFF2-40B4-BE49-F238E27FC236}">
                <a16:creationId xmlns:a16="http://schemas.microsoft.com/office/drawing/2014/main" id="{2986BDDD-F18D-A6E5-1300-18B6A06A63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587" y="5657328"/>
            <a:ext cx="1997113" cy="88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455121"/>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i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B5F7B326-813F-48FE-A89E-578AEFA0CE37}"/>
              </a:ext>
            </a:extLst>
          </p:cNvPr>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a:t>Redigeeri juhtslaidi</a:t>
            </a:r>
          </a:p>
          <a:p>
            <a:pPr lvl="0"/>
            <a:r>
              <a:rPr lang="et-EE"/>
              <a:t>Vajadusel kahel real</a:t>
            </a:r>
            <a:endParaRPr lang="en-US"/>
          </a:p>
        </p:txBody>
      </p:sp>
      <p:sp>
        <p:nvSpPr>
          <p:cNvPr id="4" name="Text Placeholder 11">
            <a:extLst>
              <a:ext uri="{FF2B5EF4-FFF2-40B4-BE49-F238E27FC236}">
                <a16:creationId xmlns:a16="http://schemas.microsoft.com/office/drawing/2014/main" id="{48AB3674-C39F-4DA6-97F2-B4A2C52D87C4}"/>
              </a:ext>
            </a:extLst>
          </p:cNvPr>
          <p:cNvSpPr>
            <a:spLocks noGrp="1"/>
          </p:cNvSpPr>
          <p:nvPr>
            <p:ph type="body" sz="quarter" idx="16" hasCustomPrompt="1"/>
          </p:nvPr>
        </p:nvSpPr>
        <p:spPr>
          <a:xfrm>
            <a:off x="2171700" y="1577500"/>
            <a:ext cx="8802241" cy="3939063"/>
          </a:xfrm>
          <a:prstGeom prst="rect">
            <a:avLst/>
          </a:prstGeom>
        </p:spPr>
        <p:txBody>
          <a:bodyPr lIns="0" tIns="0" rIns="0" bIns="0">
            <a:normAutofit/>
          </a:bodyPr>
          <a:lstStyle>
            <a:lvl1pPr marL="358775" marR="0" indent="-358775" algn="l" defTabSz="914400" rtl="0" eaLnBrk="1" fontAlgn="auto" latinLnBrk="0" hangingPunct="1">
              <a:lnSpc>
                <a:spcPct val="10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358775" indent="-358775">
              <a:lnSpc>
                <a:spcPct val="100000"/>
              </a:lnSpc>
              <a:buClr>
                <a:srgbClr val="E4067E"/>
              </a:buClr>
              <a:buFont typeface="Wingdings" panose="05000000000000000000" pitchFamily="2" charset="2"/>
              <a:buChar char="§"/>
              <a:tabLst/>
              <a:defRPr sz="1800">
                <a:solidFill>
                  <a:srgbClr val="332B60"/>
                </a:solidFill>
              </a:defRPr>
            </a:lvl2pPr>
            <a:lvl3pPr marL="358775" indent="-358775">
              <a:lnSpc>
                <a:spcPct val="100000"/>
              </a:lnSpc>
              <a:buClr>
                <a:srgbClr val="E4067E"/>
              </a:buClr>
              <a:buFont typeface="Wingdings" panose="05000000000000000000" pitchFamily="2" charset="2"/>
              <a:buChar char="§"/>
              <a:tabLst/>
              <a:defRPr sz="1800">
                <a:solidFill>
                  <a:srgbClr val="332B60"/>
                </a:solidFill>
              </a:defRPr>
            </a:lvl3pPr>
            <a:lvl4pPr marL="2057400" marR="0" indent="-205740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tab pos="444500" algn="l"/>
              </a:tabLst>
              <a:defRPr sz="1800">
                <a:solidFill>
                  <a:srgbClr val="332B60"/>
                </a:solidFill>
              </a:defRPr>
            </a:lvl4pPr>
            <a:lvl5pPr marL="2057400" marR="0" indent="-205740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tab pos="444500" algn="l"/>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a:t>Redigeeri teksti</a:t>
            </a:r>
          </a:p>
          <a:p>
            <a:pPr lvl="1"/>
            <a:r>
              <a:rPr lang="et-EE"/>
              <a:t>Redigeeri teksti</a:t>
            </a:r>
          </a:p>
          <a:p>
            <a:pPr lvl="2"/>
            <a:r>
              <a:rPr lang="et-EE"/>
              <a:t>Redigeeri teksti</a:t>
            </a:r>
          </a:p>
        </p:txBody>
      </p:sp>
    </p:spTree>
    <p:extLst>
      <p:ext uri="{BB962C8B-B14F-4D97-AF65-F5344CB8AC3E}">
        <p14:creationId xmlns:p14="http://schemas.microsoft.com/office/powerpoint/2010/main" val="3067707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494517" cy="80277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a:lvl2pPr>
          </a:lstStyle>
          <a:p>
            <a:pPr lvl="0"/>
            <a:r>
              <a:rPr lang="et-EE"/>
              <a:t>Redigeeri juhtslaidi</a:t>
            </a:r>
          </a:p>
          <a:p>
            <a:pPr lvl="0"/>
            <a:r>
              <a:rPr lang="et-EE"/>
              <a:t>Vajadusel kahel real</a:t>
            </a:r>
            <a:endParaRPr lang="en-US"/>
          </a:p>
        </p:txBody>
      </p:sp>
      <p:sp>
        <p:nvSpPr>
          <p:cNvPr id="14" name="Chart Placeholder 13"/>
          <p:cNvSpPr>
            <a:spLocks noGrp="1"/>
          </p:cNvSpPr>
          <p:nvPr>
            <p:ph type="chart" sz="quarter" idx="15"/>
          </p:nvPr>
        </p:nvSpPr>
        <p:spPr>
          <a:xfrm>
            <a:off x="2180246" y="3119215"/>
            <a:ext cx="8802242" cy="2397349"/>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a:t>Diagrammi lisamiseks klõpsake ikooni</a:t>
            </a:r>
            <a:endParaRPr lang="en-US" noProof="0"/>
          </a:p>
        </p:txBody>
      </p:sp>
      <p:sp>
        <p:nvSpPr>
          <p:cNvPr id="16" name="Text Placeholder 15"/>
          <p:cNvSpPr>
            <a:spLocks noGrp="1"/>
          </p:cNvSpPr>
          <p:nvPr>
            <p:ph type="body" sz="quarter" idx="16" hasCustomPrompt="1"/>
          </p:nvPr>
        </p:nvSpPr>
        <p:spPr>
          <a:xfrm>
            <a:off x="2171700" y="2059533"/>
            <a:ext cx="8790444" cy="901807"/>
          </a:xfrm>
          <a:prstGeom prst="rect">
            <a:avLst/>
          </a:prstGeom>
        </p:spPr>
        <p:txBody>
          <a:bodyPr lIns="0" tIns="0" rIns="0" bIns="0"/>
          <a:lstStyle>
            <a:lvl1pPr marL="228600" indent="-228600">
              <a:lnSpc>
                <a:spcPct val="100000"/>
              </a:lnSpc>
              <a:spcBef>
                <a:spcPts val="500"/>
              </a:spcBef>
              <a:buClr>
                <a:srgbClr val="E4067E"/>
              </a:buClr>
              <a:buFont typeface="Wingdings" panose="05000000000000000000" pitchFamily="2" charset="2"/>
              <a:buChar char="§"/>
              <a:defRPr sz="1800" baseline="0">
                <a:solidFill>
                  <a:srgbClr val="332B60"/>
                </a:solidFill>
                <a:latin typeface="Verdana" charset="0"/>
              </a:defRPr>
            </a:lvl1pPr>
            <a:lvl2pPr marL="538163" indent="-273050">
              <a:lnSpc>
                <a:spcPct val="100000"/>
              </a:lnSpc>
              <a:spcBef>
                <a:spcPts val="500"/>
              </a:spcBef>
              <a:buClr>
                <a:srgbClr val="E4067E"/>
              </a:buClr>
              <a:buFont typeface="Wingdings" panose="05000000000000000000" pitchFamily="2" charset="2"/>
              <a:buChar char="§"/>
              <a:defRPr sz="1600">
                <a:solidFill>
                  <a:srgbClr val="332B60"/>
                </a:solidFill>
              </a:defRPr>
            </a:lvl2pPr>
            <a:lvl3pPr marL="803275" indent="-265113">
              <a:lnSpc>
                <a:spcPct val="100000"/>
              </a:lnSpc>
              <a:spcBef>
                <a:spcPts val="500"/>
              </a:spcBef>
              <a:buClr>
                <a:srgbClr val="E4067E"/>
              </a:buClr>
              <a:buFont typeface="Wingdings" panose="05000000000000000000" pitchFamily="2" charset="2"/>
              <a:buChar char="§"/>
              <a:defRPr sz="1400">
                <a:solidFill>
                  <a:srgbClr val="332B60"/>
                </a:solidFill>
              </a:defRPr>
            </a:lvl3pPr>
            <a:lvl4pPr marL="1371600" indent="0">
              <a:buFont typeface="Verdana" panose="020B0604030504040204" pitchFamily="34" charset="0"/>
              <a:buNone/>
              <a:defRPr/>
            </a:lvl4pPr>
          </a:lstStyle>
          <a:p>
            <a:pPr lvl="0"/>
            <a:r>
              <a:rPr lang="et-EE"/>
              <a:t>Redigeeri teksti</a:t>
            </a:r>
          </a:p>
          <a:p>
            <a:pPr lvl="1"/>
            <a:r>
              <a:rPr lang="et-EE"/>
              <a:t>Redigeeri teksti</a:t>
            </a:r>
          </a:p>
          <a:p>
            <a:pPr lvl="2"/>
            <a:r>
              <a:rPr lang="et-EE"/>
              <a:t>Redigeeri teksti</a:t>
            </a:r>
          </a:p>
          <a:p>
            <a:pPr lvl="2"/>
            <a:endParaRPr lang="et-EE"/>
          </a:p>
        </p:txBody>
      </p:sp>
      <p:sp>
        <p:nvSpPr>
          <p:cNvPr id="7" name="Text Placeholder 11"/>
          <p:cNvSpPr>
            <a:spLocks noGrp="1"/>
          </p:cNvSpPr>
          <p:nvPr>
            <p:ph type="body" sz="quarter" idx="18"/>
          </p:nvPr>
        </p:nvSpPr>
        <p:spPr>
          <a:xfrm>
            <a:off x="2171700" y="1586046"/>
            <a:ext cx="8790444" cy="413669"/>
          </a:xfrm>
          <a:prstGeom prst="rect">
            <a:avLst/>
          </a:prstGeom>
        </p:spPr>
        <p:txBody>
          <a:bodyPr lIns="0" tIns="0" rIns="0" bIns="0"/>
          <a:lstStyle>
            <a:lvl1pPr marL="0" marR="0" indent="0" algn="l" defTabSz="914400" rtl="0" eaLnBrk="1" fontAlgn="auto" latinLnBrk="0" hangingPunct="1">
              <a:lnSpc>
                <a:spcPct val="100000"/>
              </a:lnSpc>
              <a:spcBef>
                <a:spcPts val="500"/>
              </a:spcBef>
              <a:spcAft>
                <a:spcPts val="0"/>
              </a:spcAft>
              <a:buClrTx/>
              <a:buSzTx/>
              <a:buFont typeface="Wingdings" panose="05000000000000000000" pitchFamily="2" charset="2"/>
              <a:buNone/>
              <a:tabLst/>
              <a:defRPr sz="1800" baseline="0">
                <a:solidFill>
                  <a:srgbClr val="332B60"/>
                </a:solidFill>
                <a:latin typeface="Verdana" charset="0"/>
              </a:defRPr>
            </a:lvl1pPr>
          </a:lstStyle>
          <a:p>
            <a:pPr lvl="0"/>
            <a:r>
              <a:rPr lang="et-EE"/>
              <a:t>Klõpsake juhteksemplari tekstilaadide redigeerimiseks</a:t>
            </a:r>
          </a:p>
        </p:txBody>
      </p:sp>
    </p:spTree>
    <p:extLst>
      <p:ext uri="{BB962C8B-B14F-4D97-AF65-F5344CB8AC3E}">
        <p14:creationId xmlns:p14="http://schemas.microsoft.com/office/powerpoint/2010/main" val="1089944634"/>
      </p:ext>
    </p:extLst>
  </p:cSld>
  <p:clrMapOvr>
    <a:masterClrMapping/>
  </p:clrMapOvr>
  <p:extLst>
    <p:ext uri="{DCECCB84-F9BA-43D5-87BE-67443E8EF086}">
      <p15:sldGuideLst xmlns:p15="http://schemas.microsoft.com/office/powerpoint/2012/main">
        <p15:guide id="2" orient="horz" pos="1026">
          <p15:clr>
            <a:srgbClr val="FBAE40"/>
          </p15:clr>
        </p15:guide>
        <p15:guide id="3" orient="horz" pos="39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4" y="549275"/>
            <a:ext cx="10656887" cy="810887"/>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a:t>Redigeeri juhtslaidi</a:t>
            </a:r>
          </a:p>
          <a:p>
            <a:pPr lvl="0"/>
            <a:r>
              <a:rPr lang="et-EE"/>
              <a:t>Vajadusel kahel real</a:t>
            </a:r>
            <a:endParaRPr lang="en-US"/>
          </a:p>
        </p:txBody>
      </p:sp>
      <p:sp>
        <p:nvSpPr>
          <p:cNvPr id="12" name="Text Placeholder 11"/>
          <p:cNvSpPr>
            <a:spLocks noGrp="1"/>
          </p:cNvSpPr>
          <p:nvPr>
            <p:ph type="body" sz="quarter" idx="14"/>
          </p:nvPr>
        </p:nvSpPr>
        <p:spPr>
          <a:xfrm>
            <a:off x="2180246" y="1586047"/>
            <a:ext cx="8964612" cy="388032"/>
          </a:xfrm>
          <a:prstGeom prst="rect">
            <a:avLst/>
          </a:prstGeom>
        </p:spPr>
        <p:txBody>
          <a:bodyPr lIns="0" tIns="0" rIns="0" bIns="0"/>
          <a:lstStyle>
            <a:lvl1pPr marL="228600" marR="0" indent="-228600" algn="l" defTabSz="914400" rtl="0" eaLnBrk="1" fontAlgn="auto" latinLnBrk="0" hangingPunct="1">
              <a:lnSpc>
                <a:spcPct val="100000"/>
              </a:lnSpc>
              <a:spcBef>
                <a:spcPts val="500"/>
              </a:spcBef>
              <a:spcAft>
                <a:spcPts val="0"/>
              </a:spcAft>
              <a:buClrTx/>
              <a:buSzTx/>
              <a:buFont typeface="Arial"/>
              <a:buNone/>
              <a:tabLst/>
              <a:defRPr sz="1800" baseline="0">
                <a:solidFill>
                  <a:srgbClr val="332B60"/>
                </a:solidFill>
                <a:latin typeface="Verdana" charset="0"/>
              </a:defRPr>
            </a:lvl1pPr>
          </a:lstStyle>
          <a:p>
            <a:pPr lvl="0"/>
            <a:r>
              <a:rPr lang="et-EE"/>
              <a:t>Klõpsake juhteksemplari tekstilaadide redigeerimiseks</a:t>
            </a:r>
          </a:p>
        </p:txBody>
      </p:sp>
      <p:sp>
        <p:nvSpPr>
          <p:cNvPr id="3" name="Picture Placeholder 2"/>
          <p:cNvSpPr>
            <a:spLocks noGrp="1"/>
          </p:cNvSpPr>
          <p:nvPr>
            <p:ph type="pic" sz="quarter" idx="16"/>
          </p:nvPr>
        </p:nvSpPr>
        <p:spPr>
          <a:xfrm>
            <a:off x="2180246" y="2110812"/>
            <a:ext cx="8964613" cy="3405752"/>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a:t>Pildi lisamiseks klõpsake ikooni</a:t>
            </a:r>
            <a:endParaRPr lang="en-US" noProof="0"/>
          </a:p>
        </p:txBody>
      </p:sp>
    </p:spTree>
    <p:extLst>
      <p:ext uri="{BB962C8B-B14F-4D97-AF65-F5344CB8AC3E}">
        <p14:creationId xmlns:p14="http://schemas.microsoft.com/office/powerpoint/2010/main" val="1138893692"/>
      </p:ext>
    </p:extLst>
  </p:cSld>
  <p:clrMapOvr>
    <a:masterClrMapping/>
  </p:clrMapOvr>
  <p:extLst>
    <p:ext uri="{DCECCB84-F9BA-43D5-87BE-67443E8EF086}">
      <p15:sldGuideLst xmlns:p15="http://schemas.microsoft.com/office/powerpoint/2012/main">
        <p15:guide id="2" orient="horz" pos="3997">
          <p15:clr>
            <a:srgbClr val="FBAE40"/>
          </p15:clr>
        </p15:guide>
        <p15:guide id="3" orient="horz" pos="102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7" y="549275"/>
            <a:ext cx="6109380"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a:t>Redigeeri juhtslaidi</a:t>
            </a:r>
          </a:p>
          <a:p>
            <a:pPr lvl="0"/>
            <a:r>
              <a:rPr lang="et-EE"/>
              <a:t>Vajadusel kahel real</a:t>
            </a:r>
            <a:endParaRPr lang="en-US"/>
          </a:p>
        </p:txBody>
      </p:sp>
      <p:sp>
        <p:nvSpPr>
          <p:cNvPr id="12" name="Chart Placeholder 13"/>
          <p:cNvSpPr>
            <a:spLocks noGrp="1"/>
          </p:cNvSpPr>
          <p:nvPr>
            <p:ph type="chart" sz="quarter" idx="15"/>
          </p:nvPr>
        </p:nvSpPr>
        <p:spPr>
          <a:xfrm>
            <a:off x="6888163" y="557822"/>
            <a:ext cx="4248151" cy="495874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a:t>Diagrammi lisamiseks klõpsake ikooni</a:t>
            </a:r>
            <a:endParaRPr lang="en-US" noProof="0"/>
          </a:p>
        </p:txBody>
      </p:sp>
      <p:sp>
        <p:nvSpPr>
          <p:cNvPr id="17" name="Text Placeholder 11"/>
          <p:cNvSpPr>
            <a:spLocks noGrp="1"/>
          </p:cNvSpPr>
          <p:nvPr>
            <p:ph type="body" sz="quarter" idx="16" hasCustomPrompt="1"/>
          </p:nvPr>
        </p:nvSpPr>
        <p:spPr>
          <a:xfrm>
            <a:off x="2171700" y="1577500"/>
            <a:ext cx="4351731" cy="3939063"/>
          </a:xfrm>
          <a:prstGeom prst="rect">
            <a:avLst/>
          </a:prstGeom>
        </p:spPr>
        <p:txBody>
          <a:bodyPr lIns="0" tIns="0" rIns="0" bIns="0"/>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538163" indent="-273050">
              <a:lnSpc>
                <a:spcPct val="100000"/>
              </a:lnSpc>
              <a:spcBef>
                <a:spcPts val="500"/>
              </a:spcBef>
              <a:buClr>
                <a:srgbClr val="E4067E"/>
              </a:buClr>
              <a:buFont typeface="Wingdings" panose="05000000000000000000" pitchFamily="2" charset="2"/>
              <a:buChar char="§"/>
              <a:defRPr sz="1600">
                <a:solidFill>
                  <a:srgbClr val="332B60"/>
                </a:solidFill>
              </a:defRPr>
            </a:lvl2pPr>
            <a:lvl3pPr marL="803275" indent="-265113">
              <a:lnSpc>
                <a:spcPct val="100000"/>
              </a:lnSpc>
              <a:spcBef>
                <a:spcPts val="500"/>
              </a:spcBef>
              <a:buClr>
                <a:srgbClr val="E4067E"/>
              </a:buClr>
              <a:buFont typeface="Wingdings" panose="05000000000000000000" pitchFamily="2" charset="2"/>
              <a:buChar char="§"/>
              <a:defRPr sz="1400">
                <a:solidFill>
                  <a:srgbClr val="332B60"/>
                </a:solidFill>
              </a:defRPr>
            </a:lvl3pPr>
            <a:lvl4pPr marL="1600200" marR="0" indent="-285750"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a:solidFill>
                  <a:srgbClr val="332B60"/>
                </a:solidFill>
              </a:defRPr>
            </a:lvl4pPr>
            <a:lvl5pPr marL="2057400" marR="0" indent="-285750"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a:t>Redigeeri teksti</a:t>
            </a:r>
          </a:p>
          <a:p>
            <a:pPr lvl="1"/>
            <a:r>
              <a:rPr lang="et-EE"/>
              <a:t>Redigeeri teksti</a:t>
            </a:r>
          </a:p>
          <a:p>
            <a:pPr lvl="2"/>
            <a:r>
              <a:rPr lang="et-EE"/>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a:p>
        </p:txBody>
      </p:sp>
    </p:spTree>
    <p:extLst>
      <p:ext uri="{BB962C8B-B14F-4D97-AF65-F5344CB8AC3E}">
        <p14:creationId xmlns:p14="http://schemas.microsoft.com/office/powerpoint/2010/main" val="3846586600"/>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479425" y="549275"/>
            <a:ext cx="6044006"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200" b="1" i="0"/>
            </a:lvl2pPr>
          </a:lstStyle>
          <a:p>
            <a:pPr lvl="0"/>
            <a:r>
              <a:rPr lang="et-EE"/>
              <a:t>Redigeeri juhtslaidi</a:t>
            </a:r>
          </a:p>
          <a:p>
            <a:pPr lvl="0"/>
            <a:r>
              <a:rPr lang="et-EE"/>
              <a:t>Vajadusel kahel real</a:t>
            </a:r>
            <a:endParaRPr lang="en-US"/>
          </a:p>
        </p:txBody>
      </p:sp>
      <p:sp>
        <p:nvSpPr>
          <p:cNvPr id="20" name="Picture Placeholder 19"/>
          <p:cNvSpPr>
            <a:spLocks noGrp="1"/>
          </p:cNvSpPr>
          <p:nvPr>
            <p:ph type="pic" sz="quarter" idx="17"/>
          </p:nvPr>
        </p:nvSpPr>
        <p:spPr>
          <a:xfrm>
            <a:off x="6888163" y="558068"/>
            <a:ext cx="4248151" cy="4958496"/>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a:t>Pildi lisamiseks klõpsake ikooni</a:t>
            </a:r>
            <a:endParaRPr lang="en-US" noProof="0"/>
          </a:p>
        </p:txBody>
      </p:sp>
      <p:sp>
        <p:nvSpPr>
          <p:cNvPr id="8" name="Text Placeholder 11"/>
          <p:cNvSpPr>
            <a:spLocks noGrp="1"/>
          </p:cNvSpPr>
          <p:nvPr>
            <p:ph type="body" sz="quarter" idx="16" hasCustomPrompt="1"/>
          </p:nvPr>
        </p:nvSpPr>
        <p:spPr>
          <a:xfrm>
            <a:off x="12394113" y="1628777"/>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a:t>Redigeeri juhtslaidi tekstilaade</a:t>
            </a:r>
          </a:p>
          <a:p>
            <a:pPr lvl="1"/>
            <a:r>
              <a:rPr lang="et-EE"/>
              <a:t>Redigeeri teksti</a:t>
            </a:r>
          </a:p>
          <a:p>
            <a:pPr lvl="2"/>
            <a:r>
              <a:rPr lang="et-EE"/>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a:t>Redigeeri teksti </a:t>
            </a:r>
          </a:p>
        </p:txBody>
      </p:sp>
      <p:sp>
        <p:nvSpPr>
          <p:cNvPr id="5" name="Text Placeholder 11">
            <a:extLst>
              <a:ext uri="{FF2B5EF4-FFF2-40B4-BE49-F238E27FC236}">
                <a16:creationId xmlns:a16="http://schemas.microsoft.com/office/drawing/2014/main" id="{D650766A-072E-4409-BD86-07610A213983}"/>
              </a:ext>
            </a:extLst>
          </p:cNvPr>
          <p:cNvSpPr>
            <a:spLocks noGrp="1"/>
          </p:cNvSpPr>
          <p:nvPr>
            <p:ph type="body" sz="quarter" idx="18" hasCustomPrompt="1"/>
          </p:nvPr>
        </p:nvSpPr>
        <p:spPr>
          <a:xfrm>
            <a:off x="2180492" y="1576026"/>
            <a:ext cx="4351731" cy="3940538"/>
          </a:xfrm>
          <a:prstGeom prst="rect">
            <a:avLst/>
          </a:prstGeom>
        </p:spPr>
        <p:txBody>
          <a:bodyPr lIns="0" tIns="0" rIns="0" bIns="0"/>
          <a:lstStyle>
            <a:lvl1pPr marL="285750" marR="0" indent="-285750" algn="l" defTabSz="914400" rtl="0" eaLnBrk="1" fontAlgn="auto" latinLnBrk="0" hangingPunct="1">
              <a:lnSpc>
                <a:spcPct val="100000"/>
              </a:lnSpc>
              <a:spcBef>
                <a:spcPts val="5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536575" indent="-263525">
              <a:lnSpc>
                <a:spcPct val="100000"/>
              </a:lnSpc>
              <a:spcBef>
                <a:spcPts val="500"/>
              </a:spcBef>
              <a:buClr>
                <a:srgbClr val="E4067E"/>
              </a:buClr>
              <a:buFont typeface="Wingdings" panose="05000000000000000000" pitchFamily="2" charset="2"/>
              <a:buChar char="§"/>
              <a:defRPr sz="1600">
                <a:solidFill>
                  <a:srgbClr val="332B60"/>
                </a:solidFill>
              </a:defRPr>
            </a:lvl2pPr>
            <a:lvl3pPr marL="809625" indent="-273050">
              <a:lnSpc>
                <a:spcPct val="100000"/>
              </a:lnSpc>
              <a:spcBef>
                <a:spcPts val="500"/>
              </a:spcBef>
              <a:buClr>
                <a:srgbClr val="E4067E"/>
              </a:buClr>
              <a:buFont typeface="Wingdings" panose="05000000000000000000" pitchFamily="2" charset="2"/>
              <a:buChar char="§"/>
              <a:defRPr sz="1400">
                <a:solidFill>
                  <a:srgbClr val="332B60"/>
                </a:solidFill>
              </a:defRPr>
            </a:lvl3pPr>
            <a:lvl4pPr marL="1600200" marR="0" indent="-790575"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200">
                <a:solidFill>
                  <a:srgbClr val="332B60"/>
                </a:solidFill>
              </a:defRPr>
            </a:lvl4pPr>
            <a:lvl5pPr marL="2057400" marR="0" indent="-285750" algn="l" defTabSz="914400" rtl="0" eaLnBrk="1" fontAlgn="base" latinLnBrk="0" hangingPunct="1">
              <a:lnSpc>
                <a:spcPct val="100000"/>
              </a:lnSpc>
              <a:spcBef>
                <a:spcPts val="500"/>
              </a:spcBef>
              <a:spcAft>
                <a:spcPct val="0"/>
              </a:spcAft>
              <a:buClr>
                <a:srgbClr val="E4067E"/>
              </a:buClr>
              <a:buSzTx/>
              <a:buFont typeface="Wingdings" panose="05000000000000000000" pitchFamily="2" charset="2"/>
              <a:buChar char="§"/>
              <a:tabLst/>
              <a:defRPr sz="10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a:t>Redigeeri teksti</a:t>
            </a:r>
          </a:p>
          <a:p>
            <a:pPr lvl="1"/>
            <a:r>
              <a:rPr lang="et-EE"/>
              <a:t>Redigeeri teksti</a:t>
            </a:r>
          </a:p>
          <a:p>
            <a:pPr lvl="2"/>
            <a:r>
              <a:rPr lang="et-EE"/>
              <a:t>Redigeeri teksti</a:t>
            </a:r>
          </a:p>
        </p:txBody>
      </p:sp>
    </p:spTree>
    <p:extLst>
      <p:ext uri="{BB962C8B-B14F-4D97-AF65-F5344CB8AC3E}">
        <p14:creationId xmlns:p14="http://schemas.microsoft.com/office/powerpoint/2010/main" val="3003904584"/>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171700" y="5204390"/>
            <a:ext cx="4351731" cy="312174"/>
          </a:xfrm>
          <a:prstGeom prst="rect">
            <a:avLst/>
          </a:prstGeom>
        </p:spPr>
        <p:txBody>
          <a:bodyPr lIns="0" tIns="0" rIns="0" bIns="0">
            <a:normAutofit/>
          </a:bodyPr>
          <a:lstStyle>
            <a:lvl1pPr marL="228600" marR="0" indent="-228600" algn="l" defTabSz="914400" rtl="0" eaLnBrk="1" fontAlgn="auto" latinLnBrk="0" hangingPunct="1">
              <a:lnSpc>
                <a:spcPct val="100000"/>
              </a:lnSpc>
              <a:spcBef>
                <a:spcPts val="500"/>
              </a:spcBef>
              <a:spcAft>
                <a:spcPts val="0"/>
              </a:spcAft>
              <a:buClrTx/>
              <a:buSzTx/>
              <a:buFont typeface="Arial"/>
              <a:buNone/>
              <a:tabLst/>
              <a:defRPr sz="1600" baseline="0">
                <a:solidFill>
                  <a:srgbClr val="332B60"/>
                </a:solidFill>
                <a:latin typeface="Verdana" charset="0"/>
              </a:defRPr>
            </a:lvl1pPr>
          </a:lstStyle>
          <a:p>
            <a:pPr lvl="0"/>
            <a:r>
              <a:rPr lang="et-EE"/>
              <a:t>Redigeeri juhtslaidi tekstilaade</a:t>
            </a:r>
          </a:p>
        </p:txBody>
      </p:sp>
      <p:sp>
        <p:nvSpPr>
          <p:cNvPr id="8" name="Text Placeholder 9"/>
          <p:cNvSpPr>
            <a:spLocks noGrp="1"/>
          </p:cNvSpPr>
          <p:nvPr>
            <p:ph type="body" sz="quarter" idx="13" hasCustomPrompt="1"/>
          </p:nvPr>
        </p:nvSpPr>
        <p:spPr>
          <a:xfrm>
            <a:off x="479425" y="558471"/>
            <a:ext cx="10656888"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a:t>Redigeeri juhtslaidi</a:t>
            </a:r>
          </a:p>
          <a:p>
            <a:pPr lvl="0"/>
            <a:r>
              <a:rPr lang="et-EE"/>
              <a:t>Vajadusel kahel real</a:t>
            </a:r>
            <a:endParaRPr lang="en-US"/>
          </a:p>
        </p:txBody>
      </p:sp>
      <p:sp>
        <p:nvSpPr>
          <p:cNvPr id="20" name="Text Placeholder 11"/>
          <p:cNvSpPr>
            <a:spLocks noGrp="1"/>
          </p:cNvSpPr>
          <p:nvPr>
            <p:ph type="body" sz="quarter" idx="21"/>
          </p:nvPr>
        </p:nvSpPr>
        <p:spPr>
          <a:xfrm>
            <a:off x="6888164" y="5204389"/>
            <a:ext cx="4248542" cy="312175"/>
          </a:xfrm>
          <a:prstGeom prst="rect">
            <a:avLst/>
          </a:prstGeom>
        </p:spPr>
        <p:txBody>
          <a:bodyPr lIns="0" tIns="0" rIns="0" bIns="0">
            <a:normAutofit/>
          </a:bodyPr>
          <a:lstStyle>
            <a:lvl1pPr marL="228600" marR="0" indent="-228600" algn="l" defTabSz="914400" rtl="0" eaLnBrk="1" fontAlgn="auto" latinLnBrk="0" hangingPunct="1">
              <a:lnSpc>
                <a:spcPct val="100000"/>
              </a:lnSpc>
              <a:spcBef>
                <a:spcPts val="500"/>
              </a:spcBef>
              <a:spcAft>
                <a:spcPts val="0"/>
              </a:spcAft>
              <a:buClrTx/>
              <a:buSzTx/>
              <a:buFont typeface="Arial"/>
              <a:buNone/>
              <a:tabLst/>
              <a:defRPr sz="1600" baseline="0">
                <a:solidFill>
                  <a:srgbClr val="332B60"/>
                </a:solidFill>
                <a:latin typeface="Verdana" charset="0"/>
              </a:defRPr>
            </a:lvl1pPr>
          </a:lstStyle>
          <a:p>
            <a:pPr lvl="0"/>
            <a:r>
              <a:rPr lang="et-EE"/>
              <a:t>Klõpsake juhteksemplari tekstilaadide redigeerimiseks</a:t>
            </a:r>
          </a:p>
        </p:txBody>
      </p:sp>
      <p:sp>
        <p:nvSpPr>
          <p:cNvPr id="3" name="Chart Placeholder 2"/>
          <p:cNvSpPr>
            <a:spLocks noGrp="1"/>
          </p:cNvSpPr>
          <p:nvPr>
            <p:ph type="chart" sz="quarter" idx="22"/>
          </p:nvPr>
        </p:nvSpPr>
        <p:spPr>
          <a:xfrm>
            <a:off x="2180247" y="1637322"/>
            <a:ext cx="4351338" cy="333633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a:t>Diagrammi lisamiseks klõpsake ikooni</a:t>
            </a:r>
            <a:endParaRPr lang="en-US" noProof="0"/>
          </a:p>
        </p:txBody>
      </p:sp>
      <p:sp>
        <p:nvSpPr>
          <p:cNvPr id="5" name="Chart Placeholder 4"/>
          <p:cNvSpPr>
            <a:spLocks noGrp="1"/>
          </p:cNvSpPr>
          <p:nvPr>
            <p:ph type="chart" sz="quarter" idx="23" hasCustomPrompt="1"/>
          </p:nvPr>
        </p:nvSpPr>
        <p:spPr>
          <a:xfrm>
            <a:off x="6888163" y="1637321"/>
            <a:ext cx="4248150" cy="33363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a:t>Diagrammi lisamiseks klõpsake ikooni</a:t>
            </a:r>
            <a:endParaRPr lang="en-US" noProof="0"/>
          </a:p>
        </p:txBody>
      </p:sp>
    </p:spTree>
    <p:extLst>
      <p:ext uri="{BB962C8B-B14F-4D97-AF65-F5344CB8AC3E}">
        <p14:creationId xmlns:p14="http://schemas.microsoft.com/office/powerpoint/2010/main" val="328535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ilti">
    <p:spTree>
      <p:nvGrpSpPr>
        <p:cNvPr id="1" name=""/>
        <p:cNvGrpSpPr/>
        <p:nvPr/>
      </p:nvGrpSpPr>
      <p:grpSpPr>
        <a:xfrm>
          <a:off x="0" y="0"/>
          <a:ext cx="0" cy="0"/>
          <a:chOff x="0" y="0"/>
          <a:chExt cx="0" cy="0"/>
        </a:xfrm>
      </p:grpSpPr>
      <p:sp>
        <p:nvSpPr>
          <p:cNvPr id="7" name="Picture Placeholder 19"/>
          <p:cNvSpPr>
            <a:spLocks noGrp="1"/>
          </p:cNvSpPr>
          <p:nvPr>
            <p:ph type="pic" sz="quarter" idx="17"/>
          </p:nvPr>
        </p:nvSpPr>
        <p:spPr>
          <a:xfrm>
            <a:off x="2171700" y="549276"/>
            <a:ext cx="5109317" cy="4967287"/>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a:t>Pildi lisamiseks klõpsake ikooni</a:t>
            </a:r>
            <a:endParaRPr lang="en-US" noProof="0"/>
          </a:p>
        </p:txBody>
      </p:sp>
      <p:sp>
        <p:nvSpPr>
          <p:cNvPr id="10" name="Picture Placeholder 19"/>
          <p:cNvSpPr>
            <a:spLocks noGrp="1"/>
          </p:cNvSpPr>
          <p:nvPr>
            <p:ph type="pic" sz="quarter" idx="19"/>
          </p:nvPr>
        </p:nvSpPr>
        <p:spPr>
          <a:xfrm>
            <a:off x="7511753" y="3459344"/>
            <a:ext cx="3624561" cy="2057219"/>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a:t>Pildi lisamiseks klõpsake ikooni</a:t>
            </a:r>
            <a:endParaRPr lang="en-US" noProof="0"/>
          </a:p>
        </p:txBody>
      </p:sp>
      <p:sp>
        <p:nvSpPr>
          <p:cNvPr id="11" name="Picture Placeholder 19"/>
          <p:cNvSpPr>
            <a:spLocks noGrp="1"/>
          </p:cNvSpPr>
          <p:nvPr>
            <p:ph type="pic" sz="quarter" idx="20"/>
          </p:nvPr>
        </p:nvSpPr>
        <p:spPr>
          <a:xfrm>
            <a:off x="7511753" y="549275"/>
            <a:ext cx="3624561" cy="2709564"/>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a:t>Pildi lisamiseks klõpsake ikooni</a:t>
            </a:r>
            <a:endParaRPr lang="en-US" noProof="0"/>
          </a:p>
        </p:txBody>
      </p:sp>
    </p:spTree>
    <p:extLst>
      <p:ext uri="{BB962C8B-B14F-4D97-AF65-F5344CB8AC3E}">
        <p14:creationId xmlns:p14="http://schemas.microsoft.com/office/powerpoint/2010/main" val="86742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5E0AB993-4BFC-4F9E-97E1-F2FF3173D0DF}"/>
              </a:ext>
            </a:extLst>
          </p:cNvPr>
          <p:cNvSpPr>
            <a:spLocks noGrp="1"/>
          </p:cNvSpPr>
          <p:nvPr>
            <p:ph type="title"/>
          </p:nvPr>
        </p:nvSpPr>
        <p:spPr>
          <a:xfrm>
            <a:off x="393230" y="365125"/>
            <a:ext cx="9559636" cy="956599"/>
          </a:xfrm>
          <a:prstGeom prst="rect">
            <a:avLst/>
          </a:prstGeom>
        </p:spPr>
        <p:txBody>
          <a:bodyPr vert="horz" lIns="91440" tIns="45720" rIns="91440" bIns="45720" rtlCol="0" anchor="ctr">
            <a:normAutofit/>
          </a:bodyPr>
          <a:lstStyle/>
          <a:p>
            <a:pPr lvl="0"/>
            <a:r>
              <a:rPr lang="et-EE"/>
              <a:t>REDIGEERI JUHTSLAIDI</a:t>
            </a:r>
            <a:br>
              <a:rPr lang="et-EE"/>
            </a:br>
            <a:r>
              <a:rPr lang="et-EE"/>
              <a:t>VAJADUSEL KAHEL REAL</a:t>
            </a:r>
            <a:endParaRPr lang="en-US"/>
          </a:p>
        </p:txBody>
      </p:sp>
      <p:sp>
        <p:nvSpPr>
          <p:cNvPr id="5" name="Text Placeholder 4">
            <a:extLst>
              <a:ext uri="{FF2B5EF4-FFF2-40B4-BE49-F238E27FC236}">
                <a16:creationId xmlns:a16="http://schemas.microsoft.com/office/drawing/2014/main" id="{76043F4D-4C1B-412C-914B-5B86DDA7F615}"/>
              </a:ext>
            </a:extLst>
          </p:cNvPr>
          <p:cNvSpPr>
            <a:spLocks noGrp="1"/>
          </p:cNvSpPr>
          <p:nvPr>
            <p:ph type="body" idx="1"/>
          </p:nvPr>
        </p:nvSpPr>
        <p:spPr>
          <a:xfrm>
            <a:off x="2171700" y="1534769"/>
            <a:ext cx="9182100" cy="3981794"/>
          </a:xfrm>
          <a:prstGeom prst="rect">
            <a:avLst/>
          </a:prstGeom>
        </p:spPr>
        <p:txBody>
          <a:bodyPr vert="horz" lIns="91440" tIns="45720" rIns="91440" bIns="45720" rtlCol="0">
            <a:normAutofit/>
          </a:bodyPr>
          <a:lstStyle/>
          <a:p>
            <a:pPr>
              <a:buClr>
                <a:srgbClr val="E4067E"/>
              </a:buClr>
            </a:pPr>
            <a:r>
              <a:rPr lang="en-US" altLang="en-US" sz="1800" err="1">
                <a:solidFill>
                  <a:srgbClr val="332B60"/>
                </a:solidFill>
                <a:latin typeface="+mn-lt"/>
              </a:rPr>
              <a:t>Vivamus</a:t>
            </a:r>
            <a:r>
              <a:rPr lang="en-US" altLang="en-US" sz="1800">
                <a:solidFill>
                  <a:srgbClr val="332B60"/>
                </a:solidFill>
                <a:latin typeface="+mn-lt"/>
              </a:rPr>
              <a:t> </a:t>
            </a:r>
            <a:r>
              <a:rPr lang="en-US" altLang="en-US" sz="1800" err="1">
                <a:solidFill>
                  <a:srgbClr val="332B60"/>
                </a:solidFill>
                <a:latin typeface="+mn-lt"/>
              </a:rPr>
              <a:t>hendrerit</a:t>
            </a:r>
            <a:r>
              <a:rPr lang="en-US" altLang="en-US" sz="1800">
                <a:solidFill>
                  <a:srgbClr val="332B60"/>
                </a:solidFill>
                <a:latin typeface="+mn-lt"/>
              </a:rPr>
              <a:t>. </a:t>
            </a:r>
            <a:r>
              <a:rPr lang="en-US" altLang="en-US" sz="1800" err="1">
                <a:solidFill>
                  <a:srgbClr val="332B60"/>
                </a:solidFill>
                <a:latin typeface="+mn-lt"/>
              </a:rPr>
              <a:t>Proin</a:t>
            </a:r>
            <a:r>
              <a:rPr lang="en-US" altLang="en-US" sz="1800">
                <a:solidFill>
                  <a:srgbClr val="332B60"/>
                </a:solidFill>
                <a:latin typeface="+mn-lt"/>
              </a:rPr>
              <a:t> </a:t>
            </a:r>
            <a:r>
              <a:rPr lang="en-US" altLang="en-US" sz="1800" err="1">
                <a:solidFill>
                  <a:srgbClr val="332B60"/>
                </a:solidFill>
                <a:latin typeface="+mn-lt"/>
              </a:rPr>
              <a:t>dapibus</a:t>
            </a:r>
            <a:r>
              <a:rPr lang="en-US" altLang="en-US" sz="1800">
                <a:solidFill>
                  <a:srgbClr val="332B60"/>
                </a:solidFill>
                <a:latin typeface="+mn-lt"/>
              </a:rPr>
              <a:t>. </a:t>
            </a:r>
            <a:r>
              <a:rPr lang="en-US" altLang="en-US" sz="1800" err="1">
                <a:solidFill>
                  <a:srgbClr val="332B60"/>
                </a:solidFill>
                <a:latin typeface="+mn-lt"/>
              </a:rPr>
              <a:t>Praesent</a:t>
            </a:r>
            <a:r>
              <a:rPr lang="en-US" altLang="en-US" sz="1800">
                <a:solidFill>
                  <a:srgbClr val="332B60"/>
                </a:solidFill>
                <a:latin typeface="+mn-lt"/>
              </a:rPr>
              <a:t> </a:t>
            </a:r>
            <a:r>
              <a:rPr lang="en-US" altLang="en-US" sz="1800" err="1">
                <a:solidFill>
                  <a:srgbClr val="332B60"/>
                </a:solidFill>
                <a:latin typeface="+mn-lt"/>
              </a:rPr>
              <a:t>ultrice</a:t>
            </a:r>
            <a:r>
              <a:rPr lang="en-US" altLang="en-US" sz="1800">
                <a:solidFill>
                  <a:srgbClr val="332B60"/>
                </a:solidFill>
                <a:latin typeface="+mn-lt"/>
              </a:rPr>
              <a:t> </a:t>
            </a:r>
            <a:r>
              <a:rPr lang="en-US" altLang="en-US" sz="1800" err="1">
                <a:solidFill>
                  <a:srgbClr val="332B60"/>
                </a:solidFill>
                <a:latin typeface="+mn-lt"/>
              </a:rPr>
              <a:t>ces</a:t>
            </a:r>
            <a:r>
              <a:rPr lang="en-US" altLang="en-US" sz="1800">
                <a:solidFill>
                  <a:srgbClr val="332B60"/>
                </a:solidFill>
                <a:latin typeface="+mn-lt"/>
              </a:rPr>
              <a:t> </a:t>
            </a:r>
            <a:r>
              <a:rPr lang="en-US" altLang="en-US" sz="1800" err="1">
                <a:solidFill>
                  <a:srgbClr val="332B60"/>
                </a:solidFill>
                <a:latin typeface="+mn-lt"/>
              </a:rPr>
              <a:t>nulla</a:t>
            </a:r>
            <a:r>
              <a:rPr lang="en-US" altLang="en-US" sz="1800">
                <a:solidFill>
                  <a:srgbClr val="332B60"/>
                </a:solidFill>
                <a:latin typeface="+mn-lt"/>
              </a:rPr>
              <a:t> sit </a:t>
            </a:r>
            <a:r>
              <a:rPr lang="en-US" altLang="en-US" sz="1800" err="1">
                <a:solidFill>
                  <a:srgbClr val="332B60"/>
                </a:solidFill>
                <a:latin typeface="+mn-lt"/>
              </a:rPr>
              <a:t>amet</a:t>
            </a:r>
            <a:r>
              <a:rPr lang="en-US" altLang="en-US" sz="1800">
                <a:solidFill>
                  <a:srgbClr val="332B60"/>
                </a:solidFill>
                <a:latin typeface="+mn-lt"/>
              </a:rPr>
              <a:t> </a:t>
            </a:r>
            <a:r>
              <a:rPr lang="en-US" altLang="en-US" sz="1800" err="1">
                <a:solidFill>
                  <a:srgbClr val="332B60"/>
                </a:solidFill>
                <a:latin typeface="+mn-lt"/>
              </a:rPr>
              <a:t>lacus</a:t>
            </a:r>
            <a:r>
              <a:rPr lang="en-US" altLang="en-US" sz="1800">
                <a:solidFill>
                  <a:srgbClr val="332B60"/>
                </a:solidFill>
                <a:latin typeface="+mn-lt"/>
              </a:rPr>
              <a:t>.</a:t>
            </a:r>
          </a:p>
          <a:p>
            <a:pPr lvl="1">
              <a:buClr>
                <a:srgbClr val="E4067E"/>
              </a:buClr>
              <a:buFont typeface="Wingdings" panose="05000000000000000000" pitchFamily="2" charset="2"/>
              <a:buChar char="§"/>
            </a:pPr>
            <a:r>
              <a:rPr lang="en-US" altLang="en-US" sz="1800" err="1">
                <a:solidFill>
                  <a:srgbClr val="332B60"/>
                </a:solidFill>
              </a:rPr>
              <a:t>Ut</a:t>
            </a:r>
            <a:r>
              <a:rPr lang="en-US" altLang="en-US" sz="1800">
                <a:solidFill>
                  <a:srgbClr val="332B60"/>
                </a:solidFill>
              </a:rPr>
              <a:t> vitae </a:t>
            </a:r>
            <a:r>
              <a:rPr lang="en-US" altLang="en-US" sz="1800" err="1">
                <a:solidFill>
                  <a:srgbClr val="332B60"/>
                </a:solidFill>
              </a:rPr>
              <a:t>nunc</a:t>
            </a:r>
            <a:r>
              <a:rPr lang="en-US" altLang="en-US" sz="1800">
                <a:solidFill>
                  <a:srgbClr val="332B60"/>
                </a:solidFill>
              </a:rPr>
              <a:t> non </a:t>
            </a:r>
            <a:r>
              <a:rPr lang="en-US" altLang="en-US" sz="1800" err="1">
                <a:solidFill>
                  <a:srgbClr val="332B60"/>
                </a:solidFill>
              </a:rPr>
              <a:t>pede</a:t>
            </a:r>
            <a:r>
              <a:rPr lang="en-US" altLang="en-US" sz="1800">
                <a:solidFill>
                  <a:srgbClr val="332B60"/>
                </a:solidFill>
              </a:rPr>
              <a:t> </a:t>
            </a:r>
            <a:r>
              <a:rPr lang="en-US" altLang="en-US" sz="1800" err="1">
                <a:solidFill>
                  <a:srgbClr val="332B60"/>
                </a:solidFill>
              </a:rPr>
              <a:t>tristique</a:t>
            </a:r>
            <a:r>
              <a:rPr lang="en-US" altLang="en-US" sz="1800">
                <a:solidFill>
                  <a:srgbClr val="332B60"/>
                </a:solidFill>
              </a:rPr>
              <a:t> </a:t>
            </a:r>
            <a:r>
              <a:rPr lang="en-US" altLang="en-US" sz="1800" err="1">
                <a:solidFill>
                  <a:srgbClr val="332B60"/>
                </a:solidFill>
              </a:rPr>
              <a:t>sagittis</a:t>
            </a:r>
            <a:r>
              <a:rPr lang="en-US" altLang="en-US" sz="1800">
                <a:solidFill>
                  <a:srgbClr val="332B60"/>
                </a:solidFill>
              </a:rPr>
              <a:t>. </a:t>
            </a:r>
            <a:r>
              <a:rPr lang="en-US" altLang="en-US" sz="1800" err="1">
                <a:solidFill>
                  <a:srgbClr val="332B60"/>
                </a:solidFill>
              </a:rPr>
              <a:t>Aliquam</a:t>
            </a:r>
            <a:r>
              <a:rPr lang="en-US" altLang="en-US" sz="1800">
                <a:solidFill>
                  <a:srgbClr val="332B60"/>
                </a:solidFill>
              </a:rPr>
              <a:t> </a:t>
            </a:r>
            <a:r>
              <a:rPr lang="en-US" altLang="en-US" sz="1800" err="1">
                <a:solidFill>
                  <a:srgbClr val="332B60"/>
                </a:solidFill>
              </a:rPr>
              <a:t>imperdiet</a:t>
            </a:r>
            <a:r>
              <a:rPr lang="en-US" altLang="en-US" sz="1800">
                <a:solidFill>
                  <a:srgbClr val="332B60"/>
                </a:solidFill>
              </a:rPr>
              <a:t> </a:t>
            </a:r>
            <a:r>
              <a:rPr lang="en-US" altLang="en-US" sz="1800" err="1">
                <a:solidFill>
                  <a:srgbClr val="332B60"/>
                </a:solidFill>
              </a:rPr>
              <a:t>elit</a:t>
            </a:r>
            <a:r>
              <a:rPr lang="en-US" altLang="en-US" sz="1800">
                <a:solidFill>
                  <a:srgbClr val="332B60"/>
                </a:solidFill>
              </a:rPr>
              <a:t> </a:t>
            </a:r>
            <a:r>
              <a:rPr lang="en-US" altLang="en-US" sz="1800" err="1">
                <a:solidFill>
                  <a:srgbClr val="332B60"/>
                </a:solidFill>
              </a:rPr>
              <a:t>vel</a:t>
            </a:r>
            <a:r>
              <a:rPr lang="en-US" altLang="en-US" sz="1800">
                <a:solidFill>
                  <a:srgbClr val="332B60"/>
                </a:solidFill>
              </a:rPr>
              <a:t> </a:t>
            </a:r>
            <a:r>
              <a:rPr lang="en-US" altLang="en-US" sz="1800" err="1">
                <a:solidFill>
                  <a:srgbClr val="332B60"/>
                </a:solidFill>
              </a:rPr>
              <a:t>justo</a:t>
            </a:r>
            <a:r>
              <a:rPr lang="en-US" altLang="en-US" sz="1800">
                <a:solidFill>
                  <a:srgbClr val="332B60"/>
                </a:solidFill>
              </a:rPr>
              <a:t>. </a:t>
            </a:r>
          </a:p>
          <a:p>
            <a:pPr lvl="2">
              <a:buClr>
                <a:srgbClr val="E4067E"/>
              </a:buClr>
              <a:buFont typeface="Wingdings" panose="05000000000000000000" pitchFamily="2" charset="2"/>
              <a:buChar char="§"/>
            </a:pPr>
            <a:r>
              <a:rPr lang="en-US" altLang="en-US" sz="1800" err="1">
                <a:solidFill>
                  <a:srgbClr val="332B60"/>
                </a:solidFill>
              </a:rPr>
              <a:t>Quisque</a:t>
            </a:r>
            <a:r>
              <a:rPr lang="en-US" altLang="en-US" sz="1800">
                <a:solidFill>
                  <a:srgbClr val="332B60"/>
                </a:solidFill>
              </a:rPr>
              <a:t> </a:t>
            </a:r>
            <a:r>
              <a:rPr lang="en-US" altLang="en-US" sz="1800" err="1">
                <a:solidFill>
                  <a:srgbClr val="332B60"/>
                </a:solidFill>
              </a:rPr>
              <a:t>porttitor</a:t>
            </a:r>
            <a:r>
              <a:rPr lang="en-US" altLang="en-US" sz="1800">
                <a:solidFill>
                  <a:srgbClr val="332B60"/>
                </a:solidFill>
              </a:rPr>
              <a:t> </a:t>
            </a:r>
            <a:r>
              <a:rPr lang="en-US" altLang="en-US" sz="1800" err="1">
                <a:solidFill>
                  <a:srgbClr val="332B60"/>
                </a:solidFill>
              </a:rPr>
              <a:t>imperiandiet</a:t>
            </a:r>
            <a:r>
              <a:rPr lang="en-US" altLang="en-US" sz="1800">
                <a:solidFill>
                  <a:srgbClr val="332B60"/>
                </a:solidFill>
              </a:rPr>
              <a:t> qua.</a:t>
            </a:r>
          </a:p>
          <a:p>
            <a:pPr lvl="3">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p>
          <a:p>
            <a:pPr lvl="4">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p>
          <a:p>
            <a:pPr lvl="5">
              <a:buClr>
                <a:srgbClr val="E4067E"/>
              </a:buClr>
              <a:buFont typeface="Wingdings" panose="05000000000000000000" pitchFamily="2" charset="2"/>
              <a:buChar char="§"/>
            </a:pPr>
            <a:r>
              <a:rPr lang="en-US" altLang="en-US" err="1">
                <a:solidFill>
                  <a:srgbClr val="332B60"/>
                </a:solidFill>
              </a:rPr>
              <a:t>Phasellus</a:t>
            </a:r>
            <a:r>
              <a:rPr lang="en-US" altLang="en-US">
                <a:solidFill>
                  <a:srgbClr val="332B60"/>
                </a:solidFill>
              </a:rPr>
              <a:t> </a:t>
            </a:r>
            <a:r>
              <a:rPr lang="en-US" altLang="en-US" err="1">
                <a:solidFill>
                  <a:srgbClr val="332B60"/>
                </a:solidFill>
              </a:rPr>
              <a:t>vel</a:t>
            </a:r>
            <a:r>
              <a:rPr lang="en-US" altLang="en-US">
                <a:solidFill>
                  <a:srgbClr val="332B60"/>
                </a:solidFill>
              </a:rPr>
              <a:t> </a:t>
            </a:r>
            <a:r>
              <a:rPr lang="en-US" altLang="en-US" err="1">
                <a:solidFill>
                  <a:srgbClr val="332B60"/>
                </a:solidFill>
              </a:rPr>
              <a:t>lectus</a:t>
            </a:r>
            <a:r>
              <a:rPr lang="en-US" altLang="en-US">
                <a:solidFill>
                  <a:srgbClr val="332B60"/>
                </a:solidFill>
              </a:rPr>
              <a:t> at </a:t>
            </a:r>
            <a:r>
              <a:rPr lang="en-US" altLang="en-US" err="1">
                <a:solidFill>
                  <a:srgbClr val="332B60"/>
                </a:solidFill>
              </a:rPr>
              <a:t>orci</a:t>
            </a:r>
            <a:r>
              <a:rPr lang="en-US" altLang="en-US">
                <a:solidFill>
                  <a:srgbClr val="332B60"/>
                </a:solidFill>
              </a:rPr>
              <a:t> </a:t>
            </a:r>
            <a:r>
              <a:rPr lang="en-US" altLang="en-US" err="1">
                <a:solidFill>
                  <a:srgbClr val="332B60"/>
                </a:solidFill>
              </a:rPr>
              <a:t>ornare</a:t>
            </a:r>
            <a:r>
              <a:rPr lang="en-US" altLang="en-US">
                <a:solidFill>
                  <a:srgbClr val="332B60"/>
                </a:solidFill>
              </a:rPr>
              <a:t> </a:t>
            </a:r>
            <a:r>
              <a:rPr lang="en-US" altLang="en-US" err="1">
                <a:solidFill>
                  <a:srgbClr val="332B60"/>
                </a:solidFill>
              </a:rPr>
              <a:t>ultrices</a:t>
            </a:r>
            <a:r>
              <a:rPr lang="en-US" altLang="en-US">
                <a:solidFill>
                  <a:srgbClr val="332B60"/>
                </a:solidFill>
              </a:rPr>
              <a:t>. Viva </a:t>
            </a:r>
            <a:r>
              <a:rPr lang="en-US" altLang="en-US" err="1">
                <a:solidFill>
                  <a:srgbClr val="332B60"/>
                </a:solidFill>
              </a:rPr>
              <a:t>etmus</a:t>
            </a:r>
            <a:r>
              <a:rPr lang="en-US" altLang="en-US">
                <a:solidFill>
                  <a:srgbClr val="332B60"/>
                </a:solidFill>
              </a:rPr>
              <a:t> </a:t>
            </a:r>
            <a:r>
              <a:rPr lang="en-US" altLang="en-US" err="1">
                <a:solidFill>
                  <a:srgbClr val="332B60"/>
                </a:solidFill>
              </a:rPr>
              <a:t>justo</a:t>
            </a:r>
            <a:r>
              <a:rPr lang="en-US" altLang="en-US">
                <a:solidFill>
                  <a:srgbClr val="332B60"/>
                </a:solidFill>
              </a:rPr>
              <a:t> </a:t>
            </a:r>
            <a:r>
              <a:rPr lang="en-US" altLang="en-US" err="1">
                <a:solidFill>
                  <a:srgbClr val="332B60"/>
                </a:solidFill>
              </a:rPr>
              <a:t>est</a:t>
            </a:r>
            <a:r>
              <a:rPr lang="en-US" altLang="en-US">
                <a:solidFill>
                  <a:srgbClr val="332B60"/>
                </a:solidFill>
              </a:rPr>
              <a:t>, </a:t>
            </a:r>
            <a:r>
              <a:rPr lang="en-US" altLang="en-US" err="1">
                <a:solidFill>
                  <a:srgbClr val="332B60"/>
                </a:solidFill>
              </a:rPr>
              <a:t>vulputate</a:t>
            </a:r>
            <a:r>
              <a:rPr lang="en-US" altLang="en-US">
                <a:solidFill>
                  <a:srgbClr val="332B60"/>
                </a:solidFill>
              </a:rPr>
              <a:t> </a:t>
            </a:r>
            <a:r>
              <a:rPr lang="en-US" altLang="en-US" err="1">
                <a:solidFill>
                  <a:srgbClr val="332B60"/>
                </a:solidFill>
              </a:rPr>
              <a:t>eu</a:t>
            </a:r>
            <a:r>
              <a:rPr lang="et-EE" altLang="en-US">
                <a:solidFill>
                  <a:srgbClr val="332B60"/>
                </a:solidFill>
              </a:rPr>
              <a:t>.</a:t>
            </a:r>
            <a:endParaRPr lang="en-US" altLang="en-US">
              <a:solidFill>
                <a:srgbClr val="332B60"/>
              </a:solidFill>
            </a:endParaRPr>
          </a:p>
        </p:txBody>
      </p:sp>
      <p:pic>
        <p:nvPicPr>
          <p:cNvPr id="6" name="Pilt 5" descr="Pilt, millel on kujutatud Font, tekst, kuvatõmmis, Graafika&#10;&#10;Kirjeldus on genereeritud automaatselt">
            <a:extLst>
              <a:ext uri="{FF2B5EF4-FFF2-40B4-BE49-F238E27FC236}">
                <a16:creationId xmlns:a16="http://schemas.microsoft.com/office/drawing/2014/main" id="{6FF77290-4762-43F7-E367-3811F1061C56}"/>
              </a:ext>
            </a:extLst>
          </p:cNvPr>
          <p:cNvPicPr>
            <a:picLocks noChangeAspect="1"/>
          </p:cNvPicPr>
          <p:nvPr userDrawn="1"/>
        </p:nvPicPr>
        <p:blipFill>
          <a:blip r:embed="rId18"/>
          <a:stretch>
            <a:fillRect/>
          </a:stretch>
        </p:blipFill>
        <p:spPr>
          <a:xfrm>
            <a:off x="479425" y="5769186"/>
            <a:ext cx="3528203" cy="587500"/>
          </a:xfrm>
          <a:prstGeom prst="rect">
            <a:avLst/>
          </a:prstGeom>
        </p:spPr>
      </p:pic>
    </p:spTree>
    <p:extLst>
      <p:ext uri="{BB962C8B-B14F-4D97-AF65-F5344CB8AC3E}">
        <p14:creationId xmlns:p14="http://schemas.microsoft.com/office/powerpoint/2010/main" val="82477187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Lst>
  <p:hf hdr="0"/>
  <p:txStyles>
    <p:titleStyle>
      <a:lvl1pPr algn="l" rtl="0" eaLnBrk="1" fontAlgn="base" hangingPunct="1">
        <a:lnSpc>
          <a:spcPct val="100000"/>
        </a:lnSpc>
        <a:spcBef>
          <a:spcPct val="0"/>
        </a:spcBef>
        <a:spcAft>
          <a:spcPct val="0"/>
        </a:spcAft>
        <a:defRPr sz="2200" b="1" kern="1200">
          <a:solidFill>
            <a:schemeClr val="tx2"/>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358775" indent="-358775" algn="l" rtl="0" eaLnBrk="1" fontAlgn="base" hangingPunct="1">
        <a:lnSpc>
          <a:spcPct val="100000"/>
        </a:lnSpc>
        <a:spcBef>
          <a:spcPts val="1000"/>
        </a:spcBef>
        <a:spcAft>
          <a:spcPct val="0"/>
        </a:spcAft>
        <a:buFont typeface="Wingdings" panose="05000000000000000000" pitchFamily="2" charset="2"/>
        <a:buChar char="§"/>
        <a:defRPr sz="2800" kern="1200">
          <a:solidFill>
            <a:schemeClr val="tx1"/>
          </a:solidFill>
          <a:latin typeface="+mn-lt"/>
          <a:ea typeface="+mn-ea"/>
          <a:cs typeface="+mn-cs"/>
        </a:defRPr>
      </a:lvl1pPr>
      <a:lvl2pPr marL="358775" indent="-358775" algn="l" rtl="0" eaLnBrk="1" fontAlgn="base" hangingPunct="1">
        <a:lnSpc>
          <a:spcPct val="100000"/>
        </a:lnSpc>
        <a:spcBef>
          <a:spcPts val="500"/>
        </a:spcBef>
        <a:spcAft>
          <a:spcPct val="0"/>
        </a:spcAft>
        <a:buFont typeface="Arial" charset="0"/>
        <a:buChar char="•"/>
        <a:defRPr lang="en-US" altLang="en-US" sz="1800" kern="1200" dirty="0">
          <a:solidFill>
            <a:srgbClr val="332B60"/>
          </a:solidFill>
          <a:latin typeface="+mn-lt"/>
          <a:ea typeface="+mn-ea"/>
          <a:cs typeface="+mn-cs"/>
        </a:defRPr>
      </a:lvl2pPr>
      <a:lvl3pPr marL="358775" indent="-358775" algn="l" rtl="0" eaLnBrk="1" fontAlgn="base" hangingPunct="1">
        <a:lnSpc>
          <a:spcPct val="100000"/>
        </a:lnSpc>
        <a:spcBef>
          <a:spcPts val="500"/>
        </a:spcBef>
        <a:spcAft>
          <a:spcPct val="0"/>
        </a:spcAft>
        <a:buFont typeface="Arial" charset="0"/>
        <a:buChar char="•"/>
        <a:defRPr sz="1400" kern="1200">
          <a:solidFill>
            <a:schemeClr val="tx1"/>
          </a:solidFill>
          <a:latin typeface="+mn-lt"/>
          <a:ea typeface="+mn-ea"/>
          <a:cs typeface="+mn-cs"/>
        </a:defRPr>
      </a:lvl3pPr>
      <a:lvl4pPr marL="358775" indent="-358775" algn="l" rtl="0" eaLnBrk="1" fontAlgn="base" hangingPunct="1">
        <a:lnSpc>
          <a:spcPct val="100000"/>
        </a:lnSpc>
        <a:spcBef>
          <a:spcPts val="500"/>
        </a:spcBef>
        <a:spcAft>
          <a:spcPct val="0"/>
        </a:spcAft>
        <a:buFont typeface="Arial" charset="0"/>
        <a:buChar char="•"/>
        <a:defRPr kern="1200">
          <a:solidFill>
            <a:schemeClr val="tx1"/>
          </a:solidFill>
          <a:latin typeface="+mn-lt"/>
          <a:ea typeface="+mn-ea"/>
          <a:cs typeface="+mn-cs"/>
        </a:defRPr>
      </a:lvl4pPr>
      <a:lvl5pPr marL="358775" indent="-358775" algn="l" rtl="0" eaLnBrk="1" fontAlgn="base" hangingPunct="1">
        <a:lnSpc>
          <a:spcPct val="100000"/>
        </a:lnSpc>
        <a:spcBef>
          <a:spcPts val="500"/>
        </a:spcBef>
        <a:spcAft>
          <a:spcPct val="0"/>
        </a:spcAft>
        <a:buFont typeface="Arial" charset="0"/>
        <a:buChar char="•"/>
        <a:defRPr kern="1200">
          <a:solidFill>
            <a:schemeClr val="tx1"/>
          </a:solidFill>
          <a:latin typeface="+mn-lt"/>
          <a:ea typeface="+mn-ea"/>
          <a:cs typeface="+mn-cs"/>
        </a:defRPr>
      </a:lvl5pPr>
      <a:lvl6pPr marL="358775" indent="-358775" algn="l" defTabSz="914400" rtl="0" eaLnBrk="1" latinLnBrk="0" hangingPunct="1">
        <a:lnSpc>
          <a:spcPct val="10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p15:clr>
            <a:srgbClr val="F26B43"/>
          </p15:clr>
        </p15:guide>
        <p15:guide id="2" pos="302">
          <p15:clr>
            <a:srgbClr val="F26B43"/>
          </p15:clr>
        </p15:guide>
        <p15:guide id="3" pos="1368">
          <p15:clr>
            <a:srgbClr val="F26B43"/>
          </p15:clr>
        </p15:guide>
        <p15:guide id="4" orient="horz" pos="3997">
          <p15:clr>
            <a:srgbClr val="F26B43"/>
          </p15:clr>
        </p15:guide>
        <p15:guide id="5" orient="horz" pos="1026">
          <p15:clr>
            <a:srgbClr val="F26B43"/>
          </p15:clr>
        </p15:guide>
        <p15:guide id="6" orient="horz" pos="346">
          <p15:clr>
            <a:srgbClr val="F26B43"/>
          </p15:clr>
        </p15:guide>
        <p15:guide id="7" orient="horz" pos="347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i kohatäide 4"/>
          <p:cNvSpPr>
            <a:spLocks noGrp="1"/>
          </p:cNvSpPr>
          <p:nvPr>
            <p:ph type="body" sz="quarter" idx="12"/>
          </p:nvPr>
        </p:nvSpPr>
        <p:spPr>
          <a:xfrm>
            <a:off x="1054972" y="4162128"/>
            <a:ext cx="8083996" cy="644734"/>
          </a:xfrm>
        </p:spPr>
        <p:txBody>
          <a:bodyPr/>
          <a:lstStyle/>
          <a:p>
            <a:r>
              <a:rPr lang="en-US" sz="3600" dirty="0"/>
              <a:t>Biomass </a:t>
            </a:r>
            <a:r>
              <a:rPr lang="et-EE" sz="3600" dirty="0"/>
              <a:t>Energy</a:t>
            </a:r>
            <a:endParaRPr lang="et-EE" sz="3600" dirty="0">
              <a:solidFill>
                <a:schemeClr val="accent1"/>
              </a:solidFill>
            </a:endParaRPr>
          </a:p>
        </p:txBody>
      </p:sp>
      <p:sp>
        <p:nvSpPr>
          <p:cNvPr id="2" name="Date Placeholder 4">
            <a:extLst>
              <a:ext uri="{FF2B5EF4-FFF2-40B4-BE49-F238E27FC236}">
                <a16:creationId xmlns:a16="http://schemas.microsoft.com/office/drawing/2014/main" id="{5DEB5A1F-E44A-7AE4-8357-BD1729A02783}"/>
              </a:ext>
            </a:extLst>
          </p:cNvPr>
          <p:cNvSpPr>
            <a:spLocks noGrp="1"/>
          </p:cNvSpPr>
          <p:nvPr>
            <p:ph type="dt" sz="half" idx="15"/>
          </p:nvPr>
        </p:nvSpPr>
        <p:spPr>
          <a:xfrm>
            <a:off x="9138968" y="5276128"/>
            <a:ext cx="1916097"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427C74C4-9DED-4FA7-982C-AFF2E0F6203D}" type="datetime1">
              <a:rPr kumimoji="0" lang="et-EE" sz="2200" b="0" i="0" u="none" strike="noStrike" kern="1200" cap="none" spc="0" normalizeH="0" baseline="0" noProof="0" smtClean="0">
                <a:ln>
                  <a:noFill/>
                </a:ln>
                <a:solidFill>
                  <a:srgbClr val="332B60"/>
                </a:solidFill>
                <a:effectLst/>
                <a:uLnTx/>
                <a:uFillTx/>
                <a:latin typeface="Verdana"/>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18.05.2026</a:t>
            </a:fld>
            <a:endParaRPr kumimoji="0" lang="et-EE" sz="2200" b="0" i="0" u="none" strike="noStrike" kern="1200" cap="none" spc="0" normalizeH="0" baseline="0" noProof="0" dirty="0">
              <a:ln>
                <a:noFill/>
              </a:ln>
              <a:solidFill>
                <a:srgbClr val="332B60"/>
              </a:solidFill>
              <a:effectLst/>
              <a:uLnTx/>
              <a:uFillTx/>
              <a:latin typeface="Verdana"/>
              <a:ea typeface="+mn-ea"/>
              <a:cs typeface="+mn-cs"/>
            </a:endParaRPr>
          </a:p>
        </p:txBody>
      </p:sp>
    </p:spTree>
    <p:extLst>
      <p:ext uri="{BB962C8B-B14F-4D97-AF65-F5344CB8AC3E}">
        <p14:creationId xmlns:p14="http://schemas.microsoft.com/office/powerpoint/2010/main" val="159905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02B15-9B52-242C-127B-428EC8D28213}"/>
            </a:ext>
          </a:extLst>
        </p:cNvPr>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D93E56FD-0358-2C93-AAF4-FE081EE55B72}"/>
              </a:ext>
            </a:extLst>
          </p:cNvPr>
          <p:cNvSpPr>
            <a:spLocks noGrp="1"/>
          </p:cNvSpPr>
          <p:nvPr>
            <p:ph type="body" sz="quarter" idx="13"/>
          </p:nvPr>
        </p:nvSpPr>
        <p:spPr>
          <a:xfrm>
            <a:off x="479425" y="549275"/>
            <a:ext cx="10656886" cy="844415"/>
          </a:xfrm>
        </p:spPr>
        <p:txBody>
          <a:bodyPr>
            <a:normAutofit/>
          </a:bodyPr>
          <a:lstStyle/>
          <a:p>
            <a:r>
              <a:rPr lang="es-CO" altLang="en-US" sz="2400" err="1"/>
              <a:t>Biomass</a:t>
            </a:r>
            <a:r>
              <a:rPr lang="es-CO" altLang="en-US" sz="2400"/>
              <a:t> </a:t>
            </a:r>
            <a:r>
              <a:rPr lang="es-CO" altLang="en-US" sz="2400" err="1"/>
              <a:t>conversion</a:t>
            </a:r>
            <a:endParaRPr lang="en-US" altLang="en-US" sz="2400">
              <a:solidFill>
                <a:srgbClr val="332B60"/>
              </a:solidFill>
            </a:endParaRPr>
          </a:p>
        </p:txBody>
      </p:sp>
      <p:sp>
        <p:nvSpPr>
          <p:cNvPr id="2" name="Content Placeholder 2">
            <a:extLst>
              <a:ext uri="{FF2B5EF4-FFF2-40B4-BE49-F238E27FC236}">
                <a16:creationId xmlns:a16="http://schemas.microsoft.com/office/drawing/2014/main" id="{33D48A9B-F959-C0AB-9D22-8D1A823E42AA}"/>
              </a:ext>
            </a:extLst>
          </p:cNvPr>
          <p:cNvSpPr txBox="1">
            <a:spLocks/>
          </p:cNvSpPr>
          <p:nvPr/>
        </p:nvSpPr>
        <p:spPr>
          <a:xfrm>
            <a:off x="656633" y="1166018"/>
            <a:ext cx="10234524" cy="4525963"/>
          </a:xfrm>
          <a:prstGeom prst="rect">
            <a:avLst/>
          </a:prstGeom>
        </p:spPr>
        <p:txBody>
          <a:bodyPr vert="horz" lIns="0" tIns="0" rIns="0" bIns="0" rtlCol="0">
            <a:normAutofit lnSpcReduction="10000"/>
          </a:bodyPr>
          <a:lstStyle>
            <a:defPPr>
              <a:defRPr lang="en-US"/>
            </a:defPPr>
            <a:lvl1pPr marL="0" marR="0" indent="0" algn="just" defTabSz="914400" eaLnBrk="1" fontAlgn="t" latinLnBrk="0" hangingPunct="1">
              <a:lnSpc>
                <a:spcPct val="90000"/>
              </a:lnSpc>
              <a:spcBef>
                <a:spcPts val="1000"/>
              </a:spcBef>
              <a:spcAft>
                <a:spcPts val="0"/>
              </a:spcAft>
              <a:buClrTx/>
              <a:buSzTx/>
              <a:buFont typeface="Arial" pitchFamily="34" charset="0"/>
              <a:buNone/>
              <a:tabLst/>
              <a:defRPr sz="2400" baseline="0">
                <a:solidFill>
                  <a:srgbClr val="0020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n-GB"/>
              <a:t>These are </a:t>
            </a:r>
            <a:r>
              <a:rPr lang="et-EE" err="1"/>
              <a:t>also</a:t>
            </a:r>
            <a:r>
              <a:rPr lang="en-GB"/>
              <a:t> categorize</a:t>
            </a:r>
            <a:r>
              <a:rPr lang="et-EE"/>
              <a:t>d</a:t>
            </a:r>
            <a:r>
              <a:rPr lang="en-GB"/>
              <a:t> into 2 types</a:t>
            </a:r>
          </a:p>
          <a:p>
            <a:pPr marL="457200" indent="-457200">
              <a:buFont typeface="+mj-lt"/>
              <a:buAutoNum type="arabicPeriod"/>
            </a:pPr>
            <a:r>
              <a:rPr lang="en-GB"/>
              <a:t>Wet processes</a:t>
            </a:r>
          </a:p>
          <a:p>
            <a:pPr marL="1028700" lvl="1" indent="-342900">
              <a:buFont typeface="Arial" panose="020B0604020202020204" pitchFamily="34" charset="0"/>
              <a:buChar char="•"/>
            </a:pPr>
            <a:r>
              <a:rPr lang="en-GB"/>
              <a:t>Anaerobic digestion.</a:t>
            </a:r>
          </a:p>
          <a:p>
            <a:pPr marL="1028700" lvl="1" indent="-342900">
              <a:buFont typeface="Arial" panose="020B0604020202020204" pitchFamily="34" charset="0"/>
              <a:buChar char="•"/>
            </a:pPr>
            <a:r>
              <a:rPr lang="en-GB"/>
              <a:t>Fermentation</a:t>
            </a:r>
          </a:p>
          <a:p>
            <a:pPr marL="1028700" lvl="1" indent="-342900">
              <a:buFont typeface="Arial" panose="020B0604020202020204" pitchFamily="34" charset="0"/>
              <a:buChar char="•"/>
            </a:pPr>
            <a:r>
              <a:rPr lang="en-GB"/>
              <a:t>Chemical reduction</a:t>
            </a:r>
          </a:p>
          <a:p>
            <a:pPr marL="457200" indent="-457200">
              <a:buFont typeface="+mj-lt"/>
              <a:buAutoNum type="arabicPeriod"/>
            </a:pPr>
            <a:r>
              <a:rPr lang="en-GB"/>
              <a:t>Dry processes.</a:t>
            </a:r>
          </a:p>
          <a:p>
            <a:pPr marL="1028700" lvl="1" indent="-342900">
              <a:buFont typeface="Arial" panose="020B0604020202020204" pitchFamily="34" charset="0"/>
              <a:buChar char="•"/>
            </a:pPr>
            <a:r>
              <a:rPr lang="en-GB"/>
              <a:t>Pyrolysis</a:t>
            </a:r>
          </a:p>
          <a:p>
            <a:pPr marL="1028700" lvl="1" indent="-342900">
              <a:buFont typeface="Arial" panose="020B0604020202020204" pitchFamily="34" charset="0"/>
              <a:buChar char="•"/>
            </a:pPr>
            <a:r>
              <a:rPr lang="en-GB"/>
              <a:t>Liquefaction</a:t>
            </a:r>
          </a:p>
          <a:p>
            <a:pPr marL="1028700" lvl="1" indent="-342900">
              <a:buFont typeface="Arial" panose="020B0604020202020204" pitchFamily="34" charset="0"/>
              <a:buChar char="•"/>
            </a:pPr>
            <a:r>
              <a:rPr lang="en-GB"/>
              <a:t>Gasification</a:t>
            </a:r>
          </a:p>
          <a:p>
            <a:pPr marL="1028700" lvl="1" indent="-342900">
              <a:buFont typeface="Arial" panose="020B0604020202020204" pitchFamily="34" charset="0"/>
              <a:buChar char="•"/>
            </a:pPr>
            <a:r>
              <a:rPr lang="en-GB"/>
              <a:t>Steam gasification</a:t>
            </a:r>
          </a:p>
          <a:p>
            <a:pPr marL="1028700" lvl="1" indent="-342900">
              <a:buFont typeface="Arial" panose="020B0604020202020204" pitchFamily="34" charset="0"/>
              <a:buChar char="•"/>
            </a:pPr>
            <a:r>
              <a:rPr lang="en-GB"/>
              <a:t>Hydrogenation</a:t>
            </a:r>
          </a:p>
          <a:p>
            <a:pPr marL="1028700" lvl="1" indent="-342900">
              <a:buFont typeface="Arial" panose="020B0604020202020204" pitchFamily="34" charset="0"/>
              <a:buChar char="•"/>
            </a:pPr>
            <a:r>
              <a:rPr lang="en-GB"/>
              <a:t>Hydrolysis</a:t>
            </a:r>
            <a:endParaRPr lang="et-EE" sz="2000"/>
          </a:p>
        </p:txBody>
      </p:sp>
    </p:spTree>
    <p:extLst>
      <p:ext uri="{BB962C8B-B14F-4D97-AF65-F5344CB8AC3E}">
        <p14:creationId xmlns:p14="http://schemas.microsoft.com/office/powerpoint/2010/main" val="2578340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sz="2400" err="1"/>
              <a:t>Biomass</a:t>
            </a:r>
            <a:r>
              <a:rPr lang="es-CO" altLang="en-US" sz="2400"/>
              <a:t> </a:t>
            </a:r>
            <a:r>
              <a:rPr lang="es-CO" altLang="en-US" sz="2400" err="1"/>
              <a:t>conversion</a:t>
            </a:r>
            <a:endParaRPr lang="en-US" altLang="en-US" sz="2400"/>
          </a:p>
        </p:txBody>
      </p:sp>
      <p:sp>
        <p:nvSpPr>
          <p:cNvPr id="5" name="Text Placeholder 2">
            <a:extLst>
              <a:ext uri="{FF2B5EF4-FFF2-40B4-BE49-F238E27FC236}">
                <a16:creationId xmlns:a16="http://schemas.microsoft.com/office/drawing/2014/main" id="{7105E504-0AD4-4C48-9F69-9296DFC4C06F}"/>
              </a:ext>
            </a:extLst>
          </p:cNvPr>
          <p:cNvSpPr txBox="1">
            <a:spLocks/>
          </p:cNvSpPr>
          <p:nvPr/>
        </p:nvSpPr>
        <p:spPr>
          <a:xfrm>
            <a:off x="479425" y="1554872"/>
            <a:ext cx="4365291" cy="502274"/>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n-US" sz="2200" b="1"/>
              <a:t>Biochemical conversion</a:t>
            </a:r>
            <a:endParaRPr lang="en-US" sz="2200" b="1">
              <a:solidFill>
                <a:srgbClr val="FF0000"/>
              </a:solidFill>
            </a:endParaRPr>
          </a:p>
        </p:txBody>
      </p:sp>
      <p:sp>
        <p:nvSpPr>
          <p:cNvPr id="7" name="Google Shape;223;p3">
            <a:extLst>
              <a:ext uri="{FF2B5EF4-FFF2-40B4-BE49-F238E27FC236}">
                <a16:creationId xmlns:a16="http://schemas.microsoft.com/office/drawing/2014/main" id="{B3C69728-891A-440E-8575-047D966D25D8}"/>
              </a:ext>
            </a:extLst>
          </p:cNvPr>
          <p:cNvSpPr txBox="1">
            <a:spLocks/>
          </p:cNvSpPr>
          <p:nvPr/>
        </p:nvSpPr>
        <p:spPr>
          <a:xfrm>
            <a:off x="479425" y="2057146"/>
            <a:ext cx="4830512" cy="2466727"/>
          </a:xfrm>
          <a:prstGeom prst="rect">
            <a:avLst/>
          </a:prstGeom>
        </p:spPr>
        <p:txBody>
          <a:bodyPr vert="horz" lIns="0" tIns="0" rIns="0" bIns="0" rtlCol="0">
            <a:noAutofit/>
          </a:bodyPr>
          <a:lstStyle>
            <a:defPPr>
              <a:defRPr lang="en-US"/>
            </a:defPPr>
            <a:lvl1pPr marL="285750" marR="0" indent="-285750" algn="just" defTabSz="914400" eaLnBrk="1" fontAlgn="t" latinLnBrk="0" hangingPunct="1">
              <a:lnSpc>
                <a:spcPct val="90000"/>
              </a:lnSpc>
              <a:spcBef>
                <a:spcPts val="1000"/>
              </a:spcBef>
              <a:spcAft>
                <a:spcPts val="0"/>
              </a:spcAft>
              <a:buClrTx/>
              <a:buSzTx/>
              <a:buFont typeface="Arial" pitchFamily="34" charset="0"/>
              <a:buChar char="•"/>
              <a:tabLst/>
              <a:defRPr sz="18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n-US" sz="2200">
                <a:solidFill>
                  <a:srgbClr val="002060"/>
                </a:solidFill>
              </a:rPr>
              <a:t>Biochemical conversion processes use bacteria, and enzymes to breakdown biomass into gaseous or liquid fuels.</a:t>
            </a:r>
          </a:p>
          <a:p>
            <a:r>
              <a:rPr lang="en-US" sz="2200">
                <a:solidFill>
                  <a:srgbClr val="002060"/>
                </a:solidFill>
              </a:rPr>
              <a:t>Most common products are </a:t>
            </a:r>
            <a:r>
              <a:rPr lang="en-US" sz="2200" b="1">
                <a:solidFill>
                  <a:srgbClr val="002060"/>
                </a:solidFill>
              </a:rPr>
              <a:t>biogas and bioethanol</a:t>
            </a:r>
          </a:p>
          <a:p>
            <a:r>
              <a:rPr lang="en-US" sz="2200">
                <a:solidFill>
                  <a:srgbClr val="002060"/>
                </a:solidFill>
              </a:rPr>
              <a:t>Most common processes are </a:t>
            </a:r>
            <a:r>
              <a:rPr lang="en-US" sz="2200" b="1">
                <a:solidFill>
                  <a:srgbClr val="002060"/>
                </a:solidFill>
              </a:rPr>
              <a:t>anaerobic digestion and fermentation</a:t>
            </a:r>
          </a:p>
        </p:txBody>
      </p:sp>
      <p:sp>
        <p:nvSpPr>
          <p:cNvPr id="8" name="Text Placeholder 2">
            <a:extLst>
              <a:ext uri="{FF2B5EF4-FFF2-40B4-BE49-F238E27FC236}">
                <a16:creationId xmlns:a16="http://schemas.microsoft.com/office/drawing/2014/main" id="{6EC689E0-EF86-4DF8-90FA-05A26823AA47}"/>
              </a:ext>
            </a:extLst>
          </p:cNvPr>
          <p:cNvSpPr txBox="1">
            <a:spLocks/>
          </p:cNvSpPr>
          <p:nvPr/>
        </p:nvSpPr>
        <p:spPr>
          <a:xfrm>
            <a:off x="6310730" y="1564236"/>
            <a:ext cx="4747920" cy="322365"/>
          </a:xfrm>
          <a:prstGeom prst="rect">
            <a:avLst/>
          </a:prstGeom>
        </p:spPr>
        <p:txBody>
          <a:bodyPr vert="horz" lIns="0" tIns="0" rIns="0" bIns="0" rtlCol="0">
            <a:noAutofit/>
          </a:bodyPr>
          <a:lstStyle>
            <a:defPPr>
              <a:defRPr lang="en-US"/>
            </a:defPPr>
            <a:lvl1pPr marL="0" marR="0" indent="0" algn="just" defTabSz="914400" eaLnBrk="1" fontAlgn="t" latinLnBrk="0" hangingPunct="1">
              <a:lnSpc>
                <a:spcPct val="90000"/>
              </a:lnSpc>
              <a:spcBef>
                <a:spcPts val="1000"/>
              </a:spcBef>
              <a:spcAft>
                <a:spcPts val="0"/>
              </a:spcAft>
              <a:buClrTx/>
              <a:buSzTx/>
              <a:buFont typeface="Arial"/>
              <a:buNone/>
              <a:tabLst/>
              <a:defRPr sz="2200" b="1" baseline="0">
                <a:solidFill>
                  <a:srgbClr val="332B60"/>
                </a:solidFill>
                <a:latin typeface="Verdana"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n-US"/>
              <a:t>Agrochemical and mechanical conversion</a:t>
            </a:r>
          </a:p>
        </p:txBody>
      </p:sp>
      <p:sp>
        <p:nvSpPr>
          <p:cNvPr id="9" name="Google Shape;223;p3">
            <a:extLst>
              <a:ext uri="{FF2B5EF4-FFF2-40B4-BE49-F238E27FC236}">
                <a16:creationId xmlns:a16="http://schemas.microsoft.com/office/drawing/2014/main" id="{517F24EC-F59B-4A44-8593-AFD27A40BC5F}"/>
              </a:ext>
            </a:extLst>
          </p:cNvPr>
          <p:cNvSpPr txBox="1">
            <a:spLocks/>
          </p:cNvSpPr>
          <p:nvPr/>
        </p:nvSpPr>
        <p:spPr>
          <a:xfrm>
            <a:off x="6096000" y="2421083"/>
            <a:ext cx="4830512" cy="2643190"/>
          </a:xfrm>
          <a:prstGeom prst="rect">
            <a:avLst/>
          </a:prstGeom>
        </p:spPr>
        <p:txBody>
          <a:bodyPr vert="horz" lIns="0" tIns="0" rIns="0" bIns="0" rtlCol="0">
            <a:normAutofit/>
          </a:bodyPr>
          <a:lstStyle>
            <a:defPPr>
              <a:defRPr lang="en-US"/>
            </a:defPPr>
            <a:lvl1pPr marL="285750" marR="0" indent="-285750" algn="just" defTabSz="914400" eaLnBrk="1" fontAlgn="t" latinLnBrk="0" hangingPunct="1">
              <a:lnSpc>
                <a:spcPct val="90000"/>
              </a:lnSpc>
              <a:spcBef>
                <a:spcPts val="1000"/>
              </a:spcBef>
              <a:spcAft>
                <a:spcPts val="0"/>
              </a:spcAft>
              <a:buClrTx/>
              <a:buSzTx/>
              <a:buFont typeface="Arial" pitchFamily="34" charset="0"/>
              <a:buChar char="•"/>
              <a:tabLst/>
              <a:defRPr sz="18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n-US" sz="2200">
                <a:solidFill>
                  <a:srgbClr val="002060"/>
                </a:solidFill>
              </a:rPr>
              <a:t>Processes that involve physical transformation of biomass into a raw product of solid or liquid fuel</a:t>
            </a:r>
          </a:p>
          <a:p>
            <a:r>
              <a:rPr lang="en-US" sz="2200" b="1">
                <a:solidFill>
                  <a:srgbClr val="002060"/>
                </a:solidFill>
              </a:rPr>
              <a:t>Transformation into pellets or briquettes</a:t>
            </a:r>
          </a:p>
          <a:p>
            <a:pPr marL="0" indent="0">
              <a:buNone/>
            </a:pPr>
            <a:endParaRPr lang="en-US" sz="2200">
              <a:solidFill>
                <a:srgbClr val="002060"/>
              </a:solidFill>
            </a:endParaRPr>
          </a:p>
        </p:txBody>
      </p:sp>
    </p:spTree>
    <p:extLst>
      <p:ext uri="{BB962C8B-B14F-4D97-AF65-F5344CB8AC3E}">
        <p14:creationId xmlns:p14="http://schemas.microsoft.com/office/powerpoint/2010/main" val="208293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BB5CB-7A91-E509-06A6-C38014F4C2BE}"/>
            </a:ext>
          </a:extLst>
        </p:cNvPr>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C21A0D24-88BE-F975-74EA-9C7629711F37}"/>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sz="2400" err="1"/>
              <a:t>Biomass</a:t>
            </a:r>
            <a:r>
              <a:rPr lang="es-CO" altLang="en-US" sz="2400"/>
              <a:t> </a:t>
            </a:r>
            <a:r>
              <a:rPr lang="es-CO" altLang="en-US" sz="2400" err="1"/>
              <a:t>conversion</a:t>
            </a:r>
            <a:endParaRPr lang="en-US" altLang="en-US" sz="2400"/>
          </a:p>
        </p:txBody>
      </p:sp>
      <p:sp>
        <p:nvSpPr>
          <p:cNvPr id="5" name="Text Placeholder 2">
            <a:extLst>
              <a:ext uri="{FF2B5EF4-FFF2-40B4-BE49-F238E27FC236}">
                <a16:creationId xmlns:a16="http://schemas.microsoft.com/office/drawing/2014/main" id="{A8FF1DC0-86F2-C92D-D0C5-F953C9C16522}"/>
              </a:ext>
            </a:extLst>
          </p:cNvPr>
          <p:cNvSpPr txBox="1">
            <a:spLocks/>
          </p:cNvSpPr>
          <p:nvPr/>
        </p:nvSpPr>
        <p:spPr>
          <a:xfrm>
            <a:off x="6580981" y="742326"/>
            <a:ext cx="4379119" cy="445237"/>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t-EE" sz="2200" b="1" err="1"/>
              <a:t>Anaerobic</a:t>
            </a:r>
            <a:r>
              <a:rPr lang="et-EE" sz="2200" b="1"/>
              <a:t> </a:t>
            </a:r>
            <a:r>
              <a:rPr lang="et-EE" sz="2200" b="1" err="1"/>
              <a:t>digestion</a:t>
            </a:r>
            <a:endParaRPr lang="en-US" sz="2200" b="1">
              <a:solidFill>
                <a:srgbClr val="FF0000"/>
              </a:solidFill>
            </a:endParaRPr>
          </a:p>
        </p:txBody>
      </p:sp>
      <p:sp>
        <p:nvSpPr>
          <p:cNvPr id="7" name="Google Shape;223;p3">
            <a:extLst>
              <a:ext uri="{FF2B5EF4-FFF2-40B4-BE49-F238E27FC236}">
                <a16:creationId xmlns:a16="http://schemas.microsoft.com/office/drawing/2014/main" id="{710B749C-50A8-89A5-60AB-343E7CE3F8B1}"/>
              </a:ext>
            </a:extLst>
          </p:cNvPr>
          <p:cNvSpPr txBox="1">
            <a:spLocks/>
          </p:cNvSpPr>
          <p:nvPr/>
        </p:nvSpPr>
        <p:spPr>
          <a:xfrm>
            <a:off x="6580980" y="1244600"/>
            <a:ext cx="5083175" cy="2466727"/>
          </a:xfrm>
          <a:prstGeom prst="rect">
            <a:avLst/>
          </a:prstGeom>
        </p:spPr>
        <p:txBody>
          <a:bodyPr vert="horz" lIns="0" tIns="0" rIns="0" bIns="0" rtlCol="0">
            <a:noAutofit/>
          </a:bodyPr>
          <a:lstStyle>
            <a:defPPr>
              <a:defRPr lang="en-US"/>
            </a:defPPr>
            <a:lvl1pPr marL="285750" marR="0" indent="-285750" algn="just" defTabSz="914400" eaLnBrk="1" fontAlgn="t" latinLnBrk="0" hangingPunct="1">
              <a:lnSpc>
                <a:spcPct val="90000"/>
              </a:lnSpc>
              <a:spcBef>
                <a:spcPts val="1000"/>
              </a:spcBef>
              <a:spcAft>
                <a:spcPts val="0"/>
              </a:spcAft>
              <a:buClrTx/>
              <a:buSzTx/>
              <a:buFont typeface="Arial" pitchFamily="34" charset="0"/>
              <a:buChar char="•"/>
              <a:tabLst/>
              <a:defRPr sz="18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t-EE"/>
              <a:t>A</a:t>
            </a:r>
            <a:r>
              <a:rPr lang="en-GB" err="1"/>
              <a:t>naerobic</a:t>
            </a:r>
            <a:r>
              <a:rPr lang="en-GB"/>
              <a:t> digestion or anaerobic fermentation process involves</a:t>
            </a:r>
            <a:r>
              <a:rPr lang="et-EE"/>
              <a:t> </a:t>
            </a:r>
            <a:r>
              <a:rPr lang="en-GB"/>
              <a:t>the conversion of decaying </a:t>
            </a:r>
            <a:r>
              <a:rPr lang="en-GB" b="1"/>
              <a:t>wet biomass and animal waste into</a:t>
            </a:r>
            <a:r>
              <a:rPr lang="et-EE" b="1"/>
              <a:t> </a:t>
            </a:r>
            <a:r>
              <a:rPr lang="en-GB" b="1"/>
              <a:t>biogas </a:t>
            </a:r>
            <a:r>
              <a:rPr lang="en-GB"/>
              <a:t>through decomposition process by the action of anaerobic</a:t>
            </a:r>
            <a:r>
              <a:rPr lang="et-EE"/>
              <a:t> </a:t>
            </a:r>
            <a:r>
              <a:rPr lang="en-GB"/>
              <a:t>bacteria. </a:t>
            </a:r>
            <a:endParaRPr lang="et-EE"/>
          </a:p>
          <a:p>
            <a:r>
              <a:rPr lang="en-GB" b="1"/>
              <a:t>Biogas </a:t>
            </a:r>
            <a:r>
              <a:rPr lang="en-GB"/>
              <a:t>is produced by the bacterial decomposition of wet</a:t>
            </a:r>
            <a:r>
              <a:rPr lang="et-EE"/>
              <a:t> </a:t>
            </a:r>
            <a:r>
              <a:rPr lang="en-GB"/>
              <a:t>sewage sludge, animal dung or green plants in the absence of oxygen</a:t>
            </a:r>
            <a:r>
              <a:rPr lang="et-EE"/>
              <a:t> </a:t>
            </a:r>
            <a:r>
              <a:rPr lang="en-GB"/>
              <a:t>but digestion takes much longer time. </a:t>
            </a:r>
            <a:endParaRPr lang="et-EE"/>
          </a:p>
          <a:p>
            <a:r>
              <a:rPr lang="en-GB"/>
              <a:t>The natural decay process</a:t>
            </a:r>
            <a:r>
              <a:rPr lang="et-EE"/>
              <a:t> </a:t>
            </a:r>
            <a:r>
              <a:rPr lang="en-GB"/>
              <a:t>anaerobic decomposition can be speeded up by using thermally</a:t>
            </a:r>
            <a:r>
              <a:rPr lang="et-EE"/>
              <a:t> </a:t>
            </a:r>
            <a:r>
              <a:rPr lang="en-GB"/>
              <a:t>insulation, air tight tank and heating system.</a:t>
            </a:r>
            <a:endParaRPr lang="et-EE"/>
          </a:p>
          <a:p>
            <a:r>
              <a:rPr lang="en-GB"/>
              <a:t>Optimum </a:t>
            </a:r>
            <a:r>
              <a:rPr lang="en-GB" err="1"/>
              <a:t>temperatuure</a:t>
            </a:r>
            <a:r>
              <a:rPr lang="et-EE"/>
              <a:t> </a:t>
            </a:r>
            <a:r>
              <a:rPr lang="en-GB"/>
              <a:t>35˚C for complete decomposition of animal or human residue in 10</a:t>
            </a:r>
            <a:r>
              <a:rPr lang="et-EE"/>
              <a:t> </a:t>
            </a:r>
            <a:r>
              <a:rPr lang="en-GB"/>
              <a:t>days. The residue left after digestion is valuable fertilizer.</a:t>
            </a:r>
            <a:endParaRPr lang="en-US" sz="2200" b="1">
              <a:solidFill>
                <a:srgbClr val="002060"/>
              </a:solidFill>
            </a:endParaRPr>
          </a:p>
        </p:txBody>
      </p:sp>
      <p:pic>
        <p:nvPicPr>
          <p:cNvPr id="1026" name="Picture 2">
            <a:extLst>
              <a:ext uri="{FF2B5EF4-FFF2-40B4-BE49-F238E27FC236}">
                <a16:creationId xmlns:a16="http://schemas.microsoft.com/office/drawing/2014/main" id="{645BA356-6BC0-BDE4-E1F2-8A72107FF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8" y="1168400"/>
            <a:ext cx="6503412"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854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60F48-2BCE-6611-E036-B592CB3A81EE}"/>
            </a:ext>
          </a:extLst>
        </p:cNvPr>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87B9B69B-2556-2A91-CE12-EB49E1A5A8F9}"/>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sz="2400" err="1"/>
              <a:t>Biomass</a:t>
            </a:r>
            <a:r>
              <a:rPr lang="es-CO" altLang="en-US" sz="2400"/>
              <a:t> </a:t>
            </a:r>
            <a:r>
              <a:rPr lang="es-CO" altLang="en-US" sz="2400" err="1"/>
              <a:t>conversion</a:t>
            </a:r>
            <a:endParaRPr lang="en-US" altLang="en-US" sz="2400"/>
          </a:p>
        </p:txBody>
      </p:sp>
      <p:sp>
        <p:nvSpPr>
          <p:cNvPr id="5" name="Text Placeholder 2">
            <a:extLst>
              <a:ext uri="{FF2B5EF4-FFF2-40B4-BE49-F238E27FC236}">
                <a16:creationId xmlns:a16="http://schemas.microsoft.com/office/drawing/2014/main" id="{86C74F06-4203-CD1D-E40B-45A98F73306A}"/>
              </a:ext>
            </a:extLst>
          </p:cNvPr>
          <p:cNvSpPr txBox="1">
            <a:spLocks/>
          </p:cNvSpPr>
          <p:nvPr/>
        </p:nvSpPr>
        <p:spPr>
          <a:xfrm>
            <a:off x="802481" y="1171071"/>
            <a:ext cx="4379119" cy="445237"/>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t-EE" sz="2200" b="1" err="1"/>
              <a:t>Biogas</a:t>
            </a:r>
            <a:endParaRPr lang="en-US" sz="2200" b="1">
              <a:solidFill>
                <a:srgbClr val="FF0000"/>
              </a:solidFill>
            </a:endParaRPr>
          </a:p>
        </p:txBody>
      </p:sp>
      <p:sp>
        <p:nvSpPr>
          <p:cNvPr id="7" name="Google Shape;223;p3">
            <a:extLst>
              <a:ext uri="{FF2B5EF4-FFF2-40B4-BE49-F238E27FC236}">
                <a16:creationId xmlns:a16="http://schemas.microsoft.com/office/drawing/2014/main" id="{B9629CFE-18C6-89D3-AA3A-CEA7B266AEB1}"/>
              </a:ext>
            </a:extLst>
          </p:cNvPr>
          <p:cNvSpPr txBox="1">
            <a:spLocks/>
          </p:cNvSpPr>
          <p:nvPr/>
        </p:nvSpPr>
        <p:spPr>
          <a:xfrm>
            <a:off x="480416" y="1686158"/>
            <a:ext cx="4891684" cy="3124200"/>
          </a:xfrm>
          <a:prstGeom prst="rect">
            <a:avLst/>
          </a:prstGeom>
        </p:spPr>
        <p:txBody>
          <a:bodyPr vert="horz" lIns="0" tIns="0" rIns="0" bIns="0" rtlCol="0">
            <a:noAutofit/>
          </a:bodyPr>
          <a:lstStyle>
            <a:defPPr>
              <a:defRPr lang="en-US"/>
            </a:defPPr>
            <a:lvl1pPr marL="285750" marR="0" indent="-285750" algn="just" defTabSz="914400" eaLnBrk="1" fontAlgn="t" latinLnBrk="0" hangingPunct="1">
              <a:lnSpc>
                <a:spcPct val="90000"/>
              </a:lnSpc>
              <a:spcBef>
                <a:spcPts val="1000"/>
              </a:spcBef>
              <a:spcAft>
                <a:spcPts val="0"/>
              </a:spcAft>
              <a:buClrTx/>
              <a:buSzTx/>
              <a:buFont typeface="Arial" pitchFamily="34" charset="0"/>
              <a:buChar char="•"/>
              <a:tabLst/>
              <a:defRPr sz="18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n-GB"/>
              <a:t>Biogas is a combustible gaseous fuel that is collected from the</a:t>
            </a:r>
            <a:r>
              <a:rPr lang="et-EE"/>
              <a:t> </a:t>
            </a:r>
            <a:r>
              <a:rPr lang="en-GB"/>
              <a:t>microbial degradation of organic matter in anaerobic conditions</a:t>
            </a:r>
            <a:endParaRPr lang="et-EE"/>
          </a:p>
          <a:p>
            <a:r>
              <a:rPr lang="en-GB"/>
              <a:t>The</a:t>
            </a:r>
            <a:r>
              <a:rPr lang="et-EE"/>
              <a:t> </a:t>
            </a:r>
            <a:r>
              <a:rPr lang="en-GB"/>
              <a:t>gases methane, hydrogen, and carbon monoxide (CO) can be</a:t>
            </a:r>
            <a:r>
              <a:rPr lang="et-EE"/>
              <a:t> </a:t>
            </a:r>
            <a:r>
              <a:rPr lang="en-GB"/>
              <a:t>combusted or oxidized with oxygen </a:t>
            </a:r>
            <a:endParaRPr lang="et-EE"/>
          </a:p>
          <a:p>
            <a:r>
              <a:rPr lang="en-GB"/>
              <a:t>Biogas contains 55-65% methane,</a:t>
            </a:r>
            <a:r>
              <a:rPr lang="et-EE"/>
              <a:t> </a:t>
            </a:r>
            <a:r>
              <a:rPr lang="en-GB"/>
              <a:t>30-40% CO2, and the remainders are impurities like H2S, H2, N2</a:t>
            </a:r>
            <a:r>
              <a:rPr lang="et-EE"/>
              <a:t> </a:t>
            </a:r>
            <a:r>
              <a:rPr lang="en-GB"/>
              <a:t>gases.</a:t>
            </a:r>
            <a:endParaRPr lang="en-US" sz="2200" b="1">
              <a:solidFill>
                <a:srgbClr val="002060"/>
              </a:solidFill>
            </a:endParaRPr>
          </a:p>
        </p:txBody>
      </p:sp>
      <p:pic>
        <p:nvPicPr>
          <p:cNvPr id="2052" name="Picture 4">
            <a:extLst>
              <a:ext uri="{FF2B5EF4-FFF2-40B4-BE49-F238E27FC236}">
                <a16:creationId xmlns:a16="http://schemas.microsoft.com/office/drawing/2014/main" id="{02E9C864-AE2D-1A73-D8E6-1C75E9135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156" y="1158371"/>
            <a:ext cx="63246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89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2A43D-72BF-B220-A20C-39B009549CA5}"/>
            </a:ext>
          </a:extLst>
        </p:cNvPr>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B7AE4652-DCA6-FFD6-B5A9-55AE956CE3F3}"/>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sz="2400" err="1"/>
              <a:t>Biomass</a:t>
            </a:r>
            <a:r>
              <a:rPr lang="es-CO" altLang="en-US" sz="2400"/>
              <a:t> </a:t>
            </a:r>
            <a:r>
              <a:rPr lang="es-CO" altLang="en-US" sz="2400" err="1"/>
              <a:t>conversion</a:t>
            </a:r>
            <a:endParaRPr lang="en-US" altLang="en-US" sz="2400"/>
          </a:p>
        </p:txBody>
      </p:sp>
      <p:sp>
        <p:nvSpPr>
          <p:cNvPr id="5" name="Text Placeholder 2">
            <a:extLst>
              <a:ext uri="{FF2B5EF4-FFF2-40B4-BE49-F238E27FC236}">
                <a16:creationId xmlns:a16="http://schemas.microsoft.com/office/drawing/2014/main" id="{CE59658A-0817-8E22-090C-EA38B1FB9CBB}"/>
              </a:ext>
            </a:extLst>
          </p:cNvPr>
          <p:cNvSpPr txBox="1">
            <a:spLocks/>
          </p:cNvSpPr>
          <p:nvPr/>
        </p:nvSpPr>
        <p:spPr>
          <a:xfrm>
            <a:off x="802481" y="1171071"/>
            <a:ext cx="4379119" cy="445237"/>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t-EE" sz="2200" b="1" err="1"/>
              <a:t>Fermentation</a:t>
            </a:r>
            <a:endParaRPr lang="en-US" sz="2200" b="1">
              <a:solidFill>
                <a:srgbClr val="FF0000"/>
              </a:solidFill>
            </a:endParaRPr>
          </a:p>
        </p:txBody>
      </p:sp>
      <p:sp>
        <p:nvSpPr>
          <p:cNvPr id="7" name="Google Shape;223;p3">
            <a:extLst>
              <a:ext uri="{FF2B5EF4-FFF2-40B4-BE49-F238E27FC236}">
                <a16:creationId xmlns:a16="http://schemas.microsoft.com/office/drawing/2014/main" id="{485DC166-106B-AA6C-0F06-82925C41D27A}"/>
              </a:ext>
            </a:extLst>
          </p:cNvPr>
          <p:cNvSpPr txBox="1">
            <a:spLocks/>
          </p:cNvSpPr>
          <p:nvPr/>
        </p:nvSpPr>
        <p:spPr>
          <a:xfrm>
            <a:off x="480416" y="1686158"/>
            <a:ext cx="8917584" cy="3876442"/>
          </a:xfrm>
          <a:prstGeom prst="rect">
            <a:avLst/>
          </a:prstGeom>
        </p:spPr>
        <p:txBody>
          <a:bodyPr vert="horz" lIns="0" tIns="0" rIns="0" bIns="0" rtlCol="0">
            <a:noAutofit/>
          </a:bodyPr>
          <a:lstStyle>
            <a:defPPr>
              <a:defRPr lang="en-US"/>
            </a:defPPr>
            <a:lvl1pPr marL="285750" marR="0" indent="-285750" algn="just" defTabSz="914400" eaLnBrk="1" fontAlgn="t" latinLnBrk="0" hangingPunct="1">
              <a:lnSpc>
                <a:spcPct val="90000"/>
              </a:lnSpc>
              <a:spcBef>
                <a:spcPts val="1000"/>
              </a:spcBef>
              <a:spcAft>
                <a:spcPts val="0"/>
              </a:spcAft>
              <a:buClrTx/>
              <a:buSzTx/>
              <a:buFont typeface="Arial" pitchFamily="34" charset="0"/>
              <a:buChar char="•"/>
              <a:tabLst/>
              <a:defRPr sz="18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n-GB"/>
              <a:t>Fermentation is a process of decomposition of complex molecules of</a:t>
            </a:r>
            <a:r>
              <a:rPr lang="et-EE"/>
              <a:t> </a:t>
            </a:r>
            <a:r>
              <a:rPr lang="en-GB"/>
              <a:t>organic compound under the influence of micro-organism(ferment)</a:t>
            </a:r>
            <a:r>
              <a:rPr lang="et-EE"/>
              <a:t> </a:t>
            </a:r>
            <a:r>
              <a:rPr lang="en-GB"/>
              <a:t>such as yeast, bacteria, enzymes etc.</a:t>
            </a:r>
          </a:p>
          <a:p>
            <a:r>
              <a:rPr lang="en-GB"/>
              <a:t>Ethanol is produced by the fermentation of sugar solution by natural</a:t>
            </a:r>
            <a:r>
              <a:rPr lang="et-EE"/>
              <a:t> </a:t>
            </a:r>
            <a:r>
              <a:rPr lang="en-GB"/>
              <a:t>yeasts.</a:t>
            </a:r>
            <a:r>
              <a:rPr lang="et-EE"/>
              <a:t> </a:t>
            </a:r>
          </a:p>
          <a:p>
            <a:r>
              <a:rPr lang="en-GB"/>
              <a:t>After 30 hours of fermentation the beer is contain 6-10% alcohol and</a:t>
            </a:r>
            <a:r>
              <a:rPr lang="et-EE"/>
              <a:t> </a:t>
            </a:r>
            <a:r>
              <a:rPr lang="en-GB"/>
              <a:t>can be removed by distillation.</a:t>
            </a:r>
          </a:p>
          <a:p>
            <a:r>
              <a:rPr lang="en-GB"/>
              <a:t>The fibrous residue from plants like sugarcane bagasse, paddy straw</a:t>
            </a:r>
            <a:r>
              <a:rPr lang="et-EE"/>
              <a:t>, </a:t>
            </a:r>
            <a:r>
              <a:rPr lang="en-GB"/>
              <a:t>etc. have been burnt to provide heat.</a:t>
            </a:r>
            <a:r>
              <a:rPr lang="et-EE"/>
              <a:t> </a:t>
            </a:r>
            <a:r>
              <a:rPr lang="en-GB"/>
              <a:t>One tone of sugar will produce up to 520 </a:t>
            </a:r>
            <a:r>
              <a:rPr lang="en-GB" err="1"/>
              <a:t>liters</a:t>
            </a:r>
            <a:r>
              <a:rPr lang="en-GB"/>
              <a:t> of alcohol.</a:t>
            </a:r>
          </a:p>
          <a:p>
            <a:r>
              <a:rPr lang="en-GB"/>
              <a:t>After fermentation the residue from grains and other feed stuffs</a:t>
            </a:r>
            <a:r>
              <a:rPr lang="et-EE"/>
              <a:t> </a:t>
            </a:r>
            <a:r>
              <a:rPr lang="en-GB"/>
              <a:t>contains high protein content and is a useful cattle feed supplement.</a:t>
            </a:r>
            <a:endParaRPr lang="en-US" sz="2200" b="1">
              <a:solidFill>
                <a:srgbClr val="002060"/>
              </a:solidFill>
            </a:endParaRPr>
          </a:p>
        </p:txBody>
      </p:sp>
    </p:spTree>
    <p:extLst>
      <p:ext uri="{BB962C8B-B14F-4D97-AF65-F5344CB8AC3E}">
        <p14:creationId xmlns:p14="http://schemas.microsoft.com/office/powerpoint/2010/main" val="193036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ED24C-804D-546A-3B5A-3E4884A611B7}"/>
            </a:ext>
          </a:extLst>
        </p:cNvPr>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9E33345E-0E1A-FCA3-BBC8-AE613AD882D7}"/>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sz="2400" err="1"/>
              <a:t>Biomass</a:t>
            </a:r>
            <a:r>
              <a:rPr lang="es-CO" altLang="en-US" sz="2400"/>
              <a:t> </a:t>
            </a:r>
            <a:r>
              <a:rPr lang="es-CO" altLang="en-US" sz="2400" err="1"/>
              <a:t>conversion</a:t>
            </a:r>
            <a:endParaRPr lang="en-US" altLang="en-US" sz="2400"/>
          </a:p>
        </p:txBody>
      </p:sp>
      <p:sp>
        <p:nvSpPr>
          <p:cNvPr id="5" name="Text Placeholder 2">
            <a:extLst>
              <a:ext uri="{FF2B5EF4-FFF2-40B4-BE49-F238E27FC236}">
                <a16:creationId xmlns:a16="http://schemas.microsoft.com/office/drawing/2014/main" id="{E79C46B5-667C-B6FA-3B28-F6B9A110E9A9}"/>
              </a:ext>
            </a:extLst>
          </p:cNvPr>
          <p:cNvSpPr txBox="1">
            <a:spLocks/>
          </p:cNvSpPr>
          <p:nvPr/>
        </p:nvSpPr>
        <p:spPr>
          <a:xfrm>
            <a:off x="802481" y="1171071"/>
            <a:ext cx="4379119" cy="445237"/>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t-EE" sz="2200" b="1" err="1"/>
              <a:t>Fermentation</a:t>
            </a:r>
            <a:endParaRPr lang="en-US" sz="2200" b="1">
              <a:solidFill>
                <a:srgbClr val="FF0000"/>
              </a:solidFill>
            </a:endParaRPr>
          </a:p>
        </p:txBody>
      </p:sp>
      <p:pic>
        <p:nvPicPr>
          <p:cNvPr id="4" name="Picture 3">
            <a:extLst>
              <a:ext uri="{FF2B5EF4-FFF2-40B4-BE49-F238E27FC236}">
                <a16:creationId xmlns:a16="http://schemas.microsoft.com/office/drawing/2014/main" id="{1A77E35D-858F-A3A4-98CE-5BE6157D6B11}"/>
              </a:ext>
            </a:extLst>
          </p:cNvPr>
          <p:cNvPicPr>
            <a:picLocks noChangeAspect="1"/>
          </p:cNvPicPr>
          <p:nvPr/>
        </p:nvPicPr>
        <p:blipFill>
          <a:blip r:embed="rId3"/>
          <a:srcRect l="1761" t="2037" r="1761" b="2037"/>
          <a:stretch>
            <a:fillRect/>
          </a:stretch>
        </p:blipFill>
        <p:spPr>
          <a:xfrm>
            <a:off x="3691784" y="1171071"/>
            <a:ext cx="8500216" cy="5547229"/>
          </a:xfrm>
          <a:prstGeom prst="rect">
            <a:avLst/>
          </a:prstGeom>
        </p:spPr>
      </p:pic>
    </p:spTree>
    <p:extLst>
      <p:ext uri="{BB962C8B-B14F-4D97-AF65-F5344CB8AC3E}">
        <p14:creationId xmlns:p14="http://schemas.microsoft.com/office/powerpoint/2010/main" val="82288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F5988-169F-080F-0C57-7B0636B5E99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4715D0F-8B05-26F8-5DDF-2AA0BD571719}"/>
              </a:ext>
            </a:extLst>
          </p:cNvPr>
          <p:cNvSpPr/>
          <p:nvPr/>
        </p:nvSpPr>
        <p:spPr>
          <a:xfrm>
            <a:off x="152400" y="5499100"/>
            <a:ext cx="8496300" cy="113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266" name="Text Placeholder 1">
            <a:extLst>
              <a:ext uri="{FF2B5EF4-FFF2-40B4-BE49-F238E27FC236}">
                <a16:creationId xmlns:a16="http://schemas.microsoft.com/office/drawing/2014/main" id="{D098EBCF-CFFB-4479-8AD0-703529375824}"/>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sz="2400" err="1"/>
              <a:t>Biomass</a:t>
            </a:r>
            <a:r>
              <a:rPr lang="es-CO" altLang="en-US" sz="2400"/>
              <a:t> </a:t>
            </a:r>
            <a:r>
              <a:rPr lang="es-CO" altLang="en-US" sz="2400" err="1"/>
              <a:t>conversion</a:t>
            </a:r>
            <a:endParaRPr lang="en-US" altLang="en-US" sz="2400"/>
          </a:p>
        </p:txBody>
      </p:sp>
      <p:sp>
        <p:nvSpPr>
          <p:cNvPr id="5" name="Text Placeholder 2">
            <a:extLst>
              <a:ext uri="{FF2B5EF4-FFF2-40B4-BE49-F238E27FC236}">
                <a16:creationId xmlns:a16="http://schemas.microsoft.com/office/drawing/2014/main" id="{17C1EF16-29CF-FC52-2417-247338236F83}"/>
              </a:ext>
            </a:extLst>
          </p:cNvPr>
          <p:cNvSpPr txBox="1">
            <a:spLocks/>
          </p:cNvSpPr>
          <p:nvPr/>
        </p:nvSpPr>
        <p:spPr>
          <a:xfrm>
            <a:off x="802481" y="1171071"/>
            <a:ext cx="4379119" cy="445237"/>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t-EE" sz="2200" b="1" err="1"/>
              <a:t>Chemical</a:t>
            </a:r>
            <a:r>
              <a:rPr lang="et-EE" sz="2200" b="1"/>
              <a:t> </a:t>
            </a:r>
            <a:r>
              <a:rPr lang="et-EE" sz="2200" b="1" err="1"/>
              <a:t>reduction</a:t>
            </a:r>
            <a:endParaRPr lang="en-US" sz="2200" b="1">
              <a:solidFill>
                <a:srgbClr val="FF0000"/>
              </a:solidFill>
            </a:endParaRPr>
          </a:p>
        </p:txBody>
      </p:sp>
      <p:sp>
        <p:nvSpPr>
          <p:cNvPr id="7" name="Google Shape;223;p3">
            <a:extLst>
              <a:ext uri="{FF2B5EF4-FFF2-40B4-BE49-F238E27FC236}">
                <a16:creationId xmlns:a16="http://schemas.microsoft.com/office/drawing/2014/main" id="{85D426EA-A5EE-217E-30AB-91DB7A674E52}"/>
              </a:ext>
            </a:extLst>
          </p:cNvPr>
          <p:cNvSpPr txBox="1">
            <a:spLocks/>
          </p:cNvSpPr>
          <p:nvPr/>
        </p:nvSpPr>
        <p:spPr>
          <a:xfrm>
            <a:off x="455613" y="1616308"/>
            <a:ext cx="11063288" cy="5152792"/>
          </a:xfrm>
          <a:prstGeom prst="rect">
            <a:avLst/>
          </a:prstGeom>
        </p:spPr>
        <p:txBody>
          <a:bodyPr vert="horz" lIns="0" tIns="0" rIns="0" bIns="0" rtlCol="0">
            <a:noAutofit/>
          </a:bodyPr>
          <a:lstStyle>
            <a:defPPr>
              <a:defRPr lang="en-US"/>
            </a:defPPr>
            <a:lvl1pPr marL="285750" marR="0" indent="-285750" algn="just" defTabSz="914400" eaLnBrk="1" fontAlgn="t" latinLnBrk="0" hangingPunct="1">
              <a:lnSpc>
                <a:spcPct val="90000"/>
              </a:lnSpc>
              <a:spcBef>
                <a:spcPts val="1000"/>
              </a:spcBef>
              <a:spcAft>
                <a:spcPts val="0"/>
              </a:spcAft>
              <a:buClrTx/>
              <a:buSzTx/>
              <a:buFont typeface="Arial" pitchFamily="34" charset="0"/>
              <a:buChar char="•"/>
              <a:tabLst/>
              <a:defRPr sz="18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indent="0">
              <a:buNone/>
            </a:pPr>
            <a:r>
              <a:rPr lang="en-GB" b="1"/>
              <a:t>Thermochemical conversion step</a:t>
            </a:r>
            <a:r>
              <a:rPr lang="en-GB"/>
              <a:t> where the solid carbon in biomass is </a:t>
            </a:r>
            <a:r>
              <a:rPr lang="en-GB" b="1"/>
              <a:t>reduced</a:t>
            </a:r>
            <a:r>
              <a:rPr lang="en-GB"/>
              <a:t> by reacting with gases (like CO₂, H₂O, or H₂).</a:t>
            </a:r>
          </a:p>
          <a:p>
            <a:r>
              <a:rPr lang="en-GB"/>
              <a:t>Produces </a:t>
            </a:r>
            <a:r>
              <a:rPr lang="en-GB" b="1"/>
              <a:t>syngas components</a:t>
            </a:r>
            <a:r>
              <a:rPr lang="en-GB"/>
              <a:t> (CO, H₂, CH₄) instead of fully oxidized products (CO₂, H₂O).</a:t>
            </a:r>
          </a:p>
          <a:p>
            <a:pPr marL="0" indent="0">
              <a:buNone/>
            </a:pPr>
            <a:r>
              <a:rPr lang="en-GB" b="1"/>
              <a:t>Key Reduction Reactions:</a:t>
            </a:r>
            <a:endParaRPr lang="en-GB"/>
          </a:p>
          <a:p>
            <a:r>
              <a:rPr lang="en-GB" b="1" err="1"/>
              <a:t>Boudouard</a:t>
            </a:r>
            <a:r>
              <a:rPr lang="en-GB" b="1"/>
              <a:t> reaction (CO₂ reduction):</a:t>
            </a:r>
            <a:r>
              <a:rPr lang="et-EE" b="1"/>
              <a:t> </a:t>
            </a:r>
            <a:r>
              <a:rPr lang="en-GB"/>
              <a:t>C + CO₂ ⇌ 2CO</a:t>
            </a:r>
          </a:p>
          <a:p>
            <a:r>
              <a:rPr lang="en-GB" b="1"/>
              <a:t>Water–gas reaction (steam reduction):</a:t>
            </a:r>
            <a:r>
              <a:rPr lang="et-EE" b="1"/>
              <a:t> </a:t>
            </a:r>
            <a:r>
              <a:rPr lang="en-GB"/>
              <a:t>C + H₂O ⇌ CO + H₂</a:t>
            </a:r>
            <a:endParaRPr lang="et-EE"/>
          </a:p>
          <a:p>
            <a:pPr algn="l"/>
            <a:r>
              <a:rPr lang="en-GB" b="1"/>
              <a:t>Hydrogenation:</a:t>
            </a:r>
            <a:r>
              <a:rPr lang="et-EE" b="1"/>
              <a:t> </a:t>
            </a:r>
            <a:r>
              <a:rPr lang="en-GB"/>
              <a:t>C + 2H₂ ⇌ CH₄</a:t>
            </a:r>
          </a:p>
          <a:p>
            <a:r>
              <a:rPr lang="en-GB" b="1"/>
              <a:t>Conditions:</a:t>
            </a:r>
            <a:endParaRPr lang="en-GB"/>
          </a:p>
          <a:p>
            <a:r>
              <a:rPr lang="en-GB"/>
              <a:t>High temperatures (700–1200 °C)</a:t>
            </a:r>
          </a:p>
          <a:p>
            <a:r>
              <a:rPr lang="en-GB"/>
              <a:t>Oxygen-deficient (sub-stoichiometric) environment</a:t>
            </a:r>
          </a:p>
          <a:p>
            <a:r>
              <a:rPr lang="en-GB" b="1"/>
              <a:t>Why it matters in Biomass Conversion:</a:t>
            </a:r>
            <a:endParaRPr lang="en-GB"/>
          </a:p>
          <a:p>
            <a:r>
              <a:rPr lang="en-GB"/>
              <a:t>Core step in </a:t>
            </a:r>
            <a:r>
              <a:rPr lang="en-GB" b="1"/>
              <a:t>gasification</a:t>
            </a:r>
            <a:r>
              <a:rPr lang="en-GB"/>
              <a:t> and </a:t>
            </a:r>
            <a:r>
              <a:rPr lang="en-GB" b="1"/>
              <a:t>chemical looping</a:t>
            </a:r>
            <a:r>
              <a:rPr lang="en-GB"/>
              <a:t>.</a:t>
            </a:r>
          </a:p>
          <a:p>
            <a:r>
              <a:rPr lang="en-GB"/>
              <a:t>Determines </a:t>
            </a:r>
            <a:r>
              <a:rPr lang="en-GB" b="1"/>
              <a:t>syngas yield and quality</a:t>
            </a:r>
            <a:r>
              <a:rPr lang="en-GB"/>
              <a:t>.</a:t>
            </a:r>
          </a:p>
          <a:p>
            <a:r>
              <a:rPr lang="en-GB"/>
              <a:t>Enables </a:t>
            </a:r>
            <a:r>
              <a:rPr lang="en-GB" b="1"/>
              <a:t>hydrogen production</a:t>
            </a:r>
            <a:r>
              <a:rPr lang="en-GB"/>
              <a:t> and </a:t>
            </a:r>
            <a:r>
              <a:rPr lang="en-GB" b="1"/>
              <a:t>biofuels synthesis</a:t>
            </a:r>
            <a:r>
              <a:rPr lang="en-GB"/>
              <a:t>.</a:t>
            </a:r>
          </a:p>
        </p:txBody>
      </p:sp>
    </p:spTree>
    <p:extLst>
      <p:ext uri="{BB962C8B-B14F-4D97-AF65-F5344CB8AC3E}">
        <p14:creationId xmlns:p14="http://schemas.microsoft.com/office/powerpoint/2010/main" val="177670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3BB991-B25B-4001-81F9-2CAC23106D10}"/>
              </a:ext>
            </a:extLst>
          </p:cNvPr>
          <p:cNvSpPr txBox="1"/>
          <p:nvPr/>
        </p:nvSpPr>
        <p:spPr>
          <a:xfrm>
            <a:off x="5791204" y="564866"/>
            <a:ext cx="5869508" cy="1200329"/>
          </a:xfrm>
          <a:prstGeom prst="rect">
            <a:avLst/>
          </a:prstGeom>
          <a:solidFill>
            <a:schemeClr val="tx2">
              <a:lumMod val="20000"/>
              <a:lumOff val="80000"/>
            </a:schemeClr>
          </a:solidFill>
          <a:ln>
            <a:solidFill>
              <a:schemeClr val="tx1"/>
            </a:solidFill>
          </a:ln>
        </p:spPr>
        <p:txBody>
          <a:bodyPr wrap="square" rtlCol="0">
            <a:spAutoFit/>
          </a:bodyPr>
          <a:lstStyle/>
          <a:p>
            <a:pPr algn="ctr"/>
            <a:r>
              <a:rPr lang="en-US" sz="2400"/>
              <a:t>Thermochemical conversion</a:t>
            </a:r>
          </a:p>
          <a:p>
            <a:endParaRPr lang="en-US" sz="2400"/>
          </a:p>
          <a:p>
            <a:endParaRPr lang="en-US" sz="2400"/>
          </a:p>
        </p:txBody>
      </p:sp>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err="1"/>
              <a:t>Biomass</a:t>
            </a:r>
            <a:r>
              <a:rPr lang="es-CO" altLang="en-US"/>
              <a:t> </a:t>
            </a:r>
            <a:r>
              <a:rPr lang="es-CO" altLang="en-US" err="1"/>
              <a:t>conversion</a:t>
            </a:r>
            <a:endParaRPr lang="en-US" altLang="en-US"/>
          </a:p>
        </p:txBody>
      </p:sp>
      <p:sp>
        <p:nvSpPr>
          <p:cNvPr id="5" name="Text Placeholder 2">
            <a:extLst>
              <a:ext uri="{FF2B5EF4-FFF2-40B4-BE49-F238E27FC236}">
                <a16:creationId xmlns:a16="http://schemas.microsoft.com/office/drawing/2014/main" id="{7105E504-0AD4-4C48-9F69-9296DFC4C06F}"/>
              </a:ext>
            </a:extLst>
          </p:cNvPr>
          <p:cNvSpPr txBox="1">
            <a:spLocks/>
          </p:cNvSpPr>
          <p:nvPr/>
        </p:nvSpPr>
        <p:spPr>
          <a:xfrm>
            <a:off x="479425" y="1281902"/>
            <a:ext cx="5616575" cy="322365"/>
          </a:xfrm>
          <a:prstGeom prst="rect">
            <a:avLst/>
          </a:prstGeom>
        </p:spPr>
        <p:txBody>
          <a:bodyPr vert="horz" lIns="0" tIns="0" rIns="0" bIns="0" rtlCol="0">
            <a:noAutofit/>
          </a:bodyPr>
          <a:lstStyle>
            <a:defPPr>
              <a:defRPr lang="en-US"/>
            </a:defPPr>
            <a:lvl1pPr marL="0" marR="0" indent="0" algn="just" defTabSz="914400" eaLnBrk="1" fontAlgn="t" latinLnBrk="0" hangingPunct="1">
              <a:lnSpc>
                <a:spcPct val="90000"/>
              </a:lnSpc>
              <a:spcBef>
                <a:spcPts val="1000"/>
              </a:spcBef>
              <a:spcAft>
                <a:spcPts val="0"/>
              </a:spcAft>
              <a:buClrTx/>
              <a:buSzTx/>
              <a:buFont typeface="Arial"/>
              <a:buNone/>
              <a:tabLst/>
              <a:defRPr sz="2200" b="1" baseline="0">
                <a:solidFill>
                  <a:srgbClr val="332B60"/>
                </a:solidFill>
                <a:latin typeface="Verdana"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n-US"/>
              <a:t>Thermochemical conversion</a:t>
            </a:r>
          </a:p>
        </p:txBody>
      </p:sp>
      <p:sp>
        <p:nvSpPr>
          <p:cNvPr id="7" name="Google Shape;223;p3">
            <a:extLst>
              <a:ext uri="{FF2B5EF4-FFF2-40B4-BE49-F238E27FC236}">
                <a16:creationId xmlns:a16="http://schemas.microsoft.com/office/drawing/2014/main" id="{B3C69728-891A-440E-8575-047D966D25D8}"/>
              </a:ext>
            </a:extLst>
          </p:cNvPr>
          <p:cNvSpPr txBox="1">
            <a:spLocks/>
          </p:cNvSpPr>
          <p:nvPr/>
        </p:nvSpPr>
        <p:spPr>
          <a:xfrm>
            <a:off x="479425" y="1765196"/>
            <a:ext cx="4621964" cy="3817458"/>
          </a:xfrm>
          <a:prstGeom prst="rect">
            <a:avLst/>
          </a:prstGeom>
        </p:spPr>
        <p:txBody>
          <a:bodyPr vert="horz" lIns="0" tIns="0" rIns="0" bIns="0" rtlCol="0">
            <a:noAutofit/>
          </a:bodyPr>
          <a:lstStyle>
            <a:defPPr>
              <a:defRPr lang="en-US"/>
            </a:defPPr>
            <a:lvl1pPr marL="285750" marR="0" indent="-285750" algn="just" defTabSz="914400" eaLnBrk="1" fontAlgn="t" latinLnBrk="0" hangingPunct="1">
              <a:lnSpc>
                <a:spcPct val="90000"/>
              </a:lnSpc>
              <a:spcBef>
                <a:spcPts val="1000"/>
              </a:spcBef>
              <a:spcAft>
                <a:spcPts val="0"/>
              </a:spcAft>
              <a:buClrTx/>
              <a:buSzTx/>
              <a:buFont typeface="Arial" pitchFamily="34" charset="0"/>
              <a:buChar char="•"/>
              <a:tabLst/>
              <a:defRPr sz="18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indent="0">
              <a:buNone/>
            </a:pPr>
            <a:r>
              <a:rPr lang="en-US" sz="2000">
                <a:solidFill>
                  <a:srgbClr val="002060"/>
                </a:solidFill>
              </a:rPr>
              <a:t>Thermochemical conversion processes such as pyrolysis and gasification use low moisture biomass and biowaste to produce electricity, heavy oil or gas fuels [2].</a:t>
            </a:r>
          </a:p>
          <a:p>
            <a:r>
              <a:rPr lang="en-US" sz="2000">
                <a:solidFill>
                  <a:srgbClr val="002060"/>
                </a:solidFill>
              </a:rPr>
              <a:t>Pyrolysis (Slow, intermediate, fast and flash)</a:t>
            </a:r>
          </a:p>
          <a:p>
            <a:r>
              <a:rPr lang="en-US" sz="2000">
                <a:solidFill>
                  <a:srgbClr val="002060"/>
                </a:solidFill>
              </a:rPr>
              <a:t>Gasification (Fixed bed, fluidized bed)</a:t>
            </a:r>
          </a:p>
          <a:p>
            <a:r>
              <a:rPr lang="en-US" sz="2000">
                <a:solidFill>
                  <a:srgbClr val="002060"/>
                </a:solidFill>
              </a:rPr>
              <a:t>Combustion (Fixed bed, fluidized bed)</a:t>
            </a:r>
          </a:p>
          <a:p>
            <a:endParaRPr lang="en-US" sz="2000">
              <a:solidFill>
                <a:srgbClr val="002060"/>
              </a:solidFill>
            </a:endParaRPr>
          </a:p>
        </p:txBody>
      </p:sp>
      <p:sp>
        <p:nvSpPr>
          <p:cNvPr id="4" name="TextBox 3">
            <a:extLst>
              <a:ext uri="{FF2B5EF4-FFF2-40B4-BE49-F238E27FC236}">
                <a16:creationId xmlns:a16="http://schemas.microsoft.com/office/drawing/2014/main" id="{02CA37D2-8902-4A19-A351-80F4296E37A1}"/>
              </a:ext>
            </a:extLst>
          </p:cNvPr>
          <p:cNvSpPr txBox="1"/>
          <p:nvPr/>
        </p:nvSpPr>
        <p:spPr>
          <a:xfrm>
            <a:off x="6047022" y="1118908"/>
            <a:ext cx="1267078" cy="461665"/>
          </a:xfrm>
          <a:prstGeom prst="rect">
            <a:avLst/>
          </a:prstGeom>
          <a:solidFill>
            <a:schemeClr val="bg2">
              <a:lumMod val="90000"/>
            </a:schemeClr>
          </a:solidFill>
          <a:ln>
            <a:solidFill>
              <a:schemeClr val="tx1"/>
            </a:solidFill>
          </a:ln>
        </p:spPr>
        <p:txBody>
          <a:bodyPr wrap="none" rtlCol="0">
            <a:spAutoFit/>
          </a:bodyPr>
          <a:lstStyle/>
          <a:p>
            <a:r>
              <a:rPr lang="en-US" sz="2400"/>
              <a:t>Pyrolysis</a:t>
            </a:r>
          </a:p>
        </p:txBody>
      </p:sp>
      <p:sp>
        <p:nvSpPr>
          <p:cNvPr id="10" name="TextBox 9">
            <a:extLst>
              <a:ext uri="{FF2B5EF4-FFF2-40B4-BE49-F238E27FC236}">
                <a16:creationId xmlns:a16="http://schemas.microsoft.com/office/drawing/2014/main" id="{096F2991-AB3D-4F1A-8705-358D0629EA53}"/>
              </a:ext>
            </a:extLst>
          </p:cNvPr>
          <p:cNvSpPr txBox="1"/>
          <p:nvPr/>
        </p:nvSpPr>
        <p:spPr>
          <a:xfrm>
            <a:off x="7746382" y="1101653"/>
            <a:ext cx="1650773" cy="461665"/>
          </a:xfrm>
          <a:prstGeom prst="rect">
            <a:avLst/>
          </a:prstGeom>
          <a:solidFill>
            <a:schemeClr val="bg2">
              <a:lumMod val="90000"/>
            </a:schemeClr>
          </a:solidFill>
          <a:ln>
            <a:solidFill>
              <a:schemeClr val="tx1"/>
            </a:solidFill>
          </a:ln>
        </p:spPr>
        <p:txBody>
          <a:bodyPr wrap="none" rtlCol="0">
            <a:spAutoFit/>
          </a:bodyPr>
          <a:lstStyle/>
          <a:p>
            <a:r>
              <a:rPr lang="en-US" sz="2400"/>
              <a:t>Gasification</a:t>
            </a:r>
          </a:p>
        </p:txBody>
      </p:sp>
      <p:sp>
        <p:nvSpPr>
          <p:cNvPr id="11" name="TextBox 10">
            <a:extLst>
              <a:ext uri="{FF2B5EF4-FFF2-40B4-BE49-F238E27FC236}">
                <a16:creationId xmlns:a16="http://schemas.microsoft.com/office/drawing/2014/main" id="{A9CBAE05-2BF8-469D-8027-B4C3B72C5402}"/>
              </a:ext>
            </a:extLst>
          </p:cNvPr>
          <p:cNvSpPr txBox="1"/>
          <p:nvPr/>
        </p:nvSpPr>
        <p:spPr>
          <a:xfrm>
            <a:off x="9808633" y="1101653"/>
            <a:ext cx="1692836" cy="461665"/>
          </a:xfrm>
          <a:prstGeom prst="rect">
            <a:avLst/>
          </a:prstGeom>
          <a:solidFill>
            <a:schemeClr val="bg2">
              <a:lumMod val="90000"/>
            </a:schemeClr>
          </a:solidFill>
          <a:ln>
            <a:solidFill>
              <a:schemeClr val="tx1"/>
            </a:solidFill>
          </a:ln>
        </p:spPr>
        <p:txBody>
          <a:bodyPr wrap="none" rtlCol="0">
            <a:spAutoFit/>
          </a:bodyPr>
          <a:lstStyle/>
          <a:p>
            <a:r>
              <a:rPr lang="en-US" sz="2400"/>
              <a:t>Combustion</a:t>
            </a:r>
          </a:p>
        </p:txBody>
      </p:sp>
      <p:sp>
        <p:nvSpPr>
          <p:cNvPr id="13" name="TextBox 12">
            <a:extLst>
              <a:ext uri="{FF2B5EF4-FFF2-40B4-BE49-F238E27FC236}">
                <a16:creationId xmlns:a16="http://schemas.microsoft.com/office/drawing/2014/main" id="{40BE2E83-1148-4165-BD03-4499520741B6}"/>
              </a:ext>
            </a:extLst>
          </p:cNvPr>
          <p:cNvSpPr txBox="1"/>
          <p:nvPr/>
        </p:nvSpPr>
        <p:spPr>
          <a:xfrm>
            <a:off x="6185237" y="2471631"/>
            <a:ext cx="764953" cy="461665"/>
          </a:xfrm>
          <a:prstGeom prst="rect">
            <a:avLst/>
          </a:prstGeom>
          <a:solidFill>
            <a:schemeClr val="accent3">
              <a:lumMod val="20000"/>
              <a:lumOff val="80000"/>
            </a:schemeClr>
          </a:solidFill>
          <a:ln>
            <a:solidFill>
              <a:schemeClr val="tx1"/>
            </a:solidFill>
          </a:ln>
        </p:spPr>
        <p:txBody>
          <a:bodyPr wrap="none" rtlCol="0">
            <a:spAutoFit/>
          </a:bodyPr>
          <a:lstStyle/>
          <a:p>
            <a:r>
              <a:rPr lang="en-US" sz="2400"/>
              <a:t>Char</a:t>
            </a:r>
          </a:p>
        </p:txBody>
      </p:sp>
      <p:sp>
        <p:nvSpPr>
          <p:cNvPr id="15" name="TextBox 14">
            <a:extLst>
              <a:ext uri="{FF2B5EF4-FFF2-40B4-BE49-F238E27FC236}">
                <a16:creationId xmlns:a16="http://schemas.microsoft.com/office/drawing/2014/main" id="{634262F1-8E97-4C0C-8749-1BE91E832931}"/>
              </a:ext>
            </a:extLst>
          </p:cNvPr>
          <p:cNvSpPr txBox="1"/>
          <p:nvPr/>
        </p:nvSpPr>
        <p:spPr>
          <a:xfrm>
            <a:off x="7353364" y="2471632"/>
            <a:ext cx="1064715" cy="461665"/>
          </a:xfrm>
          <a:prstGeom prst="rect">
            <a:avLst/>
          </a:prstGeom>
          <a:solidFill>
            <a:schemeClr val="accent3">
              <a:lumMod val="20000"/>
              <a:lumOff val="80000"/>
            </a:schemeClr>
          </a:solidFill>
          <a:ln>
            <a:solidFill>
              <a:schemeClr val="tx1"/>
            </a:solidFill>
          </a:ln>
        </p:spPr>
        <p:txBody>
          <a:bodyPr wrap="none" rtlCol="0">
            <a:spAutoFit/>
          </a:bodyPr>
          <a:lstStyle/>
          <a:p>
            <a:r>
              <a:rPr lang="en-US" sz="2400"/>
              <a:t>Biofuel</a:t>
            </a:r>
          </a:p>
        </p:txBody>
      </p:sp>
      <p:sp>
        <p:nvSpPr>
          <p:cNvPr id="16" name="TextBox 15">
            <a:extLst>
              <a:ext uri="{FF2B5EF4-FFF2-40B4-BE49-F238E27FC236}">
                <a16:creationId xmlns:a16="http://schemas.microsoft.com/office/drawing/2014/main" id="{DFDAD7D1-A5E6-4A50-AB64-9E79A2A9AB49}"/>
              </a:ext>
            </a:extLst>
          </p:cNvPr>
          <p:cNvSpPr txBox="1"/>
          <p:nvPr/>
        </p:nvSpPr>
        <p:spPr>
          <a:xfrm>
            <a:off x="8911287" y="2473424"/>
            <a:ext cx="990079" cy="461665"/>
          </a:xfrm>
          <a:prstGeom prst="rect">
            <a:avLst/>
          </a:prstGeom>
          <a:solidFill>
            <a:schemeClr val="accent3">
              <a:lumMod val="20000"/>
              <a:lumOff val="80000"/>
            </a:schemeClr>
          </a:solidFill>
          <a:ln>
            <a:solidFill>
              <a:schemeClr val="tx1"/>
            </a:solidFill>
          </a:ln>
        </p:spPr>
        <p:txBody>
          <a:bodyPr wrap="none" rtlCol="0">
            <a:spAutoFit/>
          </a:bodyPr>
          <a:lstStyle/>
          <a:p>
            <a:r>
              <a:rPr lang="en-US" sz="2400"/>
              <a:t>Biogas</a:t>
            </a:r>
          </a:p>
        </p:txBody>
      </p:sp>
      <p:sp>
        <p:nvSpPr>
          <p:cNvPr id="17" name="TextBox 16">
            <a:extLst>
              <a:ext uri="{FF2B5EF4-FFF2-40B4-BE49-F238E27FC236}">
                <a16:creationId xmlns:a16="http://schemas.microsoft.com/office/drawing/2014/main" id="{1BB5D781-85E1-4C16-B216-020E7AD7BF07}"/>
              </a:ext>
            </a:extLst>
          </p:cNvPr>
          <p:cNvSpPr txBox="1"/>
          <p:nvPr/>
        </p:nvSpPr>
        <p:spPr>
          <a:xfrm>
            <a:off x="10358213" y="2471633"/>
            <a:ext cx="778098" cy="461665"/>
          </a:xfrm>
          <a:prstGeom prst="rect">
            <a:avLst/>
          </a:prstGeom>
          <a:solidFill>
            <a:schemeClr val="accent3">
              <a:lumMod val="20000"/>
              <a:lumOff val="80000"/>
            </a:schemeClr>
          </a:solidFill>
          <a:ln>
            <a:solidFill>
              <a:schemeClr val="tx1"/>
            </a:solidFill>
          </a:ln>
        </p:spPr>
        <p:txBody>
          <a:bodyPr wrap="none" rtlCol="0">
            <a:spAutoFit/>
          </a:bodyPr>
          <a:lstStyle/>
          <a:p>
            <a:r>
              <a:rPr lang="en-US" sz="2400"/>
              <a:t>Heat</a:t>
            </a:r>
          </a:p>
        </p:txBody>
      </p:sp>
      <p:cxnSp>
        <p:nvCxnSpPr>
          <p:cNvPr id="19" name="Straight Arrow Connector 18">
            <a:extLst>
              <a:ext uri="{FF2B5EF4-FFF2-40B4-BE49-F238E27FC236}">
                <a16:creationId xmlns:a16="http://schemas.microsoft.com/office/drawing/2014/main" id="{BD2F49D5-5BFB-4A2F-BD84-083500D3B98F}"/>
              </a:ext>
            </a:extLst>
          </p:cNvPr>
          <p:cNvCxnSpPr>
            <a:endCxn id="13" idx="0"/>
          </p:cNvCxnSpPr>
          <p:nvPr/>
        </p:nvCxnSpPr>
        <p:spPr>
          <a:xfrm>
            <a:off x="6567713" y="1580573"/>
            <a:ext cx="1" cy="891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FAA954AB-D152-49AE-B260-9A8443D7A19C}"/>
              </a:ext>
            </a:extLst>
          </p:cNvPr>
          <p:cNvCxnSpPr>
            <a:cxnSpLocks/>
          </p:cNvCxnSpPr>
          <p:nvPr/>
        </p:nvCxnSpPr>
        <p:spPr>
          <a:xfrm>
            <a:off x="8584469" y="1576018"/>
            <a:ext cx="834558" cy="910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5375CE18-67F0-4CDE-BBAC-F381FBD61424}"/>
              </a:ext>
            </a:extLst>
          </p:cNvPr>
          <p:cNvCxnSpPr>
            <a:cxnSpLocks/>
            <a:endCxn id="16" idx="0"/>
          </p:cNvCxnSpPr>
          <p:nvPr/>
        </p:nvCxnSpPr>
        <p:spPr>
          <a:xfrm>
            <a:off x="6567713" y="1580573"/>
            <a:ext cx="2838614" cy="8928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03E098DB-407E-4367-ACE6-EB0106CA0108}"/>
              </a:ext>
            </a:extLst>
          </p:cNvPr>
          <p:cNvCxnSpPr>
            <a:cxnSpLocks/>
            <a:endCxn id="15" idx="0"/>
          </p:cNvCxnSpPr>
          <p:nvPr/>
        </p:nvCxnSpPr>
        <p:spPr>
          <a:xfrm>
            <a:off x="6567714" y="1592244"/>
            <a:ext cx="1318008" cy="8793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16B8EE4E-ADD6-4A8A-809A-70DE02006ACC}"/>
              </a:ext>
            </a:extLst>
          </p:cNvPr>
          <p:cNvCxnSpPr>
            <a:cxnSpLocks/>
            <a:stCxn id="11" idx="2"/>
            <a:endCxn id="17" idx="0"/>
          </p:cNvCxnSpPr>
          <p:nvPr/>
        </p:nvCxnSpPr>
        <p:spPr>
          <a:xfrm>
            <a:off x="10655051" y="1563318"/>
            <a:ext cx="92211" cy="9083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E001C945-A12A-47A7-A0C7-2FDD188E7302}"/>
              </a:ext>
            </a:extLst>
          </p:cNvPr>
          <p:cNvSpPr txBox="1"/>
          <p:nvPr/>
        </p:nvSpPr>
        <p:spPr>
          <a:xfrm>
            <a:off x="10289444" y="3589065"/>
            <a:ext cx="915635" cy="461665"/>
          </a:xfrm>
          <a:prstGeom prst="rect">
            <a:avLst/>
          </a:prstGeom>
          <a:solidFill>
            <a:schemeClr val="accent4">
              <a:lumMod val="20000"/>
              <a:lumOff val="80000"/>
            </a:schemeClr>
          </a:solidFill>
          <a:ln>
            <a:solidFill>
              <a:schemeClr val="tx1"/>
            </a:solidFill>
          </a:ln>
        </p:spPr>
        <p:txBody>
          <a:bodyPr wrap="none" rtlCol="0">
            <a:spAutoFit/>
          </a:bodyPr>
          <a:lstStyle/>
          <a:p>
            <a:r>
              <a:rPr lang="en-US" sz="2400"/>
              <a:t>Boiler</a:t>
            </a:r>
          </a:p>
        </p:txBody>
      </p:sp>
      <p:sp>
        <p:nvSpPr>
          <p:cNvPr id="33" name="TextBox 32">
            <a:extLst>
              <a:ext uri="{FF2B5EF4-FFF2-40B4-BE49-F238E27FC236}">
                <a16:creationId xmlns:a16="http://schemas.microsoft.com/office/drawing/2014/main" id="{DF5A9BA2-0DCF-47A5-B154-ADCC58638118}"/>
              </a:ext>
            </a:extLst>
          </p:cNvPr>
          <p:cNvSpPr txBox="1"/>
          <p:nvPr/>
        </p:nvSpPr>
        <p:spPr>
          <a:xfrm>
            <a:off x="8554948" y="3589066"/>
            <a:ext cx="1635384" cy="461665"/>
          </a:xfrm>
          <a:prstGeom prst="rect">
            <a:avLst/>
          </a:prstGeom>
          <a:solidFill>
            <a:schemeClr val="accent4">
              <a:lumMod val="20000"/>
              <a:lumOff val="80000"/>
            </a:schemeClr>
          </a:solidFill>
          <a:ln>
            <a:solidFill>
              <a:schemeClr val="tx1"/>
            </a:solidFill>
          </a:ln>
        </p:spPr>
        <p:txBody>
          <a:bodyPr wrap="none" rtlCol="0">
            <a:spAutoFit/>
          </a:bodyPr>
          <a:lstStyle/>
          <a:p>
            <a:r>
              <a:rPr lang="en-US" sz="2400"/>
              <a:t>Gas turbine</a:t>
            </a:r>
          </a:p>
        </p:txBody>
      </p:sp>
      <p:sp>
        <p:nvSpPr>
          <p:cNvPr id="34" name="TextBox 33">
            <a:extLst>
              <a:ext uri="{FF2B5EF4-FFF2-40B4-BE49-F238E27FC236}">
                <a16:creationId xmlns:a16="http://schemas.microsoft.com/office/drawing/2014/main" id="{3401EB4D-264C-4B15-B16F-E1C975D46F44}"/>
              </a:ext>
            </a:extLst>
          </p:cNvPr>
          <p:cNvSpPr txBox="1"/>
          <p:nvPr/>
        </p:nvSpPr>
        <p:spPr>
          <a:xfrm>
            <a:off x="7439734" y="3589066"/>
            <a:ext cx="978345" cy="461665"/>
          </a:xfrm>
          <a:prstGeom prst="rect">
            <a:avLst/>
          </a:prstGeom>
          <a:solidFill>
            <a:schemeClr val="accent4">
              <a:lumMod val="20000"/>
              <a:lumOff val="80000"/>
            </a:schemeClr>
          </a:solidFill>
          <a:ln>
            <a:solidFill>
              <a:schemeClr val="tx1"/>
            </a:solidFill>
          </a:ln>
        </p:spPr>
        <p:txBody>
          <a:bodyPr wrap="none" rtlCol="0">
            <a:spAutoFit/>
          </a:bodyPr>
          <a:lstStyle/>
          <a:p>
            <a:r>
              <a:rPr lang="en-US" sz="2400"/>
              <a:t>Motor</a:t>
            </a:r>
          </a:p>
        </p:txBody>
      </p:sp>
      <p:sp>
        <p:nvSpPr>
          <p:cNvPr id="35" name="TextBox 34">
            <a:extLst>
              <a:ext uri="{FF2B5EF4-FFF2-40B4-BE49-F238E27FC236}">
                <a16:creationId xmlns:a16="http://schemas.microsoft.com/office/drawing/2014/main" id="{4FECE392-2676-4C74-94A3-C68160E1DAD4}"/>
              </a:ext>
            </a:extLst>
          </p:cNvPr>
          <p:cNvSpPr txBox="1"/>
          <p:nvPr/>
        </p:nvSpPr>
        <p:spPr>
          <a:xfrm>
            <a:off x="5947725" y="3585284"/>
            <a:ext cx="1314784" cy="461665"/>
          </a:xfrm>
          <a:prstGeom prst="rect">
            <a:avLst/>
          </a:prstGeom>
          <a:solidFill>
            <a:schemeClr val="accent6">
              <a:lumMod val="90000"/>
            </a:schemeClr>
          </a:solidFill>
          <a:ln>
            <a:solidFill>
              <a:schemeClr val="tx1"/>
            </a:solidFill>
          </a:ln>
        </p:spPr>
        <p:txBody>
          <a:bodyPr wrap="none" rtlCol="0">
            <a:spAutoFit/>
          </a:bodyPr>
          <a:lstStyle/>
          <a:p>
            <a:r>
              <a:rPr lang="en-US" sz="2400"/>
              <a:t>Biodiesel</a:t>
            </a:r>
          </a:p>
        </p:txBody>
      </p:sp>
      <p:sp>
        <p:nvSpPr>
          <p:cNvPr id="36" name="TextBox 35">
            <a:extLst>
              <a:ext uri="{FF2B5EF4-FFF2-40B4-BE49-F238E27FC236}">
                <a16:creationId xmlns:a16="http://schemas.microsoft.com/office/drawing/2014/main" id="{26260AE9-BC8C-44A0-B014-CA3058A253B7}"/>
              </a:ext>
            </a:extLst>
          </p:cNvPr>
          <p:cNvSpPr txBox="1"/>
          <p:nvPr/>
        </p:nvSpPr>
        <p:spPr>
          <a:xfrm>
            <a:off x="5947725" y="4155080"/>
            <a:ext cx="1130438" cy="461665"/>
          </a:xfrm>
          <a:prstGeom prst="rect">
            <a:avLst/>
          </a:prstGeom>
          <a:solidFill>
            <a:schemeClr val="accent6">
              <a:lumMod val="90000"/>
            </a:schemeClr>
          </a:solidFill>
          <a:ln>
            <a:solidFill>
              <a:schemeClr val="tx1"/>
            </a:solidFill>
          </a:ln>
        </p:spPr>
        <p:txBody>
          <a:bodyPr wrap="none" rtlCol="0">
            <a:spAutoFit/>
          </a:bodyPr>
          <a:lstStyle/>
          <a:p>
            <a:r>
              <a:rPr lang="en-US" sz="2400"/>
              <a:t>Biochar</a:t>
            </a:r>
          </a:p>
        </p:txBody>
      </p:sp>
      <p:sp>
        <p:nvSpPr>
          <p:cNvPr id="37" name="TextBox 36">
            <a:extLst>
              <a:ext uri="{FF2B5EF4-FFF2-40B4-BE49-F238E27FC236}">
                <a16:creationId xmlns:a16="http://schemas.microsoft.com/office/drawing/2014/main" id="{6461114E-A49C-4A34-9C54-5EC94C40E400}"/>
              </a:ext>
            </a:extLst>
          </p:cNvPr>
          <p:cNvSpPr txBox="1"/>
          <p:nvPr/>
        </p:nvSpPr>
        <p:spPr>
          <a:xfrm>
            <a:off x="5911934" y="4841463"/>
            <a:ext cx="1803699" cy="461665"/>
          </a:xfrm>
          <a:prstGeom prst="rect">
            <a:avLst/>
          </a:prstGeom>
          <a:solidFill>
            <a:schemeClr val="accent6">
              <a:lumMod val="90000"/>
            </a:schemeClr>
          </a:solidFill>
          <a:ln>
            <a:solidFill>
              <a:schemeClr val="tx1"/>
            </a:solidFill>
          </a:ln>
        </p:spPr>
        <p:txBody>
          <a:bodyPr wrap="none" rtlCol="0">
            <a:spAutoFit/>
          </a:bodyPr>
          <a:lstStyle/>
          <a:p>
            <a:r>
              <a:rPr lang="en-US" sz="2400"/>
              <a:t>Cooking char</a:t>
            </a:r>
          </a:p>
        </p:txBody>
      </p:sp>
      <p:sp>
        <p:nvSpPr>
          <p:cNvPr id="38" name="TextBox 37">
            <a:extLst>
              <a:ext uri="{FF2B5EF4-FFF2-40B4-BE49-F238E27FC236}">
                <a16:creationId xmlns:a16="http://schemas.microsoft.com/office/drawing/2014/main" id="{A6445BD1-8336-4EAB-AC9C-6C8159915552}"/>
              </a:ext>
            </a:extLst>
          </p:cNvPr>
          <p:cNvSpPr txBox="1"/>
          <p:nvPr/>
        </p:nvSpPr>
        <p:spPr>
          <a:xfrm>
            <a:off x="5942210" y="5493450"/>
            <a:ext cx="2105513" cy="461665"/>
          </a:xfrm>
          <a:prstGeom prst="rect">
            <a:avLst/>
          </a:prstGeom>
          <a:solidFill>
            <a:schemeClr val="accent6">
              <a:lumMod val="90000"/>
            </a:schemeClr>
          </a:solidFill>
          <a:ln>
            <a:solidFill>
              <a:schemeClr val="tx1"/>
            </a:solidFill>
          </a:ln>
        </p:spPr>
        <p:txBody>
          <a:bodyPr wrap="none" rtlCol="0">
            <a:spAutoFit/>
          </a:bodyPr>
          <a:lstStyle/>
          <a:p>
            <a:r>
              <a:rPr lang="en-US" sz="2400"/>
              <a:t>Absorbent char</a:t>
            </a:r>
          </a:p>
        </p:txBody>
      </p:sp>
      <p:cxnSp>
        <p:nvCxnSpPr>
          <p:cNvPr id="39" name="Straight Arrow Connector 38">
            <a:extLst>
              <a:ext uri="{FF2B5EF4-FFF2-40B4-BE49-F238E27FC236}">
                <a16:creationId xmlns:a16="http://schemas.microsoft.com/office/drawing/2014/main" id="{D9743BC3-4B33-454D-B004-0BE0A948F80A}"/>
              </a:ext>
            </a:extLst>
          </p:cNvPr>
          <p:cNvCxnSpPr>
            <a:cxnSpLocks/>
            <a:stCxn id="15" idx="2"/>
            <a:endCxn id="35" idx="0"/>
          </p:cNvCxnSpPr>
          <p:nvPr/>
        </p:nvCxnSpPr>
        <p:spPr>
          <a:xfrm flipH="1">
            <a:off x="6605117" y="2933297"/>
            <a:ext cx="1280605" cy="6519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4349C40D-E6AF-49CC-894C-2F9932CDE26E}"/>
              </a:ext>
            </a:extLst>
          </p:cNvPr>
          <p:cNvCxnSpPr>
            <a:cxnSpLocks/>
          </p:cNvCxnSpPr>
          <p:nvPr/>
        </p:nvCxnSpPr>
        <p:spPr>
          <a:xfrm flipH="1">
            <a:off x="5350189" y="2940151"/>
            <a:ext cx="1253070" cy="6519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58B6A416-0B02-41ED-A759-95B16926DD8B}"/>
              </a:ext>
            </a:extLst>
          </p:cNvPr>
          <p:cNvCxnSpPr>
            <a:cxnSpLocks/>
            <a:endCxn id="36" idx="1"/>
          </p:cNvCxnSpPr>
          <p:nvPr/>
        </p:nvCxnSpPr>
        <p:spPr>
          <a:xfrm>
            <a:off x="5358632" y="3589066"/>
            <a:ext cx="589093" cy="7968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DCCCBF6C-F6CD-491D-B517-3847EEB88804}"/>
              </a:ext>
            </a:extLst>
          </p:cNvPr>
          <p:cNvCxnSpPr>
            <a:cxnSpLocks/>
            <a:endCxn id="37" idx="1"/>
          </p:cNvCxnSpPr>
          <p:nvPr/>
        </p:nvCxnSpPr>
        <p:spPr>
          <a:xfrm>
            <a:off x="5358632" y="3585283"/>
            <a:ext cx="553302" cy="14870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B1877077-FCAF-4887-95CF-E17831E4E68C}"/>
              </a:ext>
            </a:extLst>
          </p:cNvPr>
          <p:cNvCxnSpPr>
            <a:cxnSpLocks/>
            <a:endCxn id="38" idx="1"/>
          </p:cNvCxnSpPr>
          <p:nvPr/>
        </p:nvCxnSpPr>
        <p:spPr>
          <a:xfrm>
            <a:off x="5358632" y="3585284"/>
            <a:ext cx="583578" cy="21389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56AE81C0-19A8-4E5C-87FA-9E5BAE0F4ED9}"/>
              </a:ext>
            </a:extLst>
          </p:cNvPr>
          <p:cNvCxnSpPr>
            <a:cxnSpLocks/>
            <a:stCxn id="15" idx="2"/>
            <a:endCxn id="34" idx="0"/>
          </p:cNvCxnSpPr>
          <p:nvPr/>
        </p:nvCxnSpPr>
        <p:spPr>
          <a:xfrm>
            <a:off x="7885722" y="2933297"/>
            <a:ext cx="43185" cy="6557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F2115A84-1CFA-4042-A6F6-90EEE4CE379D}"/>
              </a:ext>
            </a:extLst>
          </p:cNvPr>
          <p:cNvCxnSpPr>
            <a:cxnSpLocks/>
            <a:stCxn id="15" idx="2"/>
            <a:endCxn id="33" idx="0"/>
          </p:cNvCxnSpPr>
          <p:nvPr/>
        </p:nvCxnSpPr>
        <p:spPr>
          <a:xfrm>
            <a:off x="7885722" y="2933297"/>
            <a:ext cx="1486918" cy="6557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58A84350-A648-4A79-B763-71DE8ECC4090}"/>
              </a:ext>
            </a:extLst>
          </p:cNvPr>
          <p:cNvCxnSpPr>
            <a:cxnSpLocks/>
            <a:stCxn id="16" idx="2"/>
            <a:endCxn id="34" idx="0"/>
          </p:cNvCxnSpPr>
          <p:nvPr/>
        </p:nvCxnSpPr>
        <p:spPr>
          <a:xfrm flipH="1">
            <a:off x="7928907" y="2935089"/>
            <a:ext cx="1477420" cy="6539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FE9D62DA-D168-4382-BFF4-5BEDCFEFC8B1}"/>
              </a:ext>
            </a:extLst>
          </p:cNvPr>
          <p:cNvCxnSpPr>
            <a:cxnSpLocks/>
            <a:stCxn id="16" idx="2"/>
            <a:endCxn id="33" idx="0"/>
          </p:cNvCxnSpPr>
          <p:nvPr/>
        </p:nvCxnSpPr>
        <p:spPr>
          <a:xfrm flipH="1">
            <a:off x="9372640" y="2935089"/>
            <a:ext cx="33687" cy="6539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59EC3F4E-D4BC-4C94-8C22-3837ABC6E396}"/>
              </a:ext>
            </a:extLst>
          </p:cNvPr>
          <p:cNvCxnSpPr>
            <a:cxnSpLocks/>
            <a:stCxn id="16" idx="2"/>
            <a:endCxn id="32" idx="0"/>
          </p:cNvCxnSpPr>
          <p:nvPr/>
        </p:nvCxnSpPr>
        <p:spPr>
          <a:xfrm>
            <a:off x="9406327" y="2935089"/>
            <a:ext cx="1340935" cy="6539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DF2E1838-2DE5-4A5F-BC73-5C78D44CE5F3}"/>
              </a:ext>
            </a:extLst>
          </p:cNvPr>
          <p:cNvCxnSpPr>
            <a:cxnSpLocks/>
            <a:endCxn id="32" idx="0"/>
          </p:cNvCxnSpPr>
          <p:nvPr/>
        </p:nvCxnSpPr>
        <p:spPr>
          <a:xfrm>
            <a:off x="10747261" y="2931307"/>
            <a:ext cx="1" cy="657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3F801BA5-D5F7-4986-81D9-BEAF6BC5ECE1}"/>
              </a:ext>
            </a:extLst>
          </p:cNvPr>
          <p:cNvCxnSpPr>
            <a:cxnSpLocks/>
            <a:stCxn id="17" idx="2"/>
            <a:endCxn id="33" idx="0"/>
          </p:cNvCxnSpPr>
          <p:nvPr/>
        </p:nvCxnSpPr>
        <p:spPr>
          <a:xfrm flipH="1">
            <a:off x="9372640" y="2933298"/>
            <a:ext cx="1374622" cy="6557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FFC216A7-0101-400A-A9B0-F3929731AC9B}"/>
              </a:ext>
            </a:extLst>
          </p:cNvPr>
          <p:cNvSpPr txBox="1"/>
          <p:nvPr/>
        </p:nvSpPr>
        <p:spPr>
          <a:xfrm>
            <a:off x="11274474" y="3585283"/>
            <a:ext cx="876202" cy="461665"/>
          </a:xfrm>
          <a:prstGeom prst="rect">
            <a:avLst/>
          </a:prstGeom>
          <a:solidFill>
            <a:schemeClr val="accent4">
              <a:lumMod val="20000"/>
              <a:lumOff val="80000"/>
            </a:schemeClr>
          </a:solidFill>
          <a:ln>
            <a:solidFill>
              <a:schemeClr val="tx1"/>
            </a:solidFill>
          </a:ln>
        </p:spPr>
        <p:txBody>
          <a:bodyPr wrap="none" rtlCol="0">
            <a:spAutoFit/>
          </a:bodyPr>
          <a:lstStyle/>
          <a:p>
            <a:r>
              <a:rPr lang="en-US" sz="2400"/>
              <a:t>Stove</a:t>
            </a:r>
          </a:p>
        </p:txBody>
      </p:sp>
      <p:cxnSp>
        <p:nvCxnSpPr>
          <p:cNvPr id="74" name="Straight Arrow Connector 73">
            <a:extLst>
              <a:ext uri="{FF2B5EF4-FFF2-40B4-BE49-F238E27FC236}">
                <a16:creationId xmlns:a16="http://schemas.microsoft.com/office/drawing/2014/main" id="{6A8D4F83-9881-44BC-AF0F-EA8F40F92CB3}"/>
              </a:ext>
            </a:extLst>
          </p:cNvPr>
          <p:cNvCxnSpPr>
            <a:cxnSpLocks/>
            <a:stCxn id="17" idx="2"/>
            <a:endCxn id="73" idx="0"/>
          </p:cNvCxnSpPr>
          <p:nvPr/>
        </p:nvCxnSpPr>
        <p:spPr>
          <a:xfrm>
            <a:off x="10747262" y="2933298"/>
            <a:ext cx="965313" cy="6519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4025D313-6CBF-4AC0-9A37-D00DC8BCB5F3}"/>
              </a:ext>
            </a:extLst>
          </p:cNvPr>
          <p:cNvSpPr txBox="1"/>
          <p:nvPr/>
        </p:nvSpPr>
        <p:spPr>
          <a:xfrm>
            <a:off x="8295663" y="4610630"/>
            <a:ext cx="1462901" cy="461665"/>
          </a:xfrm>
          <a:prstGeom prst="rect">
            <a:avLst/>
          </a:prstGeom>
          <a:solidFill>
            <a:srgbClr val="92D050"/>
          </a:solidFill>
          <a:ln>
            <a:solidFill>
              <a:schemeClr val="tx1"/>
            </a:solidFill>
          </a:ln>
        </p:spPr>
        <p:txBody>
          <a:bodyPr wrap="none" rtlCol="0">
            <a:spAutoFit/>
          </a:bodyPr>
          <a:lstStyle/>
          <a:p>
            <a:r>
              <a:rPr lang="en-US" sz="2400"/>
              <a:t>Generator</a:t>
            </a:r>
          </a:p>
        </p:txBody>
      </p:sp>
      <p:sp>
        <p:nvSpPr>
          <p:cNvPr id="79" name="TextBox 78">
            <a:extLst>
              <a:ext uri="{FF2B5EF4-FFF2-40B4-BE49-F238E27FC236}">
                <a16:creationId xmlns:a16="http://schemas.microsoft.com/office/drawing/2014/main" id="{857182E5-E7F4-4693-89FA-00EEFD098F63}"/>
              </a:ext>
            </a:extLst>
          </p:cNvPr>
          <p:cNvSpPr txBox="1"/>
          <p:nvPr/>
        </p:nvSpPr>
        <p:spPr>
          <a:xfrm>
            <a:off x="10163530" y="4594587"/>
            <a:ext cx="1960665" cy="461665"/>
          </a:xfrm>
          <a:prstGeom prst="rect">
            <a:avLst/>
          </a:prstGeom>
          <a:solidFill>
            <a:srgbClr val="92D050"/>
          </a:solidFill>
          <a:ln>
            <a:solidFill>
              <a:schemeClr val="tx1"/>
            </a:solidFill>
          </a:ln>
        </p:spPr>
        <p:txBody>
          <a:bodyPr wrap="none" rtlCol="0">
            <a:spAutoFit/>
          </a:bodyPr>
          <a:lstStyle/>
          <a:p>
            <a:r>
              <a:rPr lang="en-US" sz="2400"/>
              <a:t>Steam turbine</a:t>
            </a:r>
          </a:p>
        </p:txBody>
      </p:sp>
      <p:cxnSp>
        <p:nvCxnSpPr>
          <p:cNvPr id="80" name="Straight Arrow Connector 79">
            <a:extLst>
              <a:ext uri="{FF2B5EF4-FFF2-40B4-BE49-F238E27FC236}">
                <a16:creationId xmlns:a16="http://schemas.microsoft.com/office/drawing/2014/main" id="{B33D92CB-6007-4111-B7A1-F6BC32A8D8BA}"/>
              </a:ext>
            </a:extLst>
          </p:cNvPr>
          <p:cNvCxnSpPr>
            <a:cxnSpLocks/>
            <a:stCxn id="34" idx="2"/>
            <a:endCxn id="78" idx="0"/>
          </p:cNvCxnSpPr>
          <p:nvPr/>
        </p:nvCxnSpPr>
        <p:spPr>
          <a:xfrm>
            <a:off x="7928907" y="4050731"/>
            <a:ext cx="1098207" cy="559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4DA15214-055A-4916-9220-C68BF4733D3C}"/>
              </a:ext>
            </a:extLst>
          </p:cNvPr>
          <p:cNvCxnSpPr>
            <a:cxnSpLocks/>
            <a:stCxn id="33" idx="2"/>
            <a:endCxn id="78" idx="0"/>
          </p:cNvCxnSpPr>
          <p:nvPr/>
        </p:nvCxnSpPr>
        <p:spPr>
          <a:xfrm flipH="1">
            <a:off x="9027114" y="4050731"/>
            <a:ext cx="345526" cy="559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01A9E3E3-77DA-43DC-9D46-D0894513B45A}"/>
              </a:ext>
            </a:extLst>
          </p:cNvPr>
          <p:cNvCxnSpPr>
            <a:cxnSpLocks/>
            <a:stCxn id="32" idx="2"/>
          </p:cNvCxnSpPr>
          <p:nvPr/>
        </p:nvCxnSpPr>
        <p:spPr>
          <a:xfrm flipH="1">
            <a:off x="10701156" y="4050730"/>
            <a:ext cx="46106" cy="5358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D5213042-97F0-499D-A8E4-985FE0F6A952}"/>
              </a:ext>
            </a:extLst>
          </p:cNvPr>
          <p:cNvCxnSpPr>
            <a:cxnSpLocks/>
            <a:stCxn id="79" idx="1"/>
            <a:endCxn id="78" idx="3"/>
          </p:cNvCxnSpPr>
          <p:nvPr/>
        </p:nvCxnSpPr>
        <p:spPr>
          <a:xfrm flipH="1">
            <a:off x="9758564" y="4825420"/>
            <a:ext cx="404966" cy="160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6" name="TextBox 95">
            <a:extLst>
              <a:ext uri="{FF2B5EF4-FFF2-40B4-BE49-F238E27FC236}">
                <a16:creationId xmlns:a16="http://schemas.microsoft.com/office/drawing/2014/main" id="{99995D95-3DD3-4358-B83F-1247B1245B1A}"/>
              </a:ext>
            </a:extLst>
          </p:cNvPr>
          <p:cNvSpPr txBox="1"/>
          <p:nvPr/>
        </p:nvSpPr>
        <p:spPr>
          <a:xfrm>
            <a:off x="8418079" y="5641214"/>
            <a:ext cx="1412566" cy="461665"/>
          </a:xfrm>
          <a:prstGeom prst="rect">
            <a:avLst/>
          </a:prstGeom>
          <a:solidFill>
            <a:schemeClr val="accent6">
              <a:lumMod val="90000"/>
            </a:schemeClr>
          </a:solidFill>
          <a:ln>
            <a:solidFill>
              <a:schemeClr val="tx1"/>
            </a:solidFill>
          </a:ln>
        </p:spPr>
        <p:txBody>
          <a:bodyPr wrap="none" rtlCol="0">
            <a:spAutoFit/>
          </a:bodyPr>
          <a:lstStyle/>
          <a:p>
            <a:r>
              <a:rPr lang="en-US" sz="2400"/>
              <a:t>Electricity</a:t>
            </a:r>
          </a:p>
        </p:txBody>
      </p:sp>
      <p:sp>
        <p:nvSpPr>
          <p:cNvPr id="97" name="TextBox 96">
            <a:extLst>
              <a:ext uri="{FF2B5EF4-FFF2-40B4-BE49-F238E27FC236}">
                <a16:creationId xmlns:a16="http://schemas.microsoft.com/office/drawing/2014/main" id="{8B56797D-A454-41F6-A23D-7728B50C336E}"/>
              </a:ext>
            </a:extLst>
          </p:cNvPr>
          <p:cNvSpPr txBox="1"/>
          <p:nvPr/>
        </p:nvSpPr>
        <p:spPr>
          <a:xfrm>
            <a:off x="10190332" y="5641214"/>
            <a:ext cx="1705980" cy="461665"/>
          </a:xfrm>
          <a:prstGeom prst="rect">
            <a:avLst/>
          </a:prstGeom>
          <a:solidFill>
            <a:schemeClr val="accent6">
              <a:lumMod val="90000"/>
            </a:schemeClr>
          </a:solidFill>
          <a:ln>
            <a:solidFill>
              <a:schemeClr val="tx1"/>
            </a:solidFill>
          </a:ln>
        </p:spPr>
        <p:txBody>
          <a:bodyPr wrap="none" rtlCol="0">
            <a:spAutoFit/>
          </a:bodyPr>
          <a:lstStyle/>
          <a:p>
            <a:r>
              <a:rPr lang="en-US" sz="2400"/>
              <a:t>District heat</a:t>
            </a:r>
          </a:p>
        </p:txBody>
      </p:sp>
      <p:cxnSp>
        <p:nvCxnSpPr>
          <p:cNvPr id="98" name="Straight Arrow Connector 97">
            <a:extLst>
              <a:ext uri="{FF2B5EF4-FFF2-40B4-BE49-F238E27FC236}">
                <a16:creationId xmlns:a16="http://schemas.microsoft.com/office/drawing/2014/main" id="{E7F58071-60AC-42DC-88B9-05DBDD9073D5}"/>
              </a:ext>
            </a:extLst>
          </p:cNvPr>
          <p:cNvCxnSpPr>
            <a:cxnSpLocks/>
            <a:stCxn id="78" idx="2"/>
            <a:endCxn id="96" idx="0"/>
          </p:cNvCxnSpPr>
          <p:nvPr/>
        </p:nvCxnSpPr>
        <p:spPr>
          <a:xfrm>
            <a:off x="9027114" y="5072295"/>
            <a:ext cx="97248" cy="568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CEAEFD88-35B3-467D-9AF2-25014399C58F}"/>
              </a:ext>
            </a:extLst>
          </p:cNvPr>
          <p:cNvCxnSpPr>
            <a:cxnSpLocks/>
          </p:cNvCxnSpPr>
          <p:nvPr/>
        </p:nvCxnSpPr>
        <p:spPr>
          <a:xfrm>
            <a:off x="10961402" y="5064273"/>
            <a:ext cx="97248" cy="568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901A44E2-E40C-4172-BEB1-892C04DD63B4}"/>
              </a:ext>
            </a:extLst>
          </p:cNvPr>
          <p:cNvCxnSpPr>
            <a:cxnSpLocks/>
            <a:stCxn id="32" idx="2"/>
          </p:cNvCxnSpPr>
          <p:nvPr/>
        </p:nvCxnSpPr>
        <p:spPr>
          <a:xfrm>
            <a:off x="10747262" y="4050730"/>
            <a:ext cx="632339" cy="15509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93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sz="2400" err="1"/>
              <a:t>Biomass</a:t>
            </a:r>
            <a:r>
              <a:rPr lang="es-CO" altLang="en-US" sz="2400"/>
              <a:t> </a:t>
            </a:r>
            <a:r>
              <a:rPr lang="es-CO" altLang="en-US" sz="2400" err="1"/>
              <a:t>conversion</a:t>
            </a:r>
            <a:endParaRPr lang="en-US" altLang="en-US" sz="2400"/>
          </a:p>
        </p:txBody>
      </p:sp>
      <p:sp>
        <p:nvSpPr>
          <p:cNvPr id="5" name="Text Placeholder 2">
            <a:extLst>
              <a:ext uri="{FF2B5EF4-FFF2-40B4-BE49-F238E27FC236}">
                <a16:creationId xmlns:a16="http://schemas.microsoft.com/office/drawing/2014/main" id="{7105E504-0AD4-4C48-9F69-9296DFC4C06F}"/>
              </a:ext>
            </a:extLst>
          </p:cNvPr>
          <p:cNvSpPr txBox="1">
            <a:spLocks/>
          </p:cNvSpPr>
          <p:nvPr/>
        </p:nvSpPr>
        <p:spPr>
          <a:xfrm>
            <a:off x="479425" y="1554872"/>
            <a:ext cx="2937543" cy="322365"/>
          </a:xfrm>
          <a:prstGeom prst="rect">
            <a:avLst/>
          </a:prstGeom>
        </p:spPr>
        <p:txBody>
          <a:bodyPr vert="horz" lIns="0" tIns="0" rIns="0" bIns="0" rtlCol="0">
            <a:noAutofit/>
          </a:bodyPr>
          <a:lstStyle>
            <a:defPPr>
              <a:defRPr lang="en-US"/>
            </a:defPPr>
            <a:lvl1pPr marL="0" marR="0" indent="0" algn="just" defTabSz="914400" eaLnBrk="1" fontAlgn="t" latinLnBrk="0" hangingPunct="1">
              <a:lnSpc>
                <a:spcPct val="90000"/>
              </a:lnSpc>
              <a:spcBef>
                <a:spcPts val="1000"/>
              </a:spcBef>
              <a:spcAft>
                <a:spcPts val="0"/>
              </a:spcAft>
              <a:buClrTx/>
              <a:buSzTx/>
              <a:buFont typeface="Arial"/>
              <a:buNone/>
              <a:tabLst/>
              <a:defRPr sz="2200" b="1" baseline="0">
                <a:solidFill>
                  <a:srgbClr val="332B60"/>
                </a:solidFill>
                <a:latin typeface="Verdana"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n-US"/>
              <a:t>Direct combustion</a:t>
            </a:r>
          </a:p>
        </p:txBody>
      </p:sp>
      <p:sp>
        <p:nvSpPr>
          <p:cNvPr id="7" name="Google Shape;223;p3">
            <a:extLst>
              <a:ext uri="{FF2B5EF4-FFF2-40B4-BE49-F238E27FC236}">
                <a16:creationId xmlns:a16="http://schemas.microsoft.com/office/drawing/2014/main" id="{B3C69728-891A-440E-8575-047D966D25D8}"/>
              </a:ext>
            </a:extLst>
          </p:cNvPr>
          <p:cNvSpPr txBox="1">
            <a:spLocks/>
          </p:cNvSpPr>
          <p:nvPr/>
        </p:nvSpPr>
        <p:spPr>
          <a:xfrm>
            <a:off x="264191" y="2423236"/>
            <a:ext cx="5045746" cy="2750782"/>
          </a:xfrm>
          <a:prstGeom prst="rect">
            <a:avLst/>
          </a:prstGeom>
        </p:spPr>
        <p:txBody>
          <a:bodyPr vert="horz" lIns="0" tIns="0" rIns="0" bIns="0" rtlCol="0">
            <a:normAutofit/>
          </a:bodyPr>
          <a:lstStyle>
            <a:defPPr>
              <a:defRPr lang="en-US"/>
            </a:defPPr>
            <a:lvl1pPr marL="285750" marR="0" indent="-285750" algn="just" defTabSz="914400" eaLnBrk="1" fontAlgn="t" latinLnBrk="0" hangingPunct="1">
              <a:lnSpc>
                <a:spcPct val="90000"/>
              </a:lnSpc>
              <a:spcBef>
                <a:spcPts val="1000"/>
              </a:spcBef>
              <a:spcAft>
                <a:spcPts val="0"/>
              </a:spcAft>
              <a:buClrTx/>
              <a:buSzTx/>
              <a:buFont typeface="Arial" pitchFamily="34" charset="0"/>
              <a:buChar char="•"/>
              <a:tabLst/>
              <a:defRPr sz="18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lvl="0" indent="0" algn="just" rtl="0">
              <a:lnSpc>
                <a:spcPct val="90000"/>
              </a:lnSpc>
              <a:spcBef>
                <a:spcPts val="0"/>
              </a:spcBef>
              <a:spcAft>
                <a:spcPts val="0"/>
              </a:spcAft>
              <a:buSzPts val="2800"/>
              <a:buNone/>
            </a:pPr>
            <a:r>
              <a:rPr lang="en-US" sz="2200">
                <a:solidFill>
                  <a:srgbClr val="002060"/>
                </a:solidFill>
              </a:rPr>
              <a:t>Direct combustion is the most used conversion process, with over 90 % of the world’s primary energy supply being converted through direct combustion through boilers, burners, internal combustion engines and turbines among others [1]</a:t>
            </a:r>
          </a:p>
          <a:p>
            <a:endParaRPr lang="en-US" sz="2200">
              <a:solidFill>
                <a:srgbClr val="002060"/>
              </a:solidFill>
            </a:endParaRPr>
          </a:p>
        </p:txBody>
      </p:sp>
      <p:pic>
        <p:nvPicPr>
          <p:cNvPr id="1026" name="Picture 2" descr="Scheme of the biomass combustion plant and operating parameters. The CFD simulation domain of combustion and ash deposition includes the furnace and the radiative section (fire tube) of the boiler. (w.b.: wet base; d.b.: dry base)">
            <a:extLst>
              <a:ext uri="{FF2B5EF4-FFF2-40B4-BE49-F238E27FC236}">
                <a16:creationId xmlns:a16="http://schemas.microsoft.com/office/drawing/2014/main" id="{3E2F5964-890B-4685-87AA-5B12FA8C7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259" y="1232507"/>
            <a:ext cx="6305550" cy="42005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A4C58926-EE71-4E6C-B89F-193904388BE2}"/>
              </a:ext>
            </a:extLst>
          </p:cNvPr>
          <p:cNvSpPr txBox="1">
            <a:spLocks/>
          </p:cNvSpPr>
          <p:nvPr/>
        </p:nvSpPr>
        <p:spPr>
          <a:xfrm>
            <a:off x="8147409" y="5358602"/>
            <a:ext cx="2839090" cy="796416"/>
          </a:xfrm>
          <a:prstGeom prst="rect">
            <a:avLst/>
          </a:prstGeom>
        </p:spPr>
        <p:txBody>
          <a:bodyPr vert="horz" lIns="0" tIns="0" rIns="0" bIns="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50000"/>
              </a:lnSpc>
              <a:spcAft>
                <a:spcPts val="600"/>
              </a:spcAft>
            </a:pPr>
            <a:r>
              <a:rPr lang="en-US" sz="1100">
                <a:latin typeface="Verdana" panose="020B0604030504040204" pitchFamily="34" charset="0"/>
                <a:ea typeface="Calibri" panose="020F0502020204030204" pitchFamily="34" charset="0"/>
                <a:cs typeface="Calibri" panose="020F0502020204030204" pitchFamily="34" charset="0"/>
              </a:rPr>
              <a:t>Source:  </a:t>
            </a:r>
            <a:r>
              <a:rPr lang="en-US" sz="1100" err="1">
                <a:latin typeface="Verdana" panose="020B0604030504040204" pitchFamily="34" charset="0"/>
                <a:ea typeface="Calibri" panose="020F0502020204030204" pitchFamily="34" charset="0"/>
                <a:cs typeface="Calibri" panose="020F0502020204030204" pitchFamily="34" charset="0"/>
              </a:rPr>
              <a:t>Researchgate</a:t>
            </a:r>
            <a:endParaRPr lang="en-US" sz="1100">
              <a:effectLst/>
              <a:latin typeface="Verdana" panose="020B060403050404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8117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FCEA2-F5A6-1176-74F2-B9CF47FC3A8A}"/>
            </a:ext>
          </a:extLst>
        </p:cNvPr>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84C850BE-1F18-B708-60DB-D7530B1C8448}"/>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sz="2400" err="1"/>
              <a:t>Biomass</a:t>
            </a:r>
            <a:r>
              <a:rPr lang="es-CO" altLang="en-US" sz="2400"/>
              <a:t> </a:t>
            </a:r>
            <a:r>
              <a:rPr lang="es-CO" altLang="en-US" sz="2400" err="1"/>
              <a:t>conversion</a:t>
            </a:r>
            <a:endParaRPr lang="en-US" altLang="en-US" sz="2400"/>
          </a:p>
        </p:txBody>
      </p:sp>
      <p:sp>
        <p:nvSpPr>
          <p:cNvPr id="5" name="Text Placeholder 2">
            <a:extLst>
              <a:ext uri="{FF2B5EF4-FFF2-40B4-BE49-F238E27FC236}">
                <a16:creationId xmlns:a16="http://schemas.microsoft.com/office/drawing/2014/main" id="{931F08C7-C65C-94D3-2964-1762D767A34F}"/>
              </a:ext>
            </a:extLst>
          </p:cNvPr>
          <p:cNvSpPr txBox="1">
            <a:spLocks/>
          </p:cNvSpPr>
          <p:nvPr/>
        </p:nvSpPr>
        <p:spPr>
          <a:xfrm>
            <a:off x="7696200" y="971482"/>
            <a:ext cx="1907028" cy="322365"/>
          </a:xfrm>
          <a:prstGeom prst="rect">
            <a:avLst/>
          </a:prstGeom>
        </p:spPr>
        <p:txBody>
          <a:bodyPr vert="horz" lIns="0" tIns="0" rIns="0" bIns="0" rtlCol="0">
            <a:noAutofit/>
          </a:bodyPr>
          <a:lstStyle>
            <a:defPPr>
              <a:defRPr lang="en-US"/>
            </a:defPPr>
            <a:lvl1pPr marL="0" marR="0" indent="0" algn="just" defTabSz="914400" eaLnBrk="1" fontAlgn="t" latinLnBrk="0" hangingPunct="1">
              <a:lnSpc>
                <a:spcPct val="90000"/>
              </a:lnSpc>
              <a:spcBef>
                <a:spcPts val="1000"/>
              </a:spcBef>
              <a:spcAft>
                <a:spcPts val="0"/>
              </a:spcAft>
              <a:buClrTx/>
              <a:buSzTx/>
              <a:buFont typeface="Arial"/>
              <a:buNone/>
              <a:tabLst/>
              <a:defRPr sz="2200" b="1" baseline="0">
                <a:solidFill>
                  <a:srgbClr val="332B60"/>
                </a:solidFill>
                <a:latin typeface="Verdana"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t-EE" err="1"/>
              <a:t>Gasification</a:t>
            </a:r>
            <a:endParaRPr lang="en-US"/>
          </a:p>
        </p:txBody>
      </p:sp>
      <p:sp>
        <p:nvSpPr>
          <p:cNvPr id="7" name="Google Shape;223;p3">
            <a:extLst>
              <a:ext uri="{FF2B5EF4-FFF2-40B4-BE49-F238E27FC236}">
                <a16:creationId xmlns:a16="http://schemas.microsoft.com/office/drawing/2014/main" id="{081461EA-6D5E-D726-9F8C-226964015A74}"/>
              </a:ext>
            </a:extLst>
          </p:cNvPr>
          <p:cNvSpPr txBox="1">
            <a:spLocks/>
          </p:cNvSpPr>
          <p:nvPr/>
        </p:nvSpPr>
        <p:spPr>
          <a:xfrm>
            <a:off x="7696200" y="1549400"/>
            <a:ext cx="4206875" cy="5067300"/>
          </a:xfrm>
          <a:prstGeom prst="rect">
            <a:avLst/>
          </a:prstGeom>
        </p:spPr>
        <p:txBody>
          <a:bodyPr vert="horz" lIns="0" tIns="0" rIns="0" bIns="0" rtlCol="0">
            <a:normAutofit/>
          </a:bodyPr>
          <a:lstStyle>
            <a:defPPr>
              <a:defRPr lang="en-US"/>
            </a:defPPr>
            <a:lvl1pPr marL="285750" marR="0" indent="-285750" algn="just" defTabSz="914400" eaLnBrk="1" fontAlgn="t" latinLnBrk="0" hangingPunct="1">
              <a:lnSpc>
                <a:spcPct val="90000"/>
              </a:lnSpc>
              <a:spcBef>
                <a:spcPts val="1000"/>
              </a:spcBef>
              <a:spcAft>
                <a:spcPts val="0"/>
              </a:spcAft>
              <a:buClrTx/>
              <a:buSzTx/>
              <a:buFont typeface="Arial" pitchFamily="34" charset="0"/>
              <a:buChar char="•"/>
              <a:tabLst/>
              <a:defRPr sz="18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indent="0">
              <a:buNone/>
            </a:pPr>
            <a:r>
              <a:rPr lang="en-GB" sz="1600"/>
              <a:t>A process that converts solid fuels (like biomass, coal, or waste) into a fuel gas (“syngas”) by reacting them with a </a:t>
            </a:r>
            <a:r>
              <a:rPr lang="en-GB" sz="1600" b="1"/>
              <a:t>limited amount of oxygen or steam</a:t>
            </a:r>
            <a:r>
              <a:rPr lang="en-GB" sz="1600"/>
              <a:t>.</a:t>
            </a:r>
          </a:p>
          <a:p>
            <a:pPr marL="0" indent="0">
              <a:buNone/>
            </a:pPr>
            <a:r>
              <a:rPr lang="en-GB" sz="1600" b="1"/>
              <a:t>Why it matters:</a:t>
            </a:r>
            <a:endParaRPr lang="en-GB" sz="1600"/>
          </a:p>
          <a:p>
            <a:r>
              <a:rPr lang="en-GB" sz="1600"/>
              <a:t>Produces a </a:t>
            </a:r>
            <a:r>
              <a:rPr lang="en-GB" sz="1600" b="1"/>
              <a:t>versatile gas</a:t>
            </a:r>
            <a:r>
              <a:rPr lang="en-GB" sz="1600"/>
              <a:t> (H₂, CO, CH₄) that can be used for </a:t>
            </a:r>
            <a:r>
              <a:rPr lang="en-GB" sz="1600" b="1"/>
              <a:t>power, fuels, or chemicals</a:t>
            </a:r>
            <a:r>
              <a:rPr lang="en-GB" sz="1600"/>
              <a:t>.</a:t>
            </a:r>
          </a:p>
          <a:p>
            <a:r>
              <a:rPr lang="en-GB" sz="1600"/>
              <a:t>More efficient and flexible than direct combustion.</a:t>
            </a:r>
          </a:p>
          <a:p>
            <a:r>
              <a:rPr lang="en-GB" sz="1600"/>
              <a:t>Can integrate with </a:t>
            </a:r>
            <a:r>
              <a:rPr lang="en-GB" sz="1600" b="1"/>
              <a:t>carbon capture</a:t>
            </a:r>
            <a:r>
              <a:rPr lang="en-GB" sz="1600"/>
              <a:t> for cleaner energy.</a:t>
            </a:r>
          </a:p>
          <a:p>
            <a:pPr marL="0" indent="0">
              <a:buNone/>
            </a:pPr>
            <a:r>
              <a:rPr lang="en-GB" sz="1600" b="1"/>
              <a:t>Where it’s used:</a:t>
            </a:r>
            <a:endParaRPr lang="en-GB" sz="1600"/>
          </a:p>
          <a:p>
            <a:r>
              <a:rPr lang="en-GB" sz="1600" b="1"/>
              <a:t>Electricity</a:t>
            </a:r>
            <a:r>
              <a:rPr lang="en-GB" sz="1600"/>
              <a:t> (gas turbines, engines)</a:t>
            </a:r>
          </a:p>
          <a:p>
            <a:r>
              <a:rPr lang="en-GB" sz="1600" b="1"/>
              <a:t>Biofuels &amp; hydrogen</a:t>
            </a:r>
            <a:endParaRPr lang="en-GB" sz="1600"/>
          </a:p>
          <a:p>
            <a:r>
              <a:rPr lang="en-GB" sz="1600" b="1"/>
              <a:t>Chemicals</a:t>
            </a:r>
            <a:r>
              <a:rPr lang="en-GB" sz="1600"/>
              <a:t> (ammonia, methanol)</a:t>
            </a:r>
          </a:p>
          <a:p>
            <a:r>
              <a:rPr lang="en-GB" sz="1600" b="1"/>
              <a:t>Waste-to-energy</a:t>
            </a:r>
            <a:r>
              <a:rPr lang="en-GB" sz="1600"/>
              <a:t> solutions</a:t>
            </a:r>
          </a:p>
        </p:txBody>
      </p:sp>
      <p:pic>
        <p:nvPicPr>
          <p:cNvPr id="4098" name="Picture 2" descr="netl.doe.gov/research/co...">
            <a:extLst>
              <a:ext uri="{FF2B5EF4-FFF2-40B4-BE49-F238E27FC236}">
                <a16:creationId xmlns:a16="http://schemas.microsoft.com/office/drawing/2014/main" id="{BF191498-DAE0-AC4B-53CC-0DB4FCF17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4190"/>
            <a:ext cx="7620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4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sz="quarter" idx="13"/>
          </p:nvPr>
        </p:nvSpPr>
        <p:spPr/>
        <p:txBody>
          <a:bodyPr/>
          <a:lstStyle/>
          <a:p>
            <a:r>
              <a:rPr lang="es-CO" altLang="en-US">
                <a:solidFill>
                  <a:srgbClr val="332B60"/>
                </a:solidFill>
              </a:rPr>
              <a:t>CONTENTS</a:t>
            </a:r>
            <a:endParaRPr lang="en-US" altLang="en-US">
              <a:solidFill>
                <a:srgbClr val="332B60"/>
              </a:solidFill>
            </a:endParaRPr>
          </a:p>
        </p:txBody>
      </p:sp>
      <p:sp>
        <p:nvSpPr>
          <p:cNvPr id="6147" name="Text Placeholder 2"/>
          <p:cNvSpPr>
            <a:spLocks noGrp="1"/>
          </p:cNvSpPr>
          <p:nvPr>
            <p:ph type="body" sz="quarter" idx="14"/>
          </p:nvPr>
        </p:nvSpPr>
        <p:spPr>
          <a:xfrm>
            <a:off x="2264224" y="1575353"/>
            <a:ext cx="8802242" cy="4609690"/>
          </a:xfrm>
        </p:spPr>
        <p:txBody>
          <a:bodyPr>
            <a:normAutofit/>
          </a:bodyPr>
          <a:lstStyle/>
          <a:p>
            <a:pPr marL="0" indent="0">
              <a:buClr>
                <a:srgbClr val="E4067E"/>
              </a:buClr>
              <a:buNone/>
            </a:pPr>
            <a:r>
              <a:rPr lang="et-EE" altLang="en-US" sz="2400">
                <a:solidFill>
                  <a:srgbClr val="332B60"/>
                </a:solidFill>
              </a:rPr>
              <a:t>Biomass</a:t>
            </a:r>
          </a:p>
          <a:p>
            <a:pPr marL="457200" indent="-457200">
              <a:buClr>
                <a:srgbClr val="E4067E"/>
              </a:buClr>
              <a:buAutoNum type="arabicPeriod"/>
            </a:pPr>
            <a:r>
              <a:rPr lang="en-US" altLang="en-US" sz="2400">
                <a:solidFill>
                  <a:srgbClr val="332B60"/>
                </a:solidFill>
              </a:rPr>
              <a:t>Biomass Conversion</a:t>
            </a:r>
          </a:p>
          <a:p>
            <a:pPr marL="457200" indent="-457200">
              <a:buClr>
                <a:srgbClr val="E4067E"/>
              </a:buClr>
              <a:buAutoNum type="arabicPeriod"/>
            </a:pPr>
            <a:r>
              <a:rPr lang="en-US" altLang="en-US" sz="2400">
                <a:solidFill>
                  <a:srgbClr val="332B60"/>
                </a:solidFill>
              </a:rPr>
              <a:t>Biomass Characterization</a:t>
            </a:r>
            <a:endParaRPr lang="et-EE" altLang="en-US" sz="2400">
              <a:solidFill>
                <a:srgbClr val="332B60"/>
              </a:solidFill>
            </a:endParaRPr>
          </a:p>
          <a:p>
            <a:pPr marL="457200" indent="-457200">
              <a:buClr>
                <a:srgbClr val="E4067E"/>
              </a:buClr>
              <a:buAutoNum type="arabicPeriod"/>
            </a:pPr>
            <a:r>
              <a:rPr lang="et-EE" altLang="en-US" sz="2400" err="1"/>
              <a:t>Exercise</a:t>
            </a:r>
            <a:endParaRPr lang="en-US" altLang="en-US" sz="2400">
              <a:solidFill>
                <a:srgbClr val="332B60"/>
              </a:solidFill>
            </a:endParaRPr>
          </a:p>
          <a:p>
            <a:pPr marL="0" indent="0">
              <a:buClr>
                <a:srgbClr val="E4067E"/>
              </a:buClr>
              <a:buNone/>
            </a:pPr>
            <a:r>
              <a:rPr lang="en-US" altLang="en-US" sz="2400">
                <a:solidFill>
                  <a:srgbClr val="332B60"/>
                </a:solidFill>
              </a:rPr>
              <a:t>References</a:t>
            </a:r>
          </a:p>
        </p:txBody>
      </p:sp>
    </p:spTree>
    <p:extLst>
      <p:ext uri="{BB962C8B-B14F-4D97-AF65-F5344CB8AC3E}">
        <p14:creationId xmlns:p14="http://schemas.microsoft.com/office/powerpoint/2010/main" val="147616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9B43F-CBFA-18CF-45B9-C953EF0EF077}"/>
            </a:ext>
          </a:extLst>
        </p:cNvPr>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E9E0D57B-F6B0-750C-F2B8-F9C737A2A121}"/>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sz="2400" err="1"/>
              <a:t>Biomass</a:t>
            </a:r>
            <a:r>
              <a:rPr lang="es-CO" altLang="en-US" sz="2400"/>
              <a:t> </a:t>
            </a:r>
            <a:r>
              <a:rPr lang="es-CO" altLang="en-US" sz="2400" err="1"/>
              <a:t>conversion</a:t>
            </a:r>
            <a:endParaRPr lang="en-US" altLang="en-US" sz="2400"/>
          </a:p>
        </p:txBody>
      </p:sp>
      <p:sp>
        <p:nvSpPr>
          <p:cNvPr id="5" name="Text Placeholder 2">
            <a:extLst>
              <a:ext uri="{FF2B5EF4-FFF2-40B4-BE49-F238E27FC236}">
                <a16:creationId xmlns:a16="http://schemas.microsoft.com/office/drawing/2014/main" id="{2EDED59C-DF67-1D2C-6C05-F9C195CC42D9}"/>
              </a:ext>
            </a:extLst>
          </p:cNvPr>
          <p:cNvSpPr txBox="1">
            <a:spLocks/>
          </p:cNvSpPr>
          <p:nvPr/>
        </p:nvSpPr>
        <p:spPr>
          <a:xfrm>
            <a:off x="7696200" y="971482"/>
            <a:ext cx="1907028" cy="322365"/>
          </a:xfrm>
          <a:prstGeom prst="rect">
            <a:avLst/>
          </a:prstGeom>
        </p:spPr>
        <p:txBody>
          <a:bodyPr vert="horz" lIns="0" tIns="0" rIns="0" bIns="0" rtlCol="0">
            <a:noAutofit/>
          </a:bodyPr>
          <a:lstStyle>
            <a:defPPr>
              <a:defRPr lang="en-US"/>
            </a:defPPr>
            <a:lvl1pPr marL="0" marR="0" indent="0" algn="just" defTabSz="914400" eaLnBrk="1" fontAlgn="t" latinLnBrk="0" hangingPunct="1">
              <a:lnSpc>
                <a:spcPct val="90000"/>
              </a:lnSpc>
              <a:spcBef>
                <a:spcPts val="1000"/>
              </a:spcBef>
              <a:spcAft>
                <a:spcPts val="0"/>
              </a:spcAft>
              <a:buClrTx/>
              <a:buSzTx/>
              <a:buFont typeface="Arial"/>
              <a:buNone/>
              <a:tabLst/>
              <a:defRPr sz="2200" b="1" baseline="0">
                <a:solidFill>
                  <a:srgbClr val="332B60"/>
                </a:solidFill>
                <a:latin typeface="Verdana"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t-EE" err="1"/>
              <a:t>Pyrolysis</a:t>
            </a:r>
            <a:endParaRPr lang="en-US"/>
          </a:p>
        </p:txBody>
      </p:sp>
      <p:sp>
        <p:nvSpPr>
          <p:cNvPr id="7" name="Google Shape;223;p3">
            <a:extLst>
              <a:ext uri="{FF2B5EF4-FFF2-40B4-BE49-F238E27FC236}">
                <a16:creationId xmlns:a16="http://schemas.microsoft.com/office/drawing/2014/main" id="{21560907-1DA2-EEEE-5B52-51B480762F90}"/>
              </a:ext>
            </a:extLst>
          </p:cNvPr>
          <p:cNvSpPr txBox="1">
            <a:spLocks/>
          </p:cNvSpPr>
          <p:nvPr/>
        </p:nvSpPr>
        <p:spPr>
          <a:xfrm>
            <a:off x="7848600" y="1549400"/>
            <a:ext cx="4206875" cy="5067300"/>
          </a:xfrm>
          <a:prstGeom prst="rect">
            <a:avLst/>
          </a:prstGeom>
        </p:spPr>
        <p:txBody>
          <a:bodyPr vert="horz" lIns="0" tIns="0" rIns="0" bIns="0" rtlCol="0">
            <a:normAutofit fontScale="92500" lnSpcReduction="20000"/>
          </a:bodyPr>
          <a:lstStyle>
            <a:defPPr>
              <a:defRPr lang="en-US"/>
            </a:defPPr>
            <a:lvl1pPr marL="285750" marR="0" indent="-285750" algn="just" defTabSz="914400" eaLnBrk="1" fontAlgn="t" latinLnBrk="0" hangingPunct="1">
              <a:lnSpc>
                <a:spcPct val="90000"/>
              </a:lnSpc>
              <a:spcBef>
                <a:spcPts val="1000"/>
              </a:spcBef>
              <a:spcAft>
                <a:spcPts val="0"/>
              </a:spcAft>
              <a:buClrTx/>
              <a:buSzTx/>
              <a:buFont typeface="Arial" pitchFamily="34" charset="0"/>
              <a:buChar char="•"/>
              <a:tabLst/>
              <a:defRPr sz="18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indent="0">
              <a:buNone/>
            </a:pPr>
            <a:r>
              <a:rPr lang="en-GB" sz="1600"/>
              <a:t>Thermochemical decomposition of biomass or waste </a:t>
            </a:r>
            <a:r>
              <a:rPr lang="en-GB" sz="1600" b="1"/>
              <a:t>in the absence of oxygen</a:t>
            </a:r>
            <a:r>
              <a:rPr lang="en-GB" sz="1600"/>
              <a:t>, producing liquids (bio-oil), gases, and solid char.</a:t>
            </a:r>
          </a:p>
          <a:p>
            <a:pPr marL="0" indent="0">
              <a:buNone/>
            </a:pPr>
            <a:r>
              <a:rPr lang="en-GB" sz="1600" b="1"/>
              <a:t>Key Features:</a:t>
            </a:r>
            <a:endParaRPr lang="en-GB" sz="1600"/>
          </a:p>
          <a:p>
            <a:r>
              <a:rPr lang="en-GB" sz="1600"/>
              <a:t>Operates at </a:t>
            </a:r>
            <a:r>
              <a:rPr lang="en-GB" sz="1600" b="1"/>
              <a:t>300–600 °C</a:t>
            </a:r>
            <a:endParaRPr lang="en-GB" sz="1600"/>
          </a:p>
          <a:p>
            <a:r>
              <a:rPr lang="en-GB" sz="1600"/>
              <a:t>No oxygen → prevents combustion</a:t>
            </a:r>
          </a:p>
          <a:p>
            <a:r>
              <a:rPr lang="en-GB" sz="1600"/>
              <a:t>Product distribution depends on temperature &amp; heating rate</a:t>
            </a:r>
          </a:p>
          <a:p>
            <a:pPr marL="0" indent="0">
              <a:buNone/>
            </a:pPr>
            <a:r>
              <a:rPr lang="en-GB" sz="1600" b="1"/>
              <a:t>Main Products:</a:t>
            </a:r>
            <a:endParaRPr lang="en-GB" sz="1600"/>
          </a:p>
          <a:p>
            <a:r>
              <a:rPr lang="en-GB" sz="1600" b="1"/>
              <a:t>Bio-oil</a:t>
            </a:r>
            <a:r>
              <a:rPr lang="en-GB" sz="1600"/>
              <a:t> (liquid fuel, chemicals)</a:t>
            </a:r>
          </a:p>
          <a:p>
            <a:r>
              <a:rPr lang="en-GB" sz="1600" b="1"/>
              <a:t>Syngas</a:t>
            </a:r>
            <a:r>
              <a:rPr lang="en-GB" sz="1600"/>
              <a:t> (H₂, CO, CH₄ for energy)</a:t>
            </a:r>
          </a:p>
          <a:p>
            <a:r>
              <a:rPr lang="en-GB" sz="1600" b="1"/>
              <a:t>Biochar</a:t>
            </a:r>
            <a:r>
              <a:rPr lang="en-GB" sz="1600"/>
              <a:t> (soil amendment, carbon storage)</a:t>
            </a:r>
          </a:p>
          <a:p>
            <a:pPr marL="0" indent="0">
              <a:buNone/>
            </a:pPr>
            <a:r>
              <a:rPr lang="en-GB" sz="1600" b="1"/>
              <a:t>Why it matters:</a:t>
            </a:r>
            <a:endParaRPr lang="en-GB" sz="1600"/>
          </a:p>
          <a:p>
            <a:r>
              <a:rPr lang="en-GB" sz="1600"/>
              <a:t>Converts waste/biomass into </a:t>
            </a:r>
            <a:r>
              <a:rPr lang="en-GB" sz="1600" b="1"/>
              <a:t>valuable fuels and materials</a:t>
            </a:r>
            <a:endParaRPr lang="en-GB" sz="1600"/>
          </a:p>
          <a:p>
            <a:r>
              <a:rPr lang="en-GB" sz="1600"/>
              <a:t>Supports </a:t>
            </a:r>
            <a:r>
              <a:rPr lang="en-GB" sz="1600" b="1"/>
              <a:t>carbon sequestration</a:t>
            </a:r>
            <a:r>
              <a:rPr lang="en-GB" sz="1600"/>
              <a:t> through biochar</a:t>
            </a:r>
          </a:p>
          <a:p>
            <a:r>
              <a:rPr lang="en-GB" sz="1600"/>
              <a:t>Foundation for </a:t>
            </a:r>
            <a:r>
              <a:rPr lang="en-GB" sz="1600" b="1"/>
              <a:t>bio-refinery concepts</a:t>
            </a:r>
            <a:endParaRPr lang="en-GB" sz="1600"/>
          </a:p>
        </p:txBody>
      </p:sp>
      <p:pic>
        <p:nvPicPr>
          <p:cNvPr id="7170" name="Picture 2" descr="Schematic diagram of the pyrolysis process, including drying, grinding, pyrolyzer, separation stages and condenser.">
            <a:extLst>
              <a:ext uri="{FF2B5EF4-FFF2-40B4-BE49-F238E27FC236}">
                <a16:creationId xmlns:a16="http://schemas.microsoft.com/office/drawing/2014/main" id="{1F2C0ADB-30B2-82D0-8DE4-D9F291C98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49400"/>
            <a:ext cx="781145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90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t-EE" altLang="en-US"/>
              <a:t>2. </a:t>
            </a:r>
            <a:r>
              <a:rPr lang="es-CO" altLang="en-US" err="1"/>
              <a:t>Biomass</a:t>
            </a:r>
            <a:r>
              <a:rPr lang="es-CO" altLang="en-US"/>
              <a:t> </a:t>
            </a:r>
            <a:r>
              <a:rPr lang="es-CO" altLang="en-US" err="1"/>
              <a:t>characterization</a:t>
            </a:r>
            <a:endParaRPr lang="en-US" altLang="en-US"/>
          </a:p>
        </p:txBody>
      </p:sp>
      <p:sp>
        <p:nvSpPr>
          <p:cNvPr id="7" name="Google Shape;223;p3">
            <a:extLst>
              <a:ext uri="{FF2B5EF4-FFF2-40B4-BE49-F238E27FC236}">
                <a16:creationId xmlns:a16="http://schemas.microsoft.com/office/drawing/2014/main" id="{B3C69728-891A-440E-8575-047D966D25D8}"/>
              </a:ext>
            </a:extLst>
          </p:cNvPr>
          <p:cNvSpPr txBox="1">
            <a:spLocks/>
          </p:cNvSpPr>
          <p:nvPr/>
        </p:nvSpPr>
        <p:spPr>
          <a:xfrm>
            <a:off x="504407" y="1074821"/>
            <a:ext cx="11183186" cy="4908883"/>
          </a:xfrm>
          <a:prstGeom prst="rect">
            <a:avLst/>
          </a:prstGeom>
        </p:spPr>
        <p:txBody>
          <a:bodyPr vert="horz" lIns="0" tIns="0" rIns="0" bIns="0" rtlCol="0">
            <a:normAutofit/>
          </a:bodyPr>
          <a:lstStyle>
            <a:defPPr>
              <a:defRPr lang="en-US"/>
            </a:defPPr>
            <a:lvl1pPr marL="285750" marR="0" indent="-285750" algn="just" defTabSz="914400" eaLnBrk="1" fontAlgn="t" latinLnBrk="0" hangingPunct="1">
              <a:lnSpc>
                <a:spcPct val="90000"/>
              </a:lnSpc>
              <a:spcBef>
                <a:spcPts val="1000"/>
              </a:spcBef>
              <a:spcAft>
                <a:spcPts val="0"/>
              </a:spcAft>
              <a:buClrTx/>
              <a:buSzTx/>
              <a:buFont typeface="Arial" pitchFamily="34" charset="0"/>
              <a:buChar char="•"/>
              <a:tabLst/>
              <a:defRPr sz="18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lvl="0" indent="0" algn="just" rtl="0">
              <a:lnSpc>
                <a:spcPct val="90000"/>
              </a:lnSpc>
              <a:spcBef>
                <a:spcPts val="1600"/>
              </a:spcBef>
              <a:spcAft>
                <a:spcPts val="0"/>
              </a:spcAft>
              <a:buSzPts val="2400"/>
              <a:buNone/>
            </a:pPr>
            <a:r>
              <a:rPr lang="en-US" sz="2200">
                <a:solidFill>
                  <a:srgbClr val="002060"/>
                </a:solidFill>
              </a:rPr>
              <a:t>Biomass is characterized by its physical, chemical and thermodynamic properties, which vary from different sources and types of biomass, and are measured by experimentation and calculations and affect their behavior during gasification. </a:t>
            </a:r>
          </a:p>
          <a:p>
            <a:pPr marL="304746" lvl="0" indent="-304746" algn="l" rtl="0">
              <a:lnSpc>
                <a:spcPct val="90000"/>
              </a:lnSpc>
              <a:spcBef>
                <a:spcPts val="1600"/>
              </a:spcBef>
              <a:spcAft>
                <a:spcPts val="0"/>
              </a:spcAft>
              <a:buSzPts val="2800"/>
              <a:buChar char="•"/>
            </a:pPr>
            <a:r>
              <a:rPr lang="en-US" sz="2200">
                <a:solidFill>
                  <a:srgbClr val="002060"/>
                </a:solidFill>
              </a:rPr>
              <a:t>The main physical properties are:</a:t>
            </a:r>
          </a:p>
          <a:p>
            <a:pPr marL="704796" lvl="1" indent="-304746">
              <a:spcBef>
                <a:spcPts val="1600"/>
              </a:spcBef>
              <a:spcAft>
                <a:spcPts val="0"/>
              </a:spcAft>
              <a:buSzPts val="2800"/>
            </a:pPr>
            <a:r>
              <a:rPr lang="en-US" sz="2200">
                <a:solidFill>
                  <a:srgbClr val="002060"/>
                </a:solidFill>
              </a:rPr>
              <a:t>Density</a:t>
            </a:r>
          </a:p>
          <a:p>
            <a:pPr marL="704796" lvl="1" indent="-304746">
              <a:spcBef>
                <a:spcPts val="1600"/>
              </a:spcBef>
              <a:spcAft>
                <a:spcPts val="0"/>
              </a:spcAft>
              <a:buSzPts val="2800"/>
            </a:pPr>
            <a:r>
              <a:rPr lang="en-US" sz="2200">
                <a:solidFill>
                  <a:srgbClr val="002060"/>
                </a:solidFill>
              </a:rPr>
              <a:t>Particle size, shape and porosity </a:t>
            </a:r>
          </a:p>
          <a:p>
            <a:pPr marL="304746" indent="-304746">
              <a:spcBef>
                <a:spcPts val="1600"/>
              </a:spcBef>
              <a:buSzPts val="2800"/>
            </a:pPr>
            <a:r>
              <a:rPr lang="en-US" sz="2200">
                <a:solidFill>
                  <a:srgbClr val="002060"/>
                </a:solidFill>
              </a:rPr>
              <a:t>Main chemical properties:</a:t>
            </a:r>
          </a:p>
          <a:p>
            <a:pPr marL="704796" lvl="1" indent="-304746">
              <a:spcBef>
                <a:spcPts val="1600"/>
              </a:spcBef>
              <a:buSzPts val="2800"/>
            </a:pPr>
            <a:r>
              <a:rPr lang="en-US" sz="2200">
                <a:solidFill>
                  <a:srgbClr val="002060"/>
                </a:solidFill>
              </a:rPr>
              <a:t>Elemental composition</a:t>
            </a:r>
          </a:p>
          <a:p>
            <a:pPr marL="704796" lvl="1" indent="-304746">
              <a:spcBef>
                <a:spcPts val="1600"/>
              </a:spcBef>
              <a:buSzPts val="2800"/>
            </a:pPr>
            <a:r>
              <a:rPr lang="en-US" sz="2200">
                <a:solidFill>
                  <a:srgbClr val="002060"/>
                </a:solidFill>
              </a:rPr>
              <a:t>Moisture content, volatile matter, fixed carbon</a:t>
            </a:r>
          </a:p>
          <a:p>
            <a:pPr marL="704796" lvl="1" indent="-304746">
              <a:spcBef>
                <a:spcPts val="1600"/>
              </a:spcBef>
              <a:spcAft>
                <a:spcPts val="0"/>
              </a:spcAft>
              <a:buSzPts val="2800"/>
            </a:pPr>
            <a:endParaRPr lang="en-US" sz="2200">
              <a:solidFill>
                <a:srgbClr val="002060"/>
              </a:solidFill>
            </a:endParaRPr>
          </a:p>
        </p:txBody>
      </p:sp>
    </p:spTree>
    <p:extLst>
      <p:ext uri="{BB962C8B-B14F-4D97-AF65-F5344CB8AC3E}">
        <p14:creationId xmlns:p14="http://schemas.microsoft.com/office/powerpoint/2010/main" val="2503978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err="1"/>
              <a:t>Biomass</a:t>
            </a:r>
            <a:r>
              <a:rPr lang="es-CO" altLang="en-US"/>
              <a:t> </a:t>
            </a:r>
            <a:r>
              <a:rPr lang="es-CO" altLang="en-US" err="1"/>
              <a:t>characterization</a:t>
            </a:r>
            <a:endParaRPr lang="en-US" altLang="en-US"/>
          </a:p>
        </p:txBody>
      </p:sp>
      <p:sp>
        <p:nvSpPr>
          <p:cNvPr id="7" name="Google Shape;223;p3">
            <a:extLst>
              <a:ext uri="{FF2B5EF4-FFF2-40B4-BE49-F238E27FC236}">
                <a16:creationId xmlns:a16="http://schemas.microsoft.com/office/drawing/2014/main" id="{B3C69728-891A-440E-8575-047D966D25D8}"/>
              </a:ext>
            </a:extLst>
          </p:cNvPr>
          <p:cNvSpPr txBox="1">
            <a:spLocks/>
          </p:cNvSpPr>
          <p:nvPr/>
        </p:nvSpPr>
        <p:spPr>
          <a:xfrm>
            <a:off x="504407" y="1811056"/>
            <a:ext cx="11183186" cy="3525507"/>
          </a:xfrm>
          <a:prstGeom prst="rect">
            <a:avLst/>
          </a:prstGeom>
        </p:spPr>
        <p:txBody>
          <a:bodyPr vert="horz" lIns="0" tIns="0" rIns="0" bIns="0" rtlCol="0">
            <a:normAutofit/>
          </a:bodyPr>
          <a:lstStyle>
            <a:defPPr>
              <a:defRPr lang="en-US"/>
            </a:defPPr>
            <a:lvl1pPr marL="285750" marR="0" indent="-285750" algn="just" defTabSz="914400" eaLnBrk="1" fontAlgn="t" latinLnBrk="0" hangingPunct="1">
              <a:lnSpc>
                <a:spcPct val="90000"/>
              </a:lnSpc>
              <a:spcBef>
                <a:spcPts val="1000"/>
              </a:spcBef>
              <a:spcAft>
                <a:spcPts val="0"/>
              </a:spcAft>
              <a:buClrTx/>
              <a:buSzTx/>
              <a:buFont typeface="Arial" pitchFamily="34" charset="0"/>
              <a:buChar char="•"/>
              <a:tabLst/>
              <a:defRPr sz="18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304746" lvl="0" indent="-304746" algn="just" rtl="0">
              <a:lnSpc>
                <a:spcPct val="90000"/>
              </a:lnSpc>
              <a:spcBef>
                <a:spcPts val="1600"/>
              </a:spcBef>
              <a:spcAft>
                <a:spcPts val="0"/>
              </a:spcAft>
              <a:buSzPts val="2400"/>
              <a:buChar char="•"/>
            </a:pPr>
            <a:r>
              <a:rPr lang="en-US" sz="2400">
                <a:solidFill>
                  <a:srgbClr val="002060"/>
                </a:solidFill>
              </a:rPr>
              <a:t>For solid biomass there are four different characteristic densities, true, apparent, bulk and biomass growth [3].</a:t>
            </a:r>
          </a:p>
          <a:p>
            <a:pPr marL="304746" lvl="0" indent="-304746" algn="just" rtl="0">
              <a:lnSpc>
                <a:spcPct val="90000"/>
              </a:lnSpc>
              <a:spcBef>
                <a:spcPts val="1600"/>
              </a:spcBef>
              <a:spcAft>
                <a:spcPts val="0"/>
              </a:spcAft>
              <a:buSzPts val="2800"/>
              <a:buChar char="•"/>
            </a:pPr>
            <a:r>
              <a:rPr lang="en-US" sz="2400">
                <a:solidFill>
                  <a:srgbClr val="002060"/>
                </a:solidFill>
              </a:rPr>
              <a:t>True density is defined as the weight per unit volume of the biomass as shown in Eq. (1). It is the mass of the particle divided by its volume, excluding open and closed pores</a:t>
            </a:r>
          </a:p>
          <a:p>
            <a:pPr marL="304746" lvl="0" indent="-304746" algn="just" rtl="0">
              <a:lnSpc>
                <a:spcPct val="90000"/>
              </a:lnSpc>
              <a:spcBef>
                <a:spcPts val="1600"/>
              </a:spcBef>
              <a:spcAft>
                <a:spcPts val="0"/>
              </a:spcAft>
              <a:buSzPts val="2800"/>
              <a:buChar char="•"/>
            </a:pPr>
            <a:r>
              <a:rPr lang="en-US" sz="2400">
                <a:solidFill>
                  <a:srgbClr val="002060"/>
                </a:solidFill>
              </a:rPr>
              <a:t>The measurement of this density is difficult, it can be measured with a pycnometer or be estimated using the ultimate analysis.</a:t>
            </a:r>
          </a:p>
        </p:txBody>
      </p:sp>
      <p:sp>
        <p:nvSpPr>
          <p:cNvPr id="4" name="Text Placeholder 2">
            <a:extLst>
              <a:ext uri="{FF2B5EF4-FFF2-40B4-BE49-F238E27FC236}">
                <a16:creationId xmlns:a16="http://schemas.microsoft.com/office/drawing/2014/main" id="{9022ADE3-D189-44C0-BA78-59C990B3904E}"/>
              </a:ext>
            </a:extLst>
          </p:cNvPr>
          <p:cNvSpPr txBox="1">
            <a:spLocks/>
          </p:cNvSpPr>
          <p:nvPr/>
        </p:nvSpPr>
        <p:spPr>
          <a:xfrm>
            <a:off x="351088" y="1278830"/>
            <a:ext cx="6996196" cy="532225"/>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n-US" sz="2200" b="1"/>
              <a:t>Physical properties - Density</a:t>
            </a:r>
            <a:endParaRPr lang="en-US" sz="2200" b="1">
              <a:solidFill>
                <a:srgbClr val="FF0000"/>
              </a:solidFill>
            </a:endParaRPr>
          </a:p>
        </p:txBody>
      </p:sp>
      <p:pic>
        <p:nvPicPr>
          <p:cNvPr id="5" name="Google Shape;244;g6ae0c1a478_0_42">
            <a:extLst>
              <a:ext uri="{FF2B5EF4-FFF2-40B4-BE49-F238E27FC236}">
                <a16:creationId xmlns:a16="http://schemas.microsoft.com/office/drawing/2014/main" id="{BB0C5B0D-6B61-4589-A480-666CBF9880FE}"/>
              </a:ext>
            </a:extLst>
          </p:cNvPr>
          <p:cNvPicPr preferRelativeResize="0"/>
          <p:nvPr/>
        </p:nvPicPr>
        <p:blipFill rotWithShape="1">
          <a:blip r:embed="rId3">
            <a:alphaModFix/>
          </a:blip>
          <a:srcRect/>
          <a:stretch/>
        </p:blipFill>
        <p:spPr>
          <a:xfrm>
            <a:off x="2134513" y="4429553"/>
            <a:ext cx="6443950" cy="1654525"/>
          </a:xfrm>
          <a:prstGeom prst="rect">
            <a:avLst/>
          </a:prstGeom>
          <a:noFill/>
          <a:ln>
            <a:noFill/>
          </a:ln>
        </p:spPr>
      </p:pic>
      <p:sp>
        <p:nvSpPr>
          <p:cNvPr id="6" name="Google Shape;245;g6ae0c1a478_0_42">
            <a:extLst>
              <a:ext uri="{FF2B5EF4-FFF2-40B4-BE49-F238E27FC236}">
                <a16:creationId xmlns:a16="http://schemas.microsoft.com/office/drawing/2014/main" id="{0B08ABE4-5CC5-4DA5-B884-19F612C88029}"/>
              </a:ext>
            </a:extLst>
          </p:cNvPr>
          <p:cNvSpPr txBox="1"/>
          <p:nvPr/>
        </p:nvSpPr>
        <p:spPr>
          <a:xfrm>
            <a:off x="8731782" y="4836001"/>
            <a:ext cx="1191000" cy="66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latin typeface="Calibri"/>
                <a:ea typeface="Calibri"/>
                <a:cs typeface="Calibri"/>
                <a:sym typeface="Calibri"/>
              </a:rPr>
              <a:t>Eq. (1)</a:t>
            </a:r>
            <a:endParaRPr sz="2800" b="0" i="0" u="none" strike="noStrike" cap="none">
              <a:latin typeface="Calibri"/>
              <a:ea typeface="Calibri"/>
              <a:cs typeface="Calibri"/>
              <a:sym typeface="Calibri"/>
            </a:endParaRPr>
          </a:p>
        </p:txBody>
      </p:sp>
    </p:spTree>
    <p:extLst>
      <p:ext uri="{BB962C8B-B14F-4D97-AF65-F5344CB8AC3E}">
        <p14:creationId xmlns:p14="http://schemas.microsoft.com/office/powerpoint/2010/main" val="2544334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err="1"/>
              <a:t>Biomass</a:t>
            </a:r>
            <a:r>
              <a:rPr lang="es-CO" altLang="en-US"/>
              <a:t> </a:t>
            </a:r>
            <a:r>
              <a:rPr lang="es-CO" altLang="en-US" err="1"/>
              <a:t>characterization</a:t>
            </a:r>
            <a:endParaRPr lang="en-US" altLang="en-US"/>
          </a:p>
        </p:txBody>
      </p:sp>
      <p:sp>
        <p:nvSpPr>
          <p:cNvPr id="4" name="Text Placeholder 2">
            <a:extLst>
              <a:ext uri="{FF2B5EF4-FFF2-40B4-BE49-F238E27FC236}">
                <a16:creationId xmlns:a16="http://schemas.microsoft.com/office/drawing/2014/main" id="{9022ADE3-D189-44C0-BA78-59C990B3904E}"/>
              </a:ext>
            </a:extLst>
          </p:cNvPr>
          <p:cNvSpPr txBox="1">
            <a:spLocks/>
          </p:cNvSpPr>
          <p:nvPr/>
        </p:nvSpPr>
        <p:spPr>
          <a:xfrm>
            <a:off x="351088" y="1278830"/>
            <a:ext cx="6996196" cy="532225"/>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n-US" sz="2200" b="1"/>
              <a:t>Physical properties - Density</a:t>
            </a:r>
            <a:endParaRPr lang="en-US" sz="2200" b="1">
              <a:solidFill>
                <a:srgbClr val="FF0000"/>
              </a:solidFill>
            </a:endParaRPr>
          </a:p>
        </p:txBody>
      </p:sp>
      <p:sp>
        <p:nvSpPr>
          <p:cNvPr id="8" name="Google Shape;250;g6ae0c1a478_0_52">
            <a:extLst>
              <a:ext uri="{FF2B5EF4-FFF2-40B4-BE49-F238E27FC236}">
                <a16:creationId xmlns:a16="http://schemas.microsoft.com/office/drawing/2014/main" id="{700DDE6D-4CB2-45BC-A45A-14B75F5899FF}"/>
              </a:ext>
            </a:extLst>
          </p:cNvPr>
          <p:cNvSpPr txBox="1">
            <a:spLocks/>
          </p:cNvSpPr>
          <p:nvPr/>
        </p:nvSpPr>
        <p:spPr>
          <a:xfrm>
            <a:off x="1218875" y="1989073"/>
            <a:ext cx="10360500" cy="1596110"/>
          </a:xfrm>
          <a:prstGeom prst="rect">
            <a:avLst/>
          </a:prstGeom>
        </p:spPr>
        <p:txBody>
          <a:bodyPr vert="horz" lIns="0" tIns="0" rIns="0" bIns="0" rtlCol="0">
            <a:normAutofit/>
          </a:bodyPr>
          <a:lstStyle>
            <a:defPPr>
              <a:defRPr lang="en-US"/>
            </a:defPPr>
            <a:lvl1pPr marL="304746" marR="0" lvl="0" indent="-304746" algn="just" defTabSz="914400" eaLnBrk="1" fontAlgn="t" latinLnBrk="0" hangingPunct="1">
              <a:lnSpc>
                <a:spcPct val="90000"/>
              </a:lnSpc>
              <a:spcBef>
                <a:spcPts val="1600"/>
              </a:spcBef>
              <a:spcAft>
                <a:spcPts val="0"/>
              </a:spcAft>
              <a:buClrTx/>
              <a:buSzPts val="2400"/>
              <a:buFont typeface="Arial" pitchFamily="34" charset="0"/>
              <a:buChar char="•"/>
              <a:tabLst/>
              <a:defRPr sz="18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n-US" sz="2400">
                <a:solidFill>
                  <a:srgbClr val="002060"/>
                </a:solidFill>
              </a:rPr>
              <a:t>Apparent density is measured using the apparent volume of the biomass (porosity </a:t>
            </a:r>
            <a:r>
              <a:rPr lang="en-US" sz="2400" err="1">
                <a:solidFill>
                  <a:srgbClr val="002060"/>
                </a:solidFill>
              </a:rPr>
              <a:t>εp</a:t>
            </a:r>
            <a:r>
              <a:rPr lang="en-US" sz="2400">
                <a:solidFill>
                  <a:srgbClr val="002060"/>
                </a:solidFill>
              </a:rPr>
              <a:t>), including pores and internal solids as shown in Eq. (2). Apparent density is easy to measure and gives the </a:t>
            </a:r>
            <a:r>
              <a:rPr lang="en-US" sz="2400" b="1">
                <a:solidFill>
                  <a:srgbClr val="002060"/>
                </a:solidFill>
              </a:rPr>
              <a:t>actual volume occupied by the biomass</a:t>
            </a:r>
            <a:r>
              <a:rPr lang="en-US" sz="2400">
                <a:solidFill>
                  <a:srgbClr val="002060"/>
                </a:solidFill>
              </a:rPr>
              <a:t>. </a:t>
            </a:r>
          </a:p>
          <a:p>
            <a:endParaRPr lang="en-US" sz="2400">
              <a:solidFill>
                <a:srgbClr val="002060"/>
              </a:solidFill>
            </a:endParaRPr>
          </a:p>
        </p:txBody>
      </p:sp>
      <p:sp>
        <p:nvSpPr>
          <p:cNvPr id="9" name="Google Shape;252;g6ae0c1a478_0_52">
            <a:extLst>
              <a:ext uri="{FF2B5EF4-FFF2-40B4-BE49-F238E27FC236}">
                <a16:creationId xmlns:a16="http://schemas.microsoft.com/office/drawing/2014/main" id="{26BFBD1D-5408-471D-9E79-E5799CF195C9}"/>
              </a:ext>
            </a:extLst>
          </p:cNvPr>
          <p:cNvSpPr txBox="1"/>
          <p:nvPr/>
        </p:nvSpPr>
        <p:spPr>
          <a:xfrm>
            <a:off x="10241618" y="4100265"/>
            <a:ext cx="1191000" cy="66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latin typeface="Calibri"/>
                <a:ea typeface="Calibri"/>
                <a:cs typeface="Calibri"/>
                <a:sym typeface="Calibri"/>
              </a:rPr>
              <a:t>Eq. (2)</a:t>
            </a:r>
            <a:endParaRPr sz="2800" b="0" i="0" u="none" strike="noStrike" cap="none">
              <a:latin typeface="Calibri"/>
              <a:ea typeface="Calibri"/>
              <a:cs typeface="Calibri"/>
              <a:sym typeface="Calibri"/>
            </a:endParaRPr>
          </a:p>
        </p:txBody>
      </p:sp>
      <p:pic>
        <p:nvPicPr>
          <p:cNvPr id="10" name="Google Shape;253;g6ae0c1a478_0_52">
            <a:extLst>
              <a:ext uri="{FF2B5EF4-FFF2-40B4-BE49-F238E27FC236}">
                <a16:creationId xmlns:a16="http://schemas.microsoft.com/office/drawing/2014/main" id="{27148FBC-7513-4A77-A54E-742B203A1B0A}"/>
              </a:ext>
            </a:extLst>
          </p:cNvPr>
          <p:cNvPicPr preferRelativeResize="0"/>
          <p:nvPr/>
        </p:nvPicPr>
        <p:blipFill rotWithShape="1">
          <a:blip r:embed="rId3">
            <a:alphaModFix/>
          </a:blip>
          <a:srcRect/>
          <a:stretch/>
        </p:blipFill>
        <p:spPr>
          <a:xfrm>
            <a:off x="1273261" y="3755021"/>
            <a:ext cx="8968363" cy="1350825"/>
          </a:xfrm>
          <a:prstGeom prst="rect">
            <a:avLst/>
          </a:prstGeom>
          <a:noFill/>
          <a:ln>
            <a:noFill/>
          </a:ln>
        </p:spPr>
      </p:pic>
    </p:spTree>
    <p:extLst>
      <p:ext uri="{BB962C8B-B14F-4D97-AF65-F5344CB8AC3E}">
        <p14:creationId xmlns:p14="http://schemas.microsoft.com/office/powerpoint/2010/main" val="1605672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err="1"/>
              <a:t>Biomass</a:t>
            </a:r>
            <a:r>
              <a:rPr lang="es-CO" altLang="en-US"/>
              <a:t> </a:t>
            </a:r>
            <a:r>
              <a:rPr lang="es-CO" altLang="en-US" err="1"/>
              <a:t>characterization</a:t>
            </a:r>
            <a:endParaRPr lang="en-US" altLang="en-US"/>
          </a:p>
        </p:txBody>
      </p:sp>
      <p:sp>
        <p:nvSpPr>
          <p:cNvPr id="4" name="Text Placeholder 2">
            <a:extLst>
              <a:ext uri="{FF2B5EF4-FFF2-40B4-BE49-F238E27FC236}">
                <a16:creationId xmlns:a16="http://schemas.microsoft.com/office/drawing/2014/main" id="{9022ADE3-D189-44C0-BA78-59C990B3904E}"/>
              </a:ext>
            </a:extLst>
          </p:cNvPr>
          <p:cNvSpPr txBox="1">
            <a:spLocks/>
          </p:cNvSpPr>
          <p:nvPr/>
        </p:nvSpPr>
        <p:spPr>
          <a:xfrm>
            <a:off x="351088" y="1278830"/>
            <a:ext cx="6996196" cy="532225"/>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n-US" sz="2200" b="1"/>
              <a:t>Physical properties - Density</a:t>
            </a:r>
            <a:endParaRPr lang="en-US" sz="2200" b="1">
              <a:solidFill>
                <a:srgbClr val="FF0000"/>
              </a:solidFill>
            </a:endParaRPr>
          </a:p>
        </p:txBody>
      </p:sp>
      <p:sp>
        <p:nvSpPr>
          <p:cNvPr id="7" name="Google Shape;258;g6ae0c1a478_0_60">
            <a:extLst>
              <a:ext uri="{FF2B5EF4-FFF2-40B4-BE49-F238E27FC236}">
                <a16:creationId xmlns:a16="http://schemas.microsoft.com/office/drawing/2014/main" id="{B6B199A9-EFFD-4A10-9089-A18381AEFA2A}"/>
              </a:ext>
            </a:extLst>
          </p:cNvPr>
          <p:cNvSpPr txBox="1">
            <a:spLocks/>
          </p:cNvSpPr>
          <p:nvPr/>
        </p:nvSpPr>
        <p:spPr>
          <a:xfrm>
            <a:off x="1218875" y="2019787"/>
            <a:ext cx="10360500" cy="4182600"/>
          </a:xfrm>
          <a:prstGeom prst="rect">
            <a:avLst/>
          </a:prstGeom>
        </p:spPr>
        <p:txBody>
          <a:bodyPr vert="horz" lIns="0" tIns="0" rIns="0" bIns="0" rtlCol="0">
            <a:normAutofit/>
          </a:bodyPr>
          <a:lstStyle>
            <a:defPPr>
              <a:defRPr lang="en-US"/>
            </a:defPPr>
            <a:lvl1pPr marL="304746" marR="0" lvl="0" indent="-304746" algn="just" defTabSz="914400" eaLnBrk="1" fontAlgn="t" latinLnBrk="0" hangingPunct="1">
              <a:lnSpc>
                <a:spcPct val="90000"/>
              </a:lnSpc>
              <a:spcBef>
                <a:spcPts val="1600"/>
              </a:spcBef>
              <a:spcAft>
                <a:spcPts val="0"/>
              </a:spcAft>
              <a:buClrTx/>
              <a:buSzPts val="2400"/>
              <a:buFont typeface="Arial" pitchFamily="34" charset="0"/>
              <a:buChar char="•"/>
              <a:tabLst/>
              <a:defRPr sz="24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n-US">
                <a:solidFill>
                  <a:srgbClr val="002060"/>
                </a:solidFill>
              </a:rPr>
              <a:t>Bulk density is the density of the </a:t>
            </a:r>
            <a:r>
              <a:rPr lang="en-US" b="1">
                <a:solidFill>
                  <a:srgbClr val="002060"/>
                </a:solidFill>
              </a:rPr>
              <a:t>overall space occupied by the biomass particles as a group</a:t>
            </a:r>
            <a:r>
              <a:rPr lang="en-US">
                <a:solidFill>
                  <a:srgbClr val="002060"/>
                </a:solidFill>
              </a:rPr>
              <a:t>; it includes interstitial volume between particles, having an interstitial volume known as bulk porosity (porosity </a:t>
            </a:r>
            <a:r>
              <a:rPr lang="en-US" err="1">
                <a:solidFill>
                  <a:srgbClr val="002060"/>
                </a:solidFill>
              </a:rPr>
              <a:t>εb</a:t>
            </a:r>
            <a:r>
              <a:rPr lang="en-US">
                <a:solidFill>
                  <a:srgbClr val="002060"/>
                </a:solidFill>
              </a:rPr>
              <a:t>) which can be expressed as a function of the total packed volume. Bulk density is expressed as shown in Eq. (3). </a:t>
            </a:r>
          </a:p>
          <a:p>
            <a:endParaRPr lang="en-US">
              <a:solidFill>
                <a:srgbClr val="002060"/>
              </a:solidFill>
            </a:endParaRPr>
          </a:p>
        </p:txBody>
      </p:sp>
      <p:sp>
        <p:nvSpPr>
          <p:cNvPr id="11" name="Google Shape;260;g6ae0c1a478_0_60">
            <a:extLst>
              <a:ext uri="{FF2B5EF4-FFF2-40B4-BE49-F238E27FC236}">
                <a16:creationId xmlns:a16="http://schemas.microsoft.com/office/drawing/2014/main" id="{58C3343B-63DB-4DEE-BF97-C243F0503E66}"/>
              </a:ext>
            </a:extLst>
          </p:cNvPr>
          <p:cNvSpPr txBox="1"/>
          <p:nvPr/>
        </p:nvSpPr>
        <p:spPr>
          <a:xfrm>
            <a:off x="10573175" y="4838213"/>
            <a:ext cx="1191000" cy="66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latin typeface="Calibri"/>
                <a:ea typeface="Calibri"/>
                <a:cs typeface="Calibri"/>
                <a:sym typeface="Calibri"/>
              </a:rPr>
              <a:t>Eq. (3)</a:t>
            </a:r>
            <a:endParaRPr sz="2800" b="0" i="0" u="none" strike="noStrike" cap="none">
              <a:latin typeface="Calibri"/>
              <a:ea typeface="Calibri"/>
              <a:cs typeface="Calibri"/>
              <a:sym typeface="Calibri"/>
            </a:endParaRPr>
          </a:p>
        </p:txBody>
      </p:sp>
      <p:pic>
        <p:nvPicPr>
          <p:cNvPr id="12" name="Google Shape;261;g6ae0c1a478_0_60">
            <a:extLst>
              <a:ext uri="{FF2B5EF4-FFF2-40B4-BE49-F238E27FC236}">
                <a16:creationId xmlns:a16="http://schemas.microsoft.com/office/drawing/2014/main" id="{0E3A9B76-D799-4D50-86BB-AA82FE2EA818}"/>
              </a:ext>
            </a:extLst>
          </p:cNvPr>
          <p:cNvPicPr preferRelativeResize="0"/>
          <p:nvPr/>
        </p:nvPicPr>
        <p:blipFill rotWithShape="1">
          <a:blip r:embed="rId3">
            <a:alphaModFix/>
          </a:blip>
          <a:srcRect/>
          <a:stretch/>
        </p:blipFill>
        <p:spPr>
          <a:xfrm>
            <a:off x="2450800" y="4106936"/>
            <a:ext cx="7937575" cy="1714375"/>
          </a:xfrm>
          <a:prstGeom prst="rect">
            <a:avLst/>
          </a:prstGeom>
          <a:noFill/>
          <a:ln>
            <a:noFill/>
          </a:ln>
        </p:spPr>
      </p:pic>
    </p:spTree>
    <p:extLst>
      <p:ext uri="{BB962C8B-B14F-4D97-AF65-F5344CB8AC3E}">
        <p14:creationId xmlns:p14="http://schemas.microsoft.com/office/powerpoint/2010/main" val="407628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err="1"/>
              <a:t>Biomass</a:t>
            </a:r>
            <a:r>
              <a:rPr lang="es-CO" altLang="en-US"/>
              <a:t> </a:t>
            </a:r>
            <a:r>
              <a:rPr lang="es-CO" altLang="en-US" err="1"/>
              <a:t>characterization</a:t>
            </a:r>
            <a:endParaRPr lang="en-US" altLang="en-US"/>
          </a:p>
        </p:txBody>
      </p:sp>
      <p:sp>
        <p:nvSpPr>
          <p:cNvPr id="4" name="Text Placeholder 2">
            <a:extLst>
              <a:ext uri="{FF2B5EF4-FFF2-40B4-BE49-F238E27FC236}">
                <a16:creationId xmlns:a16="http://schemas.microsoft.com/office/drawing/2014/main" id="{9022ADE3-D189-44C0-BA78-59C990B3904E}"/>
              </a:ext>
            </a:extLst>
          </p:cNvPr>
          <p:cNvSpPr txBox="1">
            <a:spLocks/>
          </p:cNvSpPr>
          <p:nvPr/>
        </p:nvSpPr>
        <p:spPr>
          <a:xfrm>
            <a:off x="351087" y="1278830"/>
            <a:ext cx="8873123" cy="532225"/>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n-US" sz="2200" b="1"/>
              <a:t>Physical properties – Particle size</a:t>
            </a:r>
            <a:endParaRPr lang="en-US" sz="2200" b="1">
              <a:solidFill>
                <a:srgbClr val="FF0000"/>
              </a:solidFill>
            </a:endParaRPr>
          </a:p>
        </p:txBody>
      </p:sp>
      <p:sp>
        <p:nvSpPr>
          <p:cNvPr id="8" name="Google Shape;266;g6ae0c1a478_0_75">
            <a:extLst>
              <a:ext uri="{FF2B5EF4-FFF2-40B4-BE49-F238E27FC236}">
                <a16:creationId xmlns:a16="http://schemas.microsoft.com/office/drawing/2014/main" id="{A492D061-1505-43CB-A919-482BD6AD6555}"/>
              </a:ext>
            </a:extLst>
          </p:cNvPr>
          <p:cNvSpPr txBox="1">
            <a:spLocks/>
          </p:cNvSpPr>
          <p:nvPr/>
        </p:nvSpPr>
        <p:spPr>
          <a:xfrm>
            <a:off x="915750" y="1972866"/>
            <a:ext cx="10360500" cy="3410964"/>
          </a:xfrm>
          <a:prstGeom prst="rect">
            <a:avLst/>
          </a:prstGeom>
        </p:spPr>
        <p:txBody>
          <a:bodyPr vert="horz" lIns="0" tIns="0" rIns="0" bIns="0" rtlCol="0">
            <a:normAutofit/>
          </a:bodyPr>
          <a:lstStyle>
            <a:defPPr>
              <a:defRPr lang="en-US"/>
            </a:defPPr>
            <a:lvl1pPr marL="304746" marR="0" lvl="0" indent="-304746" algn="just" defTabSz="914400" eaLnBrk="1" fontAlgn="t" latinLnBrk="0" hangingPunct="1">
              <a:lnSpc>
                <a:spcPct val="90000"/>
              </a:lnSpc>
              <a:spcBef>
                <a:spcPts val="1600"/>
              </a:spcBef>
              <a:spcAft>
                <a:spcPts val="0"/>
              </a:spcAft>
              <a:buClrTx/>
              <a:buSzPts val="2400"/>
              <a:buFont typeface="Arial" pitchFamily="34" charset="0"/>
              <a:buChar char="•"/>
              <a:tabLst/>
              <a:defRPr sz="24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n-US">
                <a:solidFill>
                  <a:srgbClr val="002060"/>
                </a:solidFill>
              </a:rPr>
              <a:t>Particle size, shape of the biomass particles and porosity are among the most relevant physical properties of biomass. Particle size considerably affects the performance of the gasification process, using sizes from 10-6 m to 10-2 m.</a:t>
            </a:r>
          </a:p>
          <a:p>
            <a:r>
              <a:rPr lang="en-US">
                <a:solidFill>
                  <a:srgbClr val="002060"/>
                </a:solidFill>
              </a:rPr>
              <a:t>Biomass is usually grinded to the desired size, prior to gasification and the particle size distribution is determined to know the distribution of particle size within the biomass to be gasified, the usual particle size presents a normal probabilistic curve distribution [4].</a:t>
            </a:r>
          </a:p>
        </p:txBody>
      </p:sp>
    </p:spTree>
    <p:extLst>
      <p:ext uri="{BB962C8B-B14F-4D97-AF65-F5344CB8AC3E}">
        <p14:creationId xmlns:p14="http://schemas.microsoft.com/office/powerpoint/2010/main" val="42643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err="1"/>
              <a:t>Biomass</a:t>
            </a:r>
            <a:r>
              <a:rPr lang="es-CO" altLang="en-US"/>
              <a:t> </a:t>
            </a:r>
            <a:r>
              <a:rPr lang="es-CO" altLang="en-US" err="1"/>
              <a:t>characterization</a:t>
            </a:r>
            <a:endParaRPr lang="en-US" altLang="en-US"/>
          </a:p>
        </p:txBody>
      </p:sp>
      <p:sp>
        <p:nvSpPr>
          <p:cNvPr id="4" name="Text Placeholder 2">
            <a:extLst>
              <a:ext uri="{FF2B5EF4-FFF2-40B4-BE49-F238E27FC236}">
                <a16:creationId xmlns:a16="http://schemas.microsoft.com/office/drawing/2014/main" id="{9022ADE3-D189-44C0-BA78-59C990B3904E}"/>
              </a:ext>
            </a:extLst>
          </p:cNvPr>
          <p:cNvSpPr txBox="1">
            <a:spLocks/>
          </p:cNvSpPr>
          <p:nvPr/>
        </p:nvSpPr>
        <p:spPr>
          <a:xfrm>
            <a:off x="351087" y="1278830"/>
            <a:ext cx="8873123" cy="532225"/>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n-US" sz="2200" b="1"/>
              <a:t>Physical properties – Particle shape</a:t>
            </a:r>
            <a:endParaRPr lang="en-US" sz="2200" b="1">
              <a:solidFill>
                <a:srgbClr val="FF0000"/>
              </a:solidFill>
            </a:endParaRPr>
          </a:p>
        </p:txBody>
      </p:sp>
      <p:sp>
        <p:nvSpPr>
          <p:cNvPr id="5" name="Google Shape;272;g6ae0c1a478_0_68">
            <a:extLst>
              <a:ext uri="{FF2B5EF4-FFF2-40B4-BE49-F238E27FC236}">
                <a16:creationId xmlns:a16="http://schemas.microsoft.com/office/drawing/2014/main" id="{88EB64D7-69E9-417D-84D8-206670B477A6}"/>
              </a:ext>
            </a:extLst>
          </p:cNvPr>
          <p:cNvSpPr txBox="1">
            <a:spLocks/>
          </p:cNvSpPr>
          <p:nvPr/>
        </p:nvSpPr>
        <p:spPr>
          <a:xfrm>
            <a:off x="1218875" y="2019787"/>
            <a:ext cx="10360500" cy="2507484"/>
          </a:xfrm>
          <a:prstGeom prst="rect">
            <a:avLst/>
          </a:prstGeom>
        </p:spPr>
        <p:txBody>
          <a:bodyPr vert="horz" lIns="0" tIns="0" rIns="0" bIns="0" rtlCol="0">
            <a:normAutofit lnSpcReduction="10000"/>
          </a:bodyPr>
          <a:lstStyle>
            <a:defPPr>
              <a:defRPr lang="en-US"/>
            </a:defPPr>
            <a:lvl1pPr marL="304746" marR="0" lvl="0" indent="-304746" algn="just" defTabSz="914400" eaLnBrk="1" fontAlgn="t" latinLnBrk="0" hangingPunct="1">
              <a:lnSpc>
                <a:spcPct val="90000"/>
              </a:lnSpc>
              <a:spcBef>
                <a:spcPts val="1600"/>
              </a:spcBef>
              <a:spcAft>
                <a:spcPts val="0"/>
              </a:spcAft>
              <a:buClrTx/>
              <a:buSzPts val="2400"/>
              <a:buFont typeface="Arial" pitchFamily="34" charset="0"/>
              <a:buChar char="•"/>
              <a:tabLst/>
              <a:defRPr sz="24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n-US">
                <a:solidFill>
                  <a:srgbClr val="002060"/>
                </a:solidFill>
              </a:rPr>
              <a:t>Particle shape also affects the gasification process, including the reaction rates, having higher reaction rates in particles with more surface area. </a:t>
            </a:r>
          </a:p>
          <a:p>
            <a:r>
              <a:rPr lang="en-US">
                <a:solidFill>
                  <a:srgbClr val="002060"/>
                </a:solidFill>
              </a:rPr>
              <a:t>Sphericity is the most common way to describe the shape of a particle, which compares the surface area of a spherical particle with the surface area of another particle of the same volume (Eq. 4), tending to be 1 for particles with a spherical shape.</a:t>
            </a:r>
          </a:p>
          <a:p>
            <a:endParaRPr lang="en-US">
              <a:solidFill>
                <a:srgbClr val="002060"/>
              </a:solidFill>
            </a:endParaRPr>
          </a:p>
        </p:txBody>
      </p:sp>
      <p:sp>
        <p:nvSpPr>
          <p:cNvPr id="6" name="Google Shape;274;g6ae0c1a478_0_68">
            <a:extLst>
              <a:ext uri="{FF2B5EF4-FFF2-40B4-BE49-F238E27FC236}">
                <a16:creationId xmlns:a16="http://schemas.microsoft.com/office/drawing/2014/main" id="{512470F9-F6C0-48DD-9AED-A37235B61056}"/>
              </a:ext>
            </a:extLst>
          </p:cNvPr>
          <p:cNvSpPr txBox="1"/>
          <p:nvPr/>
        </p:nvSpPr>
        <p:spPr>
          <a:xfrm>
            <a:off x="9792925" y="4838213"/>
            <a:ext cx="1191000" cy="66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latin typeface="Calibri"/>
                <a:ea typeface="Calibri"/>
                <a:cs typeface="Calibri"/>
                <a:sym typeface="Calibri"/>
              </a:rPr>
              <a:t>Eq. (4)</a:t>
            </a:r>
            <a:endParaRPr sz="2800" b="0" i="0" u="none" strike="noStrike" cap="none">
              <a:latin typeface="Calibri"/>
              <a:ea typeface="Calibri"/>
              <a:cs typeface="Calibri"/>
              <a:sym typeface="Calibri"/>
            </a:endParaRPr>
          </a:p>
        </p:txBody>
      </p:sp>
      <p:pic>
        <p:nvPicPr>
          <p:cNvPr id="7" name="Google Shape;275;g6ae0c1a478_0_68">
            <a:extLst>
              <a:ext uri="{FF2B5EF4-FFF2-40B4-BE49-F238E27FC236}">
                <a16:creationId xmlns:a16="http://schemas.microsoft.com/office/drawing/2014/main" id="{29845489-4767-4CC4-8728-7BE7FD7DA480}"/>
              </a:ext>
            </a:extLst>
          </p:cNvPr>
          <p:cNvPicPr preferRelativeResize="0"/>
          <p:nvPr/>
        </p:nvPicPr>
        <p:blipFill rotWithShape="1">
          <a:blip r:embed="rId3">
            <a:alphaModFix/>
          </a:blip>
          <a:srcRect/>
          <a:stretch/>
        </p:blipFill>
        <p:spPr>
          <a:xfrm>
            <a:off x="2598063" y="4402750"/>
            <a:ext cx="6992700" cy="1531250"/>
          </a:xfrm>
          <a:prstGeom prst="rect">
            <a:avLst/>
          </a:prstGeom>
          <a:noFill/>
          <a:ln>
            <a:noFill/>
          </a:ln>
        </p:spPr>
      </p:pic>
    </p:spTree>
    <p:extLst>
      <p:ext uri="{BB962C8B-B14F-4D97-AF65-F5344CB8AC3E}">
        <p14:creationId xmlns:p14="http://schemas.microsoft.com/office/powerpoint/2010/main" val="3358365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err="1"/>
              <a:t>Biomass</a:t>
            </a:r>
            <a:r>
              <a:rPr lang="es-CO" altLang="en-US"/>
              <a:t> </a:t>
            </a:r>
            <a:r>
              <a:rPr lang="es-CO" altLang="en-US" err="1"/>
              <a:t>characterization</a:t>
            </a:r>
            <a:endParaRPr lang="en-US" altLang="en-US"/>
          </a:p>
        </p:txBody>
      </p:sp>
      <p:sp>
        <p:nvSpPr>
          <p:cNvPr id="4" name="Text Placeholder 2">
            <a:extLst>
              <a:ext uri="{FF2B5EF4-FFF2-40B4-BE49-F238E27FC236}">
                <a16:creationId xmlns:a16="http://schemas.microsoft.com/office/drawing/2014/main" id="{9022ADE3-D189-44C0-BA78-59C990B3904E}"/>
              </a:ext>
            </a:extLst>
          </p:cNvPr>
          <p:cNvSpPr txBox="1">
            <a:spLocks/>
          </p:cNvSpPr>
          <p:nvPr/>
        </p:nvSpPr>
        <p:spPr>
          <a:xfrm>
            <a:off x="351087" y="1278830"/>
            <a:ext cx="8873123" cy="532225"/>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n-US" sz="2200" b="1"/>
              <a:t>Chemical properties</a:t>
            </a:r>
            <a:endParaRPr lang="en-US" sz="2200" b="1">
              <a:solidFill>
                <a:srgbClr val="FF0000"/>
              </a:solidFill>
            </a:endParaRPr>
          </a:p>
        </p:txBody>
      </p:sp>
      <p:sp>
        <p:nvSpPr>
          <p:cNvPr id="10" name="Google Shape;272;g6ae0c1a478_0_68">
            <a:extLst>
              <a:ext uri="{FF2B5EF4-FFF2-40B4-BE49-F238E27FC236}">
                <a16:creationId xmlns:a16="http://schemas.microsoft.com/office/drawing/2014/main" id="{5C4F13FF-3235-483F-9EDB-7E65E2A36B8B}"/>
              </a:ext>
            </a:extLst>
          </p:cNvPr>
          <p:cNvSpPr txBox="1">
            <a:spLocks/>
          </p:cNvSpPr>
          <p:nvPr/>
        </p:nvSpPr>
        <p:spPr>
          <a:xfrm>
            <a:off x="177800" y="2019786"/>
            <a:ext cx="11772900" cy="3559383"/>
          </a:xfrm>
          <a:prstGeom prst="rect">
            <a:avLst/>
          </a:prstGeom>
        </p:spPr>
        <p:txBody>
          <a:bodyPr vert="horz" lIns="0" tIns="0" rIns="0" bIns="0" rtlCol="0">
            <a:normAutofit/>
          </a:bodyPr>
          <a:lstStyle>
            <a:defPPr>
              <a:defRPr lang="en-US"/>
            </a:defPPr>
            <a:lvl1pPr marL="304746" marR="0" lvl="0" indent="-304746" algn="just" defTabSz="914400" eaLnBrk="1" fontAlgn="t" latinLnBrk="0" hangingPunct="1">
              <a:lnSpc>
                <a:spcPct val="90000"/>
              </a:lnSpc>
              <a:spcBef>
                <a:spcPts val="1600"/>
              </a:spcBef>
              <a:spcAft>
                <a:spcPts val="0"/>
              </a:spcAft>
              <a:buClrTx/>
              <a:buSzPts val="2400"/>
              <a:buFont typeface="Arial" pitchFamily="34" charset="0"/>
              <a:buChar char="•"/>
              <a:tabLst/>
              <a:defRPr sz="24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n-US">
                <a:solidFill>
                  <a:srgbClr val="002060"/>
                </a:solidFill>
              </a:rPr>
              <a:t>Biomass is composed by organic and inorganic compounds</a:t>
            </a:r>
          </a:p>
          <a:p>
            <a:r>
              <a:rPr lang="en-US">
                <a:solidFill>
                  <a:srgbClr val="002060"/>
                </a:solidFill>
              </a:rPr>
              <a:t>Biomass has a complex composition and molecular structure</a:t>
            </a:r>
          </a:p>
          <a:p>
            <a:r>
              <a:rPr lang="en-US">
                <a:solidFill>
                  <a:srgbClr val="002060"/>
                </a:solidFill>
              </a:rPr>
              <a:t>The composition and structure are essential for designing a gasifier and for doing biomass gasification processes</a:t>
            </a:r>
          </a:p>
          <a:p>
            <a:r>
              <a:rPr lang="en-US">
                <a:solidFill>
                  <a:srgbClr val="002060"/>
                </a:solidFill>
              </a:rPr>
              <a:t>Two types of characterization are used to define biomass properties:</a:t>
            </a:r>
          </a:p>
          <a:p>
            <a:pPr lvl="1"/>
            <a:r>
              <a:rPr lang="en-US" sz="2200" b="1">
                <a:solidFill>
                  <a:srgbClr val="002060"/>
                </a:solidFill>
              </a:rPr>
              <a:t>Ultimate or elemental composition: Basic elements (C, H, O, N, S)</a:t>
            </a:r>
          </a:p>
          <a:p>
            <a:pPr lvl="1"/>
            <a:r>
              <a:rPr lang="en-US" sz="2200" b="1">
                <a:solidFill>
                  <a:srgbClr val="002060"/>
                </a:solidFill>
              </a:rPr>
              <a:t>Proximate composition: Ash content, fixed carbon, volatile matter, moisture content</a:t>
            </a:r>
          </a:p>
          <a:p>
            <a:endParaRPr lang="en-US"/>
          </a:p>
        </p:txBody>
      </p:sp>
    </p:spTree>
    <p:extLst>
      <p:ext uri="{BB962C8B-B14F-4D97-AF65-F5344CB8AC3E}">
        <p14:creationId xmlns:p14="http://schemas.microsoft.com/office/powerpoint/2010/main" val="1749492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0DD46-4838-9AB1-94AC-2FE5E832A57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9EF6527-8994-1230-DFE3-30CA5B0C2AE2}"/>
              </a:ext>
            </a:extLst>
          </p:cNvPr>
          <p:cNvSpPr/>
          <p:nvPr/>
        </p:nvSpPr>
        <p:spPr>
          <a:xfrm>
            <a:off x="152400" y="5499100"/>
            <a:ext cx="8496300" cy="113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266" name="Text Placeholder 1">
            <a:extLst>
              <a:ext uri="{FF2B5EF4-FFF2-40B4-BE49-F238E27FC236}">
                <a16:creationId xmlns:a16="http://schemas.microsoft.com/office/drawing/2014/main" id="{8ABB9E6A-F28B-BCD6-82AF-D8A6AA996359}"/>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err="1"/>
              <a:t>Biomass</a:t>
            </a:r>
            <a:r>
              <a:rPr lang="es-CO" altLang="en-US"/>
              <a:t> </a:t>
            </a:r>
            <a:r>
              <a:rPr lang="es-CO" altLang="en-US" err="1"/>
              <a:t>characterization</a:t>
            </a:r>
            <a:endParaRPr lang="en-US" altLang="en-US"/>
          </a:p>
        </p:txBody>
      </p:sp>
      <p:sp>
        <p:nvSpPr>
          <p:cNvPr id="6" name="Text Placeholder 2">
            <a:extLst>
              <a:ext uri="{FF2B5EF4-FFF2-40B4-BE49-F238E27FC236}">
                <a16:creationId xmlns:a16="http://schemas.microsoft.com/office/drawing/2014/main" id="{35C010F4-8D15-50F0-0237-A3330DB4A767}"/>
              </a:ext>
            </a:extLst>
          </p:cNvPr>
          <p:cNvSpPr txBox="1">
            <a:spLocks/>
          </p:cNvSpPr>
          <p:nvPr/>
        </p:nvSpPr>
        <p:spPr>
          <a:xfrm>
            <a:off x="768183" y="1127577"/>
            <a:ext cx="8873123" cy="532225"/>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n-US" sz="2200" b="1"/>
              <a:t>Examples of biomass chemical composition</a:t>
            </a:r>
            <a:endParaRPr lang="en-US" sz="2200" b="1">
              <a:solidFill>
                <a:srgbClr val="FF0000"/>
              </a:solidFill>
            </a:endParaRPr>
          </a:p>
        </p:txBody>
      </p:sp>
      <p:graphicFrame>
        <p:nvGraphicFramePr>
          <p:cNvPr id="2" name="Table 1">
            <a:extLst>
              <a:ext uri="{FF2B5EF4-FFF2-40B4-BE49-F238E27FC236}">
                <a16:creationId xmlns:a16="http://schemas.microsoft.com/office/drawing/2014/main" id="{0D7B0C9E-0F80-0277-8759-1DDDE38F60CA}"/>
              </a:ext>
            </a:extLst>
          </p:cNvPr>
          <p:cNvGraphicFramePr>
            <a:graphicFrameLocks noGrp="1"/>
          </p:cNvGraphicFramePr>
          <p:nvPr>
            <p:extLst>
              <p:ext uri="{D42A27DB-BD31-4B8C-83A1-F6EECF244321}">
                <p14:modId xmlns:p14="http://schemas.microsoft.com/office/powerpoint/2010/main" val="2151854030"/>
              </p:ext>
            </p:extLst>
          </p:nvPr>
        </p:nvGraphicFramePr>
        <p:xfrm>
          <a:off x="609599" y="1532802"/>
          <a:ext cx="10972801" cy="5161793"/>
        </p:xfrm>
        <a:graphic>
          <a:graphicData uri="http://schemas.openxmlformats.org/drawingml/2006/table">
            <a:tbl>
              <a:tblPr>
                <a:tableStyleId>{5940675A-B579-460E-94D1-54222C63F5DA}</a:tableStyleId>
              </a:tblPr>
              <a:tblGrid>
                <a:gridCol w="1567543">
                  <a:extLst>
                    <a:ext uri="{9D8B030D-6E8A-4147-A177-3AD203B41FA5}">
                      <a16:colId xmlns:a16="http://schemas.microsoft.com/office/drawing/2014/main" val="2959656999"/>
                    </a:ext>
                  </a:extLst>
                </a:gridCol>
                <a:gridCol w="1567543">
                  <a:extLst>
                    <a:ext uri="{9D8B030D-6E8A-4147-A177-3AD203B41FA5}">
                      <a16:colId xmlns:a16="http://schemas.microsoft.com/office/drawing/2014/main" val="3245180610"/>
                    </a:ext>
                  </a:extLst>
                </a:gridCol>
                <a:gridCol w="1567543">
                  <a:extLst>
                    <a:ext uri="{9D8B030D-6E8A-4147-A177-3AD203B41FA5}">
                      <a16:colId xmlns:a16="http://schemas.microsoft.com/office/drawing/2014/main" val="1991182729"/>
                    </a:ext>
                  </a:extLst>
                </a:gridCol>
                <a:gridCol w="1567543">
                  <a:extLst>
                    <a:ext uri="{9D8B030D-6E8A-4147-A177-3AD203B41FA5}">
                      <a16:colId xmlns:a16="http://schemas.microsoft.com/office/drawing/2014/main" val="40778439"/>
                    </a:ext>
                  </a:extLst>
                </a:gridCol>
                <a:gridCol w="1567543">
                  <a:extLst>
                    <a:ext uri="{9D8B030D-6E8A-4147-A177-3AD203B41FA5}">
                      <a16:colId xmlns:a16="http://schemas.microsoft.com/office/drawing/2014/main" val="475062491"/>
                    </a:ext>
                  </a:extLst>
                </a:gridCol>
                <a:gridCol w="1567543">
                  <a:extLst>
                    <a:ext uri="{9D8B030D-6E8A-4147-A177-3AD203B41FA5}">
                      <a16:colId xmlns:a16="http://schemas.microsoft.com/office/drawing/2014/main" val="2816695023"/>
                    </a:ext>
                  </a:extLst>
                </a:gridCol>
                <a:gridCol w="1567543">
                  <a:extLst>
                    <a:ext uri="{9D8B030D-6E8A-4147-A177-3AD203B41FA5}">
                      <a16:colId xmlns:a16="http://schemas.microsoft.com/office/drawing/2014/main" val="441708676"/>
                    </a:ext>
                  </a:extLst>
                </a:gridCol>
              </a:tblGrid>
              <a:tr h="291459">
                <a:tc>
                  <a:txBody>
                    <a:bodyPr/>
                    <a:lstStyle/>
                    <a:p>
                      <a:pPr>
                        <a:buNone/>
                      </a:pPr>
                      <a:r>
                        <a:rPr lang="en-GB" sz="1400" b="1"/>
                        <a:t>Biomass Type</a:t>
                      </a:r>
                    </a:p>
                  </a:txBody>
                  <a:tcPr marL="35234" marR="35234" marT="17617" marB="17617" anchor="ctr"/>
                </a:tc>
                <a:tc>
                  <a:txBody>
                    <a:bodyPr/>
                    <a:lstStyle/>
                    <a:p>
                      <a:pPr>
                        <a:buNone/>
                      </a:pPr>
                      <a:r>
                        <a:rPr lang="en-GB" sz="1400" b="1"/>
                        <a:t>C (%)</a:t>
                      </a:r>
                    </a:p>
                  </a:txBody>
                  <a:tcPr marL="35234" marR="35234" marT="17617" marB="17617" anchor="ctr"/>
                </a:tc>
                <a:tc>
                  <a:txBody>
                    <a:bodyPr/>
                    <a:lstStyle/>
                    <a:p>
                      <a:pPr>
                        <a:buNone/>
                      </a:pPr>
                      <a:r>
                        <a:rPr lang="en-GB" sz="1400" b="1"/>
                        <a:t>H (%)</a:t>
                      </a:r>
                    </a:p>
                  </a:txBody>
                  <a:tcPr marL="35234" marR="35234" marT="17617" marB="17617" anchor="ctr"/>
                </a:tc>
                <a:tc>
                  <a:txBody>
                    <a:bodyPr/>
                    <a:lstStyle/>
                    <a:p>
                      <a:pPr>
                        <a:buNone/>
                      </a:pPr>
                      <a:r>
                        <a:rPr lang="en-GB" sz="1400" b="1"/>
                        <a:t>O (%)</a:t>
                      </a:r>
                    </a:p>
                  </a:txBody>
                  <a:tcPr marL="35234" marR="35234" marT="17617" marB="17617" anchor="ctr"/>
                </a:tc>
                <a:tc>
                  <a:txBody>
                    <a:bodyPr/>
                    <a:lstStyle/>
                    <a:p>
                      <a:pPr>
                        <a:buNone/>
                      </a:pPr>
                      <a:r>
                        <a:rPr lang="en-GB" sz="1400" b="1"/>
                        <a:t>N (%)</a:t>
                      </a:r>
                    </a:p>
                  </a:txBody>
                  <a:tcPr marL="35234" marR="35234" marT="17617" marB="17617" anchor="ctr"/>
                </a:tc>
                <a:tc>
                  <a:txBody>
                    <a:bodyPr/>
                    <a:lstStyle/>
                    <a:p>
                      <a:pPr>
                        <a:buNone/>
                      </a:pPr>
                      <a:r>
                        <a:rPr lang="en-GB" sz="1400" b="1"/>
                        <a:t>S (%)</a:t>
                      </a:r>
                    </a:p>
                  </a:txBody>
                  <a:tcPr marL="35234" marR="35234" marT="17617" marB="17617" anchor="ctr"/>
                </a:tc>
                <a:tc>
                  <a:txBody>
                    <a:bodyPr/>
                    <a:lstStyle/>
                    <a:p>
                      <a:pPr>
                        <a:buNone/>
                      </a:pPr>
                      <a:r>
                        <a:rPr lang="en-GB" sz="1400" b="1"/>
                        <a:t>Ash (%)</a:t>
                      </a:r>
                    </a:p>
                  </a:txBody>
                  <a:tcPr marL="35234" marR="35234" marT="17617" marB="17617" anchor="ctr"/>
                </a:tc>
                <a:extLst>
                  <a:ext uri="{0D108BD9-81ED-4DB2-BD59-A6C34878D82A}">
                    <a16:rowId xmlns:a16="http://schemas.microsoft.com/office/drawing/2014/main" val="3089917325"/>
                  </a:ext>
                </a:extLst>
              </a:tr>
              <a:tr h="581924">
                <a:tc>
                  <a:txBody>
                    <a:bodyPr/>
                    <a:lstStyle/>
                    <a:p>
                      <a:pPr>
                        <a:buNone/>
                      </a:pPr>
                      <a:r>
                        <a:rPr lang="en-GB" sz="1400" b="1"/>
                        <a:t>Wood (hardwood/softwood)</a:t>
                      </a:r>
                      <a:endParaRPr lang="en-GB" sz="1400"/>
                    </a:p>
                  </a:txBody>
                  <a:tcPr marL="35234" marR="35234" marT="17617" marB="17617" anchor="ctr"/>
                </a:tc>
                <a:tc>
                  <a:txBody>
                    <a:bodyPr/>
                    <a:lstStyle/>
                    <a:p>
                      <a:pPr>
                        <a:buNone/>
                      </a:pPr>
                      <a:r>
                        <a:rPr lang="en-GB" sz="1400"/>
                        <a:t>47–52</a:t>
                      </a:r>
                    </a:p>
                  </a:txBody>
                  <a:tcPr marL="35234" marR="35234" marT="17617" marB="17617" anchor="ctr"/>
                </a:tc>
                <a:tc>
                  <a:txBody>
                    <a:bodyPr/>
                    <a:lstStyle/>
                    <a:p>
                      <a:pPr>
                        <a:buNone/>
                      </a:pPr>
                      <a:r>
                        <a:rPr lang="en-GB" sz="1400"/>
                        <a:t>5.5–6.5</a:t>
                      </a:r>
                    </a:p>
                  </a:txBody>
                  <a:tcPr marL="35234" marR="35234" marT="17617" marB="17617" anchor="ctr"/>
                </a:tc>
                <a:tc>
                  <a:txBody>
                    <a:bodyPr/>
                    <a:lstStyle/>
                    <a:p>
                      <a:pPr>
                        <a:buNone/>
                      </a:pPr>
                      <a:r>
                        <a:rPr lang="en-GB" sz="1400"/>
                        <a:t>40–45</a:t>
                      </a:r>
                    </a:p>
                  </a:txBody>
                  <a:tcPr marL="35234" marR="35234" marT="17617" marB="17617" anchor="ctr"/>
                </a:tc>
                <a:tc>
                  <a:txBody>
                    <a:bodyPr/>
                    <a:lstStyle/>
                    <a:p>
                      <a:pPr>
                        <a:buNone/>
                      </a:pPr>
                      <a:r>
                        <a:rPr lang="en-GB" sz="1400"/>
                        <a:t>&lt;0.5</a:t>
                      </a:r>
                    </a:p>
                  </a:txBody>
                  <a:tcPr marL="35234" marR="35234" marT="17617" marB="17617" anchor="ctr"/>
                </a:tc>
                <a:tc>
                  <a:txBody>
                    <a:bodyPr/>
                    <a:lstStyle/>
                    <a:p>
                      <a:pPr>
                        <a:buNone/>
                      </a:pPr>
                      <a:r>
                        <a:rPr lang="en-GB" sz="1400"/>
                        <a:t>&lt;0.05</a:t>
                      </a:r>
                    </a:p>
                  </a:txBody>
                  <a:tcPr marL="35234" marR="35234" marT="17617" marB="17617" anchor="ctr"/>
                </a:tc>
                <a:tc>
                  <a:txBody>
                    <a:bodyPr/>
                    <a:lstStyle/>
                    <a:p>
                      <a:pPr>
                        <a:buNone/>
                      </a:pPr>
                      <a:r>
                        <a:rPr lang="en-GB" sz="1400"/>
                        <a:t>0.3–1.0</a:t>
                      </a:r>
                    </a:p>
                  </a:txBody>
                  <a:tcPr marL="35234" marR="35234" marT="17617" marB="17617" anchor="ctr"/>
                </a:tc>
                <a:extLst>
                  <a:ext uri="{0D108BD9-81ED-4DB2-BD59-A6C34878D82A}">
                    <a16:rowId xmlns:a16="http://schemas.microsoft.com/office/drawing/2014/main" val="3889980834"/>
                  </a:ext>
                </a:extLst>
              </a:tr>
              <a:tr h="791106">
                <a:tc>
                  <a:txBody>
                    <a:bodyPr/>
                    <a:lstStyle/>
                    <a:p>
                      <a:pPr>
                        <a:buNone/>
                      </a:pPr>
                      <a:r>
                        <a:rPr lang="en-GB" sz="1400" b="1"/>
                        <a:t>Agricultural residues (e.g., straw, husks)</a:t>
                      </a:r>
                      <a:endParaRPr lang="en-GB" sz="1400"/>
                    </a:p>
                  </a:txBody>
                  <a:tcPr marL="35234" marR="35234" marT="17617" marB="17617" anchor="ctr"/>
                </a:tc>
                <a:tc>
                  <a:txBody>
                    <a:bodyPr/>
                    <a:lstStyle/>
                    <a:p>
                      <a:pPr>
                        <a:buNone/>
                      </a:pPr>
                      <a:r>
                        <a:rPr lang="en-GB" sz="1400"/>
                        <a:t>42–48</a:t>
                      </a:r>
                    </a:p>
                  </a:txBody>
                  <a:tcPr marL="35234" marR="35234" marT="17617" marB="17617" anchor="ctr"/>
                </a:tc>
                <a:tc>
                  <a:txBody>
                    <a:bodyPr/>
                    <a:lstStyle/>
                    <a:p>
                      <a:pPr>
                        <a:buNone/>
                      </a:pPr>
                      <a:r>
                        <a:rPr lang="en-GB" sz="1400"/>
                        <a:t>5.5–6.0</a:t>
                      </a:r>
                    </a:p>
                  </a:txBody>
                  <a:tcPr marL="35234" marR="35234" marT="17617" marB="17617" anchor="ctr"/>
                </a:tc>
                <a:tc>
                  <a:txBody>
                    <a:bodyPr/>
                    <a:lstStyle/>
                    <a:p>
                      <a:pPr>
                        <a:buNone/>
                      </a:pPr>
                      <a:r>
                        <a:rPr lang="en-GB" sz="1400"/>
                        <a:t>38–45</a:t>
                      </a:r>
                    </a:p>
                  </a:txBody>
                  <a:tcPr marL="35234" marR="35234" marT="17617" marB="17617" anchor="ctr"/>
                </a:tc>
                <a:tc>
                  <a:txBody>
                    <a:bodyPr/>
                    <a:lstStyle/>
                    <a:p>
                      <a:pPr>
                        <a:buNone/>
                      </a:pPr>
                      <a:r>
                        <a:rPr lang="en-GB" sz="1400"/>
                        <a:t>0.3–1.0</a:t>
                      </a:r>
                    </a:p>
                  </a:txBody>
                  <a:tcPr marL="35234" marR="35234" marT="17617" marB="17617" anchor="ctr"/>
                </a:tc>
                <a:tc>
                  <a:txBody>
                    <a:bodyPr/>
                    <a:lstStyle/>
                    <a:p>
                      <a:pPr>
                        <a:buNone/>
                      </a:pPr>
                      <a:r>
                        <a:rPr lang="en-GB" sz="1400"/>
                        <a:t>&lt;0.2</a:t>
                      </a:r>
                    </a:p>
                  </a:txBody>
                  <a:tcPr marL="35234" marR="35234" marT="17617" marB="17617" anchor="ctr"/>
                </a:tc>
                <a:tc>
                  <a:txBody>
                    <a:bodyPr/>
                    <a:lstStyle/>
                    <a:p>
                      <a:pPr>
                        <a:buNone/>
                      </a:pPr>
                      <a:r>
                        <a:rPr lang="en-GB" sz="1400"/>
                        <a:t>3–15</a:t>
                      </a:r>
                    </a:p>
                  </a:txBody>
                  <a:tcPr marL="35234" marR="35234" marT="17617" marB="17617" anchor="ctr"/>
                </a:tc>
                <a:extLst>
                  <a:ext uri="{0D108BD9-81ED-4DB2-BD59-A6C34878D82A}">
                    <a16:rowId xmlns:a16="http://schemas.microsoft.com/office/drawing/2014/main" val="584555645"/>
                  </a:ext>
                </a:extLst>
              </a:tr>
              <a:tr h="916018">
                <a:tc>
                  <a:txBody>
                    <a:bodyPr/>
                    <a:lstStyle/>
                    <a:p>
                      <a:pPr>
                        <a:buNone/>
                      </a:pPr>
                      <a:r>
                        <a:rPr lang="en-GB" sz="1400" b="1"/>
                        <a:t>Energy crops (e.g., switchgrass, miscanthus)</a:t>
                      </a:r>
                      <a:endParaRPr lang="en-GB" sz="1400"/>
                    </a:p>
                  </a:txBody>
                  <a:tcPr marL="35234" marR="35234" marT="17617" marB="17617" anchor="ctr"/>
                </a:tc>
                <a:tc>
                  <a:txBody>
                    <a:bodyPr/>
                    <a:lstStyle/>
                    <a:p>
                      <a:pPr>
                        <a:buNone/>
                      </a:pPr>
                      <a:r>
                        <a:rPr lang="en-GB" sz="1400"/>
                        <a:t>45–50</a:t>
                      </a:r>
                    </a:p>
                  </a:txBody>
                  <a:tcPr marL="35234" marR="35234" marT="17617" marB="17617" anchor="ctr"/>
                </a:tc>
                <a:tc>
                  <a:txBody>
                    <a:bodyPr/>
                    <a:lstStyle/>
                    <a:p>
                      <a:pPr>
                        <a:buNone/>
                      </a:pPr>
                      <a:r>
                        <a:rPr lang="en-GB" sz="1400"/>
                        <a:t>5.5–6.0</a:t>
                      </a:r>
                    </a:p>
                  </a:txBody>
                  <a:tcPr marL="35234" marR="35234" marT="17617" marB="17617" anchor="ctr"/>
                </a:tc>
                <a:tc>
                  <a:txBody>
                    <a:bodyPr/>
                    <a:lstStyle/>
                    <a:p>
                      <a:pPr>
                        <a:buNone/>
                      </a:pPr>
                      <a:r>
                        <a:rPr lang="en-GB" sz="1400"/>
                        <a:t>40–45</a:t>
                      </a:r>
                    </a:p>
                  </a:txBody>
                  <a:tcPr marL="35234" marR="35234" marT="17617" marB="17617" anchor="ctr"/>
                </a:tc>
                <a:tc>
                  <a:txBody>
                    <a:bodyPr/>
                    <a:lstStyle/>
                    <a:p>
                      <a:pPr>
                        <a:buNone/>
                      </a:pPr>
                      <a:r>
                        <a:rPr lang="en-GB" sz="1400"/>
                        <a:t>0.5–1.0</a:t>
                      </a:r>
                    </a:p>
                  </a:txBody>
                  <a:tcPr marL="35234" marR="35234" marT="17617" marB="17617" anchor="ctr"/>
                </a:tc>
                <a:tc>
                  <a:txBody>
                    <a:bodyPr/>
                    <a:lstStyle/>
                    <a:p>
                      <a:pPr>
                        <a:buNone/>
                      </a:pPr>
                      <a:r>
                        <a:rPr lang="en-GB" sz="1400"/>
                        <a:t>&lt;0.2</a:t>
                      </a:r>
                    </a:p>
                  </a:txBody>
                  <a:tcPr marL="35234" marR="35234" marT="17617" marB="17617" anchor="ctr"/>
                </a:tc>
                <a:tc>
                  <a:txBody>
                    <a:bodyPr/>
                    <a:lstStyle/>
                    <a:p>
                      <a:pPr>
                        <a:buNone/>
                      </a:pPr>
                      <a:r>
                        <a:rPr lang="en-GB" sz="1400"/>
                        <a:t>2–5</a:t>
                      </a:r>
                    </a:p>
                  </a:txBody>
                  <a:tcPr marL="35234" marR="35234" marT="17617" marB="17617" anchor="ctr"/>
                </a:tc>
                <a:extLst>
                  <a:ext uri="{0D108BD9-81ED-4DB2-BD59-A6C34878D82A}">
                    <a16:rowId xmlns:a16="http://schemas.microsoft.com/office/drawing/2014/main" val="4219390239"/>
                  </a:ext>
                </a:extLst>
              </a:tr>
              <a:tr h="416372">
                <a:tc>
                  <a:txBody>
                    <a:bodyPr/>
                    <a:lstStyle/>
                    <a:p>
                      <a:pPr>
                        <a:buNone/>
                      </a:pPr>
                      <a:r>
                        <a:rPr lang="en-GB" sz="1400" b="1"/>
                        <a:t>Herbaceous biomass</a:t>
                      </a:r>
                      <a:endParaRPr lang="en-GB" sz="1400"/>
                    </a:p>
                  </a:txBody>
                  <a:tcPr marL="35234" marR="35234" marT="17617" marB="17617" anchor="ctr"/>
                </a:tc>
                <a:tc>
                  <a:txBody>
                    <a:bodyPr/>
                    <a:lstStyle/>
                    <a:p>
                      <a:pPr>
                        <a:buNone/>
                      </a:pPr>
                      <a:r>
                        <a:rPr lang="en-GB" sz="1400"/>
                        <a:t>44–48</a:t>
                      </a:r>
                    </a:p>
                  </a:txBody>
                  <a:tcPr marL="35234" marR="35234" marT="17617" marB="17617" anchor="ctr"/>
                </a:tc>
                <a:tc>
                  <a:txBody>
                    <a:bodyPr/>
                    <a:lstStyle/>
                    <a:p>
                      <a:pPr>
                        <a:buNone/>
                      </a:pPr>
                      <a:r>
                        <a:rPr lang="en-GB" sz="1400"/>
                        <a:t>5.5–6.0</a:t>
                      </a:r>
                    </a:p>
                  </a:txBody>
                  <a:tcPr marL="35234" marR="35234" marT="17617" marB="17617" anchor="ctr"/>
                </a:tc>
                <a:tc>
                  <a:txBody>
                    <a:bodyPr/>
                    <a:lstStyle/>
                    <a:p>
                      <a:pPr>
                        <a:buNone/>
                      </a:pPr>
                      <a:r>
                        <a:rPr lang="en-GB" sz="1400"/>
                        <a:t>40–44</a:t>
                      </a:r>
                    </a:p>
                  </a:txBody>
                  <a:tcPr marL="35234" marR="35234" marT="17617" marB="17617" anchor="ctr"/>
                </a:tc>
                <a:tc>
                  <a:txBody>
                    <a:bodyPr/>
                    <a:lstStyle/>
                    <a:p>
                      <a:pPr>
                        <a:buNone/>
                      </a:pPr>
                      <a:r>
                        <a:rPr lang="en-GB" sz="1400"/>
                        <a:t>0.5–1.5</a:t>
                      </a:r>
                    </a:p>
                  </a:txBody>
                  <a:tcPr marL="35234" marR="35234" marT="17617" marB="17617" anchor="ctr"/>
                </a:tc>
                <a:tc>
                  <a:txBody>
                    <a:bodyPr/>
                    <a:lstStyle/>
                    <a:p>
                      <a:pPr>
                        <a:buNone/>
                      </a:pPr>
                      <a:r>
                        <a:rPr lang="en-GB" sz="1400"/>
                        <a:t>&lt;0.2</a:t>
                      </a:r>
                    </a:p>
                  </a:txBody>
                  <a:tcPr marL="35234" marR="35234" marT="17617" marB="17617" anchor="ctr"/>
                </a:tc>
                <a:tc>
                  <a:txBody>
                    <a:bodyPr/>
                    <a:lstStyle/>
                    <a:p>
                      <a:pPr>
                        <a:buNone/>
                      </a:pPr>
                      <a:r>
                        <a:rPr lang="en-GB" sz="1400"/>
                        <a:t>4–10</a:t>
                      </a:r>
                    </a:p>
                  </a:txBody>
                  <a:tcPr marL="35234" marR="35234" marT="17617" marB="17617" anchor="ctr"/>
                </a:tc>
                <a:extLst>
                  <a:ext uri="{0D108BD9-81ED-4DB2-BD59-A6C34878D82A}">
                    <a16:rowId xmlns:a16="http://schemas.microsoft.com/office/drawing/2014/main" val="3338206460"/>
                  </a:ext>
                </a:extLst>
              </a:tr>
              <a:tr h="666194">
                <a:tc>
                  <a:txBody>
                    <a:bodyPr/>
                    <a:lstStyle/>
                    <a:p>
                      <a:pPr>
                        <a:buNone/>
                      </a:pPr>
                      <a:r>
                        <a:rPr lang="en-GB" sz="1400" b="1"/>
                        <a:t>Algae (microalgae, macroalgae)</a:t>
                      </a:r>
                      <a:endParaRPr lang="en-GB" sz="1400"/>
                    </a:p>
                  </a:txBody>
                  <a:tcPr marL="35234" marR="35234" marT="17617" marB="17617" anchor="ctr"/>
                </a:tc>
                <a:tc>
                  <a:txBody>
                    <a:bodyPr/>
                    <a:lstStyle/>
                    <a:p>
                      <a:pPr>
                        <a:buNone/>
                      </a:pPr>
                      <a:r>
                        <a:rPr lang="en-GB" sz="1400"/>
                        <a:t>45–55</a:t>
                      </a:r>
                    </a:p>
                  </a:txBody>
                  <a:tcPr marL="35234" marR="35234" marT="17617" marB="17617" anchor="ctr"/>
                </a:tc>
                <a:tc>
                  <a:txBody>
                    <a:bodyPr/>
                    <a:lstStyle/>
                    <a:p>
                      <a:pPr>
                        <a:buNone/>
                      </a:pPr>
                      <a:r>
                        <a:rPr lang="en-GB" sz="1400"/>
                        <a:t>6–8</a:t>
                      </a:r>
                    </a:p>
                  </a:txBody>
                  <a:tcPr marL="35234" marR="35234" marT="17617" marB="17617" anchor="ctr"/>
                </a:tc>
                <a:tc>
                  <a:txBody>
                    <a:bodyPr/>
                    <a:lstStyle/>
                    <a:p>
                      <a:pPr>
                        <a:buNone/>
                      </a:pPr>
                      <a:r>
                        <a:rPr lang="en-GB" sz="1400"/>
                        <a:t>30–40</a:t>
                      </a:r>
                    </a:p>
                  </a:txBody>
                  <a:tcPr marL="35234" marR="35234" marT="17617" marB="17617" anchor="ctr"/>
                </a:tc>
                <a:tc>
                  <a:txBody>
                    <a:bodyPr/>
                    <a:lstStyle/>
                    <a:p>
                      <a:pPr>
                        <a:buNone/>
                      </a:pPr>
                      <a:r>
                        <a:rPr lang="en-GB" sz="1400"/>
                        <a:t>5–10</a:t>
                      </a:r>
                    </a:p>
                  </a:txBody>
                  <a:tcPr marL="35234" marR="35234" marT="17617" marB="17617" anchor="ctr"/>
                </a:tc>
                <a:tc>
                  <a:txBody>
                    <a:bodyPr/>
                    <a:lstStyle/>
                    <a:p>
                      <a:pPr>
                        <a:buNone/>
                      </a:pPr>
                      <a:r>
                        <a:rPr lang="en-GB" sz="1400"/>
                        <a:t>&lt;1</a:t>
                      </a:r>
                    </a:p>
                  </a:txBody>
                  <a:tcPr marL="35234" marR="35234" marT="17617" marB="17617" anchor="ctr"/>
                </a:tc>
                <a:tc>
                  <a:txBody>
                    <a:bodyPr/>
                    <a:lstStyle/>
                    <a:p>
                      <a:pPr>
                        <a:buNone/>
                      </a:pPr>
                      <a:r>
                        <a:rPr lang="en-GB" sz="1400"/>
                        <a:t>10–40</a:t>
                      </a:r>
                    </a:p>
                  </a:txBody>
                  <a:tcPr marL="35234" marR="35234" marT="17617" marB="17617" anchor="ctr"/>
                </a:tc>
                <a:extLst>
                  <a:ext uri="{0D108BD9-81ED-4DB2-BD59-A6C34878D82A}">
                    <a16:rowId xmlns:a16="http://schemas.microsoft.com/office/drawing/2014/main" val="3145657049"/>
                  </a:ext>
                </a:extLst>
              </a:tr>
              <a:tr h="291459">
                <a:tc>
                  <a:txBody>
                    <a:bodyPr/>
                    <a:lstStyle/>
                    <a:p>
                      <a:pPr>
                        <a:buNone/>
                      </a:pPr>
                      <a:r>
                        <a:rPr lang="en-GB" sz="1400" b="1"/>
                        <a:t>Animal manure</a:t>
                      </a:r>
                      <a:endParaRPr lang="en-GB" sz="1400"/>
                    </a:p>
                  </a:txBody>
                  <a:tcPr marL="35234" marR="35234" marT="17617" marB="17617" anchor="ctr"/>
                </a:tc>
                <a:tc>
                  <a:txBody>
                    <a:bodyPr/>
                    <a:lstStyle/>
                    <a:p>
                      <a:pPr>
                        <a:buNone/>
                      </a:pPr>
                      <a:r>
                        <a:rPr lang="en-GB" sz="1400"/>
                        <a:t>35–45</a:t>
                      </a:r>
                    </a:p>
                  </a:txBody>
                  <a:tcPr marL="35234" marR="35234" marT="17617" marB="17617" anchor="ctr"/>
                </a:tc>
                <a:tc>
                  <a:txBody>
                    <a:bodyPr/>
                    <a:lstStyle/>
                    <a:p>
                      <a:pPr>
                        <a:buNone/>
                      </a:pPr>
                      <a:r>
                        <a:rPr lang="en-GB" sz="1400"/>
                        <a:t>4–6</a:t>
                      </a:r>
                    </a:p>
                  </a:txBody>
                  <a:tcPr marL="35234" marR="35234" marT="17617" marB="17617" anchor="ctr"/>
                </a:tc>
                <a:tc>
                  <a:txBody>
                    <a:bodyPr/>
                    <a:lstStyle/>
                    <a:p>
                      <a:pPr>
                        <a:buNone/>
                      </a:pPr>
                      <a:r>
                        <a:rPr lang="en-GB" sz="1400"/>
                        <a:t>25–35</a:t>
                      </a:r>
                    </a:p>
                  </a:txBody>
                  <a:tcPr marL="35234" marR="35234" marT="17617" marB="17617" anchor="ctr"/>
                </a:tc>
                <a:tc>
                  <a:txBody>
                    <a:bodyPr/>
                    <a:lstStyle/>
                    <a:p>
                      <a:pPr>
                        <a:buNone/>
                      </a:pPr>
                      <a:r>
                        <a:rPr lang="en-GB" sz="1400"/>
                        <a:t>2–6</a:t>
                      </a:r>
                    </a:p>
                  </a:txBody>
                  <a:tcPr marL="35234" marR="35234" marT="17617" marB="17617" anchor="ctr"/>
                </a:tc>
                <a:tc>
                  <a:txBody>
                    <a:bodyPr/>
                    <a:lstStyle/>
                    <a:p>
                      <a:pPr>
                        <a:buNone/>
                      </a:pPr>
                      <a:r>
                        <a:rPr lang="en-GB" sz="1400"/>
                        <a:t>0.2–1</a:t>
                      </a:r>
                    </a:p>
                  </a:txBody>
                  <a:tcPr marL="35234" marR="35234" marT="17617" marB="17617" anchor="ctr"/>
                </a:tc>
                <a:tc>
                  <a:txBody>
                    <a:bodyPr/>
                    <a:lstStyle/>
                    <a:p>
                      <a:pPr>
                        <a:buNone/>
                      </a:pPr>
                      <a:r>
                        <a:rPr lang="en-GB" sz="1400"/>
                        <a:t>15–30</a:t>
                      </a:r>
                    </a:p>
                  </a:txBody>
                  <a:tcPr marL="35234" marR="35234" marT="17617" marB="17617" anchor="ctr"/>
                </a:tc>
                <a:extLst>
                  <a:ext uri="{0D108BD9-81ED-4DB2-BD59-A6C34878D82A}">
                    <a16:rowId xmlns:a16="http://schemas.microsoft.com/office/drawing/2014/main" val="774993020"/>
                  </a:ext>
                </a:extLst>
              </a:tr>
              <a:tr h="791106">
                <a:tc>
                  <a:txBody>
                    <a:bodyPr/>
                    <a:lstStyle/>
                    <a:p>
                      <a:pPr>
                        <a:buNone/>
                      </a:pPr>
                      <a:r>
                        <a:rPr lang="en-GB" sz="1400" b="1"/>
                        <a:t>Municipal solid waste (biogenic fraction)</a:t>
                      </a:r>
                      <a:endParaRPr lang="en-GB" sz="1400"/>
                    </a:p>
                  </a:txBody>
                  <a:tcPr marL="35234" marR="35234" marT="17617" marB="17617" anchor="ctr"/>
                </a:tc>
                <a:tc>
                  <a:txBody>
                    <a:bodyPr/>
                    <a:lstStyle/>
                    <a:p>
                      <a:pPr>
                        <a:buNone/>
                      </a:pPr>
                      <a:r>
                        <a:rPr lang="en-GB" sz="1400"/>
                        <a:t>40–50</a:t>
                      </a:r>
                    </a:p>
                  </a:txBody>
                  <a:tcPr marL="35234" marR="35234" marT="17617" marB="17617" anchor="ctr"/>
                </a:tc>
                <a:tc>
                  <a:txBody>
                    <a:bodyPr/>
                    <a:lstStyle/>
                    <a:p>
                      <a:pPr>
                        <a:buNone/>
                      </a:pPr>
                      <a:r>
                        <a:rPr lang="en-GB" sz="1400"/>
                        <a:t>5–7</a:t>
                      </a:r>
                    </a:p>
                  </a:txBody>
                  <a:tcPr marL="35234" marR="35234" marT="17617" marB="17617" anchor="ctr"/>
                </a:tc>
                <a:tc>
                  <a:txBody>
                    <a:bodyPr/>
                    <a:lstStyle/>
                    <a:p>
                      <a:pPr>
                        <a:buNone/>
                      </a:pPr>
                      <a:r>
                        <a:rPr lang="en-GB" sz="1400"/>
                        <a:t>30–45</a:t>
                      </a:r>
                    </a:p>
                  </a:txBody>
                  <a:tcPr marL="35234" marR="35234" marT="17617" marB="17617" anchor="ctr"/>
                </a:tc>
                <a:tc>
                  <a:txBody>
                    <a:bodyPr/>
                    <a:lstStyle/>
                    <a:p>
                      <a:pPr>
                        <a:buNone/>
                      </a:pPr>
                      <a:r>
                        <a:rPr lang="en-GB" sz="1400"/>
                        <a:t>0.5–1.5</a:t>
                      </a:r>
                    </a:p>
                  </a:txBody>
                  <a:tcPr marL="35234" marR="35234" marT="17617" marB="17617" anchor="ctr"/>
                </a:tc>
                <a:tc>
                  <a:txBody>
                    <a:bodyPr/>
                    <a:lstStyle/>
                    <a:p>
                      <a:pPr>
                        <a:buNone/>
                      </a:pPr>
                      <a:r>
                        <a:rPr lang="en-GB" sz="1400"/>
                        <a:t>&lt;0.3</a:t>
                      </a:r>
                    </a:p>
                  </a:txBody>
                  <a:tcPr marL="35234" marR="35234" marT="17617" marB="17617" anchor="ctr"/>
                </a:tc>
                <a:tc>
                  <a:txBody>
                    <a:bodyPr/>
                    <a:lstStyle/>
                    <a:p>
                      <a:pPr>
                        <a:buNone/>
                      </a:pPr>
                      <a:r>
                        <a:rPr lang="en-GB" sz="1400"/>
                        <a:t>10–20</a:t>
                      </a:r>
                    </a:p>
                  </a:txBody>
                  <a:tcPr marL="35234" marR="35234" marT="17617" marB="17617" anchor="ctr"/>
                </a:tc>
                <a:extLst>
                  <a:ext uri="{0D108BD9-81ED-4DB2-BD59-A6C34878D82A}">
                    <a16:rowId xmlns:a16="http://schemas.microsoft.com/office/drawing/2014/main" val="2569455261"/>
                  </a:ext>
                </a:extLst>
              </a:tr>
            </a:tbl>
          </a:graphicData>
        </a:graphic>
      </p:graphicFrame>
    </p:spTree>
    <p:extLst>
      <p:ext uri="{BB962C8B-B14F-4D97-AF65-F5344CB8AC3E}">
        <p14:creationId xmlns:p14="http://schemas.microsoft.com/office/powerpoint/2010/main" val="1715541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97FD0-F66A-3654-ADD3-C965F264F5F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BF708C6-D318-1C7F-9D40-874AE7563AAC}"/>
              </a:ext>
            </a:extLst>
          </p:cNvPr>
          <p:cNvSpPr/>
          <p:nvPr/>
        </p:nvSpPr>
        <p:spPr>
          <a:xfrm>
            <a:off x="152400" y="5499100"/>
            <a:ext cx="8496300" cy="113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266" name="Text Placeholder 1">
            <a:extLst>
              <a:ext uri="{FF2B5EF4-FFF2-40B4-BE49-F238E27FC236}">
                <a16:creationId xmlns:a16="http://schemas.microsoft.com/office/drawing/2014/main" id="{73BC419D-CB54-6498-EB61-FB3838008B20}"/>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err="1"/>
              <a:t>Biomass</a:t>
            </a:r>
            <a:r>
              <a:rPr lang="es-CO" altLang="en-US"/>
              <a:t> </a:t>
            </a:r>
            <a:r>
              <a:rPr lang="es-CO" altLang="en-US" err="1"/>
              <a:t>characterization</a:t>
            </a:r>
            <a:endParaRPr lang="en-US" altLang="en-US"/>
          </a:p>
        </p:txBody>
      </p:sp>
      <p:sp>
        <p:nvSpPr>
          <p:cNvPr id="6" name="Text Placeholder 2">
            <a:extLst>
              <a:ext uri="{FF2B5EF4-FFF2-40B4-BE49-F238E27FC236}">
                <a16:creationId xmlns:a16="http://schemas.microsoft.com/office/drawing/2014/main" id="{3CB4B118-7B73-2630-7DAA-E918BAD662F3}"/>
              </a:ext>
            </a:extLst>
          </p:cNvPr>
          <p:cNvSpPr txBox="1">
            <a:spLocks/>
          </p:cNvSpPr>
          <p:nvPr/>
        </p:nvSpPr>
        <p:spPr>
          <a:xfrm>
            <a:off x="768183" y="1127577"/>
            <a:ext cx="8873123" cy="532225"/>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n-US" sz="2200" b="1"/>
              <a:t>Examples of biomass composition</a:t>
            </a:r>
            <a:endParaRPr lang="en-US" sz="2200" b="1">
              <a:solidFill>
                <a:srgbClr val="FF0000"/>
              </a:solidFill>
            </a:endParaRPr>
          </a:p>
        </p:txBody>
      </p:sp>
      <p:graphicFrame>
        <p:nvGraphicFramePr>
          <p:cNvPr id="4" name="Table 3">
            <a:extLst>
              <a:ext uri="{FF2B5EF4-FFF2-40B4-BE49-F238E27FC236}">
                <a16:creationId xmlns:a16="http://schemas.microsoft.com/office/drawing/2014/main" id="{6CB53857-A6A5-F268-F56A-284E74C013D0}"/>
              </a:ext>
            </a:extLst>
          </p:cNvPr>
          <p:cNvGraphicFramePr>
            <a:graphicFrameLocks noGrp="1"/>
          </p:cNvGraphicFramePr>
          <p:nvPr>
            <p:extLst>
              <p:ext uri="{D42A27DB-BD31-4B8C-83A1-F6EECF244321}">
                <p14:modId xmlns:p14="http://schemas.microsoft.com/office/powerpoint/2010/main" val="2164881196"/>
              </p:ext>
            </p:extLst>
          </p:nvPr>
        </p:nvGraphicFramePr>
        <p:xfrm>
          <a:off x="1371305" y="1671653"/>
          <a:ext cx="8873125" cy="4637072"/>
        </p:xfrm>
        <a:graphic>
          <a:graphicData uri="http://schemas.openxmlformats.org/drawingml/2006/table">
            <a:tbl>
              <a:tblPr/>
              <a:tblGrid>
                <a:gridCol w="1774625">
                  <a:extLst>
                    <a:ext uri="{9D8B030D-6E8A-4147-A177-3AD203B41FA5}">
                      <a16:colId xmlns:a16="http://schemas.microsoft.com/office/drawing/2014/main" val="2600799949"/>
                    </a:ext>
                  </a:extLst>
                </a:gridCol>
                <a:gridCol w="1774625">
                  <a:extLst>
                    <a:ext uri="{9D8B030D-6E8A-4147-A177-3AD203B41FA5}">
                      <a16:colId xmlns:a16="http://schemas.microsoft.com/office/drawing/2014/main" val="411623131"/>
                    </a:ext>
                  </a:extLst>
                </a:gridCol>
                <a:gridCol w="1774625">
                  <a:extLst>
                    <a:ext uri="{9D8B030D-6E8A-4147-A177-3AD203B41FA5}">
                      <a16:colId xmlns:a16="http://schemas.microsoft.com/office/drawing/2014/main" val="3541947928"/>
                    </a:ext>
                  </a:extLst>
                </a:gridCol>
                <a:gridCol w="1774625">
                  <a:extLst>
                    <a:ext uri="{9D8B030D-6E8A-4147-A177-3AD203B41FA5}">
                      <a16:colId xmlns:a16="http://schemas.microsoft.com/office/drawing/2014/main" val="763970184"/>
                    </a:ext>
                  </a:extLst>
                </a:gridCol>
                <a:gridCol w="1774625">
                  <a:extLst>
                    <a:ext uri="{9D8B030D-6E8A-4147-A177-3AD203B41FA5}">
                      <a16:colId xmlns:a16="http://schemas.microsoft.com/office/drawing/2014/main" val="1870800981"/>
                    </a:ext>
                  </a:extLst>
                </a:gridCol>
              </a:tblGrid>
              <a:tr h="637526">
                <a:tc>
                  <a:txBody>
                    <a:bodyPr/>
                    <a:lstStyle/>
                    <a:p>
                      <a:pPr>
                        <a:buNone/>
                      </a:pPr>
                      <a:r>
                        <a:rPr lang="en-GB" sz="1400" b="1"/>
                        <a:t>Biomass Type</a:t>
                      </a:r>
                    </a:p>
                  </a:txBody>
                  <a:tcPr marL="53803" marR="53803" marT="26902" marB="26902" anchor="ctr">
                    <a:lnL>
                      <a:noFill/>
                    </a:lnL>
                    <a:lnR>
                      <a:noFill/>
                    </a:lnR>
                    <a:lnT>
                      <a:noFill/>
                    </a:lnT>
                    <a:lnB>
                      <a:noFill/>
                    </a:lnB>
                    <a:noFill/>
                  </a:tcPr>
                </a:tc>
                <a:tc>
                  <a:txBody>
                    <a:bodyPr/>
                    <a:lstStyle/>
                    <a:p>
                      <a:pPr>
                        <a:buNone/>
                      </a:pPr>
                      <a:r>
                        <a:rPr lang="en-GB" sz="1400" b="1"/>
                        <a:t>Composition (approx., dry basis)</a:t>
                      </a:r>
                    </a:p>
                  </a:txBody>
                  <a:tcPr marL="53803" marR="53803" marT="26902" marB="26902" anchor="ctr">
                    <a:lnL>
                      <a:noFill/>
                    </a:lnL>
                    <a:lnR>
                      <a:noFill/>
                    </a:lnR>
                    <a:lnT>
                      <a:noFill/>
                    </a:lnT>
                    <a:lnB>
                      <a:noFill/>
                    </a:lnB>
                    <a:noFill/>
                  </a:tcPr>
                </a:tc>
                <a:tc>
                  <a:txBody>
                    <a:bodyPr/>
                    <a:lstStyle/>
                    <a:p>
                      <a:pPr>
                        <a:buNone/>
                      </a:pPr>
                      <a:r>
                        <a:rPr lang="en-GB" sz="1400" b="1"/>
                        <a:t>Energy Content (MJ/kg)</a:t>
                      </a:r>
                    </a:p>
                  </a:txBody>
                  <a:tcPr marL="53803" marR="53803" marT="26902" marB="26902" anchor="ctr">
                    <a:lnL>
                      <a:noFill/>
                    </a:lnL>
                    <a:lnR>
                      <a:noFill/>
                    </a:lnR>
                    <a:lnT>
                      <a:noFill/>
                    </a:lnT>
                    <a:lnB>
                      <a:noFill/>
                    </a:lnB>
                    <a:noFill/>
                  </a:tcPr>
                </a:tc>
                <a:tc>
                  <a:txBody>
                    <a:bodyPr/>
                    <a:lstStyle/>
                    <a:p>
                      <a:pPr>
                        <a:buNone/>
                      </a:pPr>
                      <a:r>
                        <a:rPr lang="en-GB" sz="1400" b="1"/>
                        <a:t>Key </a:t>
                      </a:r>
                      <a:r>
                        <a:rPr lang="et-EE" sz="1400" b="1" err="1"/>
                        <a:t>characteristics</a:t>
                      </a:r>
                      <a:endParaRPr lang="en-GB" sz="1400" b="1"/>
                    </a:p>
                  </a:txBody>
                  <a:tcPr marL="53803" marR="53803" marT="26902" marB="26902" anchor="ctr">
                    <a:lnL>
                      <a:noFill/>
                    </a:lnL>
                    <a:lnR>
                      <a:noFill/>
                    </a:lnR>
                    <a:lnT>
                      <a:noFill/>
                    </a:lnT>
                    <a:lnB>
                      <a:noFill/>
                    </a:lnB>
                    <a:noFill/>
                  </a:tcPr>
                </a:tc>
                <a:tc>
                  <a:txBody>
                    <a:bodyPr/>
                    <a:lstStyle/>
                    <a:p>
                      <a:pPr>
                        <a:buNone/>
                      </a:pPr>
                      <a:r>
                        <a:rPr lang="en-GB" sz="1400" b="1"/>
                        <a:t>Best Suited For</a:t>
                      </a:r>
                    </a:p>
                  </a:txBody>
                  <a:tcPr marL="53803" marR="53803" marT="26902" marB="26902" anchor="ctr">
                    <a:lnL>
                      <a:noFill/>
                    </a:lnL>
                    <a:lnR>
                      <a:noFill/>
                    </a:lnR>
                    <a:lnT>
                      <a:noFill/>
                    </a:lnT>
                    <a:lnB>
                      <a:noFill/>
                    </a:lnB>
                    <a:noFill/>
                  </a:tcPr>
                </a:tc>
                <a:extLst>
                  <a:ext uri="{0D108BD9-81ED-4DB2-BD59-A6C34878D82A}">
                    <a16:rowId xmlns:a16="http://schemas.microsoft.com/office/drawing/2014/main" val="4008611182"/>
                  </a:ext>
                </a:extLst>
              </a:tr>
              <a:tr h="985797">
                <a:tc>
                  <a:txBody>
                    <a:bodyPr/>
                    <a:lstStyle/>
                    <a:p>
                      <a:pPr>
                        <a:buNone/>
                      </a:pPr>
                      <a:r>
                        <a:rPr lang="en-GB" sz="1400" b="1"/>
                        <a:t>Wood</a:t>
                      </a:r>
                      <a:endParaRPr lang="en-GB" sz="1400"/>
                    </a:p>
                  </a:txBody>
                  <a:tcPr marL="53803" marR="53803" marT="26902" marB="26902" anchor="ctr">
                    <a:lnL>
                      <a:noFill/>
                    </a:lnL>
                    <a:lnR>
                      <a:noFill/>
                    </a:lnR>
                    <a:lnT>
                      <a:noFill/>
                    </a:lnT>
                    <a:lnB>
                      <a:noFill/>
                    </a:lnB>
                    <a:noFill/>
                  </a:tcPr>
                </a:tc>
                <a:tc>
                  <a:txBody>
                    <a:bodyPr/>
                    <a:lstStyle/>
                    <a:p>
                      <a:pPr>
                        <a:buNone/>
                      </a:pPr>
                      <a:r>
                        <a:rPr lang="pt-BR" sz="1400"/>
                        <a:t>C: 47–52%, H: 5–6%, O: 40–45%, Ash &lt;1%</a:t>
                      </a:r>
                    </a:p>
                  </a:txBody>
                  <a:tcPr marL="53803" marR="53803" marT="26902" marB="26902" anchor="ctr">
                    <a:lnL>
                      <a:noFill/>
                    </a:lnL>
                    <a:lnR>
                      <a:noFill/>
                    </a:lnR>
                    <a:lnT>
                      <a:noFill/>
                    </a:lnT>
                    <a:lnB>
                      <a:noFill/>
                    </a:lnB>
                    <a:noFill/>
                  </a:tcPr>
                </a:tc>
                <a:tc>
                  <a:txBody>
                    <a:bodyPr/>
                    <a:lstStyle/>
                    <a:p>
                      <a:pPr>
                        <a:buNone/>
                      </a:pPr>
                      <a:r>
                        <a:rPr lang="en-GB" sz="1400"/>
                        <a:t>18–20</a:t>
                      </a:r>
                    </a:p>
                  </a:txBody>
                  <a:tcPr marL="53803" marR="53803" marT="26902" marB="26902" anchor="ctr">
                    <a:lnL>
                      <a:noFill/>
                    </a:lnL>
                    <a:lnR>
                      <a:noFill/>
                    </a:lnR>
                    <a:lnT>
                      <a:noFill/>
                    </a:lnT>
                    <a:lnB>
                      <a:noFill/>
                    </a:lnB>
                    <a:noFill/>
                  </a:tcPr>
                </a:tc>
                <a:tc>
                  <a:txBody>
                    <a:bodyPr/>
                    <a:lstStyle/>
                    <a:p>
                      <a:pPr>
                        <a:buNone/>
                      </a:pPr>
                      <a:r>
                        <a:rPr lang="en-GB" sz="1400"/>
                        <a:t>High C, low ash → clean syngas; stable feedstock</a:t>
                      </a:r>
                    </a:p>
                  </a:txBody>
                  <a:tcPr marL="53803" marR="53803" marT="26902" marB="26902" anchor="ctr">
                    <a:lnL>
                      <a:noFill/>
                    </a:lnL>
                    <a:lnR>
                      <a:noFill/>
                    </a:lnR>
                    <a:lnT>
                      <a:noFill/>
                    </a:lnT>
                    <a:lnB>
                      <a:noFill/>
                    </a:lnB>
                    <a:noFill/>
                  </a:tcPr>
                </a:tc>
                <a:tc>
                  <a:txBody>
                    <a:bodyPr/>
                    <a:lstStyle/>
                    <a:p>
                      <a:pPr>
                        <a:buNone/>
                      </a:pPr>
                      <a:r>
                        <a:rPr lang="en-GB" sz="1400"/>
                        <a:t>Gasification, Pyrolysis, Combustion</a:t>
                      </a:r>
                    </a:p>
                  </a:txBody>
                  <a:tcPr marL="53803" marR="53803" marT="26902" marB="26902" anchor="ctr">
                    <a:lnL>
                      <a:noFill/>
                    </a:lnL>
                    <a:lnR>
                      <a:noFill/>
                    </a:lnR>
                    <a:lnT>
                      <a:noFill/>
                    </a:lnT>
                    <a:lnB>
                      <a:noFill/>
                    </a:lnB>
                    <a:noFill/>
                  </a:tcPr>
                </a:tc>
                <a:extLst>
                  <a:ext uri="{0D108BD9-81ED-4DB2-BD59-A6C34878D82A}">
                    <a16:rowId xmlns:a16="http://schemas.microsoft.com/office/drawing/2014/main" val="3743715145"/>
                  </a:ext>
                </a:extLst>
              </a:tr>
              <a:tr h="985797">
                <a:tc>
                  <a:txBody>
                    <a:bodyPr/>
                    <a:lstStyle/>
                    <a:p>
                      <a:pPr>
                        <a:buNone/>
                      </a:pPr>
                      <a:r>
                        <a:rPr lang="en-GB" sz="1400" b="1"/>
                        <a:t>Ag</a:t>
                      </a:r>
                      <a:r>
                        <a:rPr lang="et-EE" sz="1400" b="1" err="1"/>
                        <a:t>ricultural</a:t>
                      </a:r>
                      <a:r>
                        <a:rPr lang="en-GB" sz="1400" b="1"/>
                        <a:t> residues</a:t>
                      </a:r>
                      <a:endParaRPr lang="en-GB" sz="1400"/>
                    </a:p>
                  </a:txBody>
                  <a:tcPr marL="53803" marR="53803" marT="26902" marB="26902" anchor="ctr">
                    <a:lnL>
                      <a:noFill/>
                    </a:lnL>
                    <a:lnR>
                      <a:noFill/>
                    </a:lnR>
                    <a:lnT>
                      <a:noFill/>
                    </a:lnT>
                    <a:lnB>
                      <a:noFill/>
                    </a:lnB>
                    <a:noFill/>
                  </a:tcPr>
                </a:tc>
                <a:tc>
                  <a:txBody>
                    <a:bodyPr/>
                    <a:lstStyle/>
                    <a:p>
                      <a:pPr>
                        <a:buNone/>
                      </a:pPr>
                      <a:r>
                        <a:rPr lang="pt-BR" sz="1400"/>
                        <a:t>C: 42–48%, H: ~6%, O: 38–45%, Ash 3–15%</a:t>
                      </a:r>
                    </a:p>
                  </a:txBody>
                  <a:tcPr marL="53803" marR="53803" marT="26902" marB="26902" anchor="ctr">
                    <a:lnL>
                      <a:noFill/>
                    </a:lnL>
                    <a:lnR>
                      <a:noFill/>
                    </a:lnR>
                    <a:lnT>
                      <a:noFill/>
                    </a:lnT>
                    <a:lnB>
                      <a:noFill/>
                    </a:lnB>
                    <a:noFill/>
                  </a:tcPr>
                </a:tc>
                <a:tc>
                  <a:txBody>
                    <a:bodyPr/>
                    <a:lstStyle/>
                    <a:p>
                      <a:pPr>
                        <a:buNone/>
                      </a:pPr>
                      <a:r>
                        <a:rPr lang="en-GB" sz="1400"/>
                        <a:t>15–17</a:t>
                      </a:r>
                    </a:p>
                  </a:txBody>
                  <a:tcPr marL="53803" marR="53803" marT="26902" marB="26902" anchor="ctr">
                    <a:lnL>
                      <a:noFill/>
                    </a:lnL>
                    <a:lnR>
                      <a:noFill/>
                    </a:lnR>
                    <a:lnT>
                      <a:noFill/>
                    </a:lnT>
                    <a:lnB>
                      <a:noFill/>
                    </a:lnB>
                    <a:noFill/>
                  </a:tcPr>
                </a:tc>
                <a:tc>
                  <a:txBody>
                    <a:bodyPr/>
                    <a:lstStyle/>
                    <a:p>
                      <a:pPr>
                        <a:buNone/>
                      </a:pPr>
                      <a:r>
                        <a:rPr lang="en-GB" sz="1400"/>
                        <a:t>Higher ash &amp; alkali (K, Na) → fouling &amp; slagging risk</a:t>
                      </a:r>
                    </a:p>
                  </a:txBody>
                  <a:tcPr marL="53803" marR="53803" marT="26902" marB="26902" anchor="ctr">
                    <a:lnL>
                      <a:noFill/>
                    </a:lnL>
                    <a:lnR>
                      <a:noFill/>
                    </a:lnR>
                    <a:lnT>
                      <a:noFill/>
                    </a:lnT>
                    <a:lnB>
                      <a:noFill/>
                    </a:lnB>
                    <a:noFill/>
                  </a:tcPr>
                </a:tc>
                <a:tc>
                  <a:txBody>
                    <a:bodyPr/>
                    <a:lstStyle/>
                    <a:p>
                      <a:pPr>
                        <a:buNone/>
                      </a:pPr>
                      <a:r>
                        <a:rPr lang="en-GB" sz="1400"/>
                        <a:t>Co-firing, Gasification (with pretreatment), Pyrolysis</a:t>
                      </a:r>
                    </a:p>
                  </a:txBody>
                  <a:tcPr marL="53803" marR="53803" marT="26902" marB="26902" anchor="ctr">
                    <a:lnL>
                      <a:noFill/>
                    </a:lnL>
                    <a:lnR>
                      <a:noFill/>
                    </a:lnR>
                    <a:lnT>
                      <a:noFill/>
                    </a:lnT>
                    <a:lnB>
                      <a:noFill/>
                    </a:lnB>
                    <a:noFill/>
                  </a:tcPr>
                </a:tc>
                <a:extLst>
                  <a:ext uri="{0D108BD9-81ED-4DB2-BD59-A6C34878D82A}">
                    <a16:rowId xmlns:a16="http://schemas.microsoft.com/office/drawing/2014/main" val="1200632911"/>
                  </a:ext>
                </a:extLst>
              </a:tr>
              <a:tr h="985797">
                <a:tc>
                  <a:txBody>
                    <a:bodyPr/>
                    <a:lstStyle/>
                    <a:p>
                      <a:pPr>
                        <a:buNone/>
                      </a:pPr>
                      <a:r>
                        <a:rPr lang="en-GB" sz="1400" b="1"/>
                        <a:t>Algae</a:t>
                      </a:r>
                      <a:endParaRPr lang="en-GB" sz="1400"/>
                    </a:p>
                  </a:txBody>
                  <a:tcPr marL="53803" marR="53803" marT="26902" marB="26902" anchor="ctr">
                    <a:lnL>
                      <a:noFill/>
                    </a:lnL>
                    <a:lnR>
                      <a:noFill/>
                    </a:lnR>
                    <a:lnT>
                      <a:noFill/>
                    </a:lnT>
                    <a:lnB>
                      <a:noFill/>
                    </a:lnB>
                    <a:noFill/>
                  </a:tcPr>
                </a:tc>
                <a:tc>
                  <a:txBody>
                    <a:bodyPr/>
                    <a:lstStyle/>
                    <a:p>
                      <a:pPr>
                        <a:buNone/>
                      </a:pPr>
                      <a:r>
                        <a:rPr lang="pt-BR" sz="1400"/>
                        <a:t>C: 45–55%, H: 6–8%, O: 30–40%, N: 5–10%, Ash 10–40%</a:t>
                      </a:r>
                    </a:p>
                  </a:txBody>
                  <a:tcPr marL="53803" marR="53803" marT="26902" marB="26902" anchor="ctr">
                    <a:lnL>
                      <a:noFill/>
                    </a:lnL>
                    <a:lnR>
                      <a:noFill/>
                    </a:lnR>
                    <a:lnT>
                      <a:noFill/>
                    </a:lnT>
                    <a:lnB>
                      <a:noFill/>
                    </a:lnB>
                    <a:noFill/>
                  </a:tcPr>
                </a:tc>
                <a:tc>
                  <a:txBody>
                    <a:bodyPr/>
                    <a:lstStyle/>
                    <a:p>
                      <a:pPr>
                        <a:buNone/>
                      </a:pPr>
                      <a:r>
                        <a:rPr lang="en-GB" sz="1400"/>
                        <a:t>10–20</a:t>
                      </a:r>
                    </a:p>
                  </a:txBody>
                  <a:tcPr marL="53803" marR="53803" marT="26902" marB="26902" anchor="ctr">
                    <a:lnL>
                      <a:noFill/>
                    </a:lnL>
                    <a:lnR>
                      <a:noFill/>
                    </a:lnR>
                    <a:lnT>
                      <a:noFill/>
                    </a:lnT>
                    <a:lnB>
                      <a:noFill/>
                    </a:lnB>
                    <a:noFill/>
                  </a:tcPr>
                </a:tc>
                <a:tc>
                  <a:txBody>
                    <a:bodyPr/>
                    <a:lstStyle/>
                    <a:p>
                      <a:pPr>
                        <a:buNone/>
                      </a:pPr>
                      <a:r>
                        <a:rPr lang="en-GB" sz="1400"/>
                        <a:t>High N → NOx emissions; rich in lipids &amp; proteins</a:t>
                      </a:r>
                    </a:p>
                  </a:txBody>
                  <a:tcPr marL="53803" marR="53803" marT="26902" marB="26902" anchor="ctr">
                    <a:lnL>
                      <a:noFill/>
                    </a:lnL>
                    <a:lnR>
                      <a:noFill/>
                    </a:lnR>
                    <a:lnT>
                      <a:noFill/>
                    </a:lnT>
                    <a:lnB>
                      <a:noFill/>
                    </a:lnB>
                    <a:noFill/>
                  </a:tcPr>
                </a:tc>
                <a:tc>
                  <a:txBody>
                    <a:bodyPr/>
                    <a:lstStyle/>
                    <a:p>
                      <a:pPr>
                        <a:buNone/>
                      </a:pPr>
                      <a:r>
                        <a:rPr lang="en-GB" sz="1400"/>
                        <a:t>Biofuels, Biogas, CO₂ capture integration</a:t>
                      </a:r>
                    </a:p>
                  </a:txBody>
                  <a:tcPr marL="53803" marR="53803" marT="26902" marB="26902" anchor="ctr">
                    <a:lnL>
                      <a:noFill/>
                    </a:lnL>
                    <a:lnR>
                      <a:noFill/>
                    </a:lnR>
                    <a:lnT>
                      <a:noFill/>
                    </a:lnT>
                    <a:lnB>
                      <a:noFill/>
                    </a:lnB>
                    <a:noFill/>
                  </a:tcPr>
                </a:tc>
                <a:extLst>
                  <a:ext uri="{0D108BD9-81ED-4DB2-BD59-A6C34878D82A}">
                    <a16:rowId xmlns:a16="http://schemas.microsoft.com/office/drawing/2014/main" val="4144967918"/>
                  </a:ext>
                </a:extLst>
              </a:tr>
              <a:tr h="985797">
                <a:tc>
                  <a:txBody>
                    <a:bodyPr/>
                    <a:lstStyle/>
                    <a:p>
                      <a:pPr>
                        <a:buNone/>
                      </a:pPr>
                      <a:r>
                        <a:rPr lang="en-GB" sz="1400" b="1"/>
                        <a:t>Manure/MSW</a:t>
                      </a:r>
                      <a:endParaRPr lang="en-GB" sz="1400"/>
                    </a:p>
                  </a:txBody>
                  <a:tcPr marL="53803" marR="53803" marT="26902" marB="26902" anchor="ctr">
                    <a:lnL>
                      <a:noFill/>
                    </a:lnL>
                    <a:lnR>
                      <a:noFill/>
                    </a:lnR>
                    <a:lnT>
                      <a:noFill/>
                    </a:lnT>
                    <a:lnB>
                      <a:noFill/>
                    </a:lnB>
                    <a:noFill/>
                  </a:tcPr>
                </a:tc>
                <a:tc>
                  <a:txBody>
                    <a:bodyPr/>
                    <a:lstStyle/>
                    <a:p>
                      <a:pPr>
                        <a:buNone/>
                      </a:pPr>
                      <a:r>
                        <a:rPr lang="pt-BR" sz="1400"/>
                        <a:t>C: 35–45%, H: 4–6%, O: 25–35%, N: 2–6%, Ash 15–30%</a:t>
                      </a:r>
                    </a:p>
                  </a:txBody>
                  <a:tcPr marL="53803" marR="53803" marT="26902" marB="26902" anchor="ctr">
                    <a:lnL>
                      <a:noFill/>
                    </a:lnL>
                    <a:lnR>
                      <a:noFill/>
                    </a:lnR>
                    <a:lnT>
                      <a:noFill/>
                    </a:lnT>
                    <a:lnB>
                      <a:noFill/>
                    </a:lnB>
                    <a:noFill/>
                  </a:tcPr>
                </a:tc>
                <a:tc>
                  <a:txBody>
                    <a:bodyPr/>
                    <a:lstStyle/>
                    <a:p>
                      <a:pPr>
                        <a:buNone/>
                      </a:pPr>
                      <a:r>
                        <a:rPr lang="en-GB" sz="1400"/>
                        <a:t>10–15</a:t>
                      </a:r>
                    </a:p>
                  </a:txBody>
                  <a:tcPr marL="53803" marR="53803" marT="26902" marB="26902" anchor="ctr">
                    <a:lnL>
                      <a:noFill/>
                    </a:lnL>
                    <a:lnR>
                      <a:noFill/>
                    </a:lnR>
                    <a:lnT>
                      <a:noFill/>
                    </a:lnT>
                    <a:lnB>
                      <a:noFill/>
                    </a:lnB>
                    <a:noFill/>
                  </a:tcPr>
                </a:tc>
                <a:tc>
                  <a:txBody>
                    <a:bodyPr/>
                    <a:lstStyle/>
                    <a:p>
                      <a:pPr>
                        <a:buNone/>
                      </a:pPr>
                      <a:r>
                        <a:rPr lang="en-GB" sz="1400"/>
                        <a:t>High ash, variable composition; lower energy</a:t>
                      </a:r>
                    </a:p>
                  </a:txBody>
                  <a:tcPr marL="53803" marR="53803" marT="26902" marB="26902" anchor="ctr">
                    <a:lnL>
                      <a:noFill/>
                    </a:lnL>
                    <a:lnR>
                      <a:noFill/>
                    </a:lnR>
                    <a:lnT>
                      <a:noFill/>
                    </a:lnT>
                    <a:lnB>
                      <a:noFill/>
                    </a:lnB>
                    <a:noFill/>
                  </a:tcPr>
                </a:tc>
                <a:tc>
                  <a:txBody>
                    <a:bodyPr/>
                    <a:lstStyle/>
                    <a:p>
                      <a:pPr>
                        <a:buNone/>
                      </a:pPr>
                      <a:r>
                        <a:rPr lang="en-GB" sz="1400"/>
                        <a:t>Anaerobic Digestion, Waste-to-Energy</a:t>
                      </a:r>
                    </a:p>
                  </a:txBody>
                  <a:tcPr marL="53803" marR="53803" marT="26902" marB="26902" anchor="ctr">
                    <a:lnL>
                      <a:noFill/>
                    </a:lnL>
                    <a:lnR>
                      <a:noFill/>
                    </a:lnR>
                    <a:lnT>
                      <a:noFill/>
                    </a:lnT>
                    <a:lnB>
                      <a:noFill/>
                    </a:lnB>
                    <a:noFill/>
                  </a:tcPr>
                </a:tc>
                <a:extLst>
                  <a:ext uri="{0D108BD9-81ED-4DB2-BD59-A6C34878D82A}">
                    <a16:rowId xmlns:a16="http://schemas.microsoft.com/office/drawing/2014/main" val="123767628"/>
                  </a:ext>
                </a:extLst>
              </a:tr>
            </a:tbl>
          </a:graphicData>
        </a:graphic>
      </p:graphicFrame>
    </p:spTree>
    <p:extLst>
      <p:ext uri="{BB962C8B-B14F-4D97-AF65-F5344CB8AC3E}">
        <p14:creationId xmlns:p14="http://schemas.microsoft.com/office/powerpoint/2010/main" val="289403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329C8-FA20-8007-B8E2-D9E0DC8E4929}"/>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7ACD9E10-4FEB-4C33-4FBA-9A82B6336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6" name="Text Placeholder 1">
            <a:extLst>
              <a:ext uri="{FF2B5EF4-FFF2-40B4-BE49-F238E27FC236}">
                <a16:creationId xmlns:a16="http://schemas.microsoft.com/office/drawing/2014/main" id="{B562E34E-E02F-50FD-5636-DF916EF748A7}"/>
              </a:ext>
            </a:extLst>
          </p:cNvPr>
          <p:cNvSpPr>
            <a:spLocks noGrp="1"/>
          </p:cNvSpPr>
          <p:nvPr>
            <p:ph type="body" sz="quarter" idx="13"/>
          </p:nvPr>
        </p:nvSpPr>
        <p:spPr>
          <a:xfrm>
            <a:off x="479425" y="549275"/>
            <a:ext cx="10656886" cy="479425"/>
          </a:xfrm>
        </p:spPr>
        <p:txBody>
          <a:bodyPr>
            <a:normAutofit/>
          </a:bodyPr>
          <a:lstStyle/>
          <a:p>
            <a:r>
              <a:rPr lang="es-CO" altLang="en-US" sz="2400" err="1"/>
              <a:t>Biomass</a:t>
            </a:r>
            <a:endParaRPr lang="en-US" altLang="en-US" sz="2400">
              <a:solidFill>
                <a:srgbClr val="332B60"/>
              </a:solidFill>
            </a:endParaRPr>
          </a:p>
        </p:txBody>
      </p:sp>
      <p:sp>
        <p:nvSpPr>
          <p:cNvPr id="2" name="Content Placeholder 2">
            <a:extLst>
              <a:ext uri="{FF2B5EF4-FFF2-40B4-BE49-F238E27FC236}">
                <a16:creationId xmlns:a16="http://schemas.microsoft.com/office/drawing/2014/main" id="{DE7A52FF-1D26-4542-C165-5924DC064FA2}"/>
              </a:ext>
            </a:extLst>
          </p:cNvPr>
          <p:cNvSpPr txBox="1">
            <a:spLocks/>
          </p:cNvSpPr>
          <p:nvPr/>
        </p:nvSpPr>
        <p:spPr>
          <a:xfrm>
            <a:off x="6761161" y="553847"/>
            <a:ext cx="4854575" cy="5627497"/>
          </a:xfrm>
          <a:prstGeom prst="rect">
            <a:avLst/>
          </a:prstGeom>
        </p:spPr>
        <p:txBody>
          <a:bodyPr vert="horz" lIns="0" tIns="0" rIns="0" bIns="0" rtlCol="0">
            <a:noAutofit/>
          </a:bodyPr>
          <a:lstStyle>
            <a:defPPr>
              <a:defRPr lang="en-US"/>
            </a:defPPr>
            <a:lvl1pPr marL="0" marR="0" indent="0" algn="just" defTabSz="914400" eaLnBrk="1" fontAlgn="t" latinLnBrk="0" hangingPunct="1">
              <a:lnSpc>
                <a:spcPct val="90000"/>
              </a:lnSpc>
              <a:spcBef>
                <a:spcPts val="1000"/>
              </a:spcBef>
              <a:spcAft>
                <a:spcPts val="0"/>
              </a:spcAft>
              <a:buClrTx/>
              <a:buSzTx/>
              <a:buFont typeface="Arial" pitchFamily="34" charset="0"/>
              <a:buNone/>
              <a:tabLst/>
              <a:defRPr sz="2400" baseline="0">
                <a:solidFill>
                  <a:srgbClr val="0020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a:lnSpc>
                <a:spcPct val="120000"/>
              </a:lnSpc>
              <a:spcBef>
                <a:spcPts val="0"/>
              </a:spcBef>
            </a:pPr>
            <a:r>
              <a:rPr lang="en-GB" sz="1700"/>
              <a:t>Biomass is organic material derived from living or recently living organisms, such as plants, animals, and microorganisms. It can be used as a renewable source of energy.</a:t>
            </a:r>
          </a:p>
          <a:p>
            <a:r>
              <a:rPr lang="et-EE" sz="1700" b="1" err="1"/>
              <a:t>Examples</a:t>
            </a:r>
            <a:r>
              <a:rPr lang="et-EE" sz="1700" b="1"/>
              <a:t>:</a:t>
            </a:r>
          </a:p>
          <a:p>
            <a:pPr marL="285750" indent="-285750">
              <a:buFont typeface="Arial" panose="020B0604020202020204" pitchFamily="34" charset="0"/>
              <a:buChar char="•"/>
            </a:pPr>
            <a:r>
              <a:rPr lang="et-EE" sz="1700" err="1"/>
              <a:t>Agricultural</a:t>
            </a:r>
            <a:r>
              <a:rPr lang="et-EE" sz="1700"/>
              <a:t> </a:t>
            </a:r>
            <a:r>
              <a:rPr lang="et-EE" sz="1700" err="1"/>
              <a:t>residues</a:t>
            </a:r>
            <a:r>
              <a:rPr lang="et-EE" sz="1700"/>
              <a:t> (</a:t>
            </a:r>
            <a:r>
              <a:rPr lang="et-EE" sz="1700" err="1"/>
              <a:t>straw</a:t>
            </a:r>
            <a:r>
              <a:rPr lang="et-EE" sz="1700"/>
              <a:t>, </a:t>
            </a:r>
            <a:r>
              <a:rPr lang="et-EE" sz="1700" err="1"/>
              <a:t>husks</a:t>
            </a:r>
            <a:r>
              <a:rPr lang="et-EE" sz="1700"/>
              <a:t>, </a:t>
            </a:r>
            <a:r>
              <a:rPr lang="et-EE" sz="1700" err="1"/>
              <a:t>corn</a:t>
            </a:r>
            <a:r>
              <a:rPr lang="et-EE" sz="1700"/>
              <a:t> </a:t>
            </a:r>
            <a:r>
              <a:rPr lang="et-EE" sz="1700" err="1"/>
              <a:t>stover</a:t>
            </a:r>
            <a:r>
              <a:rPr lang="et-EE" sz="1700"/>
              <a:t>)</a:t>
            </a:r>
          </a:p>
          <a:p>
            <a:pPr marL="285750" indent="-285750">
              <a:buFont typeface="Arial" panose="020B0604020202020204" pitchFamily="34" charset="0"/>
              <a:buChar char="•"/>
            </a:pPr>
            <a:r>
              <a:rPr lang="et-EE" sz="1700" err="1"/>
              <a:t>Forestry</a:t>
            </a:r>
            <a:r>
              <a:rPr lang="et-EE" sz="1700"/>
              <a:t> </a:t>
            </a:r>
            <a:r>
              <a:rPr lang="et-EE" sz="1700" err="1"/>
              <a:t>residues</a:t>
            </a:r>
            <a:r>
              <a:rPr lang="et-EE" sz="1700"/>
              <a:t> (</a:t>
            </a:r>
            <a:r>
              <a:rPr lang="et-EE" sz="1700" err="1"/>
              <a:t>sawdust</a:t>
            </a:r>
            <a:r>
              <a:rPr lang="et-EE" sz="1700"/>
              <a:t>, </a:t>
            </a:r>
            <a:r>
              <a:rPr lang="et-EE" sz="1700" err="1"/>
              <a:t>branches</a:t>
            </a:r>
            <a:r>
              <a:rPr lang="et-EE" sz="1700"/>
              <a:t>, </a:t>
            </a:r>
            <a:r>
              <a:rPr lang="et-EE" sz="1700" err="1"/>
              <a:t>bark</a:t>
            </a:r>
            <a:r>
              <a:rPr lang="et-EE" sz="1700"/>
              <a:t>)</a:t>
            </a:r>
          </a:p>
          <a:p>
            <a:pPr marL="285750" indent="-285750">
              <a:buFont typeface="Arial" panose="020B0604020202020204" pitchFamily="34" charset="0"/>
              <a:buChar char="•"/>
            </a:pPr>
            <a:r>
              <a:rPr lang="et-EE" sz="1700"/>
              <a:t>Energy </a:t>
            </a:r>
            <a:r>
              <a:rPr lang="et-EE" sz="1700" err="1"/>
              <a:t>crops</a:t>
            </a:r>
            <a:r>
              <a:rPr lang="et-EE" sz="1700"/>
              <a:t> (</a:t>
            </a:r>
            <a:r>
              <a:rPr lang="et-EE" sz="1700" err="1"/>
              <a:t>switchgrass</a:t>
            </a:r>
            <a:r>
              <a:rPr lang="et-EE" sz="1700"/>
              <a:t>, </a:t>
            </a:r>
            <a:r>
              <a:rPr lang="et-EE" sz="1700" err="1"/>
              <a:t>miscanthus</a:t>
            </a:r>
            <a:r>
              <a:rPr lang="et-EE" sz="1700"/>
              <a:t>, </a:t>
            </a:r>
            <a:r>
              <a:rPr lang="et-EE" sz="1700" err="1"/>
              <a:t>short-rotation</a:t>
            </a:r>
            <a:r>
              <a:rPr lang="et-EE" sz="1700"/>
              <a:t> </a:t>
            </a:r>
            <a:r>
              <a:rPr lang="et-EE" sz="1700" err="1"/>
              <a:t>coppice</a:t>
            </a:r>
            <a:r>
              <a:rPr lang="et-EE" sz="1700"/>
              <a:t>)</a:t>
            </a:r>
          </a:p>
          <a:p>
            <a:pPr marL="285750" indent="-285750">
              <a:buFont typeface="Arial" panose="020B0604020202020204" pitchFamily="34" charset="0"/>
              <a:buChar char="•"/>
            </a:pPr>
            <a:r>
              <a:rPr lang="et-EE" sz="1700" err="1"/>
              <a:t>Organic</a:t>
            </a:r>
            <a:r>
              <a:rPr lang="et-EE" sz="1700"/>
              <a:t> </a:t>
            </a:r>
            <a:r>
              <a:rPr lang="et-EE" sz="1700" err="1"/>
              <a:t>municipal</a:t>
            </a:r>
            <a:r>
              <a:rPr lang="et-EE" sz="1700"/>
              <a:t> </a:t>
            </a:r>
            <a:r>
              <a:rPr lang="et-EE" sz="1700" err="1"/>
              <a:t>solid</a:t>
            </a:r>
            <a:r>
              <a:rPr lang="et-EE" sz="1700"/>
              <a:t> </a:t>
            </a:r>
            <a:r>
              <a:rPr lang="et-EE" sz="1700" err="1"/>
              <a:t>waste</a:t>
            </a:r>
            <a:r>
              <a:rPr lang="et-EE" sz="1700"/>
              <a:t> (</a:t>
            </a:r>
            <a:r>
              <a:rPr lang="et-EE" sz="1700" err="1"/>
              <a:t>food</a:t>
            </a:r>
            <a:r>
              <a:rPr lang="et-EE" sz="1700"/>
              <a:t> </a:t>
            </a:r>
            <a:r>
              <a:rPr lang="et-EE" sz="1700" err="1"/>
              <a:t>waste</a:t>
            </a:r>
            <a:r>
              <a:rPr lang="et-EE" sz="1700"/>
              <a:t>, </a:t>
            </a:r>
            <a:r>
              <a:rPr lang="et-EE" sz="1700" err="1"/>
              <a:t>paper</a:t>
            </a:r>
            <a:r>
              <a:rPr lang="et-EE" sz="1700"/>
              <a:t>)</a:t>
            </a:r>
          </a:p>
          <a:p>
            <a:pPr marL="285750" indent="-285750">
              <a:buFont typeface="Arial" panose="020B0604020202020204" pitchFamily="34" charset="0"/>
              <a:buChar char="•"/>
            </a:pPr>
            <a:r>
              <a:rPr lang="et-EE" sz="1700" err="1"/>
              <a:t>Animal</a:t>
            </a:r>
            <a:r>
              <a:rPr lang="et-EE" sz="1700"/>
              <a:t> </a:t>
            </a:r>
            <a:r>
              <a:rPr lang="et-EE" sz="1700" err="1"/>
              <a:t>manure</a:t>
            </a:r>
            <a:r>
              <a:rPr lang="et-EE" sz="1700"/>
              <a:t> and </a:t>
            </a:r>
            <a:r>
              <a:rPr lang="et-EE" sz="1700" err="1"/>
              <a:t>processing</a:t>
            </a:r>
            <a:r>
              <a:rPr lang="et-EE" sz="1700"/>
              <a:t> </a:t>
            </a:r>
            <a:r>
              <a:rPr lang="et-EE" sz="1700" err="1"/>
              <a:t>waste</a:t>
            </a:r>
            <a:endParaRPr lang="et-EE" sz="1700"/>
          </a:p>
          <a:p>
            <a:r>
              <a:rPr lang="et-EE" sz="1700" b="1" err="1"/>
              <a:t>Key</a:t>
            </a:r>
            <a:r>
              <a:rPr lang="et-EE" sz="1700" b="1"/>
              <a:t> </a:t>
            </a:r>
            <a:r>
              <a:rPr lang="et-EE" sz="1700" b="1" err="1"/>
              <a:t>Features</a:t>
            </a:r>
            <a:r>
              <a:rPr lang="et-EE" sz="1700" b="1"/>
              <a:t>:</a:t>
            </a:r>
          </a:p>
          <a:p>
            <a:r>
              <a:rPr lang="en-GB" sz="1700"/>
              <a:t>Renewable and widely available</a:t>
            </a:r>
            <a:r>
              <a:rPr lang="et-EE" sz="1700"/>
              <a:t> / </a:t>
            </a:r>
            <a:r>
              <a:rPr lang="en-GB" sz="1700"/>
              <a:t>Potential for carbon neutrality</a:t>
            </a:r>
            <a:r>
              <a:rPr lang="et-EE" sz="1700"/>
              <a:t> / </a:t>
            </a:r>
            <a:r>
              <a:rPr lang="en-GB" sz="1700"/>
              <a:t>Converts waste into energy</a:t>
            </a:r>
          </a:p>
        </p:txBody>
      </p:sp>
    </p:spTree>
    <p:extLst>
      <p:ext uri="{BB962C8B-B14F-4D97-AF65-F5344CB8AC3E}">
        <p14:creationId xmlns:p14="http://schemas.microsoft.com/office/powerpoint/2010/main" val="531914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89539-CA66-A855-1524-1C314CFAA44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7A1C9FC-926E-450F-F706-0C5824A32B9A}"/>
              </a:ext>
            </a:extLst>
          </p:cNvPr>
          <p:cNvSpPr/>
          <p:nvPr/>
        </p:nvSpPr>
        <p:spPr>
          <a:xfrm>
            <a:off x="152400" y="5499100"/>
            <a:ext cx="8496300" cy="113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266" name="Text Placeholder 1">
            <a:extLst>
              <a:ext uri="{FF2B5EF4-FFF2-40B4-BE49-F238E27FC236}">
                <a16:creationId xmlns:a16="http://schemas.microsoft.com/office/drawing/2014/main" id="{E786CC9D-8394-1126-4F5D-AB7735449433}"/>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err="1"/>
              <a:t>Biomass</a:t>
            </a:r>
            <a:r>
              <a:rPr lang="es-CO" altLang="en-US"/>
              <a:t> </a:t>
            </a:r>
            <a:r>
              <a:rPr lang="es-CO" altLang="en-US" err="1"/>
              <a:t>characterization</a:t>
            </a:r>
            <a:endParaRPr lang="en-US" altLang="en-US"/>
          </a:p>
        </p:txBody>
      </p:sp>
      <p:sp>
        <p:nvSpPr>
          <p:cNvPr id="6" name="Text Placeholder 2">
            <a:extLst>
              <a:ext uri="{FF2B5EF4-FFF2-40B4-BE49-F238E27FC236}">
                <a16:creationId xmlns:a16="http://schemas.microsoft.com/office/drawing/2014/main" id="{C4669DFA-EA0C-3838-A92B-9C5915643578}"/>
              </a:ext>
            </a:extLst>
          </p:cNvPr>
          <p:cNvSpPr txBox="1">
            <a:spLocks/>
          </p:cNvSpPr>
          <p:nvPr/>
        </p:nvSpPr>
        <p:spPr>
          <a:xfrm>
            <a:off x="768183" y="1127577"/>
            <a:ext cx="8873123" cy="532225"/>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n-US" sz="2200" b="1"/>
              <a:t>Examples of biomass chemical composition</a:t>
            </a:r>
            <a:endParaRPr lang="en-US" sz="2200" b="1">
              <a:solidFill>
                <a:srgbClr val="FF0000"/>
              </a:solidFill>
            </a:endParaRPr>
          </a:p>
        </p:txBody>
      </p:sp>
      <p:sp>
        <p:nvSpPr>
          <p:cNvPr id="7" name="Google Shape;272;g6ae0c1a478_0_68">
            <a:extLst>
              <a:ext uri="{FF2B5EF4-FFF2-40B4-BE49-F238E27FC236}">
                <a16:creationId xmlns:a16="http://schemas.microsoft.com/office/drawing/2014/main" id="{24EC3B81-B587-13B3-D3D4-EDF27705CBA7}"/>
              </a:ext>
            </a:extLst>
          </p:cNvPr>
          <p:cNvSpPr txBox="1">
            <a:spLocks/>
          </p:cNvSpPr>
          <p:nvPr/>
        </p:nvSpPr>
        <p:spPr>
          <a:xfrm>
            <a:off x="915750" y="1659802"/>
            <a:ext cx="10656886" cy="4841582"/>
          </a:xfrm>
          <a:prstGeom prst="rect">
            <a:avLst/>
          </a:prstGeom>
        </p:spPr>
        <p:txBody>
          <a:bodyPr vert="horz" lIns="0" tIns="0" rIns="0" bIns="0" rtlCol="0">
            <a:normAutofit fontScale="92500" lnSpcReduction="10000"/>
          </a:bodyPr>
          <a:lstStyle>
            <a:defPPr>
              <a:defRPr lang="en-US"/>
            </a:defPPr>
            <a:lvl1pPr marL="304746" marR="0" lvl="0" indent="-304746" algn="just" defTabSz="914400" eaLnBrk="1" fontAlgn="t" latinLnBrk="0" hangingPunct="1">
              <a:lnSpc>
                <a:spcPct val="90000"/>
              </a:lnSpc>
              <a:spcBef>
                <a:spcPts val="1600"/>
              </a:spcBef>
              <a:spcAft>
                <a:spcPts val="0"/>
              </a:spcAft>
              <a:buClrTx/>
              <a:buSzPts val="2400"/>
              <a:buFont typeface="Arial" pitchFamily="34" charset="0"/>
              <a:buChar char="•"/>
              <a:tabLst/>
              <a:defRPr sz="24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indent="0">
              <a:lnSpc>
                <a:spcPct val="120000"/>
              </a:lnSpc>
              <a:spcBef>
                <a:spcPts val="600"/>
              </a:spcBef>
              <a:buNone/>
            </a:pPr>
            <a:r>
              <a:rPr lang="en-GB" sz="1400" b="1"/>
              <a:t>Wood</a:t>
            </a:r>
            <a:endParaRPr lang="en-GB" sz="1400"/>
          </a:p>
          <a:p>
            <a:pPr>
              <a:lnSpc>
                <a:spcPct val="120000"/>
              </a:lnSpc>
              <a:spcBef>
                <a:spcPts val="600"/>
              </a:spcBef>
            </a:pPr>
            <a:r>
              <a:rPr lang="en-GB" sz="1400" b="1"/>
              <a:t>High carbon, low ash</a:t>
            </a:r>
            <a:endParaRPr lang="en-GB" sz="1400"/>
          </a:p>
          <a:p>
            <a:pPr>
              <a:lnSpc>
                <a:spcPct val="120000"/>
              </a:lnSpc>
              <a:spcBef>
                <a:spcPts val="600"/>
              </a:spcBef>
            </a:pPr>
            <a:r>
              <a:rPr lang="en-GB" sz="1400"/>
              <a:t>Produces clean, energy-rich syngas</a:t>
            </a:r>
          </a:p>
          <a:p>
            <a:pPr>
              <a:lnSpc>
                <a:spcPct val="120000"/>
              </a:lnSpc>
              <a:spcBef>
                <a:spcPts val="600"/>
              </a:spcBef>
            </a:pPr>
            <a:r>
              <a:rPr lang="en-GB" sz="1400"/>
              <a:t>Stable feedstock → </a:t>
            </a:r>
            <a:r>
              <a:rPr lang="en-GB" sz="1400" b="1"/>
              <a:t>ideal for gasification &amp; pyrolysis</a:t>
            </a:r>
            <a:endParaRPr lang="en-GB" sz="1400"/>
          </a:p>
          <a:p>
            <a:pPr marL="0" indent="0">
              <a:lnSpc>
                <a:spcPct val="120000"/>
              </a:lnSpc>
              <a:spcBef>
                <a:spcPts val="600"/>
              </a:spcBef>
              <a:buNone/>
            </a:pPr>
            <a:r>
              <a:rPr lang="en-GB" sz="1400" b="1"/>
              <a:t>Agricultural residues</a:t>
            </a:r>
            <a:endParaRPr lang="en-GB" sz="1400"/>
          </a:p>
          <a:p>
            <a:pPr>
              <a:lnSpc>
                <a:spcPct val="120000"/>
              </a:lnSpc>
              <a:spcBef>
                <a:spcPts val="600"/>
              </a:spcBef>
            </a:pPr>
            <a:r>
              <a:rPr lang="en-GB" sz="1400" b="1"/>
              <a:t>Higher ash and alkali metals (K, Na)</a:t>
            </a:r>
            <a:endParaRPr lang="en-GB" sz="1400"/>
          </a:p>
          <a:p>
            <a:pPr>
              <a:lnSpc>
                <a:spcPct val="120000"/>
              </a:lnSpc>
              <a:spcBef>
                <a:spcPts val="600"/>
              </a:spcBef>
            </a:pPr>
            <a:r>
              <a:rPr lang="en-GB" sz="1400"/>
              <a:t>Risk of </a:t>
            </a:r>
            <a:r>
              <a:rPr lang="en-GB" sz="1400" b="1"/>
              <a:t>slagging, fouling, corrosion</a:t>
            </a:r>
            <a:r>
              <a:rPr lang="en-GB" sz="1400"/>
              <a:t> in reactors</a:t>
            </a:r>
          </a:p>
          <a:p>
            <a:pPr>
              <a:lnSpc>
                <a:spcPct val="120000"/>
              </a:lnSpc>
              <a:spcBef>
                <a:spcPts val="600"/>
              </a:spcBef>
            </a:pPr>
            <a:r>
              <a:rPr lang="en-GB" sz="1400"/>
              <a:t>Needs </a:t>
            </a:r>
            <a:r>
              <a:rPr lang="en-GB" sz="1400" b="1"/>
              <a:t>pretreatment or blending</a:t>
            </a:r>
            <a:r>
              <a:rPr lang="en-GB" sz="1400"/>
              <a:t> for stable operation</a:t>
            </a:r>
          </a:p>
          <a:p>
            <a:pPr marL="0" indent="0">
              <a:lnSpc>
                <a:spcPct val="120000"/>
              </a:lnSpc>
              <a:spcBef>
                <a:spcPts val="600"/>
              </a:spcBef>
              <a:buNone/>
            </a:pPr>
            <a:r>
              <a:rPr lang="en-GB" sz="1400" b="1"/>
              <a:t>Algae</a:t>
            </a:r>
            <a:endParaRPr lang="en-GB" sz="1400"/>
          </a:p>
          <a:p>
            <a:pPr>
              <a:lnSpc>
                <a:spcPct val="120000"/>
              </a:lnSpc>
              <a:spcBef>
                <a:spcPts val="600"/>
              </a:spcBef>
            </a:pPr>
            <a:r>
              <a:rPr lang="en-GB" sz="1400" b="1"/>
              <a:t>High nitrogen content</a:t>
            </a:r>
            <a:endParaRPr lang="en-GB" sz="1400"/>
          </a:p>
          <a:p>
            <a:pPr>
              <a:lnSpc>
                <a:spcPct val="120000"/>
              </a:lnSpc>
              <a:spcBef>
                <a:spcPts val="600"/>
              </a:spcBef>
            </a:pPr>
            <a:r>
              <a:rPr lang="en-GB" sz="1400"/>
              <a:t>Leads to </a:t>
            </a:r>
            <a:r>
              <a:rPr lang="en-GB" sz="1400" b="1"/>
              <a:t>NOx emissions</a:t>
            </a:r>
            <a:r>
              <a:rPr lang="en-GB" sz="1400"/>
              <a:t> during combustion/gasification</a:t>
            </a:r>
          </a:p>
          <a:p>
            <a:pPr>
              <a:lnSpc>
                <a:spcPct val="120000"/>
              </a:lnSpc>
              <a:spcBef>
                <a:spcPts val="600"/>
              </a:spcBef>
            </a:pPr>
            <a:r>
              <a:rPr lang="en-GB" sz="1400"/>
              <a:t>Rich in proteins &amp; lipids → promising for </a:t>
            </a:r>
            <a:r>
              <a:rPr lang="en-GB" sz="1400" b="1"/>
              <a:t>biofuels</a:t>
            </a:r>
            <a:r>
              <a:rPr lang="en-GB" sz="1400"/>
              <a:t> but needs emission control</a:t>
            </a:r>
          </a:p>
          <a:p>
            <a:pPr marL="0" indent="0">
              <a:lnSpc>
                <a:spcPct val="120000"/>
              </a:lnSpc>
              <a:spcBef>
                <a:spcPts val="600"/>
              </a:spcBef>
              <a:buNone/>
            </a:pPr>
            <a:r>
              <a:rPr lang="en-GB" sz="1400" b="1"/>
              <a:t>Manure &amp; MSW</a:t>
            </a:r>
            <a:endParaRPr lang="en-GB" sz="1400"/>
          </a:p>
          <a:p>
            <a:pPr>
              <a:lnSpc>
                <a:spcPct val="120000"/>
              </a:lnSpc>
              <a:spcBef>
                <a:spcPts val="600"/>
              </a:spcBef>
            </a:pPr>
            <a:r>
              <a:rPr lang="en-GB" sz="1400" b="1"/>
              <a:t>High ash, variable composition</a:t>
            </a:r>
            <a:endParaRPr lang="en-GB" sz="1400"/>
          </a:p>
          <a:p>
            <a:pPr>
              <a:lnSpc>
                <a:spcPct val="120000"/>
              </a:lnSpc>
              <a:spcBef>
                <a:spcPts val="600"/>
              </a:spcBef>
            </a:pPr>
            <a:r>
              <a:rPr lang="en-GB" sz="1400"/>
              <a:t>Lower energy content compared to wood</a:t>
            </a:r>
          </a:p>
          <a:p>
            <a:pPr>
              <a:lnSpc>
                <a:spcPct val="120000"/>
              </a:lnSpc>
              <a:spcBef>
                <a:spcPts val="600"/>
              </a:spcBef>
            </a:pPr>
            <a:r>
              <a:rPr lang="en-GB" sz="1400"/>
              <a:t>Suitable for </a:t>
            </a:r>
            <a:r>
              <a:rPr lang="en-GB" sz="1400" b="1"/>
              <a:t>waste-to-energy</a:t>
            </a:r>
            <a:r>
              <a:rPr lang="en-GB" sz="1400"/>
              <a:t>, but requires </a:t>
            </a:r>
            <a:r>
              <a:rPr lang="en-GB" sz="1400" b="1"/>
              <a:t>robust reactor design</a:t>
            </a:r>
            <a:r>
              <a:rPr lang="en-GB" sz="1400"/>
              <a:t> and </a:t>
            </a:r>
            <a:r>
              <a:rPr lang="en-GB" sz="1400" b="1"/>
              <a:t>emission control</a:t>
            </a:r>
            <a:endParaRPr lang="en-GB" sz="1400"/>
          </a:p>
          <a:p>
            <a:pPr>
              <a:lnSpc>
                <a:spcPct val="120000"/>
              </a:lnSpc>
              <a:spcBef>
                <a:spcPts val="600"/>
              </a:spcBef>
            </a:pPr>
            <a:endParaRPr lang="en-US" sz="1400">
              <a:solidFill>
                <a:srgbClr val="002060"/>
              </a:solidFill>
            </a:endParaRPr>
          </a:p>
        </p:txBody>
      </p:sp>
    </p:spTree>
    <p:extLst>
      <p:ext uri="{BB962C8B-B14F-4D97-AF65-F5344CB8AC3E}">
        <p14:creationId xmlns:p14="http://schemas.microsoft.com/office/powerpoint/2010/main" val="1742453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44E48-090B-DE76-DFE4-3F48638BCE3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3F2D3B3-36A7-B50B-B623-C4F8D7E27928}"/>
              </a:ext>
            </a:extLst>
          </p:cNvPr>
          <p:cNvSpPr/>
          <p:nvPr/>
        </p:nvSpPr>
        <p:spPr>
          <a:xfrm>
            <a:off x="152400" y="5499100"/>
            <a:ext cx="8496300" cy="113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266" name="Text Placeholder 1">
            <a:extLst>
              <a:ext uri="{FF2B5EF4-FFF2-40B4-BE49-F238E27FC236}">
                <a16:creationId xmlns:a16="http://schemas.microsoft.com/office/drawing/2014/main" id="{61A31110-12EC-0177-A7E0-0EA731787CCB}"/>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err="1"/>
              <a:t>Biomass</a:t>
            </a:r>
            <a:r>
              <a:rPr lang="es-CO" altLang="en-US"/>
              <a:t> </a:t>
            </a:r>
            <a:r>
              <a:rPr lang="es-CO" altLang="en-US" err="1"/>
              <a:t>characterization</a:t>
            </a:r>
            <a:endParaRPr lang="en-US" altLang="en-US"/>
          </a:p>
        </p:txBody>
      </p:sp>
      <p:sp>
        <p:nvSpPr>
          <p:cNvPr id="6" name="Text Placeholder 2">
            <a:extLst>
              <a:ext uri="{FF2B5EF4-FFF2-40B4-BE49-F238E27FC236}">
                <a16:creationId xmlns:a16="http://schemas.microsoft.com/office/drawing/2014/main" id="{9818EA22-97E4-FC37-B92B-CD15F64ACB08}"/>
              </a:ext>
            </a:extLst>
          </p:cNvPr>
          <p:cNvSpPr txBox="1">
            <a:spLocks/>
          </p:cNvSpPr>
          <p:nvPr/>
        </p:nvSpPr>
        <p:spPr>
          <a:xfrm>
            <a:off x="768183" y="1127577"/>
            <a:ext cx="8873123" cy="532225"/>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t-EE" sz="2200" b="1" err="1"/>
              <a:t>Moisture</a:t>
            </a:r>
            <a:r>
              <a:rPr lang="et-EE" sz="2200" b="1"/>
              <a:t> </a:t>
            </a:r>
            <a:r>
              <a:rPr lang="et-EE" sz="2200" b="1" err="1"/>
              <a:t>content</a:t>
            </a:r>
            <a:endParaRPr lang="en-US" sz="2200" b="1">
              <a:solidFill>
                <a:srgbClr val="FF0000"/>
              </a:solidFill>
            </a:endParaRPr>
          </a:p>
        </p:txBody>
      </p:sp>
      <p:sp>
        <p:nvSpPr>
          <p:cNvPr id="7" name="Google Shape;272;g6ae0c1a478_0_68">
            <a:extLst>
              <a:ext uri="{FF2B5EF4-FFF2-40B4-BE49-F238E27FC236}">
                <a16:creationId xmlns:a16="http://schemas.microsoft.com/office/drawing/2014/main" id="{441477C4-E4BE-E771-3072-EAD169758A4D}"/>
              </a:ext>
            </a:extLst>
          </p:cNvPr>
          <p:cNvSpPr txBox="1">
            <a:spLocks/>
          </p:cNvSpPr>
          <p:nvPr/>
        </p:nvSpPr>
        <p:spPr>
          <a:xfrm>
            <a:off x="915750" y="1659802"/>
            <a:ext cx="10656886" cy="4841582"/>
          </a:xfrm>
          <a:prstGeom prst="rect">
            <a:avLst/>
          </a:prstGeom>
        </p:spPr>
        <p:txBody>
          <a:bodyPr vert="horz" lIns="0" tIns="0" rIns="0" bIns="0" rtlCol="0">
            <a:normAutofit fontScale="92500" lnSpcReduction="20000"/>
          </a:bodyPr>
          <a:lstStyle>
            <a:defPPr>
              <a:defRPr lang="en-US"/>
            </a:defPPr>
            <a:lvl1pPr marL="304746" marR="0" lvl="0" indent="-304746" algn="just" defTabSz="914400" eaLnBrk="1" fontAlgn="t" latinLnBrk="0" hangingPunct="1">
              <a:lnSpc>
                <a:spcPct val="90000"/>
              </a:lnSpc>
              <a:spcBef>
                <a:spcPts val="1600"/>
              </a:spcBef>
              <a:spcAft>
                <a:spcPts val="0"/>
              </a:spcAft>
              <a:buClrTx/>
              <a:buSzPts val="2400"/>
              <a:buFont typeface="Arial" pitchFamily="34" charset="0"/>
              <a:buChar char="•"/>
              <a:tabLst/>
              <a:defRPr sz="24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indent="0">
              <a:buNone/>
            </a:pPr>
            <a:r>
              <a:rPr lang="et-EE" sz="1400" b="1"/>
              <a:t>P</a:t>
            </a:r>
            <a:r>
              <a:rPr lang="en-GB" sz="1400" b="1"/>
              <a:t>resent</a:t>
            </a:r>
            <a:r>
              <a:rPr lang="en-GB" sz="1400"/>
              <a:t> in biomass, expressed as % of total weight.</a:t>
            </a:r>
            <a:r>
              <a:rPr lang="et-EE" sz="1400"/>
              <a:t> </a:t>
            </a:r>
            <a:r>
              <a:rPr lang="en-GB" sz="1400"/>
              <a:t>Strongly influences </a:t>
            </a:r>
            <a:r>
              <a:rPr lang="en-GB" sz="1400" b="1"/>
              <a:t>energy value, handling, and conversion efficiency</a:t>
            </a:r>
            <a:r>
              <a:rPr lang="en-GB" sz="1400"/>
              <a:t>.</a:t>
            </a:r>
          </a:p>
          <a:p>
            <a:pPr marL="0" indent="0">
              <a:buNone/>
            </a:pPr>
            <a:r>
              <a:rPr lang="en-GB" sz="1400" b="1"/>
              <a:t>Typical Ranges:</a:t>
            </a:r>
            <a:endParaRPr lang="en-GB" sz="1400"/>
          </a:p>
          <a:p>
            <a:r>
              <a:rPr lang="en-GB" sz="1400" b="1"/>
              <a:t>Wood:</a:t>
            </a:r>
            <a:r>
              <a:rPr lang="en-GB" sz="1400"/>
              <a:t> 10–50% (fresh → dried pellets)</a:t>
            </a:r>
          </a:p>
          <a:p>
            <a:r>
              <a:rPr lang="en-GB" sz="1400" b="1"/>
              <a:t>Ag</a:t>
            </a:r>
            <a:r>
              <a:rPr lang="et-EE" sz="1400" b="1" err="1"/>
              <a:t>ricultural</a:t>
            </a:r>
            <a:r>
              <a:rPr lang="en-GB" sz="1400" b="1"/>
              <a:t> residues:</a:t>
            </a:r>
            <a:r>
              <a:rPr lang="en-GB" sz="1400"/>
              <a:t> 10–20% (usually air-dried in fields)</a:t>
            </a:r>
          </a:p>
          <a:p>
            <a:r>
              <a:rPr lang="en-GB" sz="1400" b="1"/>
              <a:t>Algae:</a:t>
            </a:r>
            <a:r>
              <a:rPr lang="en-GB" sz="1400"/>
              <a:t> 50–90% (very high water content)</a:t>
            </a:r>
          </a:p>
          <a:p>
            <a:r>
              <a:rPr lang="en-GB" sz="1400" b="1"/>
              <a:t>Manure/MSW:</a:t>
            </a:r>
            <a:r>
              <a:rPr lang="en-GB" sz="1400"/>
              <a:t> 50–80% (varies widely)</a:t>
            </a:r>
          </a:p>
          <a:p>
            <a:pPr marL="0" indent="0">
              <a:buNone/>
            </a:pPr>
            <a:r>
              <a:rPr lang="et-EE" sz="1400" b="1" err="1"/>
              <a:t>Importance</a:t>
            </a:r>
            <a:r>
              <a:rPr lang="en-GB" sz="1400" b="1"/>
              <a:t>:</a:t>
            </a:r>
            <a:endParaRPr lang="en-GB" sz="1400"/>
          </a:p>
          <a:p>
            <a:r>
              <a:rPr lang="en-GB" sz="1400" b="1"/>
              <a:t>High moisture = lower heating value</a:t>
            </a:r>
            <a:r>
              <a:rPr lang="en-GB" sz="1400"/>
              <a:t> (more energy wasted on drying).</a:t>
            </a:r>
          </a:p>
          <a:p>
            <a:r>
              <a:rPr lang="en-GB" sz="1400"/>
              <a:t>Increases </a:t>
            </a:r>
            <a:r>
              <a:rPr lang="en-GB" sz="1400" b="1"/>
              <a:t>transport &amp; storage costs</a:t>
            </a:r>
            <a:r>
              <a:rPr lang="en-GB" sz="1400"/>
              <a:t>.</a:t>
            </a:r>
          </a:p>
          <a:p>
            <a:r>
              <a:rPr lang="en-GB" sz="1400"/>
              <a:t>Limits suitability for </a:t>
            </a:r>
            <a:r>
              <a:rPr lang="en-GB" sz="1400" b="1"/>
              <a:t>thermochemical conversion</a:t>
            </a:r>
            <a:r>
              <a:rPr lang="en-GB" sz="1400"/>
              <a:t> (gasification, pyrolysis, combustion).</a:t>
            </a:r>
          </a:p>
          <a:p>
            <a:r>
              <a:rPr lang="en-GB" sz="1400" b="1"/>
              <a:t>Favors wet processes</a:t>
            </a:r>
            <a:r>
              <a:rPr lang="en-GB" sz="1400"/>
              <a:t> like anaerobic digestion or hydrothermal treatments.</a:t>
            </a:r>
          </a:p>
          <a:p>
            <a:r>
              <a:rPr lang="en-GB" sz="1400" b="1"/>
              <a:t>Moisture decides the conversion route</a:t>
            </a:r>
            <a:r>
              <a:rPr lang="en-GB" sz="1400"/>
              <a:t>:</a:t>
            </a:r>
          </a:p>
          <a:p>
            <a:r>
              <a:rPr lang="en-GB" sz="1400" b="1"/>
              <a:t>Low-moisture biomass</a:t>
            </a:r>
            <a:r>
              <a:rPr lang="en-GB" sz="1400"/>
              <a:t> → gasification/pyrolysis/combustion.</a:t>
            </a:r>
          </a:p>
          <a:p>
            <a:r>
              <a:rPr lang="en-GB" sz="1400" b="1"/>
              <a:t>High-moisture biomass</a:t>
            </a:r>
            <a:r>
              <a:rPr lang="en-GB" sz="1400"/>
              <a:t> → anaerobic digestion/hydrothermal processing.</a:t>
            </a:r>
          </a:p>
          <a:p>
            <a:pPr marL="0" indent="0">
              <a:lnSpc>
                <a:spcPct val="120000"/>
              </a:lnSpc>
              <a:spcBef>
                <a:spcPts val="600"/>
              </a:spcBef>
              <a:buNone/>
            </a:pPr>
            <a:endParaRPr lang="en-US" sz="1400">
              <a:solidFill>
                <a:srgbClr val="002060"/>
              </a:solidFill>
            </a:endParaRPr>
          </a:p>
        </p:txBody>
      </p:sp>
    </p:spTree>
    <p:extLst>
      <p:ext uri="{BB962C8B-B14F-4D97-AF65-F5344CB8AC3E}">
        <p14:creationId xmlns:p14="http://schemas.microsoft.com/office/powerpoint/2010/main" val="3441811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27376-2696-BCAC-58BF-B56DDAD9092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D8E3C45-C94E-B0BC-98A5-C6129174DFE1}"/>
              </a:ext>
            </a:extLst>
          </p:cNvPr>
          <p:cNvSpPr/>
          <p:nvPr/>
        </p:nvSpPr>
        <p:spPr>
          <a:xfrm>
            <a:off x="152400" y="5499100"/>
            <a:ext cx="8496300" cy="113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266" name="Text Placeholder 1">
            <a:extLst>
              <a:ext uri="{FF2B5EF4-FFF2-40B4-BE49-F238E27FC236}">
                <a16:creationId xmlns:a16="http://schemas.microsoft.com/office/drawing/2014/main" id="{819AAA0E-306B-DC92-2F5E-411263DF32DB}"/>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err="1"/>
              <a:t>Biomass</a:t>
            </a:r>
            <a:r>
              <a:rPr lang="es-CO" altLang="en-US"/>
              <a:t> </a:t>
            </a:r>
            <a:r>
              <a:rPr lang="es-CO" altLang="en-US" err="1"/>
              <a:t>characterization</a:t>
            </a:r>
            <a:endParaRPr lang="en-US" altLang="en-US"/>
          </a:p>
        </p:txBody>
      </p:sp>
      <p:sp>
        <p:nvSpPr>
          <p:cNvPr id="6" name="Text Placeholder 2">
            <a:extLst>
              <a:ext uri="{FF2B5EF4-FFF2-40B4-BE49-F238E27FC236}">
                <a16:creationId xmlns:a16="http://schemas.microsoft.com/office/drawing/2014/main" id="{48EA1905-4E5C-D8C0-881B-7D41F0370E15}"/>
              </a:ext>
            </a:extLst>
          </p:cNvPr>
          <p:cNvSpPr txBox="1">
            <a:spLocks/>
          </p:cNvSpPr>
          <p:nvPr/>
        </p:nvSpPr>
        <p:spPr>
          <a:xfrm>
            <a:off x="768183" y="1127577"/>
            <a:ext cx="8873123" cy="532225"/>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t-EE" sz="2200" b="1" err="1"/>
              <a:t>Handling</a:t>
            </a:r>
            <a:endParaRPr lang="en-US" sz="2200" b="1">
              <a:solidFill>
                <a:srgbClr val="FF0000"/>
              </a:solidFill>
            </a:endParaRPr>
          </a:p>
        </p:txBody>
      </p:sp>
      <p:sp>
        <p:nvSpPr>
          <p:cNvPr id="7" name="Google Shape;272;g6ae0c1a478_0_68">
            <a:extLst>
              <a:ext uri="{FF2B5EF4-FFF2-40B4-BE49-F238E27FC236}">
                <a16:creationId xmlns:a16="http://schemas.microsoft.com/office/drawing/2014/main" id="{51A764A4-110A-EB91-4900-248BC79FD289}"/>
              </a:ext>
            </a:extLst>
          </p:cNvPr>
          <p:cNvSpPr txBox="1">
            <a:spLocks/>
          </p:cNvSpPr>
          <p:nvPr/>
        </p:nvSpPr>
        <p:spPr>
          <a:xfrm>
            <a:off x="915750" y="1659802"/>
            <a:ext cx="10656886" cy="4841582"/>
          </a:xfrm>
          <a:prstGeom prst="rect">
            <a:avLst/>
          </a:prstGeom>
        </p:spPr>
        <p:txBody>
          <a:bodyPr vert="horz" lIns="0" tIns="0" rIns="0" bIns="0" rtlCol="0">
            <a:normAutofit fontScale="92500" lnSpcReduction="20000"/>
          </a:bodyPr>
          <a:lstStyle>
            <a:defPPr>
              <a:defRPr lang="en-US"/>
            </a:defPPr>
            <a:lvl1pPr marL="304746" marR="0" lvl="0" indent="-304746" algn="just" defTabSz="914400" eaLnBrk="1" fontAlgn="t" latinLnBrk="0" hangingPunct="1">
              <a:lnSpc>
                <a:spcPct val="90000"/>
              </a:lnSpc>
              <a:spcBef>
                <a:spcPts val="1600"/>
              </a:spcBef>
              <a:spcAft>
                <a:spcPts val="0"/>
              </a:spcAft>
              <a:buClrTx/>
              <a:buSzPts val="2400"/>
              <a:buFont typeface="Arial" pitchFamily="34" charset="0"/>
              <a:buChar char="•"/>
              <a:tabLst/>
              <a:defRPr sz="2400" baseline="0">
                <a:solidFill>
                  <a:srgbClr val="332B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indent="0">
              <a:buNone/>
            </a:pPr>
            <a:r>
              <a:rPr lang="en-GB" sz="1400"/>
              <a:t>Biomass is </a:t>
            </a:r>
            <a:r>
              <a:rPr lang="en-GB" sz="1400" b="1"/>
              <a:t>bulky, variable, and degradable</a:t>
            </a:r>
            <a:r>
              <a:rPr lang="en-GB" sz="1400"/>
              <a:t> → storage &amp; transport are key challenges.</a:t>
            </a:r>
          </a:p>
          <a:p>
            <a:pPr marL="0" indent="0">
              <a:buNone/>
            </a:pPr>
            <a:r>
              <a:rPr lang="en-GB" sz="1400"/>
              <a:t>Impacts </a:t>
            </a:r>
            <a:r>
              <a:rPr lang="en-GB" sz="1400" b="1"/>
              <a:t>logistics, costs, and process efficiency</a:t>
            </a:r>
            <a:r>
              <a:rPr lang="en-GB" sz="1400"/>
              <a:t>.</a:t>
            </a:r>
          </a:p>
          <a:p>
            <a:pPr marL="0" indent="0">
              <a:buNone/>
            </a:pPr>
            <a:r>
              <a:rPr lang="en-GB" sz="1400" b="1"/>
              <a:t>Typical Challenges by Feedstock:</a:t>
            </a:r>
            <a:endParaRPr lang="en-GB" sz="1400"/>
          </a:p>
          <a:p>
            <a:r>
              <a:rPr lang="en-GB" sz="1400" b="1"/>
              <a:t>Wood</a:t>
            </a:r>
            <a:r>
              <a:rPr lang="en-GB" sz="1400"/>
              <a:t> → Easy to store/densify (chips, pellets); relatively uniform; low degradation risk.</a:t>
            </a:r>
          </a:p>
          <a:p>
            <a:r>
              <a:rPr lang="en-GB" sz="1400" b="1"/>
              <a:t>Ag Residues</a:t>
            </a:r>
            <a:r>
              <a:rPr lang="en-GB" sz="1400"/>
              <a:t> → Seasonal availability; bulky; prone to </a:t>
            </a:r>
            <a:r>
              <a:rPr lang="en-GB" sz="1400" b="1"/>
              <a:t>dust, fouling, and spontaneous combustion</a:t>
            </a:r>
            <a:r>
              <a:rPr lang="en-GB" sz="1400"/>
              <a:t> in storage.</a:t>
            </a:r>
          </a:p>
          <a:p>
            <a:r>
              <a:rPr lang="en-GB" sz="1400" b="1"/>
              <a:t>Algae</a:t>
            </a:r>
            <a:r>
              <a:rPr lang="en-GB" sz="1400"/>
              <a:t> → Very wet; needs </a:t>
            </a:r>
            <a:r>
              <a:rPr lang="en-GB" sz="1400" b="1"/>
              <a:t>dewatering &amp; drying</a:t>
            </a:r>
            <a:r>
              <a:rPr lang="en-GB" sz="1400"/>
              <a:t> (energy-intensive); high perishability.</a:t>
            </a:r>
          </a:p>
          <a:p>
            <a:r>
              <a:rPr lang="en-GB" sz="1400" b="1"/>
              <a:t>Manure/MSW</a:t>
            </a:r>
            <a:r>
              <a:rPr lang="et-EE" sz="1400" b="1"/>
              <a:t> </a:t>
            </a:r>
            <a:r>
              <a:rPr lang="en-GB" sz="1400"/>
              <a:t>→ Highly variable; </a:t>
            </a:r>
            <a:r>
              <a:rPr lang="en-GB" sz="1400" err="1"/>
              <a:t>odor</a:t>
            </a:r>
            <a:r>
              <a:rPr lang="en-GB" sz="1400"/>
              <a:t> &amp; pathogen risks; requires </a:t>
            </a:r>
            <a:r>
              <a:rPr lang="en-GB" sz="1400" b="1"/>
              <a:t>controlled handling &amp; preprocessing</a:t>
            </a:r>
            <a:r>
              <a:rPr lang="en-GB" sz="1400"/>
              <a:t> (sorting, drying, stabilization).</a:t>
            </a:r>
          </a:p>
          <a:p>
            <a:pPr marL="0" indent="0">
              <a:buNone/>
            </a:pPr>
            <a:r>
              <a:rPr lang="et-EE" sz="1400" b="1" err="1"/>
              <a:t>Handling</a:t>
            </a:r>
            <a:r>
              <a:rPr lang="en-GB" sz="1400" b="1"/>
              <a:t>:</a:t>
            </a:r>
            <a:endParaRPr lang="en-GB" sz="1400"/>
          </a:p>
          <a:p>
            <a:r>
              <a:rPr lang="en-GB" sz="1400" b="1"/>
              <a:t>Densification</a:t>
            </a:r>
            <a:r>
              <a:rPr lang="en-GB" sz="1400"/>
              <a:t> → pellets, briquettes, bales</a:t>
            </a:r>
          </a:p>
          <a:p>
            <a:r>
              <a:rPr lang="en-GB" sz="1400" b="1"/>
              <a:t>Preprocessing</a:t>
            </a:r>
            <a:r>
              <a:rPr lang="en-GB" sz="1400"/>
              <a:t> → drying, size reduction, blending</a:t>
            </a:r>
          </a:p>
          <a:p>
            <a:r>
              <a:rPr lang="en-GB" sz="1400" b="1"/>
              <a:t>Storage design</a:t>
            </a:r>
            <a:r>
              <a:rPr lang="en-GB" sz="1400"/>
              <a:t> → ventilation, covered silos, </a:t>
            </a:r>
            <a:r>
              <a:rPr lang="en-GB" sz="1400" err="1"/>
              <a:t>odor</a:t>
            </a:r>
            <a:r>
              <a:rPr lang="en-GB" sz="1400"/>
              <a:t> control</a:t>
            </a:r>
          </a:p>
          <a:p>
            <a:r>
              <a:rPr lang="en-GB" sz="1400" b="1"/>
              <a:t>Logistics</a:t>
            </a:r>
            <a:r>
              <a:rPr lang="en-GB" sz="1400"/>
              <a:t> → decentralized collection, transport optimization</a:t>
            </a:r>
          </a:p>
          <a:p>
            <a:r>
              <a:rPr lang="en-GB" sz="1400" b="1"/>
              <a:t>Takeaway:</a:t>
            </a:r>
            <a:endParaRPr lang="et-EE" sz="1400" b="1"/>
          </a:p>
          <a:p>
            <a:pPr marL="0" indent="0">
              <a:buNone/>
            </a:pPr>
            <a:r>
              <a:rPr lang="et-EE" sz="1400" b="1" err="1"/>
              <a:t>Handling</a:t>
            </a:r>
            <a:r>
              <a:rPr lang="en-GB" sz="1400" b="1"/>
              <a:t> is as important as conversion technology</a:t>
            </a:r>
            <a:r>
              <a:rPr lang="en-GB" sz="1400"/>
              <a:t> — poor logistics can outweigh the energy benefits of biomass.</a:t>
            </a:r>
          </a:p>
          <a:p>
            <a:pPr marL="0" indent="0">
              <a:lnSpc>
                <a:spcPct val="120000"/>
              </a:lnSpc>
              <a:spcBef>
                <a:spcPts val="600"/>
              </a:spcBef>
              <a:buNone/>
            </a:pPr>
            <a:endParaRPr lang="en-US" sz="1400">
              <a:solidFill>
                <a:srgbClr val="002060"/>
              </a:solidFill>
            </a:endParaRPr>
          </a:p>
        </p:txBody>
      </p:sp>
    </p:spTree>
    <p:extLst>
      <p:ext uri="{BB962C8B-B14F-4D97-AF65-F5344CB8AC3E}">
        <p14:creationId xmlns:p14="http://schemas.microsoft.com/office/powerpoint/2010/main" val="192330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err="1"/>
              <a:t>Biomass</a:t>
            </a:r>
            <a:r>
              <a:rPr lang="es-CO" altLang="en-US"/>
              <a:t> </a:t>
            </a:r>
            <a:r>
              <a:rPr lang="es-CO" altLang="en-US" err="1"/>
              <a:t>characterization</a:t>
            </a:r>
            <a:endParaRPr lang="en-US" altLang="en-US"/>
          </a:p>
        </p:txBody>
      </p:sp>
      <p:graphicFrame>
        <p:nvGraphicFramePr>
          <p:cNvPr id="5" name="Table 4">
            <a:extLst>
              <a:ext uri="{FF2B5EF4-FFF2-40B4-BE49-F238E27FC236}">
                <a16:creationId xmlns:a16="http://schemas.microsoft.com/office/drawing/2014/main" id="{CB42E74E-2E9E-4C4C-B8A4-D54BBCE6ED7C}"/>
              </a:ext>
            </a:extLst>
          </p:cNvPr>
          <p:cNvGraphicFramePr>
            <a:graphicFrameLocks noGrp="1"/>
          </p:cNvGraphicFramePr>
          <p:nvPr/>
        </p:nvGraphicFramePr>
        <p:xfrm>
          <a:off x="274320" y="1521503"/>
          <a:ext cx="11564753" cy="5323324"/>
        </p:xfrm>
        <a:graphic>
          <a:graphicData uri="http://schemas.openxmlformats.org/drawingml/2006/table">
            <a:tbl>
              <a:tblPr firstRow="1" firstCol="1" bandRow="1">
                <a:tableStyleId>{5C22544A-7EE6-4342-B048-85BDC9FD1C3A}</a:tableStyleId>
              </a:tblPr>
              <a:tblGrid>
                <a:gridCol w="2162924">
                  <a:extLst>
                    <a:ext uri="{9D8B030D-6E8A-4147-A177-3AD203B41FA5}">
                      <a16:colId xmlns:a16="http://schemas.microsoft.com/office/drawing/2014/main" val="905814640"/>
                    </a:ext>
                  </a:extLst>
                </a:gridCol>
                <a:gridCol w="2006536">
                  <a:extLst>
                    <a:ext uri="{9D8B030D-6E8A-4147-A177-3AD203B41FA5}">
                      <a16:colId xmlns:a16="http://schemas.microsoft.com/office/drawing/2014/main" val="2261950766"/>
                    </a:ext>
                  </a:extLst>
                </a:gridCol>
                <a:gridCol w="2006536">
                  <a:extLst>
                    <a:ext uri="{9D8B030D-6E8A-4147-A177-3AD203B41FA5}">
                      <a16:colId xmlns:a16="http://schemas.microsoft.com/office/drawing/2014/main" val="397704312"/>
                    </a:ext>
                  </a:extLst>
                </a:gridCol>
                <a:gridCol w="1699063">
                  <a:extLst>
                    <a:ext uri="{9D8B030D-6E8A-4147-A177-3AD203B41FA5}">
                      <a16:colId xmlns:a16="http://schemas.microsoft.com/office/drawing/2014/main" val="3612919201"/>
                    </a:ext>
                  </a:extLst>
                </a:gridCol>
                <a:gridCol w="1844847">
                  <a:extLst>
                    <a:ext uri="{9D8B030D-6E8A-4147-A177-3AD203B41FA5}">
                      <a16:colId xmlns:a16="http://schemas.microsoft.com/office/drawing/2014/main" val="525654829"/>
                    </a:ext>
                  </a:extLst>
                </a:gridCol>
                <a:gridCol w="1844847">
                  <a:extLst>
                    <a:ext uri="{9D8B030D-6E8A-4147-A177-3AD203B41FA5}">
                      <a16:colId xmlns:a16="http://schemas.microsoft.com/office/drawing/2014/main" val="937817287"/>
                    </a:ext>
                  </a:extLst>
                </a:gridCol>
              </a:tblGrid>
              <a:tr h="378876">
                <a:tc rowSpan="2" gridSpan="2">
                  <a:txBody>
                    <a:bodyPr/>
                    <a:lstStyle/>
                    <a:p>
                      <a:pPr algn="ctr">
                        <a:lnSpc>
                          <a:spcPct val="150000"/>
                        </a:lnSpc>
                        <a:spcBef>
                          <a:spcPts val="1200"/>
                        </a:spcBef>
                      </a:pPr>
                      <a:r>
                        <a:rPr lang="en-GB" sz="1700" spc="50">
                          <a:effectLst/>
                        </a:rPr>
                        <a:t>Composition</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rowSpan="2" hMerge="1">
                  <a:txBody>
                    <a:bodyPr/>
                    <a:lstStyle/>
                    <a:p>
                      <a:endParaRPr lang="en-US"/>
                    </a:p>
                  </a:txBody>
                  <a:tcPr/>
                </a:tc>
                <a:tc gridSpan="4">
                  <a:txBody>
                    <a:bodyPr/>
                    <a:lstStyle/>
                    <a:p>
                      <a:pPr algn="ctr">
                        <a:lnSpc>
                          <a:spcPct val="150000"/>
                        </a:lnSpc>
                        <a:spcBef>
                          <a:spcPts val="1200"/>
                        </a:spcBef>
                      </a:pPr>
                      <a:r>
                        <a:rPr lang="en-GB" sz="1700" spc="50">
                          <a:effectLst/>
                        </a:rPr>
                        <a:t>Woody Biomass</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9116729"/>
                  </a:ext>
                </a:extLst>
              </a:tr>
              <a:tr h="441804">
                <a:tc gridSpan="2" vMerge="1">
                  <a:txBody>
                    <a:bodyPr/>
                    <a:lstStyle/>
                    <a:p>
                      <a:endParaRPr lang="en-US"/>
                    </a:p>
                  </a:txBody>
                  <a:tcPr/>
                </a:tc>
                <a:tc hMerge="1" vMerge="1">
                  <a:txBody>
                    <a:bodyPr/>
                    <a:lstStyle/>
                    <a:p>
                      <a:endParaRPr lang="en-US"/>
                    </a:p>
                  </a:txBody>
                  <a:tcPr/>
                </a:tc>
                <a:tc>
                  <a:txBody>
                    <a:bodyPr/>
                    <a:lstStyle/>
                    <a:p>
                      <a:pPr marL="0" algn="ctr" defTabSz="914400" rtl="0" eaLnBrk="1" latinLnBrk="0" hangingPunct="1">
                        <a:lnSpc>
                          <a:spcPct val="150000"/>
                        </a:lnSpc>
                        <a:spcBef>
                          <a:spcPts val="1200"/>
                        </a:spcBef>
                      </a:pPr>
                      <a:r>
                        <a:rPr lang="en-GB" sz="1700" b="1" kern="1200" spc="50">
                          <a:solidFill>
                            <a:schemeClr val="lt1"/>
                          </a:solidFill>
                          <a:effectLst/>
                          <a:latin typeface="+mn-lt"/>
                          <a:ea typeface="+mn-ea"/>
                          <a:cs typeface="+mn-cs"/>
                        </a:rPr>
                        <a:t>Norway spruce</a:t>
                      </a:r>
                      <a:endParaRPr lang="en-US" sz="1700" b="1" kern="1200" spc="50">
                        <a:solidFill>
                          <a:schemeClr val="lt1"/>
                        </a:solidFill>
                        <a:effectLst/>
                        <a:latin typeface="+mn-lt"/>
                        <a:ea typeface="+mn-ea"/>
                        <a:cs typeface="+mn-cs"/>
                      </a:endParaRPr>
                    </a:p>
                  </a:txBody>
                  <a:tcPr marL="68580" marR="68580" marT="0" marB="0" anchor="ctr">
                    <a:solidFill>
                      <a:schemeClr val="accent1"/>
                    </a:solidFill>
                  </a:tcPr>
                </a:tc>
                <a:tc>
                  <a:txBody>
                    <a:bodyPr/>
                    <a:lstStyle/>
                    <a:p>
                      <a:pPr marL="0" algn="ctr" defTabSz="914400" rtl="0" eaLnBrk="1" latinLnBrk="0" hangingPunct="1">
                        <a:lnSpc>
                          <a:spcPct val="150000"/>
                        </a:lnSpc>
                        <a:spcBef>
                          <a:spcPts val="1200"/>
                        </a:spcBef>
                      </a:pPr>
                      <a:r>
                        <a:rPr lang="en-GB" sz="1700" b="1" kern="1200" spc="50">
                          <a:solidFill>
                            <a:schemeClr val="lt1"/>
                          </a:solidFill>
                          <a:effectLst/>
                          <a:latin typeface="+mn-lt"/>
                          <a:ea typeface="+mn-ea"/>
                          <a:cs typeface="+mn-cs"/>
                        </a:rPr>
                        <a:t>Grey alder</a:t>
                      </a:r>
                      <a:endParaRPr lang="en-US" sz="1700" b="1" kern="1200" spc="50">
                        <a:solidFill>
                          <a:schemeClr val="lt1"/>
                        </a:solidFill>
                        <a:effectLst/>
                        <a:latin typeface="+mn-lt"/>
                        <a:ea typeface="+mn-ea"/>
                        <a:cs typeface="+mn-cs"/>
                      </a:endParaRPr>
                    </a:p>
                  </a:txBody>
                  <a:tcPr marL="68580" marR="68580" marT="0" marB="0" anchor="ctr">
                    <a:solidFill>
                      <a:schemeClr val="accent1"/>
                    </a:solidFill>
                  </a:tcPr>
                </a:tc>
                <a:tc>
                  <a:txBody>
                    <a:bodyPr/>
                    <a:lstStyle/>
                    <a:p>
                      <a:pPr marL="0" algn="ctr" defTabSz="914400" rtl="0" eaLnBrk="1" latinLnBrk="0" hangingPunct="1">
                        <a:lnSpc>
                          <a:spcPct val="150000"/>
                        </a:lnSpc>
                        <a:spcBef>
                          <a:spcPts val="1200"/>
                        </a:spcBef>
                      </a:pPr>
                      <a:r>
                        <a:rPr lang="en-GB" sz="1700" b="1" kern="1200" spc="50">
                          <a:solidFill>
                            <a:schemeClr val="lt1"/>
                          </a:solidFill>
                          <a:effectLst/>
                          <a:latin typeface="+mn-lt"/>
                          <a:ea typeface="+mn-ea"/>
                          <a:cs typeface="+mn-cs"/>
                        </a:rPr>
                        <a:t>Scots pine</a:t>
                      </a:r>
                      <a:endParaRPr lang="en-US" sz="1700" b="1" kern="1200" spc="50">
                        <a:solidFill>
                          <a:schemeClr val="lt1"/>
                        </a:solidFill>
                        <a:effectLst/>
                        <a:latin typeface="+mn-lt"/>
                        <a:ea typeface="+mn-ea"/>
                        <a:cs typeface="+mn-cs"/>
                      </a:endParaRPr>
                    </a:p>
                  </a:txBody>
                  <a:tcPr marL="68580" marR="68580" marT="0" marB="0" anchor="ctr">
                    <a:solidFill>
                      <a:schemeClr val="accent1"/>
                    </a:solidFill>
                  </a:tcPr>
                </a:tc>
                <a:tc>
                  <a:txBody>
                    <a:bodyPr/>
                    <a:lstStyle/>
                    <a:p>
                      <a:pPr marL="0" algn="ctr" defTabSz="914400" rtl="0" eaLnBrk="1" latinLnBrk="0" hangingPunct="1">
                        <a:lnSpc>
                          <a:spcPct val="150000"/>
                        </a:lnSpc>
                        <a:spcBef>
                          <a:spcPts val="1200"/>
                        </a:spcBef>
                      </a:pPr>
                      <a:r>
                        <a:rPr lang="en-GB" sz="1700" b="1" kern="1200" spc="50">
                          <a:solidFill>
                            <a:schemeClr val="lt1"/>
                          </a:solidFill>
                          <a:effectLst/>
                          <a:latin typeface="+mn-lt"/>
                          <a:ea typeface="+mn-ea"/>
                          <a:cs typeface="+mn-cs"/>
                        </a:rPr>
                        <a:t>Silver birch</a:t>
                      </a:r>
                      <a:endParaRPr lang="en-US" sz="1700" b="1" kern="1200" spc="50">
                        <a:solidFill>
                          <a:schemeClr val="lt1"/>
                        </a:solidFill>
                        <a:effectLst/>
                        <a:latin typeface="+mn-lt"/>
                        <a:ea typeface="+mn-ea"/>
                        <a:cs typeface="+mn-cs"/>
                      </a:endParaRPr>
                    </a:p>
                  </a:txBody>
                  <a:tcPr marL="68580" marR="68580" marT="0" marB="0" anchor="ctr">
                    <a:solidFill>
                      <a:schemeClr val="accent1"/>
                    </a:solidFill>
                  </a:tcPr>
                </a:tc>
                <a:extLst>
                  <a:ext uri="{0D108BD9-81ED-4DB2-BD59-A6C34878D82A}">
                    <a16:rowId xmlns:a16="http://schemas.microsoft.com/office/drawing/2014/main" val="3478545712"/>
                  </a:ext>
                </a:extLst>
              </a:tr>
              <a:tr h="378876">
                <a:tc rowSpan="5">
                  <a:txBody>
                    <a:bodyPr/>
                    <a:lstStyle/>
                    <a:p>
                      <a:pPr algn="ctr">
                        <a:lnSpc>
                          <a:spcPct val="150000"/>
                        </a:lnSpc>
                        <a:spcBef>
                          <a:spcPts val="1200"/>
                        </a:spcBef>
                      </a:pPr>
                      <a:r>
                        <a:rPr lang="en-GB" sz="1700" spc="50">
                          <a:effectLst/>
                        </a:rPr>
                        <a:t>Elemental analysis [wt%]</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C</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50.3</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49.9</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50.1</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49.3</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9051870"/>
                  </a:ext>
                </a:extLst>
              </a:tr>
              <a:tr h="378876">
                <a:tc vMerge="1">
                  <a:txBody>
                    <a:bodyPr/>
                    <a:lstStyle/>
                    <a:p>
                      <a:endParaRPr lang="en-US"/>
                    </a:p>
                  </a:txBody>
                  <a:tcPr/>
                </a:tc>
                <a:tc>
                  <a:txBody>
                    <a:bodyPr/>
                    <a:lstStyle/>
                    <a:p>
                      <a:pPr algn="ctr">
                        <a:lnSpc>
                          <a:spcPct val="150000"/>
                        </a:lnSpc>
                        <a:spcBef>
                          <a:spcPts val="1200"/>
                        </a:spcBef>
                      </a:pPr>
                      <a:r>
                        <a:rPr lang="en-GB" sz="1700" spc="50">
                          <a:effectLst/>
                        </a:rPr>
                        <a:t>H</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6.6</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6.6</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6.6</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6.6</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45417471"/>
                  </a:ext>
                </a:extLst>
              </a:tr>
              <a:tr h="378876">
                <a:tc vMerge="1">
                  <a:txBody>
                    <a:bodyPr/>
                    <a:lstStyle/>
                    <a:p>
                      <a:endParaRPr lang="en-US"/>
                    </a:p>
                  </a:txBody>
                  <a:tcPr/>
                </a:tc>
                <a:tc>
                  <a:txBody>
                    <a:bodyPr/>
                    <a:lstStyle/>
                    <a:p>
                      <a:pPr algn="ctr">
                        <a:lnSpc>
                          <a:spcPct val="150000"/>
                        </a:lnSpc>
                        <a:spcBef>
                          <a:spcPts val="1200"/>
                        </a:spcBef>
                      </a:pPr>
                      <a:r>
                        <a:rPr lang="en-GB" sz="1700" spc="50">
                          <a:effectLst/>
                        </a:rPr>
                        <a:t>N</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0.1</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0.2</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0.19</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0.08</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6086358"/>
                  </a:ext>
                </a:extLst>
              </a:tr>
              <a:tr h="378876">
                <a:tc vMerge="1">
                  <a:txBody>
                    <a:bodyPr/>
                    <a:lstStyle/>
                    <a:p>
                      <a:endParaRPr lang="en-US"/>
                    </a:p>
                  </a:txBody>
                  <a:tcPr/>
                </a:tc>
                <a:tc>
                  <a:txBody>
                    <a:bodyPr/>
                    <a:lstStyle/>
                    <a:p>
                      <a:pPr algn="ctr">
                        <a:lnSpc>
                          <a:spcPct val="150000"/>
                        </a:lnSpc>
                        <a:spcBef>
                          <a:spcPts val="1200"/>
                        </a:spcBef>
                      </a:pPr>
                      <a:r>
                        <a:rPr lang="en-GB" sz="1700" spc="50">
                          <a:effectLst/>
                        </a:rPr>
                        <a:t>S</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n.d.</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n.d.</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n.d.</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n.d.</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2952011"/>
                  </a:ext>
                </a:extLst>
              </a:tr>
              <a:tr h="378876">
                <a:tc vMerge="1">
                  <a:txBody>
                    <a:bodyPr/>
                    <a:lstStyle/>
                    <a:p>
                      <a:endParaRPr lang="en-US"/>
                    </a:p>
                  </a:txBody>
                  <a:tcPr/>
                </a:tc>
                <a:tc>
                  <a:txBody>
                    <a:bodyPr/>
                    <a:lstStyle/>
                    <a:p>
                      <a:pPr algn="ctr">
                        <a:lnSpc>
                          <a:spcPct val="150000"/>
                        </a:lnSpc>
                        <a:spcBef>
                          <a:spcPts val="1200"/>
                        </a:spcBef>
                      </a:pPr>
                      <a:r>
                        <a:rPr lang="en-GB" sz="1700" spc="50">
                          <a:effectLst/>
                        </a:rPr>
                        <a:t>O*</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42.7</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43.0</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43.1</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44.0</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8464781"/>
                  </a:ext>
                </a:extLst>
              </a:tr>
              <a:tr h="378876">
                <a:tc rowSpan="4">
                  <a:txBody>
                    <a:bodyPr/>
                    <a:lstStyle/>
                    <a:p>
                      <a:pPr algn="ctr">
                        <a:lnSpc>
                          <a:spcPct val="150000"/>
                        </a:lnSpc>
                        <a:spcBef>
                          <a:spcPts val="1200"/>
                        </a:spcBef>
                      </a:pPr>
                      <a:r>
                        <a:rPr lang="en-GB" sz="1700" spc="50">
                          <a:effectLst/>
                        </a:rPr>
                        <a:t>Proximate analysis [wt%]</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Ash content</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0.3</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0.3</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0.3</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0.3</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169261"/>
                  </a:ext>
                </a:extLst>
              </a:tr>
              <a:tr h="378876">
                <a:tc vMerge="1">
                  <a:txBody>
                    <a:bodyPr/>
                    <a:lstStyle/>
                    <a:p>
                      <a:endParaRPr lang="en-US"/>
                    </a:p>
                  </a:txBody>
                  <a:tcPr/>
                </a:tc>
                <a:tc>
                  <a:txBody>
                    <a:bodyPr/>
                    <a:lstStyle/>
                    <a:p>
                      <a:pPr algn="ctr">
                        <a:lnSpc>
                          <a:spcPct val="150000"/>
                        </a:lnSpc>
                        <a:spcBef>
                          <a:spcPts val="1200"/>
                        </a:spcBef>
                      </a:pPr>
                      <a:r>
                        <a:rPr lang="en-GB" sz="1700" spc="50">
                          <a:effectLst/>
                        </a:rPr>
                        <a:t>Moisture</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6.9</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7.6</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8.5</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7.7</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5876258"/>
                  </a:ext>
                </a:extLst>
              </a:tr>
              <a:tr h="378876">
                <a:tc vMerge="1">
                  <a:txBody>
                    <a:bodyPr/>
                    <a:lstStyle/>
                    <a:p>
                      <a:endParaRPr lang="en-US"/>
                    </a:p>
                  </a:txBody>
                  <a:tcPr/>
                </a:tc>
                <a:tc>
                  <a:txBody>
                    <a:bodyPr/>
                    <a:lstStyle/>
                    <a:p>
                      <a:pPr algn="ctr">
                        <a:lnSpc>
                          <a:spcPct val="150000"/>
                        </a:lnSpc>
                        <a:spcBef>
                          <a:spcPts val="1200"/>
                        </a:spcBef>
                      </a:pPr>
                      <a:r>
                        <a:rPr lang="en-GB" sz="1700" spc="50">
                          <a:effectLst/>
                        </a:rPr>
                        <a:t>Fixed carbon</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14.2</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14.0</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14.5</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12.8</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924218"/>
                  </a:ext>
                </a:extLst>
              </a:tr>
              <a:tr h="378876">
                <a:tc vMerge="1">
                  <a:txBody>
                    <a:bodyPr/>
                    <a:lstStyle/>
                    <a:p>
                      <a:endParaRPr lang="en-US"/>
                    </a:p>
                  </a:txBody>
                  <a:tcPr/>
                </a:tc>
                <a:tc>
                  <a:txBody>
                    <a:bodyPr/>
                    <a:lstStyle/>
                    <a:p>
                      <a:pPr algn="ctr">
                        <a:lnSpc>
                          <a:spcPct val="150000"/>
                        </a:lnSpc>
                        <a:spcBef>
                          <a:spcPts val="1200"/>
                        </a:spcBef>
                      </a:pPr>
                      <a:r>
                        <a:rPr lang="en-GB" sz="1700" spc="50">
                          <a:effectLst/>
                        </a:rPr>
                        <a:t>Volatile matter</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85.5</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85.7</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85.2</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86.9</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8807655"/>
                  </a:ext>
                </a:extLst>
              </a:tr>
              <a:tr h="378876">
                <a:tc rowSpan="2">
                  <a:txBody>
                    <a:bodyPr/>
                    <a:lstStyle/>
                    <a:p>
                      <a:pPr algn="ctr">
                        <a:lnSpc>
                          <a:spcPct val="150000"/>
                        </a:lnSpc>
                        <a:spcBef>
                          <a:spcPts val="1200"/>
                        </a:spcBef>
                      </a:pPr>
                      <a:r>
                        <a:rPr lang="en-GB" sz="1700" spc="50">
                          <a:effectLst/>
                        </a:rPr>
                        <a:t>Calorific value [MJ/kg]</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LHV</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18.6</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18.5</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18.4</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18.0</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0793050"/>
                  </a:ext>
                </a:extLst>
              </a:tr>
              <a:tr h="430835">
                <a:tc vMerge="1">
                  <a:txBody>
                    <a:bodyPr/>
                    <a:lstStyle/>
                    <a:p>
                      <a:endParaRPr lang="en-US"/>
                    </a:p>
                  </a:txBody>
                  <a:tcPr/>
                </a:tc>
                <a:tc>
                  <a:txBody>
                    <a:bodyPr/>
                    <a:lstStyle/>
                    <a:p>
                      <a:pPr algn="ctr">
                        <a:lnSpc>
                          <a:spcPct val="150000"/>
                        </a:lnSpc>
                        <a:spcBef>
                          <a:spcPts val="1200"/>
                        </a:spcBef>
                      </a:pPr>
                      <a:r>
                        <a:rPr lang="en-GB" sz="1700" spc="50">
                          <a:effectLst/>
                        </a:rPr>
                        <a:t>HHV</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20.0</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19.9</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19.8</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1200"/>
                        </a:spcBef>
                      </a:pPr>
                      <a:r>
                        <a:rPr lang="en-GB" sz="1700" spc="50">
                          <a:effectLst/>
                        </a:rPr>
                        <a:t>18.1</a:t>
                      </a:r>
                      <a:endParaRPr lang="en-US" sz="1700" spc="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9669096"/>
                  </a:ext>
                </a:extLst>
              </a:tr>
            </a:tbl>
          </a:graphicData>
        </a:graphic>
      </p:graphicFrame>
      <p:sp>
        <p:nvSpPr>
          <p:cNvPr id="6" name="Text Placeholder 2">
            <a:extLst>
              <a:ext uri="{FF2B5EF4-FFF2-40B4-BE49-F238E27FC236}">
                <a16:creationId xmlns:a16="http://schemas.microsoft.com/office/drawing/2014/main" id="{ADE4061D-B9C0-4AA0-833D-76C4D36A2B16}"/>
              </a:ext>
            </a:extLst>
          </p:cNvPr>
          <p:cNvSpPr txBox="1">
            <a:spLocks/>
          </p:cNvSpPr>
          <p:nvPr/>
        </p:nvSpPr>
        <p:spPr>
          <a:xfrm>
            <a:off x="768183" y="1127577"/>
            <a:ext cx="8873123" cy="532225"/>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n-US" sz="2200" b="1"/>
              <a:t>Examples of </a:t>
            </a:r>
            <a:r>
              <a:rPr lang="et-EE" sz="2200" b="1" err="1"/>
              <a:t>woody</a:t>
            </a:r>
            <a:r>
              <a:rPr lang="et-EE" sz="2200" b="1"/>
              <a:t> </a:t>
            </a:r>
            <a:r>
              <a:rPr lang="en-US" sz="2200" b="1"/>
              <a:t>biomass chemical composition</a:t>
            </a:r>
            <a:endParaRPr lang="en-US" sz="2200" b="1">
              <a:solidFill>
                <a:srgbClr val="FF0000"/>
              </a:solidFill>
            </a:endParaRPr>
          </a:p>
        </p:txBody>
      </p:sp>
    </p:spTree>
    <p:extLst>
      <p:ext uri="{BB962C8B-B14F-4D97-AF65-F5344CB8AC3E}">
        <p14:creationId xmlns:p14="http://schemas.microsoft.com/office/powerpoint/2010/main" val="2314819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459C5-C3E9-AC2E-1B07-93F3783D272D}"/>
            </a:ext>
          </a:extLst>
        </p:cNvPr>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F330C228-15DB-E227-923A-1E0B349DD557}"/>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t-EE" altLang="en-US" dirty="0"/>
              <a:t>3. </a:t>
            </a:r>
            <a:r>
              <a:rPr lang="es-CO" altLang="en-US" dirty="0" err="1"/>
              <a:t>Biomass</a:t>
            </a:r>
            <a:r>
              <a:rPr lang="es-CO" altLang="en-US" dirty="0"/>
              <a:t> </a:t>
            </a:r>
            <a:r>
              <a:rPr lang="es-CO" altLang="en-US" dirty="0" err="1"/>
              <a:t>characterization</a:t>
            </a:r>
            <a:r>
              <a:rPr lang="et-EE" altLang="en-US" dirty="0"/>
              <a:t>. </a:t>
            </a:r>
            <a:r>
              <a:rPr lang="et-EE" altLang="en-US" dirty="0" err="1"/>
              <a:t>Exercise</a:t>
            </a:r>
            <a:r>
              <a:rPr lang="et-EE" altLang="en-US" dirty="0"/>
              <a:t> </a:t>
            </a:r>
            <a:endParaRPr lang="en-US" altLang="en-US" dirty="0"/>
          </a:p>
        </p:txBody>
      </p:sp>
      <p:sp>
        <p:nvSpPr>
          <p:cNvPr id="11" name="TextBox 10">
            <a:extLst>
              <a:ext uri="{FF2B5EF4-FFF2-40B4-BE49-F238E27FC236}">
                <a16:creationId xmlns:a16="http://schemas.microsoft.com/office/drawing/2014/main" id="{383C6B95-1563-9ACD-9953-2E985A408982}"/>
              </a:ext>
            </a:extLst>
          </p:cNvPr>
          <p:cNvSpPr txBox="1"/>
          <p:nvPr/>
        </p:nvSpPr>
        <p:spPr>
          <a:xfrm>
            <a:off x="6468178" y="1095762"/>
            <a:ext cx="5488806" cy="5265031"/>
          </a:xfrm>
          <a:prstGeom prst="rect">
            <a:avLst/>
          </a:prstGeom>
          <a:noFill/>
        </p:spPr>
        <p:txBody>
          <a:bodyPr wrap="square">
            <a:spAutoFit/>
          </a:bodyPr>
          <a:lstStyle/>
          <a:p>
            <a:pPr marL="0" lvl="0" indent="0" algn="just" eaLnBrk="1" fontAlgn="t" hangingPunct="1">
              <a:lnSpc>
                <a:spcPct val="70000"/>
              </a:lnSpc>
              <a:spcBef>
                <a:spcPts val="1600"/>
              </a:spcBef>
              <a:spcAft>
                <a:spcPts val="0"/>
              </a:spcAft>
              <a:buSzPts val="2400"/>
              <a:buFont typeface="Arial" pitchFamily="34" charset="0"/>
              <a:buNone/>
            </a:pPr>
            <a:r>
              <a:rPr lang="en-GB" altLang="en-US" sz="1600" b="1">
                <a:solidFill>
                  <a:srgbClr val="332B60"/>
                </a:solidFill>
                <a:latin typeface="Verdana" panose="020B0604030504040204" pitchFamily="34" charset="0"/>
                <a:ea typeface="Calibri" panose="020F0502020204030204" pitchFamily="34" charset="0"/>
                <a:cs typeface="Times New Roman" panose="02020603050405020304" pitchFamily="18" charset="0"/>
              </a:rPr>
              <a:t>Pick </a:t>
            </a:r>
            <a:r>
              <a:rPr lang="et-EE" altLang="en-US" sz="1600" b="1">
                <a:solidFill>
                  <a:srgbClr val="332B60"/>
                </a:solidFill>
                <a:latin typeface="Verdana" panose="020B0604030504040204" pitchFamily="34" charset="0"/>
                <a:ea typeface="Calibri" panose="020F0502020204030204" pitchFamily="34" charset="0"/>
                <a:cs typeface="Times New Roman" panose="02020603050405020304" pitchFamily="18" charset="0"/>
              </a:rPr>
              <a:t>4</a:t>
            </a:r>
            <a:r>
              <a:rPr lang="en-GB" altLang="en-US" sz="1600" b="1">
                <a:solidFill>
                  <a:srgbClr val="332B60"/>
                </a:solidFill>
                <a:latin typeface="Verdana" panose="020B0604030504040204" pitchFamily="34" charset="0"/>
                <a:ea typeface="Calibri" panose="020F0502020204030204" pitchFamily="34" charset="0"/>
                <a:cs typeface="Times New Roman" panose="02020603050405020304" pitchFamily="18" charset="0"/>
              </a:rPr>
              <a:t> biomass feedstocks </a:t>
            </a:r>
            <a:r>
              <a:rPr lang="en-GB" altLang="en-US" sz="1600">
                <a:solidFill>
                  <a:srgbClr val="332B60"/>
                </a:solidFill>
                <a:latin typeface="Verdana" panose="020B0604030504040204" pitchFamily="34" charset="0"/>
                <a:ea typeface="Calibri" panose="020F0502020204030204" pitchFamily="34" charset="0"/>
                <a:cs typeface="Times New Roman" panose="02020603050405020304" pitchFamily="18" charset="0"/>
              </a:rPr>
              <a:t>from the list provided (e.g., wood, straw, algae, manure).</a:t>
            </a:r>
          </a:p>
          <a:p>
            <a:pPr marL="0" lvl="0" indent="0" algn="just" eaLnBrk="1" fontAlgn="t" hangingPunct="1">
              <a:lnSpc>
                <a:spcPct val="70000"/>
              </a:lnSpc>
              <a:spcBef>
                <a:spcPts val="1600"/>
              </a:spcBef>
              <a:spcAft>
                <a:spcPts val="0"/>
              </a:spcAft>
              <a:buSzPts val="2400"/>
              <a:buFont typeface="Arial" pitchFamily="34" charset="0"/>
              <a:buNone/>
            </a:pPr>
            <a:r>
              <a:rPr lang="en-GB" altLang="en-US" sz="1600">
                <a:solidFill>
                  <a:srgbClr val="332B60"/>
                </a:solidFill>
                <a:latin typeface="Verdana" panose="020B0604030504040204" pitchFamily="34" charset="0"/>
                <a:ea typeface="Calibri" panose="020F0502020204030204" pitchFamily="34" charset="0"/>
                <a:cs typeface="Times New Roman" panose="02020603050405020304" pitchFamily="18" charset="0"/>
              </a:rPr>
              <a:t>Using the given composition and properties, calculate:</a:t>
            </a:r>
          </a:p>
          <a:p>
            <a:pPr marL="285750" lvl="0" indent="-285750" algn="just" eaLnBrk="1" fontAlgn="t" hangingPunct="1">
              <a:lnSpc>
                <a:spcPct val="70000"/>
              </a:lnSpc>
              <a:spcBef>
                <a:spcPts val="1600"/>
              </a:spcBef>
              <a:spcAft>
                <a:spcPts val="0"/>
              </a:spcAft>
              <a:buSzPts val="2400"/>
              <a:buFont typeface="Arial" panose="020B0604020202020204" pitchFamily="34" charset="0"/>
              <a:buChar char="•"/>
            </a:pPr>
            <a:r>
              <a:rPr lang="en-GB" altLang="en-US" sz="1600" b="1">
                <a:solidFill>
                  <a:srgbClr val="332B60"/>
                </a:solidFill>
                <a:latin typeface="Verdana" panose="020B0604030504040204" pitchFamily="34" charset="0"/>
                <a:ea typeface="Calibri" panose="020F0502020204030204" pitchFamily="34" charset="0"/>
                <a:cs typeface="Times New Roman" panose="02020603050405020304" pitchFamily="18" charset="0"/>
              </a:rPr>
              <a:t>Heating values (HHV, LHV) – dry and as-received</a:t>
            </a:r>
          </a:p>
          <a:p>
            <a:pPr marL="285750" lvl="0" indent="-285750" algn="just" eaLnBrk="1" fontAlgn="t" hangingPunct="1">
              <a:lnSpc>
                <a:spcPct val="70000"/>
              </a:lnSpc>
              <a:spcBef>
                <a:spcPts val="1600"/>
              </a:spcBef>
              <a:spcAft>
                <a:spcPts val="0"/>
              </a:spcAft>
              <a:buSzPts val="2400"/>
              <a:buFont typeface="Arial" panose="020B0604020202020204" pitchFamily="34" charset="0"/>
              <a:buChar char="•"/>
            </a:pPr>
            <a:r>
              <a:rPr lang="en-GB" altLang="en-US" sz="1600" b="1">
                <a:solidFill>
                  <a:srgbClr val="332B60"/>
                </a:solidFill>
                <a:latin typeface="Verdana" panose="020B0604030504040204" pitchFamily="34" charset="0"/>
                <a:ea typeface="Calibri" panose="020F0502020204030204" pitchFamily="34" charset="0"/>
                <a:cs typeface="Times New Roman" panose="02020603050405020304" pitchFamily="18" charset="0"/>
              </a:rPr>
              <a:t>Stoichiometric oxygen and air requirements</a:t>
            </a:r>
          </a:p>
          <a:p>
            <a:pPr marL="285750" lvl="0" indent="-285750" algn="just" eaLnBrk="1" fontAlgn="t" hangingPunct="1">
              <a:lnSpc>
                <a:spcPct val="70000"/>
              </a:lnSpc>
              <a:spcBef>
                <a:spcPts val="1600"/>
              </a:spcBef>
              <a:spcAft>
                <a:spcPts val="0"/>
              </a:spcAft>
              <a:buSzPts val="2400"/>
              <a:buFont typeface="Arial" panose="020B0604020202020204" pitchFamily="34" charset="0"/>
              <a:buChar char="•"/>
            </a:pPr>
            <a:r>
              <a:rPr lang="en-GB" altLang="en-US" sz="1600" b="1">
                <a:solidFill>
                  <a:srgbClr val="332B60"/>
                </a:solidFill>
                <a:latin typeface="Verdana" panose="020B0604030504040204" pitchFamily="34" charset="0"/>
                <a:ea typeface="Calibri" panose="020F0502020204030204" pitchFamily="34" charset="0"/>
                <a:cs typeface="Times New Roman" panose="02020603050405020304" pitchFamily="18" charset="0"/>
              </a:rPr>
              <a:t>Fouling/slagging risk (Alkali Index)</a:t>
            </a:r>
          </a:p>
          <a:p>
            <a:pPr marL="0" lvl="0" indent="0" algn="just" eaLnBrk="1" fontAlgn="t" hangingPunct="1">
              <a:lnSpc>
                <a:spcPct val="70000"/>
              </a:lnSpc>
              <a:spcBef>
                <a:spcPts val="1600"/>
              </a:spcBef>
              <a:spcAft>
                <a:spcPts val="0"/>
              </a:spcAft>
              <a:buSzPts val="2400"/>
              <a:buFont typeface="Arial" pitchFamily="34" charset="0"/>
              <a:buNone/>
            </a:pPr>
            <a:r>
              <a:rPr lang="en-GB" altLang="en-US" sz="1600">
                <a:solidFill>
                  <a:srgbClr val="332B60"/>
                </a:solidFill>
                <a:latin typeface="Verdana" panose="020B0604030504040204" pitchFamily="34" charset="0"/>
                <a:ea typeface="Calibri" panose="020F0502020204030204" pitchFamily="34" charset="0"/>
                <a:cs typeface="Times New Roman" panose="02020603050405020304" pitchFamily="18" charset="0"/>
              </a:rPr>
              <a:t>Compare the two feedstocks and answer:</a:t>
            </a:r>
          </a:p>
          <a:p>
            <a:pPr marL="285750" lvl="0" indent="-285750" algn="just" eaLnBrk="1" fontAlgn="t" hangingPunct="1">
              <a:lnSpc>
                <a:spcPct val="70000"/>
              </a:lnSpc>
              <a:spcBef>
                <a:spcPts val="1600"/>
              </a:spcBef>
              <a:spcAft>
                <a:spcPts val="0"/>
              </a:spcAft>
              <a:buSzPts val="2400"/>
              <a:buFont typeface="Arial" panose="020B0604020202020204" pitchFamily="34" charset="0"/>
              <a:buChar char="•"/>
            </a:pPr>
            <a:r>
              <a:rPr lang="en-GB" altLang="en-US" sz="1600" b="1">
                <a:solidFill>
                  <a:srgbClr val="332B60"/>
                </a:solidFill>
                <a:latin typeface="Verdana" panose="020B0604030504040204" pitchFamily="34" charset="0"/>
                <a:ea typeface="Calibri" panose="020F0502020204030204" pitchFamily="34" charset="0"/>
                <a:cs typeface="Times New Roman" panose="02020603050405020304" pitchFamily="18" charset="0"/>
              </a:rPr>
              <a:t>Which has higher usable energy?</a:t>
            </a:r>
          </a:p>
          <a:p>
            <a:pPr marL="285750" lvl="0" indent="-285750" algn="just" eaLnBrk="1" fontAlgn="t" hangingPunct="1">
              <a:lnSpc>
                <a:spcPct val="70000"/>
              </a:lnSpc>
              <a:spcBef>
                <a:spcPts val="1600"/>
              </a:spcBef>
              <a:spcAft>
                <a:spcPts val="0"/>
              </a:spcAft>
              <a:buSzPts val="2400"/>
              <a:buFont typeface="Arial" panose="020B0604020202020204" pitchFamily="34" charset="0"/>
              <a:buChar char="•"/>
            </a:pPr>
            <a:r>
              <a:rPr lang="en-GB" altLang="en-US" sz="1600" b="1">
                <a:solidFill>
                  <a:srgbClr val="332B60"/>
                </a:solidFill>
                <a:latin typeface="Verdana" panose="020B0604030504040204" pitchFamily="34" charset="0"/>
                <a:ea typeface="Calibri" panose="020F0502020204030204" pitchFamily="34" charset="0"/>
                <a:cs typeface="Times New Roman" panose="02020603050405020304" pitchFamily="18" charset="0"/>
              </a:rPr>
              <a:t>Which needs more air for combustion/gasification?</a:t>
            </a:r>
          </a:p>
          <a:p>
            <a:pPr marL="285750" lvl="0" indent="-285750" algn="just" eaLnBrk="1" fontAlgn="t" hangingPunct="1">
              <a:lnSpc>
                <a:spcPct val="70000"/>
              </a:lnSpc>
              <a:spcBef>
                <a:spcPts val="1600"/>
              </a:spcBef>
              <a:spcAft>
                <a:spcPts val="0"/>
              </a:spcAft>
              <a:buSzPts val="2400"/>
              <a:buFont typeface="Arial" panose="020B0604020202020204" pitchFamily="34" charset="0"/>
              <a:buChar char="•"/>
            </a:pPr>
            <a:r>
              <a:rPr lang="en-GB" altLang="en-US" sz="1600" b="1">
                <a:solidFill>
                  <a:srgbClr val="332B60"/>
                </a:solidFill>
                <a:latin typeface="Verdana" panose="020B0604030504040204" pitchFamily="34" charset="0"/>
                <a:ea typeface="Calibri" panose="020F0502020204030204" pitchFamily="34" charset="0"/>
                <a:cs typeface="Times New Roman" panose="02020603050405020304" pitchFamily="18" charset="0"/>
              </a:rPr>
              <a:t>Which poses higher fouling</a:t>
            </a:r>
            <a:r>
              <a:rPr lang="et-EE" altLang="en-US" sz="1600" b="1">
                <a:solidFill>
                  <a:srgbClr val="332B60"/>
                </a:solidFill>
                <a:latin typeface="Verdana" panose="020B0604030504040204" pitchFamily="34" charset="0"/>
                <a:ea typeface="Calibri" panose="020F0502020204030204" pitchFamily="34" charset="0"/>
                <a:cs typeface="Times New Roman" panose="02020603050405020304" pitchFamily="18" charset="0"/>
              </a:rPr>
              <a:t>*</a:t>
            </a:r>
            <a:r>
              <a:rPr lang="en-GB" altLang="en-US" sz="1600" b="1">
                <a:solidFill>
                  <a:srgbClr val="332B60"/>
                </a:solidFill>
                <a:latin typeface="Verdana" panose="020B0604030504040204" pitchFamily="34" charset="0"/>
                <a:ea typeface="Calibri" panose="020F0502020204030204" pitchFamily="34" charset="0"/>
                <a:cs typeface="Times New Roman" panose="02020603050405020304" pitchFamily="18" charset="0"/>
              </a:rPr>
              <a:t> risk?</a:t>
            </a:r>
          </a:p>
          <a:p>
            <a:pPr marL="285750" lvl="0" indent="-285750" algn="just" eaLnBrk="1" fontAlgn="t" hangingPunct="1">
              <a:lnSpc>
                <a:spcPct val="70000"/>
              </a:lnSpc>
              <a:spcBef>
                <a:spcPts val="1600"/>
              </a:spcBef>
              <a:spcAft>
                <a:spcPts val="0"/>
              </a:spcAft>
              <a:buSzPts val="2400"/>
              <a:buFont typeface="Arial" panose="020B0604020202020204" pitchFamily="34" charset="0"/>
              <a:buChar char="•"/>
            </a:pPr>
            <a:r>
              <a:rPr lang="en-GB" altLang="en-US" sz="1600" b="1">
                <a:solidFill>
                  <a:srgbClr val="332B60"/>
                </a:solidFill>
                <a:latin typeface="Verdana" panose="020B0604030504040204" pitchFamily="34" charset="0"/>
                <a:ea typeface="Calibri" panose="020F0502020204030204" pitchFamily="34" charset="0"/>
                <a:cs typeface="Times New Roman" panose="02020603050405020304" pitchFamily="18" charset="0"/>
              </a:rPr>
              <a:t>Which conversion route is most suitable and why?</a:t>
            </a:r>
          </a:p>
          <a:p>
            <a:pPr marL="0" lvl="0" indent="0" algn="just" eaLnBrk="1" fontAlgn="t" hangingPunct="1">
              <a:lnSpc>
                <a:spcPct val="70000"/>
              </a:lnSpc>
              <a:spcBef>
                <a:spcPts val="1600"/>
              </a:spcBef>
              <a:spcAft>
                <a:spcPts val="0"/>
              </a:spcAft>
              <a:buSzPts val="2400"/>
              <a:buFont typeface="Arial" pitchFamily="34" charset="0"/>
              <a:buNone/>
            </a:pPr>
            <a:r>
              <a:rPr lang="en-GB" altLang="en-US" sz="1600">
                <a:solidFill>
                  <a:srgbClr val="332B60"/>
                </a:solidFill>
                <a:latin typeface="Verdana" panose="020B0604030504040204" pitchFamily="34" charset="0"/>
                <a:ea typeface="Calibri" panose="020F0502020204030204" pitchFamily="34" charset="0"/>
                <a:cs typeface="Times New Roman" panose="02020603050405020304" pitchFamily="18" charset="0"/>
              </a:rPr>
              <a:t>Prepare a </a:t>
            </a:r>
            <a:r>
              <a:rPr lang="en-GB" altLang="en-US" sz="1600" b="1">
                <a:solidFill>
                  <a:srgbClr val="332B60"/>
                </a:solidFill>
                <a:latin typeface="Verdana" panose="020B0604030504040204" pitchFamily="34" charset="0"/>
                <a:ea typeface="Calibri" panose="020F0502020204030204" pitchFamily="34" charset="0"/>
                <a:cs typeface="Times New Roman" panose="02020603050405020304" pitchFamily="18" charset="0"/>
              </a:rPr>
              <a:t>short 1 page report </a:t>
            </a:r>
            <a:r>
              <a:rPr lang="en-GB" altLang="en-US" sz="1600">
                <a:solidFill>
                  <a:srgbClr val="332B60"/>
                </a:solidFill>
                <a:latin typeface="Verdana" panose="020B0604030504040204" pitchFamily="34" charset="0"/>
                <a:ea typeface="Calibri" panose="020F0502020204030204" pitchFamily="34" charset="0"/>
                <a:cs typeface="Times New Roman" panose="02020603050405020304" pitchFamily="18" charset="0"/>
              </a:rPr>
              <a:t>with calculations, results, answers, and your conclusion.</a:t>
            </a:r>
            <a:endParaRPr lang="en-GB" sz="1600">
              <a:solidFill>
                <a:srgbClr val="332B60"/>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4C6036E-DD7B-A9FB-6C54-305800A32923}"/>
              </a:ext>
            </a:extLst>
          </p:cNvPr>
          <p:cNvSpPr txBox="1"/>
          <p:nvPr/>
        </p:nvSpPr>
        <p:spPr>
          <a:xfrm>
            <a:off x="235016" y="1393690"/>
            <a:ext cx="6097604" cy="3907993"/>
          </a:xfrm>
          <a:prstGeom prst="rect">
            <a:avLst/>
          </a:prstGeom>
          <a:noFill/>
        </p:spPr>
        <p:txBody>
          <a:bodyPr wrap="square">
            <a:spAutoFit/>
          </a:bodyPr>
          <a:lstStyle/>
          <a:p>
            <a:pPr algn="just" eaLnBrk="1" fontAlgn="t" hangingPunct="1">
              <a:lnSpc>
                <a:spcPct val="70000"/>
              </a:lnSpc>
              <a:spcBef>
                <a:spcPts val="1600"/>
              </a:spcBef>
              <a:spcAft>
                <a:spcPts val="0"/>
              </a:spcAft>
              <a:buSzPts val="2400"/>
            </a:pPr>
            <a:r>
              <a:rPr lang="en-US" altLang="en-US" sz="2000" b="1">
                <a:solidFill>
                  <a:srgbClr val="332B60"/>
                </a:solidFill>
                <a:latin typeface="Verdana" panose="020B0604030504040204" pitchFamily="34" charset="0"/>
                <a:ea typeface="Calibri" panose="020F0502020204030204" pitchFamily="34" charset="0"/>
                <a:cs typeface="Times New Roman" panose="02020603050405020304" pitchFamily="18" charset="0"/>
              </a:rPr>
              <a:t>Homework: Biomass Feedstock </a:t>
            </a:r>
            <a:r>
              <a:rPr lang="et-EE" altLang="en-US" sz="2000" b="1" err="1">
                <a:solidFill>
                  <a:srgbClr val="332B60"/>
                </a:solidFill>
                <a:latin typeface="Verdana" panose="020B0604030504040204" pitchFamily="34" charset="0"/>
                <a:ea typeface="Calibri" panose="020F0502020204030204" pitchFamily="34" charset="0"/>
                <a:cs typeface="Times New Roman" panose="02020603050405020304" pitchFamily="18" charset="0"/>
              </a:rPr>
              <a:t>comparison</a:t>
            </a:r>
            <a:endParaRPr lang="en-US" altLang="en-US" sz="2000" b="1">
              <a:solidFill>
                <a:srgbClr val="332B60"/>
              </a:solidFill>
              <a:latin typeface="Verdana" panose="020B0604030504040204" pitchFamily="34" charset="0"/>
              <a:ea typeface="Calibri" panose="020F0502020204030204" pitchFamily="34" charset="0"/>
              <a:cs typeface="Times New Roman" panose="02020603050405020304" pitchFamily="18" charset="0"/>
            </a:endParaRPr>
          </a:p>
          <a:p>
            <a:pPr marL="0" lvl="0" indent="0" algn="just" eaLnBrk="1" fontAlgn="t" hangingPunct="1">
              <a:lnSpc>
                <a:spcPct val="70000"/>
              </a:lnSpc>
              <a:spcBef>
                <a:spcPts val="1600"/>
              </a:spcBef>
              <a:spcAft>
                <a:spcPts val="0"/>
              </a:spcAft>
              <a:buSzPts val="2400"/>
              <a:buFont typeface="Arial" pitchFamily="34" charset="0"/>
              <a:buNone/>
            </a:pP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You are given a database of different biomass </a:t>
            </a:r>
            <a:r>
              <a:rPr lang="en-US" altLang="en-US" sz="1800" err="1">
                <a:solidFill>
                  <a:srgbClr val="332B60"/>
                </a:solidFill>
                <a:latin typeface="Verdana" panose="020B0604030504040204" pitchFamily="34" charset="0"/>
                <a:ea typeface="Calibri" panose="020F0502020204030204" pitchFamily="34" charset="0"/>
                <a:cs typeface="Times New Roman" panose="02020603050405020304" pitchFamily="18" charset="0"/>
              </a:rPr>
              <a:t>feedstoc</a:t>
            </a:r>
            <a:r>
              <a:rPr lang="et-EE"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k</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a:t>
            </a:r>
            <a:r>
              <a:rPr lang="en-US" altLang="en-US">
                <a:solidFill>
                  <a:srgbClr val="332B60"/>
                </a:solidFill>
                <a:latin typeface="Verdana" panose="020B0604030504040204" pitchFamily="34" charset="0"/>
                <a:ea typeface="Calibri" panose="020F0502020204030204" pitchFamily="34" charset="0"/>
                <a:cs typeface="Times New Roman" panose="02020603050405020304" pitchFamily="18" charset="0"/>
              </a:rPr>
              <a:t>For</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each feedstock, you </a:t>
            </a:r>
            <a:r>
              <a:rPr lang="et-EE" altLang="en-US">
                <a:solidFill>
                  <a:srgbClr val="332B60"/>
                </a:solidFill>
                <a:latin typeface="Verdana" panose="020B0604030504040204" pitchFamily="34" charset="0"/>
                <a:ea typeface="Calibri" panose="020F0502020204030204" pitchFamily="34" charset="0"/>
                <a:cs typeface="Times New Roman" panose="02020603050405020304" pitchFamily="18" charset="0"/>
              </a:rPr>
              <a:t>have</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a:t>
            </a:r>
          </a:p>
          <a:p>
            <a:pPr marL="285750" lvl="0" indent="-285750" algn="just" eaLnBrk="1" fontAlgn="t" hangingPunct="1">
              <a:lnSpc>
                <a:spcPct val="70000"/>
              </a:lnSpc>
              <a:spcBef>
                <a:spcPts val="1600"/>
              </a:spcBef>
              <a:spcAft>
                <a:spcPts val="0"/>
              </a:spcAft>
              <a:buSzPts val="2400"/>
              <a:buFont typeface="Arial" panose="020B0604020202020204" pitchFamily="34" charset="0"/>
              <a:buChar char="•"/>
            </a:pP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Elemental composition on </a:t>
            </a:r>
            <a:r>
              <a:rPr lang="en-US" altLang="en-US" sz="1800" err="1">
                <a:solidFill>
                  <a:srgbClr val="332B60"/>
                </a:solidFill>
                <a:latin typeface="Verdana" panose="020B0604030504040204" pitchFamily="34" charset="0"/>
                <a:ea typeface="Calibri" panose="020F0502020204030204" pitchFamily="34" charset="0"/>
                <a:cs typeface="Times New Roman" panose="02020603050405020304" pitchFamily="18" charset="0"/>
              </a:rPr>
              <a:t>daf</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basis: </a:t>
            </a:r>
            <a:r>
              <a:rPr lang="en-US" altLang="en-US" sz="1800" err="1">
                <a:solidFill>
                  <a:srgbClr val="332B60"/>
                </a:solidFill>
                <a:latin typeface="Verdana" panose="020B0604030504040204" pitchFamily="34" charset="0"/>
                <a:ea typeface="Calibri" panose="020F0502020204030204" pitchFamily="34" charset="0"/>
                <a:cs typeface="Times New Roman" panose="02020603050405020304" pitchFamily="18" charset="0"/>
              </a:rPr>
              <a:t>C_daf</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a:t>
            </a:r>
            <a:r>
              <a:rPr lang="en-US" altLang="en-US" sz="1800" err="1">
                <a:solidFill>
                  <a:srgbClr val="332B60"/>
                </a:solidFill>
                <a:latin typeface="Verdana" panose="020B0604030504040204" pitchFamily="34" charset="0"/>
                <a:ea typeface="Calibri" panose="020F0502020204030204" pitchFamily="34" charset="0"/>
                <a:cs typeface="Times New Roman" panose="02020603050405020304" pitchFamily="18" charset="0"/>
              </a:rPr>
              <a:t>H_daf</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a:t>
            </a:r>
            <a:r>
              <a:rPr lang="en-US" altLang="en-US" sz="1800" err="1">
                <a:solidFill>
                  <a:srgbClr val="332B60"/>
                </a:solidFill>
                <a:latin typeface="Verdana" panose="020B0604030504040204" pitchFamily="34" charset="0"/>
                <a:ea typeface="Calibri" panose="020F0502020204030204" pitchFamily="34" charset="0"/>
                <a:cs typeface="Times New Roman" panose="02020603050405020304" pitchFamily="18" charset="0"/>
              </a:rPr>
              <a:t>O_daf</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a:t>
            </a:r>
            <a:r>
              <a:rPr lang="en-US" altLang="en-US" sz="1800" err="1">
                <a:solidFill>
                  <a:srgbClr val="332B60"/>
                </a:solidFill>
                <a:latin typeface="Verdana" panose="020B0604030504040204" pitchFamily="34" charset="0"/>
                <a:ea typeface="Calibri" panose="020F0502020204030204" pitchFamily="34" charset="0"/>
                <a:cs typeface="Times New Roman" panose="02020603050405020304" pitchFamily="18" charset="0"/>
              </a:rPr>
              <a:t>N_daf</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a:t>
            </a:r>
            <a:r>
              <a:rPr lang="en-US" altLang="en-US" sz="1800" err="1">
                <a:solidFill>
                  <a:srgbClr val="332B60"/>
                </a:solidFill>
                <a:latin typeface="Verdana" panose="020B0604030504040204" pitchFamily="34" charset="0"/>
                <a:ea typeface="Calibri" panose="020F0502020204030204" pitchFamily="34" charset="0"/>
                <a:cs typeface="Times New Roman" panose="02020603050405020304" pitchFamily="18" charset="0"/>
              </a:rPr>
              <a:t>S_daf</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(wt.%)</a:t>
            </a:r>
          </a:p>
          <a:p>
            <a:pPr marL="285750" lvl="0" indent="-285750" algn="just" eaLnBrk="1" fontAlgn="t" hangingPunct="1">
              <a:lnSpc>
                <a:spcPct val="70000"/>
              </a:lnSpc>
              <a:spcBef>
                <a:spcPts val="1600"/>
              </a:spcBef>
              <a:spcAft>
                <a:spcPts val="0"/>
              </a:spcAft>
              <a:buSzPts val="2400"/>
              <a:buFont typeface="Arial" panose="020B0604020202020204" pitchFamily="34" charset="0"/>
              <a:buChar char="•"/>
            </a:pP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Ash</a:t>
            </a:r>
            <a:r>
              <a:rPr lang="et-EE"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_</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d</a:t>
            </a:r>
            <a:r>
              <a:rPr lang="et-EE" altLang="en-US" sz="1800" err="1">
                <a:solidFill>
                  <a:srgbClr val="332B60"/>
                </a:solidFill>
                <a:latin typeface="Verdana" panose="020B0604030504040204" pitchFamily="34" charset="0"/>
                <a:ea typeface="Calibri" panose="020F0502020204030204" pitchFamily="34" charset="0"/>
                <a:cs typeface="Times New Roman" panose="02020603050405020304" pitchFamily="18" charset="0"/>
              </a:rPr>
              <a:t>ry</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on dry basis (wt.%)</a:t>
            </a:r>
          </a:p>
          <a:p>
            <a:pPr marL="285750" lvl="0" indent="-285750" algn="just" eaLnBrk="1" fontAlgn="t" hangingPunct="1">
              <a:lnSpc>
                <a:spcPct val="70000"/>
              </a:lnSpc>
              <a:spcBef>
                <a:spcPts val="1600"/>
              </a:spcBef>
              <a:spcAft>
                <a:spcPts val="0"/>
              </a:spcAft>
              <a:buSzPts val="2400"/>
              <a:buFont typeface="Arial" panose="020B0604020202020204" pitchFamily="34" charset="0"/>
              <a:buChar char="•"/>
            </a:pP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Moisture</a:t>
            </a:r>
            <a:r>
              <a:rPr lang="et-EE"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(M)</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_</a:t>
            </a:r>
            <a:r>
              <a:rPr lang="et-EE" altLang="en-US" err="1">
                <a:solidFill>
                  <a:srgbClr val="332B60"/>
                </a:solidFill>
                <a:latin typeface="Verdana" panose="020B0604030504040204" pitchFamily="34" charset="0"/>
                <a:ea typeface="Calibri" panose="020F0502020204030204" pitchFamily="34" charset="0"/>
                <a:cs typeface="Times New Roman" panose="02020603050405020304" pitchFamily="18" charset="0"/>
              </a:rPr>
              <a:t>ar</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on as-received basis (fraction or %)</a:t>
            </a:r>
          </a:p>
          <a:p>
            <a:pPr marL="285750" lvl="0" indent="-285750" algn="just" eaLnBrk="1" fontAlgn="t" hangingPunct="1">
              <a:lnSpc>
                <a:spcPct val="70000"/>
              </a:lnSpc>
              <a:spcBef>
                <a:spcPts val="1600"/>
              </a:spcBef>
              <a:spcAft>
                <a:spcPts val="0"/>
              </a:spcAft>
              <a:buSzPts val="2400"/>
              <a:buFont typeface="Arial" panose="020B0604020202020204" pitchFamily="34" charset="0"/>
              <a:buChar char="•"/>
            </a:pP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Alkali in ash (% </a:t>
            </a:r>
            <a:r>
              <a:rPr lang="en-US" altLang="en-US" sz="1800" err="1">
                <a:solidFill>
                  <a:srgbClr val="332B60"/>
                </a:solidFill>
                <a:latin typeface="Verdana" panose="020B0604030504040204" pitchFamily="34" charset="0"/>
                <a:ea typeface="Calibri" panose="020F0502020204030204" pitchFamily="34" charset="0"/>
                <a:cs typeface="Times New Roman" panose="02020603050405020304" pitchFamily="18" charset="0"/>
              </a:rPr>
              <a:t>K₂O+Na₂O</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in ash)</a:t>
            </a:r>
            <a:endParaRPr lang="et-EE" altLang="en-US">
              <a:solidFill>
                <a:srgbClr val="332B60"/>
              </a:solidFill>
              <a:latin typeface="Verdana" panose="020B0604030504040204" pitchFamily="34" charset="0"/>
              <a:ea typeface="Calibri" panose="020F0502020204030204" pitchFamily="34" charset="0"/>
              <a:cs typeface="Times New Roman" panose="02020603050405020304" pitchFamily="18" charset="0"/>
            </a:endParaRPr>
          </a:p>
          <a:p>
            <a:pPr lvl="0" algn="just" eaLnBrk="1" fontAlgn="t" hangingPunct="1">
              <a:lnSpc>
                <a:spcPct val="70000"/>
              </a:lnSpc>
              <a:spcBef>
                <a:spcPts val="1600"/>
              </a:spcBef>
              <a:spcAft>
                <a:spcPts val="0"/>
              </a:spcAft>
              <a:buSzPts val="2400"/>
            </a:pPr>
            <a:r>
              <a:rPr lang="et-EE"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a:t>
            </a:r>
            <a:r>
              <a:rPr lang="en-US" altLang="en-US" sz="1800" err="1">
                <a:solidFill>
                  <a:srgbClr val="332B60"/>
                </a:solidFill>
                <a:latin typeface="Verdana" panose="020B0604030504040204" pitchFamily="34" charset="0"/>
                <a:ea typeface="Calibri" panose="020F0502020204030204" pitchFamily="34" charset="0"/>
                <a:cs typeface="Times New Roman" panose="02020603050405020304" pitchFamily="18" charset="0"/>
              </a:rPr>
              <a:t>daf</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 dry</a:t>
            </a:r>
            <a:r>
              <a:rPr lang="et-EE"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ash-free, dry = includes ash but no moisture, as-received (</a:t>
            </a:r>
            <a:r>
              <a:rPr lang="et-EE" altLang="en-US" err="1">
                <a:solidFill>
                  <a:srgbClr val="332B60"/>
                </a:solidFill>
                <a:latin typeface="Verdana" panose="020B0604030504040204" pitchFamily="34" charset="0"/>
                <a:ea typeface="Calibri" panose="020F0502020204030204" pitchFamily="34" charset="0"/>
                <a:cs typeface="Times New Roman" panose="02020603050405020304" pitchFamily="18" charset="0"/>
              </a:rPr>
              <a:t>ar</a:t>
            </a:r>
            <a:r>
              <a:rPr lang="en-US" altLang="en-US" sz="1800">
                <a:solidFill>
                  <a:srgbClr val="332B60"/>
                </a:solidFill>
                <a:latin typeface="Verdana" panose="020B0604030504040204" pitchFamily="34" charset="0"/>
                <a:ea typeface="Calibri" panose="020F0502020204030204" pitchFamily="34" charset="0"/>
                <a:cs typeface="Times New Roman" panose="02020603050405020304" pitchFamily="18" charset="0"/>
              </a:rPr>
              <a:t>) = includes moisture and ash.</a:t>
            </a:r>
            <a:endParaRPr lang="en-GB" sz="1800">
              <a:solidFill>
                <a:srgbClr val="332B60"/>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B89C976-8DED-DF90-A323-459F9B893A9E}"/>
              </a:ext>
            </a:extLst>
          </p:cNvPr>
          <p:cNvSpPr txBox="1"/>
          <p:nvPr/>
        </p:nvSpPr>
        <p:spPr>
          <a:xfrm>
            <a:off x="235016" y="5279644"/>
            <a:ext cx="6097604" cy="461665"/>
          </a:xfrm>
          <a:prstGeom prst="rect">
            <a:avLst/>
          </a:prstGeom>
          <a:noFill/>
        </p:spPr>
        <p:txBody>
          <a:bodyPr wrap="square">
            <a:spAutoFit/>
          </a:bodyPr>
          <a:lstStyle/>
          <a:p>
            <a:r>
              <a:rPr lang="et-EE" sz="1200" dirty="0"/>
              <a:t>*U</a:t>
            </a:r>
            <a:r>
              <a:rPr lang="en-GB" sz="1200" dirty="0" err="1"/>
              <a:t>nwanted</a:t>
            </a:r>
            <a:r>
              <a:rPr lang="en-GB" sz="1200" dirty="0"/>
              <a:t> deposition of ash, alkali salts, or other condensed species on heat‐transfer or reactor surfaces.</a:t>
            </a:r>
          </a:p>
        </p:txBody>
      </p:sp>
    </p:spTree>
    <p:extLst>
      <p:ext uri="{BB962C8B-B14F-4D97-AF65-F5344CB8AC3E}">
        <p14:creationId xmlns:p14="http://schemas.microsoft.com/office/powerpoint/2010/main" val="641015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11427-7AC7-68E5-9BDC-1A827E696A05}"/>
            </a:ext>
          </a:extLst>
        </p:cNvPr>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AEB379BE-E07A-CA92-66CD-4EE9226CAB0E}"/>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t-EE" altLang="en-US" dirty="0"/>
              <a:t>3. </a:t>
            </a:r>
            <a:r>
              <a:rPr lang="es-CO" altLang="en-US" dirty="0" err="1"/>
              <a:t>Biomass</a:t>
            </a:r>
            <a:r>
              <a:rPr lang="es-CO" altLang="en-US" dirty="0"/>
              <a:t> </a:t>
            </a:r>
            <a:r>
              <a:rPr lang="es-CO" altLang="en-US" dirty="0" err="1"/>
              <a:t>characterization</a:t>
            </a:r>
            <a:r>
              <a:rPr lang="et-EE" altLang="en-US" dirty="0"/>
              <a:t>. </a:t>
            </a:r>
            <a:r>
              <a:rPr lang="et-EE" altLang="en-US" dirty="0" err="1"/>
              <a:t>exercise</a:t>
            </a:r>
            <a:endParaRPr lang="en-US" altLang="en-US" dirty="0"/>
          </a:p>
        </p:txBody>
      </p:sp>
      <p:sp>
        <p:nvSpPr>
          <p:cNvPr id="11" name="TextBox 10">
            <a:extLst>
              <a:ext uri="{FF2B5EF4-FFF2-40B4-BE49-F238E27FC236}">
                <a16:creationId xmlns:a16="http://schemas.microsoft.com/office/drawing/2014/main" id="{2722B516-47E2-2FCD-8B6E-DA748028F59B}"/>
              </a:ext>
            </a:extLst>
          </p:cNvPr>
          <p:cNvSpPr txBox="1"/>
          <p:nvPr/>
        </p:nvSpPr>
        <p:spPr>
          <a:xfrm>
            <a:off x="387985" y="1283962"/>
            <a:ext cx="6099442" cy="2031325"/>
          </a:xfrm>
          <a:prstGeom prst="rect">
            <a:avLst/>
          </a:prstGeom>
          <a:noFill/>
        </p:spPr>
        <p:txBody>
          <a:bodyPr wrap="square">
            <a:spAutoFit/>
          </a:bodyPr>
          <a:lstStyle/>
          <a:p>
            <a:r>
              <a:rPr lang="en-GB" sz="1400" b="1">
                <a:solidFill>
                  <a:srgbClr val="332B60"/>
                </a:solidFill>
                <a:latin typeface="+mj-lt"/>
              </a:rPr>
              <a:t>Step 1</a:t>
            </a:r>
            <a:r>
              <a:rPr lang="et-EE" sz="1400" b="1">
                <a:solidFill>
                  <a:srgbClr val="332B60"/>
                </a:solidFill>
                <a:latin typeface="+mj-lt"/>
              </a:rPr>
              <a:t>.</a:t>
            </a:r>
            <a:r>
              <a:rPr lang="en-GB" sz="1400" b="1">
                <a:solidFill>
                  <a:srgbClr val="332B60"/>
                </a:solidFill>
                <a:latin typeface="+mj-lt"/>
              </a:rPr>
              <a:t> Convert bases</a:t>
            </a:r>
            <a:r>
              <a:rPr lang="et-EE" sz="1400" b="1">
                <a:solidFill>
                  <a:srgbClr val="332B60"/>
                </a:solidFill>
                <a:latin typeface="+mj-lt"/>
              </a:rPr>
              <a:t> (C, H, O, N, S)</a:t>
            </a:r>
            <a:r>
              <a:rPr lang="en-GB" sz="1400" b="1">
                <a:solidFill>
                  <a:srgbClr val="332B60"/>
                </a:solidFill>
                <a:latin typeface="+mj-lt"/>
              </a:rPr>
              <a:t> (</a:t>
            </a:r>
            <a:r>
              <a:rPr lang="en-GB" sz="1400" b="1" err="1">
                <a:solidFill>
                  <a:srgbClr val="332B60"/>
                </a:solidFill>
                <a:latin typeface="+mj-lt"/>
              </a:rPr>
              <a:t>daf</a:t>
            </a:r>
            <a:r>
              <a:rPr lang="en-GB" sz="1400" b="1">
                <a:solidFill>
                  <a:srgbClr val="332B60"/>
                </a:solidFill>
                <a:latin typeface="+mj-lt"/>
              </a:rPr>
              <a:t> → dry → a</a:t>
            </a:r>
            <a:r>
              <a:rPr lang="et-EE" sz="1400" b="1">
                <a:solidFill>
                  <a:srgbClr val="332B60"/>
                </a:solidFill>
                <a:latin typeface="+mj-lt"/>
              </a:rPr>
              <a:t>r</a:t>
            </a:r>
            <a:r>
              <a:rPr lang="en-GB" sz="1400" b="1">
                <a:solidFill>
                  <a:srgbClr val="332B60"/>
                </a:solidFill>
                <a:latin typeface="+mj-lt"/>
              </a:rPr>
              <a:t>)</a:t>
            </a:r>
          </a:p>
          <a:p>
            <a:r>
              <a:rPr lang="en-GB" sz="1400" b="1">
                <a:solidFill>
                  <a:srgbClr val="332B60"/>
                </a:solidFill>
                <a:latin typeface="+mj-lt"/>
              </a:rPr>
              <a:t>Dry basis (incl. ash):</a:t>
            </a:r>
          </a:p>
          <a:p>
            <a:pPr marL="285750" indent="-285750">
              <a:buFont typeface="Arial" panose="020B0604020202020204" pitchFamily="34" charset="0"/>
              <a:buChar char="•"/>
            </a:pPr>
            <a:r>
              <a:rPr lang="en-GB" sz="1400">
                <a:solidFill>
                  <a:srgbClr val="332B60"/>
                </a:solidFill>
                <a:latin typeface="+mj-lt"/>
              </a:rPr>
              <a:t>x(dry)% = x(</a:t>
            </a:r>
            <a:r>
              <a:rPr lang="en-GB" sz="1400" err="1">
                <a:solidFill>
                  <a:srgbClr val="332B60"/>
                </a:solidFill>
                <a:latin typeface="+mj-lt"/>
              </a:rPr>
              <a:t>daf</a:t>
            </a:r>
            <a:r>
              <a:rPr lang="en-GB" sz="1400">
                <a:solidFill>
                  <a:srgbClr val="332B60"/>
                </a:solidFill>
                <a:latin typeface="+mj-lt"/>
              </a:rPr>
              <a:t>)% </a:t>
            </a:r>
            <a:r>
              <a:rPr lang="et-EE" sz="1400">
                <a:solidFill>
                  <a:srgbClr val="332B60"/>
                </a:solidFill>
                <a:latin typeface="+mj-lt"/>
              </a:rPr>
              <a:t>*</a:t>
            </a:r>
            <a:r>
              <a:rPr lang="en-GB" sz="1400">
                <a:solidFill>
                  <a:srgbClr val="332B60"/>
                </a:solidFill>
                <a:latin typeface="+mj-lt"/>
              </a:rPr>
              <a:t> (1 − Ash(d</a:t>
            </a:r>
            <a:r>
              <a:rPr lang="et-EE" sz="1400" err="1">
                <a:solidFill>
                  <a:srgbClr val="332B60"/>
                </a:solidFill>
                <a:latin typeface="+mj-lt"/>
              </a:rPr>
              <a:t>ry</a:t>
            </a:r>
            <a:r>
              <a:rPr lang="en-GB" sz="1400">
                <a:solidFill>
                  <a:srgbClr val="332B60"/>
                </a:solidFill>
                <a:latin typeface="+mj-lt"/>
              </a:rPr>
              <a:t>)/100)</a:t>
            </a:r>
          </a:p>
          <a:p>
            <a:r>
              <a:rPr lang="en-GB" sz="1400" b="1">
                <a:solidFill>
                  <a:srgbClr val="332B60"/>
                </a:solidFill>
                <a:latin typeface="+mj-lt"/>
              </a:rPr>
              <a:t>As-received (</a:t>
            </a:r>
            <a:r>
              <a:rPr lang="et-EE" sz="1400" b="1" err="1">
                <a:solidFill>
                  <a:srgbClr val="332B60"/>
                </a:solidFill>
                <a:latin typeface="+mj-lt"/>
              </a:rPr>
              <a:t>ar</a:t>
            </a:r>
            <a:r>
              <a:rPr lang="en-GB" sz="1400" b="1">
                <a:solidFill>
                  <a:srgbClr val="332B60"/>
                </a:solidFill>
                <a:latin typeface="+mj-lt"/>
              </a:rPr>
              <a:t>):</a:t>
            </a:r>
          </a:p>
          <a:p>
            <a:pPr marL="285750" indent="-285750">
              <a:buFont typeface="Arial" panose="020B0604020202020204" pitchFamily="34" charset="0"/>
              <a:buChar char="•"/>
            </a:pPr>
            <a:r>
              <a:rPr lang="en-GB" sz="1400">
                <a:solidFill>
                  <a:srgbClr val="332B60"/>
                </a:solidFill>
                <a:latin typeface="+mj-lt"/>
              </a:rPr>
              <a:t>x(</a:t>
            </a:r>
            <a:r>
              <a:rPr lang="en-GB" sz="1400" err="1">
                <a:solidFill>
                  <a:srgbClr val="332B60"/>
                </a:solidFill>
                <a:latin typeface="+mj-lt"/>
              </a:rPr>
              <a:t>ar</a:t>
            </a:r>
            <a:r>
              <a:rPr lang="en-GB" sz="1400">
                <a:solidFill>
                  <a:srgbClr val="332B60"/>
                </a:solidFill>
                <a:latin typeface="+mj-lt"/>
              </a:rPr>
              <a:t>)% = x(dry)% </a:t>
            </a:r>
            <a:r>
              <a:rPr lang="et-EE" sz="1400">
                <a:solidFill>
                  <a:srgbClr val="332B60"/>
                </a:solidFill>
                <a:latin typeface="+mj-lt"/>
              </a:rPr>
              <a:t>*</a:t>
            </a:r>
            <a:r>
              <a:rPr lang="en-GB" sz="1400">
                <a:solidFill>
                  <a:srgbClr val="332B60"/>
                </a:solidFill>
                <a:latin typeface="+mj-lt"/>
              </a:rPr>
              <a:t> (1 − M)</a:t>
            </a:r>
          </a:p>
          <a:p>
            <a:pPr marL="285750" indent="-285750">
              <a:buFont typeface="Arial" panose="020B0604020202020204" pitchFamily="34" charset="0"/>
              <a:buChar char="•"/>
            </a:pPr>
            <a:r>
              <a:rPr lang="en-GB" sz="1400">
                <a:solidFill>
                  <a:srgbClr val="332B60"/>
                </a:solidFill>
                <a:latin typeface="+mj-lt"/>
              </a:rPr>
              <a:t>Ash(</a:t>
            </a:r>
            <a:r>
              <a:rPr lang="en-GB" sz="1400" err="1">
                <a:solidFill>
                  <a:srgbClr val="332B60"/>
                </a:solidFill>
                <a:latin typeface="+mj-lt"/>
              </a:rPr>
              <a:t>ar</a:t>
            </a:r>
            <a:r>
              <a:rPr lang="en-GB" sz="1400">
                <a:solidFill>
                  <a:srgbClr val="332B60"/>
                </a:solidFill>
                <a:latin typeface="+mj-lt"/>
              </a:rPr>
              <a:t>)% = Ash(</a:t>
            </a:r>
            <a:r>
              <a:rPr lang="et-EE" sz="1400" err="1">
                <a:solidFill>
                  <a:srgbClr val="332B60"/>
                </a:solidFill>
                <a:latin typeface="+mj-lt"/>
              </a:rPr>
              <a:t>dry</a:t>
            </a:r>
            <a:r>
              <a:rPr lang="en-GB" sz="1400">
                <a:solidFill>
                  <a:srgbClr val="332B60"/>
                </a:solidFill>
                <a:latin typeface="+mj-lt"/>
              </a:rPr>
              <a:t>)% </a:t>
            </a:r>
            <a:r>
              <a:rPr lang="et-EE" sz="1400">
                <a:solidFill>
                  <a:srgbClr val="332B60"/>
                </a:solidFill>
                <a:latin typeface="+mj-lt"/>
              </a:rPr>
              <a:t>*</a:t>
            </a:r>
            <a:r>
              <a:rPr lang="en-GB" sz="1400">
                <a:solidFill>
                  <a:srgbClr val="332B60"/>
                </a:solidFill>
                <a:latin typeface="+mj-lt"/>
              </a:rPr>
              <a:t> (1 − M)</a:t>
            </a:r>
          </a:p>
          <a:p>
            <a:pPr marL="285750" indent="-285750">
              <a:buFont typeface="Arial" panose="020B0604020202020204" pitchFamily="34" charset="0"/>
              <a:buChar char="•"/>
            </a:pPr>
            <a:r>
              <a:rPr lang="en-GB" sz="1400">
                <a:solidFill>
                  <a:srgbClr val="332B60"/>
                </a:solidFill>
                <a:latin typeface="+mj-lt"/>
              </a:rPr>
              <a:t>Moisture(</a:t>
            </a:r>
            <a:r>
              <a:rPr lang="en-GB" sz="1400" err="1">
                <a:solidFill>
                  <a:srgbClr val="332B60"/>
                </a:solidFill>
                <a:latin typeface="+mj-lt"/>
              </a:rPr>
              <a:t>ar</a:t>
            </a:r>
            <a:r>
              <a:rPr lang="en-GB" sz="1400">
                <a:solidFill>
                  <a:srgbClr val="332B60"/>
                </a:solidFill>
                <a:latin typeface="+mj-lt"/>
              </a:rPr>
              <a:t>)% = 100 </a:t>
            </a:r>
            <a:r>
              <a:rPr lang="et-EE" sz="1400">
                <a:solidFill>
                  <a:srgbClr val="332B60"/>
                </a:solidFill>
                <a:latin typeface="+mj-lt"/>
              </a:rPr>
              <a:t>*</a:t>
            </a:r>
            <a:r>
              <a:rPr lang="en-GB" sz="1400">
                <a:solidFill>
                  <a:srgbClr val="332B60"/>
                </a:solidFill>
                <a:latin typeface="+mj-lt"/>
              </a:rPr>
              <a:t> M</a:t>
            </a:r>
          </a:p>
          <a:p>
            <a:r>
              <a:rPr lang="en-GB" sz="1400" b="1">
                <a:solidFill>
                  <a:srgbClr val="332B60"/>
                </a:solidFill>
                <a:latin typeface="+mj-lt"/>
              </a:rPr>
              <a:t>Check: </a:t>
            </a:r>
            <a:r>
              <a:rPr lang="en-GB" sz="1400">
                <a:solidFill>
                  <a:srgbClr val="332B60"/>
                </a:solidFill>
                <a:latin typeface="+mj-lt"/>
              </a:rPr>
              <a:t>C</a:t>
            </a:r>
            <a:r>
              <a:rPr lang="et-EE" sz="1400">
                <a:solidFill>
                  <a:srgbClr val="332B60"/>
                </a:solidFill>
                <a:latin typeface="+mj-lt"/>
              </a:rPr>
              <a:t>(</a:t>
            </a:r>
            <a:r>
              <a:rPr lang="et-EE" sz="1400" err="1">
                <a:solidFill>
                  <a:srgbClr val="332B60"/>
                </a:solidFill>
                <a:latin typeface="+mj-lt"/>
              </a:rPr>
              <a:t>ar</a:t>
            </a:r>
            <a:r>
              <a:rPr lang="et-EE" sz="1400">
                <a:solidFill>
                  <a:srgbClr val="332B60"/>
                </a:solidFill>
                <a:latin typeface="+mj-lt"/>
              </a:rPr>
              <a:t>)</a:t>
            </a:r>
            <a:r>
              <a:rPr lang="en-GB" sz="1400">
                <a:solidFill>
                  <a:srgbClr val="332B60"/>
                </a:solidFill>
                <a:latin typeface="+mj-lt"/>
              </a:rPr>
              <a:t>+H</a:t>
            </a:r>
            <a:r>
              <a:rPr lang="et-EE" sz="1400">
                <a:solidFill>
                  <a:srgbClr val="332B60"/>
                </a:solidFill>
                <a:latin typeface="+mj-lt"/>
              </a:rPr>
              <a:t> (</a:t>
            </a:r>
            <a:r>
              <a:rPr lang="et-EE" sz="1400" err="1">
                <a:solidFill>
                  <a:srgbClr val="332B60"/>
                </a:solidFill>
                <a:latin typeface="+mj-lt"/>
              </a:rPr>
              <a:t>ar</a:t>
            </a:r>
            <a:r>
              <a:rPr lang="et-EE" sz="1400">
                <a:solidFill>
                  <a:srgbClr val="332B60"/>
                </a:solidFill>
                <a:latin typeface="+mj-lt"/>
              </a:rPr>
              <a:t>) </a:t>
            </a:r>
            <a:r>
              <a:rPr lang="en-GB" sz="1400">
                <a:solidFill>
                  <a:srgbClr val="332B60"/>
                </a:solidFill>
                <a:latin typeface="+mj-lt"/>
              </a:rPr>
              <a:t>+O</a:t>
            </a:r>
            <a:r>
              <a:rPr lang="et-EE" sz="1400">
                <a:solidFill>
                  <a:srgbClr val="332B60"/>
                </a:solidFill>
                <a:latin typeface="+mj-lt"/>
              </a:rPr>
              <a:t> (</a:t>
            </a:r>
            <a:r>
              <a:rPr lang="et-EE" sz="1400" err="1">
                <a:solidFill>
                  <a:srgbClr val="332B60"/>
                </a:solidFill>
                <a:latin typeface="+mj-lt"/>
              </a:rPr>
              <a:t>ar</a:t>
            </a:r>
            <a:r>
              <a:rPr lang="et-EE" sz="1400">
                <a:solidFill>
                  <a:srgbClr val="332B60"/>
                </a:solidFill>
                <a:latin typeface="+mj-lt"/>
              </a:rPr>
              <a:t>) </a:t>
            </a:r>
            <a:r>
              <a:rPr lang="en-GB" sz="1400">
                <a:solidFill>
                  <a:srgbClr val="332B60"/>
                </a:solidFill>
                <a:latin typeface="+mj-lt"/>
              </a:rPr>
              <a:t>+N</a:t>
            </a:r>
            <a:r>
              <a:rPr lang="et-EE" sz="1400">
                <a:solidFill>
                  <a:srgbClr val="332B60"/>
                </a:solidFill>
                <a:latin typeface="+mj-lt"/>
              </a:rPr>
              <a:t> (</a:t>
            </a:r>
            <a:r>
              <a:rPr lang="et-EE" sz="1400" err="1">
                <a:solidFill>
                  <a:srgbClr val="332B60"/>
                </a:solidFill>
                <a:latin typeface="+mj-lt"/>
              </a:rPr>
              <a:t>ar</a:t>
            </a:r>
            <a:r>
              <a:rPr lang="et-EE" sz="1400">
                <a:solidFill>
                  <a:srgbClr val="332B60"/>
                </a:solidFill>
                <a:latin typeface="+mj-lt"/>
              </a:rPr>
              <a:t>) </a:t>
            </a:r>
            <a:r>
              <a:rPr lang="en-GB" sz="1400">
                <a:solidFill>
                  <a:srgbClr val="332B60"/>
                </a:solidFill>
                <a:latin typeface="+mj-lt"/>
              </a:rPr>
              <a:t>+S</a:t>
            </a:r>
            <a:r>
              <a:rPr lang="et-EE" sz="1400">
                <a:solidFill>
                  <a:srgbClr val="332B60"/>
                </a:solidFill>
                <a:latin typeface="+mj-lt"/>
              </a:rPr>
              <a:t> (</a:t>
            </a:r>
            <a:r>
              <a:rPr lang="et-EE" sz="1400" err="1">
                <a:solidFill>
                  <a:srgbClr val="332B60"/>
                </a:solidFill>
                <a:latin typeface="+mj-lt"/>
              </a:rPr>
              <a:t>ar</a:t>
            </a:r>
            <a:r>
              <a:rPr lang="et-EE" sz="1400">
                <a:solidFill>
                  <a:srgbClr val="332B60"/>
                </a:solidFill>
                <a:latin typeface="+mj-lt"/>
              </a:rPr>
              <a:t>) </a:t>
            </a:r>
            <a:r>
              <a:rPr lang="en-GB" sz="1400">
                <a:solidFill>
                  <a:srgbClr val="332B60"/>
                </a:solidFill>
                <a:latin typeface="+mj-lt"/>
              </a:rPr>
              <a:t>+Ash</a:t>
            </a:r>
            <a:r>
              <a:rPr lang="et-EE" sz="1400">
                <a:solidFill>
                  <a:srgbClr val="332B60"/>
                </a:solidFill>
                <a:latin typeface="+mj-lt"/>
              </a:rPr>
              <a:t> (</a:t>
            </a:r>
            <a:r>
              <a:rPr lang="et-EE" sz="1400" err="1">
                <a:solidFill>
                  <a:srgbClr val="332B60"/>
                </a:solidFill>
                <a:latin typeface="+mj-lt"/>
              </a:rPr>
              <a:t>ar</a:t>
            </a:r>
            <a:r>
              <a:rPr lang="et-EE" sz="1400">
                <a:solidFill>
                  <a:srgbClr val="332B60"/>
                </a:solidFill>
                <a:latin typeface="+mj-lt"/>
              </a:rPr>
              <a:t>) </a:t>
            </a:r>
            <a:r>
              <a:rPr lang="en-GB" sz="1400">
                <a:solidFill>
                  <a:srgbClr val="332B60"/>
                </a:solidFill>
                <a:latin typeface="+mj-lt"/>
              </a:rPr>
              <a:t>+Moist</a:t>
            </a:r>
            <a:r>
              <a:rPr lang="et-EE" sz="1400">
                <a:solidFill>
                  <a:srgbClr val="332B60"/>
                </a:solidFill>
                <a:latin typeface="+mj-lt"/>
              </a:rPr>
              <a:t> (</a:t>
            </a:r>
            <a:r>
              <a:rPr lang="et-EE" sz="1400" err="1">
                <a:solidFill>
                  <a:srgbClr val="332B60"/>
                </a:solidFill>
                <a:latin typeface="+mj-lt"/>
              </a:rPr>
              <a:t>ar</a:t>
            </a:r>
            <a:r>
              <a:rPr lang="et-EE" sz="1400">
                <a:solidFill>
                  <a:srgbClr val="332B60"/>
                </a:solidFill>
                <a:latin typeface="+mj-lt"/>
              </a:rPr>
              <a:t>) </a:t>
            </a:r>
            <a:r>
              <a:rPr lang="en-GB" sz="1400">
                <a:solidFill>
                  <a:srgbClr val="332B60"/>
                </a:solidFill>
                <a:latin typeface="+mj-lt"/>
              </a:rPr>
              <a:t>≈100</a:t>
            </a:r>
            <a:r>
              <a:rPr lang="et-EE" sz="1400">
                <a:solidFill>
                  <a:srgbClr val="332B60"/>
                </a:solidFill>
                <a:latin typeface="+mj-lt"/>
              </a:rPr>
              <a:t>% (mass </a:t>
            </a:r>
            <a:r>
              <a:rPr lang="et-EE" sz="1400" err="1">
                <a:solidFill>
                  <a:srgbClr val="332B60"/>
                </a:solidFill>
                <a:latin typeface="+mj-lt"/>
              </a:rPr>
              <a:t>balance</a:t>
            </a:r>
            <a:r>
              <a:rPr lang="et-EE" sz="1400">
                <a:solidFill>
                  <a:srgbClr val="332B60"/>
                </a:solidFill>
                <a:latin typeface="+mj-lt"/>
              </a:rPr>
              <a:t>)</a:t>
            </a:r>
            <a:endParaRPr lang="en-GB" sz="1400">
              <a:solidFill>
                <a:srgbClr val="332B60"/>
              </a:solidFill>
              <a:latin typeface="+mj-lt"/>
            </a:endParaRPr>
          </a:p>
        </p:txBody>
      </p:sp>
      <p:sp>
        <p:nvSpPr>
          <p:cNvPr id="7" name="TextBox 6">
            <a:extLst>
              <a:ext uri="{FF2B5EF4-FFF2-40B4-BE49-F238E27FC236}">
                <a16:creationId xmlns:a16="http://schemas.microsoft.com/office/drawing/2014/main" id="{F2BD0A0D-6B7A-F6B7-BBFB-A180CA782612}"/>
              </a:ext>
            </a:extLst>
          </p:cNvPr>
          <p:cNvSpPr txBox="1"/>
          <p:nvPr/>
        </p:nvSpPr>
        <p:spPr>
          <a:xfrm>
            <a:off x="387985" y="3757923"/>
            <a:ext cx="4880610" cy="1600438"/>
          </a:xfrm>
          <a:prstGeom prst="rect">
            <a:avLst/>
          </a:prstGeom>
          <a:noFill/>
        </p:spPr>
        <p:txBody>
          <a:bodyPr wrap="square" lIns="91440" tIns="45720" rIns="91440" bIns="45720" anchor="t">
            <a:spAutoFit/>
          </a:bodyPr>
          <a:lstStyle/>
          <a:p>
            <a:pPr>
              <a:buNone/>
            </a:pPr>
            <a:r>
              <a:rPr lang="en-GB" sz="1400" b="1" dirty="0">
                <a:solidFill>
                  <a:srgbClr val="332B60"/>
                </a:solidFill>
                <a:latin typeface="+mj-lt"/>
              </a:rPr>
              <a:t>Step 2</a:t>
            </a:r>
            <a:r>
              <a:rPr lang="et-EE" sz="1400" b="1" dirty="0">
                <a:solidFill>
                  <a:srgbClr val="332B60"/>
                </a:solidFill>
                <a:latin typeface="+mj-lt"/>
              </a:rPr>
              <a:t>.</a:t>
            </a:r>
            <a:r>
              <a:rPr lang="en-GB" sz="1400" b="1" dirty="0">
                <a:solidFill>
                  <a:srgbClr val="332B60"/>
                </a:solidFill>
                <a:latin typeface="+mj-lt"/>
              </a:rPr>
              <a:t> Energy values</a:t>
            </a:r>
          </a:p>
          <a:p>
            <a:pPr marL="285750" indent="-285750">
              <a:buFont typeface="Arial" panose="020B0604020202020204" pitchFamily="34" charset="0"/>
              <a:buChar char="•"/>
            </a:pPr>
            <a:r>
              <a:rPr lang="en-GB" sz="1400" dirty="0">
                <a:solidFill>
                  <a:srgbClr val="332B60"/>
                </a:solidFill>
                <a:latin typeface="+mj-lt"/>
              </a:rPr>
              <a:t>HHV(</a:t>
            </a:r>
            <a:r>
              <a:rPr lang="en-GB" sz="1400" dirty="0" err="1">
                <a:solidFill>
                  <a:srgbClr val="332B60"/>
                </a:solidFill>
                <a:latin typeface="+mj-lt"/>
              </a:rPr>
              <a:t>daf</a:t>
            </a:r>
            <a:r>
              <a:rPr lang="en-GB" sz="1400" dirty="0">
                <a:solidFill>
                  <a:srgbClr val="332B60"/>
                </a:solidFill>
                <a:latin typeface="+mj-lt"/>
              </a:rPr>
              <a:t>) = 0.3383·C + 1.422·(H − O/8) + 0.0942·S</a:t>
            </a:r>
            <a:endParaRPr lang="en-GB" sz="1400" dirty="0">
              <a:solidFill>
                <a:srgbClr val="332B60"/>
              </a:solidFill>
              <a:latin typeface="+mj-lt"/>
              <a:ea typeface="Verdana"/>
            </a:endParaRPr>
          </a:p>
          <a:p>
            <a:pPr marL="285750" indent="-285750">
              <a:buFont typeface="Arial" panose="020B0604020202020204" pitchFamily="34" charset="0"/>
              <a:buChar char="•"/>
            </a:pPr>
            <a:r>
              <a:rPr lang="en-GB" sz="1400" dirty="0">
                <a:solidFill>
                  <a:srgbClr val="332B60"/>
                </a:solidFill>
                <a:latin typeface="+mj-lt"/>
              </a:rPr>
              <a:t>HHV(dry) = HHV(</a:t>
            </a:r>
            <a:r>
              <a:rPr lang="en-GB" sz="1400" dirty="0" err="1">
                <a:solidFill>
                  <a:srgbClr val="332B60"/>
                </a:solidFill>
                <a:latin typeface="+mj-lt"/>
              </a:rPr>
              <a:t>daf</a:t>
            </a:r>
            <a:r>
              <a:rPr lang="en-GB" sz="1400" dirty="0">
                <a:solidFill>
                  <a:srgbClr val="332B60"/>
                </a:solidFill>
                <a:latin typeface="+mj-lt"/>
              </a:rPr>
              <a:t>) </a:t>
            </a:r>
            <a:r>
              <a:rPr lang="et-EE" sz="1400" dirty="0">
                <a:solidFill>
                  <a:srgbClr val="332B60"/>
                </a:solidFill>
                <a:latin typeface="+mj-lt"/>
              </a:rPr>
              <a:t>*</a:t>
            </a:r>
            <a:r>
              <a:rPr lang="en-GB" sz="1400" dirty="0">
                <a:solidFill>
                  <a:srgbClr val="332B60"/>
                </a:solidFill>
                <a:latin typeface="+mj-lt"/>
              </a:rPr>
              <a:t> (1 − Ash(d</a:t>
            </a:r>
            <a:r>
              <a:rPr lang="et-EE" sz="1400" dirty="0" err="1">
                <a:solidFill>
                  <a:srgbClr val="332B60"/>
                </a:solidFill>
                <a:latin typeface="+mj-lt"/>
              </a:rPr>
              <a:t>ry</a:t>
            </a:r>
            <a:r>
              <a:rPr lang="en-GB" sz="1400" dirty="0">
                <a:solidFill>
                  <a:srgbClr val="332B60"/>
                </a:solidFill>
                <a:latin typeface="+mj-lt"/>
              </a:rPr>
              <a:t>)/100)</a:t>
            </a:r>
            <a:endParaRPr lang="en-GB" sz="1400" dirty="0">
              <a:solidFill>
                <a:srgbClr val="332B60"/>
              </a:solidFill>
              <a:latin typeface="+mj-lt"/>
              <a:ea typeface="Verdana"/>
            </a:endParaRPr>
          </a:p>
          <a:p>
            <a:pPr marL="285750" indent="-285750">
              <a:buFont typeface="Arial" panose="020B0604020202020204" pitchFamily="34" charset="0"/>
              <a:buChar char="•"/>
            </a:pPr>
            <a:r>
              <a:rPr lang="en-GB" sz="1400">
                <a:solidFill>
                  <a:srgbClr val="332B60"/>
                </a:solidFill>
                <a:latin typeface="+mj-lt"/>
              </a:rPr>
              <a:t>LHV(dry) = HHV(dry) − 2.443 × (9·H(dry)/100)</a:t>
            </a:r>
          </a:p>
          <a:p>
            <a:pPr marL="285750" indent="-285750">
              <a:buFont typeface="Arial" panose="020B0604020202020204" pitchFamily="34" charset="0"/>
              <a:buChar char="•"/>
            </a:pPr>
            <a:r>
              <a:rPr lang="en-GB" sz="1400">
                <a:solidFill>
                  <a:srgbClr val="332B60"/>
                </a:solidFill>
                <a:latin typeface="+mj-lt"/>
              </a:rPr>
              <a:t>HHV(</a:t>
            </a:r>
            <a:r>
              <a:rPr lang="en-GB" sz="1400" err="1">
                <a:solidFill>
                  <a:srgbClr val="332B60"/>
                </a:solidFill>
                <a:latin typeface="+mj-lt"/>
              </a:rPr>
              <a:t>ar</a:t>
            </a:r>
            <a:r>
              <a:rPr lang="en-GB" sz="1400">
                <a:solidFill>
                  <a:srgbClr val="332B60"/>
                </a:solidFill>
                <a:latin typeface="+mj-lt"/>
              </a:rPr>
              <a:t>) = HHV(dry) </a:t>
            </a:r>
            <a:r>
              <a:rPr lang="et-EE" sz="1400">
                <a:solidFill>
                  <a:srgbClr val="332B60"/>
                </a:solidFill>
                <a:latin typeface="+mj-lt"/>
              </a:rPr>
              <a:t>* </a:t>
            </a:r>
            <a:r>
              <a:rPr lang="en-GB" sz="1400">
                <a:solidFill>
                  <a:srgbClr val="332B60"/>
                </a:solidFill>
                <a:latin typeface="+mj-lt"/>
              </a:rPr>
              <a:t>(1 − M)</a:t>
            </a:r>
            <a:endParaRPr lang="en-GB"/>
          </a:p>
          <a:p>
            <a:pPr marL="285750" indent="-285750">
              <a:buFont typeface="Arial" panose="020B0604020202020204" pitchFamily="34" charset="0"/>
              <a:buChar char="•"/>
            </a:pPr>
            <a:r>
              <a:rPr lang="en-GB" sz="1400" dirty="0">
                <a:solidFill>
                  <a:srgbClr val="332B60"/>
                </a:solidFill>
                <a:latin typeface="+mj-lt"/>
              </a:rPr>
              <a:t>LHV(</a:t>
            </a:r>
            <a:r>
              <a:rPr lang="en-GB" sz="1400" dirty="0" err="1">
                <a:solidFill>
                  <a:srgbClr val="332B60"/>
                </a:solidFill>
                <a:latin typeface="+mj-lt"/>
              </a:rPr>
              <a:t>ar</a:t>
            </a:r>
            <a:r>
              <a:rPr lang="en-GB" sz="1400" dirty="0">
                <a:solidFill>
                  <a:srgbClr val="332B60"/>
                </a:solidFill>
                <a:latin typeface="+mj-lt"/>
              </a:rPr>
              <a:t>) ≈ LHV(dry) </a:t>
            </a:r>
            <a:r>
              <a:rPr lang="et-EE" sz="1400" dirty="0">
                <a:solidFill>
                  <a:srgbClr val="332B60"/>
                </a:solidFill>
                <a:latin typeface="+mj-lt"/>
              </a:rPr>
              <a:t>*</a:t>
            </a:r>
            <a:r>
              <a:rPr lang="en-GB" sz="1400" dirty="0">
                <a:solidFill>
                  <a:srgbClr val="332B60"/>
                </a:solidFill>
                <a:latin typeface="+mj-lt"/>
              </a:rPr>
              <a:t> (1 − M) − 2.443·M</a:t>
            </a:r>
            <a:endParaRPr lang="en-GB" sz="1400" dirty="0">
              <a:solidFill>
                <a:srgbClr val="332B60"/>
              </a:solidFill>
              <a:latin typeface="+mj-lt"/>
              <a:ea typeface="Verdana"/>
            </a:endParaRPr>
          </a:p>
        </p:txBody>
      </p:sp>
      <p:sp>
        <p:nvSpPr>
          <p:cNvPr id="9" name="TextBox 8">
            <a:extLst>
              <a:ext uri="{FF2B5EF4-FFF2-40B4-BE49-F238E27FC236}">
                <a16:creationId xmlns:a16="http://schemas.microsoft.com/office/drawing/2014/main" id="{9847913A-91A5-D335-36F6-F30DEE78A7E4}"/>
              </a:ext>
            </a:extLst>
          </p:cNvPr>
          <p:cNvSpPr txBox="1"/>
          <p:nvPr/>
        </p:nvSpPr>
        <p:spPr>
          <a:xfrm>
            <a:off x="6314173" y="1283962"/>
            <a:ext cx="5794408" cy="1384995"/>
          </a:xfrm>
          <a:prstGeom prst="rect">
            <a:avLst/>
          </a:prstGeom>
          <a:noFill/>
        </p:spPr>
        <p:txBody>
          <a:bodyPr wrap="square">
            <a:spAutoFit/>
          </a:bodyPr>
          <a:lstStyle/>
          <a:p>
            <a:pPr>
              <a:buNone/>
            </a:pPr>
            <a:r>
              <a:rPr lang="en-GB" sz="1400" b="1">
                <a:solidFill>
                  <a:srgbClr val="332B60"/>
                </a:solidFill>
                <a:latin typeface="+mj-lt"/>
              </a:rPr>
              <a:t>Step 3</a:t>
            </a:r>
            <a:r>
              <a:rPr lang="et-EE" sz="1400" b="1">
                <a:solidFill>
                  <a:srgbClr val="332B60"/>
                </a:solidFill>
                <a:latin typeface="+mj-lt"/>
              </a:rPr>
              <a:t>.</a:t>
            </a:r>
            <a:r>
              <a:rPr lang="en-GB" sz="1400" b="1">
                <a:solidFill>
                  <a:srgbClr val="332B60"/>
                </a:solidFill>
                <a:latin typeface="+mj-lt"/>
              </a:rPr>
              <a:t> Stoichiometric oxygen and air demand</a:t>
            </a:r>
          </a:p>
          <a:p>
            <a:r>
              <a:rPr lang="en-GB" sz="1400">
                <a:solidFill>
                  <a:srgbClr val="332B60"/>
                </a:solidFill>
                <a:latin typeface="+mj-lt"/>
              </a:rPr>
              <a:t>O₂ required (kg/kg fuel, dry):</a:t>
            </a:r>
            <a:endParaRPr lang="et-EE" sz="1400">
              <a:solidFill>
                <a:srgbClr val="332B60"/>
              </a:solidFill>
              <a:latin typeface="+mj-lt"/>
            </a:endParaRPr>
          </a:p>
          <a:p>
            <a:pPr marL="285750" indent="-285750">
              <a:buFont typeface="Arial" panose="020B0604020202020204" pitchFamily="34" charset="0"/>
              <a:buChar char="•"/>
            </a:pPr>
            <a:r>
              <a:rPr lang="en-GB" sz="1400">
                <a:solidFill>
                  <a:srgbClr val="332B60"/>
                </a:solidFill>
                <a:latin typeface="+mj-lt"/>
              </a:rPr>
              <a:t>O₂ = [(C(dry)/12) + (H(dry)/4) + (S(dry)/32) − (O(dry)/32)] </a:t>
            </a:r>
            <a:r>
              <a:rPr lang="et-EE" sz="1400">
                <a:solidFill>
                  <a:srgbClr val="332B60"/>
                </a:solidFill>
                <a:latin typeface="+mj-lt"/>
              </a:rPr>
              <a:t>*</a:t>
            </a:r>
            <a:r>
              <a:rPr lang="en-GB" sz="1400">
                <a:solidFill>
                  <a:srgbClr val="332B60"/>
                </a:solidFill>
                <a:latin typeface="+mj-lt"/>
              </a:rPr>
              <a:t> (32/100)</a:t>
            </a:r>
          </a:p>
          <a:p>
            <a:r>
              <a:rPr lang="en-GB" sz="1400">
                <a:solidFill>
                  <a:srgbClr val="332B60"/>
                </a:solidFill>
                <a:latin typeface="+mj-lt"/>
              </a:rPr>
              <a:t>Air required (kg/kg fuel, dry):</a:t>
            </a:r>
            <a:endParaRPr lang="et-EE" sz="1400">
              <a:solidFill>
                <a:srgbClr val="332B60"/>
              </a:solidFill>
              <a:latin typeface="+mj-lt"/>
            </a:endParaRPr>
          </a:p>
          <a:p>
            <a:pPr marL="285750" indent="-285750">
              <a:buFont typeface="Arial" panose="020B0604020202020204" pitchFamily="34" charset="0"/>
              <a:buChar char="•"/>
            </a:pPr>
            <a:r>
              <a:rPr lang="en-GB" sz="1400">
                <a:solidFill>
                  <a:srgbClr val="332B60"/>
                </a:solidFill>
                <a:latin typeface="+mj-lt"/>
              </a:rPr>
              <a:t>Air = O₂ / 0.232 (since O₂ ≈ 23.2% of air by mass)</a:t>
            </a:r>
          </a:p>
        </p:txBody>
      </p:sp>
      <p:sp>
        <p:nvSpPr>
          <p:cNvPr id="12" name="TextBox 11">
            <a:extLst>
              <a:ext uri="{FF2B5EF4-FFF2-40B4-BE49-F238E27FC236}">
                <a16:creationId xmlns:a16="http://schemas.microsoft.com/office/drawing/2014/main" id="{0AD7669C-1777-98A4-8218-6C21B91257B3}"/>
              </a:ext>
            </a:extLst>
          </p:cNvPr>
          <p:cNvSpPr txBox="1"/>
          <p:nvPr/>
        </p:nvSpPr>
        <p:spPr>
          <a:xfrm>
            <a:off x="6398394" y="3757923"/>
            <a:ext cx="5710187" cy="1384995"/>
          </a:xfrm>
          <a:prstGeom prst="rect">
            <a:avLst/>
          </a:prstGeom>
          <a:noFill/>
        </p:spPr>
        <p:txBody>
          <a:bodyPr wrap="square">
            <a:spAutoFit/>
          </a:bodyPr>
          <a:lstStyle/>
          <a:p>
            <a:pPr>
              <a:buNone/>
            </a:pPr>
            <a:r>
              <a:rPr lang="en-GB" sz="1400" b="1">
                <a:solidFill>
                  <a:srgbClr val="332B60"/>
                </a:solidFill>
                <a:latin typeface="+mj-lt"/>
              </a:rPr>
              <a:t>Step 4</a:t>
            </a:r>
            <a:r>
              <a:rPr lang="et-EE" sz="1400" b="1">
                <a:solidFill>
                  <a:srgbClr val="332B60"/>
                </a:solidFill>
                <a:latin typeface="+mj-lt"/>
              </a:rPr>
              <a:t>. </a:t>
            </a:r>
            <a:r>
              <a:rPr lang="en-GB" sz="1400" b="1">
                <a:solidFill>
                  <a:srgbClr val="332B60"/>
                </a:solidFill>
                <a:latin typeface="+mj-lt"/>
              </a:rPr>
              <a:t> Fouling / slagging risk (Alkali Index)</a:t>
            </a:r>
          </a:p>
          <a:p>
            <a:pPr>
              <a:buFont typeface="Arial" panose="020B0604020202020204" pitchFamily="34" charset="0"/>
              <a:buChar char="•"/>
            </a:pPr>
            <a:r>
              <a:rPr lang="en-GB" sz="1400">
                <a:solidFill>
                  <a:srgbClr val="332B60"/>
                </a:solidFill>
                <a:latin typeface="+mj-lt"/>
              </a:rPr>
              <a:t>Ash(</a:t>
            </a:r>
            <a:r>
              <a:rPr lang="en-GB" sz="1400" err="1">
                <a:solidFill>
                  <a:srgbClr val="332B60"/>
                </a:solidFill>
                <a:latin typeface="+mj-lt"/>
              </a:rPr>
              <a:t>ar</a:t>
            </a:r>
            <a:r>
              <a:rPr lang="en-GB" sz="1400">
                <a:solidFill>
                  <a:srgbClr val="332B60"/>
                </a:solidFill>
                <a:latin typeface="+mj-lt"/>
              </a:rPr>
              <a:t>) = Ash(d</a:t>
            </a:r>
            <a:r>
              <a:rPr lang="et-EE" sz="1400" err="1">
                <a:solidFill>
                  <a:srgbClr val="332B60"/>
                </a:solidFill>
                <a:latin typeface="+mj-lt"/>
              </a:rPr>
              <a:t>ry</a:t>
            </a:r>
            <a:r>
              <a:rPr lang="en-GB" sz="1400">
                <a:solidFill>
                  <a:srgbClr val="332B60"/>
                </a:solidFill>
                <a:latin typeface="+mj-lt"/>
              </a:rPr>
              <a:t>)/100 × (1 − M)</a:t>
            </a:r>
          </a:p>
          <a:p>
            <a:pPr>
              <a:buFont typeface="Arial" panose="020B0604020202020204" pitchFamily="34" charset="0"/>
              <a:buChar char="•"/>
            </a:pPr>
            <a:r>
              <a:rPr lang="en-GB" sz="1400">
                <a:solidFill>
                  <a:srgbClr val="332B60"/>
                </a:solidFill>
                <a:latin typeface="+mj-lt"/>
              </a:rPr>
              <a:t>Alkali mass per kg fuel = Ash(</a:t>
            </a:r>
            <a:r>
              <a:rPr lang="en-GB" sz="1400" err="1">
                <a:solidFill>
                  <a:srgbClr val="332B60"/>
                </a:solidFill>
                <a:latin typeface="+mj-lt"/>
              </a:rPr>
              <a:t>ar</a:t>
            </a:r>
            <a:r>
              <a:rPr lang="en-GB" sz="1400">
                <a:solidFill>
                  <a:srgbClr val="332B60"/>
                </a:solidFill>
                <a:latin typeface="+mj-lt"/>
              </a:rPr>
              <a:t>) </a:t>
            </a:r>
            <a:r>
              <a:rPr lang="et-EE" sz="1400">
                <a:solidFill>
                  <a:srgbClr val="332B60"/>
                </a:solidFill>
                <a:latin typeface="+mj-lt"/>
              </a:rPr>
              <a:t>*</a:t>
            </a:r>
            <a:r>
              <a:rPr lang="en-GB" sz="1400">
                <a:solidFill>
                  <a:srgbClr val="332B60"/>
                </a:solidFill>
                <a:latin typeface="+mj-lt"/>
              </a:rPr>
              <a:t> (% alkali in ash / 100)</a:t>
            </a:r>
          </a:p>
          <a:p>
            <a:pPr>
              <a:buFont typeface="Arial" panose="020B0604020202020204" pitchFamily="34" charset="0"/>
              <a:buChar char="•"/>
            </a:pPr>
            <a:r>
              <a:rPr lang="en-GB" sz="1400">
                <a:solidFill>
                  <a:srgbClr val="332B60"/>
                </a:solidFill>
                <a:latin typeface="+mj-lt"/>
              </a:rPr>
              <a:t>LHV(</a:t>
            </a:r>
            <a:r>
              <a:rPr lang="en-GB" sz="1400" err="1">
                <a:solidFill>
                  <a:srgbClr val="332B60"/>
                </a:solidFill>
                <a:latin typeface="+mj-lt"/>
              </a:rPr>
              <a:t>ar,GJ</a:t>
            </a:r>
            <a:r>
              <a:rPr lang="en-GB" sz="1400">
                <a:solidFill>
                  <a:srgbClr val="332B60"/>
                </a:solidFill>
                <a:latin typeface="+mj-lt"/>
              </a:rPr>
              <a:t>/kg) = LHV(</a:t>
            </a:r>
            <a:r>
              <a:rPr lang="en-GB" sz="1400" err="1">
                <a:solidFill>
                  <a:srgbClr val="332B60"/>
                </a:solidFill>
                <a:latin typeface="+mj-lt"/>
              </a:rPr>
              <a:t>ar,MJ</a:t>
            </a:r>
            <a:r>
              <a:rPr lang="en-GB" sz="1400">
                <a:solidFill>
                  <a:srgbClr val="332B60"/>
                </a:solidFill>
                <a:latin typeface="+mj-lt"/>
              </a:rPr>
              <a:t>/kg) / 1000</a:t>
            </a:r>
          </a:p>
          <a:p>
            <a:pPr>
              <a:buFont typeface="Arial" panose="020B0604020202020204" pitchFamily="34" charset="0"/>
              <a:buChar char="•"/>
            </a:pPr>
            <a:r>
              <a:rPr lang="en-GB" sz="1400">
                <a:solidFill>
                  <a:srgbClr val="332B60"/>
                </a:solidFill>
                <a:latin typeface="+mj-lt"/>
              </a:rPr>
              <a:t>Alkali Index (AI) = Alkali mass / LHV(</a:t>
            </a:r>
            <a:r>
              <a:rPr lang="en-GB" sz="1400" err="1">
                <a:solidFill>
                  <a:srgbClr val="332B60"/>
                </a:solidFill>
                <a:latin typeface="+mj-lt"/>
              </a:rPr>
              <a:t>ar,GJ</a:t>
            </a:r>
            <a:r>
              <a:rPr lang="en-GB" sz="1400">
                <a:solidFill>
                  <a:srgbClr val="332B60"/>
                </a:solidFill>
                <a:latin typeface="+mj-lt"/>
              </a:rPr>
              <a:t>/kg) [kg alkali / GJ]</a:t>
            </a:r>
          </a:p>
        </p:txBody>
      </p:sp>
    </p:spTree>
    <p:extLst>
      <p:ext uri="{BB962C8B-B14F-4D97-AF65-F5344CB8AC3E}">
        <p14:creationId xmlns:p14="http://schemas.microsoft.com/office/powerpoint/2010/main" val="25882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3B6D3-5AB8-B376-C1CE-238C093314CE}"/>
            </a:ext>
          </a:extLst>
        </p:cNvPr>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F747F90D-9095-8A2A-AF6B-F2C7120D260A}"/>
              </a:ext>
            </a:extLst>
          </p:cNvPr>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dirty="0" err="1"/>
              <a:t>Biomass</a:t>
            </a:r>
            <a:r>
              <a:rPr lang="es-CO" altLang="en-US" dirty="0"/>
              <a:t> </a:t>
            </a:r>
            <a:r>
              <a:rPr lang="es-CO" altLang="en-US" dirty="0" err="1"/>
              <a:t>characterization</a:t>
            </a:r>
            <a:r>
              <a:rPr lang="et-EE" altLang="en-US" dirty="0"/>
              <a:t>. </a:t>
            </a:r>
            <a:r>
              <a:rPr lang="et-EE" altLang="en-US" dirty="0" err="1"/>
              <a:t>Exercise</a:t>
            </a:r>
            <a:endParaRPr lang="en-US" altLang="en-US" dirty="0"/>
          </a:p>
        </p:txBody>
      </p:sp>
      <p:sp>
        <p:nvSpPr>
          <p:cNvPr id="6" name="Text Placeholder 2">
            <a:extLst>
              <a:ext uri="{FF2B5EF4-FFF2-40B4-BE49-F238E27FC236}">
                <a16:creationId xmlns:a16="http://schemas.microsoft.com/office/drawing/2014/main" id="{ED24C224-302B-5B4B-FE3B-279135216F35}"/>
              </a:ext>
            </a:extLst>
          </p:cNvPr>
          <p:cNvSpPr txBox="1">
            <a:spLocks/>
          </p:cNvSpPr>
          <p:nvPr/>
        </p:nvSpPr>
        <p:spPr>
          <a:xfrm>
            <a:off x="479424" y="1055881"/>
            <a:ext cx="10978007" cy="532225"/>
          </a:xfrm>
          <a:prstGeom prst="rect">
            <a:avLst/>
          </a:prstGeom>
        </p:spPr>
        <p:txBody>
          <a:bodyPr vert="horz" lIns="0" tIns="0" rIns="0" bIns="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kern="1200" baseline="0">
                <a:solidFill>
                  <a:srgbClr val="332B60"/>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fontAlgn="t"/>
            <a:r>
              <a:rPr lang="en-GB" sz="1600"/>
              <a:t>Choose </a:t>
            </a:r>
            <a:r>
              <a:rPr lang="et-EE" sz="1600"/>
              <a:t>4</a:t>
            </a:r>
            <a:r>
              <a:rPr lang="en-GB" sz="1600"/>
              <a:t> feedstock</a:t>
            </a:r>
            <a:r>
              <a:rPr lang="et-EE" sz="1600"/>
              <a:t> f</a:t>
            </a:r>
            <a:r>
              <a:rPr lang="en-GB" sz="1600"/>
              <a:t>rom the database (wood, straw, algae, manure/MSW, etc.). Each has typical C, H, O, N, S, ash, and moisture values.</a:t>
            </a:r>
            <a:endParaRPr lang="en-US" sz="1600" b="1">
              <a:solidFill>
                <a:srgbClr val="FF0000"/>
              </a:solidFill>
            </a:endParaRPr>
          </a:p>
        </p:txBody>
      </p:sp>
      <p:graphicFrame>
        <p:nvGraphicFramePr>
          <p:cNvPr id="2" name="Table 1">
            <a:extLst>
              <a:ext uri="{FF2B5EF4-FFF2-40B4-BE49-F238E27FC236}">
                <a16:creationId xmlns:a16="http://schemas.microsoft.com/office/drawing/2014/main" id="{DB5E98D0-8EAF-DA9A-FCB8-D7511FD28F34}"/>
              </a:ext>
            </a:extLst>
          </p:cNvPr>
          <p:cNvGraphicFramePr>
            <a:graphicFrameLocks noGrp="1"/>
          </p:cNvGraphicFramePr>
          <p:nvPr>
            <p:extLst>
              <p:ext uri="{D42A27DB-BD31-4B8C-83A1-F6EECF244321}">
                <p14:modId xmlns:p14="http://schemas.microsoft.com/office/powerpoint/2010/main" val="2268578916"/>
              </p:ext>
            </p:extLst>
          </p:nvPr>
        </p:nvGraphicFramePr>
        <p:xfrm>
          <a:off x="445698" y="1581509"/>
          <a:ext cx="10997432" cy="4888893"/>
        </p:xfrm>
        <a:graphic>
          <a:graphicData uri="http://schemas.openxmlformats.org/drawingml/2006/table">
            <a:tbl>
              <a:tblPr>
                <a:tableStyleId>{073A0DAA-6AF3-43AB-8588-CEC1D06C72B9}</a:tableStyleId>
              </a:tblPr>
              <a:tblGrid>
                <a:gridCol w="2594309">
                  <a:extLst>
                    <a:ext uri="{9D8B030D-6E8A-4147-A177-3AD203B41FA5}">
                      <a16:colId xmlns:a16="http://schemas.microsoft.com/office/drawing/2014/main" val="2262188814"/>
                    </a:ext>
                  </a:extLst>
                </a:gridCol>
                <a:gridCol w="835093">
                  <a:extLst>
                    <a:ext uri="{9D8B030D-6E8A-4147-A177-3AD203B41FA5}">
                      <a16:colId xmlns:a16="http://schemas.microsoft.com/office/drawing/2014/main" val="472796393"/>
                    </a:ext>
                  </a:extLst>
                </a:gridCol>
                <a:gridCol w="887286">
                  <a:extLst>
                    <a:ext uri="{9D8B030D-6E8A-4147-A177-3AD203B41FA5}">
                      <a16:colId xmlns:a16="http://schemas.microsoft.com/office/drawing/2014/main" val="3602632485"/>
                    </a:ext>
                  </a:extLst>
                </a:gridCol>
                <a:gridCol w="835093">
                  <a:extLst>
                    <a:ext uri="{9D8B030D-6E8A-4147-A177-3AD203B41FA5}">
                      <a16:colId xmlns:a16="http://schemas.microsoft.com/office/drawing/2014/main" val="950106158"/>
                    </a:ext>
                  </a:extLst>
                </a:gridCol>
                <a:gridCol w="835093">
                  <a:extLst>
                    <a:ext uri="{9D8B030D-6E8A-4147-A177-3AD203B41FA5}">
                      <a16:colId xmlns:a16="http://schemas.microsoft.com/office/drawing/2014/main" val="32431065"/>
                    </a:ext>
                  </a:extLst>
                </a:gridCol>
                <a:gridCol w="835093">
                  <a:extLst>
                    <a:ext uri="{9D8B030D-6E8A-4147-A177-3AD203B41FA5}">
                      <a16:colId xmlns:a16="http://schemas.microsoft.com/office/drawing/2014/main" val="586961967"/>
                    </a:ext>
                  </a:extLst>
                </a:gridCol>
                <a:gridCol w="835093">
                  <a:extLst>
                    <a:ext uri="{9D8B030D-6E8A-4147-A177-3AD203B41FA5}">
                      <a16:colId xmlns:a16="http://schemas.microsoft.com/office/drawing/2014/main" val="2032720890"/>
                    </a:ext>
                  </a:extLst>
                </a:gridCol>
                <a:gridCol w="835093">
                  <a:extLst>
                    <a:ext uri="{9D8B030D-6E8A-4147-A177-3AD203B41FA5}">
                      <a16:colId xmlns:a16="http://schemas.microsoft.com/office/drawing/2014/main" val="772376965"/>
                    </a:ext>
                  </a:extLst>
                </a:gridCol>
                <a:gridCol w="835093">
                  <a:extLst>
                    <a:ext uri="{9D8B030D-6E8A-4147-A177-3AD203B41FA5}">
                      <a16:colId xmlns:a16="http://schemas.microsoft.com/office/drawing/2014/main" val="3344286661"/>
                    </a:ext>
                  </a:extLst>
                </a:gridCol>
                <a:gridCol w="835093">
                  <a:extLst>
                    <a:ext uri="{9D8B030D-6E8A-4147-A177-3AD203B41FA5}">
                      <a16:colId xmlns:a16="http://schemas.microsoft.com/office/drawing/2014/main" val="572893641"/>
                    </a:ext>
                  </a:extLst>
                </a:gridCol>
                <a:gridCol w="835093">
                  <a:extLst>
                    <a:ext uri="{9D8B030D-6E8A-4147-A177-3AD203B41FA5}">
                      <a16:colId xmlns:a16="http://schemas.microsoft.com/office/drawing/2014/main" val="1247191310"/>
                    </a:ext>
                  </a:extLst>
                </a:gridCol>
              </a:tblGrid>
              <a:tr h="614810">
                <a:tc>
                  <a:txBody>
                    <a:bodyPr/>
                    <a:lstStyle/>
                    <a:p>
                      <a:pPr algn="l" fontAlgn="b">
                        <a:buNone/>
                      </a:pPr>
                      <a:r>
                        <a:rPr lang="en-GB" sz="1100" b="1" u="none" strike="noStrike">
                          <a:effectLst/>
                        </a:rPr>
                        <a:t>Name</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b="1" u="none" strike="noStrike">
                          <a:effectLst/>
                        </a:rPr>
                        <a:t>Category</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b="1" u="none" strike="noStrike">
                          <a:effectLst/>
                        </a:rPr>
                        <a:t>C</a:t>
                      </a:r>
                      <a:r>
                        <a:rPr lang="et-EE" sz="1100" b="1" u="none" strike="noStrike">
                          <a:effectLst/>
                        </a:rPr>
                        <a:t> </a:t>
                      </a:r>
                      <a:r>
                        <a:rPr lang="et-EE" sz="1100" b="1" u="none" strike="noStrike" err="1">
                          <a:effectLst/>
                        </a:rPr>
                        <a:t>daf</a:t>
                      </a:r>
                      <a:r>
                        <a:rPr lang="et-EE" sz="1100" b="1" u="none" strike="noStrike">
                          <a:effectLst/>
                        </a:rPr>
                        <a:t> %</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b="1" u="none" strike="noStrike">
                          <a:effectLst/>
                        </a:rPr>
                        <a:t>H</a:t>
                      </a:r>
                      <a:r>
                        <a:rPr lang="et-EE" sz="1100" b="1" u="none" strike="noStrike">
                          <a:effectLst/>
                        </a:rPr>
                        <a:t> </a:t>
                      </a:r>
                      <a:r>
                        <a:rPr lang="et-EE" sz="1100" b="1" u="none" strike="noStrike" err="1">
                          <a:effectLst/>
                        </a:rPr>
                        <a:t>daf</a:t>
                      </a:r>
                      <a:r>
                        <a:rPr lang="et-EE" sz="1100" b="1" u="none" strike="noStrike">
                          <a:effectLst/>
                        </a:rPr>
                        <a:t> %</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b="1" u="none" strike="noStrike">
                          <a:effectLst/>
                        </a:rPr>
                        <a:t>O</a:t>
                      </a:r>
                      <a:r>
                        <a:rPr lang="et-EE" sz="1100" b="1" u="none" strike="noStrike">
                          <a:effectLst/>
                        </a:rPr>
                        <a:t> </a:t>
                      </a:r>
                      <a:r>
                        <a:rPr lang="et-EE" sz="1100" b="1" u="none" strike="noStrike" err="1">
                          <a:effectLst/>
                        </a:rPr>
                        <a:t>daf</a:t>
                      </a:r>
                      <a:r>
                        <a:rPr lang="et-EE" sz="1100" b="1" u="none" strike="noStrike">
                          <a:effectLst/>
                        </a:rPr>
                        <a:t> %</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b="1" u="none" strike="noStrike">
                          <a:effectLst/>
                        </a:rPr>
                        <a:t>N</a:t>
                      </a:r>
                      <a:r>
                        <a:rPr lang="et-EE" sz="1100" b="1" u="none" strike="noStrike">
                          <a:effectLst/>
                        </a:rPr>
                        <a:t> </a:t>
                      </a:r>
                      <a:r>
                        <a:rPr lang="et-EE" sz="1100" b="1" u="none" strike="noStrike" err="1">
                          <a:effectLst/>
                        </a:rPr>
                        <a:t>daf</a:t>
                      </a:r>
                      <a:r>
                        <a:rPr lang="et-EE" sz="1100" b="1" u="none" strike="noStrike">
                          <a:effectLst/>
                        </a:rPr>
                        <a:t> %</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b="1" u="none" strike="noStrike">
                          <a:effectLst/>
                        </a:rPr>
                        <a:t>S</a:t>
                      </a:r>
                      <a:r>
                        <a:rPr lang="et-EE" sz="1100" b="1" u="none" strike="noStrike">
                          <a:effectLst/>
                        </a:rPr>
                        <a:t> </a:t>
                      </a:r>
                      <a:r>
                        <a:rPr lang="et-EE" sz="1100" b="1" u="none" strike="noStrike" err="1">
                          <a:effectLst/>
                        </a:rPr>
                        <a:t>daf</a:t>
                      </a:r>
                      <a:r>
                        <a:rPr lang="et-EE" sz="1100" b="1" u="none" strike="noStrike">
                          <a:effectLst/>
                        </a:rPr>
                        <a:t> %</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b="1" u="none" strike="noStrike">
                          <a:effectLst/>
                        </a:rPr>
                        <a:t>Ash</a:t>
                      </a:r>
                      <a:r>
                        <a:rPr lang="et-EE" sz="1100" b="1" u="none" strike="noStrike">
                          <a:effectLst/>
                        </a:rPr>
                        <a:t> </a:t>
                      </a:r>
                      <a:r>
                        <a:rPr lang="en-GB" sz="1100" b="1" u="none" strike="noStrike">
                          <a:effectLst/>
                        </a:rPr>
                        <a:t>d</a:t>
                      </a:r>
                      <a:r>
                        <a:rPr lang="et-EE" sz="1100" b="1" u="none" strike="noStrike" err="1">
                          <a:effectLst/>
                        </a:rPr>
                        <a:t>ry</a:t>
                      </a:r>
                      <a:r>
                        <a:rPr lang="et-EE" sz="1100" b="1" u="none" strike="noStrike">
                          <a:effectLst/>
                        </a:rPr>
                        <a:t> %</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b="1" u="none" strike="noStrike">
                          <a:effectLst/>
                        </a:rPr>
                        <a:t>Moisture</a:t>
                      </a:r>
                      <a:r>
                        <a:rPr lang="et-EE" sz="1100" b="1" u="none" strike="noStrike">
                          <a:effectLst/>
                        </a:rPr>
                        <a:t> </a:t>
                      </a:r>
                      <a:r>
                        <a:rPr lang="et-EE" sz="1100" b="1" u="none" strike="noStrike" err="1">
                          <a:effectLst/>
                        </a:rPr>
                        <a:t>ar</a:t>
                      </a:r>
                      <a:r>
                        <a:rPr lang="et-EE" sz="1100" b="1" u="none" strike="noStrike">
                          <a:effectLst/>
                        </a:rPr>
                        <a:t> (</a:t>
                      </a:r>
                      <a:r>
                        <a:rPr lang="et-EE" sz="1100" b="1" u="none" strike="noStrike" err="1">
                          <a:effectLst/>
                        </a:rPr>
                        <a:t>fraction</a:t>
                      </a:r>
                      <a:r>
                        <a:rPr lang="et-EE" sz="1100" b="1" u="none" strike="noStrike">
                          <a:effectLst/>
                        </a:rPr>
                        <a:t>)</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b="1" u="none" strike="noStrike">
                          <a:effectLst/>
                        </a:rPr>
                        <a:t>HHV</a:t>
                      </a:r>
                      <a:r>
                        <a:rPr lang="et-EE" sz="1100" b="1" u="none" strike="noStrike">
                          <a:effectLst/>
                        </a:rPr>
                        <a:t> </a:t>
                      </a:r>
                      <a:r>
                        <a:rPr lang="en-GB" sz="1100" b="1" u="none" strike="noStrike">
                          <a:effectLst/>
                        </a:rPr>
                        <a:t>dry</a:t>
                      </a:r>
                      <a:r>
                        <a:rPr lang="et-EE" sz="1100" b="1" u="none" strike="noStrike">
                          <a:effectLst/>
                        </a:rPr>
                        <a:t> </a:t>
                      </a:r>
                      <a:r>
                        <a:rPr lang="en-GB" sz="1100" b="1" u="none" strike="noStrike">
                          <a:effectLst/>
                        </a:rPr>
                        <a:t>MJ</a:t>
                      </a:r>
                      <a:r>
                        <a:rPr lang="et-EE" sz="1100" b="1" u="none" strike="noStrike">
                          <a:effectLst/>
                        </a:rPr>
                        <a:t>/ </a:t>
                      </a:r>
                      <a:r>
                        <a:rPr lang="en-GB" sz="1100" b="1" u="none" strike="noStrike">
                          <a:effectLst/>
                        </a:rPr>
                        <a:t>kg</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b="1" u="none" strike="noStrike">
                          <a:effectLst/>
                        </a:rPr>
                        <a:t>Alkali</a:t>
                      </a:r>
                      <a:r>
                        <a:rPr lang="et-EE" sz="1100" b="1" u="none" strike="noStrike">
                          <a:effectLst/>
                        </a:rPr>
                        <a:t> in </a:t>
                      </a:r>
                      <a:r>
                        <a:rPr lang="en-GB" sz="1100" b="1" u="none" strike="noStrike">
                          <a:effectLst/>
                        </a:rPr>
                        <a:t>Ash</a:t>
                      </a:r>
                      <a:r>
                        <a:rPr lang="et-EE" sz="1100" b="1" u="none" strike="noStrike">
                          <a:effectLst/>
                        </a:rPr>
                        <a:t> %</a:t>
                      </a:r>
                      <a:endParaRPr lang="en-GB" sz="1100" b="1"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456525749"/>
                  </a:ext>
                </a:extLst>
              </a:tr>
              <a:tr h="210071">
                <a:tc>
                  <a:txBody>
                    <a:bodyPr/>
                    <a:lstStyle/>
                    <a:p>
                      <a:pPr algn="l" fontAlgn="b">
                        <a:buNone/>
                      </a:pPr>
                      <a:r>
                        <a:rPr lang="en-GB" sz="1100" b="1" u="none" strike="noStrike">
                          <a:effectLst/>
                        </a:rPr>
                        <a:t>Hardwood</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Wood</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50</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43</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0.2</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0.02</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0.15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19.5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2136355696"/>
                  </a:ext>
                </a:extLst>
              </a:tr>
              <a:tr h="210071">
                <a:tc>
                  <a:txBody>
                    <a:bodyPr/>
                    <a:lstStyle/>
                    <a:p>
                      <a:pPr algn="l" fontAlgn="b">
                        <a:buNone/>
                      </a:pPr>
                      <a:r>
                        <a:rPr lang="en-GB" sz="1100" b="1" u="none" strike="noStrike">
                          <a:effectLst/>
                        </a:rPr>
                        <a:t>Softwood</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Wood</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51</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6.2</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42</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0.15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0.02</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0.4</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0.45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3086391041"/>
                  </a:ext>
                </a:extLst>
              </a:tr>
              <a:tr h="389717">
                <a:tc>
                  <a:txBody>
                    <a:bodyPr/>
                    <a:lstStyle/>
                    <a:p>
                      <a:pPr algn="l" fontAlgn="b">
                        <a:buNone/>
                      </a:pPr>
                      <a:r>
                        <a:rPr lang="en-GB" sz="1100" b="1" u="none" strike="noStrike">
                          <a:effectLst/>
                        </a:rPr>
                        <a:t>Rice straw</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Ag residue</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5.8</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45.5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0.1</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13</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0.12</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1176594818"/>
                  </a:ext>
                </a:extLst>
              </a:tr>
              <a:tr h="389717">
                <a:tc>
                  <a:txBody>
                    <a:bodyPr/>
                    <a:lstStyle/>
                    <a:p>
                      <a:pPr algn="l" fontAlgn="b">
                        <a:buNone/>
                      </a:pPr>
                      <a:r>
                        <a:rPr lang="en-GB" sz="1100" b="1" u="none" strike="noStrike">
                          <a:effectLst/>
                        </a:rPr>
                        <a:t>Wheat straw</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Ag residue</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0.1</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8</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0.12</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16.5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18</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551787315"/>
                  </a:ext>
                </a:extLst>
              </a:tr>
              <a:tr h="389717">
                <a:tc>
                  <a:txBody>
                    <a:bodyPr/>
                    <a:lstStyle/>
                    <a:p>
                      <a:pPr algn="l" fontAlgn="b">
                        <a:buNone/>
                      </a:pPr>
                      <a:r>
                        <a:rPr lang="en-GB" sz="1100" b="1" u="none" strike="noStrike">
                          <a:effectLst/>
                        </a:rPr>
                        <a:t>Corn stover</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Ag residue</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47</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0.1</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7</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0.12</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17</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15</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158416973"/>
                  </a:ext>
                </a:extLst>
              </a:tr>
              <a:tr h="389717">
                <a:tc>
                  <a:txBody>
                    <a:bodyPr/>
                    <a:lstStyle/>
                    <a:p>
                      <a:pPr algn="l" fontAlgn="b">
                        <a:buNone/>
                      </a:pPr>
                      <a:r>
                        <a:rPr lang="en-GB" sz="1100" b="1" u="none" strike="noStrike" dirty="0">
                          <a:effectLst/>
                        </a:rPr>
                        <a:t>Sugarcane bagasse</a:t>
                      </a:r>
                      <a:endParaRPr lang="en-GB" sz="1100" b="1" i="0" u="none" strike="noStrike" dirty="0">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Ag residue</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6.1</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46.5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0.3</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17</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4134374821"/>
                  </a:ext>
                </a:extLst>
              </a:tr>
              <a:tr h="412288">
                <a:tc>
                  <a:txBody>
                    <a:bodyPr/>
                    <a:lstStyle/>
                    <a:p>
                      <a:pPr algn="l" fontAlgn="b">
                        <a:buNone/>
                      </a:pPr>
                      <a:r>
                        <a:rPr lang="en-GB" sz="1100" b="1" u="none" strike="noStrike">
                          <a:effectLst/>
                        </a:rPr>
                        <a:t>Miscanthus</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Energy crop</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47.5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3.5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0.15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17.8</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8</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3476259747"/>
                  </a:ext>
                </a:extLst>
              </a:tr>
              <a:tr h="412288">
                <a:tc>
                  <a:txBody>
                    <a:bodyPr/>
                    <a:lstStyle/>
                    <a:p>
                      <a:pPr algn="l" fontAlgn="b">
                        <a:buNone/>
                      </a:pPr>
                      <a:r>
                        <a:rPr lang="en-GB" sz="1100" b="1" u="none" strike="noStrike">
                          <a:effectLst/>
                        </a:rPr>
                        <a:t>Switchgrass</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Energy crop</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47</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5.9</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45.5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0.05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0.15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17.5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8</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2752181820"/>
                  </a:ext>
                </a:extLst>
              </a:tr>
              <a:tr h="210071">
                <a:tc>
                  <a:txBody>
                    <a:bodyPr/>
                    <a:lstStyle/>
                    <a:p>
                      <a:pPr algn="l" fontAlgn="b">
                        <a:buNone/>
                      </a:pPr>
                      <a:r>
                        <a:rPr lang="en-GB" sz="1100" b="1" u="none" strike="noStrike">
                          <a:effectLst/>
                        </a:rPr>
                        <a:t>Microalgae</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Algae</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50</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7</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33</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8.5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0.3</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25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0.8</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18</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8</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885085394"/>
                  </a:ext>
                </a:extLst>
              </a:tr>
              <a:tr h="210071">
                <a:tc>
                  <a:txBody>
                    <a:bodyPr/>
                    <a:lstStyle/>
                    <a:p>
                      <a:pPr algn="l" fontAlgn="b">
                        <a:buNone/>
                      </a:pPr>
                      <a:r>
                        <a:rPr lang="en-GB" sz="1100" b="1" u="none" strike="noStrike">
                          <a:effectLst/>
                        </a:rPr>
                        <a:t>Macroalgae</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Algae</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47</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6.5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35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8</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0.3</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30</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0.85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3248806652"/>
                  </a:ext>
                </a:extLst>
              </a:tr>
              <a:tr h="210071">
                <a:tc>
                  <a:txBody>
                    <a:bodyPr/>
                    <a:lstStyle/>
                    <a:p>
                      <a:pPr algn="l" fontAlgn="b">
                        <a:buNone/>
                      </a:pPr>
                      <a:r>
                        <a:rPr lang="en-GB" sz="1100" b="1" u="none" strike="noStrike">
                          <a:effectLst/>
                        </a:rPr>
                        <a:t>Dairy manure</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Manure</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40</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5.5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32</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3.5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0.4</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25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0.75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14</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12</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599219843"/>
                  </a:ext>
                </a:extLst>
              </a:tr>
              <a:tr h="210071">
                <a:tc>
                  <a:txBody>
                    <a:bodyPr/>
                    <a:lstStyle/>
                    <a:p>
                      <a:pPr algn="l" fontAlgn="b">
                        <a:buNone/>
                      </a:pPr>
                      <a:r>
                        <a:rPr lang="en-GB" sz="1100" b="1" u="none" strike="noStrike">
                          <a:effectLst/>
                        </a:rPr>
                        <a:t>Poultry litter</a:t>
                      </a:r>
                      <a:endParaRPr lang="en-GB" sz="1100" b="1" i="0" u="none" strike="noStrike">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Manure</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42</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5.7</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32</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0.4</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15</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3938874431"/>
                  </a:ext>
                </a:extLst>
              </a:tr>
              <a:tr h="210071">
                <a:tc>
                  <a:txBody>
                    <a:bodyPr/>
                    <a:lstStyle/>
                    <a:p>
                      <a:pPr algn="l" fontAlgn="b">
                        <a:buNone/>
                      </a:pPr>
                      <a:r>
                        <a:rPr lang="en-GB" sz="1100" b="1" u="none" strike="noStrike" dirty="0">
                          <a:effectLst/>
                        </a:rPr>
                        <a:t>Food waste (biogenic MSW)</a:t>
                      </a:r>
                      <a:endParaRPr lang="en-GB" sz="1100" b="1" i="0" u="none" strike="noStrike" dirty="0">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MSW</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44</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6.3</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36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2.5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0.3</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0.7</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3413357085"/>
                  </a:ext>
                </a:extLst>
              </a:tr>
              <a:tr h="210071">
                <a:tc>
                  <a:txBody>
                    <a:bodyPr/>
                    <a:lstStyle/>
                    <a:p>
                      <a:pPr algn="l" fontAlgn="b">
                        <a:buNone/>
                      </a:pPr>
                      <a:r>
                        <a:rPr lang="en-GB" sz="1100" b="1" u="none" strike="noStrike" dirty="0">
                          <a:effectLst/>
                        </a:rPr>
                        <a:t>Mixed MSW (biogenic fraction)</a:t>
                      </a:r>
                      <a:endParaRPr lang="en-GB" sz="1100" b="1" i="0" u="none" strike="noStrike" dirty="0">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MSW</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43</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6</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37</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2</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0.3</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18</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918063142"/>
                  </a:ext>
                </a:extLst>
              </a:tr>
              <a:tr h="210071">
                <a:tc>
                  <a:txBody>
                    <a:bodyPr/>
                    <a:lstStyle/>
                    <a:p>
                      <a:pPr algn="l" fontAlgn="b">
                        <a:buNone/>
                      </a:pPr>
                      <a:r>
                        <a:rPr lang="en-GB" sz="1100" b="1" u="none" strike="noStrike" dirty="0">
                          <a:effectLst/>
                        </a:rPr>
                        <a:t>Sewage sludge (dried)</a:t>
                      </a:r>
                      <a:endParaRPr lang="en-GB" sz="1100" b="1" i="0" u="none" strike="noStrike" dirty="0">
                        <a:solidFill>
                          <a:srgbClr val="000000"/>
                        </a:solidFill>
                        <a:effectLst/>
                        <a:latin typeface="Calibri" panose="020F0502020204030204" pitchFamily="34" charset="0"/>
                      </a:endParaRPr>
                    </a:p>
                  </a:txBody>
                  <a:tcPr marL="5996" marR="5996" marT="5996" marB="0" anchor="b"/>
                </a:tc>
                <a:tc>
                  <a:txBody>
                    <a:bodyPr/>
                    <a:lstStyle/>
                    <a:p>
                      <a:pPr algn="l" fontAlgn="b">
                        <a:buNone/>
                      </a:pPr>
                      <a:r>
                        <a:rPr lang="en-GB" sz="1100" u="none" strike="noStrike">
                          <a:effectLst/>
                        </a:rPr>
                        <a:t>Waste</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42</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5.8</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33</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6.5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30</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0.8</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15</a:t>
                      </a:r>
                      <a:endParaRPr lang="en-GB" sz="1100" b="0" i="0" u="none" strike="noStrike">
                        <a:solidFill>
                          <a:srgbClr val="000000"/>
                        </a:solidFill>
                        <a:effectLst/>
                        <a:latin typeface="Calibri" panose="020F0502020204030204" pitchFamily="34" charset="0"/>
                      </a:endParaRPr>
                    </a:p>
                  </a:txBody>
                  <a:tcPr marL="5996" marR="5996" marT="5996" marB="0" anchor="b"/>
                </a:tc>
                <a:tc>
                  <a:txBody>
                    <a:bodyPr/>
                    <a:lstStyle/>
                    <a:p>
                      <a:pPr algn="r" fontAlgn="b">
                        <a:buNone/>
                      </a:pPr>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5996" marR="5996" marT="5996" marB="0" anchor="b"/>
                </a:tc>
                <a:extLst>
                  <a:ext uri="{0D108BD9-81ED-4DB2-BD59-A6C34878D82A}">
                    <a16:rowId xmlns:a16="http://schemas.microsoft.com/office/drawing/2014/main" val="1987750375"/>
                  </a:ext>
                </a:extLst>
              </a:tr>
            </a:tbl>
          </a:graphicData>
        </a:graphic>
      </p:graphicFrame>
    </p:spTree>
    <p:extLst>
      <p:ext uri="{BB962C8B-B14F-4D97-AF65-F5344CB8AC3E}">
        <p14:creationId xmlns:p14="http://schemas.microsoft.com/office/powerpoint/2010/main" val="3526125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a:t>REFERENCES</a:t>
            </a:r>
            <a:endParaRPr lang="en-US" altLang="en-US"/>
          </a:p>
        </p:txBody>
      </p:sp>
      <p:sp>
        <p:nvSpPr>
          <p:cNvPr id="5" name="Google Shape;563;g70c084f0f4_0_2">
            <a:extLst>
              <a:ext uri="{FF2B5EF4-FFF2-40B4-BE49-F238E27FC236}">
                <a16:creationId xmlns:a16="http://schemas.microsoft.com/office/drawing/2014/main" id="{EBA59C52-AE30-4B72-B19A-79C00BA1E161}"/>
              </a:ext>
            </a:extLst>
          </p:cNvPr>
          <p:cNvSpPr txBox="1">
            <a:spLocks/>
          </p:cNvSpPr>
          <p:nvPr/>
        </p:nvSpPr>
        <p:spPr>
          <a:xfrm>
            <a:off x="479425" y="1130689"/>
            <a:ext cx="11330058" cy="4596622"/>
          </a:xfrm>
          <a:prstGeom prst="rect">
            <a:avLst/>
          </a:prstGeom>
        </p:spPr>
        <p:txBody>
          <a:bodyPr vert="horz" lIns="0" tIns="0" rIns="0" bIns="0" rtlCol="0">
            <a:noAutofit/>
          </a:bodyPr>
          <a:lstStyle>
            <a:defPPr>
              <a:defRPr lang="en-US"/>
            </a:defPPr>
            <a:lvl1pPr marL="304746" marR="0" lvl="0" indent="-304746" algn="just" defTabSz="914400" eaLnBrk="1" fontAlgn="t" latinLnBrk="0" hangingPunct="1">
              <a:lnSpc>
                <a:spcPct val="90000"/>
              </a:lnSpc>
              <a:spcBef>
                <a:spcPts val="1600"/>
              </a:spcBef>
              <a:spcAft>
                <a:spcPts val="0"/>
              </a:spcAft>
              <a:buClrTx/>
              <a:buSzPts val="2400"/>
              <a:buFont typeface="Arial" pitchFamily="34" charset="0"/>
              <a:buChar char="•"/>
              <a:tabLst/>
              <a:defRPr sz="2200" baseline="0">
                <a:solidFill>
                  <a:srgbClr val="002060"/>
                </a:solidFill>
                <a:latin typeface="Verdana" panose="020B0604030504040204" pitchFamily="34" charset="0"/>
                <a:ea typeface="Calibri" panose="020F0502020204030204" pitchFamily="34" charset="0"/>
                <a:cs typeface="Times New Roman" panose="02020603050405020304" pitchFamily="18" charset="0"/>
              </a:defRPr>
            </a:lvl1pPr>
            <a:lvl2pPr marL="685800" lvl="1" indent="-228600" eaLnBrk="1" hangingPunct="1">
              <a:lnSpc>
                <a:spcPct val="90000"/>
              </a:lnSpc>
              <a:spcBef>
                <a:spcPts val="500"/>
              </a:spcBef>
              <a:buFont typeface="Arial" charset="0"/>
              <a:buChar char="•"/>
              <a:defRPr sz="2400">
                <a:solidFill>
                  <a:srgbClr val="002060"/>
                </a:solidFill>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indent="0">
              <a:buNone/>
            </a:pPr>
            <a:r>
              <a:rPr lang="en-US"/>
              <a:t>[1] -  R. P. </a:t>
            </a:r>
            <a:r>
              <a:rPr lang="en-US" err="1"/>
              <a:t>Overend</a:t>
            </a:r>
            <a:r>
              <a:rPr lang="en-US"/>
              <a:t>, “Renewable energy sources charged with energy from the sun and originated from earth-moon interaction,” Direct Combust. biomass, vol. I.</a:t>
            </a:r>
          </a:p>
          <a:p>
            <a:pPr marL="0" indent="0">
              <a:buNone/>
            </a:pPr>
            <a:r>
              <a:rPr lang="en-US"/>
              <a:t>[2] -	A. A. Ahmad, N. A. Zawawi, F. H. Kasim, A. Inayat, and A. </a:t>
            </a:r>
            <a:r>
              <a:rPr lang="en-US" err="1"/>
              <a:t>Khasri</a:t>
            </a:r>
            <a:r>
              <a:rPr lang="en-US"/>
              <a:t>, “Assessing the gasification performance of biomass: A review on biomass gasification process conditions, optimization and economic evaluation,” Renew. Sustain. Energy Rev., vol. 53, pp. 1333–1347, 2016.</a:t>
            </a:r>
          </a:p>
          <a:p>
            <a:pPr marL="0" indent="0">
              <a:buNone/>
            </a:pPr>
            <a:r>
              <a:rPr lang="en-US"/>
              <a:t>[3]	V. </a:t>
            </a:r>
            <a:r>
              <a:rPr lang="en-US" err="1"/>
              <a:t>Strezov</a:t>
            </a:r>
            <a:r>
              <a:rPr lang="en-US"/>
              <a:t> and T. J. Evans, Biomass Processing Technologies. Boca Raton: CRC Press, 2014.</a:t>
            </a:r>
          </a:p>
          <a:p>
            <a:pPr marL="0" indent="0">
              <a:buNone/>
            </a:pPr>
            <a:r>
              <a:rPr lang="en-US"/>
              <a:t>[4]	J. </a:t>
            </a:r>
            <a:r>
              <a:rPr lang="en-US" err="1"/>
              <a:t>Ahrenfeldt</a:t>
            </a:r>
            <a:r>
              <a:rPr lang="en-US"/>
              <a:t>, T. P. Thomsen, U. Henriksen, and L. R. Clausen, “Biomass gasification cogeneration - A review of state of the art technology and near future perspectives,” Appl. Therm. Eng., vol. 50, no. 2, pp. 1407–1417, 2013.</a:t>
            </a:r>
          </a:p>
        </p:txBody>
      </p:sp>
    </p:spTree>
    <p:extLst>
      <p:ext uri="{BB962C8B-B14F-4D97-AF65-F5344CB8AC3E}">
        <p14:creationId xmlns:p14="http://schemas.microsoft.com/office/powerpoint/2010/main" val="2473972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a:t>REFERENCES</a:t>
            </a:r>
            <a:endParaRPr lang="en-US" altLang="en-US"/>
          </a:p>
        </p:txBody>
      </p:sp>
      <p:sp>
        <p:nvSpPr>
          <p:cNvPr id="5" name="Google Shape;563;g70c084f0f4_0_2">
            <a:extLst>
              <a:ext uri="{FF2B5EF4-FFF2-40B4-BE49-F238E27FC236}">
                <a16:creationId xmlns:a16="http://schemas.microsoft.com/office/drawing/2014/main" id="{EBA59C52-AE30-4B72-B19A-79C00BA1E161}"/>
              </a:ext>
            </a:extLst>
          </p:cNvPr>
          <p:cNvSpPr txBox="1">
            <a:spLocks/>
          </p:cNvSpPr>
          <p:nvPr/>
        </p:nvSpPr>
        <p:spPr>
          <a:xfrm>
            <a:off x="479426" y="1130479"/>
            <a:ext cx="11233150" cy="5567100"/>
          </a:xfrm>
          <a:prstGeom prst="rect">
            <a:avLst/>
          </a:prstGeom>
        </p:spPr>
        <p:txBody>
          <a:bodyPr vert="horz" lIns="0" tIns="0" rIns="0" bIns="0" rtlCol="0">
            <a:noAutofit/>
          </a:bodyPr>
          <a:lstStyle>
            <a:defPPr>
              <a:defRPr lang="en-US"/>
            </a:defPPr>
            <a:lvl1pPr marL="304746" marR="0" lvl="0" indent="-304746" algn="just" defTabSz="914400" eaLnBrk="1" fontAlgn="t" latinLnBrk="0" hangingPunct="1">
              <a:lnSpc>
                <a:spcPct val="90000"/>
              </a:lnSpc>
              <a:spcBef>
                <a:spcPts val="1600"/>
              </a:spcBef>
              <a:spcAft>
                <a:spcPts val="0"/>
              </a:spcAft>
              <a:buClrTx/>
              <a:buSzPts val="2400"/>
              <a:buFont typeface="Arial" pitchFamily="34" charset="0"/>
              <a:buChar char="•"/>
              <a:tabLst/>
              <a:defRPr sz="2200" baseline="0">
                <a:solidFill>
                  <a:srgbClr val="002060"/>
                </a:solidFill>
                <a:latin typeface="Verdana" panose="020B0604030504040204" pitchFamily="34" charset="0"/>
                <a:ea typeface="Calibri" panose="020F0502020204030204" pitchFamily="34" charset="0"/>
                <a:cs typeface="Times New Roman" panose="02020603050405020304" pitchFamily="18" charset="0"/>
              </a:defRPr>
            </a:lvl1pPr>
            <a:lvl2pPr marL="685800" lvl="1" indent="-228600" eaLnBrk="1" hangingPunct="1">
              <a:lnSpc>
                <a:spcPct val="90000"/>
              </a:lnSpc>
              <a:spcBef>
                <a:spcPts val="500"/>
              </a:spcBef>
              <a:buFont typeface="Arial" charset="0"/>
              <a:buChar char="•"/>
              <a:defRPr sz="2400">
                <a:solidFill>
                  <a:srgbClr val="002060"/>
                </a:solidFill>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indent="0">
              <a:buNone/>
            </a:pPr>
            <a:r>
              <a:rPr lang="en-US"/>
              <a:t>[5]	C. </a:t>
            </a:r>
            <a:r>
              <a:rPr lang="en-US" err="1"/>
              <a:t>Higman</a:t>
            </a:r>
            <a:r>
              <a:rPr lang="en-US"/>
              <a:t> and M. van der. </a:t>
            </a:r>
            <a:r>
              <a:rPr lang="en-US" err="1"/>
              <a:t>Burgt</a:t>
            </a:r>
            <a:r>
              <a:rPr lang="en-US"/>
              <a:t>, Gasification, Gulf </a:t>
            </a:r>
            <a:r>
              <a:rPr lang="en-US" err="1"/>
              <a:t>Profe</a:t>
            </a:r>
            <a:r>
              <a:rPr lang="en-US"/>
              <a:t>. Gulf Professional Pub./Elsevier Science, 2008.</a:t>
            </a:r>
          </a:p>
          <a:p>
            <a:pPr marL="0" indent="0">
              <a:buNone/>
            </a:pPr>
            <a:r>
              <a:rPr lang="en-US"/>
              <a:t>[6]	S. K. </a:t>
            </a:r>
            <a:r>
              <a:rPr lang="en-US" err="1"/>
              <a:t>Sansaniwal</a:t>
            </a:r>
            <a:r>
              <a:rPr lang="en-US"/>
              <a:t>, K. Pal, M. A. Rosen, and S. K. Tyagi, “Recent advances in the development of biomass gasification technology: A comprehensive review,” Renew. Sustain. Energy Rev., vol. 72, no. December 2015, pp. 363–384, 2017.</a:t>
            </a:r>
          </a:p>
          <a:p>
            <a:pPr marL="0" indent="0">
              <a:buNone/>
            </a:pPr>
            <a:r>
              <a:rPr lang="en-US"/>
              <a:t>[7] A. P. G. Peres, B. H. </a:t>
            </a:r>
            <a:r>
              <a:rPr lang="en-US" err="1"/>
              <a:t>Lunelli</a:t>
            </a:r>
            <a:r>
              <a:rPr lang="en-US"/>
              <a:t>, and R. </a:t>
            </a:r>
            <a:r>
              <a:rPr lang="en-US" err="1"/>
              <a:t>Maciel</a:t>
            </a:r>
            <a:r>
              <a:rPr lang="en-US"/>
              <a:t> </a:t>
            </a:r>
            <a:r>
              <a:rPr lang="en-US" err="1"/>
              <a:t>FIlho</a:t>
            </a:r>
            <a:r>
              <a:rPr lang="en-US"/>
              <a:t>, “Application of Biomass to Hydrogen and Syngas Production,” Chem. Eng. Trans., vol. 32, no. 2011, pp. 589–594, 2013.</a:t>
            </a:r>
          </a:p>
          <a:p>
            <a:pPr marL="0" indent="0">
              <a:buNone/>
            </a:pPr>
            <a:r>
              <a:rPr lang="en-US"/>
              <a:t>[8]	A. </a:t>
            </a:r>
            <a:r>
              <a:rPr lang="en-US" err="1"/>
              <a:t>Chaurasia</a:t>
            </a:r>
            <a:r>
              <a:rPr lang="en-US"/>
              <a:t>, “Modeling simulation and optimization of downdraft gasifier: Studies on chemical kinetics and operating conditions on the performance of the biomass gasification process,” Energy, no. 116, pp. 1065–1076, 2016.</a:t>
            </a:r>
          </a:p>
          <a:p>
            <a:pPr marL="0" indent="0">
              <a:buNone/>
            </a:pPr>
            <a:endParaRPr lang="en-US"/>
          </a:p>
        </p:txBody>
      </p:sp>
    </p:spTree>
    <p:extLst>
      <p:ext uri="{BB962C8B-B14F-4D97-AF65-F5344CB8AC3E}">
        <p14:creationId xmlns:p14="http://schemas.microsoft.com/office/powerpoint/2010/main" val="3056889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a:t>REFERENCES</a:t>
            </a:r>
            <a:endParaRPr lang="en-US" altLang="en-US"/>
          </a:p>
        </p:txBody>
      </p:sp>
      <p:sp>
        <p:nvSpPr>
          <p:cNvPr id="5" name="Google Shape;563;g70c084f0f4_0_2">
            <a:extLst>
              <a:ext uri="{FF2B5EF4-FFF2-40B4-BE49-F238E27FC236}">
                <a16:creationId xmlns:a16="http://schemas.microsoft.com/office/drawing/2014/main" id="{EBA59C52-AE30-4B72-B19A-79C00BA1E161}"/>
              </a:ext>
            </a:extLst>
          </p:cNvPr>
          <p:cNvSpPr txBox="1">
            <a:spLocks/>
          </p:cNvSpPr>
          <p:nvPr/>
        </p:nvSpPr>
        <p:spPr>
          <a:xfrm>
            <a:off x="616374" y="971482"/>
            <a:ext cx="10959251" cy="5567100"/>
          </a:xfrm>
          <a:prstGeom prst="rect">
            <a:avLst/>
          </a:prstGeom>
        </p:spPr>
        <p:txBody>
          <a:bodyPr vert="horz" lIns="0" tIns="0" rIns="0" bIns="0" rtlCol="0">
            <a:noAutofit/>
          </a:bodyPr>
          <a:lstStyle>
            <a:defPPr>
              <a:defRPr lang="en-US"/>
            </a:defPPr>
            <a:lvl1pPr marL="304746" marR="0" lvl="0" indent="-304746" algn="just" defTabSz="914400" eaLnBrk="1" fontAlgn="t" latinLnBrk="0" hangingPunct="1">
              <a:lnSpc>
                <a:spcPct val="90000"/>
              </a:lnSpc>
              <a:spcBef>
                <a:spcPts val="1600"/>
              </a:spcBef>
              <a:spcAft>
                <a:spcPts val="0"/>
              </a:spcAft>
              <a:buClrTx/>
              <a:buSzPts val="2400"/>
              <a:buFont typeface="Arial" pitchFamily="34" charset="0"/>
              <a:buChar char="•"/>
              <a:tabLst/>
              <a:defRPr sz="2200" baseline="0">
                <a:solidFill>
                  <a:srgbClr val="002060"/>
                </a:solidFill>
                <a:latin typeface="Verdana" panose="020B0604030504040204" pitchFamily="34" charset="0"/>
                <a:ea typeface="Calibri" panose="020F0502020204030204" pitchFamily="34" charset="0"/>
                <a:cs typeface="Times New Roman" panose="02020603050405020304" pitchFamily="18" charset="0"/>
              </a:defRPr>
            </a:lvl1pPr>
            <a:lvl2pPr marL="685800" lvl="1" indent="-228600" eaLnBrk="1" hangingPunct="1">
              <a:lnSpc>
                <a:spcPct val="90000"/>
              </a:lnSpc>
              <a:spcBef>
                <a:spcPts val="500"/>
              </a:spcBef>
              <a:buFont typeface="Arial" charset="0"/>
              <a:buChar char="•"/>
              <a:defRPr sz="2400">
                <a:solidFill>
                  <a:srgbClr val="002060"/>
                </a:solidFill>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indent="0">
              <a:buNone/>
            </a:pPr>
            <a:r>
              <a:rPr lang="en-US"/>
              <a:t>[9] S. K. </a:t>
            </a:r>
            <a:r>
              <a:rPr lang="en-US" err="1"/>
              <a:t>Sansaniwal</a:t>
            </a:r>
            <a:r>
              <a:rPr lang="en-US"/>
              <a:t>, K. Pal, M. A. Rosen, and S. K. Tyagi, “Recent advances in the development of biomass gasification technology: A comprehensive review,” Renew. Sustain. Energy Rev., vol. 72, no. December 2015, pp. 363–384, 2017.</a:t>
            </a:r>
          </a:p>
          <a:p>
            <a:pPr marL="0" indent="0">
              <a:buNone/>
            </a:pPr>
            <a:r>
              <a:rPr lang="en-US"/>
              <a:t>[10] 	N. </a:t>
            </a:r>
            <a:r>
              <a:rPr lang="en-US" err="1"/>
              <a:t>Mahinpey</a:t>
            </a:r>
            <a:r>
              <a:rPr lang="en-US"/>
              <a:t> and A. Gomez, “Review of gasification fundamentals and new findings: Reactors, feedstock, and kinetic studies,” Chem. Eng. Sci., vol. 148, pp. 14–31, 2016.</a:t>
            </a:r>
          </a:p>
          <a:p>
            <a:pPr marL="0" indent="0">
              <a:buNone/>
            </a:pPr>
            <a:r>
              <a:rPr lang="en-US"/>
              <a:t>[11]	T. K. Patra and P. N. </a:t>
            </a:r>
            <a:r>
              <a:rPr lang="en-US" err="1"/>
              <a:t>Sheth</a:t>
            </a:r>
            <a:r>
              <a:rPr lang="en-US"/>
              <a:t>, “Biomass gasification models for downdraft gasifier--A state of </a:t>
            </a:r>
            <a:r>
              <a:rPr lang="en-US" err="1"/>
              <a:t>teh</a:t>
            </a:r>
            <a:r>
              <a:rPr lang="en-US"/>
              <a:t> art review,” Renew. Sustain. Energy Rev., no. 50, pp. 583–593, 2015.</a:t>
            </a:r>
          </a:p>
          <a:p>
            <a:pPr marL="0" indent="0">
              <a:buNone/>
            </a:pPr>
            <a:r>
              <a:rPr lang="en-US"/>
              <a:t>[12] M. La </a:t>
            </a:r>
            <a:r>
              <a:rPr lang="en-US" err="1"/>
              <a:t>Villeta</a:t>
            </a:r>
            <a:r>
              <a:rPr lang="en-US"/>
              <a:t>, M. Costa, and N. Massarotti, “Modelling approaches to biomass gasification-review,” Renew. Sustain. Energy Rev., no. 74, pp. 71–88, 2017.</a:t>
            </a:r>
          </a:p>
          <a:p>
            <a:pPr marL="0" indent="0">
              <a:buNone/>
            </a:pPr>
            <a:endParaRPr lang="en-US"/>
          </a:p>
        </p:txBody>
      </p:sp>
    </p:spTree>
    <p:extLst>
      <p:ext uri="{BB962C8B-B14F-4D97-AF65-F5344CB8AC3E}">
        <p14:creationId xmlns:p14="http://schemas.microsoft.com/office/powerpoint/2010/main" val="344957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83D75-0518-9984-BCCE-B6D7D4F3B875}"/>
            </a:ext>
          </a:extLst>
        </p:cNvPr>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EBA7398E-0F63-4898-5CC6-8B215F5EC5D7}"/>
              </a:ext>
            </a:extLst>
          </p:cNvPr>
          <p:cNvSpPr>
            <a:spLocks noGrp="1"/>
          </p:cNvSpPr>
          <p:nvPr>
            <p:ph type="body" sz="quarter" idx="13"/>
          </p:nvPr>
        </p:nvSpPr>
        <p:spPr>
          <a:xfrm>
            <a:off x="479425" y="549275"/>
            <a:ext cx="10656886" cy="479425"/>
          </a:xfrm>
        </p:spPr>
        <p:txBody>
          <a:bodyPr>
            <a:normAutofit/>
          </a:bodyPr>
          <a:lstStyle/>
          <a:p>
            <a:r>
              <a:rPr lang="es-CO" altLang="en-US" sz="2400" err="1"/>
              <a:t>Biomass</a:t>
            </a:r>
            <a:r>
              <a:rPr lang="et-EE" altLang="en-US" sz="2400"/>
              <a:t> </a:t>
            </a:r>
            <a:r>
              <a:rPr lang="et-EE" altLang="en-US" sz="2400" err="1"/>
              <a:t>classification</a:t>
            </a:r>
            <a:endParaRPr lang="en-US" altLang="en-US" sz="2400">
              <a:solidFill>
                <a:srgbClr val="332B60"/>
              </a:solidFill>
            </a:endParaRPr>
          </a:p>
        </p:txBody>
      </p:sp>
      <p:sp>
        <p:nvSpPr>
          <p:cNvPr id="2" name="Content Placeholder 2">
            <a:extLst>
              <a:ext uri="{FF2B5EF4-FFF2-40B4-BE49-F238E27FC236}">
                <a16:creationId xmlns:a16="http://schemas.microsoft.com/office/drawing/2014/main" id="{D93C1EEF-CC30-A89D-9739-69953BA6A248}"/>
              </a:ext>
            </a:extLst>
          </p:cNvPr>
          <p:cNvSpPr txBox="1">
            <a:spLocks/>
          </p:cNvSpPr>
          <p:nvPr/>
        </p:nvSpPr>
        <p:spPr>
          <a:xfrm>
            <a:off x="201168" y="1198341"/>
            <a:ext cx="3995927" cy="4525963"/>
          </a:xfrm>
          <a:prstGeom prst="rect">
            <a:avLst/>
          </a:prstGeom>
        </p:spPr>
        <p:txBody>
          <a:bodyPr vert="horz" lIns="0" tIns="0" rIns="0" bIns="0" rtlCol="0">
            <a:normAutofit fontScale="92500" lnSpcReduction="10000"/>
          </a:bodyPr>
          <a:lstStyle>
            <a:defPPr>
              <a:defRPr lang="en-US"/>
            </a:defPPr>
            <a:lvl1pPr marL="0" marR="0" indent="0" algn="just" defTabSz="914400" eaLnBrk="1" fontAlgn="t" latinLnBrk="0" hangingPunct="1">
              <a:lnSpc>
                <a:spcPct val="90000"/>
              </a:lnSpc>
              <a:spcBef>
                <a:spcPts val="1000"/>
              </a:spcBef>
              <a:spcAft>
                <a:spcPts val="0"/>
              </a:spcAft>
              <a:buClrTx/>
              <a:buSzTx/>
              <a:buFont typeface="Arial" pitchFamily="34" charset="0"/>
              <a:buNone/>
              <a:tabLst/>
              <a:defRPr sz="2400" baseline="0">
                <a:solidFill>
                  <a:srgbClr val="0020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a:buNone/>
            </a:pPr>
            <a:r>
              <a:rPr lang="et-EE" sz="1700" b="1"/>
              <a:t>By Origin</a:t>
            </a:r>
          </a:p>
          <a:p>
            <a:pPr marL="342900" indent="-342900">
              <a:buFont typeface="Arial" panose="020B0604020202020204" pitchFamily="34" charset="0"/>
              <a:buChar char="•"/>
            </a:pPr>
            <a:r>
              <a:rPr lang="et-EE" sz="1700" err="1"/>
              <a:t>Lignocellulosic</a:t>
            </a:r>
            <a:r>
              <a:rPr lang="et-EE" sz="1700"/>
              <a:t> Biomass: </a:t>
            </a:r>
            <a:r>
              <a:rPr lang="et-EE" sz="1700" err="1"/>
              <a:t>High</a:t>
            </a:r>
            <a:r>
              <a:rPr lang="et-EE" sz="1700"/>
              <a:t> </a:t>
            </a:r>
            <a:r>
              <a:rPr lang="et-EE" sz="1700" err="1"/>
              <a:t>cellulose</a:t>
            </a:r>
            <a:r>
              <a:rPr lang="et-EE" sz="1700"/>
              <a:t>/</a:t>
            </a:r>
            <a:r>
              <a:rPr lang="et-EE" sz="1700" err="1"/>
              <a:t>lignin</a:t>
            </a:r>
            <a:r>
              <a:rPr lang="et-EE" sz="1700"/>
              <a:t> (</a:t>
            </a:r>
            <a:r>
              <a:rPr lang="et-EE" sz="1700" err="1"/>
              <a:t>wood</a:t>
            </a:r>
            <a:r>
              <a:rPr lang="et-EE" sz="1700"/>
              <a:t>, </a:t>
            </a:r>
            <a:r>
              <a:rPr lang="et-EE" sz="1700" err="1"/>
              <a:t>straw</a:t>
            </a:r>
            <a:r>
              <a:rPr lang="et-EE" sz="1700"/>
              <a:t>)</a:t>
            </a:r>
          </a:p>
          <a:p>
            <a:pPr marL="342900" indent="-342900">
              <a:buFont typeface="Arial" panose="020B0604020202020204" pitchFamily="34" charset="0"/>
              <a:buChar char="•"/>
            </a:pPr>
            <a:r>
              <a:rPr lang="et-EE" sz="1700"/>
              <a:t>Algal Biomass: </a:t>
            </a:r>
            <a:r>
              <a:rPr lang="et-EE" sz="1700" err="1"/>
              <a:t>High</a:t>
            </a:r>
            <a:r>
              <a:rPr lang="et-EE" sz="1700"/>
              <a:t> lipid </a:t>
            </a:r>
            <a:r>
              <a:rPr lang="et-EE" sz="1700" err="1"/>
              <a:t>content</a:t>
            </a:r>
            <a:r>
              <a:rPr lang="et-EE" sz="1700"/>
              <a:t> (</a:t>
            </a:r>
            <a:r>
              <a:rPr lang="et-EE" sz="1700" err="1"/>
              <a:t>micro</a:t>
            </a:r>
            <a:r>
              <a:rPr lang="et-EE" sz="1700"/>
              <a:t>/</a:t>
            </a:r>
            <a:r>
              <a:rPr lang="et-EE" sz="1700" err="1"/>
              <a:t>macro</a:t>
            </a:r>
            <a:r>
              <a:rPr lang="et-EE" sz="1700"/>
              <a:t> </a:t>
            </a:r>
            <a:r>
              <a:rPr lang="et-EE" sz="1700" err="1"/>
              <a:t>algae</a:t>
            </a:r>
            <a:r>
              <a:rPr lang="et-EE" sz="1700"/>
              <a:t>)</a:t>
            </a:r>
          </a:p>
          <a:p>
            <a:pPr marL="342900" indent="-342900">
              <a:buFont typeface="Arial" panose="020B0604020202020204" pitchFamily="34" charset="0"/>
              <a:buChar char="•"/>
            </a:pPr>
            <a:r>
              <a:rPr lang="et-EE" sz="1700" err="1"/>
              <a:t>Animal</a:t>
            </a:r>
            <a:r>
              <a:rPr lang="et-EE" sz="1700"/>
              <a:t> </a:t>
            </a:r>
            <a:r>
              <a:rPr lang="et-EE" sz="1700" err="1"/>
              <a:t>Waste</a:t>
            </a:r>
            <a:r>
              <a:rPr lang="et-EE" sz="1700"/>
              <a:t>: </a:t>
            </a:r>
            <a:r>
              <a:rPr lang="et-EE" sz="1700" err="1"/>
              <a:t>Rich</a:t>
            </a:r>
            <a:r>
              <a:rPr lang="et-EE" sz="1700"/>
              <a:t> in </a:t>
            </a:r>
            <a:r>
              <a:rPr lang="et-EE" sz="1700" err="1"/>
              <a:t>nitrogen</a:t>
            </a:r>
            <a:r>
              <a:rPr lang="et-EE" sz="1700"/>
              <a:t> and </a:t>
            </a:r>
            <a:r>
              <a:rPr lang="et-EE" sz="1700" err="1"/>
              <a:t>organic</a:t>
            </a:r>
            <a:r>
              <a:rPr lang="et-EE" sz="1700"/>
              <a:t> </a:t>
            </a:r>
            <a:r>
              <a:rPr lang="et-EE" sz="1700" err="1"/>
              <a:t>matter</a:t>
            </a:r>
            <a:endParaRPr lang="et-EE" sz="1700"/>
          </a:p>
          <a:p>
            <a:pPr marL="342900" indent="-342900">
              <a:buFont typeface="Arial" panose="020B0604020202020204" pitchFamily="34" charset="0"/>
              <a:buChar char="•"/>
            </a:pPr>
            <a:r>
              <a:rPr lang="et-EE" sz="1700" err="1"/>
              <a:t>Municipal</a:t>
            </a:r>
            <a:r>
              <a:rPr lang="et-EE" sz="1700"/>
              <a:t> </a:t>
            </a:r>
            <a:r>
              <a:rPr lang="et-EE" sz="1700" err="1"/>
              <a:t>Biowaste</a:t>
            </a:r>
            <a:r>
              <a:rPr lang="et-EE" sz="1700"/>
              <a:t>: </a:t>
            </a:r>
            <a:r>
              <a:rPr lang="et-EE" sz="1700" err="1"/>
              <a:t>Complex</a:t>
            </a:r>
            <a:r>
              <a:rPr lang="et-EE" sz="1700"/>
              <a:t> </a:t>
            </a:r>
            <a:r>
              <a:rPr lang="et-EE" sz="1700" err="1"/>
              <a:t>organic</a:t>
            </a:r>
            <a:r>
              <a:rPr lang="et-EE" sz="1700"/>
              <a:t> </a:t>
            </a:r>
            <a:r>
              <a:rPr lang="et-EE" sz="1700" err="1"/>
              <a:t>mixtures</a:t>
            </a:r>
            <a:endParaRPr lang="et-EE" sz="1700"/>
          </a:p>
          <a:p>
            <a:endParaRPr lang="et-EE" sz="1700"/>
          </a:p>
          <a:p>
            <a:pPr>
              <a:buNone/>
            </a:pPr>
            <a:r>
              <a:rPr lang="et-EE" sz="1700" b="1"/>
              <a:t>By </a:t>
            </a:r>
            <a:r>
              <a:rPr lang="et-EE" sz="1700" b="1" err="1"/>
              <a:t>Application</a:t>
            </a:r>
            <a:endParaRPr lang="et-EE" sz="1700" b="1"/>
          </a:p>
          <a:p>
            <a:pPr marL="342900" indent="-342900">
              <a:buFont typeface="Arial" panose="020B0604020202020204" pitchFamily="34" charset="0"/>
              <a:buChar char="•"/>
            </a:pPr>
            <a:r>
              <a:rPr lang="et-EE" sz="1700" err="1"/>
              <a:t>Solid</a:t>
            </a:r>
            <a:r>
              <a:rPr lang="et-EE" sz="1700"/>
              <a:t> </a:t>
            </a:r>
            <a:r>
              <a:rPr lang="et-EE" sz="1700" err="1"/>
              <a:t>fuels</a:t>
            </a:r>
            <a:r>
              <a:rPr lang="et-EE" sz="1700"/>
              <a:t> (</a:t>
            </a:r>
            <a:r>
              <a:rPr lang="et-EE" sz="1700" err="1"/>
              <a:t>pellets</a:t>
            </a:r>
            <a:r>
              <a:rPr lang="et-EE" sz="1700"/>
              <a:t>, </a:t>
            </a:r>
            <a:r>
              <a:rPr lang="et-EE" sz="1700" err="1"/>
              <a:t>briquettes</a:t>
            </a:r>
            <a:r>
              <a:rPr lang="et-EE" sz="1700"/>
              <a:t>)</a:t>
            </a:r>
          </a:p>
          <a:p>
            <a:pPr marL="342900" indent="-342900">
              <a:buFont typeface="Arial" panose="020B0604020202020204" pitchFamily="34" charset="0"/>
              <a:buChar char="•"/>
            </a:pPr>
            <a:r>
              <a:rPr lang="et-EE" sz="1700" err="1"/>
              <a:t>Liquid</a:t>
            </a:r>
            <a:r>
              <a:rPr lang="et-EE" sz="1700"/>
              <a:t> </a:t>
            </a:r>
            <a:r>
              <a:rPr lang="et-EE" sz="1700" err="1"/>
              <a:t>biofuels</a:t>
            </a:r>
            <a:r>
              <a:rPr lang="et-EE" sz="1700"/>
              <a:t> (</a:t>
            </a:r>
            <a:r>
              <a:rPr lang="et-EE" sz="1700" err="1"/>
              <a:t>bioethanol</a:t>
            </a:r>
            <a:r>
              <a:rPr lang="et-EE" sz="1700"/>
              <a:t>, </a:t>
            </a:r>
            <a:r>
              <a:rPr lang="et-EE" sz="1700" err="1"/>
              <a:t>biodiesel</a:t>
            </a:r>
            <a:r>
              <a:rPr lang="et-EE" sz="1700"/>
              <a:t>)</a:t>
            </a:r>
          </a:p>
          <a:p>
            <a:pPr marL="342900" indent="-342900">
              <a:buFont typeface="Arial" panose="020B0604020202020204" pitchFamily="34" charset="0"/>
              <a:buChar char="•"/>
            </a:pPr>
            <a:r>
              <a:rPr lang="et-EE" sz="1700" err="1"/>
              <a:t>Gaseous</a:t>
            </a:r>
            <a:r>
              <a:rPr lang="et-EE" sz="1700"/>
              <a:t> </a:t>
            </a:r>
            <a:r>
              <a:rPr lang="et-EE" sz="1700" err="1"/>
              <a:t>fuels</a:t>
            </a:r>
            <a:r>
              <a:rPr lang="et-EE" sz="1700"/>
              <a:t> (</a:t>
            </a:r>
            <a:r>
              <a:rPr lang="et-EE" sz="1700" err="1"/>
              <a:t>biogas</a:t>
            </a:r>
            <a:r>
              <a:rPr lang="et-EE" sz="1700"/>
              <a:t>, </a:t>
            </a:r>
            <a:r>
              <a:rPr lang="et-EE" sz="1700" err="1"/>
              <a:t>syngas</a:t>
            </a:r>
            <a:r>
              <a:rPr lang="et-EE" sz="1700"/>
              <a:t>)</a:t>
            </a:r>
          </a:p>
          <a:p>
            <a:pPr marL="342900" indent="-342900">
              <a:buFont typeface="Arial" panose="020B0604020202020204" pitchFamily="34" charset="0"/>
              <a:buChar char="•"/>
            </a:pPr>
            <a:r>
              <a:rPr lang="et-EE" sz="1700" err="1"/>
              <a:t>Chemicals</a:t>
            </a:r>
            <a:r>
              <a:rPr lang="et-EE" sz="1700"/>
              <a:t> (</a:t>
            </a:r>
            <a:r>
              <a:rPr lang="et-EE" sz="1700" err="1"/>
              <a:t>bioplastics</a:t>
            </a:r>
            <a:r>
              <a:rPr lang="et-EE" sz="1700"/>
              <a:t>, </a:t>
            </a:r>
            <a:r>
              <a:rPr lang="et-EE" sz="1700" err="1"/>
              <a:t>enzymes</a:t>
            </a:r>
            <a:r>
              <a:rPr lang="et-EE" sz="1700"/>
              <a:t>)</a:t>
            </a:r>
          </a:p>
        </p:txBody>
      </p:sp>
      <p:pic>
        <p:nvPicPr>
          <p:cNvPr id="5122" name="Picture 2" descr="Types and Examples of Plant Biomass ">
            <a:extLst>
              <a:ext uri="{FF2B5EF4-FFF2-40B4-BE49-F238E27FC236}">
                <a16:creationId xmlns:a16="http://schemas.microsoft.com/office/drawing/2014/main" id="{D23F0DEB-7403-87F8-455D-E83EA5489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128" y="1285335"/>
            <a:ext cx="7738872" cy="435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91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a:t>REFERENCES</a:t>
            </a:r>
            <a:endParaRPr lang="en-US" altLang="en-US"/>
          </a:p>
        </p:txBody>
      </p:sp>
      <p:sp>
        <p:nvSpPr>
          <p:cNvPr id="5" name="Google Shape;563;g70c084f0f4_0_2">
            <a:extLst>
              <a:ext uri="{FF2B5EF4-FFF2-40B4-BE49-F238E27FC236}">
                <a16:creationId xmlns:a16="http://schemas.microsoft.com/office/drawing/2014/main" id="{EBA59C52-AE30-4B72-B19A-79C00BA1E161}"/>
              </a:ext>
            </a:extLst>
          </p:cNvPr>
          <p:cNvSpPr txBox="1">
            <a:spLocks/>
          </p:cNvSpPr>
          <p:nvPr/>
        </p:nvSpPr>
        <p:spPr>
          <a:xfrm>
            <a:off x="616374" y="1393690"/>
            <a:ext cx="10959251" cy="3600518"/>
          </a:xfrm>
          <a:prstGeom prst="rect">
            <a:avLst/>
          </a:prstGeom>
        </p:spPr>
        <p:txBody>
          <a:bodyPr vert="horz" lIns="0" tIns="0" rIns="0" bIns="0" rtlCol="0">
            <a:noAutofit/>
          </a:bodyPr>
          <a:lstStyle>
            <a:defPPr>
              <a:defRPr lang="en-US"/>
            </a:defPPr>
            <a:lvl1pPr marL="304746" marR="0" lvl="0" indent="-304746" algn="just" defTabSz="914400" eaLnBrk="1" fontAlgn="t" latinLnBrk="0" hangingPunct="1">
              <a:lnSpc>
                <a:spcPct val="90000"/>
              </a:lnSpc>
              <a:spcBef>
                <a:spcPts val="1600"/>
              </a:spcBef>
              <a:spcAft>
                <a:spcPts val="0"/>
              </a:spcAft>
              <a:buClrTx/>
              <a:buSzPts val="2400"/>
              <a:buFont typeface="Arial" pitchFamily="34" charset="0"/>
              <a:buChar char="•"/>
              <a:tabLst/>
              <a:defRPr sz="2200" baseline="0">
                <a:solidFill>
                  <a:srgbClr val="002060"/>
                </a:solidFill>
                <a:latin typeface="Verdana" panose="020B0604030504040204" pitchFamily="34" charset="0"/>
                <a:ea typeface="Calibri" panose="020F0502020204030204" pitchFamily="34" charset="0"/>
                <a:cs typeface="Times New Roman" panose="02020603050405020304" pitchFamily="18" charset="0"/>
              </a:defRPr>
            </a:lvl1pPr>
            <a:lvl2pPr marL="685800" lvl="1" indent="-228600" eaLnBrk="1" hangingPunct="1">
              <a:lnSpc>
                <a:spcPct val="90000"/>
              </a:lnSpc>
              <a:spcBef>
                <a:spcPts val="500"/>
              </a:spcBef>
              <a:buFont typeface="Arial" charset="0"/>
              <a:buChar char="•"/>
              <a:defRPr sz="2400">
                <a:solidFill>
                  <a:srgbClr val="002060"/>
                </a:solidFill>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indent="0">
              <a:buNone/>
            </a:pPr>
            <a:r>
              <a:rPr lang="en-US"/>
              <a:t>[13]	J. A. Ruiz, M. C. Juárez, M. P. Morales, P. Muñoz, and M. A. </a:t>
            </a:r>
            <a:r>
              <a:rPr lang="en-US" err="1"/>
              <a:t>Mendívil</a:t>
            </a:r>
            <a:r>
              <a:rPr lang="en-US"/>
              <a:t>, “Biomass gasification for electricity generation: Review of current technology barriers,” Renew. Sustain. Energy Rev., vol. 18, pp. 174–183, 2013.</a:t>
            </a:r>
          </a:p>
          <a:p>
            <a:pPr marL="0" indent="0">
              <a:buNone/>
            </a:pPr>
            <a:r>
              <a:rPr lang="en-US"/>
              <a:t>[14] L. Wang, C. L. Weller, D. D. Jones, and M. A. Hanna, “Contemporary issues in thermal gasification of biomass and its application to electricity and fuel production,” Biomass and Bioenergy, vol. 32, no. 7, pp. 573–581, Jul. 2008.</a:t>
            </a:r>
          </a:p>
          <a:p>
            <a:pPr marL="0" indent="0">
              <a:buNone/>
            </a:pPr>
            <a:r>
              <a:rPr lang="en-US"/>
              <a:t>[15]	N. Couto, A. </a:t>
            </a:r>
            <a:r>
              <a:rPr lang="en-US" err="1"/>
              <a:t>Rouboa</a:t>
            </a:r>
            <a:r>
              <a:rPr lang="en-US"/>
              <a:t>, V. Silva, E. Monteiro, and K. Bouziane, “Influence of the Biomass Gasification Processes on the Final Composition of Syngas,” Energy Procedia, vol. 36, pp. 596–606, Jan. 2013.</a:t>
            </a:r>
          </a:p>
          <a:p>
            <a:pPr marL="0" indent="0">
              <a:buNone/>
            </a:pPr>
            <a:endParaRPr lang="en-US"/>
          </a:p>
        </p:txBody>
      </p:sp>
    </p:spTree>
    <p:extLst>
      <p:ext uri="{BB962C8B-B14F-4D97-AF65-F5344CB8AC3E}">
        <p14:creationId xmlns:p14="http://schemas.microsoft.com/office/powerpoint/2010/main" val="4051716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p:txBody>
          <a:bodyPr vert="horz" lIns="0" tIns="0" rIns="0" bIns="0" rtlCol="0">
            <a:normAutofit/>
          </a:bodyPr>
          <a:lstStyle/>
          <a:p>
            <a:pPr algn="just" fontAlgn="t">
              <a:lnSpc>
                <a:spcPct val="90000"/>
              </a:lnSpc>
              <a:spcBef>
                <a:spcPts val="1000"/>
              </a:spcBef>
            </a:pPr>
            <a:r>
              <a:rPr lang="es-CO" altLang="en-US"/>
              <a:t>REFERENCES</a:t>
            </a:r>
            <a:endParaRPr lang="en-US" altLang="en-US"/>
          </a:p>
        </p:txBody>
      </p:sp>
      <p:sp>
        <p:nvSpPr>
          <p:cNvPr id="5" name="Google Shape;563;g70c084f0f4_0_2">
            <a:extLst>
              <a:ext uri="{FF2B5EF4-FFF2-40B4-BE49-F238E27FC236}">
                <a16:creationId xmlns:a16="http://schemas.microsoft.com/office/drawing/2014/main" id="{EBA59C52-AE30-4B72-B19A-79C00BA1E161}"/>
              </a:ext>
            </a:extLst>
          </p:cNvPr>
          <p:cNvSpPr txBox="1">
            <a:spLocks/>
          </p:cNvSpPr>
          <p:nvPr/>
        </p:nvSpPr>
        <p:spPr>
          <a:xfrm>
            <a:off x="616374" y="1393690"/>
            <a:ext cx="10959251" cy="3600518"/>
          </a:xfrm>
          <a:prstGeom prst="rect">
            <a:avLst/>
          </a:prstGeom>
        </p:spPr>
        <p:txBody>
          <a:bodyPr vert="horz" lIns="0" tIns="0" rIns="0" bIns="0" rtlCol="0">
            <a:noAutofit/>
          </a:bodyPr>
          <a:lstStyle>
            <a:defPPr>
              <a:defRPr lang="en-US"/>
            </a:defPPr>
            <a:lvl1pPr marL="304746" marR="0" lvl="0" indent="-304746" algn="just" defTabSz="914400" eaLnBrk="1" fontAlgn="t" latinLnBrk="0" hangingPunct="1">
              <a:lnSpc>
                <a:spcPct val="90000"/>
              </a:lnSpc>
              <a:spcBef>
                <a:spcPts val="1600"/>
              </a:spcBef>
              <a:spcAft>
                <a:spcPts val="0"/>
              </a:spcAft>
              <a:buClrTx/>
              <a:buSzPts val="2400"/>
              <a:buFont typeface="Arial" pitchFamily="34" charset="0"/>
              <a:buChar char="•"/>
              <a:tabLst/>
              <a:defRPr sz="2200" baseline="0">
                <a:solidFill>
                  <a:srgbClr val="002060"/>
                </a:solidFill>
                <a:latin typeface="Verdana" panose="020B0604030504040204" pitchFamily="34" charset="0"/>
                <a:ea typeface="Calibri" panose="020F0502020204030204" pitchFamily="34" charset="0"/>
                <a:cs typeface="Times New Roman" panose="02020603050405020304" pitchFamily="18" charset="0"/>
              </a:defRPr>
            </a:lvl1pPr>
            <a:lvl2pPr marL="685800" lvl="1" indent="-228600" eaLnBrk="1" hangingPunct="1">
              <a:lnSpc>
                <a:spcPct val="90000"/>
              </a:lnSpc>
              <a:spcBef>
                <a:spcPts val="500"/>
              </a:spcBef>
              <a:buFont typeface="Arial" charset="0"/>
              <a:buChar char="•"/>
              <a:defRPr sz="2400">
                <a:solidFill>
                  <a:srgbClr val="002060"/>
                </a:solidFill>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indent="0">
              <a:buNone/>
            </a:pPr>
            <a:r>
              <a:rPr lang="en-US"/>
              <a:t>[16] M. Hosseini, I. </a:t>
            </a:r>
            <a:r>
              <a:rPr lang="en-US" err="1"/>
              <a:t>Dincer</a:t>
            </a:r>
            <a:r>
              <a:rPr lang="en-US"/>
              <a:t>, and M. A. Rosen, “Steam and air fed biomass gasification: Comparisons based on energy and exergy,” Int. J. Hydrogen Energy, vol. 37, no. 21, pp. 16446–16452, Nov. 2012.</a:t>
            </a:r>
          </a:p>
          <a:p>
            <a:pPr marL="0" indent="0">
              <a:buNone/>
            </a:pPr>
            <a:r>
              <a:rPr lang="en-US"/>
              <a:t>[17] P. </a:t>
            </a:r>
            <a:r>
              <a:rPr lang="en-US" err="1"/>
              <a:t>Klimantos</a:t>
            </a:r>
            <a:r>
              <a:rPr lang="en-US"/>
              <a:t>, N. </a:t>
            </a:r>
            <a:r>
              <a:rPr lang="en-US" err="1"/>
              <a:t>Koukouzas</a:t>
            </a:r>
            <a:r>
              <a:rPr lang="en-US"/>
              <a:t>, A. </a:t>
            </a:r>
            <a:r>
              <a:rPr lang="en-US" err="1"/>
              <a:t>Katsiadakis</a:t>
            </a:r>
            <a:r>
              <a:rPr lang="en-US"/>
              <a:t>, and E. </a:t>
            </a:r>
            <a:r>
              <a:rPr lang="en-US" err="1"/>
              <a:t>Kakaras</a:t>
            </a:r>
            <a:r>
              <a:rPr lang="en-US"/>
              <a:t>, “Air-blown biomass gasification combined cycles (BGCC): System analysis and economic assessment,” Energy, vol. 34, no. 5, pp. 708–714, May 2009.</a:t>
            </a:r>
          </a:p>
          <a:p>
            <a:pPr marL="0" indent="0">
              <a:buNone/>
            </a:pPr>
            <a:r>
              <a:rPr lang="en-US"/>
              <a:t>[18] M. </a:t>
            </a:r>
            <a:r>
              <a:rPr lang="en-US" err="1"/>
              <a:t>Dogru</a:t>
            </a:r>
            <a:r>
              <a:rPr lang="en-US"/>
              <a:t>, C. R. Howarth, G. </a:t>
            </a:r>
            <a:r>
              <a:rPr lang="en-US" err="1"/>
              <a:t>Akay</a:t>
            </a:r>
            <a:r>
              <a:rPr lang="en-US"/>
              <a:t>, B. </a:t>
            </a:r>
            <a:r>
              <a:rPr lang="en-US" err="1"/>
              <a:t>Keskinler</a:t>
            </a:r>
            <a:r>
              <a:rPr lang="en-US"/>
              <a:t>, and A. A. Malik, “Gasification of hazelnut shells in a downdraft gasifier,” Energy, vol. 27, no. 5, pp. 415–427, 2002.</a:t>
            </a:r>
          </a:p>
          <a:p>
            <a:pPr marL="0" indent="0">
              <a:buNone/>
            </a:pPr>
            <a:endParaRPr lang="en-US"/>
          </a:p>
        </p:txBody>
      </p:sp>
    </p:spTree>
    <p:extLst>
      <p:ext uri="{BB962C8B-B14F-4D97-AF65-F5344CB8AC3E}">
        <p14:creationId xmlns:p14="http://schemas.microsoft.com/office/powerpoint/2010/main" val="107803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B6970-A4A1-EF06-8E15-984D6DFFDE97}"/>
            </a:ext>
          </a:extLst>
        </p:cNvPr>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2C281BC4-624B-5D78-7B87-BE3E09197362}"/>
              </a:ext>
            </a:extLst>
          </p:cNvPr>
          <p:cNvSpPr>
            <a:spLocks noGrp="1"/>
          </p:cNvSpPr>
          <p:nvPr>
            <p:ph type="body" sz="quarter" idx="13"/>
          </p:nvPr>
        </p:nvSpPr>
        <p:spPr>
          <a:xfrm>
            <a:off x="479425" y="549275"/>
            <a:ext cx="10656886" cy="479425"/>
          </a:xfrm>
        </p:spPr>
        <p:txBody>
          <a:bodyPr>
            <a:normAutofit/>
          </a:bodyPr>
          <a:lstStyle/>
          <a:p>
            <a:r>
              <a:rPr lang="es-CO" altLang="en-US" sz="2400" err="1"/>
              <a:t>Biomass</a:t>
            </a:r>
            <a:r>
              <a:rPr lang="et-EE" altLang="en-US" sz="2400"/>
              <a:t> </a:t>
            </a:r>
            <a:r>
              <a:rPr lang="et-EE" altLang="en-US" sz="2400" err="1"/>
              <a:t>classification</a:t>
            </a:r>
            <a:endParaRPr lang="en-US" altLang="en-US" sz="2400">
              <a:solidFill>
                <a:srgbClr val="332B60"/>
              </a:solidFill>
            </a:endParaRPr>
          </a:p>
        </p:txBody>
      </p:sp>
      <p:sp>
        <p:nvSpPr>
          <p:cNvPr id="2" name="Content Placeholder 2">
            <a:extLst>
              <a:ext uri="{FF2B5EF4-FFF2-40B4-BE49-F238E27FC236}">
                <a16:creationId xmlns:a16="http://schemas.microsoft.com/office/drawing/2014/main" id="{D887EBF6-DF82-0C10-1D9E-0608585755AD}"/>
              </a:ext>
            </a:extLst>
          </p:cNvPr>
          <p:cNvSpPr txBox="1">
            <a:spLocks/>
          </p:cNvSpPr>
          <p:nvPr/>
        </p:nvSpPr>
        <p:spPr>
          <a:xfrm>
            <a:off x="930729" y="1394284"/>
            <a:ext cx="9511719" cy="4525963"/>
          </a:xfrm>
          <a:prstGeom prst="rect">
            <a:avLst/>
          </a:prstGeom>
        </p:spPr>
        <p:txBody>
          <a:bodyPr vert="horz" lIns="0" tIns="0" rIns="0" bIns="0" rtlCol="0">
            <a:normAutofit/>
          </a:bodyPr>
          <a:lstStyle>
            <a:defPPr>
              <a:defRPr lang="en-US"/>
            </a:defPPr>
            <a:lvl1pPr marL="0" marR="0" indent="0" algn="just" defTabSz="914400" eaLnBrk="1" fontAlgn="t" latinLnBrk="0" hangingPunct="1">
              <a:lnSpc>
                <a:spcPct val="90000"/>
              </a:lnSpc>
              <a:spcBef>
                <a:spcPts val="1000"/>
              </a:spcBef>
              <a:spcAft>
                <a:spcPts val="0"/>
              </a:spcAft>
              <a:buClrTx/>
              <a:buSzTx/>
              <a:buFont typeface="Arial" pitchFamily="34" charset="0"/>
              <a:buNone/>
              <a:tabLst/>
              <a:defRPr sz="2400" baseline="0">
                <a:solidFill>
                  <a:srgbClr val="0020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r>
              <a:rPr lang="et-EE" sz="2000"/>
              <a:t>The</a:t>
            </a:r>
            <a:r>
              <a:rPr lang="en-GB" sz="2000"/>
              <a:t> different type of biomass are divided into </a:t>
            </a:r>
            <a:r>
              <a:rPr lang="et-EE" sz="2000"/>
              <a:t>2</a:t>
            </a:r>
            <a:r>
              <a:rPr lang="en-GB" sz="2000"/>
              <a:t> categorizes.</a:t>
            </a:r>
          </a:p>
          <a:p>
            <a:endParaRPr lang="et-EE" sz="2000" b="1"/>
          </a:p>
          <a:p>
            <a:r>
              <a:rPr lang="en-GB" sz="2000" b="1"/>
              <a:t>1. Dry Biomass:</a:t>
            </a:r>
            <a:r>
              <a:rPr lang="et-EE" sz="2000" b="1"/>
              <a:t> </a:t>
            </a:r>
            <a:r>
              <a:rPr lang="en-GB" sz="2000"/>
              <a:t>Dry biomass consists of tree chips, paper, various</a:t>
            </a:r>
            <a:r>
              <a:rPr lang="et-EE" sz="2000"/>
              <a:t> </a:t>
            </a:r>
            <a:r>
              <a:rPr lang="en-GB" sz="2000"/>
              <a:t>other plant matter such as corn, soybean, sorghum, sunflower, oats,</a:t>
            </a:r>
            <a:r>
              <a:rPr lang="et-EE" sz="2000"/>
              <a:t> </a:t>
            </a:r>
            <a:r>
              <a:rPr lang="en-GB" sz="2000"/>
              <a:t>barley, wheat and hay. Tress, bagasse, grass, municipal solid waste etc</a:t>
            </a:r>
            <a:r>
              <a:rPr lang="et-EE" sz="2000"/>
              <a:t>, </a:t>
            </a:r>
            <a:r>
              <a:rPr lang="en-GB" sz="2000"/>
              <a:t>are also part of dry biomass</a:t>
            </a:r>
          </a:p>
          <a:p>
            <a:r>
              <a:rPr lang="en-GB" sz="2000" b="1"/>
              <a:t>2. Wet Biomass: </a:t>
            </a:r>
            <a:r>
              <a:rPr lang="en-GB" sz="2000"/>
              <a:t>Wet biomass tends to be in water or to stay moist</a:t>
            </a:r>
          </a:p>
          <a:p>
            <a:r>
              <a:rPr lang="en-GB" sz="2000" b="1"/>
              <a:t>Examples</a:t>
            </a:r>
            <a:r>
              <a:rPr lang="en-GB" sz="2000"/>
              <a:t> are water plants, animal wastes, Municipal sewerage plant,</a:t>
            </a:r>
            <a:r>
              <a:rPr lang="et-EE" sz="2000"/>
              <a:t> </a:t>
            </a:r>
            <a:r>
              <a:rPr lang="en-GB" sz="2000"/>
              <a:t>industrial waste stream plants and biodiesel oil Treated with</a:t>
            </a:r>
            <a:r>
              <a:rPr lang="et-EE" sz="2000"/>
              <a:t> </a:t>
            </a:r>
            <a:r>
              <a:rPr lang="en-GB" sz="2000"/>
              <a:t>hydrogasification at high pressure and low temperatures to produce a</a:t>
            </a:r>
            <a:r>
              <a:rPr lang="et-EE" sz="2000"/>
              <a:t> </a:t>
            </a:r>
            <a:r>
              <a:rPr lang="en-GB" sz="2000"/>
              <a:t>gas or biofuel oil</a:t>
            </a:r>
            <a:r>
              <a:rPr lang="et-EE" sz="1600"/>
              <a:t>)</a:t>
            </a:r>
          </a:p>
        </p:txBody>
      </p:sp>
    </p:spTree>
    <p:extLst>
      <p:ext uri="{BB962C8B-B14F-4D97-AF65-F5344CB8AC3E}">
        <p14:creationId xmlns:p14="http://schemas.microsoft.com/office/powerpoint/2010/main" val="15877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B5180-7AE4-8A8B-A2BF-FB9A82B7B46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7961057-6013-2527-35C9-CB68908E2660}"/>
              </a:ext>
            </a:extLst>
          </p:cNvPr>
          <p:cNvPicPr>
            <a:picLocks noChangeAspect="1"/>
          </p:cNvPicPr>
          <p:nvPr/>
        </p:nvPicPr>
        <p:blipFill>
          <a:blip r:embed="rId3"/>
          <a:stretch>
            <a:fillRect/>
          </a:stretch>
        </p:blipFill>
        <p:spPr>
          <a:xfrm>
            <a:off x="0" y="402336"/>
            <a:ext cx="5351836" cy="6053328"/>
          </a:xfrm>
          <a:prstGeom prst="rect">
            <a:avLst/>
          </a:prstGeom>
        </p:spPr>
      </p:pic>
      <p:sp>
        <p:nvSpPr>
          <p:cNvPr id="11266" name="Text Placeholder 1">
            <a:extLst>
              <a:ext uri="{FF2B5EF4-FFF2-40B4-BE49-F238E27FC236}">
                <a16:creationId xmlns:a16="http://schemas.microsoft.com/office/drawing/2014/main" id="{4BEFE871-FEE5-DD76-5DE0-4B94C6F17580}"/>
              </a:ext>
            </a:extLst>
          </p:cNvPr>
          <p:cNvSpPr>
            <a:spLocks noGrp="1"/>
          </p:cNvSpPr>
          <p:nvPr>
            <p:ph type="body" sz="quarter" idx="13"/>
          </p:nvPr>
        </p:nvSpPr>
        <p:spPr>
          <a:xfrm>
            <a:off x="4956049" y="348107"/>
            <a:ext cx="6950226" cy="479425"/>
          </a:xfrm>
        </p:spPr>
        <p:txBody>
          <a:bodyPr>
            <a:normAutofit fontScale="77500" lnSpcReduction="20000"/>
          </a:bodyPr>
          <a:lstStyle/>
          <a:p>
            <a:r>
              <a:rPr lang="en-GB" sz="2400" b="1"/>
              <a:t>Global Biomass Availability an</a:t>
            </a:r>
            <a:r>
              <a:rPr lang="et-EE" sz="2400" b="1"/>
              <a:t>d </a:t>
            </a:r>
            <a:r>
              <a:rPr lang="en-GB" sz="2400" b="1"/>
              <a:t>Potential</a:t>
            </a:r>
            <a:endParaRPr lang="en-GB" sz="2400"/>
          </a:p>
          <a:p>
            <a:endParaRPr lang="en-US" altLang="en-US" sz="2400">
              <a:solidFill>
                <a:srgbClr val="332B60"/>
              </a:solidFill>
            </a:endParaRPr>
          </a:p>
        </p:txBody>
      </p:sp>
      <p:sp>
        <p:nvSpPr>
          <p:cNvPr id="2" name="Content Placeholder 2">
            <a:extLst>
              <a:ext uri="{FF2B5EF4-FFF2-40B4-BE49-F238E27FC236}">
                <a16:creationId xmlns:a16="http://schemas.microsoft.com/office/drawing/2014/main" id="{1FCADF5C-F93E-4B4D-A4CB-6CADF89C0E96}"/>
              </a:ext>
            </a:extLst>
          </p:cNvPr>
          <p:cNvSpPr txBox="1">
            <a:spLocks/>
          </p:cNvSpPr>
          <p:nvPr/>
        </p:nvSpPr>
        <p:spPr>
          <a:xfrm>
            <a:off x="5351836" y="827532"/>
            <a:ext cx="6690812" cy="4274662"/>
          </a:xfrm>
          <a:prstGeom prst="rect">
            <a:avLst/>
          </a:prstGeom>
        </p:spPr>
        <p:txBody>
          <a:bodyPr vert="horz" lIns="0" tIns="0" rIns="0" bIns="0" rtlCol="0">
            <a:noAutofit/>
          </a:bodyPr>
          <a:lstStyle>
            <a:defPPr>
              <a:defRPr lang="en-US"/>
            </a:defPPr>
            <a:lvl1pPr marL="0" marR="0" indent="0" algn="just" defTabSz="914400" eaLnBrk="1" fontAlgn="t" latinLnBrk="0" hangingPunct="1">
              <a:lnSpc>
                <a:spcPct val="90000"/>
              </a:lnSpc>
              <a:spcBef>
                <a:spcPts val="1000"/>
              </a:spcBef>
              <a:spcAft>
                <a:spcPts val="0"/>
              </a:spcAft>
              <a:buClrTx/>
              <a:buSzTx/>
              <a:buFont typeface="Arial" pitchFamily="34" charset="0"/>
              <a:buNone/>
              <a:tabLst/>
              <a:defRPr sz="2400" baseline="0">
                <a:solidFill>
                  <a:srgbClr val="0020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700" b="1" i="0" u="none" strike="noStrike" cap="none" normalizeH="0" baseline="0">
                <a:ln>
                  <a:noFill/>
                </a:ln>
                <a:solidFill>
                  <a:srgbClr val="332B60"/>
                </a:solidFill>
                <a:effectLst/>
                <a:latin typeface="+mj-lt"/>
              </a:rPr>
              <a:t>Global </a:t>
            </a:r>
            <a:r>
              <a:rPr kumimoji="0" lang="et-EE" altLang="et-EE" sz="1700" b="1" i="0" u="none" strike="noStrike" cap="none" normalizeH="0" baseline="0" err="1">
                <a:ln>
                  <a:noFill/>
                </a:ln>
                <a:solidFill>
                  <a:srgbClr val="332B60"/>
                </a:solidFill>
                <a:effectLst/>
                <a:latin typeface="+mj-lt"/>
              </a:rPr>
              <a:t>Technical</a:t>
            </a:r>
            <a:r>
              <a:rPr kumimoji="0" lang="et-EE" altLang="et-EE" sz="1700" b="1" i="0" u="none" strike="noStrike" cap="none" normalizeH="0" baseline="0">
                <a:ln>
                  <a:noFill/>
                </a:ln>
                <a:solidFill>
                  <a:srgbClr val="332B60"/>
                </a:solidFill>
                <a:effectLst/>
                <a:latin typeface="+mj-lt"/>
              </a:rPr>
              <a:t> </a:t>
            </a:r>
            <a:r>
              <a:rPr kumimoji="0" lang="et-EE" altLang="et-EE" sz="1700" b="1" i="0" u="none" strike="noStrike" cap="none" normalizeH="0" baseline="0" err="1">
                <a:ln>
                  <a:noFill/>
                </a:ln>
                <a:solidFill>
                  <a:srgbClr val="332B60"/>
                </a:solidFill>
                <a:effectLst/>
                <a:latin typeface="+mj-lt"/>
              </a:rPr>
              <a:t>Potential</a:t>
            </a:r>
            <a:endParaRPr kumimoji="0" lang="et-EE" altLang="et-EE" sz="1700" b="0" i="0" u="none" strike="noStrike" cap="none" normalizeH="0" baseline="0">
              <a:ln>
                <a:noFill/>
              </a:ln>
              <a:solidFill>
                <a:srgbClr val="332B60"/>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t-EE" altLang="et-EE" sz="1700" b="0" i="0" u="none" strike="noStrike" cap="none" normalizeH="0" baseline="0" err="1">
                <a:ln>
                  <a:noFill/>
                </a:ln>
                <a:solidFill>
                  <a:srgbClr val="332B60"/>
                </a:solidFill>
                <a:effectLst/>
                <a:latin typeface="+mj-lt"/>
              </a:rPr>
              <a:t>Estimated</a:t>
            </a:r>
            <a:r>
              <a:rPr kumimoji="0" lang="et-EE" altLang="et-EE" sz="1700" b="0" i="0" u="none" strike="noStrike" cap="none" normalizeH="0" baseline="0">
                <a:ln>
                  <a:noFill/>
                </a:ln>
                <a:solidFill>
                  <a:srgbClr val="332B60"/>
                </a:solidFill>
                <a:effectLst/>
                <a:latin typeface="+mj-lt"/>
              </a:rPr>
              <a:t> 100–300 EJ </a:t>
            </a:r>
            <a:r>
              <a:rPr lang="en-GB" sz="1700">
                <a:solidFill>
                  <a:srgbClr val="332B60"/>
                </a:solidFill>
                <a:latin typeface="+mj-lt"/>
              </a:rPr>
              <a:t>per year by 2050, depending on various factors </a:t>
            </a:r>
            <a:r>
              <a:rPr kumimoji="0" lang="et-EE" altLang="et-EE" sz="1700" b="0" i="0" u="none" strike="noStrike" cap="none" normalizeH="0" baseline="0">
                <a:ln>
                  <a:noFill/>
                </a:ln>
                <a:solidFill>
                  <a:srgbClr val="332B60"/>
                </a:solidFill>
                <a:effectLst/>
                <a:latin typeface="+mj-lt"/>
              </a:rPr>
              <a:t>(IEA)</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t-EE" altLang="et-EE" sz="1700" b="0" i="0" u="none" strike="noStrike" cap="none" normalizeH="0" baseline="0">
                <a:ln>
                  <a:noFill/>
                </a:ln>
                <a:solidFill>
                  <a:srgbClr val="332B60"/>
                </a:solidFill>
                <a:effectLst/>
                <a:latin typeface="+mj-lt"/>
              </a:rPr>
              <a:t>Main </a:t>
            </a:r>
            <a:r>
              <a:rPr kumimoji="0" lang="et-EE" altLang="et-EE" sz="1700" b="0" i="0" u="none" strike="noStrike" cap="none" normalizeH="0" baseline="0" err="1">
                <a:ln>
                  <a:noFill/>
                </a:ln>
                <a:solidFill>
                  <a:srgbClr val="332B60"/>
                </a:solidFill>
                <a:effectLst/>
                <a:latin typeface="+mj-lt"/>
              </a:rPr>
              <a:t>sources</a:t>
            </a:r>
            <a:r>
              <a:rPr kumimoji="0" lang="et-EE" altLang="et-EE" sz="1700" b="0" i="0" u="none" strike="noStrike" cap="none" normalizeH="0" baseline="0">
                <a:ln>
                  <a:noFill/>
                </a:ln>
                <a:solidFill>
                  <a:srgbClr val="332B60"/>
                </a:solidFill>
                <a:effectLst/>
                <a:latin typeface="+mj-lt"/>
              </a:rPr>
              <a:t>: </a:t>
            </a:r>
            <a:r>
              <a:rPr kumimoji="0" lang="et-EE" altLang="et-EE" sz="1700" b="0" i="0" u="none" strike="noStrike" cap="none" normalizeH="0" baseline="0" err="1">
                <a:ln>
                  <a:noFill/>
                </a:ln>
                <a:solidFill>
                  <a:srgbClr val="332B60"/>
                </a:solidFill>
                <a:effectLst/>
                <a:latin typeface="+mj-lt"/>
              </a:rPr>
              <a:t>Agriculture</a:t>
            </a:r>
            <a:r>
              <a:rPr kumimoji="0" lang="et-EE" altLang="et-EE" sz="1700" b="0" i="0" u="none" strike="noStrike" cap="none" normalizeH="0" baseline="0">
                <a:ln>
                  <a:noFill/>
                </a:ln>
                <a:solidFill>
                  <a:srgbClr val="332B60"/>
                </a:solidFill>
                <a:effectLst/>
                <a:latin typeface="+mj-lt"/>
              </a:rPr>
              <a:t> (</a:t>
            </a:r>
            <a:r>
              <a:rPr kumimoji="0" lang="et-EE" altLang="et-EE" sz="1700" b="0" i="0" u="none" strike="noStrike" cap="none" normalizeH="0" baseline="0" err="1">
                <a:ln>
                  <a:noFill/>
                </a:ln>
                <a:solidFill>
                  <a:srgbClr val="332B60"/>
                </a:solidFill>
                <a:effectLst/>
                <a:latin typeface="+mj-lt"/>
              </a:rPr>
              <a:t>residues</a:t>
            </a:r>
            <a:r>
              <a:rPr kumimoji="0" lang="et-EE" altLang="et-EE" sz="1700" b="0" i="0" u="none" strike="noStrike" cap="none" normalizeH="0" baseline="0">
                <a:ln>
                  <a:noFill/>
                </a:ln>
                <a:solidFill>
                  <a:srgbClr val="332B60"/>
                </a:solidFill>
                <a:effectLst/>
                <a:latin typeface="+mj-lt"/>
              </a:rPr>
              <a:t>, </a:t>
            </a:r>
            <a:r>
              <a:rPr kumimoji="0" lang="et-EE" altLang="et-EE" sz="1700" b="0" i="0" u="none" strike="noStrike" cap="none" normalizeH="0" baseline="0" err="1">
                <a:ln>
                  <a:noFill/>
                </a:ln>
                <a:solidFill>
                  <a:srgbClr val="332B60"/>
                </a:solidFill>
                <a:effectLst/>
                <a:latin typeface="+mj-lt"/>
              </a:rPr>
              <a:t>waste</a:t>
            </a:r>
            <a:r>
              <a:rPr kumimoji="0" lang="et-EE" altLang="et-EE" sz="1700" b="0" i="0" u="none" strike="noStrike" cap="none" normalizeH="0" baseline="0">
                <a:ln>
                  <a:noFill/>
                </a:ln>
                <a:solidFill>
                  <a:srgbClr val="332B60"/>
                </a:solidFill>
                <a:effectLst/>
                <a:latin typeface="+mj-lt"/>
              </a:rPr>
              <a:t>), </a:t>
            </a:r>
            <a:r>
              <a:rPr kumimoji="0" lang="et-EE" altLang="et-EE" sz="1700" b="0" i="0" u="none" strike="noStrike" cap="none" normalizeH="0" baseline="0" err="1">
                <a:ln>
                  <a:noFill/>
                </a:ln>
                <a:solidFill>
                  <a:srgbClr val="332B60"/>
                </a:solidFill>
                <a:effectLst/>
                <a:latin typeface="+mj-lt"/>
              </a:rPr>
              <a:t>Forestry</a:t>
            </a:r>
            <a:r>
              <a:rPr kumimoji="0" lang="et-EE" altLang="et-EE" sz="1700" b="0" i="0" u="none" strike="noStrike" cap="none" normalizeH="0" baseline="0">
                <a:ln>
                  <a:noFill/>
                </a:ln>
                <a:solidFill>
                  <a:srgbClr val="332B60"/>
                </a:solidFill>
                <a:effectLst/>
                <a:latin typeface="+mj-lt"/>
              </a:rPr>
              <a:t>, Energy </a:t>
            </a:r>
            <a:r>
              <a:rPr kumimoji="0" lang="et-EE" altLang="et-EE" sz="1700" b="0" i="0" u="none" strike="noStrike" cap="none" normalizeH="0" baseline="0" err="1">
                <a:ln>
                  <a:noFill/>
                </a:ln>
                <a:solidFill>
                  <a:srgbClr val="332B60"/>
                </a:solidFill>
                <a:effectLst/>
                <a:latin typeface="+mj-lt"/>
              </a:rPr>
              <a:t>crops</a:t>
            </a:r>
            <a:endParaRPr kumimoji="0" lang="et-EE" altLang="et-EE" sz="1700" b="0" i="0" u="none" strike="noStrike" cap="none" normalizeH="0" baseline="0">
              <a:ln>
                <a:noFill/>
              </a:ln>
              <a:solidFill>
                <a:srgbClr val="332B60"/>
              </a:solidFill>
              <a:effectLst/>
              <a:latin typeface="+mj-lt"/>
            </a:endParaRPr>
          </a:p>
          <a:p>
            <a:pPr marR="0" lvl="0" algn="l" defTabSz="914400" rtl="0" eaLnBrk="0" fontAlgn="base" latinLnBrk="0" hangingPunct="0">
              <a:lnSpc>
                <a:spcPct val="100000"/>
              </a:lnSpc>
              <a:spcBef>
                <a:spcPct val="0"/>
              </a:spcBef>
              <a:spcAft>
                <a:spcPct val="0"/>
              </a:spcAft>
              <a:buClrTx/>
              <a:buSzTx/>
              <a:tabLst/>
            </a:pPr>
            <a:endParaRPr kumimoji="0" lang="et-EE" altLang="et-EE" sz="1700" b="0" i="0" u="none" strike="noStrike" cap="none" normalizeH="0" baseline="0">
              <a:ln>
                <a:noFill/>
              </a:ln>
              <a:solidFill>
                <a:srgbClr val="332B6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700" b="1" i="0" u="none" strike="noStrike" cap="none" normalizeH="0" baseline="0" err="1">
                <a:ln>
                  <a:noFill/>
                </a:ln>
                <a:solidFill>
                  <a:srgbClr val="332B60"/>
                </a:solidFill>
                <a:effectLst/>
                <a:latin typeface="+mj-lt"/>
              </a:rPr>
              <a:t>Current</a:t>
            </a:r>
            <a:r>
              <a:rPr kumimoji="0" lang="et-EE" altLang="et-EE" sz="1700" b="1" i="0" u="none" strike="noStrike" cap="none" normalizeH="0" baseline="0">
                <a:ln>
                  <a:noFill/>
                </a:ln>
                <a:solidFill>
                  <a:srgbClr val="332B60"/>
                </a:solidFill>
                <a:effectLst/>
                <a:latin typeface="+mj-lt"/>
              </a:rPr>
              <a:t> </a:t>
            </a:r>
            <a:r>
              <a:rPr kumimoji="0" lang="et-EE" altLang="et-EE" sz="1700" b="1" i="0" u="none" strike="noStrike" cap="none" normalizeH="0" baseline="0" err="1">
                <a:ln>
                  <a:noFill/>
                </a:ln>
                <a:solidFill>
                  <a:srgbClr val="332B60"/>
                </a:solidFill>
                <a:effectLst/>
                <a:latin typeface="+mj-lt"/>
              </a:rPr>
              <a:t>Use</a:t>
            </a:r>
            <a:endParaRPr kumimoji="0" lang="et-EE" altLang="et-EE" sz="1700" b="0" i="0" u="none" strike="noStrike" cap="none" normalizeH="0" baseline="0">
              <a:ln>
                <a:noFill/>
              </a:ln>
              <a:solidFill>
                <a:srgbClr val="332B60"/>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t-EE" altLang="et-EE" sz="1700" b="0" i="0" u="none" strike="noStrike" cap="none" normalizeH="0" baseline="0">
                <a:ln>
                  <a:noFill/>
                </a:ln>
                <a:solidFill>
                  <a:srgbClr val="332B60"/>
                </a:solidFill>
                <a:effectLst/>
                <a:latin typeface="+mj-lt"/>
              </a:rPr>
              <a:t>~10% of </a:t>
            </a:r>
            <a:r>
              <a:rPr kumimoji="0" lang="et-EE" altLang="et-EE" sz="1700" b="0" i="0" u="none" strike="noStrike" cap="none" normalizeH="0" baseline="0" err="1">
                <a:ln>
                  <a:noFill/>
                </a:ln>
                <a:solidFill>
                  <a:srgbClr val="332B60"/>
                </a:solidFill>
                <a:effectLst/>
                <a:latin typeface="+mj-lt"/>
              </a:rPr>
              <a:t>global</a:t>
            </a:r>
            <a:r>
              <a:rPr kumimoji="0" lang="et-EE" altLang="et-EE" sz="1700" b="0" i="0" u="none" strike="noStrike" cap="none" normalizeH="0" baseline="0">
                <a:ln>
                  <a:noFill/>
                </a:ln>
                <a:solidFill>
                  <a:srgbClr val="332B60"/>
                </a:solidFill>
                <a:effectLst/>
                <a:latin typeface="+mj-lt"/>
              </a:rPr>
              <a:t> </a:t>
            </a:r>
            <a:r>
              <a:rPr kumimoji="0" lang="et-EE" altLang="et-EE" sz="1700" b="0" i="0" u="none" strike="noStrike" cap="none" normalizeH="0" baseline="0" err="1">
                <a:ln>
                  <a:noFill/>
                </a:ln>
                <a:solidFill>
                  <a:srgbClr val="332B60"/>
                </a:solidFill>
                <a:effectLst/>
                <a:latin typeface="+mj-lt"/>
              </a:rPr>
              <a:t>primary</a:t>
            </a:r>
            <a:r>
              <a:rPr kumimoji="0" lang="et-EE" altLang="et-EE" sz="1700" b="0" i="0" u="none" strike="noStrike" cap="none" normalizeH="0" baseline="0">
                <a:ln>
                  <a:noFill/>
                </a:ln>
                <a:solidFill>
                  <a:srgbClr val="332B60"/>
                </a:solidFill>
                <a:effectLst/>
                <a:latin typeface="+mj-lt"/>
              </a:rPr>
              <a:t> </a:t>
            </a:r>
            <a:r>
              <a:rPr kumimoji="0" lang="et-EE" altLang="et-EE" sz="1700" b="0" i="0" u="none" strike="noStrike" cap="none" normalizeH="0" baseline="0" err="1">
                <a:ln>
                  <a:noFill/>
                </a:ln>
                <a:solidFill>
                  <a:srgbClr val="332B60"/>
                </a:solidFill>
                <a:effectLst/>
                <a:latin typeface="+mj-lt"/>
              </a:rPr>
              <a:t>energy</a:t>
            </a:r>
            <a:r>
              <a:rPr kumimoji="0" lang="et-EE" altLang="et-EE" sz="1700" b="0" i="0" u="none" strike="noStrike" cap="none" normalizeH="0" baseline="0">
                <a:ln>
                  <a:noFill/>
                </a:ln>
                <a:solidFill>
                  <a:srgbClr val="332B60"/>
                </a:solidFill>
                <a:effectLst/>
                <a:latin typeface="+mj-lt"/>
              </a:rPr>
              <a:t> </a:t>
            </a:r>
            <a:r>
              <a:rPr kumimoji="0" lang="et-EE" altLang="et-EE" sz="1700" b="0" i="0" u="none" strike="noStrike" cap="none" normalizeH="0" baseline="0" err="1">
                <a:ln>
                  <a:noFill/>
                </a:ln>
                <a:solidFill>
                  <a:srgbClr val="332B60"/>
                </a:solidFill>
                <a:effectLst/>
                <a:latin typeface="+mj-lt"/>
              </a:rPr>
              <a:t>demand</a:t>
            </a:r>
            <a:endParaRPr kumimoji="0" lang="et-EE" altLang="et-EE" sz="1700" b="0" i="0" u="none" strike="noStrike" cap="none" normalizeH="0" baseline="0">
              <a:ln>
                <a:noFill/>
              </a:ln>
              <a:solidFill>
                <a:srgbClr val="332B60"/>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t-EE" altLang="et-EE" sz="1700" b="0" i="0" u="none" strike="noStrike" cap="none" normalizeH="0" baseline="0">
                <a:ln>
                  <a:noFill/>
                </a:ln>
                <a:solidFill>
                  <a:srgbClr val="332B60"/>
                </a:solidFill>
                <a:effectLst/>
                <a:latin typeface="+mj-lt"/>
              </a:rPr>
              <a:t>50% of </a:t>
            </a:r>
            <a:r>
              <a:rPr kumimoji="0" lang="et-EE" altLang="et-EE" sz="1700" b="0" i="0" u="none" strike="noStrike" cap="none" normalizeH="0" baseline="0" err="1">
                <a:ln>
                  <a:noFill/>
                </a:ln>
                <a:solidFill>
                  <a:srgbClr val="332B60"/>
                </a:solidFill>
                <a:effectLst/>
                <a:latin typeface="+mj-lt"/>
              </a:rPr>
              <a:t>renewable</a:t>
            </a:r>
            <a:r>
              <a:rPr kumimoji="0" lang="et-EE" altLang="et-EE" sz="1700" b="0" i="0" u="none" strike="noStrike" cap="none" normalizeH="0" baseline="0">
                <a:ln>
                  <a:noFill/>
                </a:ln>
                <a:solidFill>
                  <a:srgbClr val="332B60"/>
                </a:solidFill>
                <a:effectLst/>
                <a:latin typeface="+mj-lt"/>
              </a:rPr>
              <a:t> </a:t>
            </a:r>
            <a:r>
              <a:rPr kumimoji="0" lang="et-EE" altLang="et-EE" sz="1700" b="0" i="0" u="none" strike="noStrike" cap="none" normalizeH="0" baseline="0" err="1">
                <a:ln>
                  <a:noFill/>
                </a:ln>
                <a:solidFill>
                  <a:srgbClr val="332B60"/>
                </a:solidFill>
                <a:effectLst/>
                <a:latin typeface="+mj-lt"/>
              </a:rPr>
              <a:t>energy</a:t>
            </a:r>
            <a:r>
              <a:rPr kumimoji="0" lang="et-EE" altLang="et-EE" sz="1700" b="0" i="0" u="none" strike="noStrike" cap="none" normalizeH="0" baseline="0">
                <a:ln>
                  <a:noFill/>
                </a:ln>
                <a:solidFill>
                  <a:srgbClr val="332B60"/>
                </a:solidFill>
                <a:effectLst/>
                <a:latin typeface="+mj-lt"/>
              </a:rPr>
              <a:t> in </a:t>
            </a:r>
            <a:r>
              <a:rPr kumimoji="0" lang="et-EE" altLang="et-EE" sz="1700" b="0" i="0" u="none" strike="noStrike" cap="none" normalizeH="0" baseline="0" err="1">
                <a:ln>
                  <a:noFill/>
                </a:ln>
                <a:solidFill>
                  <a:srgbClr val="332B60"/>
                </a:solidFill>
                <a:effectLst/>
                <a:latin typeface="+mj-lt"/>
              </a:rPr>
              <a:t>developing</a:t>
            </a:r>
            <a:r>
              <a:rPr kumimoji="0" lang="et-EE" altLang="et-EE" sz="1700" b="0" i="0" u="none" strike="noStrike" cap="none" normalizeH="0" baseline="0">
                <a:ln>
                  <a:noFill/>
                </a:ln>
                <a:solidFill>
                  <a:srgbClr val="332B60"/>
                </a:solidFill>
                <a:effectLst/>
                <a:latin typeface="+mj-lt"/>
              </a:rPr>
              <a:t> </a:t>
            </a:r>
            <a:r>
              <a:rPr kumimoji="0" lang="et-EE" altLang="et-EE" sz="1700" b="0" i="0" u="none" strike="noStrike" cap="none" normalizeH="0" baseline="0" err="1">
                <a:ln>
                  <a:noFill/>
                </a:ln>
                <a:solidFill>
                  <a:srgbClr val="332B60"/>
                </a:solidFill>
                <a:effectLst/>
                <a:latin typeface="+mj-lt"/>
              </a:rPr>
              <a:t>regions</a:t>
            </a:r>
            <a:endParaRPr kumimoji="0" lang="et-EE" altLang="et-EE" sz="1700" b="0" i="0" u="none" strike="noStrike" cap="none" normalizeH="0" baseline="0">
              <a:ln>
                <a:noFill/>
              </a:ln>
              <a:solidFill>
                <a:srgbClr val="332B60"/>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pPr>
            <a:endParaRPr kumimoji="0" lang="et-EE" altLang="et-EE" sz="1700" b="0" i="0" u="none" strike="noStrike" cap="none" normalizeH="0" baseline="0">
              <a:ln>
                <a:noFill/>
              </a:ln>
              <a:solidFill>
                <a:srgbClr val="332B6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700" b="1" i="0" u="none" strike="noStrike" cap="none" normalizeH="0" baseline="0" err="1">
                <a:ln>
                  <a:noFill/>
                </a:ln>
                <a:solidFill>
                  <a:srgbClr val="332B60"/>
                </a:solidFill>
                <a:effectLst/>
                <a:latin typeface="+mj-lt"/>
              </a:rPr>
              <a:t>Regional</a:t>
            </a:r>
            <a:r>
              <a:rPr kumimoji="0" lang="et-EE" altLang="et-EE" sz="1700" b="1" i="0" u="none" strike="noStrike" cap="none" normalizeH="0" baseline="0">
                <a:ln>
                  <a:noFill/>
                </a:ln>
                <a:solidFill>
                  <a:srgbClr val="332B60"/>
                </a:solidFill>
                <a:effectLst/>
                <a:latin typeface="+mj-lt"/>
              </a:rPr>
              <a:t> </a:t>
            </a:r>
            <a:r>
              <a:rPr kumimoji="0" lang="et-EE" altLang="et-EE" sz="1700" b="1" i="0" u="none" strike="noStrike" cap="none" normalizeH="0" baseline="0" err="1">
                <a:ln>
                  <a:noFill/>
                </a:ln>
                <a:solidFill>
                  <a:srgbClr val="332B60"/>
                </a:solidFill>
                <a:effectLst/>
                <a:latin typeface="+mj-lt"/>
              </a:rPr>
              <a:t>Breakdown</a:t>
            </a:r>
            <a:endParaRPr kumimoji="0" lang="et-EE" altLang="et-EE" sz="1700" b="0" i="0" u="none" strike="noStrike" cap="none" normalizeH="0" baseline="0">
              <a:ln>
                <a:noFill/>
              </a:ln>
              <a:solidFill>
                <a:srgbClr val="332B60"/>
              </a:solidFill>
              <a:effectLst/>
              <a:latin typeface="+mj-lt"/>
            </a:endParaRPr>
          </a:p>
          <a:p>
            <a:pPr marL="285750" indent="-285750">
              <a:buFont typeface="Arial" panose="020B0604020202020204" pitchFamily="34" charset="0"/>
              <a:buChar char="•"/>
            </a:pPr>
            <a:r>
              <a:rPr lang="en-GB" sz="1700" b="1">
                <a:solidFill>
                  <a:srgbClr val="332B60"/>
                </a:solidFill>
                <a:latin typeface="+mj-lt"/>
              </a:rPr>
              <a:t>Europe</a:t>
            </a:r>
            <a:r>
              <a:rPr lang="en-GB" sz="1700">
                <a:solidFill>
                  <a:srgbClr val="332B60"/>
                </a:solidFill>
                <a:latin typeface="+mj-lt"/>
              </a:rPr>
              <a:t>: In 2021, the EU consumed 24.5 million tons of wood pellets, with the residential and commercial sectors accounting for 66.1% of this consumption</a:t>
            </a:r>
            <a:endParaRPr lang="et-EE" sz="1700">
              <a:solidFill>
                <a:srgbClr val="332B60"/>
              </a:solidFill>
              <a:latin typeface="+mj-lt"/>
            </a:endParaRPr>
          </a:p>
          <a:p>
            <a:pPr marL="285750" indent="-285750">
              <a:buFont typeface="Arial" panose="020B0604020202020204" pitchFamily="34" charset="0"/>
              <a:buChar char="•"/>
            </a:pPr>
            <a:r>
              <a:rPr lang="en-GB" sz="1700" b="1">
                <a:solidFill>
                  <a:srgbClr val="332B60"/>
                </a:solidFill>
                <a:latin typeface="+mj-lt"/>
              </a:rPr>
              <a:t>Asia</a:t>
            </a:r>
            <a:r>
              <a:rPr lang="en-GB" sz="1700">
                <a:solidFill>
                  <a:srgbClr val="332B60"/>
                </a:solidFill>
                <a:latin typeface="+mj-lt"/>
              </a:rPr>
              <a:t>: Southeast Asia generates over 120 million tons of biomass residues annually, with rice husk and sugarcane bagasse being the most promising</a:t>
            </a:r>
            <a:endParaRPr lang="et-EE" sz="1700">
              <a:solidFill>
                <a:srgbClr val="332B60"/>
              </a:solidFill>
              <a:latin typeface="+mj-lt"/>
            </a:endParaRPr>
          </a:p>
          <a:p>
            <a:pPr marL="285750" indent="-285750">
              <a:buFont typeface="Arial" panose="020B0604020202020204" pitchFamily="34" charset="0"/>
              <a:buChar char="•"/>
            </a:pPr>
            <a:r>
              <a:rPr lang="en-GB" sz="1700" b="1">
                <a:solidFill>
                  <a:srgbClr val="332B60"/>
                </a:solidFill>
                <a:latin typeface="+mj-lt"/>
              </a:rPr>
              <a:t>Africa</a:t>
            </a:r>
            <a:r>
              <a:rPr lang="en-GB" sz="1700">
                <a:solidFill>
                  <a:srgbClr val="332B60"/>
                </a:solidFill>
                <a:latin typeface="+mj-lt"/>
              </a:rPr>
              <a:t>: Over 850 million people rely on wood and charcoal for cooking, leading to significant health and environmental challenges</a:t>
            </a:r>
            <a:endParaRPr lang="et-EE" sz="1700">
              <a:solidFill>
                <a:srgbClr val="332B60"/>
              </a:solidFill>
              <a:latin typeface="+mj-lt"/>
            </a:endParaRPr>
          </a:p>
          <a:p>
            <a:pPr marL="285750" indent="-285750">
              <a:buFont typeface="Arial" panose="020B0604020202020204" pitchFamily="34" charset="0"/>
              <a:buChar char="•"/>
            </a:pPr>
            <a:r>
              <a:rPr lang="en-GB" sz="1700" b="1">
                <a:solidFill>
                  <a:srgbClr val="332B60"/>
                </a:solidFill>
                <a:latin typeface="+mj-lt"/>
              </a:rPr>
              <a:t>Americas</a:t>
            </a:r>
            <a:r>
              <a:rPr lang="en-GB" sz="1700">
                <a:solidFill>
                  <a:srgbClr val="332B60"/>
                </a:solidFill>
                <a:latin typeface="+mj-lt"/>
              </a:rPr>
              <a:t>: In 2021, the U.S. produced approximately 57 billion </a:t>
            </a:r>
            <a:r>
              <a:rPr lang="en-GB" sz="1700" err="1">
                <a:solidFill>
                  <a:srgbClr val="332B60"/>
                </a:solidFill>
                <a:latin typeface="+mj-lt"/>
              </a:rPr>
              <a:t>liters</a:t>
            </a:r>
            <a:r>
              <a:rPr lang="en-GB" sz="1700">
                <a:solidFill>
                  <a:srgbClr val="332B60"/>
                </a:solidFill>
                <a:latin typeface="+mj-lt"/>
              </a:rPr>
              <a:t> of bioethanol, primarily from corn starch</a:t>
            </a:r>
            <a:endParaRPr lang="et-EE" sz="1700">
              <a:solidFill>
                <a:srgbClr val="332B60"/>
              </a:solidFill>
              <a:latin typeface="+mj-lt"/>
            </a:endParaRPr>
          </a:p>
        </p:txBody>
      </p:sp>
    </p:spTree>
    <p:extLst>
      <p:ext uri="{BB962C8B-B14F-4D97-AF65-F5344CB8AC3E}">
        <p14:creationId xmlns:p14="http://schemas.microsoft.com/office/powerpoint/2010/main" val="75212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4C92F-407A-1B3A-7D1F-12D469771260}"/>
            </a:ext>
          </a:extLst>
        </p:cNvPr>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F0CD769C-406F-56EF-AEF9-7B51596D178A}"/>
              </a:ext>
            </a:extLst>
          </p:cNvPr>
          <p:cNvSpPr>
            <a:spLocks noGrp="1"/>
          </p:cNvSpPr>
          <p:nvPr>
            <p:ph type="body" sz="quarter" idx="13"/>
          </p:nvPr>
        </p:nvSpPr>
        <p:spPr>
          <a:xfrm>
            <a:off x="479425" y="549275"/>
            <a:ext cx="10656886" cy="479425"/>
          </a:xfrm>
        </p:spPr>
        <p:txBody>
          <a:bodyPr>
            <a:normAutofit/>
          </a:bodyPr>
          <a:lstStyle/>
          <a:p>
            <a:r>
              <a:rPr lang="et-EE" sz="2400" b="1" err="1"/>
              <a:t>Advantages</a:t>
            </a:r>
            <a:r>
              <a:rPr lang="et-EE" sz="2400" b="1"/>
              <a:t> and </a:t>
            </a:r>
            <a:r>
              <a:rPr lang="et-EE" sz="2400" b="1" err="1"/>
              <a:t>Challenges</a:t>
            </a:r>
            <a:endParaRPr lang="et-EE" sz="2400"/>
          </a:p>
          <a:p>
            <a:endParaRPr lang="en-US" altLang="en-US" sz="2400">
              <a:solidFill>
                <a:srgbClr val="332B60"/>
              </a:solidFill>
            </a:endParaRPr>
          </a:p>
        </p:txBody>
      </p:sp>
      <p:sp>
        <p:nvSpPr>
          <p:cNvPr id="4" name="TextBox 3">
            <a:extLst>
              <a:ext uri="{FF2B5EF4-FFF2-40B4-BE49-F238E27FC236}">
                <a16:creationId xmlns:a16="http://schemas.microsoft.com/office/drawing/2014/main" id="{1EA872FF-A44C-1D0E-4D65-30BC2A3FE9AD}"/>
              </a:ext>
            </a:extLst>
          </p:cNvPr>
          <p:cNvSpPr txBox="1"/>
          <p:nvPr/>
        </p:nvSpPr>
        <p:spPr>
          <a:xfrm>
            <a:off x="4277679" y="1082725"/>
            <a:ext cx="7711033" cy="5324535"/>
          </a:xfrm>
          <a:prstGeom prst="rect">
            <a:avLst/>
          </a:prstGeom>
          <a:noFill/>
        </p:spPr>
        <p:txBody>
          <a:bodyPr wrap="square">
            <a:spAutoFit/>
          </a:bodyPr>
          <a:lstStyle/>
          <a:p>
            <a:pPr>
              <a:buNone/>
            </a:pPr>
            <a:r>
              <a:rPr lang="en-GB" sz="1700" b="1">
                <a:solidFill>
                  <a:srgbClr val="332B60"/>
                </a:solidFill>
                <a:latin typeface="Verdana (Headings)"/>
              </a:rPr>
              <a:t>Advantages</a:t>
            </a:r>
            <a:endParaRPr lang="en-GB" sz="1700">
              <a:solidFill>
                <a:srgbClr val="332B60"/>
              </a:solidFill>
              <a:latin typeface="Verdana (Headings)"/>
            </a:endParaRPr>
          </a:p>
          <a:p>
            <a:pPr marL="285750" indent="-285750">
              <a:buFont typeface="Arial" panose="020B0604020202020204" pitchFamily="34" charset="0"/>
              <a:buChar char="•"/>
            </a:pPr>
            <a:r>
              <a:rPr lang="en-GB" sz="1700" b="1">
                <a:solidFill>
                  <a:srgbClr val="332B60"/>
                </a:solidFill>
                <a:latin typeface="Verdana (Headings)"/>
              </a:rPr>
              <a:t>Carbon Neutrality</a:t>
            </a:r>
            <a:r>
              <a:rPr lang="en-GB" sz="1700">
                <a:solidFill>
                  <a:srgbClr val="332B60"/>
                </a:solidFill>
                <a:latin typeface="Verdana (Headings)"/>
              </a:rPr>
              <a:t>: When managed sustainably, biomass can be carbon-neutral.​</a:t>
            </a:r>
          </a:p>
          <a:p>
            <a:pPr marL="285750" indent="-285750">
              <a:buFont typeface="Arial" panose="020B0604020202020204" pitchFamily="34" charset="0"/>
              <a:buChar char="•"/>
            </a:pPr>
            <a:r>
              <a:rPr lang="en-GB" sz="1700" b="1">
                <a:solidFill>
                  <a:srgbClr val="332B60"/>
                </a:solidFill>
                <a:latin typeface="Verdana (Headings)"/>
              </a:rPr>
              <a:t>Feedstock Diversity</a:t>
            </a:r>
            <a:r>
              <a:rPr lang="en-GB" sz="1700">
                <a:solidFill>
                  <a:srgbClr val="332B60"/>
                </a:solidFill>
                <a:latin typeface="Verdana (Headings)"/>
              </a:rPr>
              <a:t>: Wide range of biomass sources available.​</a:t>
            </a:r>
          </a:p>
          <a:p>
            <a:pPr marL="285750" indent="-285750">
              <a:buFont typeface="Arial" panose="020B0604020202020204" pitchFamily="34" charset="0"/>
              <a:buChar char="•"/>
            </a:pPr>
            <a:r>
              <a:rPr lang="en-GB" sz="1700" b="1">
                <a:solidFill>
                  <a:srgbClr val="332B60"/>
                </a:solidFill>
                <a:latin typeface="Verdana (Headings)"/>
              </a:rPr>
              <a:t>Economic Benefits</a:t>
            </a:r>
            <a:r>
              <a:rPr lang="en-GB" sz="1700">
                <a:solidFill>
                  <a:srgbClr val="332B60"/>
                </a:solidFill>
                <a:latin typeface="Verdana (Headings)"/>
              </a:rPr>
              <a:t>: Potential for local job creation and rural development.​</a:t>
            </a:r>
          </a:p>
          <a:p>
            <a:pPr marL="285750" indent="-285750">
              <a:buFont typeface="Arial" panose="020B0604020202020204" pitchFamily="34" charset="0"/>
              <a:buChar char="•"/>
            </a:pPr>
            <a:r>
              <a:rPr lang="en-GB" sz="1700" b="1">
                <a:solidFill>
                  <a:srgbClr val="332B60"/>
                </a:solidFill>
                <a:latin typeface="Verdana (Headings)"/>
              </a:rPr>
              <a:t>Energy Security</a:t>
            </a:r>
            <a:r>
              <a:rPr lang="en-GB" sz="1700">
                <a:solidFill>
                  <a:srgbClr val="332B60"/>
                </a:solidFill>
                <a:latin typeface="Verdana (Headings)"/>
              </a:rPr>
              <a:t>: Reduces dependence on fossil fuels.​</a:t>
            </a:r>
          </a:p>
          <a:p>
            <a:pPr marL="285750" indent="-285750">
              <a:buFont typeface="Arial" panose="020B0604020202020204" pitchFamily="34" charset="0"/>
              <a:buChar char="•"/>
            </a:pPr>
            <a:r>
              <a:rPr lang="en-GB" sz="1700" b="1">
                <a:solidFill>
                  <a:srgbClr val="332B60"/>
                </a:solidFill>
                <a:latin typeface="Verdana (Headings)"/>
              </a:rPr>
              <a:t>Waste </a:t>
            </a:r>
            <a:r>
              <a:rPr lang="en-GB" sz="1700" b="1" err="1">
                <a:solidFill>
                  <a:srgbClr val="332B60"/>
                </a:solidFill>
                <a:latin typeface="Verdana (Headings)"/>
              </a:rPr>
              <a:t>Valorization</a:t>
            </a:r>
            <a:r>
              <a:rPr lang="en-GB" sz="1700">
                <a:solidFill>
                  <a:srgbClr val="332B60"/>
                </a:solidFill>
                <a:latin typeface="Verdana (Headings)"/>
              </a:rPr>
              <a:t>: Effective utilization of waste materials.​</a:t>
            </a:r>
            <a:endParaRPr lang="et-EE" sz="1700">
              <a:solidFill>
                <a:srgbClr val="332B60"/>
              </a:solidFill>
              <a:latin typeface="Verdana (Headings)"/>
            </a:endParaRPr>
          </a:p>
          <a:p>
            <a:endParaRPr lang="en-GB" sz="1700">
              <a:solidFill>
                <a:srgbClr val="332B60"/>
              </a:solidFill>
              <a:latin typeface="Verdana (Headings)"/>
            </a:endParaRPr>
          </a:p>
          <a:p>
            <a:pPr>
              <a:buNone/>
            </a:pPr>
            <a:r>
              <a:rPr lang="en-GB" sz="1700" b="1">
                <a:solidFill>
                  <a:srgbClr val="332B60"/>
                </a:solidFill>
                <a:latin typeface="Verdana (Headings)"/>
              </a:rPr>
              <a:t>Challenges</a:t>
            </a:r>
            <a:endParaRPr lang="en-GB" sz="1700">
              <a:solidFill>
                <a:srgbClr val="332B60"/>
              </a:solidFill>
              <a:latin typeface="Verdana (Headings)"/>
            </a:endParaRPr>
          </a:p>
          <a:p>
            <a:pPr marL="285750" indent="-285750">
              <a:buFont typeface="Arial" panose="020B0604020202020204" pitchFamily="34" charset="0"/>
              <a:buChar char="•"/>
            </a:pPr>
            <a:r>
              <a:rPr lang="en-GB" sz="1700" b="1">
                <a:solidFill>
                  <a:srgbClr val="332B60"/>
                </a:solidFill>
                <a:latin typeface="Verdana (Headings)"/>
              </a:rPr>
              <a:t>Feedstock Variability</a:t>
            </a:r>
            <a:r>
              <a:rPr lang="en-GB" sz="1700">
                <a:solidFill>
                  <a:srgbClr val="332B60"/>
                </a:solidFill>
                <a:latin typeface="Verdana (Headings)"/>
              </a:rPr>
              <a:t>: High moisture content and inconsistent composition can affect processing efficiency.​</a:t>
            </a:r>
          </a:p>
          <a:p>
            <a:pPr marL="285750" indent="-285750">
              <a:buFont typeface="Arial" panose="020B0604020202020204" pitchFamily="34" charset="0"/>
              <a:buChar char="•"/>
            </a:pPr>
            <a:r>
              <a:rPr lang="en-GB" sz="1700" b="1">
                <a:solidFill>
                  <a:srgbClr val="332B60"/>
                </a:solidFill>
                <a:latin typeface="Verdana (Headings)"/>
              </a:rPr>
              <a:t>Land Use Concerns</a:t>
            </a:r>
            <a:r>
              <a:rPr lang="en-GB" sz="1700">
                <a:solidFill>
                  <a:srgbClr val="332B60"/>
                </a:solidFill>
                <a:latin typeface="Verdana (Headings)"/>
              </a:rPr>
              <a:t>: Potential conflicts with food production and biodiversity conservation.​</a:t>
            </a:r>
          </a:p>
          <a:p>
            <a:pPr marL="285750" indent="-285750">
              <a:buFont typeface="Arial" panose="020B0604020202020204" pitchFamily="34" charset="0"/>
              <a:buChar char="•"/>
            </a:pPr>
            <a:r>
              <a:rPr lang="en-GB" sz="1700" b="1">
                <a:solidFill>
                  <a:srgbClr val="332B60"/>
                </a:solidFill>
                <a:latin typeface="Verdana (Headings)"/>
              </a:rPr>
              <a:t>Logistical Issues</a:t>
            </a:r>
            <a:r>
              <a:rPr lang="en-GB" sz="1700">
                <a:solidFill>
                  <a:srgbClr val="332B60"/>
                </a:solidFill>
                <a:latin typeface="Verdana (Headings)"/>
              </a:rPr>
              <a:t>: Complex supply chains and transportation challenges.​</a:t>
            </a:r>
          </a:p>
          <a:p>
            <a:pPr marL="285750" indent="-285750">
              <a:buFont typeface="Arial" panose="020B0604020202020204" pitchFamily="34" charset="0"/>
              <a:buChar char="•"/>
            </a:pPr>
            <a:r>
              <a:rPr lang="en-GB" sz="1700" b="1">
                <a:solidFill>
                  <a:srgbClr val="332B60"/>
                </a:solidFill>
                <a:latin typeface="Verdana (Headings)"/>
              </a:rPr>
              <a:t>Technological Costs</a:t>
            </a:r>
            <a:r>
              <a:rPr lang="en-GB" sz="1700">
                <a:solidFill>
                  <a:srgbClr val="332B60"/>
                </a:solidFill>
                <a:latin typeface="Verdana (Headings)"/>
              </a:rPr>
              <a:t>: High initial investment and process optimization requirements.​</a:t>
            </a:r>
          </a:p>
          <a:p>
            <a:pPr marL="285750" indent="-285750">
              <a:buFont typeface="Arial" panose="020B0604020202020204" pitchFamily="34" charset="0"/>
              <a:buChar char="•"/>
            </a:pPr>
            <a:r>
              <a:rPr lang="en-GB" sz="1700" b="1">
                <a:solidFill>
                  <a:srgbClr val="332B60"/>
                </a:solidFill>
                <a:latin typeface="Verdana (Headings)"/>
              </a:rPr>
              <a:t>Environmental Impacts</a:t>
            </a:r>
            <a:r>
              <a:rPr lang="en-GB" sz="1700">
                <a:solidFill>
                  <a:srgbClr val="332B60"/>
                </a:solidFill>
                <a:latin typeface="Verdana (Headings)"/>
              </a:rPr>
              <a:t>: Risk of deforestation and habitat loss if not managed responsibly.</a:t>
            </a:r>
          </a:p>
        </p:txBody>
      </p:sp>
      <p:pic>
        <p:nvPicPr>
          <p:cNvPr id="6146" name="Picture 2">
            <a:extLst>
              <a:ext uri="{FF2B5EF4-FFF2-40B4-BE49-F238E27FC236}">
                <a16:creationId xmlns:a16="http://schemas.microsoft.com/office/drawing/2014/main" id="{F4228446-AB00-BC32-87E4-7D1F27B668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66"/>
          <a:stretch/>
        </p:blipFill>
        <p:spPr bwMode="auto">
          <a:xfrm>
            <a:off x="203288" y="1082725"/>
            <a:ext cx="3978568" cy="553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96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a:xfrm>
            <a:off x="479425" y="549275"/>
            <a:ext cx="10656886" cy="844415"/>
          </a:xfrm>
        </p:spPr>
        <p:txBody>
          <a:bodyPr>
            <a:normAutofit/>
          </a:bodyPr>
          <a:lstStyle/>
          <a:p>
            <a:r>
              <a:rPr lang="et-EE" altLang="en-US" sz="2400"/>
              <a:t>1. </a:t>
            </a:r>
            <a:r>
              <a:rPr lang="es-CO" altLang="en-US" sz="2400" err="1"/>
              <a:t>Biomass</a:t>
            </a:r>
            <a:r>
              <a:rPr lang="es-CO" altLang="en-US" sz="2400"/>
              <a:t> </a:t>
            </a:r>
            <a:r>
              <a:rPr lang="es-CO" altLang="en-US" sz="2400" err="1"/>
              <a:t>conversion</a:t>
            </a:r>
            <a:endParaRPr lang="en-US" altLang="en-US" sz="2400">
              <a:solidFill>
                <a:srgbClr val="332B60"/>
              </a:solidFill>
            </a:endParaRPr>
          </a:p>
        </p:txBody>
      </p:sp>
      <p:sp>
        <p:nvSpPr>
          <p:cNvPr id="2" name="Content Placeholder 2">
            <a:extLst>
              <a:ext uri="{FF2B5EF4-FFF2-40B4-BE49-F238E27FC236}">
                <a16:creationId xmlns:a16="http://schemas.microsoft.com/office/drawing/2014/main" id="{7C6C3EE4-4DAD-80D5-76F3-14478D33D2FB}"/>
              </a:ext>
            </a:extLst>
          </p:cNvPr>
          <p:cNvSpPr txBox="1">
            <a:spLocks/>
          </p:cNvSpPr>
          <p:nvPr/>
        </p:nvSpPr>
        <p:spPr>
          <a:xfrm>
            <a:off x="656633" y="1166018"/>
            <a:ext cx="6055064" cy="4525963"/>
          </a:xfrm>
          <a:prstGeom prst="rect">
            <a:avLst/>
          </a:prstGeom>
        </p:spPr>
        <p:txBody>
          <a:bodyPr vert="horz" lIns="0" tIns="0" rIns="0" bIns="0" rtlCol="0">
            <a:normAutofit/>
          </a:bodyPr>
          <a:lstStyle>
            <a:defPPr>
              <a:defRPr lang="en-US"/>
            </a:defPPr>
            <a:lvl1pPr marL="0" marR="0" indent="0" algn="just" defTabSz="914400" eaLnBrk="1" fontAlgn="t" latinLnBrk="0" hangingPunct="1">
              <a:lnSpc>
                <a:spcPct val="90000"/>
              </a:lnSpc>
              <a:spcBef>
                <a:spcPts val="1000"/>
              </a:spcBef>
              <a:spcAft>
                <a:spcPts val="0"/>
              </a:spcAft>
              <a:buClrTx/>
              <a:buSzTx/>
              <a:buFont typeface="Arial" pitchFamily="34" charset="0"/>
              <a:buNone/>
              <a:tabLst/>
              <a:defRPr sz="2400" baseline="0">
                <a:solidFill>
                  <a:srgbClr val="002060"/>
                </a:solidFill>
                <a:latin typeface="Verdana" panose="020B0604030504040204" pitchFamily="34" charset="0"/>
                <a:ea typeface="Calibri" panose="020F0502020204030204" pitchFamily="34" charset="0"/>
                <a:cs typeface="Times New Roman" panose="02020603050405020304" pitchFamily="18" charset="0"/>
              </a:defRPr>
            </a:lvl1pPr>
            <a:lvl2pPr marL="685800" indent="-228600" eaLnBrk="1" hangingPunct="1">
              <a:lnSpc>
                <a:spcPct val="90000"/>
              </a:lnSpc>
              <a:spcBef>
                <a:spcPts val="500"/>
              </a:spcBef>
              <a:buFont typeface="Arial" charset="0"/>
              <a:buChar char="•"/>
              <a:defRPr sz="2400">
                <a:latin typeface="+mn-lt"/>
              </a:defRPr>
            </a:lvl2pPr>
            <a:lvl3pPr marL="1143000" indent="-228600" eaLnBrk="1" hangingPunct="1">
              <a:lnSpc>
                <a:spcPct val="90000"/>
              </a:lnSpc>
              <a:spcBef>
                <a:spcPts val="500"/>
              </a:spcBef>
              <a:buFont typeface="Arial" charset="0"/>
              <a:buChar char="•"/>
              <a:defRPr sz="2000">
                <a:latin typeface="+mn-lt"/>
              </a:defRPr>
            </a:lvl3pPr>
            <a:lvl4pPr marL="1600200" indent="-228600" eaLnBrk="1" hangingPunct="1">
              <a:lnSpc>
                <a:spcPct val="90000"/>
              </a:lnSpc>
              <a:spcBef>
                <a:spcPts val="500"/>
              </a:spcBef>
              <a:buFont typeface="Arial" charset="0"/>
              <a:buChar char="•"/>
              <a:defRPr>
                <a:latin typeface="+mn-lt"/>
              </a:defRPr>
            </a:lvl4pPr>
            <a:lvl5pPr marL="2057400" indent="-228600" eaLnBrk="1" hangingPunct="1">
              <a:lnSpc>
                <a:spcPct val="90000"/>
              </a:lnSpc>
              <a:spcBef>
                <a:spcPts val="500"/>
              </a:spcBef>
              <a:buFont typeface="Arial" charset="0"/>
              <a:buChar char="•"/>
              <a:defRPr>
                <a:latin typeface="+mn-lt"/>
              </a:defRPr>
            </a:lvl5pPr>
            <a:lvl6pPr marL="2514600" indent="-228600">
              <a:lnSpc>
                <a:spcPct val="90000"/>
              </a:lnSpc>
              <a:spcBef>
                <a:spcPts val="500"/>
              </a:spcBef>
              <a:buFont typeface="Arial"/>
              <a:buChar char="•"/>
              <a:defRPr sz="1800">
                <a:latin typeface="+mn-lt"/>
              </a:defRPr>
            </a:lvl6pPr>
            <a:lvl7pPr marL="2971800" indent="-228600">
              <a:lnSpc>
                <a:spcPct val="90000"/>
              </a:lnSpc>
              <a:spcBef>
                <a:spcPts val="500"/>
              </a:spcBef>
              <a:buFont typeface="Arial"/>
              <a:buChar char="•"/>
              <a:defRPr sz="1800">
                <a:latin typeface="+mn-lt"/>
              </a:defRPr>
            </a:lvl7pPr>
            <a:lvl8pPr marL="3429000" indent="-228600">
              <a:lnSpc>
                <a:spcPct val="90000"/>
              </a:lnSpc>
              <a:spcBef>
                <a:spcPts val="500"/>
              </a:spcBef>
              <a:buFont typeface="Arial"/>
              <a:buChar char="•"/>
              <a:defRPr sz="1800">
                <a:latin typeface="+mn-lt"/>
              </a:defRPr>
            </a:lvl8pPr>
            <a:lvl9pPr marL="3886200" indent="-228600">
              <a:lnSpc>
                <a:spcPct val="90000"/>
              </a:lnSpc>
              <a:spcBef>
                <a:spcPts val="500"/>
              </a:spcBef>
              <a:buFont typeface="Arial"/>
              <a:buChar char="•"/>
              <a:defRPr sz="1800">
                <a:latin typeface="+mn-lt"/>
              </a:defRPr>
            </a:lvl9pPr>
          </a:lstStyle>
          <a:p>
            <a:pPr>
              <a:buNone/>
            </a:pPr>
            <a:r>
              <a:rPr lang="et-EE" sz="2000" b="1" err="1"/>
              <a:t>Thermochemical</a:t>
            </a:r>
            <a:r>
              <a:rPr lang="et-EE" sz="2000" b="1"/>
              <a:t> </a:t>
            </a:r>
            <a:r>
              <a:rPr lang="et-EE" sz="2000" b="1" err="1"/>
              <a:t>Processes</a:t>
            </a:r>
            <a:endParaRPr lang="et-EE" sz="2000"/>
          </a:p>
          <a:p>
            <a:pPr marL="342900" indent="-342900">
              <a:buFont typeface="Arial" panose="020B0604020202020204" pitchFamily="34" charset="0"/>
              <a:buChar char="•"/>
            </a:pPr>
            <a:r>
              <a:rPr lang="et-EE" sz="2000" b="1" err="1"/>
              <a:t>Combustion</a:t>
            </a:r>
            <a:r>
              <a:rPr lang="et-EE" sz="2000"/>
              <a:t>: </a:t>
            </a:r>
            <a:r>
              <a:rPr lang="et-EE" sz="2000" err="1"/>
              <a:t>Direct</a:t>
            </a:r>
            <a:r>
              <a:rPr lang="et-EE" sz="2000"/>
              <a:t> </a:t>
            </a:r>
            <a:r>
              <a:rPr lang="et-EE" sz="2000" err="1"/>
              <a:t>heat</a:t>
            </a:r>
            <a:r>
              <a:rPr lang="et-EE" sz="2000"/>
              <a:t> and </a:t>
            </a:r>
            <a:r>
              <a:rPr lang="et-EE" sz="2000" err="1"/>
              <a:t>power</a:t>
            </a:r>
            <a:endParaRPr lang="et-EE" sz="2000"/>
          </a:p>
          <a:p>
            <a:pPr marL="342900" indent="-342900">
              <a:buFont typeface="Arial" panose="020B0604020202020204" pitchFamily="34" charset="0"/>
              <a:buChar char="•"/>
            </a:pPr>
            <a:r>
              <a:rPr lang="et-EE" sz="2000" b="1" err="1"/>
              <a:t>Pyrolysis</a:t>
            </a:r>
            <a:r>
              <a:rPr lang="et-EE" sz="2000"/>
              <a:t>: Bio-</a:t>
            </a:r>
            <a:r>
              <a:rPr lang="et-EE" sz="2000" err="1"/>
              <a:t>oil</a:t>
            </a:r>
            <a:r>
              <a:rPr lang="et-EE" sz="2000"/>
              <a:t>, </a:t>
            </a:r>
            <a:r>
              <a:rPr lang="et-EE" sz="2000" err="1"/>
              <a:t>char</a:t>
            </a:r>
            <a:endParaRPr lang="et-EE" sz="2000"/>
          </a:p>
          <a:p>
            <a:pPr marL="342900" indent="-342900">
              <a:buFont typeface="Arial" panose="020B0604020202020204" pitchFamily="34" charset="0"/>
              <a:buChar char="•"/>
            </a:pPr>
            <a:r>
              <a:rPr lang="et-EE" sz="2000" b="1" err="1"/>
              <a:t>Gasification</a:t>
            </a:r>
            <a:r>
              <a:rPr lang="et-EE" sz="2000"/>
              <a:t>: </a:t>
            </a:r>
            <a:r>
              <a:rPr lang="et-EE" sz="2000" err="1"/>
              <a:t>Syngas</a:t>
            </a:r>
            <a:r>
              <a:rPr lang="et-EE" sz="2000"/>
              <a:t> </a:t>
            </a:r>
            <a:r>
              <a:rPr lang="et-EE" sz="2000" err="1"/>
              <a:t>for</a:t>
            </a:r>
            <a:r>
              <a:rPr lang="et-EE" sz="2000"/>
              <a:t> </a:t>
            </a:r>
            <a:r>
              <a:rPr lang="et-EE" sz="2000" err="1"/>
              <a:t>fuel</a:t>
            </a:r>
            <a:r>
              <a:rPr lang="et-EE" sz="2000"/>
              <a:t> and </a:t>
            </a:r>
            <a:r>
              <a:rPr lang="et-EE" sz="2000" err="1"/>
              <a:t>chemicals</a:t>
            </a:r>
            <a:endParaRPr lang="et-EE" sz="2000"/>
          </a:p>
          <a:p>
            <a:pPr>
              <a:buNone/>
            </a:pPr>
            <a:r>
              <a:rPr lang="et-EE" sz="2000" b="1" err="1"/>
              <a:t>Biochemical</a:t>
            </a:r>
            <a:r>
              <a:rPr lang="et-EE" sz="2000" b="1"/>
              <a:t> </a:t>
            </a:r>
            <a:r>
              <a:rPr lang="et-EE" sz="2000" b="1" err="1"/>
              <a:t>Processes</a:t>
            </a:r>
            <a:endParaRPr lang="et-EE" sz="2000"/>
          </a:p>
          <a:p>
            <a:pPr marL="342900" indent="-342900">
              <a:buFont typeface="Arial" panose="020B0604020202020204" pitchFamily="34" charset="0"/>
              <a:buChar char="•"/>
            </a:pPr>
            <a:r>
              <a:rPr lang="et-EE" sz="2000" b="1" err="1"/>
              <a:t>Fermentation</a:t>
            </a:r>
            <a:r>
              <a:rPr lang="et-EE" sz="2000"/>
              <a:t>: </a:t>
            </a:r>
            <a:r>
              <a:rPr lang="et-EE" sz="2000" err="1"/>
              <a:t>Bioethanol</a:t>
            </a:r>
            <a:endParaRPr lang="et-EE" sz="2000"/>
          </a:p>
          <a:p>
            <a:pPr marL="342900" indent="-342900">
              <a:buFont typeface="Arial" panose="020B0604020202020204" pitchFamily="34" charset="0"/>
              <a:buChar char="•"/>
            </a:pPr>
            <a:r>
              <a:rPr lang="et-EE" sz="2000" b="1" err="1"/>
              <a:t>Anaerobic</a:t>
            </a:r>
            <a:r>
              <a:rPr lang="et-EE" sz="2000" b="1"/>
              <a:t> </a:t>
            </a:r>
            <a:r>
              <a:rPr lang="et-EE" sz="2000" b="1" err="1"/>
              <a:t>Digestion</a:t>
            </a:r>
            <a:r>
              <a:rPr lang="et-EE" sz="2000"/>
              <a:t>: </a:t>
            </a:r>
            <a:r>
              <a:rPr lang="et-EE" sz="2000" err="1"/>
              <a:t>Biogas</a:t>
            </a:r>
            <a:r>
              <a:rPr lang="et-EE" sz="2000"/>
              <a:t> (CH4 + CO2)</a:t>
            </a:r>
          </a:p>
          <a:p>
            <a:pPr>
              <a:buNone/>
            </a:pPr>
            <a:r>
              <a:rPr lang="et-EE" sz="2000" b="1" err="1"/>
              <a:t>Mechanical</a:t>
            </a:r>
            <a:r>
              <a:rPr lang="et-EE" sz="2000" b="1"/>
              <a:t> and </a:t>
            </a:r>
            <a:r>
              <a:rPr lang="et-EE" sz="2000" b="1" err="1"/>
              <a:t>Agrochemical</a:t>
            </a:r>
            <a:endParaRPr lang="et-EE" sz="2000"/>
          </a:p>
          <a:p>
            <a:pPr marL="342900" indent="-342900">
              <a:buFont typeface="Arial" panose="020B0604020202020204" pitchFamily="34" charset="0"/>
              <a:buChar char="•"/>
            </a:pPr>
            <a:r>
              <a:rPr lang="et-EE" sz="2000" b="1"/>
              <a:t>Oil </a:t>
            </a:r>
            <a:r>
              <a:rPr lang="et-EE" sz="2000" b="1" err="1"/>
              <a:t>extraction</a:t>
            </a:r>
            <a:r>
              <a:rPr lang="et-EE" sz="2000"/>
              <a:t>: Biodiesel</a:t>
            </a:r>
          </a:p>
          <a:p>
            <a:pPr marL="342900" indent="-342900">
              <a:buFont typeface="Arial" panose="020B0604020202020204" pitchFamily="34" charset="0"/>
              <a:buChar char="•"/>
            </a:pPr>
            <a:r>
              <a:rPr lang="et-EE" sz="2000" b="1" err="1"/>
              <a:t>Pelletization</a:t>
            </a:r>
            <a:r>
              <a:rPr lang="et-EE" sz="2000" b="1"/>
              <a:t>/</a:t>
            </a:r>
            <a:r>
              <a:rPr lang="et-EE" sz="2000" b="1" err="1"/>
              <a:t>Briquetting</a:t>
            </a:r>
            <a:r>
              <a:rPr lang="et-EE" sz="2000"/>
              <a:t>: </a:t>
            </a:r>
            <a:r>
              <a:rPr lang="et-EE" sz="2000" err="1"/>
              <a:t>Densification</a:t>
            </a:r>
            <a:endParaRPr lang="et-EE" sz="2000"/>
          </a:p>
        </p:txBody>
      </p:sp>
      <p:pic>
        <p:nvPicPr>
          <p:cNvPr id="2052" name="Picture 4" descr="Biomass_plant">
            <a:extLst>
              <a:ext uri="{FF2B5EF4-FFF2-40B4-BE49-F238E27FC236}">
                <a16:creationId xmlns:a16="http://schemas.microsoft.com/office/drawing/2014/main" id="{BCD6E813-D276-80E2-E73D-F31E3DC20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068" y="238379"/>
            <a:ext cx="4785932" cy="31906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900A30A-F443-C896-422C-0AFBD442F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5319" y="3821557"/>
            <a:ext cx="4796681" cy="2798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63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D3BBD-5AB1-3FE1-1513-005B8E2D312A}"/>
            </a:ext>
          </a:extLst>
        </p:cNvPr>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14850762-FFE9-2741-515D-0E1D70BA74B8}"/>
              </a:ext>
            </a:extLst>
          </p:cNvPr>
          <p:cNvSpPr>
            <a:spLocks noGrp="1"/>
          </p:cNvSpPr>
          <p:nvPr>
            <p:ph type="body" sz="quarter" idx="13"/>
          </p:nvPr>
        </p:nvSpPr>
        <p:spPr>
          <a:xfrm>
            <a:off x="479425" y="549275"/>
            <a:ext cx="10656886" cy="844415"/>
          </a:xfrm>
        </p:spPr>
        <p:txBody>
          <a:bodyPr>
            <a:normAutofit/>
          </a:bodyPr>
          <a:lstStyle/>
          <a:p>
            <a:r>
              <a:rPr lang="es-CO" altLang="en-US" sz="2400" err="1"/>
              <a:t>Biomass</a:t>
            </a:r>
            <a:r>
              <a:rPr lang="es-CO" altLang="en-US" sz="2400"/>
              <a:t> </a:t>
            </a:r>
            <a:r>
              <a:rPr lang="es-CO" altLang="en-US" sz="2400" err="1"/>
              <a:t>conversion</a:t>
            </a:r>
            <a:endParaRPr lang="en-US" altLang="en-US" sz="2400">
              <a:solidFill>
                <a:srgbClr val="332B60"/>
              </a:solidFill>
            </a:endParaRPr>
          </a:p>
        </p:txBody>
      </p:sp>
      <p:pic>
        <p:nvPicPr>
          <p:cNvPr id="4" name="Picture 3">
            <a:extLst>
              <a:ext uri="{FF2B5EF4-FFF2-40B4-BE49-F238E27FC236}">
                <a16:creationId xmlns:a16="http://schemas.microsoft.com/office/drawing/2014/main" id="{5C7FC5A4-373B-00F9-022D-0C040D0E4373}"/>
              </a:ext>
            </a:extLst>
          </p:cNvPr>
          <p:cNvPicPr>
            <a:picLocks noChangeAspect="1"/>
          </p:cNvPicPr>
          <p:nvPr/>
        </p:nvPicPr>
        <p:blipFill>
          <a:blip r:embed="rId3"/>
          <a:stretch>
            <a:fillRect/>
          </a:stretch>
        </p:blipFill>
        <p:spPr>
          <a:xfrm>
            <a:off x="479425" y="971482"/>
            <a:ext cx="9204071" cy="5695696"/>
          </a:xfrm>
          <a:prstGeom prst="rect">
            <a:avLst/>
          </a:prstGeom>
        </p:spPr>
      </p:pic>
    </p:spTree>
    <p:extLst>
      <p:ext uri="{BB962C8B-B14F-4D97-AF65-F5344CB8AC3E}">
        <p14:creationId xmlns:p14="http://schemas.microsoft.com/office/powerpoint/2010/main" val="3271939684"/>
      </p:ext>
    </p:extLst>
  </p:cSld>
  <p:clrMapOvr>
    <a:masterClrMapping/>
  </p:clrMapOvr>
</p:sld>
</file>

<file path=ppt/theme/theme1.xml><?xml version="1.0" encoding="utf-8"?>
<a:theme xmlns:a="http://schemas.openxmlformats.org/drawingml/2006/main" name="2_Office'i kujundus">
  <a:themeElements>
    <a:clrScheme name="TalTech">
      <a:dk1>
        <a:srgbClr val="000000"/>
      </a:dk1>
      <a:lt1>
        <a:srgbClr val="FFFFFF"/>
      </a:lt1>
      <a:dk2>
        <a:srgbClr val="332B60"/>
      </a:dk2>
      <a:lt2>
        <a:srgbClr val="DADAE4"/>
      </a:lt2>
      <a:accent1>
        <a:srgbClr val="E4067E"/>
      </a:accent1>
      <a:accent2>
        <a:srgbClr val="9396B0"/>
      </a:accent2>
      <a:accent3>
        <a:srgbClr val="AB1352"/>
      </a:accent3>
      <a:accent4>
        <a:srgbClr val="4FBFD3"/>
      </a:accent4>
      <a:accent5>
        <a:srgbClr val="332B60"/>
      </a:accent5>
      <a:accent6>
        <a:srgbClr val="DADAE4"/>
      </a:accent6>
      <a:hlink>
        <a:srgbClr val="AB1352"/>
      </a:hlink>
      <a:folHlink>
        <a:srgbClr val="AB1352"/>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sitlus1" id="{884FC167-0E1E-4C67-884A-C107DF4FEA44}" vid="{1A8DD7B0-3688-4779-85F7-03AE300122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6BE34EF795964EBEBB5762129ED0A1" ma:contentTypeVersion="8" ma:contentTypeDescription="Create a new document." ma:contentTypeScope="" ma:versionID="a958502216a519e9f6968f5b5fa6df10">
  <xsd:schema xmlns:xsd="http://www.w3.org/2001/XMLSchema" xmlns:xs="http://www.w3.org/2001/XMLSchema" xmlns:p="http://schemas.microsoft.com/office/2006/metadata/properties" xmlns:ns2="d0057469-f739-4523-a9ef-4df6a86f0f01" targetNamespace="http://schemas.microsoft.com/office/2006/metadata/properties" ma:root="true" ma:fieldsID="78c231e52121c668d4bfd95ac9715b08" ns2:_="">
    <xsd:import namespace="d0057469-f739-4523-a9ef-4df6a86f0f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57469-f739-4523-a9ef-4df6a86f0f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E89A05-DE98-4F7A-A91D-70F84CEADBDB}">
  <ds:schemaRefs>
    <ds:schemaRef ds:uri="273249e9-e49d-415e-a246-1ef8a442f640"/>
    <ds:schemaRef ds:uri="65c9b8ad-d3d8-4e64-b94c-ab56992dd1bb"/>
    <ds:schemaRef ds:uri="716936d5-095f-4d60-8b47-9fd80a5e1636"/>
    <ds:schemaRef ds:uri="8b62d5e0-0289-4579-9876-7c3c921c37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9CF40B-AEA2-4F4D-90FF-F847B4467D5C}">
  <ds:schemaRefs>
    <ds:schemaRef ds:uri="d0057469-f739-4523-a9ef-4df6a86f0f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B123B9-F0C2-4ECB-99BB-B77F5E535D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4749</Words>
  <Application>Microsoft Office PowerPoint</Application>
  <PresentationFormat>Widescreen</PresentationFormat>
  <Paragraphs>716</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Verdana</vt:lpstr>
      <vt:lpstr>Verdana (Headings)</vt:lpstr>
      <vt:lpstr>Wingdings</vt:lpstr>
      <vt:lpstr>2_Office'i kujundus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Tallinn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Anu Teder</dc:creator>
  <cp:lastModifiedBy>Alejandro Lyons Cerón</cp:lastModifiedBy>
  <cp:revision>14</cp:revision>
  <dcterms:created xsi:type="dcterms:W3CDTF">2018-09-19T06:51:01Z</dcterms:created>
  <dcterms:modified xsi:type="dcterms:W3CDTF">2026-05-18T06:44:03Z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9643374</vt:lpwstr>
  </property>
  <property fmtid="{D5CDD505-2E9C-101B-9397-08002B2CF9AE}" pid="3" name="NXPowerLiteSettings">
    <vt:lpwstr>C780073804F000</vt:lpwstr>
  </property>
  <property fmtid="{D5CDD505-2E9C-101B-9397-08002B2CF9AE}" pid="4" name="NXPowerLiteVersion">
    <vt:lpwstr>D8.0.4</vt:lpwstr>
  </property>
  <property fmtid="{D5CDD505-2E9C-101B-9397-08002B2CF9AE}" pid="5" name="ContentTypeId">
    <vt:lpwstr>0x010100DA6BE34EF795964EBEBB5762129ED0A1</vt:lpwstr>
  </property>
  <property fmtid="{D5CDD505-2E9C-101B-9397-08002B2CF9AE}" pid="6" name="MediaServiceImageTags">
    <vt:lpwstr/>
  </property>
</Properties>
</file>