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83"/>
  </p:notesMasterIdLst>
  <p:handoutMasterIdLst>
    <p:handoutMasterId r:id="rId84"/>
  </p:handoutMasterIdLst>
  <p:sldIdLst>
    <p:sldId id="306" r:id="rId6"/>
    <p:sldId id="307" r:id="rId7"/>
    <p:sldId id="318" r:id="rId8"/>
    <p:sldId id="393" r:id="rId9"/>
    <p:sldId id="397" r:id="rId10"/>
    <p:sldId id="419" r:id="rId11"/>
    <p:sldId id="421" r:id="rId12"/>
    <p:sldId id="392" r:id="rId13"/>
    <p:sldId id="361" r:id="rId14"/>
    <p:sldId id="429" r:id="rId15"/>
    <p:sldId id="394" r:id="rId16"/>
    <p:sldId id="395" r:id="rId17"/>
    <p:sldId id="396" r:id="rId18"/>
    <p:sldId id="398" r:id="rId19"/>
    <p:sldId id="430" r:id="rId20"/>
    <p:sldId id="431" r:id="rId21"/>
    <p:sldId id="432" r:id="rId22"/>
    <p:sldId id="433" r:id="rId23"/>
    <p:sldId id="434" r:id="rId24"/>
    <p:sldId id="435" r:id="rId25"/>
    <p:sldId id="436" r:id="rId26"/>
    <p:sldId id="437" r:id="rId27"/>
    <p:sldId id="438" r:id="rId28"/>
    <p:sldId id="389" r:id="rId29"/>
    <p:sldId id="338" r:id="rId30"/>
    <p:sldId id="339" r:id="rId31"/>
    <p:sldId id="340" r:id="rId32"/>
    <p:sldId id="341" r:id="rId33"/>
    <p:sldId id="342" r:id="rId34"/>
    <p:sldId id="343" r:id="rId35"/>
    <p:sldId id="344" r:id="rId36"/>
    <p:sldId id="346" r:id="rId37"/>
    <p:sldId id="347" r:id="rId38"/>
    <p:sldId id="350" r:id="rId39"/>
    <p:sldId id="351" r:id="rId40"/>
    <p:sldId id="352" r:id="rId41"/>
    <p:sldId id="353" r:id="rId42"/>
    <p:sldId id="354" r:id="rId43"/>
    <p:sldId id="426" r:id="rId44"/>
    <p:sldId id="390" r:id="rId45"/>
    <p:sldId id="326" r:id="rId46"/>
    <p:sldId id="327" r:id="rId47"/>
    <p:sldId id="328" r:id="rId48"/>
    <p:sldId id="329" r:id="rId49"/>
    <p:sldId id="330" r:id="rId50"/>
    <p:sldId id="331" r:id="rId51"/>
    <p:sldId id="332" r:id="rId52"/>
    <p:sldId id="333" r:id="rId53"/>
    <p:sldId id="334" r:id="rId54"/>
    <p:sldId id="335" r:id="rId55"/>
    <p:sldId id="336" r:id="rId56"/>
    <p:sldId id="337" r:id="rId57"/>
    <p:sldId id="391" r:id="rId58"/>
    <p:sldId id="319" r:id="rId59"/>
    <p:sldId id="320" r:id="rId60"/>
    <p:sldId id="321" r:id="rId61"/>
    <p:sldId id="322" r:id="rId62"/>
    <p:sldId id="324" r:id="rId63"/>
    <p:sldId id="323" r:id="rId64"/>
    <p:sldId id="410" r:id="rId65"/>
    <p:sldId id="409" r:id="rId66"/>
    <p:sldId id="439" r:id="rId67"/>
    <p:sldId id="411" r:id="rId68"/>
    <p:sldId id="412" r:id="rId69"/>
    <p:sldId id="413" r:id="rId70"/>
    <p:sldId id="420" r:id="rId71"/>
    <p:sldId id="414" r:id="rId72"/>
    <p:sldId id="415" r:id="rId73"/>
    <p:sldId id="416" r:id="rId74"/>
    <p:sldId id="417" r:id="rId75"/>
    <p:sldId id="418" r:id="rId76"/>
    <p:sldId id="425" r:id="rId77"/>
    <p:sldId id="422" r:id="rId78"/>
    <p:sldId id="440" r:id="rId79"/>
    <p:sldId id="441" r:id="rId80"/>
    <p:sldId id="427" r:id="rId81"/>
    <p:sldId id="442" r:id="rId8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8722"/>
    <a:srgbClr val="FD6363"/>
    <a:srgbClr val="BEDDFA"/>
    <a:srgbClr val="8BE1FF"/>
    <a:srgbClr val="33CAFF"/>
    <a:srgbClr val="66FFFF"/>
    <a:srgbClr val="FD001F"/>
    <a:srgbClr val="B51600"/>
    <a:srgbClr val="890F00"/>
    <a:srgbClr val="EE23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A31E79-1B89-4E73-8FE4-27D78F54FA05}" v="2" dt="2026-05-10T11:31:33.30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58" autoAdjust="0"/>
    <p:restoredTop sz="94658"/>
  </p:normalViewPr>
  <p:slideViewPr>
    <p:cSldViewPr snapToGrid="0">
      <p:cViewPr varScale="1">
        <p:scale>
          <a:sx n="143" d="100"/>
          <a:sy n="143" d="100"/>
        </p:scale>
        <p:origin x="234" y="114"/>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microsoft.com/office/2015/10/relationships/revisionInfo" Target="revisionInfo.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31:33.308" v="1"/>
      <pc:docMkLst>
        <pc:docMk/>
      </pc:docMkLst>
      <pc:sldMasterChg chg="modSldLayout">
        <pc:chgData name="Wojciech Kustra" userId="afebd3d0-216b-4c4f-8992-1bf1fda6d5e8" providerId="ADAL" clId="{1D307E72-7901-4E61-A01B-3C4232ABCF63}" dt="2026-05-10T11:31:33.308" v="1"/>
        <pc:sldMasterMkLst>
          <pc:docMk/>
          <pc:sldMasterMk cId="0" sldId="2147483648"/>
        </pc:sldMasterMkLst>
        <pc:sldLayoutChg chg="addSp delSp modSp">
          <pc:chgData name="Wojciech Kustra" userId="afebd3d0-216b-4c4f-8992-1bf1fda6d5e8" providerId="ADAL" clId="{1D307E72-7901-4E61-A01B-3C4232ABCF63}" dt="2026-05-10T11:31:33.308" v="1"/>
          <pc:sldLayoutMkLst>
            <pc:docMk/>
            <pc:sldMasterMk cId="0" sldId="2147483648"/>
            <pc:sldLayoutMk cId="0" sldId="2147483650"/>
          </pc:sldLayoutMkLst>
          <pc:spChg chg="mod">
            <ac:chgData name="Wojciech Kustra" userId="afebd3d0-216b-4c4f-8992-1bf1fda6d5e8" providerId="ADAL" clId="{1D307E72-7901-4E61-A01B-3C4232ABCF63}" dt="2026-05-10T11:31:33.308" v="1"/>
            <ac:spMkLst>
              <pc:docMk/>
              <pc:sldMasterMk cId="0" sldId="2147483648"/>
              <pc:sldLayoutMk cId="0" sldId="2147483650"/>
              <ac:spMk id="5" creationId="{1A880490-99F2-2F89-6D31-D2630263762E}"/>
            </ac:spMkLst>
          </pc:spChg>
          <pc:grpChg chg="add mod">
            <ac:chgData name="Wojciech Kustra" userId="afebd3d0-216b-4c4f-8992-1bf1fda6d5e8" providerId="ADAL" clId="{1D307E72-7901-4E61-A01B-3C4232ABCF63}" dt="2026-05-10T11:31:33.308" v="1"/>
            <ac:grpSpMkLst>
              <pc:docMk/>
              <pc:sldMasterMk cId="0" sldId="2147483648"/>
              <pc:sldLayoutMk cId="0" sldId="2147483650"/>
              <ac:grpSpMk id="3" creationId="{390F3C46-B63B-FB8F-09E2-A0DB7D57E591}"/>
            </ac:grpSpMkLst>
          </pc:grpChg>
          <pc:picChg chg="mod">
            <ac:chgData name="Wojciech Kustra" userId="afebd3d0-216b-4c4f-8992-1bf1fda6d5e8" providerId="ADAL" clId="{1D307E72-7901-4E61-A01B-3C4232ABCF63}" dt="2026-05-10T11:31:33.308" v="1"/>
            <ac:picMkLst>
              <pc:docMk/>
              <pc:sldMasterMk cId="0" sldId="2147483648"/>
              <pc:sldLayoutMk cId="0" sldId="2147483650"/>
              <ac:picMk id="4" creationId="{67200FC9-D288-3BE2-8DE1-AA971073B9DC}"/>
            </ac:picMkLst>
          </pc:picChg>
          <pc:picChg chg="del">
            <ac:chgData name="Wojciech Kustra" userId="afebd3d0-216b-4c4f-8992-1bf1fda6d5e8" providerId="ADAL" clId="{1D307E72-7901-4E61-A01B-3C4232ABCF63}" dt="2026-05-10T11:31:32.882" v="0" actId="478"/>
            <ac:picMkLst>
              <pc:docMk/>
              <pc:sldMasterMk cId="0" sldId="2147483648"/>
              <pc:sldLayoutMk cId="0" sldId="2147483650"/>
              <ac:picMk id="13" creationId="{5579A081-27D5-3F5C-43AA-86A9D68BD6A5}"/>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US"/>
              <a:t>1</a:t>
            </a:r>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hf hdr="0" ftr="0" dt="0"/>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7494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549716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30107-8F16-3B76-9977-4B940B8AFF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4DCEA-670B-E47C-F5CC-D875D74A0F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AE9E3A-486F-E762-11FD-923AD19CF8A5}"/>
              </a:ext>
            </a:extLst>
          </p:cNvPr>
          <p:cNvSpPr>
            <a:spLocks noGrp="1"/>
          </p:cNvSpPr>
          <p:nvPr>
            <p:ph type="body" idx="1"/>
          </p:nvPr>
        </p:nvSpPr>
        <p:spPr/>
        <p:txBody>
          <a:bodyPr/>
          <a:lstStyle/>
          <a:p>
            <a:r>
              <a:rPr lang="en-US" dirty="0"/>
              <a:t>Voici un petit aperçu de MATLAB.</a:t>
            </a:r>
          </a:p>
        </p:txBody>
      </p:sp>
    </p:spTree>
    <p:extLst>
      <p:ext uri="{BB962C8B-B14F-4D97-AF65-F5344CB8AC3E}">
        <p14:creationId xmlns:p14="http://schemas.microsoft.com/office/powerpoint/2010/main" val="1908129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195016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Research and Analysis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A4CD87B1-964F-4D8B-A2CF-6B446CE5CE14}"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3597954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Transport Research and Analysis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C0DCD77-A884-4831-ADBB-CF2B511E62F5}"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411623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9" name="Holder 4">
            <a:extLst>
              <a:ext uri="{FF2B5EF4-FFF2-40B4-BE49-F238E27FC236}">
                <a16:creationId xmlns:a16="http://schemas.microsoft.com/office/drawing/2014/main" id="{36CC1045-A53E-0B4A-7F8F-3F4D3F998C73}"/>
              </a:ext>
            </a:extLst>
          </p:cNvPr>
          <p:cNvSpPr txBox="1">
            <a:spLocks/>
          </p:cNvSpPr>
          <p:nvPr userDrawn="1"/>
        </p:nvSpPr>
        <p:spPr>
          <a:xfrm>
            <a:off x="705191" y="6353050"/>
            <a:ext cx="3618331"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10" name="Holder 4">
            <a:extLst>
              <a:ext uri="{FF2B5EF4-FFF2-40B4-BE49-F238E27FC236}">
                <a16:creationId xmlns:a16="http://schemas.microsoft.com/office/drawing/2014/main" id="{57DACD47-8F58-EB90-62CB-27E71A5558FF}"/>
              </a:ext>
            </a:extLst>
          </p:cNvPr>
          <p:cNvSpPr txBox="1">
            <a:spLocks/>
          </p:cNvSpPr>
          <p:nvPr userDrawn="1"/>
        </p:nvSpPr>
        <p:spPr>
          <a:xfrm>
            <a:off x="705191" y="6353050"/>
            <a:ext cx="3608392"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
        <p:nvSpPr>
          <p:cNvPr id="6" name="Holder 4">
            <a:extLst>
              <a:ext uri="{FF2B5EF4-FFF2-40B4-BE49-F238E27FC236}">
                <a16:creationId xmlns:a16="http://schemas.microsoft.com/office/drawing/2014/main" id="{28D052DA-70DA-0510-D742-A94F3BA2715A}"/>
              </a:ext>
            </a:extLst>
          </p:cNvPr>
          <p:cNvSpPr txBox="1">
            <a:spLocks/>
          </p:cNvSpPr>
          <p:nvPr userDrawn="1"/>
        </p:nvSpPr>
        <p:spPr>
          <a:xfrm>
            <a:off x="705191" y="6353050"/>
            <a:ext cx="3618331"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90F3C46-B63B-FB8F-09E2-A0DB7D57E591}"/>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67200FC9-D288-3BE2-8DE1-AA971073B9DC}"/>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1A880490-99F2-2F89-6D31-D2630263762E}"/>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2.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5" r:id="rId11"/>
    <p:sldLayoutId id="2147483696" r:id="rId12"/>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
        <p:nvSpPr>
          <p:cNvPr id="7" name="Holder 4">
            <a:extLst>
              <a:ext uri="{FF2B5EF4-FFF2-40B4-BE49-F238E27FC236}">
                <a16:creationId xmlns:a16="http://schemas.microsoft.com/office/drawing/2014/main" id="{2B6CB967-119B-FAFE-CB9C-FE58FC600B32}"/>
              </a:ext>
            </a:extLst>
          </p:cNvPr>
          <p:cNvSpPr txBox="1">
            <a:spLocks/>
          </p:cNvSpPr>
          <p:nvPr userDrawn="1"/>
        </p:nvSpPr>
        <p:spPr>
          <a:xfrm>
            <a:off x="705191" y="6353050"/>
            <a:ext cx="3687905" cy="179536"/>
          </a:xfrm>
          <a:prstGeom prst="rect">
            <a:avLst/>
          </a:prstGeom>
        </p:spPr>
        <p:txBody>
          <a:bodyPr wrap="square" lIns="0" tIns="0" rIns="0" bIns="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hyperlink" Target="https://gbfs.org/" TargetMode="External"/><Relationship Id="rId3" Type="http://schemas.openxmlformats.org/officeDocument/2006/relationships/hyperlink" Target="https://www.openstreetmap.org/" TargetMode="External"/><Relationship Id="rId7" Type="http://schemas.openxmlformats.org/officeDocument/2006/relationships/hyperlink" Target="https://www.bts.gov/faf#:~:text=The%20Freight%20Analysis%20Framework%20%28FAF%29%20database%20provides%20estimates,all%20modes%20of%20transportation%20and%2042%20commodity%20type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hyperlink" Target="https://highways.dot.gov/" TargetMode="External"/><Relationship Id="rId5" Type="http://schemas.openxmlformats.org/officeDocument/2006/relationships/hyperlink" Target="https://nhts.ornl.gov/" TargetMode="External"/><Relationship Id="rId10" Type="http://schemas.openxmlformats.org/officeDocument/2006/relationships/hyperlink" Target="https://ec.europa.eu/eurostat/web/gisco" TargetMode="External"/><Relationship Id="rId4" Type="http://schemas.openxmlformats.org/officeDocument/2006/relationships/hyperlink" Target="https://developers.google.com/transit/gtfs/examples/gtfs-feed" TargetMode="External"/><Relationship Id="rId9" Type="http://schemas.openxmlformats.org/officeDocument/2006/relationships/hyperlink" Target="https://discovery.nationalarchives.gov.uk/details/r/C11689401"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gbfs.org/" TargetMode="External"/><Relationship Id="rId3" Type="http://schemas.openxmlformats.org/officeDocument/2006/relationships/hyperlink" Target="https://gtfs.org/" TargetMode="External"/><Relationship Id="rId7" Type="http://schemas.openxmlformats.org/officeDocument/2006/relationships/hyperlink" Target="https://ec.europa.eu/eurostat/web/gisco" TargetMode="External"/><Relationship Id="rId2" Type="http://schemas.openxmlformats.org/officeDocument/2006/relationships/hyperlink" Target="https://download.geofabrik.de/" TargetMode="External"/><Relationship Id="rId1" Type="http://schemas.openxmlformats.org/officeDocument/2006/relationships/slideLayout" Target="../slideLayouts/slideLayout11.xml"/><Relationship Id="rId6" Type="http://schemas.openxmlformats.org/officeDocument/2006/relationships/hyperlink" Target="https://nhts.ornl.gov/" TargetMode="External"/><Relationship Id="rId5" Type="http://schemas.openxmlformats.org/officeDocument/2006/relationships/hyperlink" Target="https://www.fhwa.dot.gov/policyinformation/" TargetMode="External"/><Relationship Id="rId4" Type="http://schemas.openxmlformats.org/officeDocument/2006/relationships/hyperlink" Target="https://roadtraffic.dft.gov.uk/downloads" TargetMode="External"/><Relationship Id="rId9" Type="http://schemas.openxmlformats.org/officeDocument/2006/relationships/hyperlink" Target="https://www.bts.gov/fa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thworks.com/products/matlab/student.html" TargetMode="External"/><Relationship Id="rId2" Type="http://schemas.openxmlformats.org/officeDocument/2006/relationships/image" Target="../media/image18.png"/><Relationship Id="rId1" Type="http://schemas.openxmlformats.org/officeDocument/2006/relationships/slideLayout" Target="../slideLayouts/slideLayout15.xml"/><Relationship Id="rId4" Type="http://schemas.openxmlformats.org/officeDocument/2006/relationships/hyperlink" Target="https://www.mathworks.com/help/install/install-products.html?s_tid=CRUX_topnav"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matlabacademy.mathworks.com/details/matlab-onramp/gettingstarted" TargetMode="External"/><Relationship Id="rId2" Type="http://schemas.openxmlformats.org/officeDocument/2006/relationships/image" Target="../media/image18.png"/><Relationship Id="rId1" Type="http://schemas.openxmlformats.org/officeDocument/2006/relationships/slideLayout" Target="../slideLayouts/slideLayout15.xml"/><Relationship Id="rId5" Type="http://schemas.openxmlformats.org/officeDocument/2006/relationships/hyperlink" Target="https://www.youtube.com/playlist?list=PL7CAABC40B2825C8B" TargetMode="External"/><Relationship Id="rId4" Type="http://schemas.openxmlformats.org/officeDocument/2006/relationships/hyperlink" Target="https://www.coursera.org/learn/matlab"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www.anaconda.com/docs/getting-started/anaconda/install"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8" Type="http://schemas.openxmlformats.org/officeDocument/2006/relationships/hyperlink" Target="https://www.youtube.com/watch?v=K5KVEU3aaeQ" TargetMode="External"/><Relationship Id="rId3" Type="http://schemas.openxmlformats.org/officeDocument/2006/relationships/hyperlink" Target="https://www.codecademy.com/learn/learn-python-3" TargetMode="External"/><Relationship Id="rId7" Type="http://schemas.openxmlformats.org/officeDocument/2006/relationships/hyperlink" Target="https://www.w3schools.com/python/default.asp" TargetMode="External"/><Relationship Id="rId2" Type="http://schemas.openxmlformats.org/officeDocument/2006/relationships/hyperlink" Target="https://colab.research.google.com/" TargetMode="External"/><Relationship Id="rId1" Type="http://schemas.openxmlformats.org/officeDocument/2006/relationships/slideLayout" Target="../slideLayouts/slideLayout15.xml"/><Relationship Id="rId6" Type="http://schemas.openxmlformats.org/officeDocument/2006/relationships/hyperlink" Target="https://www.kaggle.com/learn/python" TargetMode="External"/><Relationship Id="rId5" Type="http://schemas.openxmlformats.org/officeDocument/2006/relationships/hyperlink" Target="https://developers.google.com/edu/python" TargetMode="External"/><Relationship Id="rId4" Type="http://schemas.openxmlformats.org/officeDocument/2006/relationships/hyperlink" Target="https://www.youtube.com/watch?v=rfscVS0vtbw" TargetMode="External"/><Relationship Id="rId9"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support.microsoft.com/en-us/office/download-install-or-reinstall-microsoft-365-or-office-2024-on-a-pc-or-mac-4414eaaf-0478-48be-9c42-23adc4716658" TargetMode="Externa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edu.gcfglobal.org/en/topics/excel" TargetMode="External"/><Relationship Id="rId2" Type="http://schemas.openxmlformats.org/officeDocument/2006/relationships/hyperlink" Target="https://learn.microsoft.com/en-us/training/browse/?filter-products=exce&amp;products=office-excel&amp;roles=student&amp;levels=beginner" TargetMode="External"/><Relationship Id="rId1" Type="http://schemas.openxmlformats.org/officeDocument/2006/relationships/slideLayout" Target="../slideLayouts/slideLayout15.xml"/><Relationship Id="rId5" Type="http://schemas.openxmlformats.org/officeDocument/2006/relationships/image" Target="../media/image21.png"/><Relationship Id="rId4" Type="http://schemas.openxmlformats.org/officeDocument/2006/relationships/hyperlink" Target="https://www.youtube.com/playlist?list=PLmHVyfmcRKyx1KSoobwukzf1Nf-Y97Rw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s-resources.ptvgroup.com/en-us/ptv-support/ptv-visum-installation" TargetMode="External"/><Relationship Id="rId2" Type="http://schemas.openxmlformats.org/officeDocument/2006/relationships/hyperlink" Target="https://your.visum.ptvgroup.com/vision-traffic-suite-students-en" TargetMode="External"/><Relationship Id="rId1" Type="http://schemas.openxmlformats.org/officeDocument/2006/relationships/slideLayout" Target="../slideLayouts/slideLayout15.xml"/><Relationship Id="rId4" Type="http://schemas.openxmlformats.org/officeDocument/2006/relationships/image" Target="../media/image22.jpg"/></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playlist?list=PLQCsavs9GMd6JYfognJUnK8Uvxj1aiA-1" TargetMode="External"/><Relationship Id="rId2" Type="http://schemas.openxmlformats.org/officeDocument/2006/relationships/hyperlink" Target="https://www.youtube.com/playlist?list=PLm_ftxJv3rZ3F90u4C5ZOgqSdWTq9xyp3" TargetMode="External"/><Relationship Id="rId1" Type="http://schemas.openxmlformats.org/officeDocument/2006/relationships/slideLayout" Target="../slideLayouts/slideLayout15.xml"/><Relationship Id="rId5" Type="http://schemas.openxmlformats.org/officeDocument/2006/relationships/image" Target="../media/image22.jpg"/><Relationship Id="rId4" Type="http://schemas.openxmlformats.org/officeDocument/2006/relationships/hyperlink" Target="https://www.scribd.com/document/783247529/Visum-Quickstart-ENG"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your.visum.ptvgroup.com/vision-traffic-suite-students-en" TargetMode="External"/><Relationship Id="rId2" Type="http://schemas.openxmlformats.org/officeDocument/2006/relationships/notesSlide" Target="../notesSlides/notesSlide2.xml"/><Relationship Id="rId1" Type="http://schemas.openxmlformats.org/officeDocument/2006/relationships/slideLayout" Target="../slideLayouts/slideLayout15.xml"/><Relationship Id="rId5" Type="http://schemas.openxmlformats.org/officeDocument/2006/relationships/image" Target="../media/image22.jpg"/><Relationship Id="rId4" Type="http://schemas.openxmlformats.org/officeDocument/2006/relationships/hyperlink" Target="https://us-resources.ptvgroup.com/en-us/ptv-support/ptv-vissim-installation-instruction"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scribd.com/document/343878083/PTV-Vissim-First-Steps-ENG-pdf?utm_source=chatgpt.com" TargetMode="External"/><Relationship Id="rId2" Type="http://schemas.openxmlformats.org/officeDocument/2006/relationships/hyperlink" Target="https://www.youtube.com/playlist?list=PLm_ftxJv3rZ2Hq81cg5teVYKLKC0_GT0T" TargetMode="External"/><Relationship Id="rId1" Type="http://schemas.openxmlformats.org/officeDocument/2006/relationships/slideLayout" Target="../slideLayouts/slideLayout15.xml"/><Relationship Id="rId5" Type="http://schemas.openxmlformats.org/officeDocument/2006/relationships/image" Target="../media/image22.jpg"/><Relationship Id="rId4" Type="http://schemas.openxmlformats.org/officeDocument/2006/relationships/hyperlink" Target="https://www.youtube.com/playlist?list=PLQCsavs9GMd6JYfognJUnK8Uvxj1aiA-1"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1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8.wm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5.xml"/><Relationship Id="rId1" Type="http://schemas.openxmlformats.org/officeDocument/2006/relationships/video" Target="https://www.youtube.com/embed/GtmUXVzw4lQ?feature=oembed" TargetMode="External"/><Relationship Id="rId4" Type="http://schemas.openxmlformats.org/officeDocument/2006/relationships/image" Target="../media/image4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71.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a:t>
            </a:r>
            <a:r>
              <a:rPr lang="en-US" dirty="0">
                <a:solidFill>
                  <a:srgbClr val="0070C0"/>
                </a:solidFill>
              </a:rPr>
              <a:t> 1 </a:t>
            </a:r>
            <a:r>
              <a:rPr lang="pl-PL" dirty="0">
                <a:solidFill>
                  <a:srgbClr val="0070C0"/>
                </a:solidFill>
              </a:rPr>
              <a:t>: </a:t>
            </a:r>
            <a:r>
              <a:rPr lang="en-US" dirty="0">
                <a:solidFill>
                  <a:srgbClr val="0070C0"/>
                </a:solidFill>
              </a:rPr>
              <a:t>Introduction à la recherche et à l'analyse dans le domaine des transports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640993"/>
            <a:ext cx="7985870" cy="573865"/>
          </a:xfrm>
          <a:prstGeom prst="rect">
            <a:avLst/>
          </a:prstGeom>
          <a:solidFill>
            <a:srgbClr val="FFFF00"/>
          </a:solidFill>
          <a:ln w="12700">
            <a:solidFill>
              <a:schemeClr val="bg1"/>
            </a:solidFill>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dirty="0">
                <a:solidFill>
                  <a:srgbClr val="0070C0"/>
                </a:solidFill>
                <a:latin typeface="Aptos" panose="020B0004020202020204" pitchFamily="34" charset="0"/>
              </a:rPr>
              <a:t>Labo 01 </a:t>
            </a:r>
            <a:r>
              <a:rPr lang="pl-PL" dirty="0">
                <a:solidFill>
                  <a:srgbClr val="0070C0"/>
                </a:solidFill>
                <a:latin typeface="Aptos" panose="020B0004020202020204" pitchFamily="34" charset="0"/>
              </a:rPr>
              <a:t>: </a:t>
            </a:r>
            <a:r>
              <a:rPr lang="en-US" dirty="0">
                <a:solidFill>
                  <a:srgbClr val="0070C0"/>
                </a:solidFill>
                <a:latin typeface="Aptos" panose="020B0004020202020204" pitchFamily="34" charset="0"/>
              </a:rPr>
              <a:t>Aperçu des sources de données et des outils liés aux transports </a:t>
            </a:r>
            <a:endParaRPr lang="pl-PL" dirty="0">
              <a:solidFill>
                <a:srgbClr val="0070C0"/>
              </a:solidFill>
              <a:latin typeface="Aptos" panose="020B0004020202020204" pitchFamily="34" charset="0"/>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C7B48-4936-3034-E204-36DC6D62A0AC}"/>
            </a:ext>
          </a:extLst>
        </p:cNvPr>
        <p:cNvGrpSpPr/>
        <p:nvPr/>
      </p:nvGrpSpPr>
      <p:grpSpPr>
        <a:xfrm>
          <a:off x="0" y="0"/>
          <a:ext cx="0" cy="0"/>
          <a:chOff x="0" y="0"/>
          <a:chExt cx="0" cy="0"/>
        </a:xfrm>
      </p:grpSpPr>
      <p:pic>
        <p:nvPicPr>
          <p:cNvPr id="3" name="Picture 2" descr="IOT IN TRANSPORTATION: HOW DATA IS DRIVING THE TRAINS">
            <a:extLst>
              <a:ext uri="{FF2B5EF4-FFF2-40B4-BE49-F238E27FC236}">
                <a16:creationId xmlns:a16="http://schemas.microsoft.com/office/drawing/2014/main" id="{010DE3E0-D5B0-80D2-23CF-3319703740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4209" y="2778920"/>
            <a:ext cx="4012432" cy="2632155"/>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a:extLst>
              <a:ext uri="{FF2B5EF4-FFF2-40B4-BE49-F238E27FC236}">
                <a16:creationId xmlns:a16="http://schemas.microsoft.com/office/drawing/2014/main" id="{6D97E78A-F30D-AB97-F37C-DDDCE0CE3B2D}"/>
              </a:ext>
            </a:extLst>
          </p:cNvPr>
          <p:cNvSpPr txBox="1">
            <a:spLocks noGrp="1"/>
          </p:cNvSpPr>
          <p:nvPr>
            <p:ph type="title"/>
          </p:nvPr>
        </p:nvSpPr>
        <p:spPr>
          <a:xfrm>
            <a:off x="726282" y="432621"/>
            <a:ext cx="7763668"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1. </a:t>
            </a:r>
            <a:r>
              <a:rPr lang="en-US" sz="2400" b="1" i="0" dirty="0">
                <a:solidFill>
                  <a:schemeClr val="bg1"/>
                </a:solidFill>
                <a:latin typeface="Aptos" panose="020B0004020202020204" pitchFamily="34" charset="0"/>
              </a:rPr>
              <a:t>Introduction à l'ensemble de données sur les transports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C4C802F-1FE1-7EE6-DD68-555CB4681215}"/>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10</a:t>
            </a:fld>
            <a:endParaRPr lang="en-AT" spc="-64" dirty="0"/>
          </a:p>
        </p:txBody>
      </p:sp>
      <p:sp>
        <p:nvSpPr>
          <p:cNvPr id="8" name="object 6">
            <a:extLst>
              <a:ext uri="{FF2B5EF4-FFF2-40B4-BE49-F238E27FC236}">
                <a16:creationId xmlns:a16="http://schemas.microsoft.com/office/drawing/2014/main" id="{D41283C0-7EC3-4F61-D3CF-6C61DBF20048}"/>
              </a:ext>
            </a:extLst>
          </p:cNvPr>
          <p:cNvSpPr txBox="1">
            <a:spLocks/>
          </p:cNvSpPr>
          <p:nvPr/>
        </p:nvSpPr>
        <p:spPr>
          <a:xfrm>
            <a:off x="6911163" y="6349505"/>
            <a:ext cx="454830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9" name="object 6">
            <a:extLst>
              <a:ext uri="{FF2B5EF4-FFF2-40B4-BE49-F238E27FC236}">
                <a16:creationId xmlns:a16="http://schemas.microsoft.com/office/drawing/2014/main" id="{FB26C4CC-383C-909A-B333-C33B72485285}"/>
              </a:ext>
            </a:extLst>
          </p:cNvPr>
          <p:cNvSpPr txBox="1">
            <a:spLocks noGrp="1"/>
          </p:cNvSpPr>
          <p:nvPr>
            <p:ph type="ftr" sz="quarter" idx="5"/>
          </p:nvPr>
        </p:nvSpPr>
        <p:spPr>
          <a:xfrm>
            <a:off x="763501" y="6349505"/>
            <a:ext cx="378126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6" name="object 3">
            <a:extLst>
              <a:ext uri="{FF2B5EF4-FFF2-40B4-BE49-F238E27FC236}">
                <a16:creationId xmlns:a16="http://schemas.microsoft.com/office/drawing/2014/main" id="{CBFD632E-BC63-E85A-BE0A-1876ADFD641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1.2. Importance des ensembles de données sur les transports et types</a:t>
            </a:r>
            <a:endParaRPr lang="en-US" b="1" dirty="0">
              <a:solidFill>
                <a:schemeClr val="tx1"/>
              </a:solidFill>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F6CC3641-B832-1380-B913-BA171DA36EE9}"/>
              </a:ext>
            </a:extLst>
          </p:cNvPr>
          <p:cNvSpPr txBox="1">
            <a:spLocks/>
          </p:cNvSpPr>
          <p:nvPr/>
        </p:nvSpPr>
        <p:spPr>
          <a:xfrm>
            <a:off x="726280" y="1354777"/>
            <a:ext cx="10515600" cy="4716414"/>
          </a:xfrm>
          <a:prstGeom prst="rect">
            <a:avLst/>
          </a:prstGeom>
        </p:spPr>
        <p:txBody>
          <a:bodyPr/>
          <a:lst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359228" indent="-342900" defTabSz="1175644" hangingPunct="1">
              <a:lnSpc>
                <a:spcPct val="150000"/>
              </a:lnSpc>
              <a:spcBef>
                <a:spcPts val="129"/>
              </a:spcBef>
              <a:buFont typeface="Arial" panose="020B0604020202020204" pitchFamily="34" charset="0"/>
              <a:buChar char="•"/>
            </a:pPr>
            <a:r>
              <a:rPr lang="en-US" sz="1800" b="1" dirty="0">
                <a:latin typeface="Aptos" panose="020B0004020202020204" pitchFamily="34" charset="0"/>
              </a:rPr>
              <a:t>Pourquoi les ensembles de données sur les transports sont-ils importants ?</a:t>
            </a: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Prise de décision fondée sur les données : </a:t>
            </a:r>
            <a:r>
              <a:rPr lang="en-US" sz="1600" kern="100" dirty="0">
                <a:latin typeface="Aptos" panose="020B0004020202020204" pitchFamily="34" charset="0"/>
                <a:ea typeface="Aptos" panose="020B0004020202020204" pitchFamily="34" charset="0"/>
                <a:cs typeface="Times New Roman" panose="02020603050405020304" pitchFamily="18" charset="0"/>
              </a:rPr>
              <a:t>aide à la planification urbaine et à la formulation de politiques.</a:t>
            </a: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Optimisation des systèmes de transport : </a:t>
            </a:r>
            <a:r>
              <a:rPr lang="en-US" sz="1600" kern="100" dirty="0">
                <a:latin typeface="Aptos" panose="020B0004020202020204" pitchFamily="34" charset="0"/>
                <a:ea typeface="Aptos" panose="020B0004020202020204" pitchFamily="34" charset="0"/>
                <a:cs typeface="Times New Roman" panose="02020603050405020304" pitchFamily="18" charset="0"/>
              </a:rPr>
              <a:t>réduction des embouteillages et amélioration de l'efficacité.</a:t>
            </a: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Amélioration de la sécurité : </a:t>
            </a:r>
            <a:r>
              <a:rPr lang="en-US" sz="1600" kern="100" dirty="0">
                <a:latin typeface="Aptos" panose="020B0004020202020204" pitchFamily="34" charset="0"/>
                <a:ea typeface="Aptos" panose="020B0004020202020204" pitchFamily="34" charset="0"/>
                <a:cs typeface="Times New Roman" panose="02020603050405020304" pitchFamily="18" charset="0"/>
              </a:rPr>
              <a:t>identification des zones à risque d'accident.</a:t>
            </a: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Durabilité : </a:t>
            </a:r>
            <a:r>
              <a:rPr lang="en-US" sz="1600" kern="100" dirty="0">
                <a:latin typeface="Aptos" panose="020B0004020202020204" pitchFamily="34" charset="0"/>
                <a:ea typeface="Aptos" panose="020B0004020202020204" pitchFamily="34" charset="0"/>
                <a:cs typeface="Times New Roman" panose="02020603050405020304" pitchFamily="18" charset="0"/>
              </a:rPr>
              <a:t>soutien aux solutions de mobilité intelligentes et écologiques.</a:t>
            </a:r>
          </a:p>
          <a:p>
            <a:pPr marL="606875" lvl="1" indent="-285750" defTabSz="1175644" hangingPunct="1">
              <a:lnSpc>
                <a:spcPct val="150000"/>
              </a:lnSpc>
              <a:spcBef>
                <a:spcPts val="129"/>
              </a:spcBef>
              <a:buFont typeface="Arial" panose="020B0604020202020204" pitchFamily="34" charset="0"/>
              <a:buChar char="•"/>
            </a:pPr>
            <a:endParaRPr lang="en-GB" sz="1600" b="1" kern="100" dirty="0">
              <a:solidFill>
                <a:sysClr val="windowText" lastClr="000000"/>
              </a:solidFill>
              <a:latin typeface="Aptos" panose="020B0004020202020204" pitchFamily="34" charset="0"/>
              <a:ea typeface="Aptos" panose="020B0004020202020204" pitchFamily="34" charset="0"/>
              <a:cs typeface="Arial"/>
            </a:endParaRPr>
          </a:p>
        </p:txBody>
      </p:sp>
      <p:sp>
        <p:nvSpPr>
          <p:cNvPr id="4" name="TextBox 3">
            <a:extLst>
              <a:ext uri="{FF2B5EF4-FFF2-40B4-BE49-F238E27FC236}">
                <a16:creationId xmlns:a16="http://schemas.microsoft.com/office/drawing/2014/main" id="{BFD1875D-1AF5-2A8D-40C5-AEF165468622}"/>
              </a:ext>
            </a:extLst>
          </p:cNvPr>
          <p:cNvSpPr txBox="1"/>
          <p:nvPr/>
        </p:nvSpPr>
        <p:spPr>
          <a:xfrm>
            <a:off x="763501" y="3231636"/>
            <a:ext cx="7508629" cy="316753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302078" indent="-285750" defTabSz="1175644" hangingPunct="1">
              <a:lnSpc>
                <a:spcPct val="150000"/>
              </a:lnSpc>
              <a:spcBef>
                <a:spcPts val="129"/>
              </a:spcBef>
              <a:buFont typeface="Arial" panose="020B0604020202020204" pitchFamily="34" charset="0"/>
              <a:buChar char="•"/>
            </a:pPr>
            <a:r>
              <a:rPr lang="en-US" sz="1800" b="1" dirty="0">
                <a:latin typeface="Aptos" panose="020B0004020202020204" pitchFamily="34" charset="0"/>
              </a:rPr>
              <a:t>Types de données relatives aux transports</a:t>
            </a:r>
            <a:endParaRPr lang="en-GB" sz="1800" b="1" dirty="0">
              <a:solidFill>
                <a:sysClr val="windowText" lastClr="000000"/>
              </a:solidFill>
              <a:latin typeface="Aptos" panose="020B0004020202020204" pitchFamily="34" charset="0"/>
              <a:cs typeface="Arial"/>
            </a:endParaRP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Données </a:t>
            </a:r>
            <a:r>
              <a:rPr lang="en-US" sz="1600" b="1" kern="100" dirty="0" err="1">
                <a:latin typeface="Aptos" panose="020B0004020202020204" pitchFamily="34" charset="0"/>
                <a:ea typeface="Aptos" panose="020B0004020202020204" pitchFamily="34" charset="0"/>
                <a:cs typeface="Times New Roman" panose="02020603050405020304" pitchFamily="18" charset="0"/>
              </a:rPr>
              <a:t>spatiales</a:t>
            </a:r>
            <a:r>
              <a:rPr lang="en-US" sz="1600" b="1" kern="100" dirty="0">
                <a:latin typeface="Aptos" panose="020B0004020202020204" pitchFamily="34" charset="0"/>
                <a:ea typeface="Aptos" panose="020B0004020202020204" pitchFamily="34" charset="0"/>
                <a:cs typeface="Times New Roman" panose="02020603050405020304" pitchFamily="18" charset="0"/>
              </a:rPr>
              <a:t> : </a:t>
            </a:r>
            <a:r>
              <a:rPr lang="en-US" sz="1600" kern="100" dirty="0" err="1">
                <a:latin typeface="Aptos" panose="020B0004020202020204" pitchFamily="34" charset="0"/>
                <a:ea typeface="Aptos" panose="020B0004020202020204" pitchFamily="34" charset="0"/>
                <a:cs typeface="Times New Roman" panose="02020603050405020304" pitchFamily="18" charset="0"/>
              </a:rPr>
              <a:t>cartes</a:t>
            </a:r>
            <a:r>
              <a:rPr lang="en-US" sz="1600" kern="100" dirty="0">
                <a:latin typeface="Aptos" panose="020B0004020202020204" pitchFamily="34" charset="0"/>
                <a:ea typeface="Aptos" panose="020B0004020202020204" pitchFamily="34" charset="0"/>
                <a:cs typeface="Times New Roman" panose="02020603050405020304" pitchFamily="18" charset="0"/>
              </a:rPr>
              <a:t> SIG, réseaux </a:t>
            </a:r>
            <a:r>
              <a:rPr lang="en-US" sz="1600" kern="100" dirty="0" err="1">
                <a:latin typeface="Aptos" panose="020B0004020202020204" pitchFamily="34" charset="0"/>
                <a:ea typeface="Aptos" panose="020B0004020202020204" pitchFamily="34" charset="0"/>
                <a:cs typeface="Times New Roman" panose="02020603050405020304" pitchFamily="18" charset="0"/>
              </a:rPr>
              <a:t>routiers</a:t>
            </a:r>
            <a:r>
              <a:rPr lang="en-US" sz="1600" kern="100" dirty="0">
                <a:latin typeface="Aptos" panose="020B0004020202020204" pitchFamily="34" charset="0"/>
                <a:ea typeface="Aptos" panose="020B0004020202020204" pitchFamily="34" charset="0"/>
                <a:cs typeface="Times New Roman" panose="02020603050405020304" pitchFamily="18" charset="0"/>
              </a:rPr>
              <a:t>, </a:t>
            </a:r>
            <a:r>
              <a:rPr lang="en-US" sz="1600" kern="100" dirty="0" err="1">
                <a:latin typeface="Aptos" panose="020B0004020202020204" pitchFamily="34" charset="0"/>
                <a:ea typeface="Aptos" panose="020B0004020202020204" pitchFamily="34" charset="0"/>
                <a:cs typeface="Times New Roman" panose="02020603050405020304" pitchFamily="18" charset="0"/>
              </a:rPr>
              <a:t>cartes</a:t>
            </a:r>
            <a:r>
              <a:rPr lang="en-US" sz="1600" kern="100" dirty="0">
                <a:latin typeface="Aptos" panose="020B0004020202020204" pitchFamily="34" charset="0"/>
                <a:ea typeface="Aptos" panose="020B0004020202020204" pitchFamily="34" charset="0"/>
                <a:cs typeface="Times New Roman" panose="02020603050405020304" pitchFamily="18" charset="0"/>
              </a:rPr>
              <a:t> </a:t>
            </a:r>
            <a:r>
              <a:rPr lang="en-US" sz="1600" kern="100" dirty="0" err="1">
                <a:latin typeface="Aptos" panose="020B0004020202020204" pitchFamily="34" charset="0"/>
                <a:ea typeface="Aptos" panose="020B0004020202020204" pitchFamily="34" charset="0"/>
                <a:cs typeface="Times New Roman" panose="02020603050405020304" pitchFamily="18" charset="0"/>
              </a:rPr>
              <a:t>routières</a:t>
            </a:r>
            <a:endParaRPr lang="en-US" sz="1600" kern="100" dirty="0">
              <a:latin typeface="Aptos" panose="020B0004020202020204" pitchFamily="34" charset="0"/>
              <a:ea typeface="Aptos" panose="020B0004020202020204" pitchFamily="34" charset="0"/>
              <a:cs typeface="Times New Roman" panose="02020603050405020304" pitchFamily="18" charset="0"/>
            </a:endParaRP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Données </a:t>
            </a:r>
            <a:r>
              <a:rPr lang="en-US" sz="1600" b="1" kern="100" dirty="0" err="1">
                <a:latin typeface="Aptos" panose="020B0004020202020204" pitchFamily="34" charset="0"/>
                <a:ea typeface="Aptos" panose="020B0004020202020204" pitchFamily="34" charset="0"/>
                <a:cs typeface="Times New Roman" panose="02020603050405020304" pitchFamily="18" charset="0"/>
              </a:rPr>
              <a:t>temporelles</a:t>
            </a:r>
            <a:r>
              <a:rPr lang="en-US" sz="1600" b="1" kern="100" dirty="0">
                <a:latin typeface="Aptos" panose="020B0004020202020204" pitchFamily="34" charset="0"/>
                <a:ea typeface="Aptos" panose="020B0004020202020204" pitchFamily="34" charset="0"/>
                <a:cs typeface="Times New Roman" panose="02020603050405020304" pitchFamily="18" charset="0"/>
              </a:rPr>
              <a:t> : </a:t>
            </a:r>
            <a:r>
              <a:rPr lang="en-US" sz="1600" kern="100" dirty="0">
                <a:latin typeface="Aptos" panose="020B0004020202020204" pitchFamily="34" charset="0"/>
                <a:ea typeface="Aptos" panose="020B0004020202020204" pitchFamily="34" charset="0"/>
                <a:cs typeface="Times New Roman" panose="02020603050405020304" pitchFamily="18" charset="0"/>
              </a:rPr>
              <a:t>flux de circulation au fil du temps, </a:t>
            </a:r>
            <a:r>
              <a:rPr lang="en-US" sz="1600" kern="100" dirty="0" err="1">
                <a:latin typeface="Aptos" panose="020B0004020202020204" pitchFamily="34" charset="0"/>
                <a:ea typeface="Aptos" panose="020B0004020202020204" pitchFamily="34" charset="0"/>
                <a:cs typeface="Times New Roman" panose="02020603050405020304" pitchFamily="18" charset="0"/>
              </a:rPr>
              <a:t>horaires</a:t>
            </a:r>
            <a:r>
              <a:rPr lang="en-US" sz="1600" kern="100" dirty="0">
                <a:latin typeface="Aptos" panose="020B0004020202020204" pitchFamily="34" charset="0"/>
                <a:ea typeface="Aptos" panose="020B0004020202020204" pitchFamily="34" charset="0"/>
                <a:cs typeface="Times New Roman" panose="02020603050405020304" pitchFamily="18" charset="0"/>
              </a:rPr>
              <a:t> des transports publics</a:t>
            </a: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Données </a:t>
            </a:r>
            <a:r>
              <a:rPr lang="en-US" sz="1600" b="1" kern="100" dirty="0" err="1">
                <a:latin typeface="Aptos" panose="020B0004020202020204" pitchFamily="34" charset="0"/>
                <a:ea typeface="Aptos" panose="020B0004020202020204" pitchFamily="34" charset="0"/>
                <a:cs typeface="Times New Roman" panose="02020603050405020304" pitchFamily="18" charset="0"/>
              </a:rPr>
              <a:t>comportementales</a:t>
            </a:r>
            <a:r>
              <a:rPr lang="en-US" sz="1600" b="1" kern="100" dirty="0">
                <a:latin typeface="Aptos" panose="020B0004020202020204" pitchFamily="34" charset="0"/>
                <a:ea typeface="Aptos" panose="020B0004020202020204" pitchFamily="34" charset="0"/>
                <a:cs typeface="Times New Roman" panose="02020603050405020304" pitchFamily="18" charset="0"/>
              </a:rPr>
              <a:t> : </a:t>
            </a:r>
            <a:r>
              <a:rPr lang="en-US" sz="1600" kern="100" dirty="0" err="1">
                <a:latin typeface="Aptos" panose="020B0004020202020204" pitchFamily="34" charset="0"/>
                <a:ea typeface="Aptos" panose="020B0004020202020204" pitchFamily="34" charset="0"/>
                <a:cs typeface="Times New Roman" panose="02020603050405020304" pitchFamily="18" charset="0"/>
              </a:rPr>
              <a:t>enquêtes</a:t>
            </a:r>
            <a:r>
              <a:rPr lang="en-US" sz="1600" kern="100" dirty="0">
                <a:latin typeface="Aptos" panose="020B0004020202020204" pitchFamily="34" charset="0"/>
                <a:ea typeface="Aptos" panose="020B0004020202020204" pitchFamily="34" charset="0"/>
                <a:cs typeface="Times New Roman" panose="02020603050405020304" pitchFamily="18" charset="0"/>
              </a:rPr>
              <a:t> sur les </a:t>
            </a:r>
            <a:r>
              <a:rPr lang="en-US" sz="1600" kern="100" dirty="0" err="1">
                <a:latin typeface="Aptos" panose="020B0004020202020204" pitchFamily="34" charset="0"/>
                <a:ea typeface="Aptos" panose="020B0004020202020204" pitchFamily="34" charset="0"/>
                <a:cs typeface="Times New Roman" panose="02020603050405020304" pitchFamily="18" charset="0"/>
              </a:rPr>
              <a:t>préférences</a:t>
            </a:r>
            <a:r>
              <a:rPr lang="en-US" sz="1600" kern="100" dirty="0">
                <a:latin typeface="Aptos" panose="020B0004020202020204" pitchFamily="34" charset="0"/>
                <a:ea typeface="Aptos" panose="020B0004020202020204" pitchFamily="34" charset="0"/>
                <a:cs typeface="Times New Roman" panose="02020603050405020304" pitchFamily="18" charset="0"/>
              </a:rPr>
              <a:t> </a:t>
            </a:r>
            <a:r>
              <a:rPr lang="en-US" sz="1600" kern="100" dirty="0" err="1">
                <a:latin typeface="Aptos" panose="020B0004020202020204" pitchFamily="34" charset="0"/>
                <a:ea typeface="Aptos" panose="020B0004020202020204" pitchFamily="34" charset="0"/>
                <a:cs typeface="Times New Roman" panose="02020603050405020304" pitchFamily="18" charset="0"/>
              </a:rPr>
              <a:t>en</a:t>
            </a:r>
            <a:r>
              <a:rPr lang="en-US" sz="1600" kern="100" dirty="0">
                <a:latin typeface="Aptos" panose="020B0004020202020204" pitchFamily="34" charset="0"/>
                <a:ea typeface="Aptos" panose="020B0004020202020204" pitchFamily="34" charset="0"/>
                <a:cs typeface="Times New Roman" panose="02020603050405020304" pitchFamily="18" charset="0"/>
              </a:rPr>
              <a:t> matière de </a:t>
            </a:r>
            <a:r>
              <a:rPr lang="en-US" sz="1600" kern="100" dirty="0" err="1">
                <a:latin typeface="Aptos" panose="020B0004020202020204" pitchFamily="34" charset="0"/>
                <a:ea typeface="Aptos" panose="020B0004020202020204" pitchFamily="34" charset="0"/>
                <a:cs typeface="Times New Roman" panose="02020603050405020304" pitchFamily="18" charset="0"/>
              </a:rPr>
              <a:t>déplacement</a:t>
            </a:r>
            <a:r>
              <a:rPr lang="en-US" sz="1600" kern="100" dirty="0">
                <a:latin typeface="Aptos" panose="020B0004020202020204" pitchFamily="34" charset="0"/>
                <a:ea typeface="Aptos" panose="020B0004020202020204" pitchFamily="34" charset="0"/>
                <a:cs typeface="Times New Roman" panose="02020603050405020304" pitchFamily="18" charset="0"/>
              </a:rPr>
              <a:t> et les choix de mode de transport</a:t>
            </a:r>
          </a:p>
          <a:p>
            <a:pPr marL="606875" lvl="1" indent="-285750" defTabSz="1175644" hangingPunct="1">
              <a:lnSpc>
                <a:spcPct val="150000"/>
              </a:lnSpc>
              <a:spcBef>
                <a:spcPts val="129"/>
              </a:spcBef>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Données issues de </a:t>
            </a:r>
            <a:r>
              <a:rPr lang="en-US" sz="1600" b="1" kern="100" dirty="0" err="1">
                <a:latin typeface="Aptos" panose="020B0004020202020204" pitchFamily="34" charset="0"/>
                <a:ea typeface="Aptos" panose="020B0004020202020204" pitchFamily="34" charset="0"/>
                <a:cs typeface="Times New Roman" panose="02020603050405020304" pitchFamily="18" charset="0"/>
              </a:rPr>
              <a:t>capteurs</a:t>
            </a:r>
            <a:r>
              <a:rPr lang="en-US" sz="1600" b="1" kern="100" dirty="0">
                <a:latin typeface="Aptos" panose="020B0004020202020204" pitchFamily="34" charset="0"/>
                <a:ea typeface="Aptos" panose="020B0004020202020204" pitchFamily="34" charset="0"/>
                <a:cs typeface="Times New Roman" panose="02020603050405020304" pitchFamily="18" charset="0"/>
              </a:rPr>
              <a:t> et de </a:t>
            </a:r>
            <a:r>
              <a:rPr lang="en-US" sz="1600" b="1" kern="100" dirty="0" err="1">
                <a:latin typeface="Aptos" panose="020B0004020202020204" pitchFamily="34" charset="0"/>
                <a:ea typeface="Aptos" panose="020B0004020202020204" pitchFamily="34" charset="0"/>
                <a:cs typeface="Times New Roman" panose="02020603050405020304" pitchFamily="18" charset="0"/>
              </a:rPr>
              <a:t>l'IoT</a:t>
            </a:r>
            <a:r>
              <a:rPr lang="en-US" sz="1600" b="1" kern="100" dirty="0">
                <a:latin typeface="Aptos" panose="020B0004020202020204" pitchFamily="34" charset="0"/>
                <a:ea typeface="Aptos" panose="020B0004020202020204" pitchFamily="34" charset="0"/>
                <a:cs typeface="Times New Roman" panose="02020603050405020304" pitchFamily="18" charset="0"/>
              </a:rPr>
              <a:t> : </a:t>
            </a:r>
            <a:r>
              <a:rPr lang="en-US" sz="1600" kern="100" dirty="0">
                <a:latin typeface="Aptos" panose="020B0004020202020204" pitchFamily="34" charset="0"/>
                <a:ea typeface="Aptos" panose="020B0004020202020204" pitchFamily="34" charset="0"/>
                <a:cs typeface="Times New Roman" panose="02020603050405020304" pitchFamily="18" charset="0"/>
              </a:rPr>
              <a:t>données </a:t>
            </a:r>
            <a:r>
              <a:rPr lang="en-US" sz="1600" kern="100" dirty="0" err="1">
                <a:latin typeface="Aptos" panose="020B0004020202020204" pitchFamily="34" charset="0"/>
                <a:ea typeface="Aptos" panose="020B0004020202020204" pitchFamily="34" charset="0"/>
                <a:cs typeface="Times New Roman" panose="02020603050405020304" pitchFamily="18" charset="0"/>
              </a:rPr>
              <a:t>provenant</a:t>
            </a:r>
            <a:r>
              <a:rPr lang="en-US" sz="1600" kern="100" dirty="0">
                <a:latin typeface="Aptos" panose="020B0004020202020204" pitchFamily="34" charset="0"/>
                <a:ea typeface="Aptos" panose="020B0004020202020204" pitchFamily="34" charset="0"/>
                <a:cs typeface="Times New Roman" panose="02020603050405020304" pitchFamily="18" charset="0"/>
              </a:rPr>
              <a:t> de GPS, de </a:t>
            </a:r>
            <a:r>
              <a:rPr lang="en-US" sz="1600" kern="100" dirty="0" err="1">
                <a:latin typeface="Aptos" panose="020B0004020202020204" pitchFamily="34" charset="0"/>
                <a:ea typeface="Aptos" panose="020B0004020202020204" pitchFamily="34" charset="0"/>
                <a:cs typeface="Times New Roman" panose="02020603050405020304" pitchFamily="18" charset="0"/>
              </a:rPr>
              <a:t>caméras</a:t>
            </a:r>
            <a:r>
              <a:rPr lang="en-US" sz="1600" kern="100" dirty="0">
                <a:latin typeface="Aptos" panose="020B0004020202020204" pitchFamily="34" charset="0"/>
                <a:ea typeface="Aptos" panose="020B0004020202020204" pitchFamily="34" charset="0"/>
                <a:cs typeface="Times New Roman" panose="02020603050405020304" pitchFamily="18" charset="0"/>
              </a:rPr>
              <a:t>, de </a:t>
            </a:r>
            <a:r>
              <a:rPr lang="en-US" sz="1600" kern="100" dirty="0" err="1">
                <a:latin typeface="Aptos" panose="020B0004020202020204" pitchFamily="34" charset="0"/>
                <a:ea typeface="Aptos" panose="020B0004020202020204" pitchFamily="34" charset="0"/>
                <a:cs typeface="Times New Roman" panose="02020603050405020304" pitchFamily="18" charset="0"/>
              </a:rPr>
              <a:t>feux</a:t>
            </a:r>
            <a:r>
              <a:rPr lang="en-US" sz="1600" kern="100" dirty="0">
                <a:latin typeface="Aptos" panose="020B0004020202020204" pitchFamily="34" charset="0"/>
                <a:ea typeface="Aptos" panose="020B0004020202020204" pitchFamily="34" charset="0"/>
                <a:cs typeface="Times New Roman" panose="02020603050405020304" pitchFamily="18" charset="0"/>
              </a:rPr>
              <a:t> de </a:t>
            </a:r>
            <a:r>
              <a:rPr lang="en-US" sz="1600" kern="100" dirty="0" err="1">
                <a:latin typeface="Aptos" panose="020B0004020202020204" pitchFamily="34" charset="0"/>
                <a:ea typeface="Aptos" panose="020B0004020202020204" pitchFamily="34" charset="0"/>
                <a:cs typeface="Times New Roman" panose="02020603050405020304" pitchFamily="18" charset="0"/>
              </a:rPr>
              <a:t>signalisation</a:t>
            </a:r>
            <a:r>
              <a:rPr lang="en-US" sz="1600" kern="100" dirty="0">
                <a:latin typeface="Aptos" panose="020B0004020202020204" pitchFamily="34" charset="0"/>
                <a:ea typeface="Aptos" panose="020B0004020202020204" pitchFamily="34" charset="0"/>
                <a:cs typeface="Times New Roman" panose="02020603050405020304" pitchFamily="18" charset="0"/>
              </a:rPr>
              <a:t> </a:t>
            </a:r>
            <a:r>
              <a:rPr lang="en-US" sz="1600" kern="100" dirty="0" err="1">
                <a:latin typeface="Aptos" panose="020B0004020202020204" pitchFamily="34" charset="0"/>
                <a:ea typeface="Aptos" panose="020B0004020202020204" pitchFamily="34" charset="0"/>
                <a:cs typeface="Times New Roman" panose="02020603050405020304" pitchFamily="18" charset="0"/>
              </a:rPr>
              <a:t>intelligents</a:t>
            </a:r>
            <a:endParaRPr lang="en-US" sz="1600" kern="100" dirty="0">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5665204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B1406-35F9-077F-5C5F-B2B27F2DD444}"/>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D339088C-F289-47AC-E816-8E31260356B8}"/>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11</a:t>
            </a:fld>
            <a:endParaRPr lang="en-AT" spc="-64" dirty="0"/>
          </a:p>
        </p:txBody>
      </p:sp>
      <p:graphicFrame>
        <p:nvGraphicFramePr>
          <p:cNvPr id="8" name="Table 7">
            <a:extLst>
              <a:ext uri="{FF2B5EF4-FFF2-40B4-BE49-F238E27FC236}">
                <a16:creationId xmlns:a16="http://schemas.microsoft.com/office/drawing/2014/main" id="{38A14DDF-B2E0-B235-010F-7F0552B9F6F7}"/>
              </a:ext>
            </a:extLst>
          </p:cNvPr>
          <p:cNvGraphicFramePr>
            <a:graphicFrameLocks noGrp="1"/>
          </p:cNvGraphicFramePr>
          <p:nvPr>
            <p:extLst>
              <p:ext uri="{D42A27DB-BD31-4B8C-83A1-F6EECF244321}">
                <p14:modId xmlns:p14="http://schemas.microsoft.com/office/powerpoint/2010/main" val="1532724852"/>
              </p:ext>
            </p:extLst>
          </p:nvPr>
        </p:nvGraphicFramePr>
        <p:xfrm>
          <a:off x="715527" y="1298170"/>
          <a:ext cx="10775844" cy="4994148"/>
        </p:xfrm>
        <a:graphic>
          <a:graphicData uri="http://schemas.openxmlformats.org/drawingml/2006/table">
            <a:tbl>
              <a:tblPr firstRow="1" bandRow="1">
                <a:tableStyleId>{EEE7283C-3CF3-47DC-8721-378D4A62B228}</a:tableStyleId>
              </a:tblPr>
              <a:tblGrid>
                <a:gridCol w="454637">
                  <a:extLst>
                    <a:ext uri="{9D8B030D-6E8A-4147-A177-3AD203B41FA5}">
                      <a16:colId xmlns:a16="http://schemas.microsoft.com/office/drawing/2014/main" val="2796847336"/>
                    </a:ext>
                  </a:extLst>
                </a:gridCol>
                <a:gridCol w="2041026">
                  <a:extLst>
                    <a:ext uri="{9D8B030D-6E8A-4147-A177-3AD203B41FA5}">
                      <a16:colId xmlns:a16="http://schemas.microsoft.com/office/drawing/2014/main" val="3881723973"/>
                    </a:ext>
                  </a:extLst>
                </a:gridCol>
                <a:gridCol w="3372472">
                  <a:extLst>
                    <a:ext uri="{9D8B030D-6E8A-4147-A177-3AD203B41FA5}">
                      <a16:colId xmlns:a16="http://schemas.microsoft.com/office/drawing/2014/main" val="3493206706"/>
                    </a:ext>
                  </a:extLst>
                </a:gridCol>
                <a:gridCol w="2244161">
                  <a:extLst>
                    <a:ext uri="{9D8B030D-6E8A-4147-A177-3AD203B41FA5}">
                      <a16:colId xmlns:a16="http://schemas.microsoft.com/office/drawing/2014/main" val="830931044"/>
                    </a:ext>
                  </a:extLst>
                </a:gridCol>
                <a:gridCol w="2663548">
                  <a:extLst>
                    <a:ext uri="{9D8B030D-6E8A-4147-A177-3AD203B41FA5}">
                      <a16:colId xmlns:a16="http://schemas.microsoft.com/office/drawing/2014/main" val="3430587972"/>
                    </a:ext>
                  </a:extLst>
                </a:gridCol>
              </a:tblGrid>
              <a:tr h="370840">
                <a:tc>
                  <a:txBody>
                    <a:bodyPr/>
                    <a:lstStyle/>
                    <a:p>
                      <a:endParaRPr lang="en-US" sz="1190" dirty="0">
                        <a:latin typeface="Aptos" panose="020B0004020202020204" pitchFamily="34" charset="0"/>
                      </a:endParaRPr>
                    </a:p>
                  </a:txBody>
                  <a:tcPr/>
                </a:tc>
                <a:tc>
                  <a:txBody>
                    <a:bodyPr/>
                    <a:lstStyle/>
                    <a:p>
                      <a:r>
                        <a:rPr lang="en-US" sz="1190" dirty="0">
                          <a:latin typeface="Aptos" panose="020B0004020202020204" pitchFamily="34" charset="0"/>
                        </a:rPr>
                        <a:t>Catégorie de données relatives au transport</a:t>
                      </a:r>
                    </a:p>
                  </a:txBody>
                  <a:tcPr/>
                </a:tc>
                <a:tc>
                  <a:txBody>
                    <a:bodyPr/>
                    <a:lstStyle/>
                    <a:p>
                      <a:r>
                        <a:rPr lang="en-US" sz="1190" dirty="0">
                          <a:latin typeface="Aptos" panose="020B0004020202020204" pitchFamily="34" charset="0"/>
                        </a:rPr>
                        <a:t>Éléments de données types (exemples)</a:t>
                      </a:r>
                    </a:p>
                  </a:txBody>
                  <a:tcPr/>
                </a:tc>
                <a:tc>
                  <a:txBody>
                    <a:bodyPr/>
                    <a:lstStyle/>
                    <a:p>
                      <a:r>
                        <a:rPr lang="en-US" sz="1190" dirty="0">
                          <a:latin typeface="Aptos" panose="020B0004020202020204" pitchFamily="34" charset="0"/>
                        </a:rPr>
                        <a:t>Formats/spécifications courants</a:t>
                      </a:r>
                    </a:p>
                  </a:txBody>
                  <a:tcPr/>
                </a:tc>
                <a:tc>
                  <a:txBody>
                    <a:bodyPr/>
                    <a:lstStyle/>
                    <a:p>
                      <a:r>
                        <a:rPr lang="en-US" sz="1190" dirty="0">
                          <a:latin typeface="Aptos" panose="020B0004020202020204" pitchFamily="34" charset="0"/>
                        </a:rPr>
                        <a:t>Exemple(s) de source(s) publique(s) et lien</a:t>
                      </a:r>
                    </a:p>
                  </a:txBody>
                  <a:tcPr/>
                </a:tc>
                <a:extLst>
                  <a:ext uri="{0D108BD9-81ED-4DB2-BD59-A6C34878D82A}">
                    <a16:rowId xmlns:a16="http://schemas.microsoft.com/office/drawing/2014/main" val="4279874159"/>
                  </a:ext>
                </a:extLst>
              </a:tr>
              <a:tr h="370840">
                <a:tc>
                  <a:txBody>
                    <a:bodyPr/>
                    <a:lstStyle/>
                    <a:p>
                      <a:r>
                        <a:rPr lang="en-US" sz="1190" dirty="0">
                          <a:latin typeface="Aptos" panose="020B0004020202020204" pitchFamily="34" charset="0"/>
                        </a:rPr>
                        <a:t>1</a:t>
                      </a:r>
                    </a:p>
                  </a:txBody>
                  <a:tcPr/>
                </a:tc>
                <a:tc>
                  <a:txBody>
                    <a:bodyPr/>
                    <a:lstStyle/>
                    <a:p>
                      <a:pPr algn="l"/>
                      <a:r>
                        <a:rPr lang="en-US" sz="1190" dirty="0">
                          <a:latin typeface="Aptos" panose="020B0004020202020204" pitchFamily="34" charset="0"/>
                        </a:rPr>
                        <a:t>Réseau et infrastructure</a:t>
                      </a:r>
                    </a:p>
                  </a:txBody>
                  <a:tcPr/>
                </a:tc>
                <a:tc>
                  <a:txBody>
                    <a:bodyPr/>
                    <a:lstStyle/>
                    <a:p>
                      <a:pPr algn="l"/>
                      <a:r>
                        <a:rPr lang="en-US" sz="1190" dirty="0">
                          <a:latin typeface="Aptos" panose="020B0004020202020204" pitchFamily="34" charset="0"/>
                        </a:rPr>
                        <a:t>Axes routiers, géométrie des voies, voies ferrées, emplacements des arrêts</a:t>
                      </a:r>
                    </a:p>
                  </a:txBody>
                  <a:tcPr/>
                </a:tc>
                <a:tc>
                  <a:txBody>
                    <a:bodyPr/>
                    <a:lstStyle/>
                    <a:p>
                      <a:pPr algn="l"/>
                      <a:r>
                        <a:rPr lang="en-US" sz="1190" dirty="0">
                          <a:latin typeface="Aptos" panose="020B0004020202020204" pitchFamily="34" charset="0"/>
                        </a:rPr>
                        <a:t>Shapefile, </a:t>
                      </a:r>
                      <a:r>
                        <a:rPr lang="en-US" sz="1190" dirty="0" err="1">
                          <a:latin typeface="Aptos" panose="020B0004020202020204" pitchFamily="34" charset="0"/>
                        </a:rPr>
                        <a:t>GeoJSON</a:t>
                      </a:r>
                      <a:r>
                        <a:rPr lang="en-US" sz="1190" dirty="0">
                          <a:latin typeface="Aptos" panose="020B0004020202020204" pitchFamily="34" charset="0"/>
                        </a:rPr>
                        <a:t>, GPKG</a:t>
                      </a:r>
                    </a:p>
                  </a:txBody>
                  <a:tcPr/>
                </a:tc>
                <a:tc>
                  <a:txBody>
                    <a:bodyPr/>
                    <a:lstStyle/>
                    <a:p>
                      <a:pPr algn="l"/>
                      <a:r>
                        <a:rPr lang="en-US" sz="1190" dirty="0">
                          <a:latin typeface="Aptos" panose="020B0004020202020204" pitchFamily="34" charset="0"/>
                          <a:hlinkClick r:id="rId3"/>
                        </a:rPr>
                        <a:t>Exportation OpenStreetMap ; fichiers Shapefile régionaux </a:t>
                      </a:r>
                      <a:r>
                        <a:rPr lang="en-US" sz="1190" dirty="0" err="1">
                          <a:latin typeface="Aptos" panose="020B0004020202020204" pitchFamily="34" charset="0"/>
                          <a:hlinkClick r:id="rId3"/>
                        </a:rPr>
                        <a:t>Geofabrik</a:t>
                      </a:r>
                      <a:endParaRPr lang="en-US" sz="1190" dirty="0">
                        <a:latin typeface="Aptos" panose="020B0004020202020204" pitchFamily="34" charset="0"/>
                      </a:endParaRPr>
                    </a:p>
                  </a:txBody>
                  <a:tcPr/>
                </a:tc>
                <a:extLst>
                  <a:ext uri="{0D108BD9-81ED-4DB2-BD59-A6C34878D82A}">
                    <a16:rowId xmlns:a16="http://schemas.microsoft.com/office/drawing/2014/main" val="1865438820"/>
                  </a:ext>
                </a:extLst>
              </a:tr>
              <a:tr h="370840">
                <a:tc>
                  <a:txBody>
                    <a:bodyPr/>
                    <a:lstStyle/>
                    <a:p>
                      <a:r>
                        <a:rPr lang="en-US" sz="1190" dirty="0">
                          <a:latin typeface="Aptos" panose="020B0004020202020204" pitchFamily="34" charset="0"/>
                        </a:rPr>
                        <a:t>2</a:t>
                      </a:r>
                    </a:p>
                  </a:txBody>
                  <a:tcPr/>
                </a:tc>
                <a:tc>
                  <a:txBody>
                    <a:bodyPr/>
                    <a:lstStyle/>
                    <a:p>
                      <a:pPr algn="l"/>
                      <a:r>
                        <a:rPr lang="en-US" sz="1190" dirty="0">
                          <a:latin typeface="Aptos" panose="020B0004020202020204" pitchFamily="34" charset="0"/>
                        </a:rPr>
                        <a:t>Service / approvisionnement</a:t>
                      </a:r>
                    </a:p>
                  </a:txBody>
                  <a:tcPr/>
                </a:tc>
                <a:tc>
                  <a:txBody>
                    <a:bodyPr/>
                    <a:lstStyle/>
                    <a:p>
                      <a:pPr algn="l"/>
                      <a:r>
                        <a:rPr lang="en-US" sz="1190" dirty="0">
                          <a:latin typeface="Aptos" panose="020B0004020202020204" pitchFamily="34" charset="0"/>
                        </a:rPr>
                        <a:t>Horaires, itinéraires, fréquences, capacité des véhicules</a:t>
                      </a:r>
                    </a:p>
                  </a:txBody>
                  <a:tcPr/>
                </a:tc>
                <a:tc>
                  <a:txBody>
                    <a:bodyPr/>
                    <a:lstStyle/>
                    <a:p>
                      <a:pPr algn="l"/>
                      <a:r>
                        <a:rPr lang="en-US" sz="1190" dirty="0">
                          <a:latin typeface="Aptos" panose="020B0004020202020204" pitchFamily="34" charset="0"/>
                        </a:rPr>
                        <a:t>GTFS, </a:t>
                      </a:r>
                      <a:r>
                        <a:rPr lang="en-US" sz="1190" dirty="0" err="1">
                          <a:latin typeface="Aptos" panose="020B0004020202020204" pitchFamily="34" charset="0"/>
                        </a:rPr>
                        <a:t>NeTEx</a:t>
                      </a:r>
                      <a:r>
                        <a:rPr lang="en-US" sz="1190" dirty="0">
                          <a:latin typeface="Aptos" panose="020B0004020202020204" pitchFamily="34" charset="0"/>
                        </a:rPr>
                        <a:t>, </a:t>
                      </a:r>
                      <a:r>
                        <a:rPr lang="en-US" sz="1190" dirty="0" err="1">
                          <a:latin typeface="Aptos" panose="020B0004020202020204" pitchFamily="34" charset="0"/>
                        </a:rPr>
                        <a:t>TransXChange</a:t>
                      </a:r>
                      <a:endParaRPr lang="en-US" sz="1190" dirty="0">
                        <a:latin typeface="Aptos" panose="020B0004020202020204" pitchFamily="34" charset="0"/>
                      </a:endParaRPr>
                    </a:p>
                  </a:txBody>
                  <a:tcPr/>
                </a:tc>
                <a:tc>
                  <a:txBody>
                    <a:bodyPr/>
                    <a:lstStyle/>
                    <a:p>
                      <a:pPr algn="l"/>
                      <a:r>
                        <a:rPr lang="en-US" sz="1190" dirty="0">
                          <a:latin typeface="Aptos" panose="020B0004020202020204" pitchFamily="34" charset="0"/>
                          <a:hlinkClick r:id="rId4"/>
                        </a:rPr>
                        <a:t>Flux GTFS des agences (par exemple, référence gtfs.org)</a:t>
                      </a:r>
                      <a:endParaRPr lang="en-US" sz="1190" dirty="0">
                        <a:latin typeface="Aptos" panose="020B0004020202020204" pitchFamily="34" charset="0"/>
                      </a:endParaRPr>
                    </a:p>
                  </a:txBody>
                  <a:tcPr/>
                </a:tc>
                <a:extLst>
                  <a:ext uri="{0D108BD9-81ED-4DB2-BD59-A6C34878D82A}">
                    <a16:rowId xmlns:a16="http://schemas.microsoft.com/office/drawing/2014/main" val="1665451377"/>
                  </a:ext>
                </a:extLst>
              </a:tr>
              <a:tr h="370840">
                <a:tc>
                  <a:txBody>
                    <a:bodyPr/>
                    <a:lstStyle/>
                    <a:p>
                      <a:r>
                        <a:rPr lang="en-US" sz="1190" dirty="0">
                          <a:latin typeface="Aptos" panose="020B0004020202020204" pitchFamily="34" charset="0"/>
                        </a:rPr>
                        <a:t>3</a:t>
                      </a:r>
                    </a:p>
                  </a:txBody>
                  <a:tcPr/>
                </a:tc>
                <a:tc>
                  <a:txBody>
                    <a:bodyPr/>
                    <a:lstStyle/>
                    <a:p>
                      <a:pPr algn="l"/>
                      <a:r>
                        <a:rPr lang="en-US" sz="1190" dirty="0">
                          <a:latin typeface="Aptos" panose="020B0004020202020204" pitchFamily="34" charset="0"/>
                        </a:rPr>
                        <a:t>Modèles de demande et de mobilité</a:t>
                      </a:r>
                    </a:p>
                  </a:txBody>
                  <a:tcPr/>
                </a:tc>
                <a:tc>
                  <a:txBody>
                    <a:bodyPr/>
                    <a:lstStyle/>
                    <a:p>
                      <a:pPr algn="l"/>
                      <a:r>
                        <a:rPr lang="en-US" sz="1190" dirty="0">
                          <a:latin typeface="Aptos" panose="020B0004020202020204" pitchFamily="34" charset="0"/>
                        </a:rPr>
                        <a:t>Enquêtes sur les déplacements des ménages, journaux d'utilisation des cartes à puce, matrices OD des téléphones mobiles</a:t>
                      </a:r>
                    </a:p>
                  </a:txBody>
                  <a:tcPr/>
                </a:tc>
                <a:tc>
                  <a:txBody>
                    <a:bodyPr/>
                    <a:lstStyle/>
                    <a:p>
                      <a:pPr algn="l"/>
                      <a:r>
                        <a:rPr lang="en-US" sz="1190" dirty="0">
                          <a:latin typeface="Aptos" panose="020B0004020202020204" pitchFamily="34" charset="0"/>
                        </a:rPr>
                        <a:t>CSV, Parquet, binaires propriétaires</a:t>
                      </a:r>
                    </a:p>
                  </a:txBody>
                  <a:tcPr/>
                </a:tc>
                <a:tc>
                  <a:txBody>
                    <a:bodyPr/>
                    <a:lstStyle/>
                    <a:p>
                      <a:pPr algn="l"/>
                      <a:r>
                        <a:rPr lang="en-US" sz="1190" dirty="0">
                          <a:latin typeface="Aptos" panose="020B0004020202020204" pitchFamily="34" charset="0"/>
                          <a:hlinkClick r:id="rId5"/>
                        </a:rPr>
                        <a:t>Microdonnées de l'enquête nationale américaine sur les déplacements des ménages 2017</a:t>
                      </a:r>
                      <a:endParaRPr lang="en-US" sz="1190" dirty="0">
                        <a:latin typeface="Aptos" panose="020B0004020202020204" pitchFamily="34" charset="0"/>
                      </a:endParaRPr>
                    </a:p>
                  </a:txBody>
                  <a:tcPr/>
                </a:tc>
                <a:extLst>
                  <a:ext uri="{0D108BD9-81ED-4DB2-BD59-A6C34878D82A}">
                    <a16:rowId xmlns:a16="http://schemas.microsoft.com/office/drawing/2014/main" val="3639138758"/>
                  </a:ext>
                </a:extLst>
              </a:tr>
              <a:tr h="370840">
                <a:tc>
                  <a:txBody>
                    <a:bodyPr/>
                    <a:lstStyle/>
                    <a:p>
                      <a:r>
                        <a:rPr lang="en-US" sz="1190" dirty="0">
                          <a:latin typeface="Aptos" panose="020B0004020202020204" pitchFamily="34" charset="0"/>
                        </a:rPr>
                        <a:t>4</a:t>
                      </a:r>
                    </a:p>
                  </a:txBody>
                  <a:tcPr/>
                </a:tc>
                <a:tc>
                  <a:txBody>
                    <a:bodyPr/>
                    <a:lstStyle/>
                    <a:p>
                      <a:pPr algn="l"/>
                      <a:r>
                        <a:rPr lang="en-US" sz="1190" dirty="0">
                          <a:latin typeface="Aptos" panose="020B0004020202020204" pitchFamily="34" charset="0"/>
                        </a:rPr>
                        <a:t>Trafic et opérations</a:t>
                      </a:r>
                    </a:p>
                  </a:txBody>
                  <a:tcPr/>
                </a:tc>
                <a:tc>
                  <a:txBody>
                    <a:bodyPr/>
                    <a:lstStyle/>
                    <a:p>
                      <a:pPr algn="l"/>
                      <a:r>
                        <a:rPr lang="en-US" sz="1190" dirty="0">
                          <a:latin typeface="Aptos" panose="020B0004020202020204" pitchFamily="34" charset="0"/>
                        </a:rPr>
                        <a:t>Nombre de boucles, vitesses de sonde, journaux d'incidents, états des feux de signalisation</a:t>
                      </a:r>
                    </a:p>
                  </a:txBody>
                  <a:tcPr/>
                </a:tc>
                <a:tc>
                  <a:txBody>
                    <a:bodyPr/>
                    <a:lstStyle/>
                    <a:p>
                      <a:pPr algn="l"/>
                      <a:r>
                        <a:rPr lang="en-US" sz="1190" dirty="0">
                          <a:latin typeface="Aptos" panose="020B0004020202020204" pitchFamily="34" charset="0"/>
                        </a:rPr>
                        <a:t>CSV, XML, JSON, API des fournisseurs</a:t>
                      </a:r>
                    </a:p>
                  </a:txBody>
                  <a:tcPr/>
                </a:tc>
                <a:tc>
                  <a:txBody>
                    <a:bodyPr/>
                    <a:lstStyle/>
                    <a:p>
                      <a:pPr algn="l"/>
                      <a:r>
                        <a:rPr lang="en-US" sz="1190" dirty="0">
                          <a:latin typeface="Aptos" panose="020B0004020202020204" pitchFamily="34" charset="0"/>
                          <a:hlinkClick r:id="rId6"/>
                        </a:rPr>
                        <a:t>Exemples de données de détecteurs tirés </a:t>
                      </a:r>
                      <a:r>
                        <a:rPr lang="en-US" sz="1190" i="1" dirty="0">
                          <a:latin typeface="Aptos" panose="020B0004020202020204" pitchFamily="34" charset="0"/>
                          <a:hlinkClick r:id="rId6"/>
                        </a:rPr>
                        <a:t>du guide de surveillance du trafic</a:t>
                      </a:r>
                      <a:r>
                        <a:rPr lang="en-US" sz="1190" dirty="0">
                          <a:latin typeface="Aptos" panose="020B0004020202020204" pitchFamily="34" charset="0"/>
                          <a:hlinkClick r:id="rId6"/>
                        </a:rPr>
                        <a:t> de la FHWA</a:t>
                      </a:r>
                      <a:endParaRPr lang="en-US" sz="1190" dirty="0">
                        <a:latin typeface="Aptos" panose="020B0004020202020204" pitchFamily="34" charset="0"/>
                      </a:endParaRPr>
                    </a:p>
                  </a:txBody>
                  <a:tcPr/>
                </a:tc>
                <a:extLst>
                  <a:ext uri="{0D108BD9-81ED-4DB2-BD59-A6C34878D82A}">
                    <a16:rowId xmlns:a16="http://schemas.microsoft.com/office/drawing/2014/main" val="1383051657"/>
                  </a:ext>
                </a:extLst>
              </a:tr>
              <a:tr h="370840">
                <a:tc>
                  <a:txBody>
                    <a:bodyPr/>
                    <a:lstStyle/>
                    <a:p>
                      <a:r>
                        <a:rPr lang="en-US" sz="1190" dirty="0">
                          <a:latin typeface="Aptos" panose="020B0004020202020204" pitchFamily="34" charset="0"/>
                        </a:rPr>
                        <a:t>5</a:t>
                      </a:r>
                    </a:p>
                  </a:txBody>
                  <a:tcPr/>
                </a:tc>
                <a:tc>
                  <a:txBody>
                    <a:bodyPr/>
                    <a:lstStyle/>
                    <a:p>
                      <a:pPr algn="l"/>
                      <a:r>
                        <a:rPr lang="en-US" sz="1190" dirty="0">
                          <a:latin typeface="Aptos" panose="020B0004020202020204" pitchFamily="34" charset="0"/>
                        </a:rPr>
                        <a:t>Fret et logistique</a:t>
                      </a:r>
                    </a:p>
                  </a:txBody>
                  <a:tcPr/>
                </a:tc>
                <a:tc>
                  <a:txBody>
                    <a:bodyPr/>
                    <a:lstStyle/>
                    <a:p>
                      <a:pPr algn="l"/>
                      <a:r>
                        <a:rPr lang="en-US" sz="1190" dirty="0">
                          <a:latin typeface="Aptos" panose="020B0004020202020204" pitchFamily="34" charset="0"/>
                        </a:rPr>
                        <a:t>Signaux GPS des camions, pesage en mouvement, manifestes portuaires/ferroviaires</a:t>
                      </a:r>
                    </a:p>
                  </a:txBody>
                  <a:tcPr/>
                </a:tc>
                <a:tc>
                  <a:txBody>
                    <a:bodyPr/>
                    <a:lstStyle/>
                    <a:p>
                      <a:pPr algn="l"/>
                      <a:r>
                        <a:rPr lang="en-US" sz="1190" dirty="0">
                          <a:latin typeface="Aptos" panose="020B0004020202020204" pitchFamily="34" charset="0"/>
                        </a:rPr>
                        <a:t>CSV, sauvegardes SQL, EDI</a:t>
                      </a:r>
                    </a:p>
                  </a:txBody>
                  <a:tcPr/>
                </a:tc>
                <a:tc>
                  <a:txBody>
                    <a:bodyPr/>
                    <a:lstStyle/>
                    <a:p>
                      <a:pPr algn="l"/>
                      <a:r>
                        <a:rPr lang="en-US" sz="1190" dirty="0">
                          <a:latin typeface="Aptos" panose="020B0004020202020204" pitchFamily="34" charset="0"/>
                          <a:hlinkClick r:id="rId7"/>
                        </a:rPr>
                        <a:t>FAF (Freight Analysis Framework) américain, données ouvertes des autorités portuaires</a:t>
                      </a:r>
                      <a:endParaRPr lang="en-US" sz="1190" dirty="0">
                        <a:latin typeface="Aptos" panose="020B0004020202020204" pitchFamily="34" charset="0"/>
                      </a:endParaRPr>
                    </a:p>
                  </a:txBody>
                  <a:tcPr/>
                </a:tc>
                <a:extLst>
                  <a:ext uri="{0D108BD9-81ED-4DB2-BD59-A6C34878D82A}">
                    <a16:rowId xmlns:a16="http://schemas.microsoft.com/office/drawing/2014/main" val="2936203147"/>
                  </a:ext>
                </a:extLst>
              </a:tr>
              <a:tr h="370840">
                <a:tc>
                  <a:txBody>
                    <a:bodyPr/>
                    <a:lstStyle/>
                    <a:p>
                      <a:r>
                        <a:rPr lang="en-US" sz="1190" dirty="0">
                          <a:latin typeface="Aptos" panose="020B0004020202020204" pitchFamily="34" charset="0"/>
                        </a:rPr>
                        <a:t>6</a:t>
                      </a:r>
                    </a:p>
                  </a:txBody>
                  <a:tcPr/>
                </a:tc>
                <a:tc>
                  <a:txBody>
                    <a:bodyPr/>
                    <a:lstStyle/>
                    <a:p>
                      <a:pPr algn="l"/>
                      <a:r>
                        <a:rPr lang="en-US" sz="1190" dirty="0">
                          <a:latin typeface="Aptos" panose="020B0004020202020204" pitchFamily="34" charset="0"/>
                        </a:rPr>
                        <a:t>Mobilité partagée et micromobilité</a:t>
                      </a:r>
                    </a:p>
                  </a:txBody>
                  <a:tcPr/>
                </a:tc>
                <a:tc>
                  <a:txBody>
                    <a:bodyPr/>
                    <a:lstStyle/>
                    <a:p>
                      <a:pPr algn="l"/>
                      <a:r>
                        <a:rPr lang="en-US" sz="1190" dirty="0">
                          <a:latin typeface="Aptos" panose="020B0004020202020204" pitchFamily="34" charset="0"/>
                        </a:rPr>
                        <a:t>Disponibilité des vélos/trottinettes en libre-service, début et fin des trajets</a:t>
                      </a:r>
                    </a:p>
                  </a:txBody>
                  <a:tcPr/>
                </a:tc>
                <a:tc>
                  <a:txBody>
                    <a:bodyPr/>
                    <a:lstStyle/>
                    <a:p>
                      <a:pPr algn="l"/>
                      <a:r>
                        <a:rPr lang="en-US" sz="1190" dirty="0">
                          <a:latin typeface="Aptos" panose="020B0004020202020204" pitchFamily="34" charset="0"/>
                        </a:rPr>
                        <a:t>GBFS JSON</a:t>
                      </a:r>
                    </a:p>
                  </a:txBody>
                  <a:tcPr/>
                </a:tc>
                <a:tc>
                  <a:txBody>
                    <a:bodyPr/>
                    <a:lstStyle/>
                    <a:p>
                      <a:pPr algn="l"/>
                      <a:r>
                        <a:rPr lang="en-US" sz="1190" dirty="0">
                          <a:latin typeface="Aptos" panose="020B0004020202020204" pitchFamily="34" charset="0"/>
                          <a:hlinkClick r:id="rId8"/>
                        </a:rPr>
                        <a:t>Flux GBFS publiés par Lime, </a:t>
                      </a:r>
                      <a:r>
                        <a:rPr lang="en-US" sz="1190" dirty="0" err="1">
                          <a:latin typeface="Aptos" panose="020B0004020202020204" pitchFamily="34" charset="0"/>
                          <a:hlinkClick r:id="rId8"/>
                        </a:rPr>
                        <a:t>Nextbike</a:t>
                      </a:r>
                      <a:r>
                        <a:rPr lang="en-US" sz="1190" dirty="0">
                          <a:latin typeface="Aptos" panose="020B0004020202020204" pitchFamily="34" charset="0"/>
                          <a:hlinkClick r:id="rId8"/>
                        </a:rPr>
                        <a:t>, etc. </a:t>
                      </a:r>
                      <a:endParaRPr lang="en-US" sz="1190" dirty="0">
                        <a:latin typeface="Aptos" panose="020B0004020202020204" pitchFamily="34" charset="0"/>
                      </a:endParaRPr>
                    </a:p>
                  </a:txBody>
                  <a:tcPr/>
                </a:tc>
                <a:extLst>
                  <a:ext uri="{0D108BD9-81ED-4DB2-BD59-A6C34878D82A}">
                    <a16:rowId xmlns:a16="http://schemas.microsoft.com/office/drawing/2014/main" val="3889524503"/>
                  </a:ext>
                </a:extLst>
              </a:tr>
              <a:tr h="370840">
                <a:tc>
                  <a:txBody>
                    <a:bodyPr/>
                    <a:lstStyle/>
                    <a:p>
                      <a:r>
                        <a:rPr lang="en-US" sz="1190" dirty="0">
                          <a:latin typeface="Aptos" panose="020B0004020202020204" pitchFamily="34" charset="0"/>
                        </a:rPr>
                        <a:t>7</a:t>
                      </a:r>
                    </a:p>
                  </a:txBody>
                  <a:tcPr/>
                </a:tc>
                <a:tc>
                  <a:txBody>
                    <a:bodyPr/>
                    <a:lstStyle/>
                    <a:p>
                      <a:pPr algn="l"/>
                      <a:r>
                        <a:rPr lang="en-US" sz="1190" dirty="0">
                          <a:latin typeface="Aptos" panose="020B0004020202020204" pitchFamily="34" charset="0"/>
                        </a:rPr>
                        <a:t>Conditions environnementales et état des actifs</a:t>
                      </a:r>
                    </a:p>
                  </a:txBody>
                  <a:tcPr/>
                </a:tc>
                <a:tc>
                  <a:txBody>
                    <a:bodyPr/>
                    <a:lstStyle/>
                    <a:p>
                      <a:pPr algn="l"/>
                      <a:r>
                        <a:rPr lang="en-US" sz="1190" dirty="0">
                          <a:latin typeface="Aptos" panose="020B0004020202020204" pitchFamily="34" charset="0"/>
                        </a:rPr>
                        <a:t>Capteurs d'émissions et de bruit, météo RWIS, scans LiDAR de la chaussée</a:t>
                      </a:r>
                    </a:p>
                  </a:txBody>
                  <a:tcPr/>
                </a:tc>
                <a:tc>
                  <a:txBody>
                    <a:bodyPr/>
                    <a:lstStyle/>
                    <a:p>
                      <a:pPr algn="l"/>
                      <a:r>
                        <a:rPr lang="en-US" sz="1190" dirty="0">
                          <a:latin typeface="Aptos" panose="020B0004020202020204" pitchFamily="34" charset="0"/>
                        </a:rPr>
                        <a:t>CSV, </a:t>
                      </a:r>
                      <a:r>
                        <a:rPr lang="en-US" sz="1190" dirty="0" err="1">
                          <a:latin typeface="Aptos" panose="020B0004020202020204" pitchFamily="34" charset="0"/>
                        </a:rPr>
                        <a:t>NetCDF</a:t>
                      </a:r>
                      <a:r>
                        <a:rPr lang="en-US" sz="1190" dirty="0">
                          <a:latin typeface="Aptos" panose="020B0004020202020204" pitchFamily="34" charset="0"/>
                        </a:rPr>
                        <a:t>, LAS</a:t>
                      </a:r>
                    </a:p>
                  </a:txBody>
                  <a:tcPr/>
                </a:tc>
                <a:tc>
                  <a:txBody>
                    <a:bodyPr/>
                    <a:lstStyle/>
                    <a:p>
                      <a:pPr algn="l"/>
                      <a:r>
                        <a:rPr lang="en-US" sz="1190" dirty="0">
                          <a:latin typeface="Aptos" panose="020B0004020202020204" pitchFamily="34" charset="0"/>
                          <a:hlinkClick r:id="rId9"/>
                        </a:rPr>
                        <a:t>Archives nationales RWIS ; portails municipaux sur la qualité de l'air extérieur</a:t>
                      </a:r>
                      <a:endParaRPr lang="en-US" sz="1190" dirty="0">
                        <a:latin typeface="Aptos" panose="020B0004020202020204" pitchFamily="34" charset="0"/>
                      </a:endParaRPr>
                    </a:p>
                  </a:txBody>
                  <a:tcPr/>
                </a:tc>
                <a:extLst>
                  <a:ext uri="{0D108BD9-81ED-4DB2-BD59-A6C34878D82A}">
                    <a16:rowId xmlns:a16="http://schemas.microsoft.com/office/drawing/2014/main" val="4240913475"/>
                  </a:ext>
                </a:extLst>
              </a:tr>
              <a:tr h="370840">
                <a:tc>
                  <a:txBody>
                    <a:bodyPr/>
                    <a:lstStyle/>
                    <a:p>
                      <a:r>
                        <a:rPr lang="en-US" sz="1190" dirty="0">
                          <a:latin typeface="Aptos" panose="020B0004020202020204" pitchFamily="34" charset="0"/>
                        </a:rPr>
                        <a:t>8</a:t>
                      </a:r>
                    </a:p>
                  </a:txBody>
                  <a:tcPr/>
                </a:tc>
                <a:tc>
                  <a:txBody>
                    <a:bodyPr/>
                    <a:lstStyle/>
                    <a:p>
                      <a:pPr algn="l"/>
                      <a:r>
                        <a:rPr lang="en-US" sz="1190" dirty="0">
                          <a:latin typeface="Aptos" panose="020B0004020202020204" pitchFamily="34" charset="0"/>
                        </a:rPr>
                        <a:t>Contexte socio-économique / utilisation des sols</a:t>
                      </a:r>
                    </a:p>
                  </a:txBody>
                  <a:tcPr/>
                </a:tc>
                <a:tc>
                  <a:txBody>
                    <a:bodyPr/>
                    <a:lstStyle/>
                    <a:p>
                      <a:pPr algn="l"/>
                      <a:r>
                        <a:rPr lang="en-US" sz="1190" dirty="0">
                          <a:latin typeface="Aptos" panose="020B0004020202020204" pitchFamily="34" charset="0"/>
                        </a:rPr>
                        <a:t>Données démographiques issues du recensement, polygones de zonage, couches POI</a:t>
                      </a:r>
                    </a:p>
                  </a:txBody>
                  <a:tcPr/>
                </a:tc>
                <a:tc>
                  <a:txBody>
                    <a:bodyPr/>
                    <a:lstStyle/>
                    <a:p>
                      <a:pPr algn="l"/>
                      <a:r>
                        <a:rPr lang="en-US" sz="1190" dirty="0">
                          <a:latin typeface="Aptos" panose="020B0004020202020204" pitchFamily="34" charset="0"/>
                        </a:rPr>
                        <a:t>Fichier Shapefile, </a:t>
                      </a:r>
                      <a:r>
                        <a:rPr lang="en-US" sz="1190" dirty="0" err="1">
                          <a:latin typeface="Aptos" panose="020B0004020202020204" pitchFamily="34" charset="0"/>
                        </a:rPr>
                        <a:t>GeoPackage</a:t>
                      </a:r>
                      <a:r>
                        <a:rPr lang="en-US" sz="1190" dirty="0">
                          <a:latin typeface="Aptos" panose="020B0004020202020204" pitchFamily="34" charset="0"/>
                        </a:rPr>
                        <a:t>, CSV</a:t>
                      </a:r>
                    </a:p>
                  </a:txBody>
                  <a:tcPr/>
                </a:tc>
                <a:tc>
                  <a:txBody>
                    <a:bodyPr/>
                    <a:lstStyle/>
                    <a:p>
                      <a:pPr algn="l"/>
                      <a:r>
                        <a:rPr lang="en-US" sz="1190" dirty="0">
                          <a:latin typeface="Aptos" panose="020B0004020202020204" pitchFamily="34" charset="0"/>
                          <a:hlinkClick r:id="rId10"/>
                        </a:rPr>
                        <a:t>Eurostat GISCO, recensement américain TIGER/Line, OpenStreetMap POI</a:t>
                      </a:r>
                      <a:endParaRPr lang="en-US" sz="1190" dirty="0">
                        <a:latin typeface="Aptos" panose="020B0004020202020204" pitchFamily="34" charset="0"/>
                      </a:endParaRPr>
                    </a:p>
                  </a:txBody>
                  <a:tcPr/>
                </a:tc>
                <a:extLst>
                  <a:ext uri="{0D108BD9-81ED-4DB2-BD59-A6C34878D82A}">
                    <a16:rowId xmlns:a16="http://schemas.microsoft.com/office/drawing/2014/main" val="485465696"/>
                  </a:ext>
                </a:extLst>
              </a:tr>
            </a:tbl>
          </a:graphicData>
        </a:graphic>
      </p:graphicFrame>
      <p:sp>
        <p:nvSpPr>
          <p:cNvPr id="4" name="object 6">
            <a:extLst>
              <a:ext uri="{FF2B5EF4-FFF2-40B4-BE49-F238E27FC236}">
                <a16:creationId xmlns:a16="http://schemas.microsoft.com/office/drawing/2014/main" id="{F6D57F47-1F60-AC85-CB64-671960C22CC3}"/>
              </a:ext>
            </a:extLst>
          </p:cNvPr>
          <p:cNvSpPr txBox="1">
            <a:spLocks/>
          </p:cNvSpPr>
          <p:nvPr/>
        </p:nvSpPr>
        <p:spPr>
          <a:xfrm>
            <a:off x="6921795" y="6349505"/>
            <a:ext cx="453767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5" name="object 6">
            <a:extLst>
              <a:ext uri="{FF2B5EF4-FFF2-40B4-BE49-F238E27FC236}">
                <a16:creationId xmlns:a16="http://schemas.microsoft.com/office/drawing/2014/main" id="{A0546466-AB7C-7ED6-94CD-6F54CE9C9B16}"/>
              </a:ext>
            </a:extLst>
          </p:cNvPr>
          <p:cNvSpPr txBox="1">
            <a:spLocks noGrp="1"/>
          </p:cNvSpPr>
          <p:nvPr>
            <p:ph type="ftr" sz="quarter" idx="5"/>
          </p:nvPr>
        </p:nvSpPr>
        <p:spPr>
          <a:xfrm>
            <a:off x="763501" y="6349505"/>
            <a:ext cx="365964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3" name="object 3">
            <a:extLst>
              <a:ext uri="{FF2B5EF4-FFF2-40B4-BE49-F238E27FC236}">
                <a16:creationId xmlns:a16="http://schemas.microsoft.com/office/drawing/2014/main" id="{F082D08E-4824-455D-30BA-7DB6FCC32CE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1.3. Différents types ou catégories de données sur les transports</a:t>
            </a:r>
            <a:endParaRPr lang="en-US" b="1" dirty="0">
              <a:solidFill>
                <a:schemeClr val="tx1"/>
              </a:solidFill>
              <a:latin typeface="Calibri" panose="020F0502020204030204" pitchFamily="34" charset="0"/>
              <a:cs typeface="Calibri" panose="020F0502020204030204" pitchFamily="34" charset="0"/>
            </a:endParaRPr>
          </a:p>
        </p:txBody>
      </p:sp>
      <p:sp>
        <p:nvSpPr>
          <p:cNvPr id="9" name="object 2">
            <a:extLst>
              <a:ext uri="{FF2B5EF4-FFF2-40B4-BE49-F238E27FC236}">
                <a16:creationId xmlns:a16="http://schemas.microsoft.com/office/drawing/2014/main" id="{151EF2C7-49FD-BB9D-0EBC-FBD6E9833011}"/>
              </a:ext>
            </a:extLst>
          </p:cNvPr>
          <p:cNvSpPr txBox="1">
            <a:spLocks/>
          </p:cNvSpPr>
          <p:nvPr/>
        </p:nvSpPr>
        <p:spPr>
          <a:xfrm>
            <a:off x="726282" y="432621"/>
            <a:ext cx="7577746" cy="385820"/>
          </a:xfrm>
          <a:prstGeom prst="rect">
            <a:avLst/>
          </a:prstGeom>
          <a:solidFill>
            <a:srgbClr val="FD001F"/>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dirty="0">
                <a:solidFill>
                  <a:schemeClr val="bg1"/>
                </a:solidFill>
                <a:latin typeface="Aptos" panose="020B0004020202020204" pitchFamily="34" charset="0"/>
              </a:rPr>
              <a:t>1. </a:t>
            </a:r>
            <a:r>
              <a:rPr lang="en-US" sz="2400" b="1" i="0" dirty="0">
                <a:solidFill>
                  <a:schemeClr val="bg1"/>
                </a:solidFill>
                <a:latin typeface="Aptos" panose="020B0004020202020204" pitchFamily="34" charset="0"/>
              </a:rPr>
              <a:t>Introduction à </a:t>
            </a:r>
            <a:r>
              <a:rPr lang="en-US" sz="2400" b="1" i="0" dirty="0" err="1">
                <a:solidFill>
                  <a:schemeClr val="bg1"/>
                </a:solidFill>
                <a:latin typeface="Aptos" panose="020B0004020202020204" pitchFamily="34" charset="0"/>
              </a:rPr>
              <a:t>l'ensemble</a:t>
            </a:r>
            <a:r>
              <a:rPr lang="en-US" sz="2400" b="1" i="0" dirty="0">
                <a:solidFill>
                  <a:schemeClr val="bg1"/>
                </a:solidFill>
                <a:latin typeface="Aptos" panose="020B0004020202020204" pitchFamily="34" charset="0"/>
              </a:rPr>
              <a:t> de données sur les transports</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19467405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AC441-3205-C9B8-1F6C-142FF7129318}"/>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70C5291C-6ED8-50A3-F638-3E80C0A59DDC}"/>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12</a:t>
            </a:fld>
            <a:endParaRPr lang="en-AT" spc="-64" dirty="0"/>
          </a:p>
        </p:txBody>
      </p:sp>
      <p:graphicFrame>
        <p:nvGraphicFramePr>
          <p:cNvPr id="8" name="Table 7">
            <a:extLst>
              <a:ext uri="{FF2B5EF4-FFF2-40B4-BE49-F238E27FC236}">
                <a16:creationId xmlns:a16="http://schemas.microsoft.com/office/drawing/2014/main" id="{17333E87-C88D-27E8-98A3-FD55FF4319EF}"/>
              </a:ext>
            </a:extLst>
          </p:cNvPr>
          <p:cNvGraphicFramePr>
            <a:graphicFrameLocks noGrp="1"/>
          </p:cNvGraphicFramePr>
          <p:nvPr>
            <p:extLst>
              <p:ext uri="{D42A27DB-BD31-4B8C-83A1-F6EECF244321}">
                <p14:modId xmlns:p14="http://schemas.microsoft.com/office/powerpoint/2010/main" val="2505760185"/>
              </p:ext>
            </p:extLst>
          </p:nvPr>
        </p:nvGraphicFramePr>
        <p:xfrm>
          <a:off x="957445" y="1348232"/>
          <a:ext cx="10502026" cy="4942840"/>
        </p:xfrm>
        <a:graphic>
          <a:graphicData uri="http://schemas.openxmlformats.org/drawingml/2006/table">
            <a:tbl>
              <a:tblPr firstRow="1" bandRow="1">
                <a:tableStyleId>{EEE7283C-3CF3-47DC-8721-378D4A62B228}</a:tableStyleId>
              </a:tblPr>
              <a:tblGrid>
                <a:gridCol w="505557">
                  <a:extLst>
                    <a:ext uri="{9D8B030D-6E8A-4147-A177-3AD203B41FA5}">
                      <a16:colId xmlns:a16="http://schemas.microsoft.com/office/drawing/2014/main" val="2796847336"/>
                    </a:ext>
                  </a:extLst>
                </a:gridCol>
                <a:gridCol w="2206073">
                  <a:extLst>
                    <a:ext uri="{9D8B030D-6E8A-4147-A177-3AD203B41FA5}">
                      <a16:colId xmlns:a16="http://schemas.microsoft.com/office/drawing/2014/main" val="3881723973"/>
                    </a:ext>
                  </a:extLst>
                </a:gridCol>
                <a:gridCol w="3082968">
                  <a:extLst>
                    <a:ext uri="{9D8B030D-6E8A-4147-A177-3AD203B41FA5}">
                      <a16:colId xmlns:a16="http://schemas.microsoft.com/office/drawing/2014/main" val="3493206706"/>
                    </a:ext>
                  </a:extLst>
                </a:gridCol>
                <a:gridCol w="2002152">
                  <a:extLst>
                    <a:ext uri="{9D8B030D-6E8A-4147-A177-3AD203B41FA5}">
                      <a16:colId xmlns:a16="http://schemas.microsoft.com/office/drawing/2014/main" val="830931044"/>
                    </a:ext>
                  </a:extLst>
                </a:gridCol>
                <a:gridCol w="2705276">
                  <a:extLst>
                    <a:ext uri="{9D8B030D-6E8A-4147-A177-3AD203B41FA5}">
                      <a16:colId xmlns:a16="http://schemas.microsoft.com/office/drawing/2014/main" val="3430587972"/>
                    </a:ext>
                  </a:extLst>
                </a:gridCol>
              </a:tblGrid>
              <a:tr h="370840">
                <a:tc>
                  <a:txBody>
                    <a:bodyPr/>
                    <a:lstStyle/>
                    <a:p>
                      <a:endParaRPr lang="en-US" sz="1200" dirty="0">
                        <a:latin typeface="Aptos" panose="020B0004020202020204" pitchFamily="34" charset="0"/>
                      </a:endParaRPr>
                    </a:p>
                  </a:txBody>
                  <a:tcPr>
                    <a:solidFill>
                      <a:srgbClr val="BEDDFA"/>
                    </a:solidFill>
                  </a:tcPr>
                </a:tc>
                <a:tc>
                  <a:txBody>
                    <a:bodyPr/>
                    <a:lstStyle/>
                    <a:p>
                      <a:r>
                        <a:rPr lang="en-US" sz="1200" dirty="0">
                          <a:latin typeface="Aptos" panose="020B0004020202020204" pitchFamily="34" charset="0"/>
                        </a:rPr>
                        <a:t>Portail (ce qu'il héberge)</a:t>
                      </a:r>
                    </a:p>
                  </a:txBody>
                  <a:tcPr>
                    <a:solidFill>
                      <a:srgbClr val="BEDDFA"/>
                    </a:solidFill>
                  </a:tcPr>
                </a:tc>
                <a:tc>
                  <a:txBody>
                    <a:bodyPr/>
                    <a:lstStyle/>
                    <a:p>
                      <a:r>
                        <a:rPr lang="en-US" sz="1200" dirty="0">
                          <a:latin typeface="Aptos" panose="020B0004020202020204" pitchFamily="34" charset="0"/>
                        </a:rPr>
                        <a:t>Éléments de données types (exemples)</a:t>
                      </a:r>
                    </a:p>
                  </a:txBody>
                  <a:tcPr>
                    <a:solidFill>
                      <a:srgbClr val="BEDDFA"/>
                    </a:solidFill>
                  </a:tcPr>
                </a:tc>
                <a:tc>
                  <a:txBody>
                    <a:bodyPr/>
                    <a:lstStyle/>
                    <a:p>
                      <a:r>
                        <a:rPr lang="en-US" sz="1200" dirty="0">
                          <a:latin typeface="Aptos" panose="020B0004020202020204" pitchFamily="34" charset="0"/>
                        </a:rPr>
                        <a:t>Formats</a:t>
                      </a:r>
                    </a:p>
                  </a:txBody>
                  <a:tcPr>
                    <a:solidFill>
                      <a:srgbClr val="BEDDFA"/>
                    </a:solidFill>
                  </a:tcPr>
                </a:tc>
                <a:tc>
                  <a:txBody>
                    <a:bodyPr/>
                    <a:lstStyle/>
                    <a:p>
                      <a:r>
                        <a:rPr lang="en-US" sz="1200" dirty="0">
                          <a:latin typeface="Aptos" panose="020B0004020202020204" pitchFamily="34" charset="0"/>
                        </a:rPr>
                        <a:t>Couverture spatiale / temporelle</a:t>
                      </a:r>
                    </a:p>
                  </a:txBody>
                  <a:tcPr>
                    <a:solidFill>
                      <a:srgbClr val="BEDDFA"/>
                    </a:solidFill>
                  </a:tcPr>
                </a:tc>
                <a:extLst>
                  <a:ext uri="{0D108BD9-81ED-4DB2-BD59-A6C34878D82A}">
                    <a16:rowId xmlns:a16="http://schemas.microsoft.com/office/drawing/2014/main" val="4279874159"/>
                  </a:ext>
                </a:extLst>
              </a:tr>
              <a:tr h="370840">
                <a:tc>
                  <a:txBody>
                    <a:bodyPr/>
                    <a:lstStyle/>
                    <a:p>
                      <a:r>
                        <a:rPr lang="en-US" sz="1200" dirty="0">
                          <a:latin typeface="Aptos" panose="020B0004020202020204" pitchFamily="34" charset="0"/>
                        </a:rPr>
                        <a:t>1</a:t>
                      </a:r>
                    </a:p>
                  </a:txBody>
                  <a:tcPr/>
                </a:tc>
                <a:tc>
                  <a:txBody>
                    <a:bodyPr/>
                    <a:lstStyle/>
                    <a:p>
                      <a:pPr algn="l"/>
                      <a:r>
                        <a:rPr lang="en-US" sz="1200" dirty="0">
                          <a:latin typeface="Aptos" panose="020B0004020202020204" pitchFamily="34" charset="0"/>
                        </a:rPr>
                        <a:t>Serveur de téléchargement OpenStreetMap / </a:t>
                      </a:r>
                      <a:r>
                        <a:rPr lang="en-US" sz="1200" dirty="0" err="1">
                          <a:latin typeface="Aptos" panose="020B0004020202020204" pitchFamily="34" charset="0"/>
                        </a:rPr>
                        <a:t>Geofabrik</a:t>
                      </a:r>
                    </a:p>
                  </a:txBody>
                  <a:tcPr/>
                </a:tc>
                <a:tc>
                  <a:txBody>
                    <a:bodyPr/>
                    <a:lstStyle/>
                    <a:p>
                      <a:pPr algn="l"/>
                      <a:r>
                        <a:rPr lang="en-US" sz="1200" dirty="0">
                          <a:latin typeface="Aptos" panose="020B0004020202020204" pitchFamily="34" charset="0"/>
                        </a:rPr>
                        <a:t>Axes routiers, chemins, voies ferrées, points d'intérêt</a:t>
                      </a:r>
                    </a:p>
                  </a:txBody>
                  <a:tcPr/>
                </a:tc>
                <a:tc>
                  <a:txBody>
                    <a:bodyPr/>
                    <a:lstStyle/>
                    <a:p>
                      <a:pPr algn="l"/>
                      <a:r>
                        <a:rPr lang="en-US" sz="1200" dirty="0">
                          <a:latin typeface="Aptos" panose="020B0004020202020204" pitchFamily="34" charset="0"/>
                        </a:rPr>
                        <a:t>PBF, Shapefile, </a:t>
                      </a:r>
                      <a:r>
                        <a:rPr lang="en-US" sz="1200" dirty="0" err="1">
                          <a:latin typeface="Aptos" panose="020B0004020202020204" pitchFamily="34" charset="0"/>
                        </a:rPr>
                        <a:t>GeoJSON</a:t>
                      </a:r>
                      <a:endParaRPr lang="en-US" sz="1200" dirty="0">
                        <a:latin typeface="Aptos" panose="020B0004020202020204" pitchFamily="34" charset="0"/>
                      </a:endParaRPr>
                    </a:p>
                  </a:txBody>
                  <a:tcPr/>
                </a:tc>
                <a:tc>
                  <a:txBody>
                    <a:bodyPr/>
                    <a:lstStyle/>
                    <a:p>
                      <a:pPr algn="l"/>
                      <a:r>
                        <a:rPr lang="en-US" sz="1200" dirty="0">
                          <a:latin typeface="Aptos" panose="020B0004020202020204" pitchFamily="34" charset="0"/>
                          <a:hlinkClick r:id="rId2"/>
                        </a:rPr>
                        <a:t>Mondial – extraits quotidiens par continent et par pays </a:t>
                      </a:r>
                      <a:endParaRPr lang="en-US" sz="1200" dirty="0">
                        <a:latin typeface="Aptos" panose="020B0004020202020204" pitchFamily="34" charset="0"/>
                      </a:endParaRPr>
                    </a:p>
                  </a:txBody>
                  <a:tcPr/>
                </a:tc>
                <a:extLst>
                  <a:ext uri="{0D108BD9-81ED-4DB2-BD59-A6C34878D82A}">
                    <a16:rowId xmlns:a16="http://schemas.microsoft.com/office/drawing/2014/main" val="1865438820"/>
                  </a:ext>
                </a:extLst>
              </a:tr>
              <a:tr h="370840">
                <a:tc>
                  <a:txBody>
                    <a:bodyPr/>
                    <a:lstStyle/>
                    <a:p>
                      <a:r>
                        <a:rPr lang="en-US" sz="1200" dirty="0">
                          <a:latin typeface="Aptos" panose="020B0004020202020204" pitchFamily="34" charset="0"/>
                        </a:rPr>
                        <a:t>2</a:t>
                      </a:r>
                    </a:p>
                  </a:txBody>
                  <a:tcPr/>
                </a:tc>
                <a:tc>
                  <a:txBody>
                    <a:bodyPr/>
                    <a:lstStyle/>
                    <a:p>
                      <a:pPr algn="l"/>
                      <a:r>
                        <a:rPr lang="en-US" sz="1200" dirty="0">
                          <a:latin typeface="Aptos" panose="020B0004020202020204" pitchFamily="34" charset="0"/>
                        </a:rPr>
                        <a:t>Échange de données GTFS / répertoire gtfs.org</a:t>
                      </a:r>
                    </a:p>
                  </a:txBody>
                  <a:tcPr/>
                </a:tc>
                <a:tc>
                  <a:txBody>
                    <a:bodyPr/>
                    <a:lstStyle/>
                    <a:p>
                      <a:pPr algn="l"/>
                      <a:r>
                        <a:rPr lang="en-US" sz="1200" dirty="0">
                          <a:latin typeface="Aptos" panose="020B0004020202020204" pitchFamily="34" charset="0"/>
                        </a:rPr>
                        <a:t>Horaires, emplacements des arrêts, tracés des itinéraires pour plus de 1 500 agences de transport</a:t>
                      </a:r>
                    </a:p>
                  </a:txBody>
                  <a:tcPr/>
                </a:tc>
                <a:tc>
                  <a:txBody>
                    <a:bodyPr/>
                    <a:lstStyle/>
                    <a:p>
                      <a:pPr algn="l"/>
                      <a:r>
                        <a:rPr lang="en-US" sz="1200" dirty="0">
                          <a:latin typeface="Aptos" panose="020B0004020202020204" pitchFamily="34" charset="0"/>
                        </a:rPr>
                        <a:t>GTFS (fichiers texte compressés)</a:t>
                      </a:r>
                    </a:p>
                  </a:txBody>
                  <a:tcPr/>
                </a:tc>
                <a:tc>
                  <a:txBody>
                    <a:bodyPr/>
                    <a:lstStyle/>
                    <a:p>
                      <a:pPr algn="l"/>
                      <a:r>
                        <a:rPr lang="en-US" sz="1200" dirty="0">
                          <a:latin typeface="Aptos" panose="020B0004020202020204" pitchFamily="34" charset="0"/>
                          <a:hlinkClick r:id="rId3"/>
                        </a:rPr>
                        <a:t>Dans le monde entier (agence par agence)</a:t>
                      </a:r>
                      <a:endParaRPr lang="en-US" sz="1200" dirty="0">
                        <a:latin typeface="Aptos" panose="020B0004020202020204" pitchFamily="34" charset="0"/>
                      </a:endParaRPr>
                    </a:p>
                  </a:txBody>
                  <a:tcPr/>
                </a:tc>
                <a:extLst>
                  <a:ext uri="{0D108BD9-81ED-4DB2-BD59-A6C34878D82A}">
                    <a16:rowId xmlns:a16="http://schemas.microsoft.com/office/drawing/2014/main" val="1665451377"/>
                  </a:ext>
                </a:extLst>
              </a:tr>
              <a:tr h="370840">
                <a:tc>
                  <a:txBody>
                    <a:bodyPr/>
                    <a:lstStyle/>
                    <a:p>
                      <a:r>
                        <a:rPr lang="en-US" sz="1200" dirty="0">
                          <a:latin typeface="Aptos" panose="020B0004020202020204" pitchFamily="34" charset="0"/>
                        </a:rPr>
                        <a:t>3</a:t>
                      </a:r>
                    </a:p>
                  </a:txBody>
                  <a:tcPr/>
                </a:tc>
                <a:tc>
                  <a:txBody>
                    <a:bodyPr/>
                    <a:lstStyle/>
                    <a:p>
                      <a:pPr algn="l"/>
                      <a:r>
                        <a:rPr lang="en-US" sz="1200" dirty="0">
                          <a:latin typeface="Aptos" panose="020B0004020202020204" pitchFamily="34" charset="0"/>
                        </a:rPr>
                        <a:t>Portail des statistiques sur le trafic routier </a:t>
                      </a:r>
                      <a:r>
                        <a:rPr lang="en-US" sz="1200" dirty="0" err="1">
                          <a:latin typeface="Aptos" panose="020B0004020202020204" pitchFamily="34" charset="0"/>
                        </a:rPr>
                        <a:t>du ministère</a:t>
                      </a:r>
                      <a:r>
                        <a:rPr lang="en-US" sz="1200" dirty="0">
                          <a:latin typeface="Aptos" panose="020B0004020202020204" pitchFamily="34" charset="0"/>
                        </a:rPr>
                        <a:t> britannique </a:t>
                      </a:r>
                      <a:r>
                        <a:rPr lang="en-US" sz="1200" dirty="0" err="1">
                          <a:latin typeface="Aptos" panose="020B0004020202020204" pitchFamily="34" charset="0"/>
                        </a:rPr>
                        <a:t>des Transports</a:t>
                      </a:r>
                    </a:p>
                  </a:txBody>
                  <a:tcPr/>
                </a:tc>
                <a:tc>
                  <a:txBody>
                    <a:bodyPr/>
                    <a:lstStyle/>
                    <a:p>
                      <a:pPr algn="l"/>
                      <a:r>
                        <a:rPr lang="en-US" sz="1200" dirty="0">
                          <a:latin typeface="Aptos" panose="020B0004020202020204" pitchFamily="34" charset="0"/>
                        </a:rPr>
                        <a:t>Comptages annuels et horaires, AADT, classification sur 46 000 sites de comptage</a:t>
                      </a:r>
                    </a:p>
                  </a:txBody>
                  <a:tcPr/>
                </a:tc>
                <a:tc>
                  <a:txBody>
                    <a:bodyPr/>
                    <a:lstStyle/>
                    <a:p>
                      <a:pPr algn="l"/>
                      <a:r>
                        <a:rPr lang="en-US" sz="1200" dirty="0">
                          <a:latin typeface="Aptos" panose="020B0004020202020204" pitchFamily="34" charset="0"/>
                        </a:rPr>
                        <a:t>CSV, API</a:t>
                      </a:r>
                    </a:p>
                  </a:txBody>
                  <a:tcPr/>
                </a:tc>
                <a:tc>
                  <a:txBody>
                    <a:bodyPr/>
                    <a:lstStyle/>
                    <a:p>
                      <a:pPr algn="l"/>
                      <a:r>
                        <a:rPr lang="en-US" sz="1200" dirty="0">
                          <a:latin typeface="Aptos" panose="020B0004020202020204" pitchFamily="34" charset="0"/>
                          <a:hlinkClick r:id="rId4"/>
                        </a:rPr>
                        <a:t>Grande-Bretagne, 2000-2024</a:t>
                      </a:r>
                      <a:endParaRPr lang="en-US" sz="1200" dirty="0">
                        <a:latin typeface="Aptos" panose="020B0004020202020204" pitchFamily="34" charset="0"/>
                      </a:endParaRPr>
                    </a:p>
                  </a:txBody>
                  <a:tcPr/>
                </a:tc>
                <a:extLst>
                  <a:ext uri="{0D108BD9-81ED-4DB2-BD59-A6C34878D82A}">
                    <a16:rowId xmlns:a16="http://schemas.microsoft.com/office/drawing/2014/main" val="3639138758"/>
                  </a:ext>
                </a:extLst>
              </a:tr>
              <a:tr h="370840">
                <a:tc>
                  <a:txBody>
                    <a:bodyPr/>
                    <a:lstStyle/>
                    <a:p>
                      <a:r>
                        <a:rPr lang="en-US" sz="1200" dirty="0">
                          <a:latin typeface="Aptos" panose="020B0004020202020204" pitchFamily="34" charset="0"/>
                        </a:rPr>
                        <a:t>4</a:t>
                      </a:r>
                    </a:p>
                  </a:txBody>
                  <a:tcPr/>
                </a:tc>
                <a:tc>
                  <a:txBody>
                    <a:bodyPr/>
                    <a:lstStyle/>
                    <a:p>
                      <a:pPr algn="l"/>
                      <a:r>
                        <a:rPr lang="en-US" sz="1200" dirty="0">
                          <a:latin typeface="Aptos" panose="020B0004020202020204" pitchFamily="34" charset="0"/>
                        </a:rPr>
                        <a:t>Ensembles d'échantillons du guide de surveillance du trafic de la FHWA</a:t>
                      </a:r>
                    </a:p>
                  </a:txBody>
                  <a:tcPr/>
                </a:tc>
                <a:tc>
                  <a:txBody>
                    <a:bodyPr/>
                    <a:lstStyle/>
                    <a:p>
                      <a:pPr algn="l"/>
                      <a:r>
                        <a:rPr lang="en-US" sz="1200" dirty="0">
                          <a:latin typeface="Aptos" panose="020B0004020202020204" pitchFamily="34" charset="0"/>
                        </a:rPr>
                        <a:t>Boucle de détection, WIM, métadonnées des capteurs de vitesse pour les études méthodologiques</a:t>
                      </a:r>
                    </a:p>
                  </a:txBody>
                  <a:tcPr/>
                </a:tc>
                <a:tc>
                  <a:txBody>
                    <a:bodyPr/>
                    <a:lstStyle/>
                    <a:p>
                      <a:pPr algn="l"/>
                      <a:r>
                        <a:rPr lang="en-US" sz="1200" dirty="0">
                          <a:latin typeface="Aptos" panose="020B0004020202020204" pitchFamily="34" charset="0"/>
                        </a:rPr>
                        <a:t>CSV, spécifications PDF</a:t>
                      </a:r>
                    </a:p>
                  </a:txBody>
                  <a:tcPr/>
                </a:tc>
                <a:tc>
                  <a:txBody>
                    <a:bodyPr/>
                    <a:lstStyle/>
                    <a:p>
                      <a:pPr algn="l"/>
                      <a:r>
                        <a:rPr lang="en-US" sz="1200" dirty="0">
                          <a:latin typeface="Aptos" panose="020B0004020202020204" pitchFamily="34" charset="0"/>
                          <a:hlinkClick r:id="rId5"/>
                        </a:rPr>
                        <a:t>Autoroutes américaines (exemples d'ensembles de données)</a:t>
                      </a:r>
                      <a:endParaRPr lang="en-US" sz="1200" dirty="0">
                        <a:latin typeface="Aptos" panose="020B0004020202020204" pitchFamily="34" charset="0"/>
                      </a:endParaRPr>
                    </a:p>
                  </a:txBody>
                  <a:tcPr/>
                </a:tc>
                <a:extLst>
                  <a:ext uri="{0D108BD9-81ED-4DB2-BD59-A6C34878D82A}">
                    <a16:rowId xmlns:a16="http://schemas.microsoft.com/office/drawing/2014/main" val="1383051657"/>
                  </a:ext>
                </a:extLst>
              </a:tr>
              <a:tr h="370840">
                <a:tc>
                  <a:txBody>
                    <a:bodyPr/>
                    <a:lstStyle/>
                    <a:p>
                      <a:r>
                        <a:rPr lang="en-US" sz="1200" dirty="0">
                          <a:latin typeface="Aptos" panose="020B0004020202020204" pitchFamily="34" charset="0"/>
                        </a:rPr>
                        <a:t>5</a:t>
                      </a:r>
                    </a:p>
                  </a:txBody>
                  <a:tcPr/>
                </a:tc>
                <a:tc>
                  <a:txBody>
                    <a:bodyPr/>
                    <a:lstStyle/>
                    <a:p>
                      <a:pPr algn="l"/>
                      <a:r>
                        <a:rPr lang="en-US" sz="1200" dirty="0">
                          <a:latin typeface="Aptos" panose="020B0004020202020204" pitchFamily="34" charset="0"/>
                        </a:rPr>
                        <a:t>Enquête nationale sur les déplacements des ménages (NHTS)</a:t>
                      </a:r>
                    </a:p>
                  </a:txBody>
                  <a:tcPr/>
                </a:tc>
                <a:tc>
                  <a:txBody>
                    <a:bodyPr/>
                    <a:lstStyle/>
                    <a:p>
                      <a:pPr algn="l"/>
                      <a:r>
                        <a:rPr lang="en-US" sz="1200" dirty="0">
                          <a:latin typeface="Aptos" panose="020B0004020202020204" pitchFamily="34" charset="0"/>
                        </a:rPr>
                        <a:t>Microdonnées du journal de bord, fichiers sur les personnes et les véhicules</a:t>
                      </a:r>
                    </a:p>
                  </a:txBody>
                  <a:tcPr/>
                </a:tc>
                <a:tc>
                  <a:txBody>
                    <a:bodyPr/>
                    <a:lstStyle/>
                    <a:p>
                      <a:pPr algn="l"/>
                      <a:r>
                        <a:rPr lang="en-US" sz="1200" dirty="0">
                          <a:latin typeface="Aptos" panose="020B0004020202020204" pitchFamily="34" charset="0"/>
                        </a:rPr>
                        <a:t>CSV, SAS, SPSS</a:t>
                      </a:r>
                    </a:p>
                  </a:txBody>
                  <a:tcPr/>
                </a:tc>
                <a:tc>
                  <a:txBody>
                    <a:bodyPr/>
                    <a:lstStyle/>
                    <a:p>
                      <a:pPr algn="l"/>
                      <a:r>
                        <a:rPr lang="en-US" sz="1200" dirty="0">
                          <a:latin typeface="Aptos" panose="020B0004020202020204" pitchFamily="34" charset="0"/>
                          <a:hlinkClick r:id="rId6"/>
                        </a:rPr>
                        <a:t>États-Unis, vagues 2001-2022</a:t>
                      </a:r>
                      <a:endParaRPr lang="en-US" sz="1200" dirty="0">
                        <a:latin typeface="Aptos" panose="020B0004020202020204" pitchFamily="34" charset="0"/>
                      </a:endParaRPr>
                    </a:p>
                  </a:txBody>
                  <a:tcPr/>
                </a:tc>
                <a:extLst>
                  <a:ext uri="{0D108BD9-81ED-4DB2-BD59-A6C34878D82A}">
                    <a16:rowId xmlns:a16="http://schemas.microsoft.com/office/drawing/2014/main" val="2936203147"/>
                  </a:ext>
                </a:extLst>
              </a:tr>
              <a:tr h="370840">
                <a:tc>
                  <a:txBody>
                    <a:bodyPr/>
                    <a:lstStyle/>
                    <a:p>
                      <a:r>
                        <a:rPr lang="en-US" sz="1200" dirty="0">
                          <a:latin typeface="Aptos" panose="020B0004020202020204" pitchFamily="34" charset="0"/>
                        </a:rPr>
                        <a:t>6</a:t>
                      </a:r>
                    </a:p>
                  </a:txBody>
                  <a:tcPr/>
                </a:tc>
                <a:tc>
                  <a:txBody>
                    <a:bodyPr/>
                    <a:lstStyle/>
                    <a:p>
                      <a:pPr algn="l"/>
                      <a:r>
                        <a:rPr lang="en-US" sz="1200" dirty="0">
                          <a:latin typeface="Aptos" panose="020B0004020202020204" pitchFamily="34" charset="0"/>
                        </a:rPr>
                        <a:t>Eurostat GISCO – Réseaux de transport</a:t>
                      </a:r>
                    </a:p>
                  </a:txBody>
                  <a:tcPr/>
                </a:tc>
                <a:tc>
                  <a:txBody>
                    <a:bodyPr/>
                    <a:lstStyle/>
                    <a:p>
                      <a:pPr algn="l"/>
                      <a:r>
                        <a:rPr lang="en-US" sz="1200" dirty="0">
                          <a:latin typeface="Aptos" panose="020B0004020202020204" pitchFamily="34" charset="0"/>
                        </a:rPr>
                        <a:t>Couches rail/route RTE-T, itinéraires de ferry, ports</a:t>
                      </a:r>
                    </a:p>
                  </a:txBody>
                  <a:tcPr/>
                </a:tc>
                <a:tc>
                  <a:txBody>
                    <a:bodyPr/>
                    <a:lstStyle/>
                    <a:p>
                      <a:pPr algn="l"/>
                      <a:r>
                        <a:rPr lang="en-US" sz="1200" dirty="0">
                          <a:latin typeface="Aptos" panose="020B0004020202020204" pitchFamily="34" charset="0"/>
                        </a:rPr>
                        <a:t>Shapefile, GPKG</a:t>
                      </a:r>
                    </a:p>
                  </a:txBody>
                  <a:tcPr/>
                </a:tc>
                <a:tc>
                  <a:txBody>
                    <a:bodyPr/>
                    <a:lstStyle/>
                    <a:p>
                      <a:pPr algn="l"/>
                      <a:r>
                        <a:rPr lang="en-US" sz="1200" dirty="0">
                          <a:latin typeface="Aptos" panose="020B0004020202020204" pitchFamily="34" charset="0"/>
                          <a:hlinkClick r:id="rId7"/>
                        </a:rPr>
                        <a:t>UE-27 plus AELE, mise à jour irrégulière</a:t>
                      </a:r>
                      <a:endParaRPr lang="en-US" sz="1200" dirty="0">
                        <a:latin typeface="Aptos" panose="020B0004020202020204" pitchFamily="34" charset="0"/>
                      </a:endParaRPr>
                    </a:p>
                  </a:txBody>
                  <a:tcPr/>
                </a:tc>
                <a:extLst>
                  <a:ext uri="{0D108BD9-81ED-4DB2-BD59-A6C34878D82A}">
                    <a16:rowId xmlns:a16="http://schemas.microsoft.com/office/drawing/2014/main" val="3889524503"/>
                  </a:ext>
                </a:extLst>
              </a:tr>
              <a:tr h="370840">
                <a:tc>
                  <a:txBody>
                    <a:bodyPr/>
                    <a:lstStyle/>
                    <a:p>
                      <a:r>
                        <a:rPr lang="en-US" sz="1200" dirty="0">
                          <a:latin typeface="Aptos" panose="020B0004020202020204" pitchFamily="34" charset="0"/>
                        </a:rPr>
                        <a:t>7</a:t>
                      </a:r>
                    </a:p>
                  </a:txBody>
                  <a:tcPr/>
                </a:tc>
                <a:tc>
                  <a:txBody>
                    <a:bodyPr/>
                    <a:lstStyle/>
                    <a:p>
                      <a:pPr algn="l"/>
                      <a:r>
                        <a:rPr lang="en-US" sz="1200" dirty="0">
                          <a:latin typeface="Aptos" panose="020B0004020202020204" pitchFamily="34" charset="0"/>
                        </a:rPr>
                        <a:t>Répertoire GBFS (flux de mobilité partagée)</a:t>
                      </a:r>
                    </a:p>
                  </a:txBody>
                  <a:tcPr/>
                </a:tc>
                <a:tc>
                  <a:txBody>
                    <a:bodyPr/>
                    <a:lstStyle/>
                    <a:p>
                      <a:pPr algn="l"/>
                      <a:r>
                        <a:rPr lang="en-US" sz="1200" dirty="0">
                          <a:latin typeface="Aptos" panose="020B0004020202020204" pitchFamily="34" charset="0"/>
                        </a:rPr>
                        <a:t>État en temps réel des stations de vélos/scooters, journaux de trajet</a:t>
                      </a:r>
                    </a:p>
                  </a:txBody>
                  <a:tcPr/>
                </a:tc>
                <a:tc>
                  <a:txBody>
                    <a:bodyPr/>
                    <a:lstStyle/>
                    <a:p>
                      <a:pPr algn="l"/>
                      <a:r>
                        <a:rPr lang="en-US" sz="1200" dirty="0">
                          <a:latin typeface="Aptos" panose="020B0004020202020204" pitchFamily="34" charset="0"/>
                        </a:rPr>
                        <a:t>GBFS JSON</a:t>
                      </a:r>
                    </a:p>
                  </a:txBody>
                  <a:tcPr/>
                </a:tc>
                <a:tc>
                  <a:txBody>
                    <a:bodyPr/>
                    <a:lstStyle/>
                    <a:p>
                      <a:pPr algn="l"/>
                      <a:r>
                        <a:rPr lang="en-US" sz="1200" dirty="0">
                          <a:latin typeface="Aptos" panose="020B0004020202020204" pitchFamily="34" charset="0"/>
                          <a:hlinkClick r:id="rId8"/>
                        </a:rPr>
                        <a:t>Plus de 400 villes dans le monde</a:t>
                      </a:r>
                      <a:endParaRPr lang="en-US" sz="1200" dirty="0">
                        <a:latin typeface="Aptos" panose="020B0004020202020204" pitchFamily="34" charset="0"/>
                      </a:endParaRPr>
                    </a:p>
                  </a:txBody>
                  <a:tcPr/>
                </a:tc>
                <a:extLst>
                  <a:ext uri="{0D108BD9-81ED-4DB2-BD59-A6C34878D82A}">
                    <a16:rowId xmlns:a16="http://schemas.microsoft.com/office/drawing/2014/main" val="4240913475"/>
                  </a:ext>
                </a:extLst>
              </a:tr>
              <a:tr h="370840">
                <a:tc>
                  <a:txBody>
                    <a:bodyPr/>
                    <a:lstStyle/>
                    <a:p>
                      <a:r>
                        <a:rPr lang="en-US" sz="1200" dirty="0">
                          <a:latin typeface="Aptos" panose="020B0004020202020204" pitchFamily="34" charset="0"/>
                        </a:rPr>
                        <a:t>8</a:t>
                      </a:r>
                    </a:p>
                  </a:txBody>
                  <a:tcPr/>
                </a:tc>
                <a:tc>
                  <a:txBody>
                    <a:bodyPr/>
                    <a:lstStyle/>
                    <a:p>
                      <a:pPr algn="l"/>
                      <a:r>
                        <a:rPr lang="en-US" sz="1200" dirty="0">
                          <a:latin typeface="Aptos" panose="020B0004020202020204" pitchFamily="34" charset="0"/>
                        </a:rPr>
                        <a:t>Cadre d'analyse du fret (FAF 5)</a:t>
                      </a:r>
                    </a:p>
                  </a:txBody>
                  <a:tcPr/>
                </a:tc>
                <a:tc>
                  <a:txBody>
                    <a:bodyPr/>
                    <a:lstStyle/>
                    <a:p>
                      <a:pPr algn="l"/>
                      <a:r>
                        <a:rPr lang="en-US" sz="1200" dirty="0">
                          <a:latin typeface="Aptos" panose="020B0004020202020204" pitchFamily="34" charset="0"/>
                        </a:rPr>
                        <a:t>Tableaux OD pour le tonnage et la valeur par mode/marchandise</a:t>
                      </a:r>
                    </a:p>
                  </a:txBody>
                  <a:tcPr/>
                </a:tc>
                <a:tc>
                  <a:txBody>
                    <a:bodyPr/>
                    <a:lstStyle/>
                    <a:p>
                      <a:pPr algn="l"/>
                      <a:r>
                        <a:rPr lang="en-US" sz="1200" dirty="0">
                          <a:latin typeface="Aptos" panose="020B0004020202020204" pitchFamily="34" charset="0"/>
                        </a:rPr>
                        <a:t>CSV, DBF</a:t>
                      </a:r>
                    </a:p>
                  </a:txBody>
                  <a:tcPr/>
                </a:tc>
                <a:tc>
                  <a:txBody>
                    <a:bodyPr/>
                    <a:lstStyle/>
                    <a:p>
                      <a:pPr algn="l"/>
                      <a:r>
                        <a:rPr lang="en-US" sz="1200" dirty="0">
                          <a:latin typeface="Aptos" panose="020B0004020202020204" pitchFamily="34" charset="0"/>
                          <a:hlinkClick r:id="rId9"/>
                        </a:rPr>
                        <a:t>Flux nationaux et internationaux aux États-Unis, base 2017 + prévisions jusqu'en 2050</a:t>
                      </a:r>
                      <a:endParaRPr lang="en-US" sz="1200" dirty="0">
                        <a:latin typeface="Aptos" panose="020B0004020202020204" pitchFamily="34" charset="0"/>
                      </a:endParaRPr>
                    </a:p>
                  </a:txBody>
                  <a:tcPr/>
                </a:tc>
                <a:extLst>
                  <a:ext uri="{0D108BD9-81ED-4DB2-BD59-A6C34878D82A}">
                    <a16:rowId xmlns:a16="http://schemas.microsoft.com/office/drawing/2014/main" val="485465696"/>
                  </a:ext>
                </a:extLst>
              </a:tr>
            </a:tbl>
          </a:graphicData>
        </a:graphic>
      </p:graphicFrame>
      <p:sp>
        <p:nvSpPr>
          <p:cNvPr id="4" name="object 6">
            <a:extLst>
              <a:ext uri="{FF2B5EF4-FFF2-40B4-BE49-F238E27FC236}">
                <a16:creationId xmlns:a16="http://schemas.microsoft.com/office/drawing/2014/main" id="{83954311-695E-5E5C-F733-1CE1AF4A1F11}"/>
              </a:ext>
            </a:extLst>
          </p:cNvPr>
          <p:cNvSpPr txBox="1">
            <a:spLocks/>
          </p:cNvSpPr>
          <p:nvPr/>
        </p:nvSpPr>
        <p:spPr>
          <a:xfrm>
            <a:off x="7123815" y="6349505"/>
            <a:ext cx="433565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5" name="object 6">
            <a:extLst>
              <a:ext uri="{FF2B5EF4-FFF2-40B4-BE49-F238E27FC236}">
                <a16:creationId xmlns:a16="http://schemas.microsoft.com/office/drawing/2014/main" id="{8A6717F6-47B5-CC47-FEC5-2A35EB358384}"/>
              </a:ext>
            </a:extLst>
          </p:cNvPr>
          <p:cNvSpPr txBox="1">
            <a:spLocks noGrp="1"/>
          </p:cNvSpPr>
          <p:nvPr>
            <p:ph type="ftr" sz="quarter" idx="5"/>
          </p:nvPr>
        </p:nvSpPr>
        <p:spPr>
          <a:xfrm>
            <a:off x="763501" y="6349505"/>
            <a:ext cx="359584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3" name="object 3">
            <a:extLst>
              <a:ext uri="{FF2B5EF4-FFF2-40B4-BE49-F238E27FC236}">
                <a16:creationId xmlns:a16="http://schemas.microsoft.com/office/drawing/2014/main" id="{0BB4E564-7042-8A0A-CDCF-B6465C0A671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1.4. Étude des différentes sources de données sur les transports </a:t>
            </a:r>
            <a:endParaRPr lang="en-US" b="1" dirty="0">
              <a:solidFill>
                <a:schemeClr val="tx1"/>
              </a:solidFill>
              <a:latin typeface="Calibri" panose="020F0502020204030204" pitchFamily="34" charset="0"/>
              <a:cs typeface="Calibri" panose="020F0502020204030204" pitchFamily="34" charset="0"/>
            </a:endParaRPr>
          </a:p>
        </p:txBody>
      </p:sp>
      <p:sp>
        <p:nvSpPr>
          <p:cNvPr id="14" name="object 2">
            <a:extLst>
              <a:ext uri="{FF2B5EF4-FFF2-40B4-BE49-F238E27FC236}">
                <a16:creationId xmlns:a16="http://schemas.microsoft.com/office/drawing/2014/main" id="{A1A0BED8-BCF3-1EAF-A5A1-6BD145C55961}"/>
              </a:ext>
            </a:extLst>
          </p:cNvPr>
          <p:cNvSpPr txBox="1">
            <a:spLocks/>
          </p:cNvSpPr>
          <p:nvPr/>
        </p:nvSpPr>
        <p:spPr>
          <a:xfrm>
            <a:off x="726281" y="432621"/>
            <a:ext cx="7822295" cy="385820"/>
          </a:xfrm>
          <a:prstGeom prst="rect">
            <a:avLst/>
          </a:prstGeom>
          <a:solidFill>
            <a:srgbClr val="FD001F"/>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1. </a:t>
            </a:r>
            <a:r>
              <a:rPr lang="en-US" sz="2400" b="1" i="0">
                <a:solidFill>
                  <a:schemeClr val="bg1"/>
                </a:solidFill>
                <a:latin typeface="Aptos" panose="020B0004020202020204" pitchFamily="34" charset="0"/>
              </a:rPr>
              <a:t>Introduction à l'ensemble de données sur les transports</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31244045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73416-15B5-CC28-B2ED-C7814207546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7B95A9AB-7A89-32D7-7689-9B1516EA6BD6}"/>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02 :</a:t>
            </a:r>
          </a:p>
          <a:p>
            <a:pPr algn="ctr"/>
            <a:r>
              <a:rPr lang="en-US" sz="3200" b="1" dirty="0">
                <a:solidFill>
                  <a:schemeClr val="bg1"/>
                </a:solidFill>
                <a:latin typeface="Calibri" panose="020F0502020204030204" pitchFamily="34" charset="0"/>
                <a:cs typeface="Calibri" panose="020F0502020204030204" pitchFamily="34" charset="0"/>
              </a:rPr>
              <a:t>Guide d'installation des outils</a:t>
            </a:r>
          </a:p>
        </p:txBody>
      </p:sp>
      <p:sp>
        <p:nvSpPr>
          <p:cNvPr id="7" name="Slide Number Placeholder 6">
            <a:extLst>
              <a:ext uri="{FF2B5EF4-FFF2-40B4-BE49-F238E27FC236}">
                <a16:creationId xmlns:a16="http://schemas.microsoft.com/office/drawing/2014/main" id="{CD1919B4-B980-64AD-A64A-5A7EA3B005B1}"/>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13</a:t>
            </a:fld>
            <a:endParaRPr lang="en-AT" spc="-64" dirty="0"/>
          </a:p>
        </p:txBody>
      </p:sp>
      <p:sp>
        <p:nvSpPr>
          <p:cNvPr id="5" name="object 6">
            <a:extLst>
              <a:ext uri="{FF2B5EF4-FFF2-40B4-BE49-F238E27FC236}">
                <a16:creationId xmlns:a16="http://schemas.microsoft.com/office/drawing/2014/main" id="{BC77952E-6119-695B-6F65-6F5642930546}"/>
              </a:ext>
            </a:extLst>
          </p:cNvPr>
          <p:cNvSpPr txBox="1">
            <a:spLocks/>
          </p:cNvSpPr>
          <p:nvPr/>
        </p:nvSpPr>
        <p:spPr>
          <a:xfrm>
            <a:off x="6921795" y="6349505"/>
            <a:ext cx="453767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6" name="object 6">
            <a:extLst>
              <a:ext uri="{FF2B5EF4-FFF2-40B4-BE49-F238E27FC236}">
                <a16:creationId xmlns:a16="http://schemas.microsoft.com/office/drawing/2014/main" id="{5E30F608-D3F4-04F4-9FEF-3CBA4559B0A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spc="-13" dirty="0">
              <a:solidFill>
                <a:prstClr val="black"/>
              </a:solidFill>
            </a:endParaRPr>
          </a:p>
        </p:txBody>
      </p:sp>
    </p:spTree>
    <p:extLst>
      <p:ext uri="{BB962C8B-B14F-4D97-AF65-F5344CB8AC3E}">
        <p14:creationId xmlns:p14="http://schemas.microsoft.com/office/powerpoint/2010/main" val="7978688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ED4E4-58CD-AEF4-070A-A170B4A536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2E7B7E-2159-2860-55D4-7AEEF192A1B8}"/>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pic>
        <p:nvPicPr>
          <p:cNvPr id="9" name="Picture 8" descr="A computer screen with a red and blue gradient&#10;&#10;AI-generated content may be incorrect.">
            <a:extLst>
              <a:ext uri="{FF2B5EF4-FFF2-40B4-BE49-F238E27FC236}">
                <a16:creationId xmlns:a16="http://schemas.microsoft.com/office/drawing/2014/main" id="{8DEB2F62-3F66-5BFB-255B-218D9092C77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5364" y="5401147"/>
            <a:ext cx="964855" cy="863545"/>
          </a:xfrm>
          <a:prstGeom prst="rect">
            <a:avLst/>
          </a:prstGeom>
        </p:spPr>
      </p:pic>
      <p:sp>
        <p:nvSpPr>
          <p:cNvPr id="10" name="Slide Number Placeholder 9">
            <a:extLst>
              <a:ext uri="{FF2B5EF4-FFF2-40B4-BE49-F238E27FC236}">
                <a16:creationId xmlns:a16="http://schemas.microsoft.com/office/drawing/2014/main" id="{EA462648-17A2-44FC-BF57-8A5D10EA563B}"/>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14</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28438A0E-601D-15E6-F907-35E98EAEB64B}"/>
              </a:ext>
            </a:extLst>
          </p:cNvPr>
          <p:cNvSpPr txBox="1">
            <a:spLocks/>
          </p:cNvSpPr>
          <p:nvPr/>
        </p:nvSpPr>
        <p:spPr>
          <a:xfrm>
            <a:off x="7123815" y="6349505"/>
            <a:ext cx="433565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E7B952DD-7175-0AA2-4CAD-760825F4598B}"/>
              </a:ext>
            </a:extLst>
          </p:cNvPr>
          <p:cNvSpPr txBox="1">
            <a:spLocks/>
          </p:cNvSpPr>
          <p:nvPr/>
        </p:nvSpPr>
        <p:spPr>
          <a:xfrm>
            <a:off x="726280" y="1481581"/>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defTabSz="914400" hangingPunct="1">
              <a:lnSpc>
                <a:spcPct val="100000"/>
              </a:lnSpc>
              <a:spcBef>
                <a:spcPts val="0"/>
              </a:spcBef>
              <a:buFont typeface="Arial" panose="020B0604020202020204" pitchFamily="34" charset="0"/>
              <a:buChar char="•"/>
            </a:pPr>
            <a:r>
              <a:rPr lang="en-US" sz="2000" b="1" dirty="0">
                <a:solidFill>
                  <a:sysClr val="windowText" lastClr="000000"/>
                </a:solidFill>
                <a:latin typeface="Aptos" panose="020B0004020202020204" pitchFamily="34" charset="0"/>
              </a:rPr>
              <a:t>Obtenir une </a:t>
            </a:r>
            <a:r>
              <a:rPr lang="en-US" sz="2000" b="1" dirty="0" err="1">
                <a:solidFill>
                  <a:sysClr val="windowText" lastClr="000000"/>
                </a:solidFill>
                <a:latin typeface="Aptos" panose="020B0004020202020204" pitchFamily="34" charset="0"/>
              </a:rPr>
              <a:t>licence</a:t>
            </a:r>
            <a:endParaRPr lang="en-US" sz="2000" b="1" dirty="0">
              <a:solidFill>
                <a:sysClr val="windowText" lastClr="000000"/>
              </a:solidFill>
              <a:latin typeface="Aptos" panose="020B0004020202020204" pitchFamily="34" charset="0"/>
            </a:endParaRPr>
          </a:p>
          <a:p>
            <a:pPr marL="803275" lvl="1" indent="-341313" defTabSz="914400" hangingPunct="1">
              <a:lnSpc>
                <a:spcPct val="100000"/>
              </a:lnSpc>
              <a:spcBef>
                <a:spcPts val="0"/>
              </a:spcBef>
              <a:buFont typeface="Arial" panose="020B0604020202020204" pitchFamily="34" charset="0"/>
              <a:buChar char="•"/>
            </a:pPr>
            <a:r>
              <a:rPr lang="en-US" sz="1800" dirty="0">
                <a:solidFill>
                  <a:sysClr val="windowText" lastClr="000000"/>
                </a:solidFill>
                <a:latin typeface="Aptos" panose="020B0004020202020204" pitchFamily="34" charset="0"/>
              </a:rPr>
              <a:t>Connectez-vous au </a:t>
            </a:r>
            <a:r>
              <a:rPr lang="en-US" sz="1800" dirty="0">
                <a:solidFill>
                  <a:sysClr val="windowText" lastClr="000000"/>
                </a:solidFill>
                <a:latin typeface="Aptos" panose="020B0004020202020204" pitchFamily="34" charset="0"/>
                <a:hlinkClick r:id="rId3"/>
              </a:rPr>
              <a:t>site Web MATLAB </a:t>
            </a:r>
            <a:r>
              <a:rPr lang="en-US" sz="1800" dirty="0">
                <a:solidFill>
                  <a:sysClr val="windowText" lastClr="000000"/>
                </a:solidFill>
                <a:latin typeface="Aptos" panose="020B0004020202020204" pitchFamily="34" charset="0"/>
              </a:rPr>
              <a:t>à l'aide de votre adresse e-mail universitaire. Vous avez peut-être déjà accès à MATLAB et Simulink.</a:t>
            </a:r>
            <a:endParaRPr lang="en-US" sz="1800" b="1"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a:p>
            <a:pPr marL="285750" indent="-285750" defTabSz="914400" hangingPunct="1">
              <a:lnSpc>
                <a:spcPct val="100000"/>
              </a:lnSpc>
              <a:spcBef>
                <a:spcPts val="0"/>
              </a:spcBef>
              <a:buFont typeface="Arial" panose="020B0604020202020204" pitchFamily="34" charset="0"/>
              <a:buChar char="•"/>
            </a:pPr>
            <a:r>
              <a:rPr lang="en-US" sz="2000" b="1" dirty="0">
                <a:solidFill>
                  <a:sysClr val="windowText" lastClr="000000"/>
                </a:solidFill>
                <a:latin typeface="Aptos" panose="020B0004020202020204" pitchFamily="34" charset="0"/>
              </a:rPr>
              <a:t>Téléchargez le programme d'installation</a:t>
            </a:r>
            <a:endParaRPr lang="en-US" sz="2000" b="1"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Profil ▸ Téléchargements ▸ choisissez la version actuelle (par exemple R2025a).</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Enregistrez le fichier d'installation.</a:t>
            </a:r>
          </a:p>
          <a:p>
            <a:pPr marL="285750" indent="-285750" defTabSz="914400" hangingPunct="1">
              <a:lnSpc>
                <a:spcPct val="100000"/>
              </a:lnSpc>
              <a:spcBef>
                <a:spcPts val="0"/>
              </a:spcBef>
              <a:buFont typeface="Arial" panose="020B0604020202020204" pitchFamily="34" charset="0"/>
              <a:buChar char="•"/>
            </a:pPr>
            <a:r>
              <a:rPr lang="en-US" sz="2000" b="1" dirty="0">
                <a:solidFill>
                  <a:sysClr val="windowText" lastClr="000000"/>
                </a:solidFill>
                <a:latin typeface="Aptos" panose="020B0004020202020204" pitchFamily="34" charset="0"/>
              </a:rPr>
              <a:t>Exécutez le programme d'installation</a:t>
            </a:r>
            <a:endParaRPr lang="en-US" sz="2000" b="1"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Connectez-vous avec votre identifiant MathWorks.</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Sélectionnez </a:t>
            </a:r>
            <a:r>
              <a:rPr lang="en-US" sz="1800" dirty="0" err="1">
                <a:solidFill>
                  <a:sysClr val="windowText" lastClr="000000"/>
                </a:solidFill>
                <a:latin typeface="Aptos" panose="020B0004020202020204" pitchFamily="34" charset="0"/>
              </a:rPr>
              <a:t>la licence </a:t>
            </a:r>
            <a:r>
              <a:rPr lang="en-US" sz="1800" dirty="0">
                <a:solidFill>
                  <a:sysClr val="windowText" lastClr="000000"/>
                </a:solidFill>
                <a:latin typeface="Aptos" panose="020B0004020202020204" pitchFamily="34" charset="0"/>
              </a:rPr>
              <a:t>(d'essai ou académique).</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Cochez les boîtes à outils dont vous avez besoin (MATLAB, Statistiques, Cartographie, etc.).</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Choisissez le dossier d'installation (≈ 10 Go pour la base + les boîtes à outils courantes).</a:t>
            </a:r>
          </a:p>
          <a:p>
            <a:pPr marL="800100" lvl="1" indent="-342900" defTabSz="914400" hangingPunct="1">
              <a:lnSpc>
                <a:spcPct val="100000"/>
              </a:lnSpc>
              <a:spcBef>
                <a:spcPts val="600"/>
              </a:spcBef>
              <a:buClr>
                <a:schemeClr val="tx1"/>
              </a:buClr>
              <a:buFont typeface="Arial" panose="020B0604020202020204" pitchFamily="34" charset="0"/>
              <a:buChar char="•"/>
            </a:pPr>
            <a:r>
              <a:rPr lang="en-US" sz="1800" dirty="0">
                <a:solidFill>
                  <a:sysClr val="windowText" lastClr="000000"/>
                </a:solidFill>
                <a:latin typeface="Aptos" panose="020B0004020202020204" pitchFamily="34" charset="0"/>
              </a:rPr>
              <a:t>Installez et activez – l'assistant s'active automatiquement si vous êtes en ligne.</a:t>
            </a:r>
          </a:p>
          <a:p>
            <a:pPr marL="342900" indent="-342900" defTabSz="914400" hangingPunct="1">
              <a:lnSpc>
                <a:spcPct val="100000"/>
              </a:lnSpc>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Le document et la vidéo d'installation sont disponibles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4"/>
              </a:rPr>
              <a:t>ICI.</a:t>
            </a:r>
            <a:endPar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73572" lvl="1" indent="-285750" defTabSz="914400" hangingPunct="1">
              <a:lnSpc>
                <a:spcPct val="100000"/>
              </a:lnSpc>
              <a:spcBef>
                <a:spcPts val="0"/>
              </a:spcBef>
              <a:buFont typeface="Arial" panose="020B0604020202020204" pitchFamily="34" charset="0"/>
              <a:buChar char="•"/>
            </a:pPr>
            <a:endParaRPr lang="en-US" sz="1800"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3D9EAA53-4D0C-C426-1F60-F5A4E52DD2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 Installation de MATLAB Desktop (Windows/ MacOS/ Linux)</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0136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7DE88-6B5D-752B-9CAB-B1FCD93C505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004270-9F59-B5F4-2CD0-42F143F37268}"/>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pic>
        <p:nvPicPr>
          <p:cNvPr id="9" name="Picture 8" descr="A computer screen with a red and blue gradient&#10;&#10;AI-generated content may be incorrect.">
            <a:extLst>
              <a:ext uri="{FF2B5EF4-FFF2-40B4-BE49-F238E27FC236}">
                <a16:creationId xmlns:a16="http://schemas.microsoft.com/office/drawing/2014/main" id="{EAF17BE6-0BB4-BF2C-535E-04042AEADD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835364" y="5401147"/>
            <a:ext cx="964855" cy="863545"/>
          </a:xfrm>
          <a:prstGeom prst="rect">
            <a:avLst/>
          </a:prstGeom>
        </p:spPr>
      </p:pic>
      <p:sp>
        <p:nvSpPr>
          <p:cNvPr id="10" name="Slide Number Placeholder 9">
            <a:extLst>
              <a:ext uri="{FF2B5EF4-FFF2-40B4-BE49-F238E27FC236}">
                <a16:creationId xmlns:a16="http://schemas.microsoft.com/office/drawing/2014/main" id="{F99CE017-100A-BD5A-B36D-BC3070EF2013}"/>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15</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694EDFFC-6417-2FEE-3A95-D8BA4AE0F57C}"/>
              </a:ext>
            </a:extLst>
          </p:cNvPr>
          <p:cNvSpPr txBox="1">
            <a:spLocks/>
          </p:cNvSpPr>
          <p:nvPr/>
        </p:nvSpPr>
        <p:spPr>
          <a:xfrm>
            <a:off x="7145079" y="6349505"/>
            <a:ext cx="4314393"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88F88639-C8D9-8422-4754-A945E84A67C5}"/>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Option sans installation : MATLAB Online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Rendez-vous sur https://matlab.mathworks.com/ et connectez-vous.</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L'IDE du navigateur se lance avec un disque cloud de 5 Go.</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Téléchargez vos fichiers </a:t>
            </a:r>
            <a:r>
              <a:rPr lang="en-US" sz="1800" b="1" i="1" dirty="0">
                <a:latin typeface="Aptos" panose="020B0004020202020204" pitchFamily="34" charset="0"/>
              </a:rPr>
              <a:t>.m </a:t>
            </a:r>
            <a:r>
              <a:rPr lang="en-US" sz="1800" dirty="0">
                <a:latin typeface="Aptos" panose="020B0004020202020204" pitchFamily="34" charset="0"/>
              </a:rPr>
              <a:t>ou glissez-déposez vos données ; presque toutes les boîtes à outils fonctionnent. (Idéal pour les utilisateurs de Chromebook ou pour un débogage rapide.)</a:t>
            </a:r>
            <a:endParaRPr lang="en-US" sz="1800" dirty="0">
              <a:solidFill>
                <a:sysClr val="windowText" lastClr="000000"/>
              </a:solidFill>
              <a:latin typeface="Aptos" panose="020B0004020202020204" pitchFamily="34" charset="0"/>
            </a:endParaRPr>
          </a:p>
          <a:p>
            <a:pPr marL="215453" indent="-342900">
              <a:lnSpc>
                <a:spcPct val="100000"/>
              </a:lnSpc>
              <a:spcBef>
                <a:spcPts val="600"/>
              </a:spcBef>
              <a:buClr>
                <a:schemeClr val="tx1"/>
              </a:buClr>
              <a:buFont typeface="Arial" panose="020B0604020202020204" pitchFamily="34" charset="0"/>
              <a:buChar char="•"/>
            </a:pPr>
            <a:r>
              <a:rPr lang="en-US" sz="2000" b="1" dirty="0">
                <a:latin typeface="Aptos" panose="020B0004020202020204" pitchFamily="34" charset="0"/>
              </a:rPr>
              <a:t>Si vous ne pouvez pas installer MATLAB : GNU Octave (gratuit)</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Téléchargez-le à partir de https://octave.org/download (≈ 300 Mo).</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La plupart des syntaxes MATLAB de base (matrices, tracés) fonctionnent sans modification.</a:t>
            </a: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Limitations : moins de boîtes à outils, interface utilisateur/mise en page différente.</a:t>
            </a:r>
            <a:endParaRPr lang="en-US" sz="1800" b="1"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Tutoriels</a:t>
            </a:r>
          </a:p>
          <a:p>
            <a:pPr marL="803275" lvl="1" indent="-341313">
              <a:lnSpc>
                <a:spcPct val="100000"/>
              </a:lnSpc>
              <a:spcBef>
                <a:spcPts val="600"/>
              </a:spcBef>
              <a:buClr>
                <a:schemeClr val="tx1"/>
              </a:buClr>
              <a:buFont typeface="Arial" panose="020B0604020202020204" pitchFamily="34" charset="0"/>
              <a:buChar char="•"/>
            </a:pPr>
            <a:r>
              <a:rPr lang="en-US" sz="1800" dirty="0">
                <a:hlinkClick r:id="rId3"/>
              </a:rPr>
              <a:t>MATLAB Onramp | Cours en ligne à votre rythme - MATLAB &amp; Simulink</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4"/>
              </a:rPr>
              <a:t>Introduction à la programmation avec MATLAB | Coursera</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5"/>
              </a:rPr>
              <a:t>Tutoriels MATLAB : Premiers pas avec MATLAB - YouTube</a:t>
            </a:r>
            <a:endParaRPr lang="en-US" sz="1800" dirty="0">
              <a:solidFill>
                <a:sysClr val="windowText" lastClr="000000"/>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61962C7F-C46C-DC94-23BC-049DA0EF245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2.1.1. Outils et tutoriels alternatifs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64089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7A056-DC30-3936-9C56-4259CC40E2D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16B1E35-BDCA-1F9E-2F45-5F3352C5C685}"/>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5A6A056-9B90-2C63-62A6-13E805816120}"/>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16</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ED9706AC-AD6A-1092-1664-FAB9F652072A}"/>
              </a:ext>
            </a:extLst>
          </p:cNvPr>
          <p:cNvSpPr txBox="1">
            <a:spLocks/>
          </p:cNvSpPr>
          <p:nvPr/>
        </p:nvSpPr>
        <p:spPr>
          <a:xfrm>
            <a:off x="7049387" y="6349505"/>
            <a:ext cx="441008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FA1AD450-7E5B-0B27-9714-7787B43C5C98}"/>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Télécharger</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2900">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Rendez-vous sur https://www.anaconda.com → sélectionnez le programme d'installation graphique 64 bits pour Windows / macOS / Linux.</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Exécutez le programme d'installation</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Acceptez </a:t>
            </a:r>
            <a:r>
              <a:rPr lang="en-US" sz="1800" dirty="0" err="1">
                <a:latin typeface="Aptos" panose="020B0004020202020204" pitchFamily="34" charset="0"/>
              </a:rPr>
              <a:t>la licence </a:t>
            </a:r>
            <a:r>
              <a:rPr lang="en-US" sz="1800" dirty="0">
                <a:latin typeface="Aptos" panose="020B0004020202020204" pitchFamily="34" charset="0"/>
              </a:rPr>
              <a:t>→ La portée « Just Me » convient.</a:t>
            </a: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Conservez le chemin d'accès par défaut (C:\Users\&lt;vous&gt;\anaconda3 ou /Users/&lt;vous&gt;/anaconda3).</a:t>
            </a: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Cochez « Ajouter Anaconda au PATH » uniquement si vous n'utilisez pas déjà un autre Python.</a:t>
            </a:r>
          </a:p>
          <a:p>
            <a:pPr marL="803275" lvl="1" indent="-341313">
              <a:spcBef>
                <a:spcPts val="600"/>
              </a:spcBef>
              <a:buClr>
                <a:schemeClr val="tx1"/>
              </a:buClr>
              <a:buFont typeface="Arial" panose="020B0604020202020204" pitchFamily="34" charset="0"/>
              <a:buChar char="•"/>
            </a:pPr>
            <a:r>
              <a:rPr lang="en-US" sz="1800" dirty="0">
                <a:latin typeface="Aptos" panose="020B0004020202020204" pitchFamily="34" charset="0"/>
              </a:rPr>
              <a:t>Terminer → lancer Anaconda Navigator.</a:t>
            </a:r>
            <a:endParaRPr lang="en-US" sz="1800" b="1"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t>Vérifiez</a:t>
            </a:r>
          </a:p>
          <a:p>
            <a:pPr marL="803275" lvl="1" indent="-341313">
              <a:lnSpc>
                <a:spcPct val="100000"/>
              </a:lnSpc>
              <a:spcBef>
                <a:spcPts val="600"/>
              </a:spcBef>
              <a:buClr>
                <a:schemeClr val="tx1"/>
              </a:buClr>
              <a:buFont typeface="Arial" panose="020B0604020202020204" pitchFamily="34" charset="0"/>
              <a:buChar char="•"/>
            </a:pPr>
            <a:r>
              <a:rPr lang="en-US" sz="1800" dirty="0"/>
              <a:t>Ouvrez </a:t>
            </a:r>
            <a:r>
              <a:rPr lang="en-US" sz="1800" i="1" dirty="0"/>
              <a:t>l'invite Anaconda </a:t>
            </a:r>
            <a:r>
              <a:rPr lang="en-US" sz="1800" dirty="0"/>
              <a:t>(Win) ou le terminal (macOS/Linux) et tapez :</a:t>
            </a:r>
          </a:p>
          <a:p>
            <a:pPr lvl="3" indent="0">
              <a:lnSpc>
                <a:spcPct val="100000"/>
              </a:lnSpc>
              <a:spcBef>
                <a:spcPts val="600"/>
              </a:spcBef>
              <a:buClr>
                <a:schemeClr val="tx1"/>
              </a:buClr>
            </a:pPr>
            <a:r>
              <a:rPr lang="en-US" sz="1800" i="1" dirty="0" err="1">
                <a:solidFill>
                  <a:schemeClr val="tx1"/>
                </a:solidFill>
                <a:latin typeface="Aptos" panose="020B0004020202020204" pitchFamily="34" charset="0"/>
                <a:ea typeface="Open Sans" panose="020B0606030504020204" pitchFamily="34" charset="0"/>
                <a:cs typeface="Open Sans" panose="020B0606030504020204" pitchFamily="34" charset="0"/>
              </a:rPr>
              <a:t>conda </a:t>
            </a:r>
            <a:r>
              <a:rPr lang="en-US" sz="1800" i="1" dirty="0">
                <a:solidFill>
                  <a:schemeClr val="tx1"/>
                </a:solidFill>
                <a:latin typeface="Aptos" panose="020B0004020202020204" pitchFamily="34" charset="0"/>
                <a:ea typeface="Open Sans" panose="020B0606030504020204" pitchFamily="34" charset="0"/>
                <a:cs typeface="Open Sans" panose="020B0606030504020204" pitchFamily="34" charset="0"/>
              </a:rPr>
              <a:t>info</a:t>
            </a:r>
          </a:p>
          <a:p>
            <a:pPr lvl="3" indent="0">
              <a:lnSpc>
                <a:spcPct val="100000"/>
              </a:lnSpc>
              <a:spcBef>
                <a:spcPts val="600"/>
              </a:spcBef>
              <a:buClr>
                <a:schemeClr val="tx1"/>
              </a:buClr>
            </a:pPr>
            <a:r>
              <a:rPr lang="en-US" sz="1800" i="1" dirty="0">
                <a:solidFill>
                  <a:schemeClr val="tx1"/>
                </a:solidFill>
                <a:latin typeface="Aptos" panose="020B0004020202020204" pitchFamily="34" charset="0"/>
                <a:ea typeface="Open Sans" panose="020B0606030504020204" pitchFamily="34" charset="0"/>
                <a:cs typeface="Open Sans" panose="020B0606030504020204" pitchFamily="34" charset="0"/>
              </a:rPr>
              <a:t>python -V        # devrait afficher Python 3.12.x (ou version actuelle)</a:t>
            </a:r>
          </a:p>
          <a:p>
            <a:pPr marL="342900" indent="-342900">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Le document et la vidéo d'installation sont disponibles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2"/>
              </a:rPr>
              <a:t>ICI.</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26C79D91-6365-E7A0-D4CA-C27B52BC2C1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 Installation de Python avec Anaconda (recommandé pour les débutants)</a:t>
            </a:r>
            <a:endParaRPr lang="en-US" b="1" dirty="0">
              <a:solidFill>
                <a:schemeClr val="tx1"/>
              </a:solidFill>
              <a:latin typeface="Calibri" panose="020F0502020204030204" pitchFamily="34" charset="0"/>
              <a:cs typeface="Calibri" panose="020F0502020204030204" pitchFamily="34" charset="0"/>
            </a:endParaRPr>
          </a:p>
        </p:txBody>
      </p:sp>
      <p:pic>
        <p:nvPicPr>
          <p:cNvPr id="7" name="Picture 6" descr="A logo with a snake in a circle&#10;&#10;AI-generated content may be incorrect.">
            <a:extLst>
              <a:ext uri="{FF2B5EF4-FFF2-40B4-BE49-F238E27FC236}">
                <a16:creationId xmlns:a16="http://schemas.microsoft.com/office/drawing/2014/main" id="{26C17F5B-FEE0-8CCE-8AD7-FA9A92EFE5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4774" y="4660581"/>
            <a:ext cx="2813538" cy="1582615"/>
          </a:xfrm>
          <a:prstGeom prst="rect">
            <a:avLst/>
          </a:prstGeom>
        </p:spPr>
      </p:pic>
    </p:spTree>
    <p:extLst>
      <p:ext uri="{BB962C8B-B14F-4D97-AF65-F5344CB8AC3E}">
        <p14:creationId xmlns:p14="http://schemas.microsoft.com/office/powerpoint/2010/main" val="35227363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A5941-A282-39B4-F53F-34C1EB1FF6E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A17A076-13A7-F361-CFEB-9099B7B17A67}"/>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DBFD4BAB-42CD-BF72-273E-C14F040CCD33}"/>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17</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A666C177-E9CC-F325-76DA-4B6751AD2C49}"/>
              </a:ext>
            </a:extLst>
          </p:cNvPr>
          <p:cNvSpPr txBox="1">
            <a:spLocks/>
          </p:cNvSpPr>
          <p:nvPr/>
        </p:nvSpPr>
        <p:spPr>
          <a:xfrm>
            <a:off x="7151077" y="6349505"/>
            <a:ext cx="430839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D8C7CC6A-FEB0-DF34-F8D6-00223F759AB9}"/>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Option sans installation : Google </a:t>
            </a:r>
            <a:r>
              <a:rPr lang="en-US" sz="2000" b="1" dirty="0" err="1">
                <a:latin typeface="Aptos" panose="020B0004020202020204" pitchFamily="34" charset="0"/>
              </a:rPr>
              <a:t>Colab</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tabLst>
                <a:tab pos="742950" algn="l"/>
              </a:tabLst>
            </a:pPr>
            <a:r>
              <a:rPr lang="en-US" sz="1800" dirty="0">
                <a:latin typeface="Aptos" panose="020B0004020202020204" pitchFamily="34" charset="0"/>
              </a:rPr>
              <a:t>Rendez-vous sur</a:t>
            </a:r>
            <a:r>
              <a:rPr lang="en-US" sz="1800" dirty="0">
                <a:latin typeface="Aptos" panose="020B0004020202020204" pitchFamily="34" charset="0"/>
                <a:hlinkClick r:id="rId2"/>
              </a:rPr>
              <a:t> https://colab.research.google.com </a:t>
            </a:r>
            <a:r>
              <a:rPr lang="en-US" sz="1800" dirty="0">
                <a:latin typeface="Aptos" panose="020B0004020202020204" pitchFamily="34" charset="0"/>
              </a:rPr>
              <a:t>et connectez-vous avec Google.</a:t>
            </a:r>
          </a:p>
          <a:p>
            <a:pPr marL="803275" lvl="1" indent="-341313">
              <a:lnSpc>
                <a:spcPct val="100000"/>
              </a:lnSpc>
              <a:spcBef>
                <a:spcPts val="600"/>
              </a:spcBef>
              <a:buClr>
                <a:schemeClr val="tx1"/>
              </a:buClr>
              <a:buFont typeface="Arial" panose="020B0604020202020204" pitchFamily="34" charset="0"/>
              <a:buChar char="•"/>
              <a:tabLst>
                <a:tab pos="742950" algn="l"/>
              </a:tabLst>
            </a:pPr>
            <a:r>
              <a:rPr lang="en-US" sz="1800" dirty="0">
                <a:latin typeface="Aptos" panose="020B0004020202020204" pitchFamily="34" charset="0"/>
              </a:rPr>
              <a:t>Cliquez sur « Nouveau notebook » → vous obtenez Python 3.10+ dans le cloud.</a:t>
            </a:r>
          </a:p>
          <a:p>
            <a:pPr marL="803275" lvl="1" indent="-341313">
              <a:lnSpc>
                <a:spcPct val="100000"/>
              </a:lnSpc>
              <a:spcBef>
                <a:spcPts val="600"/>
              </a:spcBef>
              <a:buClr>
                <a:schemeClr val="tx1"/>
              </a:buClr>
              <a:buFont typeface="Arial" panose="020B0604020202020204" pitchFamily="34" charset="0"/>
              <a:buChar char="•"/>
              <a:tabLst>
                <a:tab pos="742950" algn="l"/>
              </a:tabLst>
            </a:pPr>
            <a:r>
              <a:rPr lang="en-US" sz="1800" dirty="0">
                <a:latin typeface="Aptos" panose="020B0004020202020204" pitchFamily="34" charset="0"/>
              </a:rPr>
              <a:t>Téléchargez des ensembles de données via la barre latérale ou montez Google Drive. (Idéal lorsque vous utilisez un Chromebook ou si les droits d'administrateur bloquent Anaconda.)</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Tutoriels</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hlinkClick r:id="rId3"/>
              </a:rPr>
              <a:t>https://www.codecademy.com/learn/learn-python-3</a:t>
            </a:r>
            <a:endParaRPr lang="en-US" sz="1800" dirty="0">
              <a:latin typeface="Aptos" panose="020B0004020202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hlinkClick r:id="rId4"/>
              </a:rPr>
              <a:t>Apprendre Python - Cours complet pour débutants [Tutoriel]</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5"/>
              </a:rPr>
              <a:t>Cours Python de Google  |  Formation Python  |  Google pour les développeurs</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6"/>
              </a:rPr>
              <a:t>Apprendre Python | Kaggle</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7"/>
              </a:rPr>
              <a:t>Tutoriel Python </a:t>
            </a:r>
            <a:r>
              <a:rPr lang="en-US" sz="1800" dirty="0"/>
              <a:t>– W3 schools</a:t>
            </a:r>
          </a:p>
          <a:p>
            <a:pPr marL="803275" lvl="1" indent="-341313">
              <a:lnSpc>
                <a:spcPct val="100000"/>
              </a:lnSpc>
              <a:spcBef>
                <a:spcPts val="600"/>
              </a:spcBef>
              <a:buClr>
                <a:schemeClr val="tx1"/>
              </a:buClr>
              <a:buFont typeface="Arial" panose="020B0604020202020204" pitchFamily="34" charset="0"/>
              <a:buChar char="•"/>
            </a:pPr>
            <a:r>
              <a:rPr lang="en-US" sz="1800" dirty="0">
                <a:hlinkClick r:id="rId8"/>
              </a:rPr>
              <a:t>Cours complet Python pour débutants [2025]</a:t>
            </a:r>
            <a:endParaRPr lang="en-US" sz="1800" dirty="0"/>
          </a:p>
          <a:p>
            <a:pPr marL="342900" indent="-342900">
              <a:spcBef>
                <a:spcPts val="600"/>
              </a:spcBef>
              <a:buClr>
                <a:schemeClr val="tx1"/>
              </a:buClr>
              <a:buFont typeface="Arial" panose="020B0604020202020204" pitchFamily="34" charset="0"/>
              <a:buChar char="•"/>
            </a:pP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DE669508-4E95-6916-1729-79580DA2723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2.2.1. Outils et tutoriels alternatifs</a:t>
            </a:r>
            <a:endParaRPr lang="en-US" b="1" dirty="0">
              <a:solidFill>
                <a:schemeClr val="tx1"/>
              </a:solidFill>
              <a:latin typeface="Calibri" panose="020F0502020204030204" pitchFamily="34" charset="0"/>
              <a:cs typeface="Calibri" panose="020F0502020204030204" pitchFamily="34" charset="0"/>
            </a:endParaRPr>
          </a:p>
        </p:txBody>
      </p:sp>
      <p:pic>
        <p:nvPicPr>
          <p:cNvPr id="4" name="Picture 3" descr="A logo with a black background&#10;&#10;AI-generated content may be incorrect.">
            <a:extLst>
              <a:ext uri="{FF2B5EF4-FFF2-40B4-BE49-F238E27FC236}">
                <a16:creationId xmlns:a16="http://schemas.microsoft.com/office/drawing/2014/main" id="{095E9D8A-D1C7-014D-0660-08D6541AD74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25880" y="4781610"/>
            <a:ext cx="1574339" cy="1574339"/>
          </a:xfrm>
          <a:prstGeom prst="rect">
            <a:avLst/>
          </a:prstGeom>
        </p:spPr>
      </p:pic>
    </p:spTree>
    <p:extLst>
      <p:ext uri="{BB962C8B-B14F-4D97-AF65-F5344CB8AC3E}">
        <p14:creationId xmlns:p14="http://schemas.microsoft.com/office/powerpoint/2010/main" val="348647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B76102-744E-15F5-E306-AADB3E7EE88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3E8E128-91F4-AA89-9954-3AB0BCE8326E}"/>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64732A64-961F-A772-30B1-BF1D0BF194C5}"/>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18</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C10D6DDB-FBF3-55A5-E36A-FDB57FA70D90}"/>
              </a:ext>
            </a:extLst>
          </p:cNvPr>
          <p:cNvSpPr txBox="1">
            <a:spLocks/>
          </p:cNvSpPr>
          <p:nvPr/>
        </p:nvSpPr>
        <p:spPr>
          <a:xfrm>
            <a:off x="7338647" y="6349505"/>
            <a:ext cx="4120826"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05749191-BEFE-45CA-8915-DBA36EE18278}"/>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Vérifiez votre éligibilité</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La plupart des universités vous offrent une </a:t>
            </a:r>
            <a:r>
              <a:rPr lang="en-US" sz="1800" dirty="0" err="1">
                <a:latin typeface="Aptos" panose="020B0004020202020204" pitchFamily="34" charset="0"/>
              </a:rPr>
              <a:t>licence</a:t>
            </a:r>
            <a:r>
              <a:rPr lang="en-US" sz="1800" dirty="0">
                <a:latin typeface="Aptos" panose="020B0004020202020204" pitchFamily="34" charset="0"/>
              </a:rPr>
              <a:t> Microsoft 365 Education gratuite.</a:t>
            </a: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Connectez-vous avec votre adresse e-mail scolaire sur office.com → bannière « Office 365 A1 est gratuit pour les étudiants ».</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Arial" panose="020B0604020202020204" pitchFamily="34" charset="0"/>
              <a:buChar char="•"/>
            </a:pPr>
            <a:r>
              <a:rPr lang="en-US" sz="2000" b="1" dirty="0">
                <a:latin typeface="Aptos" panose="020B0004020202020204" pitchFamily="34" charset="0"/>
              </a:rPr>
              <a:t>Télécharger le programme d'installation</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Page d'accueil Office ▸ Installer des applications ▸ Applications Microsoft 365</a:t>
            </a:r>
            <a:endPar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t>Exécutez l'installation et activez</a:t>
            </a:r>
          </a:p>
          <a:p>
            <a:pPr marL="803275" lvl="1" indent="-341313">
              <a:lnSpc>
                <a:spcPct val="100000"/>
              </a:lnSpc>
              <a:spcBef>
                <a:spcPts val="600"/>
              </a:spcBef>
              <a:buClr>
                <a:schemeClr val="tx1"/>
              </a:buClr>
              <a:buFont typeface="Arial" panose="020B0604020202020204" pitchFamily="34" charset="0"/>
              <a:buChar char="•"/>
            </a:pPr>
            <a:r>
              <a:rPr lang="en-US" sz="1800" dirty="0"/>
              <a:t>Acceptez les paramètres par défaut → une invite de connexion apparaît après le premier lancement → Excel s'ouvre et est activé.</a:t>
            </a:r>
          </a:p>
          <a:p>
            <a:pPr marL="803275" lvl="1" indent="-341313">
              <a:lnSpc>
                <a:spcPct val="100000"/>
              </a:lnSpc>
              <a:spcBef>
                <a:spcPts val="600"/>
              </a:spcBef>
              <a:buClr>
                <a:schemeClr val="tx1"/>
              </a:buClr>
              <a:buFont typeface="Arial" panose="020B0604020202020204" pitchFamily="34" charset="0"/>
              <a:buChar char="•"/>
            </a:pPr>
            <a:endParaRPr lang="en-US" sz="1800" i="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Le document d'installation et la vidéo sont disponibles </a:t>
            </a: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2"/>
              </a:rPr>
              <a:t>ICI.</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A616446B-ED60-C88B-BB18-62109079456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 Installation d'Excel via Microsoft 365 (application de bureau)</a:t>
            </a:r>
            <a:endParaRPr lang="en-US" b="1" dirty="0">
              <a:solidFill>
                <a:schemeClr val="tx1"/>
              </a:solidFill>
              <a:latin typeface="Calibri" panose="020F0502020204030204" pitchFamily="34" charset="0"/>
              <a:cs typeface="Calibri" panose="020F0502020204030204" pitchFamily="34" charset="0"/>
            </a:endParaRPr>
          </a:p>
        </p:txBody>
      </p:sp>
      <p:pic>
        <p:nvPicPr>
          <p:cNvPr id="4" name="Picture 3" descr="A green box with a white x on it&#10;&#10;AI-generated content may be incorrect.">
            <a:extLst>
              <a:ext uri="{FF2B5EF4-FFF2-40B4-BE49-F238E27FC236}">
                <a16:creationId xmlns:a16="http://schemas.microsoft.com/office/drawing/2014/main" id="{6152F7EA-5C16-2CA5-8A1E-C2D2732084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8932" y="5127511"/>
            <a:ext cx="1107480" cy="1046237"/>
          </a:xfrm>
          <a:prstGeom prst="rect">
            <a:avLst/>
          </a:prstGeom>
        </p:spPr>
      </p:pic>
    </p:spTree>
    <p:extLst>
      <p:ext uri="{BB962C8B-B14F-4D97-AF65-F5344CB8AC3E}">
        <p14:creationId xmlns:p14="http://schemas.microsoft.com/office/powerpoint/2010/main" val="2493771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FCE00-5AEA-DA43-EF04-6AB073A4077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B6E358-150F-A271-066C-A7E564889A4F}"/>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CF193F6D-76EB-183A-FEA9-19340F34383F}"/>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19</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34EA6499-4CB5-960A-317C-5340D2AE10EC}"/>
              </a:ext>
            </a:extLst>
          </p:cNvPr>
          <p:cNvSpPr txBox="1">
            <a:spLocks/>
          </p:cNvSpPr>
          <p:nvPr/>
        </p:nvSpPr>
        <p:spPr>
          <a:xfrm>
            <a:off x="7197969" y="6349505"/>
            <a:ext cx="426150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F29C49A7-58CC-2030-3653-4FA678BA1C4B}"/>
              </a:ext>
            </a:extLst>
          </p:cNvPr>
          <p:cNvSpPr txBox="1">
            <a:spLocks/>
          </p:cNvSpPr>
          <p:nvPr/>
        </p:nvSpPr>
        <p:spPr>
          <a:xfrm>
            <a:off x="726280" y="1354777"/>
            <a:ext cx="10515600" cy="435133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Wingdings" panose="05000000000000000000" pitchFamily="2" charset="2"/>
              <a:buChar char="§"/>
            </a:pPr>
            <a:r>
              <a:rPr lang="en-US" sz="2000" b="1" dirty="0">
                <a:latin typeface="Aptos" panose="020B0004020202020204" pitchFamily="34" charset="0"/>
              </a:rPr>
              <a:t>Installation zéro : Excel pour le Web</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Accédez à office.com → Lanceur d'applications ▸ Excel.</a:t>
            </a:r>
          </a:p>
          <a:p>
            <a:pPr marL="803275"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Nouveau classeur vierge ou téléchargement d'un fichier </a:t>
            </a:r>
            <a:r>
              <a:rPr lang="en-US" sz="1800" b="1" dirty="0">
                <a:latin typeface="Aptos" panose="020B0004020202020204" pitchFamily="34" charset="0"/>
              </a:rPr>
              <a:t>.xlsx</a:t>
            </a:r>
            <a:r>
              <a:rPr lang="en-US" sz="1800" dirty="0">
                <a:latin typeface="Aptos" panose="020B0004020202020204" pitchFamily="34" charset="0"/>
              </a:rPr>
              <a:t>.</a:t>
            </a:r>
          </a:p>
          <a:p>
            <a:pPr marL="803275"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Les modifications sont automatiquement enregistrées sur OneDrive ; les formules et graphiques de base fonctionnent, mais pas les macros.</a:t>
            </a:r>
            <a:endParaRPr lang="en-US" sz="1800" dirty="0">
              <a:solidFill>
                <a:sysClr val="windowText" lastClr="000000"/>
              </a:solidFill>
              <a:latin typeface="Aptos" panose="020B0004020202020204" pitchFamily="34" charset="0"/>
            </a:endParaRPr>
          </a:p>
          <a:p>
            <a:pPr marL="342900" indent="-342900">
              <a:spcBef>
                <a:spcPts val="600"/>
              </a:spcBef>
              <a:buClr>
                <a:schemeClr val="tx1"/>
              </a:buClr>
              <a:buFont typeface="Wingdings" panose="05000000000000000000" pitchFamily="2" charset="2"/>
              <a:buChar char="§"/>
            </a:pPr>
            <a:r>
              <a:rPr lang="en-US" sz="2000" b="1" dirty="0">
                <a:latin typeface="Aptos" panose="020B0004020202020204" pitchFamily="34" charset="0"/>
              </a:rPr>
              <a:t>Alternative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800" dirty="0">
                <a:latin typeface="Aptos" panose="020B0004020202020204" pitchFamily="34" charset="0"/>
              </a:rPr>
              <a:t>Google Sheets - uniquement sur navigateur, collaboration en temps réel ; importation/exportation .xlsx</a:t>
            </a:r>
            <a:endPar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Wingdings" panose="05000000000000000000" pitchFamily="2" charset="2"/>
              <a:buChar char="§"/>
            </a:pPr>
            <a:r>
              <a:rPr lang="en-US" sz="2000" b="1" dirty="0">
                <a:latin typeface="Aptos" panose="020B0004020202020204" pitchFamily="34" charset="0"/>
              </a:rPr>
              <a:t>Tutoriels</a:t>
            </a:r>
          </a:p>
          <a:p>
            <a:pPr marL="803275" lvl="1" indent="-341313">
              <a:lnSpc>
                <a:spcPct val="100000"/>
              </a:lnSpc>
              <a:spcBef>
                <a:spcPts val="600"/>
              </a:spcBef>
              <a:buClr>
                <a:schemeClr val="tx1"/>
              </a:buClr>
              <a:buFont typeface="Arial" panose="020B0604020202020204" pitchFamily="34" charset="0"/>
              <a:buChar char="•"/>
            </a:pPr>
            <a:r>
              <a:rPr lang="en-US" sz="2000" dirty="0">
                <a:hlinkClick r:id="rId2"/>
              </a:rPr>
              <a:t>Parcourir toutes les formations - Formation | Microsoft Learn</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a:hlinkClick r:id="rId3"/>
              </a:rPr>
              <a:t>Tutoriels Excel gratuits sur </a:t>
            </a:r>
            <a:r>
              <a:rPr lang="en-US" sz="2000" dirty="0" err="1">
                <a:hlinkClick r:id="rId3"/>
              </a:rPr>
              <a:t>GCFGlobal</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a:hlinkClick r:id="rId4"/>
              </a:rPr>
              <a:t>Introduction à Excel - Apprendre les bases d'Excel – YouTube</a:t>
            </a:r>
            <a:endParaRPr lang="en-US" sz="2000" dirty="0"/>
          </a:p>
        </p:txBody>
      </p:sp>
      <p:sp>
        <p:nvSpPr>
          <p:cNvPr id="6" name="object 3">
            <a:extLst>
              <a:ext uri="{FF2B5EF4-FFF2-40B4-BE49-F238E27FC236}">
                <a16:creationId xmlns:a16="http://schemas.microsoft.com/office/drawing/2014/main" id="{C560881D-7DB1-0149-47A4-ADFC664C57C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2.3.1. Outils alternatifs et tutoriels</a:t>
            </a:r>
            <a:endParaRPr lang="en-US" b="1" dirty="0">
              <a:solidFill>
                <a:schemeClr val="tx1"/>
              </a:solidFill>
              <a:latin typeface="Calibri" panose="020F0502020204030204" pitchFamily="34" charset="0"/>
              <a:cs typeface="Calibri" panose="020F0502020204030204" pitchFamily="34" charset="0"/>
            </a:endParaRPr>
          </a:p>
        </p:txBody>
      </p:sp>
      <p:pic>
        <p:nvPicPr>
          <p:cNvPr id="4" name="Picture 3" descr="A green box with a white x on it&#10;&#10;AI-generated content may be incorrect.">
            <a:extLst>
              <a:ext uri="{FF2B5EF4-FFF2-40B4-BE49-F238E27FC236}">
                <a16:creationId xmlns:a16="http://schemas.microsoft.com/office/drawing/2014/main" id="{D28F1731-3F05-1D46-012A-C243DC71E8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68932" y="5127511"/>
            <a:ext cx="1107480" cy="1046237"/>
          </a:xfrm>
          <a:prstGeom prst="rect">
            <a:avLst/>
          </a:prstGeom>
        </p:spPr>
      </p:pic>
    </p:spTree>
    <p:extLst>
      <p:ext uri="{BB962C8B-B14F-4D97-AF65-F5344CB8AC3E}">
        <p14:creationId xmlns:p14="http://schemas.microsoft.com/office/powerpoint/2010/main" val="41403840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B8A81-A5D1-59B3-AA92-4994267BE18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5067D42-EA4E-7D39-71BB-5E92C92E077B}"/>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C7A82F93-A454-2D17-F269-00804AAA7F4F}"/>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20</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AD426DA3-A63B-4C20-5225-5AEC8A7A5905}"/>
              </a:ext>
            </a:extLst>
          </p:cNvPr>
          <p:cNvSpPr txBox="1">
            <a:spLocks/>
          </p:cNvSpPr>
          <p:nvPr/>
        </p:nvSpPr>
        <p:spPr>
          <a:xfrm>
            <a:off x="7057293" y="6349505"/>
            <a:ext cx="440218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D8C3DAF6-6DE4-8023-0D0F-56204C396307}"/>
              </a:ext>
            </a:extLst>
          </p:cNvPr>
          <p:cNvSpPr txBox="1">
            <a:spLocks/>
          </p:cNvSpPr>
          <p:nvPr/>
        </p:nvSpPr>
        <p:spPr>
          <a:xfrm>
            <a:off x="726280" y="1244248"/>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1800" b="1" dirty="0">
                <a:latin typeface="Aptos" panose="020B0004020202020204" pitchFamily="34" charset="0"/>
              </a:rPr>
              <a:t>Choisissez votre type </a:t>
            </a:r>
            <a:r>
              <a:rPr lang="en-US" sz="1800" b="1" dirty="0" err="1">
                <a:latin typeface="Aptos" panose="020B0004020202020204" pitchFamily="34" charset="0"/>
              </a:rPr>
              <a:t>de licence</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600" b="1" dirty="0" err="1">
                <a:latin typeface="Aptos" panose="020B0004020202020204" pitchFamily="34" charset="0"/>
              </a:rPr>
              <a:t>Licence</a:t>
            </a:r>
            <a:r>
              <a:rPr lang="en-US" sz="1600" b="1" dirty="0">
                <a:latin typeface="Aptos" panose="020B0004020202020204" pitchFamily="34" charset="0"/>
              </a:rPr>
              <a:t> Campus </a:t>
            </a:r>
            <a:r>
              <a:rPr lang="en-US" sz="1600" dirty="0">
                <a:latin typeface="Aptos" panose="020B0004020202020204" pitchFamily="34" charset="0"/>
              </a:rPr>
              <a:t>- Demandez à votre service d'assistance informatique le fichier </a:t>
            </a:r>
            <a:r>
              <a:rPr lang="en-US" sz="1600" dirty="0" err="1">
                <a:latin typeface="Aptos" panose="020B0004020202020204" pitchFamily="34" charset="0"/>
              </a:rPr>
              <a:t>de licence</a:t>
            </a:r>
            <a:r>
              <a:rPr lang="en-US" sz="1600" dirty="0">
                <a:latin typeface="Aptos" panose="020B0004020202020204" pitchFamily="34" charset="0"/>
              </a:rPr>
              <a:t> réseau (*.</a:t>
            </a:r>
            <a:r>
              <a:rPr lang="en-US" sz="1600" dirty="0" err="1">
                <a:latin typeface="Aptos" panose="020B0004020202020204" pitchFamily="34" charset="0"/>
              </a:rPr>
              <a:t>lic</a:t>
            </a:r>
            <a:r>
              <a:rPr lang="en-US" sz="1600" dirty="0">
                <a:latin typeface="Aptos" panose="020B0004020202020204" pitchFamily="34" charset="0"/>
              </a:rPr>
              <a:t>) ou le nom d'utilisateur PTV Hub.</a:t>
            </a:r>
          </a:p>
          <a:p>
            <a:pPr marL="803275" lvl="1" indent="-341313">
              <a:lnSpc>
                <a:spcPct val="100000"/>
              </a:lnSpc>
              <a:spcBef>
                <a:spcPts val="600"/>
              </a:spcBef>
              <a:buClr>
                <a:schemeClr val="tx1"/>
              </a:buClr>
              <a:buFont typeface="Arial" panose="020B0604020202020204" pitchFamily="34" charset="0"/>
              <a:buChar char="•"/>
            </a:pPr>
            <a:r>
              <a:rPr lang="en-US" sz="1600" b="1" dirty="0">
                <a:latin typeface="Aptos" panose="020B0004020202020204" pitchFamily="34" charset="0"/>
              </a:rPr>
              <a:t>Essai gratuit pour les étudiants </a:t>
            </a:r>
            <a:r>
              <a:rPr lang="en-US" sz="1600" dirty="0">
                <a:latin typeface="Aptos" panose="020B0004020202020204" pitchFamily="34" charset="0"/>
              </a:rPr>
              <a:t>- Inscrivez-vous sur PTV Vision Traffic Suite for Students → recevez une </a:t>
            </a:r>
            <a:r>
              <a:rPr lang="en-US" sz="1600" dirty="0" err="1">
                <a:latin typeface="Aptos" panose="020B0004020202020204" pitchFamily="34" charset="0"/>
              </a:rPr>
              <a:t>licence</a:t>
            </a:r>
            <a:r>
              <a:rPr lang="en-US" sz="1600" dirty="0">
                <a:latin typeface="Aptos" panose="020B0004020202020204" pitchFamily="34" charset="0"/>
              </a:rPr>
              <a:t> de 6 mois avec des fonctionnalités limitées (max. 30 zones / 1 500 liaisons). – Téléchargez-la </a:t>
            </a:r>
            <a:r>
              <a:rPr lang="en-US" sz="1600" dirty="0">
                <a:latin typeface="Aptos" panose="020B0004020202020204" pitchFamily="34" charset="0"/>
                <a:hlinkClick r:id="rId2"/>
              </a:rPr>
              <a:t>ICI</a:t>
            </a:r>
            <a:r>
              <a:rPr lang="en-US" sz="1600" dirty="0">
                <a:latin typeface="Aptos" panose="020B0004020202020204" pitchFamily="34" charset="0"/>
              </a:rPr>
              <a:t>.</a:t>
            </a:r>
          </a:p>
          <a:p>
            <a:pPr marL="342900" indent="-342900">
              <a:spcBef>
                <a:spcPts val="600"/>
              </a:spcBef>
              <a:buClr>
                <a:schemeClr val="tx1"/>
              </a:buClr>
              <a:buFont typeface="Arial" panose="020B0604020202020204" pitchFamily="34" charset="0"/>
              <a:buChar char="•"/>
            </a:pPr>
            <a:r>
              <a:rPr lang="en-US" sz="1800" b="1" dirty="0">
                <a:latin typeface="Aptos" panose="020B0004020202020204" pitchFamily="34" charset="0"/>
              </a:rPr>
              <a:t>Téléchargez le programme d'installation (Windows uniquement)</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600" dirty="0">
                <a:latin typeface="Aptos" panose="020B0004020202020204" pitchFamily="34" charset="0"/>
              </a:rPr>
              <a:t>Connectez-vous au portail étudiant ➜ Téléchargez VISUM 2025.</a:t>
            </a:r>
          </a:p>
          <a:p>
            <a:pPr marL="803275" lvl="1" indent="-341313">
              <a:lnSpc>
                <a:spcPct val="100000"/>
              </a:lnSpc>
              <a:spcBef>
                <a:spcPts val="600"/>
              </a:spcBef>
              <a:buClr>
                <a:schemeClr val="tx1"/>
              </a:buClr>
              <a:buFont typeface="Arial" panose="020B0604020202020204" pitchFamily="34" charset="0"/>
              <a:buChar char="•"/>
            </a:pPr>
            <a:r>
              <a:rPr lang="en-US" sz="1600" dirty="0">
                <a:latin typeface="Aptos" panose="020B0004020202020204" pitchFamily="34" charset="0"/>
              </a:rPr>
              <a:t>Facultatif : téléchargez également le pack de données du tutoriel (TutorialData.zip).</a:t>
            </a:r>
          </a:p>
          <a:p>
            <a:pPr marL="803275" lvl="1" indent="-341313">
              <a:lnSpc>
                <a:spcPct val="100000"/>
              </a:lnSpc>
              <a:spcBef>
                <a:spcPts val="600"/>
              </a:spcBef>
              <a:buClr>
                <a:schemeClr val="tx1"/>
              </a:buClr>
              <a:buFont typeface="Arial" panose="020B0604020202020204" pitchFamily="34" charset="0"/>
              <a:buChar char="•"/>
            </a:pPr>
            <a:r>
              <a:rPr lang="en-US" sz="1600" dirty="0">
                <a:latin typeface="Aptos" panose="020B0004020202020204" pitchFamily="34" charset="0"/>
              </a:rPr>
              <a:t>Vérifiez la configuration système : Windows 10 64 bits ou Windows 11, 8 Go de RAM, 10 Go d'espace disque disponible, GPU DirectX 11. </a:t>
            </a:r>
            <a:endParaRPr lang="en-US" sz="16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1800" b="1" dirty="0"/>
              <a:t>Installer et activer</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400" dirty="0"/>
              <a:t>Exécutez PTV_Visum_2025.exe → « Installer pour tous les utilisateurs ».</a:t>
            </a:r>
          </a:p>
          <a:p>
            <a:pPr marL="803275" lvl="1" indent="-341313">
              <a:lnSpc>
                <a:spcPct val="100000"/>
              </a:lnSpc>
              <a:spcBef>
                <a:spcPts val="600"/>
              </a:spcBef>
              <a:buClr>
                <a:schemeClr val="tx1"/>
              </a:buClr>
              <a:buFont typeface="Arial" panose="020B0604020202020204" pitchFamily="34" charset="0"/>
              <a:buChar char="•"/>
            </a:pPr>
            <a:r>
              <a:rPr lang="en-US" sz="1400" dirty="0"/>
              <a:t>Lorsque l'</a:t>
            </a:r>
            <a:r>
              <a:rPr lang="en-US" sz="1400" b="1" dirty="0"/>
              <a:t>assistant</a:t>
            </a:r>
            <a:r>
              <a:rPr lang="en-US" sz="1400" dirty="0"/>
              <a:t> </a:t>
            </a:r>
            <a:r>
              <a:rPr lang="en-US" sz="1400" b="1" dirty="0" err="1"/>
              <a:t>de licence </a:t>
            </a:r>
            <a:r>
              <a:rPr lang="en-US" sz="1400" dirty="0"/>
              <a:t>s'affiche :</a:t>
            </a:r>
          </a:p>
          <a:p>
            <a:pPr marL="461962" lvl="2" indent="0">
              <a:lnSpc>
                <a:spcPct val="100000"/>
              </a:lnSpc>
              <a:spcBef>
                <a:spcPts val="600"/>
              </a:spcBef>
              <a:buClr>
                <a:schemeClr val="tx1"/>
              </a:buClr>
            </a:pPr>
            <a:r>
              <a:rPr lang="en-US" sz="1400" i="1" dirty="0">
                <a:solidFill>
                  <a:schemeClr val="tx1"/>
                </a:solidFill>
                <a:latin typeface="Aptos" panose="020B0004020202020204" pitchFamily="34" charset="0"/>
                <a:ea typeface="Open Sans" panose="020B0606030504020204" pitchFamily="34" charset="0"/>
                <a:cs typeface="Open Sans" panose="020B0606030504020204" pitchFamily="34" charset="0"/>
              </a:rPr>
              <a:t>	Essai : sélectionnez « Activer via PTV Hub / </a:t>
            </a:r>
            <a:r>
              <a:rPr lang="en-US" sz="1400" i="1" dirty="0" err="1">
                <a:solidFill>
                  <a:schemeClr val="tx1"/>
                </a:solidFill>
                <a:latin typeface="Aptos" panose="020B0004020202020204" pitchFamily="34" charset="0"/>
                <a:ea typeface="Open Sans" panose="020B0606030504020204" pitchFamily="34" charset="0"/>
                <a:cs typeface="Open Sans" panose="020B0606030504020204" pitchFamily="34" charset="0"/>
              </a:rPr>
              <a:t>licence</a:t>
            </a:r>
            <a:r>
              <a:rPr lang="en-US" sz="1400" i="1" dirty="0">
                <a:solidFill>
                  <a:schemeClr val="tx1"/>
                </a:solidFill>
                <a:latin typeface="Aptos" panose="020B0004020202020204" pitchFamily="34" charset="0"/>
                <a:ea typeface="Open Sans" panose="020B0606030504020204" pitchFamily="34" charset="0"/>
                <a:cs typeface="Open Sans" panose="020B0606030504020204" pitchFamily="34" charset="0"/>
              </a:rPr>
              <a:t>étudiant » ➜ collez le code figurant dans votre e-mail de confirmation.</a:t>
            </a:r>
          </a:p>
          <a:p>
            <a:pPr marL="803275" lvl="1" indent="-341313">
              <a:lnSpc>
                <a:spcPct val="100000"/>
              </a:lnSpc>
              <a:spcBef>
                <a:spcPts val="600"/>
              </a:spcBef>
              <a:buClr>
                <a:schemeClr val="tx1"/>
              </a:buClr>
              <a:buFont typeface="Arial" panose="020B0604020202020204" pitchFamily="34" charset="0"/>
              <a:buChar char="•"/>
            </a:pPr>
            <a:r>
              <a:rPr lang="en-US" sz="1400" i="1" dirty="0">
                <a:solidFill>
                  <a:schemeClr val="tx1"/>
                </a:solidFill>
                <a:latin typeface="Aptos" panose="020B0004020202020204" pitchFamily="34" charset="0"/>
                <a:ea typeface="Open Sans" panose="020B0606030504020204" pitchFamily="34" charset="0"/>
                <a:cs typeface="Open Sans" panose="020B0606030504020204" pitchFamily="34" charset="0"/>
              </a:rPr>
              <a:t>Terminer – le premier lancement peut prendre 1 à 2 minutes pendant l'enregistrement des boîtes à outils.</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Le document et la vidéo d'installation sont disponibles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3"/>
              </a:rPr>
              <a:t>ICI.</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FCBF348B-6C34-1CA9-4223-8D418F674B7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 Installation de VISUM</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752D0829-D6E9-76F3-440C-AA9211C478A9}"/>
              </a:ext>
            </a:extLst>
          </p:cNvPr>
          <p:cNvPicPr>
            <a:picLocks noChangeAspect="1"/>
          </p:cNvPicPr>
          <p:nvPr/>
        </p:nvPicPr>
        <p:blipFill>
          <a:blip r:embed="rId4">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18531255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2B8DB-F078-5D20-13B6-2ADE929C91A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F2CED41-2181-6A77-0B73-75ECF55F172F}"/>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1FB4926-B55E-FFF1-22EF-21EFC9AC4A72}"/>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21</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6C08D8D2-BBC3-7381-4C13-1B1CBE59C8A4}"/>
              </a:ext>
            </a:extLst>
          </p:cNvPr>
          <p:cNvSpPr txBox="1">
            <a:spLocks/>
          </p:cNvSpPr>
          <p:nvPr/>
        </p:nvSpPr>
        <p:spPr>
          <a:xfrm>
            <a:off x="7010401" y="6349505"/>
            <a:ext cx="444907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85FCF5AB-5EB4-660F-0EC0-B2E311D6CD72}"/>
              </a:ext>
            </a:extLst>
          </p:cNvPr>
          <p:cNvSpPr txBox="1">
            <a:spLocks/>
          </p:cNvSpPr>
          <p:nvPr/>
        </p:nvSpPr>
        <p:spPr>
          <a:xfrm>
            <a:off x="726280" y="1348777"/>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Tutoriels VISUM</a:t>
            </a:r>
          </a:p>
          <a:p>
            <a:pPr marL="803275" lvl="1" indent="-341313">
              <a:lnSpc>
                <a:spcPct val="100000"/>
              </a:lnSpc>
              <a:spcBef>
                <a:spcPts val="600"/>
              </a:spcBef>
              <a:buClr>
                <a:schemeClr val="tx1"/>
              </a:buClr>
              <a:buFont typeface="Arial" panose="020B0604020202020204" pitchFamily="34" charset="0"/>
              <a:buChar char="•"/>
            </a:pPr>
            <a:r>
              <a:rPr lang="en-US" sz="2000" dirty="0">
                <a:hlinkClick r:id="rId2"/>
              </a:rPr>
              <a:t>PTV </a:t>
            </a:r>
            <a:r>
              <a:rPr lang="en-US" sz="2000" dirty="0" err="1">
                <a:hlinkClick r:id="rId2"/>
              </a:rPr>
              <a:t>Visum </a:t>
            </a:r>
            <a:r>
              <a:rPr lang="en-US" sz="2000" dirty="0">
                <a:hlinkClick r:id="rId2"/>
              </a:rPr>
              <a:t>| Premiers pas – YouTube</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a:hlinkClick r:id="rId3"/>
              </a:rPr>
              <a:t>Tutoriels PTV VISUM – YouTube</a:t>
            </a:r>
            <a:endParaRPr lang="en-US" sz="2000" dirty="0"/>
          </a:p>
          <a:p>
            <a:pPr marL="803275" lvl="1" indent="-341313">
              <a:lnSpc>
                <a:spcPct val="100000"/>
              </a:lnSpc>
              <a:spcBef>
                <a:spcPts val="600"/>
              </a:spcBef>
              <a:buClr>
                <a:schemeClr val="tx1"/>
              </a:buClr>
              <a:buFont typeface="Arial" panose="020B0604020202020204" pitchFamily="34" charset="0"/>
              <a:buChar char="•"/>
            </a:pPr>
            <a:r>
              <a:rPr lang="en-US" sz="2000" dirty="0" err="1">
                <a:hlinkClick r:id="rId4"/>
              </a:rPr>
              <a:t>Visum Quickstart </a:t>
            </a:r>
            <a:r>
              <a:rPr lang="en-US" sz="2000" dirty="0">
                <a:hlinkClick r:id="rId4"/>
              </a:rPr>
              <a:t>ENG | PDF | Matrice (mathématiques) | Bouton (informatique)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E0230E3D-20CF-5B95-FBA9-3926FE9729A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2.4.1. Tutoriels</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DE5F6CD1-FDF0-AF9F-4577-A0DA81BF97DA}"/>
              </a:ext>
            </a:extLst>
          </p:cNvPr>
          <p:cNvPicPr>
            <a:picLocks noChangeAspect="1"/>
          </p:cNvPicPr>
          <p:nvPr/>
        </p:nvPicPr>
        <p:blipFill>
          <a:blip r:embed="rId5">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40857833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558308-0AF2-5A5D-F71B-3DD6CB6FB85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1BB71DE-C232-2612-88AB-FD83A0AB2B71}"/>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89F8133-5B8C-EBF7-A0B6-F06AF9285AEA}"/>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22</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359594A9-55BF-5802-FC0D-6037CBAEF4DA}"/>
              </a:ext>
            </a:extLst>
          </p:cNvPr>
          <p:cNvSpPr txBox="1">
            <a:spLocks/>
          </p:cNvSpPr>
          <p:nvPr/>
        </p:nvSpPr>
        <p:spPr>
          <a:xfrm>
            <a:off x="7244863" y="6349505"/>
            <a:ext cx="421461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88841D1F-8080-C22B-5287-8C131A613009}"/>
              </a:ext>
            </a:extLst>
          </p:cNvPr>
          <p:cNvSpPr txBox="1">
            <a:spLocks/>
          </p:cNvSpPr>
          <p:nvPr/>
        </p:nvSpPr>
        <p:spPr>
          <a:xfrm>
            <a:off x="726280" y="1244248"/>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1800" b="1" dirty="0">
                <a:latin typeface="Aptos" panose="020B0004020202020204" pitchFamily="34" charset="0"/>
              </a:rPr>
              <a:t>Choisissez votre type </a:t>
            </a:r>
            <a:r>
              <a:rPr lang="en-US" sz="1800" b="1" dirty="0" err="1">
                <a:latin typeface="Aptos" panose="020B0004020202020204" pitchFamily="34" charset="0"/>
              </a:rPr>
              <a:t>de licence</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600" b="1" dirty="0" err="1">
                <a:latin typeface="Aptos" panose="020B0004020202020204" pitchFamily="34" charset="0"/>
              </a:rPr>
              <a:t>Licence</a:t>
            </a:r>
            <a:r>
              <a:rPr lang="en-US" sz="1600" b="1" dirty="0">
                <a:latin typeface="Aptos" panose="020B0004020202020204" pitchFamily="34" charset="0"/>
              </a:rPr>
              <a:t> Campus </a:t>
            </a:r>
            <a:r>
              <a:rPr lang="en-US" sz="1600" dirty="0">
                <a:latin typeface="Aptos" panose="020B0004020202020204" pitchFamily="34" charset="0"/>
              </a:rPr>
              <a:t>- Demandez à votre service d'assistance informatique le fichier </a:t>
            </a:r>
            <a:r>
              <a:rPr lang="en-US" sz="1600" dirty="0" err="1">
                <a:latin typeface="Aptos" panose="020B0004020202020204" pitchFamily="34" charset="0"/>
              </a:rPr>
              <a:t>de licence</a:t>
            </a:r>
            <a:r>
              <a:rPr lang="en-US" sz="1600" dirty="0">
                <a:latin typeface="Aptos" panose="020B0004020202020204" pitchFamily="34" charset="0"/>
              </a:rPr>
              <a:t> réseau (*.</a:t>
            </a:r>
            <a:r>
              <a:rPr lang="en-US" sz="1600" dirty="0" err="1">
                <a:latin typeface="Aptos" panose="020B0004020202020204" pitchFamily="34" charset="0"/>
              </a:rPr>
              <a:t>lic</a:t>
            </a:r>
            <a:r>
              <a:rPr lang="en-US" sz="1600" dirty="0">
                <a:latin typeface="Aptos" panose="020B0004020202020204" pitchFamily="34" charset="0"/>
              </a:rPr>
              <a:t>) ou le nom d'utilisateur PTV Hub.</a:t>
            </a:r>
          </a:p>
          <a:p>
            <a:pPr marL="803275" lvl="1" indent="-341313">
              <a:lnSpc>
                <a:spcPct val="100000"/>
              </a:lnSpc>
              <a:spcBef>
                <a:spcPts val="600"/>
              </a:spcBef>
              <a:buClr>
                <a:schemeClr val="tx1"/>
              </a:buClr>
              <a:buFont typeface="Arial" panose="020B0604020202020204" pitchFamily="34" charset="0"/>
              <a:buChar char="•"/>
            </a:pPr>
            <a:r>
              <a:rPr lang="en-US" sz="1600" b="1" dirty="0">
                <a:latin typeface="Aptos" panose="020B0004020202020204" pitchFamily="34" charset="0"/>
              </a:rPr>
              <a:t>Essai gratuit pour les étudiants </a:t>
            </a:r>
            <a:r>
              <a:rPr lang="en-US" sz="1600" dirty="0">
                <a:latin typeface="Aptos" panose="020B0004020202020204" pitchFamily="34" charset="0"/>
              </a:rPr>
              <a:t>- Inscrivez-vous sur PTV Vision Traffic Suite for Students → recevez une </a:t>
            </a:r>
            <a:r>
              <a:rPr lang="en-US" sz="1600" dirty="0" err="1">
                <a:latin typeface="Aptos" panose="020B0004020202020204" pitchFamily="34" charset="0"/>
              </a:rPr>
              <a:t>licence</a:t>
            </a:r>
            <a:r>
              <a:rPr lang="en-US" sz="1600" dirty="0">
                <a:latin typeface="Aptos" panose="020B0004020202020204" pitchFamily="34" charset="0"/>
              </a:rPr>
              <a:t> de 6 mois avec des fonctionnalités limitées (max. 30 zones / 1 500 liaisons). – Téléchargez-la </a:t>
            </a:r>
            <a:r>
              <a:rPr lang="en-US" sz="1600" dirty="0">
                <a:latin typeface="Aptos" panose="020B0004020202020204" pitchFamily="34" charset="0"/>
                <a:hlinkClick r:id="rId3"/>
              </a:rPr>
              <a:t>ICI</a:t>
            </a:r>
            <a:r>
              <a:rPr lang="en-US" sz="1600" dirty="0">
                <a:latin typeface="Aptos" panose="020B0004020202020204" pitchFamily="34" charset="0"/>
              </a:rPr>
              <a:t>.</a:t>
            </a:r>
          </a:p>
          <a:p>
            <a:pPr marL="342900" indent="-342900">
              <a:spcBef>
                <a:spcPts val="600"/>
              </a:spcBef>
              <a:buClr>
                <a:schemeClr val="tx1"/>
              </a:buClr>
              <a:buFont typeface="Arial" panose="020B0604020202020204" pitchFamily="34" charset="0"/>
              <a:buChar char="•"/>
            </a:pPr>
            <a:r>
              <a:rPr lang="en-US" sz="1800" b="1" dirty="0">
                <a:latin typeface="Aptos" panose="020B0004020202020204" pitchFamily="34" charset="0"/>
              </a:rPr>
              <a:t>Téléchargez le programme d'installation (Windows uniquement)</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600" dirty="0">
                <a:latin typeface="Aptos" panose="020B0004020202020204" pitchFamily="34" charset="0"/>
              </a:rPr>
              <a:t>Connectez-vous au portail étudiant ➜ Téléchargez VISUM 2025.</a:t>
            </a:r>
          </a:p>
          <a:p>
            <a:pPr marL="803275" lvl="1" indent="-341313">
              <a:lnSpc>
                <a:spcPct val="100000"/>
              </a:lnSpc>
              <a:spcBef>
                <a:spcPts val="600"/>
              </a:spcBef>
              <a:buClr>
                <a:schemeClr val="tx1"/>
              </a:buClr>
              <a:buFont typeface="Arial" panose="020B0604020202020204" pitchFamily="34" charset="0"/>
              <a:buChar char="•"/>
            </a:pPr>
            <a:r>
              <a:rPr lang="en-US" sz="1600" dirty="0">
                <a:latin typeface="Aptos" panose="020B0004020202020204" pitchFamily="34" charset="0"/>
              </a:rPr>
              <a:t>Facultatif : téléchargez également le pack de données du tutoriel (TutorialData.zip).</a:t>
            </a:r>
          </a:p>
          <a:p>
            <a:pPr marL="803275" lvl="1" indent="-341313">
              <a:lnSpc>
                <a:spcPct val="100000"/>
              </a:lnSpc>
              <a:spcBef>
                <a:spcPts val="600"/>
              </a:spcBef>
              <a:buClr>
                <a:schemeClr val="tx1"/>
              </a:buClr>
              <a:buFont typeface="Arial" panose="020B0604020202020204" pitchFamily="34" charset="0"/>
              <a:buChar char="•"/>
            </a:pPr>
            <a:r>
              <a:rPr lang="en-US" sz="1600" dirty="0">
                <a:latin typeface="Aptos" panose="020B0004020202020204" pitchFamily="34" charset="0"/>
              </a:rPr>
              <a:t>Vérifiez la configuration système : Windows 10 64 bits ou Windows 11, 8 Go de RAM, 10 Go d'espace disque disponible, GPU DirectX 11. </a:t>
            </a:r>
            <a:endParaRPr lang="en-US" sz="16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Arial" panose="020B0604020202020204" pitchFamily="34" charset="0"/>
              <a:buChar char="•"/>
            </a:pPr>
            <a:r>
              <a:rPr lang="en-US" sz="1800" b="1" dirty="0"/>
              <a:t>Installer et activer</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03275" lvl="1" indent="-341313">
              <a:lnSpc>
                <a:spcPct val="100000"/>
              </a:lnSpc>
              <a:spcBef>
                <a:spcPts val="600"/>
              </a:spcBef>
              <a:buClr>
                <a:schemeClr val="tx1"/>
              </a:buClr>
              <a:buFont typeface="Arial" panose="020B0604020202020204" pitchFamily="34" charset="0"/>
              <a:buChar char="•"/>
            </a:pPr>
            <a:r>
              <a:rPr lang="en-US" sz="1400" dirty="0"/>
              <a:t>Exécutez PTV_Visum_2025.exe → « Installer pour tous les utilisateurs ».</a:t>
            </a:r>
          </a:p>
          <a:p>
            <a:pPr marL="803275" lvl="1" indent="-341313">
              <a:lnSpc>
                <a:spcPct val="100000"/>
              </a:lnSpc>
              <a:spcBef>
                <a:spcPts val="600"/>
              </a:spcBef>
              <a:buClr>
                <a:schemeClr val="tx1"/>
              </a:buClr>
              <a:buFont typeface="Arial" panose="020B0604020202020204" pitchFamily="34" charset="0"/>
              <a:buChar char="•"/>
            </a:pPr>
            <a:r>
              <a:rPr lang="en-US" sz="1400" dirty="0"/>
              <a:t>Lorsque l'</a:t>
            </a:r>
            <a:r>
              <a:rPr lang="en-US" sz="1400" b="1" dirty="0"/>
              <a:t>assistant</a:t>
            </a:r>
            <a:r>
              <a:rPr lang="en-US" sz="1400" dirty="0"/>
              <a:t> </a:t>
            </a:r>
            <a:r>
              <a:rPr lang="en-US" sz="1400" b="1" dirty="0" err="1"/>
              <a:t>de licence </a:t>
            </a:r>
            <a:r>
              <a:rPr lang="en-US" sz="1400" dirty="0"/>
              <a:t>s'affiche :</a:t>
            </a:r>
          </a:p>
          <a:p>
            <a:pPr marL="461962" lvl="2" indent="0">
              <a:lnSpc>
                <a:spcPct val="100000"/>
              </a:lnSpc>
              <a:spcBef>
                <a:spcPts val="600"/>
              </a:spcBef>
              <a:buClr>
                <a:schemeClr val="tx1"/>
              </a:buClr>
            </a:pPr>
            <a:r>
              <a:rPr lang="en-US" sz="1400" i="1" dirty="0">
                <a:solidFill>
                  <a:schemeClr val="tx1"/>
                </a:solidFill>
                <a:latin typeface="Aptos" panose="020B0004020202020204" pitchFamily="34" charset="0"/>
                <a:ea typeface="Open Sans" panose="020B0606030504020204" pitchFamily="34" charset="0"/>
                <a:cs typeface="Open Sans" panose="020B0606030504020204" pitchFamily="34" charset="0"/>
              </a:rPr>
              <a:t>	Essai : sélectionnez « Activer via PTV Hub / </a:t>
            </a:r>
            <a:r>
              <a:rPr lang="en-US" sz="1400" i="1" dirty="0" err="1">
                <a:solidFill>
                  <a:schemeClr val="tx1"/>
                </a:solidFill>
                <a:latin typeface="Aptos" panose="020B0004020202020204" pitchFamily="34" charset="0"/>
                <a:ea typeface="Open Sans" panose="020B0606030504020204" pitchFamily="34" charset="0"/>
                <a:cs typeface="Open Sans" panose="020B0606030504020204" pitchFamily="34" charset="0"/>
              </a:rPr>
              <a:t>licence</a:t>
            </a:r>
            <a:r>
              <a:rPr lang="en-US" sz="1400" i="1" dirty="0">
                <a:solidFill>
                  <a:schemeClr val="tx1"/>
                </a:solidFill>
                <a:latin typeface="Aptos" panose="020B0004020202020204" pitchFamily="34" charset="0"/>
                <a:ea typeface="Open Sans" panose="020B0606030504020204" pitchFamily="34" charset="0"/>
                <a:cs typeface="Open Sans" panose="020B0606030504020204" pitchFamily="34" charset="0"/>
              </a:rPr>
              <a:t>étudiant » ➜ collez le code figurant dans votre e-mail de confirmation.</a:t>
            </a:r>
          </a:p>
          <a:p>
            <a:pPr marL="803275" lvl="1" indent="-341313">
              <a:lnSpc>
                <a:spcPct val="100000"/>
              </a:lnSpc>
              <a:spcBef>
                <a:spcPts val="600"/>
              </a:spcBef>
              <a:buClr>
                <a:schemeClr val="tx1"/>
              </a:buClr>
              <a:buFont typeface="Arial" panose="020B0604020202020204" pitchFamily="34" charset="0"/>
              <a:buChar char="•"/>
            </a:pPr>
            <a:r>
              <a:rPr lang="en-US" sz="1400" i="1" dirty="0">
                <a:solidFill>
                  <a:schemeClr val="tx1"/>
                </a:solidFill>
                <a:latin typeface="Aptos" panose="020B0004020202020204" pitchFamily="34" charset="0"/>
                <a:ea typeface="Open Sans" panose="020B0606030504020204" pitchFamily="34" charset="0"/>
                <a:cs typeface="Open Sans" panose="020B0606030504020204" pitchFamily="34" charset="0"/>
              </a:rPr>
              <a:t>Terminer – le premier lancement peut prendre 1 à 2 minutes pendant l'enregistrement des boîtes à outils.</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spcBef>
                <a:spcPts val="600"/>
              </a:spcBef>
              <a:buClr>
                <a:schemeClr val="tx1"/>
              </a:buClr>
              <a:buFont typeface="Wingdings" panose="05000000000000000000" pitchFamily="2" charset="2"/>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Le document et la vidéo d'installation sont disponibles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hlinkClick r:id="rId4"/>
              </a:rPr>
              <a:t>ICI.</a:t>
            </a:r>
            <a:endPar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sp>
        <p:nvSpPr>
          <p:cNvPr id="6" name="object 3">
            <a:extLst>
              <a:ext uri="{FF2B5EF4-FFF2-40B4-BE49-F238E27FC236}">
                <a16:creationId xmlns:a16="http://schemas.microsoft.com/office/drawing/2014/main" id="{8BCF3F98-D638-C873-4051-E2D60DE8AD3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2.5. Installation de VISSIM</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01F03F9D-05EC-BA54-D5D2-5260972AB6DD}"/>
              </a:ext>
            </a:extLst>
          </p:cNvPr>
          <p:cNvPicPr>
            <a:picLocks noChangeAspect="1"/>
          </p:cNvPicPr>
          <p:nvPr/>
        </p:nvPicPr>
        <p:blipFill>
          <a:blip r:embed="rId5">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1294171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4E0D3-919F-D1BB-6BCE-89F05FEADC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82319DF-0C96-5D66-976E-1417DE91D568}"/>
              </a:ext>
            </a:extLst>
          </p:cNvPr>
          <p:cNvSpPr txBox="1">
            <a:spLocks noGrp="1"/>
          </p:cNvSpPr>
          <p:nvPr>
            <p:ph type="title"/>
          </p:nvPr>
        </p:nvSpPr>
        <p:spPr>
          <a:xfrm>
            <a:off x="726282" y="432621"/>
            <a:ext cx="4719926"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2. </a:t>
            </a:r>
            <a:r>
              <a:rPr lang="en-US" sz="2400" b="1" dirty="0">
                <a:solidFill>
                  <a:schemeClr val="bg1"/>
                </a:solidFill>
                <a:latin typeface="Calibri" panose="020F0502020204030204" pitchFamily="34" charset="0"/>
                <a:cs typeface="Calibri" panose="020F0502020204030204" pitchFamily="34" charset="0"/>
              </a:rPr>
              <a:t>Guide d'installation des outils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F74ADA84-7958-4795-1CB9-2903F7F23476}"/>
              </a:ext>
            </a:extLst>
          </p:cNvPr>
          <p:cNvSpPr>
            <a:spLocks noGrp="1"/>
          </p:cNvSpPr>
          <p:nvPr>
            <p:ph type="sldNum" sz="quarter" idx="7"/>
          </p:nvPr>
        </p:nvSpPr>
        <p:spPr>
          <a:xfrm>
            <a:off x="5902361" y="6317876"/>
            <a:ext cx="405717" cy="208647"/>
          </a:xfrm>
        </p:spPr>
        <p:txBody>
          <a:bodyPr/>
          <a:lstStyle/>
          <a:p>
            <a:pPr marL="103685">
              <a:lnSpc>
                <a:spcPts val="1633"/>
              </a:lnSpc>
            </a:pPr>
            <a:fld id="{81D60167-4931-47E6-BA6A-407CBD079E47}" type="slidenum">
              <a:rPr lang="en-AT" spc="-64" smtClean="0">
                <a:latin typeface="Aptos" panose="020B0004020202020204" pitchFamily="34" charset="0"/>
              </a:rPr>
              <a:t>23</a:t>
            </a:fld>
            <a:endParaRPr lang="en-AT" spc="-64" dirty="0">
              <a:latin typeface="Aptos" panose="020B0004020202020204" pitchFamily="34" charset="0"/>
            </a:endParaRPr>
          </a:p>
        </p:txBody>
      </p:sp>
      <p:sp>
        <p:nvSpPr>
          <p:cNvPr id="11" name="object 6">
            <a:extLst>
              <a:ext uri="{FF2B5EF4-FFF2-40B4-BE49-F238E27FC236}">
                <a16:creationId xmlns:a16="http://schemas.microsoft.com/office/drawing/2014/main" id="{DEBBF193-3393-6068-4DF0-AFB9EFC0540C}"/>
              </a:ext>
            </a:extLst>
          </p:cNvPr>
          <p:cNvSpPr txBox="1">
            <a:spLocks/>
          </p:cNvSpPr>
          <p:nvPr/>
        </p:nvSpPr>
        <p:spPr>
          <a:xfrm>
            <a:off x="7092463" y="6349505"/>
            <a:ext cx="436701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D69F86EB-12A0-241A-56E8-1277CC2D5F02}"/>
              </a:ext>
            </a:extLst>
          </p:cNvPr>
          <p:cNvSpPr txBox="1">
            <a:spLocks/>
          </p:cNvSpPr>
          <p:nvPr/>
        </p:nvSpPr>
        <p:spPr>
          <a:xfrm>
            <a:off x="726280" y="1348777"/>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Clr>
                <a:schemeClr val="tx1"/>
              </a:buClr>
              <a:buFont typeface="Arial" panose="020B0604020202020204" pitchFamily="34" charset="0"/>
              <a:buChar char="•"/>
            </a:pPr>
            <a:r>
              <a:rPr lang="en-US" sz="2000" b="1" dirty="0">
                <a:latin typeface="Aptos" panose="020B0004020202020204" pitchFamily="34" charset="0"/>
              </a:rPr>
              <a:t>Tutoriels VISUM</a:t>
            </a:r>
          </a:p>
          <a:p>
            <a:pPr marL="803275" lvl="1" indent="-341313">
              <a:lnSpc>
                <a:spcPct val="100000"/>
              </a:lnSpc>
              <a:spcBef>
                <a:spcPts val="600"/>
              </a:spcBef>
              <a:buClr>
                <a:schemeClr val="tx1"/>
              </a:buClr>
              <a:buFont typeface="Arial" panose="020B0604020202020204" pitchFamily="34" charset="0"/>
              <a:buChar char="•"/>
            </a:pPr>
            <a:r>
              <a:rPr lang="en-US" sz="1800" dirty="0">
                <a:hlinkClick r:id="rId2"/>
              </a:rPr>
              <a:t>PTV </a:t>
            </a:r>
            <a:r>
              <a:rPr lang="en-US" sz="1800" dirty="0" err="1">
                <a:hlinkClick r:id="rId2"/>
              </a:rPr>
              <a:t>Vissim </a:t>
            </a:r>
            <a:r>
              <a:rPr lang="en-US" sz="1800" dirty="0">
                <a:hlinkClick r:id="rId2"/>
              </a:rPr>
              <a:t>| Tutoriels – YouTube</a:t>
            </a:r>
            <a:endParaRPr lang="en-US" sz="1800" dirty="0"/>
          </a:p>
          <a:p>
            <a:pPr marL="803275" lvl="1" indent="-341313">
              <a:lnSpc>
                <a:spcPct val="100000"/>
              </a:lnSpc>
              <a:spcBef>
                <a:spcPts val="600"/>
              </a:spcBef>
              <a:buClr>
                <a:schemeClr val="tx1"/>
              </a:buClr>
              <a:buFont typeface="Arial" panose="020B0604020202020204" pitchFamily="34" charset="0"/>
              <a:buChar char="•"/>
            </a:pPr>
            <a:r>
              <a:rPr lang="en-US" sz="1800" dirty="0">
                <a:hlinkClick r:id="rId3"/>
              </a:rPr>
              <a:t>PTV </a:t>
            </a:r>
            <a:r>
              <a:rPr lang="en-US" sz="1800" dirty="0" err="1">
                <a:hlinkClick r:id="rId3"/>
              </a:rPr>
              <a:t>Vissim </a:t>
            </a:r>
            <a:r>
              <a:rPr lang="en-US" sz="1800" dirty="0">
                <a:hlinkClick r:id="rId3"/>
              </a:rPr>
              <a:t>- Premiers pas ENG PDF | PDF | Trafic | Simulation</a:t>
            </a:r>
            <a:endParaRPr lang="en-US" sz="1800" dirty="0"/>
          </a:p>
          <a:p>
            <a:pPr marL="803275" lvl="1" indent="-341313">
              <a:lnSpc>
                <a:spcPct val="100000"/>
              </a:lnSpc>
              <a:spcBef>
                <a:spcPts val="600"/>
              </a:spcBef>
              <a:buClr>
                <a:schemeClr val="tx1"/>
              </a:buClr>
              <a:buFont typeface="Arial" panose="020B0604020202020204" pitchFamily="34" charset="0"/>
              <a:buChar char="•"/>
            </a:pPr>
            <a:r>
              <a:rPr lang="pt-BR" sz="1800" dirty="0">
                <a:hlinkClick r:id="rId4"/>
              </a:rPr>
              <a:t>Tutoriel PTV VISUM - Leçon 0 - Notions de base sur VISUM</a:t>
            </a:r>
            <a:endParaRPr lang="en-US" sz="1800" dirty="0"/>
          </a:p>
        </p:txBody>
      </p:sp>
      <p:sp>
        <p:nvSpPr>
          <p:cNvPr id="6" name="object 3">
            <a:extLst>
              <a:ext uri="{FF2B5EF4-FFF2-40B4-BE49-F238E27FC236}">
                <a16:creationId xmlns:a16="http://schemas.microsoft.com/office/drawing/2014/main" id="{39DA6935-74B3-5877-EFFC-03BE3162B6B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2.5.1. Tutoriels</a:t>
            </a:r>
            <a:endParaRPr lang="en-US" b="1" dirty="0">
              <a:solidFill>
                <a:schemeClr val="tx1"/>
              </a:solidFill>
              <a:latin typeface="Calibri" panose="020F0502020204030204" pitchFamily="34" charset="0"/>
              <a:cs typeface="Calibri" panose="020F0502020204030204" pitchFamily="34" charset="0"/>
            </a:endParaRPr>
          </a:p>
        </p:txBody>
      </p:sp>
      <p:pic>
        <p:nvPicPr>
          <p:cNvPr id="5" name="Picture 4" descr="A red and grey logo&#10;&#10;AI-generated content may be incorrect.">
            <a:extLst>
              <a:ext uri="{FF2B5EF4-FFF2-40B4-BE49-F238E27FC236}">
                <a16:creationId xmlns:a16="http://schemas.microsoft.com/office/drawing/2014/main" id="{CCCE6941-DEB1-44A1-9CC4-656CE5851DC0}"/>
              </a:ext>
            </a:extLst>
          </p:cNvPr>
          <p:cNvPicPr>
            <a:picLocks noChangeAspect="1"/>
          </p:cNvPicPr>
          <p:nvPr/>
        </p:nvPicPr>
        <p:blipFill>
          <a:blip r:embed="rId5">
            <a:extLst>
              <a:ext uri="{28A0092B-C50C-407E-A947-70E740481C1C}">
                <a14:useLocalDpi xmlns:a14="http://schemas.microsoft.com/office/drawing/2010/main" val="0"/>
              </a:ext>
            </a:extLst>
          </a:blip>
          <a:srcRect t="14588" b="30462"/>
          <a:stretch>
            <a:fillRect/>
          </a:stretch>
        </p:blipFill>
        <p:spPr>
          <a:xfrm>
            <a:off x="9713738" y="5661464"/>
            <a:ext cx="1851915" cy="586523"/>
          </a:xfrm>
          <a:prstGeom prst="rect">
            <a:avLst/>
          </a:prstGeom>
        </p:spPr>
      </p:pic>
    </p:spTree>
    <p:extLst>
      <p:ext uri="{BB962C8B-B14F-4D97-AF65-F5344CB8AC3E}">
        <p14:creationId xmlns:p14="http://schemas.microsoft.com/office/powerpoint/2010/main" val="5495777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03 :</a:t>
            </a:r>
          </a:p>
          <a:p>
            <a:pPr algn="ctr"/>
            <a:r>
              <a:rPr lang="en-US" sz="3200" b="1" dirty="0">
                <a:solidFill>
                  <a:schemeClr val="bg1"/>
                </a:solidFill>
                <a:latin typeface="Calibri" panose="020F0502020204030204" pitchFamily="34" charset="0"/>
                <a:cs typeface="Calibri" panose="020F0502020204030204" pitchFamily="34" charset="0"/>
              </a:rPr>
              <a:t>Introduction à </a:t>
            </a:r>
            <a:r>
              <a:rPr lang="en-US" sz="3200" b="1" dirty="0" err="1">
                <a:solidFill>
                  <a:schemeClr val="bg1"/>
                </a:solidFill>
                <a:latin typeface="Calibri" panose="020F0502020204030204" pitchFamily="34" charset="0"/>
                <a:cs typeface="Calibri" panose="020F0502020204030204" pitchFamily="34" charset="0"/>
              </a:rPr>
              <a:t>Matlab</a:t>
            </a:r>
            <a:endParaRPr lang="en-US" sz="3200" b="1" dirty="0">
              <a:solidFill>
                <a:schemeClr val="bg1"/>
              </a:solidFill>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AB16E704-BE77-DA72-1FC3-AE97C9D520CA}"/>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24</a:t>
            </a:fld>
            <a:endParaRPr lang="en-AT" spc="-64" dirty="0"/>
          </a:p>
        </p:txBody>
      </p:sp>
      <p:sp>
        <p:nvSpPr>
          <p:cNvPr id="5" name="object 6">
            <a:extLst>
              <a:ext uri="{FF2B5EF4-FFF2-40B4-BE49-F238E27FC236}">
                <a16:creationId xmlns:a16="http://schemas.microsoft.com/office/drawing/2014/main" id="{93853C5D-50B7-0A1D-4409-DE5CF99B1D6A}"/>
              </a:ext>
            </a:extLst>
          </p:cNvPr>
          <p:cNvSpPr txBox="1">
            <a:spLocks/>
          </p:cNvSpPr>
          <p:nvPr/>
        </p:nvSpPr>
        <p:spPr>
          <a:xfrm>
            <a:off x="733424" y="6352628"/>
            <a:ext cx="277177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6" name="object 6">
            <a:extLst>
              <a:ext uri="{FF2B5EF4-FFF2-40B4-BE49-F238E27FC236}">
                <a16:creationId xmlns:a16="http://schemas.microsoft.com/office/drawing/2014/main" id="{AA1602F1-DA5E-8558-24A7-1CC97AFB0CC4}"/>
              </a:ext>
            </a:extLst>
          </p:cNvPr>
          <p:cNvSpPr txBox="1">
            <a:spLocks/>
          </p:cNvSpPr>
          <p:nvPr/>
        </p:nvSpPr>
        <p:spPr>
          <a:xfrm>
            <a:off x="7244863" y="6349505"/>
            <a:ext cx="421461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2157255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05106-C718-3970-7A28-9DC0BE80745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148C774-E42E-C504-7DB5-4BB8B8797565}"/>
              </a:ext>
            </a:extLst>
          </p:cNvPr>
          <p:cNvSpPr txBox="1">
            <a:spLocks noGrp="1"/>
          </p:cNvSpPr>
          <p:nvPr>
            <p:ph type="title"/>
          </p:nvPr>
        </p:nvSpPr>
        <p:spPr>
          <a:xfrm>
            <a:off x="726281" y="432621"/>
            <a:ext cx="3694993"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sz="2400" b="1" spc="-13" dirty="0">
              <a:solidFill>
                <a:schemeClr val="bg1"/>
              </a:solidFill>
            </a:endParaRPr>
          </a:p>
        </p:txBody>
      </p:sp>
      <p:pic>
        <p:nvPicPr>
          <p:cNvPr id="9" name="Picture 8" descr="A computer screen with a red and blue gradient&#10;&#10;AI-generated content may be incorrect.">
            <a:extLst>
              <a:ext uri="{FF2B5EF4-FFF2-40B4-BE49-F238E27FC236}">
                <a16:creationId xmlns:a16="http://schemas.microsoft.com/office/drawing/2014/main" id="{C4472805-B71F-CA1A-5DA2-FA220A62F9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0993" y="2356629"/>
            <a:ext cx="4260715" cy="3813340"/>
          </a:xfrm>
          <a:prstGeom prst="rect">
            <a:avLst/>
          </a:prstGeom>
        </p:spPr>
      </p:pic>
      <p:sp>
        <p:nvSpPr>
          <p:cNvPr id="10" name="Slide Number Placeholder 9">
            <a:extLst>
              <a:ext uri="{FF2B5EF4-FFF2-40B4-BE49-F238E27FC236}">
                <a16:creationId xmlns:a16="http://schemas.microsoft.com/office/drawing/2014/main" id="{2C6875E4-87FF-0342-B6D4-42A06DEC35C2}"/>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7" name="object 6">
            <a:extLst>
              <a:ext uri="{FF2B5EF4-FFF2-40B4-BE49-F238E27FC236}">
                <a16:creationId xmlns:a16="http://schemas.microsoft.com/office/drawing/2014/main" id="{D304B764-FA99-F282-9B8A-8B9C34B85593}"/>
              </a:ext>
            </a:extLst>
          </p:cNvPr>
          <p:cNvSpPr txBox="1">
            <a:spLocks/>
          </p:cNvSpPr>
          <p:nvPr/>
        </p:nvSpPr>
        <p:spPr>
          <a:xfrm>
            <a:off x="7198759" y="6349505"/>
            <a:ext cx="426071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9A181E5D-0643-9EC5-AE24-247F0FBCDC4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rPr>
              <a:t>Aperçu de MATLAB</a:t>
            </a:r>
            <a:endParaRPr lang="en-US" b="1" dirty="0">
              <a:solidFill>
                <a:schemeClr val="tx1"/>
              </a:solidFill>
              <a:latin typeface="Calibri" panose="020F0502020204030204" pitchFamily="34" charset="0"/>
              <a:cs typeface="Calibri" panose="020F0502020204030204" pitchFamily="34" charset="0"/>
            </a:endParaRPr>
          </a:p>
        </p:txBody>
      </p:sp>
      <p:sp>
        <p:nvSpPr>
          <p:cNvPr id="12" name="Content Placeholder 2">
            <a:extLst>
              <a:ext uri="{FF2B5EF4-FFF2-40B4-BE49-F238E27FC236}">
                <a16:creationId xmlns:a16="http://schemas.microsoft.com/office/drawing/2014/main" id="{45575ECC-A370-D511-5D28-089A3EB95821}"/>
              </a:ext>
            </a:extLst>
          </p:cNvPr>
          <p:cNvSpPr txBox="1">
            <a:spLocks/>
          </p:cNvSpPr>
          <p:nvPr/>
        </p:nvSpPr>
        <p:spPr>
          <a:xfrm>
            <a:off x="726280" y="1386406"/>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lnSpc>
                <a:spcPct val="100000"/>
              </a:lnSpc>
              <a:spcBef>
                <a:spcPts val="1800"/>
              </a:spcBef>
              <a:buClr>
                <a:schemeClr val="tx1"/>
              </a:buClr>
              <a:buFont typeface="Arial" panose="020B0604020202020204" pitchFamily="34" charset="0"/>
              <a:buChar char="•"/>
            </a:pPr>
            <a:r>
              <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rPr>
              <a:t>Matrix Laboratory</a:t>
            </a:r>
          </a:p>
          <a:p>
            <a:pPr marL="930722" lvl="1" indent="-342900">
              <a:lnSpc>
                <a:spcPct val="100000"/>
              </a:lnSpc>
              <a:spcBef>
                <a:spcPts val="1800"/>
              </a:spcBef>
              <a:buClr>
                <a:schemeClr val="tx1"/>
              </a:buClr>
              <a:buFont typeface="Arial" panose="020B0604020202020204" pitchFamily="34" charset="0"/>
              <a:buChar char="•"/>
            </a:pPr>
            <a:r>
              <a:rPr lang="en-US" altLang="en-US" sz="2000" dirty="0"/>
              <a:t>MATLAB est essentiellement un </a:t>
            </a:r>
            <a:r>
              <a:rPr lang="en-US" altLang="en-US" sz="2000" dirty="0">
                <a:solidFill>
                  <a:srgbClr val="FF3300"/>
                </a:solidFill>
              </a:rPr>
              <a:t>langage de haut niveau </a:t>
            </a:r>
            <a:r>
              <a:rPr lang="en-US" altLang="en-US" sz="2000" dirty="0"/>
              <a:t>qui dispose de nombreuses boîtes à outils spécialisées pour nous faciliter la tâche.</a:t>
            </a:r>
            <a:endParaRPr lang="en-US" sz="20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342900"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Langage à typage dynamique</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Les variables ne nécessitent aucune déclaration</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Création par initialisation (x=10;)</a:t>
            </a:r>
          </a:p>
          <a:p>
            <a:pPr marL="342900"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Toutes les variables sont traitées comme des matrices</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Scalaire : matrice 1×1 ; vecteur : matrice N×1 ou 1×N</a:t>
            </a:r>
          </a:p>
          <a:p>
            <a:pPr marL="930722" lvl="1" indent="-342900">
              <a:lnSpc>
                <a:spcPct val="100000"/>
              </a:lnSpc>
              <a:spcBef>
                <a:spcPts val="1800"/>
              </a:spcBef>
              <a:buFont typeface="Arial" panose="020B0604020202020204" pitchFamily="34" charset="0"/>
              <a:buChar char="•"/>
            </a:pPr>
            <a:r>
              <a:rPr 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Les calculs sont beaucoup plus rapides</a:t>
            </a:r>
          </a:p>
        </p:txBody>
      </p:sp>
    </p:spTree>
    <p:extLst>
      <p:ext uri="{BB962C8B-B14F-4D97-AF65-F5344CB8AC3E}">
        <p14:creationId xmlns:p14="http://schemas.microsoft.com/office/powerpoint/2010/main" val="4166103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EC274-4CFF-E001-D5F2-DE5F4A33A4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598F353-CA38-D64E-DB85-54B95BD1E125}"/>
              </a:ext>
            </a:extLst>
          </p:cNvPr>
          <p:cNvSpPr txBox="1">
            <a:spLocks noGrp="1"/>
          </p:cNvSpPr>
          <p:nvPr>
            <p:ph type="title"/>
          </p:nvPr>
        </p:nvSpPr>
        <p:spPr>
          <a:xfrm>
            <a:off x="726281" y="432621"/>
            <a:ext cx="3694992"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object 3">
            <a:extLst>
              <a:ext uri="{FF2B5EF4-FFF2-40B4-BE49-F238E27FC236}">
                <a16:creationId xmlns:a16="http://schemas.microsoft.com/office/drawing/2014/main" id="{2600909C-4331-8B48-0EE1-6845D7F0B547}"/>
              </a:ext>
            </a:extLst>
          </p:cNvPr>
          <p:cNvSpPr txBox="1"/>
          <p:nvPr/>
        </p:nvSpPr>
        <p:spPr>
          <a:xfrm>
            <a:off x="733424" y="1514807"/>
            <a:ext cx="7992287" cy="4171472"/>
          </a:xfrm>
          <a:prstGeom prst="rect">
            <a:avLst/>
          </a:prstGeom>
        </p:spPr>
        <p:txBody>
          <a:bodyPr vert="horz" wrap="square" lIns="0" tIns="16329" rIns="0" bIns="0" rtlCol="0">
            <a:spAutoFit/>
          </a:bodyPr>
          <a:lstStyle/>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Fenêtre de commande</a:t>
            </a:r>
          </a:p>
          <a:p>
            <a:pPr lvl="1" eaLnBrk="1" hangingPunct="1">
              <a:lnSpc>
                <a:spcPct val="100000"/>
              </a:lnSpc>
              <a:spcBef>
                <a:spcPts val="0"/>
              </a:spcBef>
            </a:pPr>
            <a:r>
              <a:rPr lang="en-US" altLang="en-US" sz="1800" dirty="0"/>
              <a:t>Tapez les commandes</a:t>
            </a:r>
          </a:p>
          <a:p>
            <a:pPr lvl="1" eaLnBrk="1" hangingPunct="1">
              <a:lnSpc>
                <a:spcPct val="100000"/>
              </a:lnSpc>
              <a:spcBef>
                <a:spcPts val="0"/>
              </a:spcBef>
              <a:buFont typeface="Wingdings" panose="05000000000000000000" pitchFamily="2" charset="2"/>
              <a:buNone/>
            </a:pPr>
            <a:endParaRPr lang="en-US" altLang="en-US" sz="1800" dirty="0"/>
          </a:p>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Répertoire actuel</a:t>
            </a:r>
          </a:p>
          <a:p>
            <a:pPr lvl="1" eaLnBrk="1" hangingPunct="1">
              <a:lnSpc>
                <a:spcPct val="100000"/>
              </a:lnSpc>
              <a:spcBef>
                <a:spcPts val="0"/>
              </a:spcBef>
            </a:pPr>
            <a:r>
              <a:rPr lang="en-US" altLang="en-US" sz="1800" dirty="0"/>
              <a:t>Afficher les dossiers et les fichiers m</a:t>
            </a:r>
          </a:p>
          <a:p>
            <a:pPr lvl="1" eaLnBrk="1" hangingPunct="1">
              <a:lnSpc>
                <a:spcPct val="100000"/>
              </a:lnSpc>
              <a:spcBef>
                <a:spcPts val="0"/>
              </a:spcBef>
              <a:buFont typeface="Wingdings" panose="05000000000000000000" pitchFamily="2" charset="2"/>
              <a:buNone/>
            </a:pPr>
            <a:endParaRPr lang="en-US" altLang="en-US" sz="1800" dirty="0"/>
          </a:p>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Espace de travail</a:t>
            </a:r>
          </a:p>
          <a:p>
            <a:pPr lvl="1" eaLnBrk="1" hangingPunct="1">
              <a:lnSpc>
                <a:spcPct val="100000"/>
              </a:lnSpc>
              <a:spcBef>
                <a:spcPts val="0"/>
              </a:spcBef>
            </a:pPr>
            <a:r>
              <a:rPr lang="en-US" altLang="en-US" sz="1800" dirty="0"/>
              <a:t>Afficher les variables du programme</a:t>
            </a:r>
          </a:p>
          <a:p>
            <a:pPr lvl="1" eaLnBrk="1" hangingPunct="1">
              <a:lnSpc>
                <a:spcPct val="100000"/>
              </a:lnSpc>
              <a:spcBef>
                <a:spcPts val="0"/>
              </a:spcBef>
            </a:pPr>
            <a:r>
              <a:rPr lang="en-US" altLang="en-US" sz="1800" dirty="0"/>
              <a:t>Double-cliquez sur une variable</a:t>
            </a:r>
          </a:p>
          <a:p>
            <a:pPr lvl="1" eaLnBrk="1" hangingPunct="1">
              <a:lnSpc>
                <a:spcPct val="100000"/>
              </a:lnSpc>
              <a:spcBef>
                <a:spcPts val="0"/>
              </a:spcBef>
              <a:buFont typeface="Wingdings" panose="05000000000000000000" pitchFamily="2" charset="2"/>
              <a:buNone/>
            </a:pPr>
            <a:r>
              <a:rPr lang="en-US" altLang="en-US" sz="1800" dirty="0"/>
              <a:t>     pour l'afficher dans l'éditeur de tableau</a:t>
            </a:r>
          </a:p>
          <a:p>
            <a:pPr lvl="1" eaLnBrk="1" hangingPunct="1">
              <a:lnSpc>
                <a:spcPct val="100000"/>
              </a:lnSpc>
              <a:spcBef>
                <a:spcPts val="0"/>
              </a:spcBef>
            </a:pPr>
            <a:endParaRPr lang="en-US" altLang="en-US" sz="1800" dirty="0"/>
          </a:p>
          <a:p>
            <a:pPr marL="285750" indent="-285750" eaLnBrk="1" hangingPunct="1">
              <a:lnSpc>
                <a:spcPct val="100000"/>
              </a:lnSpc>
              <a:spcBef>
                <a:spcPts val="0"/>
              </a:spcBef>
              <a:buFont typeface="Arial" panose="020B0604020202020204" pitchFamily="34" charset="0"/>
              <a:buChar char="•"/>
            </a:pPr>
            <a:r>
              <a:rPr lang="en-US" altLang="en-US" sz="1800" dirty="0">
                <a:solidFill>
                  <a:srgbClr val="FF3300"/>
                </a:solidFill>
              </a:rPr>
              <a:t>Historique des commandes</a:t>
            </a:r>
          </a:p>
          <a:p>
            <a:pPr lvl="1" eaLnBrk="1" hangingPunct="1">
              <a:lnSpc>
                <a:spcPct val="100000"/>
              </a:lnSpc>
              <a:spcBef>
                <a:spcPts val="0"/>
              </a:spcBef>
            </a:pPr>
            <a:r>
              <a:rPr lang="en-US" altLang="en-US" sz="1800" dirty="0"/>
              <a:t>Afficher les commandes précédentes</a:t>
            </a:r>
          </a:p>
          <a:p>
            <a:pPr lvl="1" eaLnBrk="1" hangingPunct="1">
              <a:lnSpc>
                <a:spcPct val="100000"/>
              </a:lnSpc>
              <a:spcBef>
                <a:spcPts val="0"/>
              </a:spcBef>
            </a:pPr>
            <a:r>
              <a:rPr lang="en-US" altLang="en-US" sz="1800" dirty="0"/>
              <a:t>enregistrer une session entière </a:t>
            </a:r>
          </a:p>
          <a:p>
            <a:pPr lvl="1" eaLnBrk="1" hangingPunct="1">
              <a:lnSpc>
                <a:spcPct val="100000"/>
              </a:lnSpc>
              <a:spcBef>
                <a:spcPts val="0"/>
              </a:spcBef>
              <a:buFont typeface="Wingdings" panose="05000000000000000000" pitchFamily="2" charset="2"/>
              <a:buNone/>
            </a:pPr>
            <a:r>
              <a:rPr lang="en-US" altLang="en-US" sz="1800" dirty="0"/>
              <a:t>      à l'aide du journal</a:t>
            </a:r>
          </a:p>
        </p:txBody>
      </p:sp>
      <p:pic>
        <p:nvPicPr>
          <p:cNvPr id="13" name="Picture 12">
            <a:extLst>
              <a:ext uri="{FF2B5EF4-FFF2-40B4-BE49-F238E27FC236}">
                <a16:creationId xmlns:a16="http://schemas.microsoft.com/office/drawing/2014/main" id="{D24643B8-2702-EDD7-E0C3-1752BF94178B}"/>
              </a:ext>
            </a:extLst>
          </p:cNvPr>
          <p:cNvPicPr>
            <a:picLocks noChangeAspect="1"/>
          </p:cNvPicPr>
          <p:nvPr/>
        </p:nvPicPr>
        <p:blipFill>
          <a:blip r:embed="rId2"/>
          <a:stretch>
            <a:fillRect/>
          </a:stretch>
        </p:blipFill>
        <p:spPr>
          <a:xfrm>
            <a:off x="4674813" y="1442256"/>
            <a:ext cx="6783762" cy="4820781"/>
          </a:xfrm>
          <a:prstGeom prst="rect">
            <a:avLst/>
          </a:prstGeom>
        </p:spPr>
      </p:pic>
      <p:cxnSp>
        <p:nvCxnSpPr>
          <p:cNvPr id="16" name="Straight Arrow Connector 15">
            <a:extLst>
              <a:ext uri="{FF2B5EF4-FFF2-40B4-BE49-F238E27FC236}">
                <a16:creationId xmlns:a16="http://schemas.microsoft.com/office/drawing/2014/main" id="{91B0C2DE-628D-C3C3-4E8B-10B7EA0E14CF}"/>
              </a:ext>
            </a:extLst>
          </p:cNvPr>
          <p:cNvCxnSpPr>
            <a:cxnSpLocks/>
          </p:cNvCxnSpPr>
          <p:nvPr/>
        </p:nvCxnSpPr>
        <p:spPr>
          <a:xfrm>
            <a:off x="3004457" y="1798655"/>
            <a:ext cx="4164828" cy="1129371"/>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4" name="Straight Arrow Connector 23">
            <a:extLst>
              <a:ext uri="{FF2B5EF4-FFF2-40B4-BE49-F238E27FC236}">
                <a16:creationId xmlns:a16="http://schemas.microsoft.com/office/drawing/2014/main" id="{616F5400-3F71-1561-7683-006F8DF9D8BA}"/>
              </a:ext>
            </a:extLst>
          </p:cNvPr>
          <p:cNvCxnSpPr>
            <a:cxnSpLocks/>
          </p:cNvCxnSpPr>
          <p:nvPr/>
        </p:nvCxnSpPr>
        <p:spPr>
          <a:xfrm>
            <a:off x="3235569" y="2928026"/>
            <a:ext cx="2143827" cy="651753"/>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Arrow Connector 26">
            <a:extLst>
              <a:ext uri="{FF2B5EF4-FFF2-40B4-BE49-F238E27FC236}">
                <a16:creationId xmlns:a16="http://schemas.microsoft.com/office/drawing/2014/main" id="{19FEDEA4-BCFA-2889-4B46-29DF4D3E8350}"/>
              </a:ext>
            </a:extLst>
          </p:cNvPr>
          <p:cNvCxnSpPr>
            <a:cxnSpLocks/>
          </p:cNvCxnSpPr>
          <p:nvPr/>
        </p:nvCxnSpPr>
        <p:spPr>
          <a:xfrm>
            <a:off x="3778180" y="4200211"/>
            <a:ext cx="1533122" cy="53715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9" name="Straight Arrow Connector 28">
            <a:extLst>
              <a:ext uri="{FF2B5EF4-FFF2-40B4-BE49-F238E27FC236}">
                <a16:creationId xmlns:a16="http://schemas.microsoft.com/office/drawing/2014/main" id="{6CFD7662-B9E9-5258-5F1E-52C4D12DD44E}"/>
              </a:ext>
            </a:extLst>
          </p:cNvPr>
          <p:cNvCxnSpPr>
            <a:cxnSpLocks/>
          </p:cNvCxnSpPr>
          <p:nvPr/>
        </p:nvCxnSpPr>
        <p:spPr>
          <a:xfrm flipV="1">
            <a:off x="3004457" y="4902740"/>
            <a:ext cx="3785449" cy="282209"/>
          </a:xfrm>
          <a:prstGeom prst="straightConnector1">
            <a:avLst/>
          </a:prstGeom>
          <a:ln w="19050" cap="flat" cmpd="sng" algn="ctr">
            <a:solidFill>
              <a:schemeClr val="accent2"/>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7BC89F2D-87B9-631C-80AA-1AD92A5EC95A}"/>
              </a:ext>
            </a:extLst>
          </p:cNvPr>
          <p:cNvSpPr txBox="1"/>
          <p:nvPr/>
        </p:nvSpPr>
        <p:spPr>
          <a:xfrm>
            <a:off x="6789906" y="5785382"/>
            <a:ext cx="4305162" cy="258532"/>
          </a:xfrm>
          <a:prstGeom prst="rect">
            <a:avLst/>
          </a:prstGeom>
          <a:noFill/>
        </p:spPr>
        <p:txBody>
          <a:bodyPr wrap="square" rtlCol="0">
            <a:spAutoFit/>
          </a:bodyPr>
          <a:lstStyle/>
          <a:p>
            <a:r>
              <a:rPr lang="en-US" sz="1200" dirty="0"/>
              <a:t>Appuyez sur la flèche vers le haut dans la fenêtre de commande pour afficher l'historique des commandes</a:t>
            </a:r>
          </a:p>
        </p:txBody>
      </p:sp>
      <p:sp>
        <p:nvSpPr>
          <p:cNvPr id="9" name="Slide Number Placeholder 8">
            <a:extLst>
              <a:ext uri="{FF2B5EF4-FFF2-40B4-BE49-F238E27FC236}">
                <a16:creationId xmlns:a16="http://schemas.microsoft.com/office/drawing/2014/main" id="{FCE894EF-0D83-3E49-232F-74EB3FA04D14}"/>
              </a:ext>
            </a:extLst>
          </p:cNvPr>
          <p:cNvSpPr>
            <a:spLocks noGrp="1"/>
          </p:cNvSpPr>
          <p:nvPr>
            <p:ph type="sldNum" sz="quarter" idx="7"/>
          </p:nvPr>
        </p:nvSpPr>
        <p:spPr/>
        <p:txBody>
          <a:bodyPr/>
          <a:lstStyle/>
          <a:p>
            <a:pPr marL="103685">
              <a:lnSpc>
                <a:spcPts val="1633"/>
              </a:lnSpc>
            </a:pPr>
            <a:fld id="{81D60167-4931-47E6-BA6A-407CBD079E47}" type="slidenum">
              <a:rPr lang="en-AT" spc="-64" smtClean="0"/>
              <a:t>26</a:t>
            </a:fld>
            <a:endParaRPr lang="en-AT" spc="-64" dirty="0"/>
          </a:p>
        </p:txBody>
      </p:sp>
      <p:sp>
        <p:nvSpPr>
          <p:cNvPr id="7" name="object 6">
            <a:extLst>
              <a:ext uri="{FF2B5EF4-FFF2-40B4-BE49-F238E27FC236}">
                <a16:creationId xmlns:a16="http://schemas.microsoft.com/office/drawing/2014/main" id="{8942F56B-6E77-19CA-4B96-5380E408EC81}"/>
              </a:ext>
            </a:extLst>
          </p:cNvPr>
          <p:cNvSpPr txBox="1">
            <a:spLocks/>
          </p:cNvSpPr>
          <p:nvPr/>
        </p:nvSpPr>
        <p:spPr>
          <a:xfrm>
            <a:off x="7057293" y="6349505"/>
            <a:ext cx="440218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A6850AA2-198D-8F06-D740-2289FA55B8C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3.1. </a:t>
            </a:r>
            <a:r>
              <a:rPr lang="en-US" b="1" dirty="0">
                <a:solidFill>
                  <a:schemeClr val="tx1"/>
                </a:solidFill>
              </a:rPr>
              <a:t>Présentation de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00148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6D365-72DD-61DC-9D8F-8B453077F17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854E138-FFA7-AE02-546E-D7AE3B0F08A9}"/>
              </a:ext>
            </a:extLst>
          </p:cNvPr>
          <p:cNvSpPr txBox="1">
            <a:spLocks noGrp="1"/>
          </p:cNvSpPr>
          <p:nvPr>
            <p:ph type="title"/>
          </p:nvPr>
        </p:nvSpPr>
        <p:spPr>
          <a:xfrm>
            <a:off x="726282" y="432621"/>
            <a:ext cx="3694992"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sz="2400" b="1" spc="-13" dirty="0">
              <a:solidFill>
                <a:schemeClr val="bg1"/>
              </a:solidFill>
            </a:endParaRPr>
          </a:p>
        </p:txBody>
      </p:sp>
      <p:sp>
        <p:nvSpPr>
          <p:cNvPr id="5" name="object 3">
            <a:extLst>
              <a:ext uri="{FF2B5EF4-FFF2-40B4-BE49-F238E27FC236}">
                <a16:creationId xmlns:a16="http://schemas.microsoft.com/office/drawing/2014/main" id="{55CF221E-3BE3-FAFA-066D-80D265890FEF}"/>
              </a:ext>
            </a:extLst>
          </p:cNvPr>
          <p:cNvSpPr txBox="1"/>
          <p:nvPr/>
        </p:nvSpPr>
        <p:spPr>
          <a:xfrm>
            <a:off x="726280" y="1354777"/>
            <a:ext cx="11012064" cy="4824023"/>
          </a:xfrm>
          <a:prstGeom prst="rect">
            <a:avLst/>
          </a:prstGeom>
        </p:spPr>
        <p:txBody>
          <a:bodyPr vert="horz" wrap="square" lIns="0" tIns="16329" rIns="0" bIns="0" rtlCol="0">
            <a:spAutoFit/>
          </a:bodyPr>
          <a:lstStyle/>
          <a:p>
            <a:pPr marL="285750" indent="-285750" hangingPunct="1">
              <a:lnSpc>
                <a:spcPct val="150000"/>
              </a:lnSpc>
              <a:spcBef>
                <a:spcPts val="600"/>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Variables</a:t>
            </a:r>
            <a:endParaRPr lang="en-US" altLang="en-US" sz="1800" dirty="0">
              <a:latin typeface="Aptos" panose="020B0004020202020204" pitchFamily="34" charset="0"/>
            </a:endParaRPr>
          </a:p>
          <a:p>
            <a:pPr marL="285750" indent="-285750" hangingPunct="1">
              <a:lnSpc>
                <a:spcPct val="150000"/>
              </a:lnSpc>
              <a:spcBef>
                <a:spcPts val="600"/>
              </a:spcBef>
              <a:buFont typeface="Arial" panose="020B0604020202020204" pitchFamily="34" charset="0"/>
              <a:buChar char="•"/>
            </a:pPr>
            <a:r>
              <a:rPr lang="en-US" altLang="en-US" sz="1800" dirty="0">
                <a:latin typeface="Aptos" panose="020B0004020202020204" pitchFamily="34" charset="0"/>
              </a:rPr>
              <a:t>Pas besoin de types. C'est-à-dire que</a:t>
            </a: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r>
              <a:rPr lang="en-US" altLang="en-US" sz="1800" dirty="0">
                <a:latin typeface="Aptos" panose="020B0004020202020204" pitchFamily="34" charset="0"/>
              </a:rPr>
              <a:t>Toutes les variables sont créées avec une double précision, sauf indication contraire, et sont des matrices.</a:t>
            </a:r>
          </a:p>
          <a:p>
            <a:pPr marL="285750" indent="-285750" eaLnBrk="1" hangingPunct="1">
              <a:lnSpc>
                <a:spcPct val="150000"/>
              </a:lnSpc>
              <a:spcBef>
                <a:spcPts val="600"/>
              </a:spcBef>
              <a:buFont typeface="Arial" panose="020B0604020202020204" pitchFamily="34" charset="0"/>
              <a:buChar char="•"/>
            </a:pPr>
            <a:endParaRPr lang="en-US" altLang="en-US" sz="1800" dirty="0">
              <a:latin typeface="Aptos" panose="020B0004020202020204" pitchFamily="34" charset="0"/>
            </a:endParaRPr>
          </a:p>
          <a:p>
            <a:pPr eaLnBrk="1" hangingPunct="1">
              <a:lnSpc>
                <a:spcPct val="150000"/>
              </a:lnSpc>
              <a:spcBef>
                <a:spcPts val="600"/>
              </a:spcBef>
            </a:pPr>
            <a:endParaRPr lang="en-US" altLang="en-US" sz="1800" dirty="0">
              <a:latin typeface="Aptos" panose="020B0004020202020204" pitchFamily="34" charset="0"/>
            </a:endParaRPr>
          </a:p>
          <a:p>
            <a:pPr eaLnBrk="1" hangingPunct="1">
              <a:lnSpc>
                <a:spcPct val="150000"/>
              </a:lnSpc>
              <a:spcBef>
                <a:spcPts val="600"/>
              </a:spcBef>
            </a:pPr>
            <a:endParaRPr lang="en-US" altLang="en-US" sz="1800" dirty="0">
              <a:latin typeface="Aptos" panose="020B0004020202020204" pitchFamily="34" charset="0"/>
            </a:endParaRPr>
          </a:p>
          <a:p>
            <a:pPr marL="285750" indent="-285750" eaLnBrk="1" hangingPunct="1">
              <a:lnSpc>
                <a:spcPct val="150000"/>
              </a:lnSpc>
              <a:spcBef>
                <a:spcPts val="600"/>
              </a:spcBef>
              <a:buFont typeface="Arial" panose="020B0604020202020204" pitchFamily="34" charset="0"/>
              <a:buChar char="•"/>
            </a:pPr>
            <a:r>
              <a:rPr lang="en-US" altLang="en-US" sz="1800" dirty="0">
                <a:latin typeface="Aptos" panose="020B0004020202020204" pitchFamily="34" charset="0"/>
              </a:rPr>
              <a:t>Après ces déclarations, les variables sont des matrices 1x1 à double précision</a:t>
            </a:r>
          </a:p>
        </p:txBody>
      </p:sp>
      <p:grpSp>
        <p:nvGrpSpPr>
          <p:cNvPr id="4" name="Group 3">
            <a:extLst>
              <a:ext uri="{FF2B5EF4-FFF2-40B4-BE49-F238E27FC236}">
                <a16:creationId xmlns:a16="http://schemas.microsoft.com/office/drawing/2014/main" id="{2589AE0A-AB93-930A-A835-7A08637C66F9}"/>
              </a:ext>
            </a:extLst>
          </p:cNvPr>
          <p:cNvGrpSpPr>
            <a:grpSpLocks/>
          </p:cNvGrpSpPr>
          <p:nvPr/>
        </p:nvGrpSpPr>
        <p:grpSpPr bwMode="auto">
          <a:xfrm>
            <a:off x="894741" y="2218377"/>
            <a:ext cx="1669915" cy="1411815"/>
            <a:chOff x="768" y="1248"/>
            <a:chExt cx="960" cy="768"/>
          </a:xfrm>
        </p:grpSpPr>
        <p:sp>
          <p:nvSpPr>
            <p:cNvPr id="7" name="Rectangle 6">
              <a:extLst>
                <a:ext uri="{FF2B5EF4-FFF2-40B4-BE49-F238E27FC236}">
                  <a16:creationId xmlns:a16="http://schemas.microsoft.com/office/drawing/2014/main" id="{4B267286-39EA-D931-6624-D5A9A6940F8E}"/>
                </a:ext>
              </a:extLst>
            </p:cNvPr>
            <p:cNvSpPr>
              <a:spLocks noChangeArrowheads="1"/>
            </p:cNvSpPr>
            <p:nvPr/>
          </p:nvSpPr>
          <p:spPr bwMode="auto">
            <a:xfrm>
              <a:off x="864" y="1344"/>
              <a:ext cx="780" cy="579"/>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dirty="0">
                  <a:latin typeface="Tahoma" panose="020B0604030504040204" pitchFamily="34" charset="0"/>
                </a:rPr>
                <a:t>int a;</a:t>
              </a:r>
            </a:p>
            <a:p>
              <a:r>
                <a:rPr lang="en-US" altLang="en-US" dirty="0">
                  <a:latin typeface="Tahoma" panose="020B0604030504040204" pitchFamily="34" charset="0"/>
                </a:rPr>
                <a:t>double b;</a:t>
              </a:r>
            </a:p>
            <a:p>
              <a:r>
                <a:rPr lang="en-US" altLang="en-US" dirty="0">
                  <a:latin typeface="Tahoma" panose="020B0604030504040204" pitchFamily="34" charset="0"/>
                </a:rPr>
                <a:t>float c;</a:t>
              </a:r>
            </a:p>
          </p:txBody>
        </p:sp>
        <p:sp>
          <p:nvSpPr>
            <p:cNvPr id="9" name="Line 6">
              <a:extLst>
                <a:ext uri="{FF2B5EF4-FFF2-40B4-BE49-F238E27FC236}">
                  <a16:creationId xmlns:a16="http://schemas.microsoft.com/office/drawing/2014/main" id="{57E94BBB-BFA1-12DC-79BC-A991239936E5}"/>
                </a:ext>
              </a:extLst>
            </p:cNvPr>
            <p:cNvSpPr>
              <a:spLocks noChangeShapeType="1"/>
            </p:cNvSpPr>
            <p:nvPr/>
          </p:nvSpPr>
          <p:spPr bwMode="auto">
            <a:xfrm>
              <a:off x="768" y="1248"/>
              <a:ext cx="960"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sp>
          <p:nvSpPr>
            <p:cNvPr id="10" name="Line 7">
              <a:extLst>
                <a:ext uri="{FF2B5EF4-FFF2-40B4-BE49-F238E27FC236}">
                  <a16:creationId xmlns:a16="http://schemas.microsoft.com/office/drawing/2014/main" id="{766B5751-3C07-5249-B284-8A75BBEC58BB}"/>
                </a:ext>
              </a:extLst>
            </p:cNvPr>
            <p:cNvSpPr>
              <a:spLocks noChangeShapeType="1"/>
            </p:cNvSpPr>
            <p:nvPr/>
          </p:nvSpPr>
          <p:spPr bwMode="auto">
            <a:xfrm flipH="1">
              <a:off x="816" y="1248"/>
              <a:ext cx="912" cy="76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endParaRPr lang="en-US"/>
            </a:p>
          </p:txBody>
        </p:sp>
      </p:grpSp>
      <p:sp>
        <p:nvSpPr>
          <p:cNvPr id="11" name="Rectangle 10">
            <a:extLst>
              <a:ext uri="{FF2B5EF4-FFF2-40B4-BE49-F238E27FC236}">
                <a16:creationId xmlns:a16="http://schemas.microsoft.com/office/drawing/2014/main" id="{B1BF2B98-3E22-47E9-D072-4D29884CB59E}"/>
              </a:ext>
            </a:extLst>
          </p:cNvPr>
          <p:cNvSpPr>
            <a:spLocks noChangeArrowheads="1"/>
          </p:cNvSpPr>
          <p:nvPr/>
        </p:nvSpPr>
        <p:spPr bwMode="auto">
          <a:xfrm>
            <a:off x="1043898" y="4337613"/>
            <a:ext cx="1371600" cy="1133766"/>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dirty="0" err="1">
                <a:latin typeface="Tahoma" panose="020B0604030504040204" pitchFamily="34" charset="0"/>
              </a:rPr>
              <a:t>Exemple</a:t>
            </a:r>
            <a:r>
              <a:rPr lang="en-US" altLang="en-US" dirty="0">
                <a:latin typeface="Tahoma" panose="020B0604030504040204" pitchFamily="34" charset="0"/>
              </a:rPr>
              <a:t>:</a:t>
            </a:r>
          </a:p>
          <a:p>
            <a:r>
              <a:rPr lang="en-US" altLang="en-US" dirty="0">
                <a:latin typeface="Tahoma" panose="020B0604030504040204" pitchFamily="34" charset="0"/>
              </a:rPr>
              <a:t>&gt;&gt;x=5;</a:t>
            </a:r>
          </a:p>
          <a:p>
            <a:r>
              <a:rPr lang="en-US" altLang="en-US" dirty="0">
                <a:latin typeface="Tahoma" panose="020B0604030504040204" pitchFamily="34" charset="0"/>
              </a:rPr>
              <a:t>&gt;&gt;x1=2;</a:t>
            </a:r>
          </a:p>
        </p:txBody>
      </p:sp>
      <p:sp>
        <p:nvSpPr>
          <p:cNvPr id="14" name="Slide Number Placeholder 13">
            <a:extLst>
              <a:ext uri="{FF2B5EF4-FFF2-40B4-BE49-F238E27FC236}">
                <a16:creationId xmlns:a16="http://schemas.microsoft.com/office/drawing/2014/main" id="{2758EE09-FD34-B941-044F-0C29C5F2C7A6}"/>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12" name="object 6">
            <a:extLst>
              <a:ext uri="{FF2B5EF4-FFF2-40B4-BE49-F238E27FC236}">
                <a16:creationId xmlns:a16="http://schemas.microsoft.com/office/drawing/2014/main" id="{BFAC4A0A-CE4E-22B9-8D1B-D9C591F7D62B}"/>
              </a:ext>
            </a:extLst>
          </p:cNvPr>
          <p:cNvSpPr txBox="1">
            <a:spLocks/>
          </p:cNvSpPr>
          <p:nvPr/>
        </p:nvSpPr>
        <p:spPr>
          <a:xfrm>
            <a:off x="7139355" y="6349505"/>
            <a:ext cx="4320118"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6" name="object 3">
            <a:extLst>
              <a:ext uri="{FF2B5EF4-FFF2-40B4-BE49-F238E27FC236}">
                <a16:creationId xmlns:a16="http://schemas.microsoft.com/office/drawing/2014/main" id="{4E307187-992C-F1C6-5DD2-4E95ACB3455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3.2. </a:t>
            </a:r>
            <a:r>
              <a:rPr lang="en-US" b="1" dirty="0">
                <a:solidFill>
                  <a:schemeClr val="tx1"/>
                </a:solidFill>
              </a:rPr>
              <a:t>Variables et types de données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12994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FA19-3C34-4DB8-E270-5A4E5BC3088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B0A1A4-BAEB-5D0E-038B-154C18377D61}"/>
              </a:ext>
            </a:extLst>
          </p:cNvPr>
          <p:cNvSpPr txBox="1">
            <a:spLocks noGrp="1"/>
          </p:cNvSpPr>
          <p:nvPr>
            <p:ph type="title"/>
          </p:nvPr>
        </p:nvSpPr>
        <p:spPr>
          <a:xfrm>
            <a:off x="726282" y="432621"/>
            <a:ext cx="369499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8" name="TextBox 7">
            <a:extLst>
              <a:ext uri="{FF2B5EF4-FFF2-40B4-BE49-F238E27FC236}">
                <a16:creationId xmlns:a16="http://schemas.microsoft.com/office/drawing/2014/main" id="{66BF37CC-4400-16D2-F744-CA1A56E64118}"/>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fld id="{A00B9CD3-2A28-9D41-A619-2216DEDEADFC}" type="slidenum">
              <a:rPr lang="en-GB" sz="1500" smtClean="0">
                <a:solidFill>
                  <a:schemeClr val="bg1"/>
                </a:solidFill>
              </a:rPr>
              <a:t>28</a:t>
            </a:fld>
            <a:endParaRPr lang="LID4096" sz="1500" dirty="0">
              <a:solidFill>
                <a:schemeClr val="bg1"/>
              </a:solidFill>
            </a:endParaRPr>
          </a:p>
        </p:txBody>
      </p:sp>
      <p:sp>
        <p:nvSpPr>
          <p:cNvPr id="5" name="object 3">
            <a:extLst>
              <a:ext uri="{FF2B5EF4-FFF2-40B4-BE49-F238E27FC236}">
                <a16:creationId xmlns:a16="http://schemas.microsoft.com/office/drawing/2014/main" id="{3EF5DB20-746E-A3B7-FC8F-7F19F2DB88AF}"/>
              </a:ext>
            </a:extLst>
          </p:cNvPr>
          <p:cNvSpPr txBox="1"/>
          <p:nvPr/>
        </p:nvSpPr>
        <p:spPr>
          <a:xfrm>
            <a:off x="733424" y="1514807"/>
            <a:ext cx="8123497" cy="4948929"/>
          </a:xfrm>
          <a:prstGeom prst="rect">
            <a:avLst/>
          </a:prstGeom>
        </p:spPr>
        <p:txBody>
          <a:bodyPr vert="horz" wrap="square" lIns="0" tIns="16329" rIns="0" bIns="0" rtlCol="0">
            <a:spAutoFit/>
          </a:bodyPr>
          <a:lstStyle/>
          <a:p>
            <a:pPr marL="285750" indent="-285750" eaLnBrk="1" hangingPunct="1">
              <a:lnSpc>
                <a:spcPct val="80000"/>
              </a:lnSpc>
              <a:spcBef>
                <a:spcPts val="600"/>
              </a:spcBef>
              <a:buFont typeface="Arial" panose="020B0604020202020204" pitchFamily="34" charset="0"/>
              <a:buChar char="•"/>
            </a:pPr>
            <a:r>
              <a:rPr lang="en-US" altLang="en-US" sz="1800" dirty="0">
                <a:latin typeface="Aptos" panose="020B0004020202020204" pitchFamily="34" charset="0"/>
              </a:rPr>
              <a:t>un </a:t>
            </a:r>
            <a:r>
              <a:rPr lang="en-US" altLang="en-US" sz="1800" dirty="0" err="1">
                <a:latin typeface="Aptos" panose="020B0004020202020204" pitchFamily="34" charset="0"/>
              </a:rPr>
              <a:t>vecteur</a:t>
            </a:r>
            <a:r>
              <a:rPr lang="en-US" altLang="en-US" sz="1800" dirty="0">
                <a:latin typeface="Aptos" panose="020B0004020202020204" pitchFamily="34" charset="0"/>
              </a:rPr>
              <a:t> </a:t>
            </a:r>
            <a:r>
              <a:rPr lang="en-US" altLang="en-US" sz="1600" dirty="0">
                <a:latin typeface="Courier New" panose="02070309020205020404" pitchFamily="49" charset="0"/>
              </a:rPr>
              <a:t>   	x = [1 2 5 1]</a:t>
            </a: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x =</a:t>
            </a:r>
          </a:p>
          <a:p>
            <a:pPr eaLnBrk="1" hangingPunct="1">
              <a:lnSpc>
                <a:spcPct val="80000"/>
              </a:lnSpc>
              <a:spcBef>
                <a:spcPts val="600"/>
              </a:spcBef>
              <a:buFont typeface="Wingdings" panose="05000000000000000000" pitchFamily="2" charset="2"/>
              <a:buNone/>
            </a:pPr>
            <a:r>
              <a:rPr lang="en-US" altLang="en-US" sz="1600" dirty="0">
                <a:latin typeface="Courier New" panose="02070309020205020404" pitchFamily="49" charset="0"/>
              </a:rPr>
              <a:t>  			1   2   5   1</a:t>
            </a:r>
          </a:p>
          <a:p>
            <a:pPr eaLnBrk="1" hangingPunct="1">
              <a:lnSpc>
                <a:spcPct val="80000"/>
              </a:lnSpc>
              <a:spcBef>
                <a:spcPts val="600"/>
              </a:spcBef>
              <a:buFont typeface="Wingdings" panose="05000000000000000000" pitchFamily="2" charset="2"/>
              <a:buNone/>
            </a:pPr>
            <a:endParaRPr lang="en-US" altLang="en-US" sz="1600" dirty="0">
              <a:latin typeface="Courier New" panose="02070309020205020404" pitchFamily="49" charset="0"/>
            </a:endParaRPr>
          </a:p>
          <a:p>
            <a:pPr marL="285750" indent="-285750" eaLnBrk="1" hangingPunct="1">
              <a:lnSpc>
                <a:spcPct val="80000"/>
              </a:lnSpc>
              <a:spcBef>
                <a:spcPts val="600"/>
              </a:spcBef>
              <a:buFont typeface="Arial" panose="020B0604020202020204" pitchFamily="34" charset="0"/>
              <a:buChar char="•"/>
            </a:pPr>
            <a:r>
              <a:rPr lang="en-US" altLang="en-US" sz="1800" dirty="0">
                <a:latin typeface="Aptos" panose="020B0004020202020204" pitchFamily="34" charset="0"/>
              </a:rPr>
              <a:t>une </a:t>
            </a:r>
            <a:r>
              <a:rPr lang="en-US" altLang="en-US" sz="1800" dirty="0" err="1">
                <a:latin typeface="Aptos" panose="020B0004020202020204" pitchFamily="34" charset="0"/>
              </a:rPr>
              <a:t>matrice</a:t>
            </a:r>
            <a:r>
              <a:rPr lang="en-US" altLang="en-US" sz="1800" dirty="0">
                <a:latin typeface="Aptos" panose="020B0004020202020204" pitchFamily="34" charset="0"/>
              </a:rPr>
              <a:t> </a:t>
            </a:r>
            <a:r>
              <a:rPr lang="tr-TR" altLang="en-US" sz="1600" dirty="0">
                <a:latin typeface="Courier New" panose="02070309020205020404" pitchFamily="49" charset="0"/>
              </a:rPr>
              <a:t>   	y </a:t>
            </a:r>
            <a:r>
              <a:rPr lang="en-GB" altLang="en-US" sz="1600" dirty="0">
                <a:latin typeface="Courier New" panose="02070309020205020404" pitchFamily="49" charset="0"/>
              </a:rPr>
              <a:t>= [1 2 3; 5 1 4; 3 2 -1]</a:t>
            </a:r>
            <a:endParaRPr lang="en-US" altLang="en-US" sz="1600" dirty="0">
              <a:latin typeface="Courier New" panose="02070309020205020404" pitchFamily="49" charset="0"/>
            </a:endParaRPr>
          </a:p>
          <a:p>
            <a:pPr lvl="3" hangingPunct="1">
              <a:lnSpc>
                <a:spcPct val="80000"/>
              </a:lnSpc>
              <a:spcBef>
                <a:spcPts val="600"/>
              </a:spcBef>
            </a:pPr>
            <a:endParaRPr lang="en-US" altLang="en-US" sz="1600" dirty="0">
              <a:latin typeface="Courier New" panose="02070309020205020404" pitchFamily="49" charset="0"/>
            </a:endParaRPr>
          </a:p>
          <a:p>
            <a:pPr lvl="3" hangingPunct="1">
              <a:lnSpc>
                <a:spcPct val="80000"/>
              </a:lnSpc>
              <a:spcBef>
                <a:spcPts val="600"/>
              </a:spcBef>
            </a:pPr>
            <a:r>
              <a:rPr lang="en-US" altLang="en-US" sz="1600" dirty="0">
                <a:latin typeface="Courier New" panose="02070309020205020404" pitchFamily="49" charset="0"/>
              </a:rPr>
              <a:t>		</a:t>
            </a:r>
            <a:r>
              <a:rPr lang="tr-TR" altLang="en-US" sz="1600" dirty="0">
                <a:latin typeface="Courier New" panose="02070309020205020404" pitchFamily="49" charset="0"/>
              </a:rPr>
              <a:t>y </a:t>
            </a:r>
            <a:r>
              <a:rPr lang="en-GB" altLang="en-US" sz="1600" dirty="0">
                <a:latin typeface="Courier New" panose="02070309020205020404" pitchFamily="49" charset="0"/>
              </a:rPr>
              <a:t>=</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1     2     3</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5     1     4</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3     2    -1</a:t>
            </a:r>
          </a:p>
          <a:p>
            <a:pPr eaLnBrk="1" hangingPunct="1">
              <a:lnSpc>
                <a:spcPct val="80000"/>
              </a:lnSpc>
              <a:spcBef>
                <a:spcPts val="600"/>
              </a:spcBef>
            </a:pPr>
            <a:endParaRPr lang="en-GB" altLang="en-US" sz="1600" dirty="0">
              <a:latin typeface="Courier New" panose="02070309020205020404" pitchFamily="49" charset="0"/>
            </a:endParaRPr>
          </a:p>
          <a:p>
            <a:pPr marL="285750" indent="-285750" eaLnBrk="1" hangingPunct="1">
              <a:lnSpc>
                <a:spcPct val="80000"/>
              </a:lnSpc>
              <a:spcBef>
                <a:spcPts val="600"/>
              </a:spcBef>
              <a:buFont typeface="Arial" panose="020B0604020202020204" pitchFamily="34" charset="0"/>
              <a:buChar char="•"/>
            </a:pPr>
            <a:r>
              <a:rPr lang="en-US" altLang="en-US" sz="1800" dirty="0">
                <a:latin typeface="Aptos" panose="020B0004020202020204" pitchFamily="34" charset="0"/>
              </a:rPr>
              <a:t>transposée </a:t>
            </a:r>
            <a:r>
              <a:rPr lang="en-US" altLang="en-US" sz="1600" dirty="0">
                <a:latin typeface="Courier New" panose="02070309020205020404" pitchFamily="49" charset="0"/>
              </a:rPr>
              <a:t>   y = x’ </a:t>
            </a:r>
            <a:r>
              <a:rPr lang="en-GB" altLang="en-US" sz="1600" dirty="0">
                <a:latin typeface="Courier New" panose="02070309020205020404" pitchFamily="49" charset="0"/>
              </a:rPr>
              <a:t>        y =</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1</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2</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5</a:t>
            </a:r>
          </a:p>
          <a:p>
            <a:pPr lvl="3" hangingPunct="1">
              <a:lnSpc>
                <a:spcPct val="80000"/>
              </a:lnSpc>
              <a:spcBef>
                <a:spcPts val="600"/>
              </a:spcBef>
            </a:pPr>
            <a:r>
              <a:rPr lang="en-US" altLang="en-US" sz="1600" dirty="0">
                <a:latin typeface="Courier New" panose="02070309020205020404" pitchFamily="49" charset="0"/>
              </a:rPr>
              <a:t>				</a:t>
            </a:r>
            <a:r>
              <a:rPr lang="en-GB" altLang="en-US" sz="1600" dirty="0">
                <a:latin typeface="Courier New" panose="02070309020205020404" pitchFamily="49" charset="0"/>
              </a:rPr>
              <a:t>1</a:t>
            </a:r>
          </a:p>
          <a:p>
            <a:pPr eaLnBrk="1" hangingPunct="1">
              <a:lnSpc>
                <a:spcPct val="80000"/>
              </a:lnSpc>
              <a:spcBef>
                <a:spcPts val="600"/>
              </a:spcBef>
              <a:buFont typeface="Wingdings" panose="05000000000000000000" pitchFamily="2" charset="2"/>
              <a:buNone/>
            </a:pPr>
            <a:endParaRPr lang="en-GB" altLang="en-US" sz="1600" dirty="0"/>
          </a:p>
        </p:txBody>
      </p:sp>
      <p:sp>
        <p:nvSpPr>
          <p:cNvPr id="7" name="object 6">
            <a:extLst>
              <a:ext uri="{FF2B5EF4-FFF2-40B4-BE49-F238E27FC236}">
                <a16:creationId xmlns:a16="http://schemas.microsoft.com/office/drawing/2014/main" id="{DFB2A453-62BD-F8FB-7932-721D1C4F0D1A}"/>
              </a:ext>
            </a:extLst>
          </p:cNvPr>
          <p:cNvSpPr txBox="1">
            <a:spLocks/>
          </p:cNvSpPr>
          <p:nvPr/>
        </p:nvSpPr>
        <p:spPr>
          <a:xfrm>
            <a:off x="7080739" y="6349505"/>
            <a:ext cx="43787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CA90970B-4649-DE0F-3904-8F337644C39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solidFill>
                  <a:schemeClr val="tx1"/>
                </a:solidFill>
              </a:rPr>
              <a:t>Opérations sur les matrices et les tableaux</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78821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C1750-CD86-22B3-72E3-EBB5253BC17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1881C85E-BDDD-9C4D-5E39-7C6B657A48B2}"/>
              </a:ext>
            </a:extLst>
          </p:cNvPr>
          <p:cNvSpPr txBox="1">
            <a:spLocks noGrp="1"/>
          </p:cNvSpPr>
          <p:nvPr>
            <p:ph type="title"/>
          </p:nvPr>
        </p:nvSpPr>
        <p:spPr>
          <a:xfrm>
            <a:off x="726281" y="432621"/>
            <a:ext cx="369499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2A3E8990-1D47-D8FF-2E01-C1F940CBCD2E}"/>
              </a:ext>
            </a:extLst>
          </p:cNvPr>
          <p:cNvSpPr txBox="1"/>
          <p:nvPr/>
        </p:nvSpPr>
        <p:spPr>
          <a:xfrm>
            <a:off x="726281" y="1364448"/>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8775" indent="-358775"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Tableau long, matrice </a:t>
            </a:r>
            <a:endParaRPr lang="en-GB" sz="1100" b="1" dirty="0">
              <a:solidFill>
                <a:sysClr val="windowText" lastClr="000000"/>
              </a:solidFill>
              <a:latin typeface="Aptos" panose="020B0004020202020204" pitchFamily="34" charset="0"/>
              <a:cs typeface="Arial"/>
            </a:endParaRPr>
          </a:p>
        </p:txBody>
      </p:sp>
      <p:sp>
        <p:nvSpPr>
          <p:cNvPr id="8" name="TextBox 7">
            <a:extLst>
              <a:ext uri="{FF2B5EF4-FFF2-40B4-BE49-F238E27FC236}">
                <a16:creationId xmlns:a16="http://schemas.microsoft.com/office/drawing/2014/main" id="{D211586E-E758-BD34-2646-AAE11D20E056}"/>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fld id="{64CFD292-7EB3-4F43-BCA3-8F24F72DA859}" type="slidenum">
              <a:rPr lang="en-GB" sz="1500" dirty="0">
                <a:solidFill>
                  <a:schemeClr val="bg1"/>
                </a:solidFill>
              </a:rPr>
              <a:t>29</a:t>
            </a:fld>
            <a:endParaRPr lang="LID4096" sz="1500" dirty="0">
              <a:solidFill>
                <a:schemeClr val="bg1"/>
              </a:solidFill>
            </a:endParaRPr>
          </a:p>
        </p:txBody>
      </p:sp>
      <p:sp>
        <p:nvSpPr>
          <p:cNvPr id="5" name="object 3">
            <a:extLst>
              <a:ext uri="{FF2B5EF4-FFF2-40B4-BE49-F238E27FC236}">
                <a16:creationId xmlns:a16="http://schemas.microsoft.com/office/drawing/2014/main" id="{9CD9957B-80DA-1535-E6FE-9EBD96248F87}"/>
              </a:ext>
            </a:extLst>
          </p:cNvPr>
          <p:cNvSpPr txBox="1"/>
          <p:nvPr/>
        </p:nvSpPr>
        <p:spPr>
          <a:xfrm>
            <a:off x="856909" y="1769821"/>
            <a:ext cx="7992287" cy="4530032"/>
          </a:xfrm>
          <a:prstGeom prst="rect">
            <a:avLst/>
          </a:prstGeom>
        </p:spPr>
        <p:txBody>
          <a:bodyPr vert="horz" wrap="square" lIns="0" tIns="16329" rIns="0" bIns="0" rtlCol="0">
            <a:spAutoFit/>
          </a:bodyPr>
          <a:lstStyle/>
          <a:p>
            <a:pPr marL="285750" indent="-285750" eaLnBrk="1" hangingPunct="1">
              <a:lnSpc>
                <a:spcPct val="80000"/>
              </a:lnSpc>
              <a:spcBef>
                <a:spcPts val="600"/>
              </a:spcBef>
              <a:buClr>
                <a:schemeClr val="tx1"/>
              </a:buClr>
              <a:buFont typeface="Arial" panose="020B0604020202020204" pitchFamily="34" charset="0"/>
              <a:buChar char="•"/>
            </a:pPr>
            <a:r>
              <a:rPr lang="en-US" altLang="en-US" sz="2000" dirty="0">
                <a:solidFill>
                  <a:srgbClr val="FF3300"/>
                </a:solidFill>
                <a:latin typeface="Courier New" panose="02070309020205020404" pitchFamily="49" charset="0"/>
              </a:rPr>
              <a:t>t =1:10</a:t>
            </a:r>
            <a:r>
              <a:rPr lang="en-US" altLang="en-US" sz="20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1   2   3   4  5  6   7  8   9   10</a:t>
            </a:r>
          </a:p>
          <a:p>
            <a:pPr eaLnBrk="1" hangingPunct="1">
              <a:lnSpc>
                <a:spcPct val="80000"/>
              </a:lnSpc>
              <a:spcBef>
                <a:spcPts val="600"/>
              </a:spcBef>
              <a:buFont typeface="Wingdings" panose="05000000000000000000" pitchFamily="2" charset="2"/>
              <a:buNone/>
            </a:pPr>
            <a:endParaRPr lang="en-US" altLang="en-US" sz="1800" dirty="0">
              <a:latin typeface="Courier New" panose="02070309020205020404" pitchFamily="49" charset="0"/>
            </a:endParaRPr>
          </a:p>
          <a:p>
            <a:pPr marL="342900" indent="-342900" eaLnBrk="1" hangingPunct="1">
              <a:lnSpc>
                <a:spcPct val="80000"/>
              </a:lnSpc>
              <a:spcBef>
                <a:spcPts val="600"/>
              </a:spcBef>
              <a:buClr>
                <a:schemeClr val="tx1"/>
              </a:buClr>
              <a:buFont typeface="Arial" panose="020B0604020202020204" pitchFamily="34" charset="0"/>
              <a:buChar char="•"/>
            </a:pPr>
            <a:r>
              <a:rPr lang="en-US" altLang="en-US" sz="2000" dirty="0">
                <a:solidFill>
                  <a:srgbClr val="FF3300"/>
                </a:solidFill>
                <a:latin typeface="Courier New" panose="02070309020205020404" pitchFamily="49" charset="0"/>
              </a:rPr>
              <a:t>k </a:t>
            </a:r>
            <a:r>
              <a:rPr lang="en-US" altLang="en-US" sz="1800" dirty="0">
                <a:solidFill>
                  <a:srgbClr val="FF3300"/>
                </a:solidFill>
                <a:latin typeface="Courier New" panose="02070309020205020404" pitchFamily="49" charset="0"/>
              </a:rPr>
              <a:t>=2:-0,5:-1</a:t>
            </a:r>
            <a:r>
              <a:rPr lang="en-US" altLang="en-US" sz="18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k =</a:t>
            </a:r>
          </a:p>
          <a:p>
            <a:pPr eaLnBrk="1" hangingPunct="1">
              <a:lnSpc>
                <a:spcPct val="80000"/>
              </a:lnSpc>
              <a:spcBef>
                <a:spcPts val="600"/>
              </a:spcBef>
              <a:buFont typeface="Wingdings" panose="05000000000000000000" pitchFamily="2" charset="2"/>
              <a:buNone/>
            </a:pPr>
            <a:r>
              <a:rPr lang="en-US" altLang="en-US" sz="1800" dirty="0">
                <a:latin typeface="Courier New" panose="02070309020205020404" pitchFamily="49" charset="0"/>
              </a:rPr>
              <a:t>  	2  1,5  1  0,5  0  -0,5  -1</a:t>
            </a:r>
          </a:p>
          <a:p>
            <a:pPr eaLnBrk="1" hangingPunct="1">
              <a:lnSpc>
                <a:spcPct val="80000"/>
              </a:lnSpc>
              <a:spcBef>
                <a:spcPts val="600"/>
              </a:spcBef>
              <a:buFont typeface="Wingdings" panose="05000000000000000000" pitchFamily="2" charset="2"/>
              <a:buNone/>
            </a:pPr>
            <a:endParaRPr lang="en-US" altLang="en-US" sz="1800" dirty="0">
              <a:latin typeface="Courier New" panose="02070309020205020404" pitchFamily="49" charset="0"/>
            </a:endParaRPr>
          </a:p>
          <a:p>
            <a:pPr marL="342900" indent="-342900" eaLnBrk="1" hangingPunct="1">
              <a:lnSpc>
                <a:spcPct val="80000"/>
              </a:lnSpc>
              <a:spcBef>
                <a:spcPts val="600"/>
              </a:spcBef>
              <a:buClr>
                <a:schemeClr val="tx1"/>
              </a:buClr>
              <a:buFont typeface="Arial" panose="020B0604020202020204" pitchFamily="34" charset="0"/>
              <a:buChar char="•"/>
            </a:pPr>
            <a:r>
              <a:rPr lang="en-US" altLang="en-US" sz="2000" dirty="0">
                <a:solidFill>
                  <a:srgbClr val="FF3300"/>
                </a:solidFill>
                <a:latin typeface="Courier New" panose="02070309020205020404" pitchFamily="49" charset="0"/>
              </a:rPr>
              <a:t>B </a:t>
            </a:r>
            <a:r>
              <a:rPr lang="en-GB" altLang="en-US" sz="2000" dirty="0">
                <a:solidFill>
                  <a:srgbClr val="FF3300"/>
                </a:solidFill>
                <a:latin typeface="Courier New" panose="02070309020205020404" pitchFamily="49" charset="0"/>
              </a:rPr>
              <a:t>= [1:4; 5:8]</a:t>
            </a:r>
            <a:endParaRPr lang="en-US" altLang="en-US" sz="2000" dirty="0">
              <a:solidFill>
                <a:srgbClr val="FF3300"/>
              </a:solidFill>
              <a:latin typeface="Courier New" panose="02070309020205020404" pitchFamily="49" charset="0"/>
            </a:endParaRPr>
          </a:p>
          <a:p>
            <a:pPr eaLnBrk="1" hangingPunct="1">
              <a:lnSpc>
                <a:spcPct val="80000"/>
              </a:lnSpc>
              <a:spcBef>
                <a:spcPts val="600"/>
              </a:spcBef>
              <a:buFont typeface="Wingdings" panose="05000000000000000000" pitchFamily="2" charset="2"/>
              <a:buNone/>
            </a:pPr>
            <a:endParaRPr lang="en-US" altLang="en-US" sz="2000" dirty="0">
              <a:solidFill>
                <a:srgbClr val="FF3300"/>
              </a:solidFill>
              <a:latin typeface="Courier New" panose="02070309020205020404" pitchFamily="49" charset="0"/>
            </a:endParaRPr>
          </a:p>
          <a:p>
            <a:pPr eaLnBrk="1" hangingPunct="1">
              <a:lnSpc>
                <a:spcPct val="80000"/>
              </a:lnSpc>
              <a:spcBef>
                <a:spcPts val="600"/>
              </a:spcBef>
              <a:buFont typeface="Wingdings" panose="05000000000000000000" pitchFamily="2" charset="2"/>
              <a:buNone/>
            </a:pPr>
            <a:r>
              <a:rPr lang="en-GB" altLang="en-US" sz="1800" dirty="0">
                <a:latin typeface="Courier New" panose="02070309020205020404" pitchFamily="49" charset="0"/>
              </a:rPr>
              <a:t>   x =</a:t>
            </a:r>
          </a:p>
          <a:p>
            <a:pPr eaLnBrk="1" hangingPunct="1">
              <a:lnSpc>
                <a:spcPct val="80000"/>
              </a:lnSpc>
              <a:spcBef>
                <a:spcPts val="600"/>
              </a:spcBef>
              <a:buFont typeface="Wingdings" panose="05000000000000000000" pitchFamily="2" charset="2"/>
              <a:buNone/>
            </a:pPr>
            <a:r>
              <a:rPr lang="en-GB" altLang="en-US" sz="1800" dirty="0">
                <a:latin typeface="Courier New" panose="02070309020205020404" pitchFamily="49" charset="0"/>
              </a:rPr>
              <a:t>   	1     2     3    4</a:t>
            </a:r>
          </a:p>
          <a:p>
            <a:pPr eaLnBrk="1" hangingPunct="1">
              <a:lnSpc>
                <a:spcPct val="80000"/>
              </a:lnSpc>
              <a:spcBef>
                <a:spcPts val="600"/>
              </a:spcBef>
              <a:buFont typeface="Wingdings" panose="05000000000000000000" pitchFamily="2" charset="2"/>
              <a:buNone/>
            </a:pPr>
            <a:r>
              <a:rPr lang="en-GB" altLang="en-US" sz="1800" dirty="0">
                <a:latin typeface="Courier New" panose="02070309020205020404" pitchFamily="49" charset="0"/>
              </a:rPr>
              <a:t>   	5     6     7    8</a:t>
            </a:r>
          </a:p>
        </p:txBody>
      </p:sp>
      <p:sp>
        <p:nvSpPr>
          <p:cNvPr id="7" name="object 6">
            <a:extLst>
              <a:ext uri="{FF2B5EF4-FFF2-40B4-BE49-F238E27FC236}">
                <a16:creationId xmlns:a16="http://schemas.microsoft.com/office/drawing/2014/main" id="{1DEF9F08-0FDF-D4B9-7521-3D2464EEDC61}"/>
              </a:ext>
            </a:extLst>
          </p:cNvPr>
          <p:cNvSpPr txBox="1">
            <a:spLocks/>
          </p:cNvSpPr>
          <p:nvPr/>
        </p:nvSpPr>
        <p:spPr>
          <a:xfrm>
            <a:off x="7033847" y="6349505"/>
            <a:ext cx="4425626"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0DE3B387-70B6-61A0-0E34-193407F34BC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3.3. </a:t>
            </a:r>
            <a:r>
              <a:rPr lang="en-US" b="1" dirty="0">
                <a:solidFill>
                  <a:schemeClr val="tx1"/>
                </a:solidFill>
              </a:rPr>
              <a:t>Opérations sur les matrices et les tableaux</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167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30701"/>
            <a:ext cx="25241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sz="2400" b="1" dirty="0">
                <a:solidFill>
                  <a:schemeClr val="bg1"/>
                </a:solidFill>
                <a:latin typeface="Aptos" panose="020B0004020202020204" pitchFamily="34" charset="0"/>
              </a:rPr>
              <a:t>Table </a:t>
            </a:r>
            <a:r>
              <a:rPr lang="en-GB" sz="2400" b="1" dirty="0">
                <a:solidFill>
                  <a:schemeClr val="bg1"/>
                </a:solidFill>
                <a:latin typeface="Aptos" panose="020B0004020202020204" pitchFamily="34" charset="0"/>
              </a:rPr>
              <a:t>des matières</a:t>
            </a:r>
            <a:endParaRPr sz="2400" b="1" spc="-13" dirty="0">
              <a:solidFill>
                <a:schemeClr val="bg1"/>
              </a:solidFill>
              <a:latin typeface="Aptos" panose="020B0004020202020204" pitchFamily="34" charset="0"/>
            </a:endParaRPr>
          </a:p>
        </p:txBody>
      </p:sp>
      <p:sp>
        <p:nvSpPr>
          <p:cNvPr id="3" name="object 3"/>
          <p:cNvSpPr txBox="1"/>
          <p:nvPr/>
        </p:nvSpPr>
        <p:spPr>
          <a:xfrm>
            <a:off x="726282" y="887407"/>
            <a:ext cx="5312909" cy="5156357"/>
          </a:xfrm>
          <a:prstGeom prst="rect">
            <a:avLst/>
          </a:prstGeom>
        </p:spPr>
        <p:txBody>
          <a:bodyPr vert="horz" wrap="square" lIns="0" tIns="16329" rIns="0" bIns="0" rtlCol="0">
            <a:spAutoFit/>
          </a:bodyPr>
          <a:lstStyle/>
          <a:p>
            <a:pPr marL="16328" defTabSz="1175644" hangingPunct="1">
              <a:lnSpc>
                <a:spcPct val="100000"/>
              </a:lnSpc>
              <a:spcBef>
                <a:spcPts val="129"/>
              </a:spcBef>
              <a:tabLst>
                <a:tab pos="5033963" algn="l"/>
              </a:tabLst>
            </a:pPr>
            <a:r>
              <a:rPr lang="en-GB" sz="1050" b="1" dirty="0">
                <a:solidFill>
                  <a:sysClr val="windowText" lastClr="000000"/>
                </a:solidFill>
                <a:latin typeface="Arial" panose="020B0604020202020204" pitchFamily="34" charset="0"/>
                <a:cs typeface="Arial" panose="020B0604020202020204" pitchFamily="34" charset="0"/>
              </a:rPr>
              <a:t>Section 0 : Objectifs et résultats </a:t>
            </a:r>
            <a:r>
              <a:rPr lang="en-GB" sz="1050" b="1" dirty="0" err="1">
                <a:solidFill>
                  <a:sysClr val="windowText" lastClr="000000"/>
                </a:solidFill>
                <a:latin typeface="Arial" panose="020B0604020202020204" pitchFamily="34" charset="0"/>
                <a:cs typeface="Arial" panose="020B0604020202020204" pitchFamily="34" charset="0"/>
              </a:rPr>
              <a:t>d'apprentissage</a:t>
            </a:r>
            <a:r>
              <a:rPr lang="en-GB" sz="1050" b="1" spc="-13" dirty="0">
                <a:solidFill>
                  <a:sysClr val="windowText" lastClr="000000"/>
                </a:solidFill>
                <a:latin typeface="Arial" panose="020B0604020202020204" pitchFamily="34" charset="0"/>
                <a:cs typeface="Arial" panose="020B0604020202020204" pitchFamily="34" charset="0"/>
              </a:rPr>
              <a:t> .....................................................    4</a:t>
            </a:r>
            <a:endParaRPr lang="en-GB" sz="1050" b="1" dirty="0">
              <a:solidFill>
                <a:sysClr val="windowText" lastClr="000000"/>
              </a:solidFill>
              <a:latin typeface="Arial" panose="020B0604020202020204" pitchFamily="34" charset="0"/>
              <a:cs typeface="Arial" panose="020B0604020202020204" pitchFamily="34" charset="0"/>
            </a:endParaRPr>
          </a:p>
          <a:p>
            <a:pPr marL="16328" defTabSz="1212850" hangingPunct="1">
              <a:lnSpc>
                <a:spcPct val="100000"/>
              </a:lnSpc>
              <a:spcBef>
                <a:spcPts val="129"/>
              </a:spcBef>
              <a:tabLst>
                <a:tab pos="5033963" algn="l"/>
              </a:tabLst>
            </a:pPr>
            <a:r>
              <a:rPr lang="en-GB" sz="1050" b="1" dirty="0">
                <a:solidFill>
                  <a:sysClr val="windowText" lastClr="000000"/>
                </a:solidFill>
                <a:latin typeface="Arial" panose="020B0604020202020204" pitchFamily="34" charset="0"/>
                <a:cs typeface="Arial" panose="020B0604020202020204" pitchFamily="34" charset="0"/>
              </a:rPr>
              <a:t>Section 1 : </a:t>
            </a:r>
            <a:r>
              <a:rPr lang="en-GB" sz="1050" b="1" spc="-13" dirty="0">
                <a:solidFill>
                  <a:sysClr val="windowText" lastClr="000000"/>
                </a:solidFill>
                <a:latin typeface="Arial" panose="020B0604020202020204" pitchFamily="34" charset="0"/>
                <a:cs typeface="Arial" panose="020B0604020202020204" pitchFamily="34" charset="0"/>
              </a:rPr>
              <a:t>Introduction aux ensembles de données sur les transports ..................   7</a:t>
            </a:r>
            <a:endParaRPr lang="en-GB" sz="105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1.1. Que sont les ensembles de données sur les transports ?</a:t>
            </a:r>
            <a:r>
              <a:rPr lang="en-GB" sz="1050" spc="64" dirty="0">
                <a:solidFill>
                  <a:sysClr val="windowText" lastClr="000000"/>
                </a:solidFill>
                <a:latin typeface="Arial" panose="020B0604020202020204" pitchFamily="34" charset="0"/>
                <a:cs typeface="Arial" panose="020B0604020202020204" pitchFamily="34" charset="0"/>
              </a:rPr>
              <a:t>........................ 8</a:t>
            </a:r>
          </a:p>
          <a:p>
            <a:pPr marL="141288" marR="7348" defTabSz="1175644" hangingPunct="1">
              <a:lnSpc>
                <a:spcPct val="100000"/>
              </a:lnSpc>
              <a:spcBef>
                <a:spcPts val="600"/>
              </a:spcBef>
            </a:pPr>
            <a:r>
              <a:rPr lang="en-US" sz="1050" dirty="0">
                <a:latin typeface="Arial" panose="020B0604020202020204" pitchFamily="34" charset="0"/>
                <a:cs typeface="Arial" panose="020B0604020202020204" pitchFamily="34" charset="0"/>
              </a:rPr>
              <a:t>1.2. Importance des ensembles de données sur les transports et types ……</a:t>
            </a:r>
            <a:r>
              <a:rPr lang="en-GB" sz="1050" spc="64" dirty="0">
                <a:solidFill>
                  <a:sysClr val="windowText" lastClr="000000"/>
                </a:solidFill>
                <a:latin typeface="Arial" panose="020B0604020202020204" pitchFamily="34" charset="0"/>
                <a:cs typeface="Arial" panose="020B0604020202020204" pitchFamily="34" charset="0"/>
              </a:rPr>
              <a:t>..... 9</a:t>
            </a:r>
          </a:p>
          <a:p>
            <a:pPr marL="141288" marR="7348" defTabSz="971550" hangingPunct="1">
              <a:lnSpc>
                <a:spcPct val="100000"/>
              </a:lnSpc>
              <a:spcBef>
                <a:spcPts val="600"/>
              </a:spcBef>
            </a:pPr>
            <a:r>
              <a:rPr lang="en-GB" sz="1050" spc="64" dirty="0">
                <a:solidFill>
                  <a:sysClr val="windowText" lastClr="000000"/>
                </a:solidFill>
                <a:latin typeface="Arial" panose="020B0604020202020204" pitchFamily="34" charset="0"/>
                <a:cs typeface="Arial" panose="020B0604020202020204" pitchFamily="34" charset="0"/>
              </a:rPr>
              <a:t>1.3. Différents types ou catégories de données sur les transports …… 10</a:t>
            </a:r>
          </a:p>
          <a:p>
            <a:pPr marL="141288" marR="7348" defTabSz="1175644" hangingPunct="1">
              <a:lnSpc>
                <a:spcPct val="100000"/>
              </a:lnSpc>
              <a:spcBef>
                <a:spcPts val="600"/>
              </a:spcBef>
            </a:pPr>
            <a:r>
              <a:rPr lang="en-US" sz="1050" dirty="0">
                <a:latin typeface="Arial" panose="020B0604020202020204" pitchFamily="34" charset="0"/>
                <a:cs typeface="Arial" panose="020B0604020202020204" pitchFamily="34" charset="0"/>
              </a:rPr>
              <a:t>1.4. Aperçu des différentes sources de données sur les transports</a:t>
            </a:r>
            <a:r>
              <a:rPr lang="en-GB" sz="1050" spc="64" dirty="0">
                <a:solidFill>
                  <a:sysClr val="windowText" lastClr="000000"/>
                </a:solidFill>
                <a:latin typeface="Arial" panose="020B0604020202020204" pitchFamily="34" charset="0"/>
                <a:cs typeface="Arial" panose="020B0604020202020204" pitchFamily="34" charset="0"/>
              </a:rPr>
              <a:t> ................. 11</a:t>
            </a:r>
          </a:p>
          <a:p>
            <a:pPr marL="141288" marR="7348" defTabSz="1175644" hangingPunct="1">
              <a:lnSpc>
                <a:spcPct val="100000"/>
              </a:lnSpc>
              <a:spcBef>
                <a:spcPts val="600"/>
              </a:spcBef>
            </a:pPr>
            <a:endParaRPr lang="en-GB" sz="1050" spc="64" dirty="0">
              <a:solidFill>
                <a:sysClr val="windowText" lastClr="000000"/>
              </a:solidFill>
              <a:latin typeface="Arial" panose="020B0604020202020204" pitchFamily="34" charset="0"/>
              <a:cs typeface="Arial" panose="020B0604020202020204" pitchFamily="34" charset="0"/>
            </a:endParaRPr>
          </a:p>
          <a:p>
            <a:pPr marL="16328" defTabSz="1257300" hangingPunct="1">
              <a:lnSpc>
                <a:spcPct val="100000"/>
              </a:lnSpc>
              <a:spcBef>
                <a:spcPts val="129"/>
              </a:spcBef>
            </a:pPr>
            <a:r>
              <a:rPr lang="en-US" sz="1050" b="1" dirty="0">
                <a:solidFill>
                  <a:sysClr val="windowText" lastClr="000000"/>
                </a:solidFill>
                <a:latin typeface="Arial" panose="020B0604020202020204" pitchFamily="34" charset="0"/>
                <a:cs typeface="Arial" panose="020B0604020202020204" pitchFamily="34" charset="0"/>
              </a:rPr>
              <a:t>Section 2 : </a:t>
            </a:r>
            <a:r>
              <a:rPr lang="en-US" sz="1050" b="1" spc="-13" dirty="0">
                <a:solidFill>
                  <a:sysClr val="windowText" lastClr="000000"/>
                </a:solidFill>
                <a:latin typeface="Arial" panose="020B0604020202020204" pitchFamily="34" charset="0"/>
                <a:cs typeface="Arial" panose="020B0604020202020204" pitchFamily="34" charset="0"/>
              </a:rPr>
              <a:t>Guide d'installation des </a:t>
            </a:r>
            <a:r>
              <a:rPr lang="en-US" sz="1050" b="1" spc="-13" dirty="0" err="1">
                <a:solidFill>
                  <a:sysClr val="windowText" lastClr="000000"/>
                </a:solidFill>
                <a:latin typeface="Arial" panose="020B0604020202020204" pitchFamily="34" charset="0"/>
                <a:cs typeface="Arial" panose="020B0604020202020204" pitchFamily="34" charset="0"/>
              </a:rPr>
              <a:t>outils</a:t>
            </a:r>
            <a:r>
              <a:rPr lang="en-US" sz="1050" b="1" spc="-13" dirty="0">
                <a:solidFill>
                  <a:sysClr val="windowText" lastClr="000000"/>
                </a:solidFill>
                <a:latin typeface="Arial" panose="020B0604020202020204" pitchFamily="34" charset="0"/>
                <a:cs typeface="Arial" panose="020B0604020202020204" pitchFamily="34" charset="0"/>
              </a:rPr>
              <a:t> ...................................................................    12</a:t>
            </a:r>
            <a:endParaRPr lang="en-US" sz="1050" b="1"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050" dirty="0">
                <a:latin typeface="Arial" panose="020B0604020202020204" pitchFamily="34" charset="0"/>
                <a:cs typeface="Arial" panose="020B0604020202020204" pitchFamily="34" charset="0"/>
              </a:rPr>
              <a:t>2.1. Installation de MATLAB et des </a:t>
            </a:r>
            <a:r>
              <a:rPr lang="en-US" sz="1050" dirty="0" err="1">
                <a:latin typeface="Arial" panose="020B0604020202020204" pitchFamily="34" charset="0"/>
                <a:cs typeface="Arial" panose="020B0604020202020204" pitchFamily="34" charset="0"/>
              </a:rPr>
              <a:t>tutoriels</a:t>
            </a:r>
            <a:r>
              <a:rPr lang="en-GB" sz="1050" spc="64" dirty="0">
                <a:solidFill>
                  <a:sysClr val="windowText" lastClr="000000"/>
                </a:solidFill>
                <a:latin typeface="Arial" panose="020B0604020202020204" pitchFamily="34" charset="0"/>
                <a:cs typeface="Arial" panose="020B0604020202020204" pitchFamily="34" charset="0"/>
              </a:rPr>
              <a:t> ...............................................	13</a:t>
            </a:r>
            <a:endParaRPr lang="en-US" sz="1050" dirty="0">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050" dirty="0">
                <a:solidFill>
                  <a:sysClr val="windowText" lastClr="000000"/>
                </a:solidFill>
                <a:latin typeface="Arial" panose="020B0604020202020204" pitchFamily="34" charset="0"/>
                <a:cs typeface="Arial" panose="020B0604020202020204" pitchFamily="34" charset="0"/>
              </a:rPr>
              <a:t>2.2. Installation de Python </a:t>
            </a:r>
            <a:r>
              <a:rPr lang="en-US" sz="1050" dirty="0">
                <a:latin typeface="Arial" panose="020B0604020202020204" pitchFamily="34" charset="0"/>
                <a:cs typeface="Arial" panose="020B0604020202020204" pitchFamily="34" charset="0"/>
              </a:rPr>
              <a:t>et </a:t>
            </a:r>
            <a:r>
              <a:rPr lang="en-US" sz="1050" dirty="0" err="1">
                <a:latin typeface="Arial" panose="020B0604020202020204" pitchFamily="34" charset="0"/>
                <a:cs typeface="Arial" panose="020B0604020202020204" pitchFamily="34" charset="0"/>
              </a:rPr>
              <a:t>tutoriels</a:t>
            </a:r>
            <a:r>
              <a:rPr lang="en-GB" sz="1050" spc="64" dirty="0">
                <a:solidFill>
                  <a:sysClr val="windowText" lastClr="000000"/>
                </a:solidFill>
                <a:latin typeface="Arial" panose="020B0604020202020204" pitchFamily="34" charset="0"/>
                <a:cs typeface="Arial" panose="020B0604020202020204" pitchFamily="34" charset="0"/>
              </a:rPr>
              <a:t> .......................................................	15</a:t>
            </a:r>
            <a:endParaRPr lang="en-US" sz="1050"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050" dirty="0">
                <a:solidFill>
                  <a:sysClr val="windowText" lastClr="000000"/>
                </a:solidFill>
                <a:latin typeface="Arial" panose="020B0604020202020204" pitchFamily="34" charset="0"/>
                <a:cs typeface="Arial" panose="020B0604020202020204" pitchFamily="34" charset="0"/>
              </a:rPr>
              <a:t>2.3. Installation d'Excel </a:t>
            </a:r>
            <a:r>
              <a:rPr lang="en-US" sz="1050" dirty="0">
                <a:latin typeface="Arial" panose="020B0604020202020204" pitchFamily="34" charset="0"/>
                <a:cs typeface="Arial" panose="020B0604020202020204" pitchFamily="34" charset="0"/>
              </a:rPr>
              <a:t>et des </a:t>
            </a:r>
            <a:r>
              <a:rPr lang="en-US" sz="1050" dirty="0" err="1">
                <a:latin typeface="Arial" panose="020B0604020202020204" pitchFamily="34" charset="0"/>
                <a:cs typeface="Arial" panose="020B0604020202020204" pitchFamily="34" charset="0"/>
              </a:rPr>
              <a:t>tutoriels</a:t>
            </a:r>
            <a:r>
              <a:rPr lang="en-GB" sz="1050" spc="64" dirty="0">
                <a:solidFill>
                  <a:sysClr val="windowText" lastClr="000000"/>
                </a:solidFill>
                <a:latin typeface="Arial" panose="020B0604020202020204" pitchFamily="34" charset="0"/>
                <a:cs typeface="Arial" panose="020B0604020202020204" pitchFamily="34" charset="0"/>
              </a:rPr>
              <a:t> .....................................................	17</a:t>
            </a:r>
            <a:endParaRPr lang="en-US" sz="1050"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050" dirty="0">
                <a:solidFill>
                  <a:sysClr val="windowText" lastClr="000000"/>
                </a:solidFill>
                <a:latin typeface="Arial" panose="020B0604020202020204" pitchFamily="34" charset="0"/>
                <a:cs typeface="Arial" panose="020B0604020202020204" pitchFamily="34" charset="0"/>
              </a:rPr>
              <a:t>2.4. Installation de VISUM </a:t>
            </a:r>
            <a:r>
              <a:rPr lang="en-US" sz="1050" dirty="0">
                <a:latin typeface="Arial" panose="020B0604020202020204" pitchFamily="34" charset="0"/>
                <a:cs typeface="Arial" panose="020B0604020202020204" pitchFamily="34" charset="0"/>
              </a:rPr>
              <a:t>et des </a:t>
            </a:r>
            <a:r>
              <a:rPr lang="en-US" sz="1050" dirty="0" err="1">
                <a:latin typeface="Arial" panose="020B0604020202020204" pitchFamily="34" charset="0"/>
                <a:cs typeface="Arial" panose="020B0604020202020204" pitchFamily="34" charset="0"/>
              </a:rPr>
              <a:t>tutoriels</a:t>
            </a:r>
            <a:r>
              <a:rPr lang="en-GB" sz="1050" spc="64" dirty="0">
                <a:solidFill>
                  <a:sysClr val="windowText" lastClr="000000"/>
                </a:solidFill>
                <a:latin typeface="Arial" panose="020B0604020202020204" pitchFamily="34" charset="0"/>
                <a:cs typeface="Arial" panose="020B0604020202020204" pitchFamily="34" charset="0"/>
              </a:rPr>
              <a:t> .................................................	19</a:t>
            </a:r>
            <a:endParaRPr lang="en-US" sz="1050" dirty="0">
              <a:solidFill>
                <a:sysClr val="windowText" lastClr="000000"/>
              </a:solidFill>
              <a:latin typeface="Arial" panose="020B0604020202020204" pitchFamily="34" charset="0"/>
              <a:cs typeface="Arial" panose="020B0604020202020204" pitchFamily="34" charset="0"/>
            </a:endParaRPr>
          </a:p>
          <a:p>
            <a:pPr marL="141288" marR="7348" defTabSz="1214438" hangingPunct="1">
              <a:lnSpc>
                <a:spcPct val="100000"/>
              </a:lnSpc>
              <a:spcBef>
                <a:spcPts val="600"/>
              </a:spcBef>
            </a:pPr>
            <a:r>
              <a:rPr lang="en-US" sz="1050" dirty="0">
                <a:solidFill>
                  <a:sysClr val="windowText" lastClr="000000"/>
                </a:solidFill>
                <a:latin typeface="Arial" panose="020B0604020202020204" pitchFamily="34" charset="0"/>
                <a:cs typeface="Arial" panose="020B0604020202020204" pitchFamily="34" charset="0"/>
              </a:rPr>
              <a:t>2.5. Installation de VISSIM </a:t>
            </a:r>
            <a:r>
              <a:rPr lang="en-US" sz="1050" dirty="0">
                <a:latin typeface="Arial" panose="020B0604020202020204" pitchFamily="34" charset="0"/>
                <a:cs typeface="Arial" panose="020B0604020202020204" pitchFamily="34" charset="0"/>
              </a:rPr>
              <a:t>et des </a:t>
            </a:r>
            <a:r>
              <a:rPr lang="en-US" sz="1050" dirty="0" err="1">
                <a:latin typeface="Arial" panose="020B0604020202020204" pitchFamily="34" charset="0"/>
                <a:cs typeface="Arial" panose="020B0604020202020204" pitchFamily="34" charset="0"/>
              </a:rPr>
              <a:t>didacticiels</a:t>
            </a:r>
            <a:r>
              <a:rPr lang="en-GB" sz="1050" spc="64" dirty="0">
                <a:solidFill>
                  <a:sysClr val="windowText" lastClr="000000"/>
                </a:solidFill>
                <a:latin typeface="Arial" panose="020B0604020202020204" pitchFamily="34" charset="0"/>
                <a:cs typeface="Arial" panose="020B0604020202020204" pitchFamily="34" charset="0"/>
              </a:rPr>
              <a:t> ............................................	21</a:t>
            </a:r>
            <a:endParaRPr lang="en-US" sz="1050" dirty="0">
              <a:latin typeface="Arial" panose="020B0604020202020204" pitchFamily="34" charset="0"/>
              <a:cs typeface="Arial" panose="020B0604020202020204" pitchFamily="34" charset="0"/>
            </a:endParaRPr>
          </a:p>
          <a:p>
            <a:pPr marL="141288" marR="7348" defTabSz="1175644" hangingPunct="1">
              <a:lnSpc>
                <a:spcPct val="100000"/>
              </a:lnSpc>
              <a:spcBef>
                <a:spcPts val="600"/>
              </a:spcBef>
            </a:pPr>
            <a:endParaRPr lang="en-GB" sz="1050" dirty="0">
              <a:solidFill>
                <a:sysClr val="windowText" lastClr="000000"/>
              </a:solidFill>
              <a:latin typeface="Arial" panose="020B0604020202020204" pitchFamily="34" charset="0"/>
              <a:cs typeface="Arial" panose="020B0604020202020204" pitchFamily="34" charset="0"/>
            </a:endParaRPr>
          </a:p>
          <a:p>
            <a:pPr marL="16328" defTabSz="1257300" hangingPunct="1">
              <a:lnSpc>
                <a:spcPct val="100000"/>
              </a:lnSpc>
              <a:spcBef>
                <a:spcPts val="129"/>
              </a:spcBef>
            </a:pPr>
            <a:r>
              <a:rPr lang="en-GB" sz="1050" b="1" dirty="0">
                <a:solidFill>
                  <a:sysClr val="windowText" lastClr="000000"/>
                </a:solidFill>
                <a:latin typeface="Arial" panose="020B0604020202020204" pitchFamily="34" charset="0"/>
                <a:cs typeface="Arial" panose="020B0604020202020204" pitchFamily="34" charset="0"/>
              </a:rPr>
              <a:t>Section 3 : </a:t>
            </a:r>
            <a:r>
              <a:rPr lang="en-US" sz="1050" b="1" spc="-13" dirty="0">
                <a:solidFill>
                  <a:sysClr val="windowText" lastClr="000000"/>
                </a:solidFill>
                <a:latin typeface="Arial" panose="020B0604020202020204" pitchFamily="34" charset="0"/>
                <a:cs typeface="Arial" panose="020B0604020202020204" pitchFamily="34" charset="0"/>
              </a:rPr>
              <a:t>Introduction à MATLAB</a:t>
            </a:r>
            <a:r>
              <a:rPr lang="en-GB" sz="1050" b="1" spc="-13" dirty="0">
                <a:solidFill>
                  <a:sysClr val="windowText" lastClr="000000"/>
                </a:solidFill>
                <a:latin typeface="Arial" panose="020B0604020202020204" pitchFamily="34" charset="0"/>
                <a:cs typeface="Arial" panose="020B0604020202020204" pitchFamily="34" charset="0"/>
              </a:rPr>
              <a:t> .............................................................................     23</a:t>
            </a:r>
            <a:endParaRPr lang="en-GB" sz="105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3.1. Présentation de MATLAB</a:t>
            </a:r>
            <a:r>
              <a:rPr lang="en-GB" sz="1050" spc="64" dirty="0">
                <a:solidFill>
                  <a:sysClr val="windowText" lastClr="000000"/>
                </a:solidFill>
                <a:latin typeface="Arial" panose="020B0604020202020204" pitchFamily="34" charset="0"/>
                <a:cs typeface="Arial" panose="020B0604020202020204" pitchFamily="34" charset="0"/>
              </a:rPr>
              <a:t> ................................................................	24</a:t>
            </a: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3.2. Variables et types de données MATLAB</a:t>
            </a:r>
            <a:r>
              <a:rPr lang="en-GB" sz="1050" spc="64" dirty="0">
                <a:solidFill>
                  <a:sysClr val="windowText" lastClr="000000"/>
                </a:solidFill>
                <a:latin typeface="Arial" panose="020B0604020202020204" pitchFamily="34" charset="0"/>
                <a:cs typeface="Arial" panose="020B0604020202020204" pitchFamily="34" charset="0"/>
              </a:rPr>
              <a:t> ............................................	26</a:t>
            </a: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3.3. Opérations sur les matrices et les tableaux</a:t>
            </a:r>
            <a:r>
              <a:rPr lang="en-GB" sz="1050" spc="64" dirty="0">
                <a:solidFill>
                  <a:sysClr val="windowText" lastClr="000000"/>
                </a:solidFill>
                <a:latin typeface="Arial" panose="020B0604020202020204" pitchFamily="34" charset="0"/>
                <a:cs typeface="Arial" panose="020B0604020202020204" pitchFamily="34" charset="0"/>
              </a:rPr>
              <a:t> .........................................	27</a:t>
            </a: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3.4. Génération de vecteurs et de matrices</a:t>
            </a:r>
            <a:r>
              <a:rPr lang="en-GB" sz="1050" spc="64" dirty="0">
                <a:solidFill>
                  <a:sysClr val="windowText" lastClr="000000"/>
                </a:solidFill>
                <a:latin typeface="Arial" panose="020B0604020202020204" pitchFamily="34" charset="0"/>
                <a:cs typeface="Arial" panose="020B0604020202020204" pitchFamily="34" charset="0"/>
              </a:rPr>
              <a:t> ...............................................	29</a:t>
            </a: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3.5. Indexation des matrices ………………………………………</a:t>
            </a:r>
            <a:r>
              <a:rPr lang="en-GB" sz="1050" spc="64" dirty="0">
                <a:solidFill>
                  <a:sysClr val="windowText" lastClr="000000"/>
                </a:solidFill>
                <a:latin typeface="Arial" panose="020B0604020202020204" pitchFamily="34" charset="0"/>
                <a:cs typeface="Arial" panose="020B0604020202020204" pitchFamily="34" charset="0"/>
              </a:rPr>
              <a:t>.....................	</a:t>
            </a:r>
            <a:r>
              <a:rPr lang="en-US" sz="1050" dirty="0">
                <a:latin typeface="Arial" panose="020B0604020202020204" pitchFamily="34" charset="0"/>
                <a:cs typeface="Arial" panose="020B0604020202020204" pitchFamily="34" charset="0"/>
              </a:rPr>
              <a:t>30</a:t>
            </a:r>
            <a:endParaRPr lang="en-GB" sz="1050" spc="64"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3.6. Opérations arithmétiques et </a:t>
            </a:r>
            <a:r>
              <a:rPr lang="en-US" sz="1050" dirty="0" err="1">
                <a:latin typeface="Arial" panose="020B0604020202020204" pitchFamily="34" charset="0"/>
                <a:cs typeface="Arial" panose="020B0604020202020204" pitchFamily="34" charset="0"/>
              </a:rPr>
              <a:t>élémentaires</a:t>
            </a:r>
            <a:r>
              <a:rPr lang="en-US" sz="1050" dirty="0">
                <a:latin typeface="Arial" panose="020B0604020202020204" pitchFamily="34" charset="0"/>
                <a:cs typeface="Arial" panose="020B0604020202020204" pitchFamily="34" charset="0"/>
              </a:rPr>
              <a:t> ………………………...…………..	31</a:t>
            </a:r>
            <a:endParaRPr lang="en-GB" sz="1050" spc="64"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050" dirty="0">
                <a:latin typeface="Arial" panose="020B0604020202020204" pitchFamily="34" charset="0"/>
                <a:cs typeface="Arial" panose="020B0604020202020204" pitchFamily="34" charset="0"/>
              </a:rPr>
              <a:t>3.7. Tracer des fonctions dans MATLAB ……………………………………………	33</a:t>
            </a:r>
          </a:p>
        </p:txBody>
      </p:sp>
      <p:sp>
        <p:nvSpPr>
          <p:cNvPr id="4" name="object 4"/>
          <p:cNvSpPr txBox="1"/>
          <p:nvPr/>
        </p:nvSpPr>
        <p:spPr>
          <a:xfrm>
            <a:off x="6350558" y="887407"/>
            <a:ext cx="5295482" cy="4458730"/>
          </a:xfrm>
          <a:prstGeom prst="rect">
            <a:avLst/>
          </a:prstGeom>
        </p:spPr>
        <p:txBody>
          <a:bodyPr vert="horz" wrap="square" lIns="0" tIns="16329" rIns="0" bIns="0" rtlCol="0">
            <a:spAutoFit/>
          </a:bodyPr>
          <a:lstStyle/>
          <a:p>
            <a:pPr marL="16328" defTabSz="1227138" hangingPunct="1">
              <a:lnSpc>
                <a:spcPct val="100000"/>
              </a:lnSpc>
              <a:spcBef>
                <a:spcPts val="129"/>
              </a:spcBef>
            </a:pPr>
            <a:r>
              <a:rPr lang="en-GB" sz="1200" b="1" dirty="0">
                <a:solidFill>
                  <a:sysClr val="windowText" lastClr="000000"/>
                </a:solidFill>
                <a:latin typeface="Arial" panose="020B0604020202020204" pitchFamily="34" charset="0"/>
                <a:cs typeface="Arial" panose="020B0604020202020204" pitchFamily="34" charset="0"/>
              </a:rPr>
              <a:t>Section 4 : </a:t>
            </a:r>
            <a:r>
              <a:rPr lang="en-GB" sz="1200" b="1" spc="-13" dirty="0">
                <a:solidFill>
                  <a:sysClr val="windowText" lastClr="000000"/>
                </a:solidFill>
                <a:latin typeface="Arial" panose="020B0604020202020204" pitchFamily="34" charset="0"/>
                <a:cs typeface="Arial" panose="020B0604020202020204" pitchFamily="34" charset="0"/>
              </a:rPr>
              <a:t>Introduction à Python .......................................................     39</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4.1. Présentation générale de Python</a:t>
            </a:r>
            <a:r>
              <a:rPr lang="en-GB" sz="1100" spc="64" dirty="0">
                <a:solidFill>
                  <a:sysClr val="windowText" lastClr="000000"/>
                </a:solidFill>
                <a:latin typeface="Arial" panose="020B0604020202020204" pitchFamily="34" charset="0"/>
                <a:cs typeface="Arial" panose="020B0604020202020204" pitchFamily="34" charset="0"/>
              </a:rPr>
              <a:t> ………………………………………	40</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4.2. Variables, objets et classes</a:t>
            </a:r>
            <a:r>
              <a:rPr lang="en-GB" sz="1100" spc="64" dirty="0">
                <a:solidFill>
                  <a:sysClr val="windowText" lastClr="000000"/>
                </a:solidFill>
                <a:latin typeface="Arial" panose="020B0604020202020204" pitchFamily="34" charset="0"/>
                <a:cs typeface="Arial" panose="020B0604020202020204" pitchFamily="34" charset="0"/>
              </a:rPr>
              <a:t> …………………………………………….	41</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4.3. Règles syntaxiques de base</a:t>
            </a:r>
            <a:r>
              <a:rPr lang="en-GB" sz="1100" spc="64" dirty="0">
                <a:solidFill>
                  <a:sysClr val="windowText" lastClr="000000"/>
                </a:solidFill>
                <a:latin typeface="Arial" panose="020B0604020202020204" pitchFamily="34" charset="0"/>
                <a:cs typeface="Arial" panose="020B0604020202020204" pitchFamily="34" charset="0"/>
              </a:rPr>
              <a:t> ……………………………………………	43</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4.4. Syntaxe des fonctions et appel de </a:t>
            </a:r>
            <a:r>
              <a:rPr lang="en-US" sz="1100" dirty="0" err="1">
                <a:latin typeface="Arial" panose="020B0604020202020204" pitchFamily="34" charset="0"/>
                <a:cs typeface="Arial" panose="020B0604020202020204" pitchFamily="34" charset="0"/>
              </a:rPr>
              <a:t>fonctions</a:t>
            </a:r>
            <a:r>
              <a:rPr lang="en-GB" sz="1100" spc="64" dirty="0">
                <a:solidFill>
                  <a:sysClr val="windowText" lastClr="000000"/>
                </a:solidFill>
                <a:latin typeface="Arial" panose="020B0604020202020204" pitchFamily="34" charset="0"/>
                <a:cs typeface="Arial" panose="020B0604020202020204" pitchFamily="34" charset="0"/>
              </a:rPr>
              <a:t> …………………………..	44</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4.5. Types de données et opérateurs courants ………………………………	46</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4.6. Opérations d'entrée et de sortie</a:t>
            </a:r>
            <a:r>
              <a:rPr lang="en-GB" sz="1100" spc="64" dirty="0">
                <a:solidFill>
                  <a:sysClr val="windowText" lastClr="000000"/>
                </a:solidFill>
                <a:latin typeface="Arial" panose="020B0604020202020204" pitchFamily="34" charset="0"/>
                <a:cs typeface="Arial" panose="020B0604020202020204" pitchFamily="34" charset="0"/>
              </a:rPr>
              <a:t> ……………………………………….	47</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4.7. Instructions </a:t>
            </a:r>
            <a:r>
              <a:rPr lang="en-US" sz="1100" dirty="0" err="1">
                <a:latin typeface="Arial" panose="020B0604020202020204" pitchFamily="34" charset="0"/>
                <a:cs typeface="Arial" panose="020B0604020202020204" pitchFamily="34" charset="0"/>
              </a:rPr>
              <a:t>conditionnelles</a:t>
            </a:r>
            <a:r>
              <a:rPr lang="en-GB" sz="1100" spc="64" dirty="0">
                <a:solidFill>
                  <a:sysClr val="windowText" lastClr="000000"/>
                </a:solidFill>
                <a:latin typeface="Arial" panose="020B0604020202020204" pitchFamily="34" charset="0"/>
                <a:cs typeface="Arial" panose="020B0604020202020204" pitchFamily="34" charset="0"/>
              </a:rPr>
              <a:t> …………………………………………….	48</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4.8. </a:t>
            </a:r>
            <a:r>
              <a:rPr lang="en-US" sz="1100" dirty="0" err="1">
                <a:latin typeface="Arial" panose="020B0604020202020204" pitchFamily="34" charset="0"/>
                <a:cs typeface="Arial" panose="020B0604020202020204" pitchFamily="34" charset="0"/>
              </a:rPr>
              <a:t>Boucles</a:t>
            </a:r>
            <a:r>
              <a:rPr lang="en-US" sz="1100" dirty="0">
                <a:latin typeface="Arial" panose="020B0604020202020204" pitchFamily="34" charset="0"/>
                <a:cs typeface="Arial" panose="020B0604020202020204" pitchFamily="34" charset="0"/>
              </a:rPr>
              <a:t> ……………………………………………………………………...	</a:t>
            </a:r>
            <a:r>
              <a:rPr lang="en-GB" sz="1100" spc="64" dirty="0">
                <a:solidFill>
                  <a:sysClr val="windowText" lastClr="000000"/>
                </a:solidFill>
                <a:latin typeface="Arial" panose="020B0604020202020204" pitchFamily="34" charset="0"/>
                <a:cs typeface="Arial" panose="020B0604020202020204" pitchFamily="34" charset="0"/>
              </a:rPr>
              <a:t>49</a:t>
            </a:r>
          </a:p>
          <a:p>
            <a:pPr marL="141288" marR="7348" defTabSz="1185863" hangingPunct="1">
              <a:lnSpc>
                <a:spcPct val="100000"/>
              </a:lnSpc>
              <a:spcBef>
                <a:spcPts val="600"/>
              </a:spcBef>
            </a:pPr>
            <a:r>
              <a:rPr lang="en-GB" sz="1100" spc="64" dirty="0">
                <a:solidFill>
                  <a:sysClr val="windowText" lastClr="000000"/>
                </a:solidFill>
                <a:latin typeface="Arial" panose="020B0604020202020204" pitchFamily="34" charset="0"/>
                <a:cs typeface="Arial" panose="020B0604020202020204" pitchFamily="34" charset="0"/>
              </a:rPr>
              <a:t>4.9. </a:t>
            </a:r>
            <a:r>
              <a:rPr lang="en-GB" sz="1100" spc="64" dirty="0" err="1">
                <a:solidFill>
                  <a:sysClr val="windowText" lastClr="000000"/>
                </a:solidFill>
                <a:latin typeface="Arial" panose="020B0604020202020204" pitchFamily="34" charset="0"/>
                <a:cs typeface="Arial" panose="020B0604020202020204" pitchFamily="34" charset="0"/>
              </a:rPr>
              <a:t>Exercice</a:t>
            </a:r>
            <a:r>
              <a:rPr lang="en-GB" sz="1100" spc="64" dirty="0">
                <a:solidFill>
                  <a:sysClr val="windowText" lastClr="000000"/>
                </a:solidFill>
                <a:latin typeface="Arial" panose="020B0604020202020204" pitchFamily="34" charset="0"/>
                <a:cs typeface="Arial" panose="020B0604020202020204" pitchFamily="34" charset="0"/>
              </a:rPr>
              <a:t> ……………………………………………………………….	51</a:t>
            </a:r>
          </a:p>
          <a:p>
            <a:pPr marL="16328" defTabSz="1175644" hangingPunct="1">
              <a:lnSpc>
                <a:spcPct val="100000"/>
              </a:lnSpc>
              <a:spcBef>
                <a:spcPts val="129"/>
              </a:spcBef>
            </a:pPr>
            <a:endParaRPr lang="en-GB" sz="1200" b="1" dirty="0">
              <a:solidFill>
                <a:sysClr val="windowText" lastClr="000000"/>
              </a:solidFill>
              <a:latin typeface="Arial" panose="020B0604020202020204" pitchFamily="34" charset="0"/>
              <a:cs typeface="Arial" panose="020B0604020202020204" pitchFamily="34" charset="0"/>
            </a:endParaRPr>
          </a:p>
          <a:p>
            <a:pPr marL="16328" defTabSz="1227138" hangingPunct="1">
              <a:lnSpc>
                <a:spcPct val="100000"/>
              </a:lnSpc>
              <a:spcBef>
                <a:spcPts val="129"/>
              </a:spcBef>
            </a:pPr>
            <a:r>
              <a:rPr lang="en-GB" sz="1200" b="1" dirty="0">
                <a:solidFill>
                  <a:sysClr val="windowText" lastClr="000000"/>
                </a:solidFill>
                <a:latin typeface="Arial" panose="020B0604020202020204" pitchFamily="34" charset="0"/>
                <a:cs typeface="Arial" panose="020B0604020202020204" pitchFamily="34" charset="0"/>
              </a:rPr>
              <a:t>Section 5 : </a:t>
            </a:r>
            <a:r>
              <a:rPr lang="en-GB" sz="1200" b="1" spc="-13" dirty="0">
                <a:solidFill>
                  <a:sysClr val="windowText" lastClr="000000"/>
                </a:solidFill>
                <a:latin typeface="Arial" panose="020B0604020202020204" pitchFamily="34" charset="0"/>
                <a:cs typeface="Arial" panose="020B0604020202020204" pitchFamily="34" charset="0"/>
              </a:rPr>
              <a:t>Introduction à MS EXCEL ................................................	52</a:t>
            </a:r>
            <a:endParaRPr lang="en-GB" sz="1200" b="1" dirty="0">
              <a:solidFill>
                <a:sysClr val="windowText" lastClr="000000"/>
              </a:solidFill>
              <a:latin typeface="Arial" panose="020B0604020202020204" pitchFamily="34" charset="0"/>
              <a:cs typeface="Arial" panose="020B0604020202020204" pitchFamily="34" charset="0"/>
            </a:endParaRP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5.1. Présentation de MS Excel</a:t>
            </a:r>
            <a:r>
              <a:rPr lang="en-GB" sz="1100" spc="64" dirty="0">
                <a:solidFill>
                  <a:sysClr val="windowText" lastClr="000000"/>
                </a:solidFill>
                <a:latin typeface="Arial" panose="020B0604020202020204" pitchFamily="34" charset="0"/>
                <a:cs typeface="Arial" panose="020B0604020202020204" pitchFamily="34" charset="0"/>
              </a:rPr>
              <a:t> .........................................................	53</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5.2. Actions de base (copier, coller, trier, insérer)</a:t>
            </a:r>
            <a:r>
              <a:rPr lang="en-GB" sz="1100" spc="64" dirty="0">
                <a:solidFill>
                  <a:sysClr val="windowText" lastClr="000000"/>
                </a:solidFill>
                <a:latin typeface="Arial" panose="020B0604020202020204" pitchFamily="34" charset="0"/>
                <a:cs typeface="Arial" panose="020B0604020202020204" pitchFamily="34" charset="0"/>
              </a:rPr>
              <a:t> ................................	54</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5.3. Gestion des fichiers (ouvrir, enregistrer, exporter)</a:t>
            </a:r>
            <a:r>
              <a:rPr lang="en-GB" sz="1100" spc="64" dirty="0">
                <a:solidFill>
                  <a:sysClr val="windowText" lastClr="000000"/>
                </a:solidFill>
                <a:latin typeface="Arial" panose="020B0604020202020204" pitchFamily="34" charset="0"/>
                <a:cs typeface="Arial" panose="020B0604020202020204" pitchFamily="34" charset="0"/>
              </a:rPr>
              <a:t> ..........................	55</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5.4. Onglets Accueil, Insertion et </a:t>
            </a:r>
            <a:r>
              <a:rPr lang="en-US" sz="1100" dirty="0" err="1">
                <a:latin typeface="Arial" panose="020B0604020202020204" pitchFamily="34" charset="0"/>
                <a:cs typeface="Arial" panose="020B0604020202020204" pitchFamily="34" charset="0"/>
              </a:rPr>
              <a:t>Formule</a:t>
            </a:r>
            <a:r>
              <a:rPr lang="en-GB" sz="1100" spc="64" dirty="0">
                <a:solidFill>
                  <a:sysClr val="windowText" lastClr="000000"/>
                </a:solidFill>
                <a:latin typeface="Arial" panose="020B0604020202020204" pitchFamily="34" charset="0"/>
                <a:cs typeface="Arial" panose="020B0604020202020204" pitchFamily="34" charset="0"/>
              </a:rPr>
              <a:t> ..........................................	56</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5.5. Formats numériques et formules de base ……………………………….	</a:t>
            </a:r>
            <a:r>
              <a:rPr lang="en-GB" sz="1100" spc="64" dirty="0">
                <a:solidFill>
                  <a:sysClr val="windowText" lastClr="000000"/>
                </a:solidFill>
                <a:latin typeface="Arial" panose="020B0604020202020204" pitchFamily="34" charset="0"/>
                <a:cs typeface="Arial" panose="020B0604020202020204" pitchFamily="34" charset="0"/>
              </a:rPr>
              <a:t>57</a:t>
            </a:r>
          </a:p>
          <a:p>
            <a:pPr marL="141288" marR="7348" defTabSz="1185863" hangingPunct="1">
              <a:lnSpc>
                <a:spcPct val="100000"/>
              </a:lnSpc>
              <a:spcBef>
                <a:spcPts val="600"/>
              </a:spcBef>
            </a:pPr>
            <a:r>
              <a:rPr lang="en-US" sz="1100" dirty="0">
                <a:latin typeface="Arial" panose="020B0604020202020204" pitchFamily="34" charset="0"/>
                <a:cs typeface="Arial" panose="020B0604020202020204" pitchFamily="34" charset="0"/>
              </a:rPr>
              <a:t>5.6. Fonctions Excel </a:t>
            </a:r>
            <a:r>
              <a:rPr lang="en-US" sz="1100" dirty="0" err="1">
                <a:latin typeface="Arial" panose="020B0604020202020204" pitchFamily="34" charset="0"/>
                <a:cs typeface="Arial" panose="020B0604020202020204" pitchFamily="34" charset="0"/>
              </a:rPr>
              <a:t>courantes</a:t>
            </a:r>
            <a:r>
              <a:rPr lang="en-US" sz="1100" dirty="0">
                <a:latin typeface="Arial" panose="020B0604020202020204" pitchFamily="34" charset="0"/>
                <a:cs typeface="Arial" panose="020B0604020202020204" pitchFamily="34" charset="0"/>
              </a:rPr>
              <a:t> ………………………………...….……..........	58</a:t>
            </a:r>
            <a:endParaRPr lang="en-GB" sz="1100" spc="64" dirty="0">
              <a:solidFill>
                <a:sysClr val="windowText" lastClr="000000"/>
              </a:solidFill>
              <a:latin typeface="Arial" panose="020B0604020202020204" pitchFamily="34" charset="0"/>
              <a:cs typeface="Arial" panose="020B0604020202020204" pitchFamily="34" charset="0"/>
            </a:endParaRPr>
          </a:p>
        </p:txBody>
      </p:sp>
      <p:sp>
        <p:nvSpPr>
          <p:cNvPr id="9" name="Slide Number Placeholder 8">
            <a:extLst>
              <a:ext uri="{FF2B5EF4-FFF2-40B4-BE49-F238E27FC236}">
                <a16:creationId xmlns:a16="http://schemas.microsoft.com/office/drawing/2014/main" id="{D16A733D-7554-EEA4-F995-D864FB2C7FF0}"/>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3</a:t>
            </a:fld>
            <a:endParaRPr lang="en-AT" spc="-64" dirty="0"/>
          </a:p>
        </p:txBody>
      </p:sp>
      <p:sp>
        <p:nvSpPr>
          <p:cNvPr id="10" name="Text Placeholder 2">
            <a:extLst>
              <a:ext uri="{FF2B5EF4-FFF2-40B4-BE49-F238E27FC236}">
                <a16:creationId xmlns:a16="http://schemas.microsoft.com/office/drawing/2014/main" id="{7BA77C07-B247-A534-E204-C60A53992288}"/>
              </a:ext>
            </a:extLst>
          </p:cNvPr>
          <p:cNvSpPr txBox="1">
            <a:spLocks/>
          </p:cNvSpPr>
          <p:nvPr/>
        </p:nvSpPr>
        <p:spPr>
          <a:xfrm>
            <a:off x="3838353" y="459219"/>
            <a:ext cx="7627365" cy="357302"/>
          </a:xfrm>
          <a:prstGeom prst="rect">
            <a:avLst/>
          </a:prstGeom>
          <a:solidFill>
            <a:srgbClr val="FF0000"/>
          </a:solidFill>
          <a:ln w="12700">
            <a:miter lim="400000"/>
          </a:ln>
          <a:extLst>
            <a:ext uri="{C572A759-6A51-4108-AA02-DFA0A04FC94B}">
              <ma14:wrappingTextBoxFlag xmlns="" xmlns:a16="http://schemas.microsoft.com/office/drawing/2014/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1800" dirty="0">
                <a:solidFill>
                  <a:schemeClr val="bg1"/>
                </a:solidFill>
                <a:latin typeface="Aptos" panose="020B0004020202020204" pitchFamily="34" charset="0"/>
              </a:rPr>
              <a:t>Labo 01 </a:t>
            </a:r>
            <a:r>
              <a:rPr lang="pl-PL" sz="1800" dirty="0">
                <a:solidFill>
                  <a:schemeClr val="bg1"/>
                </a:solidFill>
                <a:latin typeface="Aptos" panose="020B0004020202020204" pitchFamily="34" charset="0"/>
              </a:rPr>
              <a:t>: </a:t>
            </a:r>
            <a:r>
              <a:rPr lang="en-US" sz="1800" dirty="0">
                <a:solidFill>
                  <a:schemeClr val="bg1"/>
                </a:solidFill>
                <a:latin typeface="Aptos" panose="020B0004020202020204" pitchFamily="34" charset="0"/>
              </a:rPr>
              <a:t>Présentation des sources de données et des outils de transport </a:t>
            </a:r>
            <a:endParaRPr lang="pl-PL" sz="1800" dirty="0">
              <a:solidFill>
                <a:schemeClr val="bg1"/>
              </a:solidFill>
              <a:latin typeface="Aptos" panose="020B0004020202020204" pitchFamily="34" charset="0"/>
            </a:endParaRPr>
          </a:p>
        </p:txBody>
      </p:sp>
      <p:sp>
        <p:nvSpPr>
          <p:cNvPr id="18" name="object 6">
            <a:extLst>
              <a:ext uri="{FF2B5EF4-FFF2-40B4-BE49-F238E27FC236}">
                <a16:creationId xmlns:a16="http://schemas.microsoft.com/office/drawing/2014/main" id="{B8804E7F-D73D-5376-328C-64777F124863}"/>
              </a:ext>
            </a:extLst>
          </p:cNvPr>
          <p:cNvSpPr txBox="1">
            <a:spLocks/>
          </p:cNvSpPr>
          <p:nvPr/>
        </p:nvSpPr>
        <p:spPr>
          <a:xfrm>
            <a:off x="6889899" y="6349505"/>
            <a:ext cx="453235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2" name="object 6">
            <a:extLst>
              <a:ext uri="{FF2B5EF4-FFF2-40B4-BE49-F238E27FC236}">
                <a16:creationId xmlns:a16="http://schemas.microsoft.com/office/drawing/2014/main" id="{386FE13D-9E7E-AC72-416D-52949CE9A5E1}"/>
              </a:ext>
            </a:extLst>
          </p:cNvPr>
          <p:cNvSpPr txBox="1">
            <a:spLocks noGrp="1"/>
          </p:cNvSpPr>
          <p:nvPr>
            <p:ph type="ftr" sz="quarter" idx="5"/>
          </p:nvPr>
        </p:nvSpPr>
        <p:spPr>
          <a:xfrm>
            <a:off x="763501" y="6349505"/>
            <a:ext cx="378126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76EB3-5298-80B9-E74A-22DB04E3099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BC50CD3-A33A-2F47-52E5-F2985D6E64E5}"/>
              </a:ext>
            </a:extLst>
          </p:cNvPr>
          <p:cNvSpPr txBox="1">
            <a:spLocks noGrp="1"/>
          </p:cNvSpPr>
          <p:nvPr>
            <p:ph type="title"/>
          </p:nvPr>
        </p:nvSpPr>
        <p:spPr>
          <a:xfrm>
            <a:off x="726282" y="432621"/>
            <a:ext cx="3694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DB1F209F-5E90-4AFD-5B5F-E29627C74D71}"/>
              </a:ext>
            </a:extLst>
          </p:cNvPr>
          <p:cNvSpPr txBox="1"/>
          <p:nvPr/>
        </p:nvSpPr>
        <p:spPr>
          <a:xfrm>
            <a:off x="726282" y="1343919"/>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Génération de vecteurs à partir de fonctions</a:t>
            </a:r>
            <a:endParaRPr lang="en-GB" sz="2000" b="1" dirty="0">
              <a:solidFill>
                <a:sysClr val="windowText" lastClr="000000"/>
              </a:solidFill>
              <a:latin typeface="Aptos" panose="020B0004020202020204" pitchFamily="34" charset="0"/>
              <a:cs typeface="Arial"/>
            </a:endParaRPr>
          </a:p>
        </p:txBody>
      </p:sp>
      <p:sp>
        <p:nvSpPr>
          <p:cNvPr id="8" name="TextBox 7">
            <a:extLst>
              <a:ext uri="{FF2B5EF4-FFF2-40B4-BE49-F238E27FC236}">
                <a16:creationId xmlns:a16="http://schemas.microsoft.com/office/drawing/2014/main" id="{6D7F6988-B878-E90F-1C79-BAADF7CDEA45}"/>
              </a:ext>
            </a:extLst>
          </p:cNvPr>
          <p:cNvSpPr txBox="1"/>
          <p:nvPr/>
        </p:nvSpPr>
        <p:spPr>
          <a:xfrm>
            <a:off x="5773424" y="6313664"/>
            <a:ext cx="645152" cy="207749"/>
          </a:xfrm>
          <a:prstGeom prst="rect">
            <a:avLst/>
          </a:prstGeom>
          <a:noFill/>
        </p:spPr>
        <p:txBody>
          <a:bodyPr wrap="square" tIns="0" bIns="0" rtlCol="0">
            <a:spAutoFit/>
          </a:bodyPr>
          <a:lstStyle/>
          <a:p>
            <a:pPr algn="ctr">
              <a:spcBef>
                <a:spcPts val="0"/>
              </a:spcBef>
            </a:pPr>
            <a:fld id="{33FAD053-157E-8E47-A86C-BABA904F51CD}" type="slidenum">
              <a:rPr lang="en-GB" sz="1500" dirty="0">
                <a:solidFill>
                  <a:schemeClr val="bg1"/>
                </a:solidFill>
              </a:rPr>
              <a:t>30</a:t>
            </a:fld>
            <a:endParaRPr lang="LID4096" sz="1500" dirty="0">
              <a:solidFill>
                <a:schemeClr val="bg1"/>
              </a:solidFill>
            </a:endParaRPr>
          </a:p>
        </p:txBody>
      </p:sp>
      <p:sp>
        <p:nvSpPr>
          <p:cNvPr id="5" name="object 3">
            <a:extLst>
              <a:ext uri="{FF2B5EF4-FFF2-40B4-BE49-F238E27FC236}">
                <a16:creationId xmlns:a16="http://schemas.microsoft.com/office/drawing/2014/main" id="{52F02767-0D75-2611-5B7F-E85368FC7E47}"/>
              </a:ext>
            </a:extLst>
          </p:cNvPr>
          <p:cNvSpPr txBox="1"/>
          <p:nvPr/>
        </p:nvSpPr>
        <p:spPr>
          <a:xfrm>
            <a:off x="1151257" y="1784609"/>
            <a:ext cx="5893343" cy="4448471"/>
          </a:xfrm>
          <a:prstGeom prst="rect">
            <a:avLst/>
          </a:prstGeom>
        </p:spPr>
        <p:txBody>
          <a:bodyPr vert="horz" wrap="square" lIns="0" tIns="16329" rIns="0" bIns="0" rtlCol="0">
            <a:spAutoFit/>
          </a:bodyPr>
          <a:lstStyle/>
          <a:p>
            <a:pPr marL="285750" indent="-285750" eaLnBrk="1" hangingPunct="1">
              <a:lnSpc>
                <a:spcPct val="100000"/>
              </a:lnSpc>
              <a:spcBef>
                <a:spcPts val="1200"/>
              </a:spcBef>
              <a:buFont typeface="Arial" panose="020B0604020202020204" pitchFamily="34" charset="0"/>
              <a:buChar char="•"/>
            </a:pPr>
            <a:r>
              <a:rPr lang="en-US" altLang="en-US" sz="1800" dirty="0"/>
              <a:t>zeros(M,N)    	Matrice </a:t>
            </a:r>
            <a:r>
              <a:rPr lang="en-US" altLang="en-US" sz="1800" dirty="0" err="1"/>
              <a:t>MxN</a:t>
            </a:r>
            <a:r>
              <a:rPr lang="en-US" altLang="en-US" sz="1800" dirty="0"/>
              <a:t> de zéros</a:t>
            </a:r>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r>
              <a:rPr lang="en-US" altLang="en-US" sz="1800" dirty="0"/>
              <a:t>ones(M,N)    	Matrice </a:t>
            </a:r>
            <a:r>
              <a:rPr lang="en-US" altLang="en-US" sz="1800" dirty="0" err="1"/>
              <a:t>MxN</a:t>
            </a:r>
            <a:r>
              <a:rPr lang="en-US" altLang="en-US" sz="1800" dirty="0"/>
              <a:t> de uns</a:t>
            </a:r>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endParaRPr lang="en-US" altLang="en-US" sz="1800" dirty="0"/>
          </a:p>
          <a:p>
            <a:pPr marL="285750" indent="-285750" eaLnBrk="1" hangingPunct="1">
              <a:lnSpc>
                <a:spcPct val="100000"/>
              </a:lnSpc>
              <a:spcBef>
                <a:spcPts val="1200"/>
              </a:spcBef>
              <a:buFont typeface="Arial" panose="020B0604020202020204" pitchFamily="34" charset="0"/>
              <a:buChar char="•"/>
            </a:pPr>
            <a:r>
              <a:rPr lang="en-US" altLang="en-US" sz="1800" dirty="0"/>
              <a:t>rand(M,N)    	Matrice </a:t>
            </a:r>
            <a:r>
              <a:rPr lang="en-US" altLang="en-US" sz="1800" dirty="0" err="1"/>
              <a:t>MxN</a:t>
            </a:r>
            <a:r>
              <a:rPr lang="en-US" altLang="en-US" sz="1800" dirty="0"/>
              <a:t> de </a:t>
            </a:r>
            <a:r>
              <a:rPr lang="en-US" altLang="en-US" sz="1800" dirty="0" err="1"/>
              <a:t>nombres</a:t>
            </a:r>
            <a:r>
              <a:rPr lang="en-US" altLang="en-US" sz="1800" dirty="0"/>
              <a:t> </a:t>
            </a:r>
            <a:r>
              <a:rPr lang="en-US" altLang="en-US" sz="1800" dirty="0" err="1"/>
              <a:t>aléatoires</a:t>
            </a:r>
            <a:r>
              <a:rPr lang="en-US" altLang="en-US" sz="1800" dirty="0"/>
              <a:t> 		</a:t>
            </a:r>
            <a:r>
              <a:rPr lang="en-US" altLang="en-US" sz="1800" dirty="0" err="1"/>
              <a:t>uniformément</a:t>
            </a:r>
            <a:r>
              <a:rPr lang="en-US" altLang="en-US" sz="1800" dirty="0"/>
              <a:t> distribués       </a:t>
            </a:r>
          </a:p>
          <a:p>
            <a:pPr eaLnBrk="1" hangingPunct="1">
              <a:lnSpc>
                <a:spcPct val="100000"/>
              </a:lnSpc>
              <a:spcBef>
                <a:spcPts val="1200"/>
              </a:spcBef>
            </a:pPr>
            <a:r>
              <a:rPr lang="en-US" altLang="en-US" sz="1800" dirty="0"/>
              <a:t>	                       	sur (0,1)</a:t>
            </a:r>
            <a:endParaRPr lang="en-GB" altLang="en-US" sz="1800" dirty="0"/>
          </a:p>
        </p:txBody>
      </p:sp>
      <p:sp>
        <p:nvSpPr>
          <p:cNvPr id="4" name="Rectangle 3">
            <a:extLst>
              <a:ext uri="{FF2B5EF4-FFF2-40B4-BE49-F238E27FC236}">
                <a16:creationId xmlns:a16="http://schemas.microsoft.com/office/drawing/2014/main" id="{B9298764-8AA0-A3FC-ACCA-0685055AC280}"/>
              </a:ext>
            </a:extLst>
          </p:cNvPr>
          <p:cNvSpPr>
            <a:spLocks noGrp="1" noChangeArrowheads="1"/>
          </p:cNvSpPr>
          <p:nvPr/>
        </p:nvSpPr>
        <p:spPr bwMode="auto">
          <a:xfrm>
            <a:off x="7374221" y="2057400"/>
            <a:ext cx="3886200" cy="48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28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4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18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18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800">
                <a:solidFill>
                  <a:schemeClr val="tx1"/>
                </a:solidFill>
                <a:latin typeface="+mn-lt"/>
              </a:defRPr>
            </a:lvl9pPr>
          </a:lstStyle>
          <a:p>
            <a:pPr eaLnBrk="1" hangingPunct="1">
              <a:buFont typeface="Wingdings" panose="05000000000000000000" pitchFamily="2" charset="2"/>
              <a:buNone/>
            </a:pPr>
            <a:r>
              <a:rPr lang="en-GB" altLang="en-US" sz="2200" dirty="0">
                <a:latin typeface="Courier New" panose="02070309020205020404" pitchFamily="49" charset="0"/>
              </a:rPr>
              <a:t>x = zeros(1,</a:t>
            </a:r>
            <a:r>
              <a:rPr lang="en-US" altLang="en-US" sz="2200" dirty="0">
                <a:latin typeface="Courier New" panose="02070309020205020404" pitchFamily="49" charset="0"/>
              </a:rPr>
              <a:t>3</a:t>
            </a:r>
            <a:r>
              <a:rPr lang="en-GB" altLang="en-US" sz="2200" dirty="0">
                <a:latin typeface="Courier New" panose="02070309020205020404" pitchFamily="49" charset="0"/>
              </a:rPr>
              <a:t>)</a:t>
            </a: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a:t>
            </a:r>
          </a:p>
          <a:p>
            <a:pPr eaLnBrk="1" hangingPunct="1">
              <a:buFont typeface="Wingdings" panose="05000000000000000000" pitchFamily="2" charset="2"/>
              <a:buNone/>
            </a:pPr>
            <a:r>
              <a:rPr lang="en-US" altLang="en-US" sz="2200" dirty="0">
                <a:latin typeface="Courier New" panose="02070309020205020404" pitchFamily="49" charset="0"/>
              </a:rPr>
              <a:t>	</a:t>
            </a:r>
            <a:r>
              <a:rPr lang="en-GB" altLang="en-US" sz="2200" dirty="0">
                <a:latin typeface="Courier New" panose="02070309020205020404" pitchFamily="49" charset="0"/>
              </a:rPr>
              <a:t>0     0     0</a:t>
            </a:r>
            <a:endParaRPr lang="en-US" altLang="en-US" sz="2200" dirty="0">
              <a:latin typeface="Courier New" panose="02070309020205020404" pitchFamily="49" charset="0"/>
            </a:endParaRPr>
          </a:p>
          <a:p>
            <a:pPr eaLnBrk="1" hangingPunct="1">
              <a:buFont typeface="Wingdings" panose="05000000000000000000" pitchFamily="2" charset="2"/>
              <a:buNone/>
            </a:pP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 </a:t>
            </a:r>
            <a:r>
              <a:rPr lang="en-US" altLang="en-US" sz="2200" dirty="0">
                <a:latin typeface="Courier New" panose="02070309020205020404" pitchFamily="49" charset="0"/>
              </a:rPr>
              <a:t>uns</a:t>
            </a:r>
            <a:r>
              <a:rPr lang="en-GB" altLang="en-US" sz="2200" dirty="0">
                <a:latin typeface="Courier New" panose="02070309020205020404" pitchFamily="49" charset="0"/>
              </a:rPr>
              <a:t>(1,</a:t>
            </a:r>
            <a:r>
              <a:rPr lang="en-US" altLang="en-US" sz="2200" dirty="0">
                <a:latin typeface="Courier New" panose="02070309020205020404" pitchFamily="49" charset="0"/>
              </a:rPr>
              <a:t>3</a:t>
            </a:r>
            <a:r>
              <a:rPr lang="en-GB" altLang="en-US" sz="2200" dirty="0">
                <a:latin typeface="Courier New" panose="02070309020205020404" pitchFamily="49" charset="0"/>
              </a:rPr>
              <a:t>)</a:t>
            </a: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a:t>
            </a:r>
          </a:p>
          <a:p>
            <a:pPr eaLnBrk="1" hangingPunct="1">
              <a:buFont typeface="Wingdings" panose="05000000000000000000" pitchFamily="2" charset="2"/>
              <a:buNone/>
            </a:pPr>
            <a:r>
              <a:rPr lang="en-US" altLang="en-US" sz="2200" dirty="0">
                <a:latin typeface="Courier New" panose="02070309020205020404" pitchFamily="49" charset="0"/>
              </a:rPr>
              <a:t>	1     1     1</a:t>
            </a:r>
            <a:endParaRPr lang="en-GB" altLang="en-US" sz="2200" dirty="0">
              <a:latin typeface="Courier New" panose="02070309020205020404" pitchFamily="49" charset="0"/>
            </a:endParaRPr>
          </a:p>
          <a:p>
            <a:pPr eaLnBrk="1" hangingPunct="1">
              <a:buFont typeface="Wingdings" panose="05000000000000000000" pitchFamily="2" charset="2"/>
              <a:buNone/>
            </a:pPr>
            <a:endParaRPr lang="en-US" altLang="en-US" sz="2200" dirty="0">
              <a:latin typeface="Courier New" panose="02070309020205020404" pitchFamily="49" charset="0"/>
            </a:endParaRPr>
          </a:p>
          <a:p>
            <a:pPr eaLnBrk="1" hangingPunct="1">
              <a:buFont typeface="Wingdings" panose="05000000000000000000" pitchFamily="2" charset="2"/>
              <a:buNone/>
            </a:pPr>
            <a:r>
              <a:rPr lang="en-GB" altLang="en-US" sz="2200" dirty="0">
                <a:latin typeface="Courier New" panose="02070309020205020404" pitchFamily="49" charset="0"/>
              </a:rPr>
              <a:t>x = rand(1,3)</a:t>
            </a:r>
          </a:p>
          <a:p>
            <a:pPr eaLnBrk="1" hangingPunct="1">
              <a:buFont typeface="Wingdings" panose="05000000000000000000" pitchFamily="2" charset="2"/>
              <a:buNone/>
            </a:pPr>
            <a:r>
              <a:rPr lang="en-GB" altLang="en-US" sz="2200" dirty="0">
                <a:latin typeface="Courier New" panose="02070309020205020404" pitchFamily="49" charset="0"/>
              </a:rPr>
              <a:t>x =</a:t>
            </a:r>
          </a:p>
          <a:p>
            <a:pPr eaLnBrk="1" hangingPunct="1">
              <a:buFont typeface="Wingdings" panose="05000000000000000000" pitchFamily="2" charset="2"/>
              <a:buNone/>
            </a:pPr>
            <a:r>
              <a:rPr lang="en-GB" altLang="en-US" sz="2200" dirty="0">
                <a:latin typeface="Courier New" panose="02070309020205020404" pitchFamily="49" charset="0"/>
              </a:rPr>
              <a:t>0,9501  0,2311 0,6068</a:t>
            </a:r>
          </a:p>
        </p:txBody>
      </p:sp>
      <p:sp>
        <p:nvSpPr>
          <p:cNvPr id="9" name="object 6">
            <a:extLst>
              <a:ext uri="{FF2B5EF4-FFF2-40B4-BE49-F238E27FC236}">
                <a16:creationId xmlns:a16="http://schemas.microsoft.com/office/drawing/2014/main" id="{B764F61C-9F65-C351-755E-A97F0D9287F5}"/>
              </a:ext>
            </a:extLst>
          </p:cNvPr>
          <p:cNvSpPr txBox="1">
            <a:spLocks/>
          </p:cNvSpPr>
          <p:nvPr/>
        </p:nvSpPr>
        <p:spPr>
          <a:xfrm>
            <a:off x="7044601" y="6349505"/>
            <a:ext cx="441487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10" name="object 3">
            <a:extLst>
              <a:ext uri="{FF2B5EF4-FFF2-40B4-BE49-F238E27FC236}">
                <a16:creationId xmlns:a16="http://schemas.microsoft.com/office/drawing/2014/main" id="{79F3DDB6-9533-1F7C-B96F-D776C26C7C4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3.4. </a:t>
            </a:r>
            <a:r>
              <a:rPr lang="en-US" b="1" dirty="0">
                <a:solidFill>
                  <a:schemeClr val="tx1"/>
                </a:solidFill>
              </a:rPr>
              <a:t>Génération de vecteurs et de matrices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61586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F6602-62B8-C185-1125-5195194D206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18A72D4-9578-15AD-925B-F63D0FB9BB42}"/>
              </a:ext>
            </a:extLst>
          </p:cNvPr>
          <p:cNvSpPr txBox="1">
            <a:spLocks noGrp="1"/>
          </p:cNvSpPr>
          <p:nvPr>
            <p:ph type="title"/>
          </p:nvPr>
        </p:nvSpPr>
        <p:spPr>
          <a:xfrm>
            <a:off x="726281" y="432621"/>
            <a:ext cx="369498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object 3">
            <a:extLst>
              <a:ext uri="{FF2B5EF4-FFF2-40B4-BE49-F238E27FC236}">
                <a16:creationId xmlns:a16="http://schemas.microsoft.com/office/drawing/2014/main" id="{BFDBEAE5-F8EF-239F-D7F5-86712C0D77E6}"/>
              </a:ext>
            </a:extLst>
          </p:cNvPr>
          <p:cNvSpPr txBox="1"/>
          <p:nvPr/>
        </p:nvSpPr>
        <p:spPr>
          <a:xfrm>
            <a:off x="733424" y="1514807"/>
            <a:ext cx="7992287" cy="1468168"/>
          </a:xfrm>
          <a:prstGeom prst="rect">
            <a:avLst/>
          </a:prstGeom>
        </p:spPr>
        <p:txBody>
          <a:bodyPr vert="horz" wrap="square" lIns="0" tIns="16329" rIns="0" bIns="0" rtlCol="0">
            <a:spAutoFit/>
          </a:bodyPr>
          <a:lstStyle/>
          <a:p>
            <a:pPr marL="285750" indent="-285750" eaLnBrk="1" hangingPunct="1">
              <a:lnSpc>
                <a:spcPct val="100000"/>
              </a:lnSpc>
              <a:buFont typeface="Arial" panose="020B0604020202020204" pitchFamily="34" charset="0"/>
              <a:buChar char="•"/>
            </a:pPr>
            <a:r>
              <a:rPr lang="en-US" altLang="en-US" sz="1800" dirty="0">
                <a:latin typeface="Aptos" panose="020B0004020202020204" pitchFamily="34" charset="0"/>
              </a:rPr>
              <a:t>Les indices de matrice commencent à 1 (et non à 0 comme en C).</a:t>
            </a:r>
            <a:r>
              <a:rPr lang="en-US" altLang="zh-TW" sz="1800" dirty="0">
                <a:latin typeface="Aptos" panose="020B0004020202020204" pitchFamily="34" charset="0"/>
                <a:ea typeface="新細明體" panose="020B0604030504040204" pitchFamily="18" charset="-120"/>
              </a:rPr>
              <a:t> </a:t>
            </a:r>
          </a:p>
          <a:p>
            <a:pPr marL="285750" indent="-285750" eaLnBrk="1" hangingPunct="1">
              <a:lnSpc>
                <a:spcPct val="100000"/>
              </a:lnSpc>
              <a:buFont typeface="Arial" panose="020B0604020202020204" pitchFamily="34" charset="0"/>
              <a:buChar char="•"/>
            </a:pPr>
            <a:r>
              <a:rPr lang="en-US" altLang="en-US" sz="1800" dirty="0">
                <a:latin typeface="Aptos" panose="020B0004020202020204" pitchFamily="34" charset="0"/>
              </a:rPr>
              <a:t>Les indices de la matrice  doivent être des nombres entiers positifs</a:t>
            </a:r>
          </a:p>
          <a:p>
            <a:pPr marL="285750" indent="-285750" hangingPunct="1">
              <a:lnSpc>
                <a:spcPct val="100000"/>
              </a:lnSpc>
              <a:buFont typeface="Arial" panose="020B0604020202020204" pitchFamily="34" charset="0"/>
              <a:buChar char="•"/>
            </a:pPr>
            <a:r>
              <a:rPr kumimoji="1" lang="en-US" altLang="zh-TW" sz="2000" dirty="0">
                <a:latin typeface="Aptos" panose="020B0004020202020204" pitchFamily="34" charset="0"/>
                <a:ea typeface="新細明體" panose="020B0604030504040204" pitchFamily="18" charset="-120"/>
              </a:rPr>
              <a:t>Étant donné :</a:t>
            </a:r>
          </a:p>
        </p:txBody>
      </p:sp>
      <p:pic>
        <p:nvPicPr>
          <p:cNvPr id="18" name="Picture 17">
            <a:extLst>
              <a:ext uri="{FF2B5EF4-FFF2-40B4-BE49-F238E27FC236}">
                <a16:creationId xmlns:a16="http://schemas.microsoft.com/office/drawing/2014/main" id="{6254760B-47C1-5338-B0B0-7829E8581A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4" y="2999014"/>
            <a:ext cx="2366963" cy="1735138"/>
          </a:xfrm>
          <a:prstGeom prst="rect">
            <a:avLst/>
          </a:prstGeom>
          <a:noFill/>
          <a:ln>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9" name="Picture 18">
            <a:extLst>
              <a:ext uri="{FF2B5EF4-FFF2-40B4-BE49-F238E27FC236}">
                <a16:creationId xmlns:a16="http://schemas.microsoft.com/office/drawing/2014/main" id="{FA911664-6A47-1A44-BE01-C9273F2C833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9624" y="3075214"/>
            <a:ext cx="1087438" cy="15128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9">
            <a:extLst>
              <a:ext uri="{FF2B5EF4-FFF2-40B4-BE49-F238E27FC236}">
                <a16:creationId xmlns:a16="http://schemas.microsoft.com/office/drawing/2014/main" id="{AC26CF10-2B7C-0D65-74FB-96039EC0CE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5024" y="3075214"/>
            <a:ext cx="1873250" cy="15541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a:extLst>
              <a:ext uri="{FF2B5EF4-FFF2-40B4-BE49-F238E27FC236}">
                <a16:creationId xmlns:a16="http://schemas.microsoft.com/office/drawing/2014/main" id="{55769B14-7C78-DBDE-EFF7-4BEAF5EB66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43862" y="3075214"/>
            <a:ext cx="1300162" cy="15033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1">
            <a:extLst>
              <a:ext uri="{FF2B5EF4-FFF2-40B4-BE49-F238E27FC236}">
                <a16:creationId xmlns:a16="http://schemas.microsoft.com/office/drawing/2014/main" id="{D461FB32-3416-0DD4-33B1-6FE8BB9D9681}"/>
              </a:ext>
            </a:extLst>
          </p:cNvPr>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00424" y="3075214"/>
            <a:ext cx="973138" cy="15128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Text Box 14">
            <a:extLst>
              <a:ext uri="{FF2B5EF4-FFF2-40B4-BE49-F238E27FC236}">
                <a16:creationId xmlns:a16="http://schemas.microsoft.com/office/drawing/2014/main" id="{6DC693E7-50C6-ACDC-508C-D9FE033395BB}"/>
              </a:ext>
            </a:extLst>
          </p:cNvPr>
          <p:cNvSpPr txBox="1">
            <a:spLocks noChangeArrowheads="1"/>
          </p:cNvSpPr>
          <p:nvPr/>
        </p:nvSpPr>
        <p:spPr bwMode="auto">
          <a:xfrm>
            <a:off x="733424" y="4819950"/>
            <a:ext cx="10444160" cy="1423403"/>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lang="en-US" altLang="en-US" sz="1600" dirty="0">
                <a:latin typeface="Aptos" panose="020B0004020202020204" pitchFamily="34" charset="0"/>
              </a:rPr>
              <a:t>A(-2), A(0)</a:t>
            </a:r>
          </a:p>
          <a:p>
            <a:pPr eaLnBrk="1" hangingPunct="1"/>
            <a:endParaRPr lang="en-US" altLang="en-US" sz="1600" dirty="0">
              <a:latin typeface="Aptos" panose="020B0004020202020204" pitchFamily="34" charset="0"/>
            </a:endParaRPr>
          </a:p>
          <a:p>
            <a:pPr eaLnBrk="1" hangingPunct="1"/>
            <a:r>
              <a:rPr lang="en-US" altLang="en-US" sz="1600" dirty="0">
                <a:solidFill>
                  <a:srgbClr val="0066FF"/>
                </a:solidFill>
                <a:latin typeface="Aptos" panose="020B0004020202020204" pitchFamily="34" charset="0"/>
              </a:rPr>
              <a:t>Erreur : </a:t>
            </a:r>
            <a:r>
              <a:rPr lang="en-US" altLang="en-US" sz="1600" dirty="0">
                <a:solidFill>
                  <a:srgbClr val="FF3300"/>
                </a:solidFill>
                <a:latin typeface="Aptos" panose="020B0004020202020204" pitchFamily="34" charset="0"/>
              </a:rPr>
              <a:t>??? Les indices doivent être des nombres entiers positifs réels ou </a:t>
            </a:r>
            <a:r>
              <a:rPr lang="en-US" altLang="en-US" sz="1600" dirty="0" err="1">
                <a:solidFill>
                  <a:srgbClr val="FF3300"/>
                </a:solidFill>
                <a:latin typeface="Aptos" panose="020B0004020202020204" pitchFamily="34" charset="0"/>
              </a:rPr>
              <a:t>des valeurs logiques</a:t>
            </a:r>
            <a:r>
              <a:rPr lang="en-US" altLang="en-US" sz="1600" dirty="0">
                <a:solidFill>
                  <a:srgbClr val="FF3300"/>
                </a:solidFill>
                <a:latin typeface="Aptos" panose="020B0004020202020204" pitchFamily="34" charset="0"/>
              </a:rPr>
              <a:t>.</a:t>
            </a:r>
          </a:p>
          <a:p>
            <a:pPr eaLnBrk="1" hangingPunct="1"/>
            <a:endParaRPr lang="en-US" altLang="en-US" sz="1600" dirty="0">
              <a:latin typeface="Aptos" panose="020B0004020202020204" pitchFamily="34" charset="0"/>
            </a:endParaRPr>
          </a:p>
          <a:p>
            <a:pPr eaLnBrk="1" hangingPunct="1"/>
            <a:r>
              <a:rPr lang="en-US" altLang="en-US" sz="1600" dirty="0">
                <a:latin typeface="Aptos" panose="020B0004020202020204" pitchFamily="34" charset="0"/>
              </a:rPr>
              <a:t>A(4,2)</a:t>
            </a:r>
          </a:p>
          <a:p>
            <a:pPr eaLnBrk="1" hangingPunct="1"/>
            <a:r>
              <a:rPr lang="en-US" altLang="en-US" sz="1600" dirty="0">
                <a:solidFill>
                  <a:srgbClr val="0066FF"/>
                </a:solidFill>
                <a:latin typeface="Aptos" panose="020B0004020202020204" pitchFamily="34" charset="0"/>
              </a:rPr>
              <a:t>Erreur : </a:t>
            </a:r>
            <a:r>
              <a:rPr lang="en-US" altLang="en-US" sz="1600" dirty="0">
                <a:solidFill>
                  <a:srgbClr val="FF3300"/>
                </a:solidFill>
                <a:latin typeface="Aptos" panose="020B0004020202020204" pitchFamily="34" charset="0"/>
              </a:rPr>
              <a:t>??? L'indice dépasse les dimensions de la matrice.</a:t>
            </a:r>
            <a:endParaRPr lang="tr-TR" altLang="en-US" sz="1600" dirty="0">
              <a:solidFill>
                <a:srgbClr val="FF3300"/>
              </a:solidFill>
              <a:latin typeface="Aptos" panose="020B0004020202020204" pitchFamily="34" charset="0"/>
            </a:endParaRPr>
          </a:p>
        </p:txBody>
      </p:sp>
      <p:sp>
        <p:nvSpPr>
          <p:cNvPr id="9" name="Slide Number Placeholder 8">
            <a:extLst>
              <a:ext uri="{FF2B5EF4-FFF2-40B4-BE49-F238E27FC236}">
                <a16:creationId xmlns:a16="http://schemas.microsoft.com/office/drawing/2014/main" id="{037C5DC8-B602-B30A-1758-1392AC9E08AC}"/>
              </a:ext>
            </a:extLst>
          </p:cNvPr>
          <p:cNvSpPr>
            <a:spLocks noGrp="1"/>
          </p:cNvSpPr>
          <p:nvPr>
            <p:ph type="sldNum" sz="quarter" idx="7"/>
          </p:nvPr>
        </p:nvSpPr>
        <p:spPr/>
        <p:txBody>
          <a:bodyPr/>
          <a:lstStyle/>
          <a:p>
            <a:pPr marL="103685">
              <a:lnSpc>
                <a:spcPts val="1633"/>
              </a:lnSpc>
            </a:pPr>
            <a:fld id="{81D60167-4931-47E6-BA6A-407CBD079E47}" type="slidenum">
              <a:rPr lang="en-AT" spc="-64" smtClean="0"/>
              <a:t>31</a:t>
            </a:fld>
            <a:endParaRPr lang="en-AT" spc="-64" dirty="0"/>
          </a:p>
        </p:txBody>
      </p:sp>
      <p:sp>
        <p:nvSpPr>
          <p:cNvPr id="7" name="object 6">
            <a:extLst>
              <a:ext uri="{FF2B5EF4-FFF2-40B4-BE49-F238E27FC236}">
                <a16:creationId xmlns:a16="http://schemas.microsoft.com/office/drawing/2014/main" id="{FFB16131-5DAB-0618-932D-74832CBFD4FB}"/>
              </a:ext>
            </a:extLst>
          </p:cNvPr>
          <p:cNvSpPr txBox="1">
            <a:spLocks/>
          </p:cNvSpPr>
          <p:nvPr/>
        </p:nvSpPr>
        <p:spPr>
          <a:xfrm>
            <a:off x="6998677" y="6349505"/>
            <a:ext cx="446079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27BAC1A6-D107-E7E4-4C55-EA0EE11434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3.5. </a:t>
            </a:r>
            <a:r>
              <a:rPr lang="en-US" b="1" dirty="0">
                <a:solidFill>
                  <a:schemeClr val="tx1"/>
                </a:solidFill>
              </a:rPr>
              <a:t>Indexation matricielle</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3764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F1774-911E-DC78-DBA1-34E53996BF6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1E4C654-81F0-F2A6-FB8B-7C31F07A1C3E}"/>
              </a:ext>
            </a:extLst>
          </p:cNvPr>
          <p:cNvSpPr txBox="1">
            <a:spLocks noGrp="1"/>
          </p:cNvSpPr>
          <p:nvPr>
            <p:ph type="title"/>
          </p:nvPr>
        </p:nvSpPr>
        <p:spPr>
          <a:xfrm>
            <a:off x="726282" y="432621"/>
            <a:ext cx="369498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2D8B3D4D-33B6-40B2-E3F1-88217977743F}"/>
              </a:ext>
            </a:extLst>
          </p:cNvPr>
          <p:cNvSpPr txBox="1"/>
          <p:nvPr/>
        </p:nvSpPr>
        <p:spPr>
          <a:xfrm>
            <a:off x="726282" y="1627981"/>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Opérateurs (arithmétiques)</a:t>
            </a:r>
            <a:endParaRPr lang="en-GB" sz="2000" b="1" dirty="0">
              <a:solidFill>
                <a:sysClr val="windowText" lastClr="000000"/>
              </a:solidFill>
              <a:latin typeface="Aptos" panose="020B0004020202020204" pitchFamily="34" charset="0"/>
              <a:cs typeface="Arial"/>
            </a:endParaRPr>
          </a:p>
        </p:txBody>
      </p:sp>
      <p:sp>
        <p:nvSpPr>
          <p:cNvPr id="5" name="Rectangle 4">
            <a:extLst>
              <a:ext uri="{FF2B5EF4-FFF2-40B4-BE49-F238E27FC236}">
                <a16:creationId xmlns:a16="http://schemas.microsoft.com/office/drawing/2014/main" id="{ACB3CAA1-1CFC-8840-088A-11453527BEE6}"/>
              </a:ext>
            </a:extLst>
          </p:cNvPr>
          <p:cNvSpPr>
            <a:spLocks noGrp="1" noChangeArrowheads="1"/>
          </p:cNvSpPr>
          <p:nvPr/>
        </p:nvSpPr>
        <p:spPr bwMode="auto">
          <a:xfrm>
            <a:off x="726282" y="2169548"/>
            <a:ext cx="7543800"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buFont typeface="Wingdings" panose="05000000000000000000" pitchFamily="2" charset="2"/>
              <a:buNone/>
            </a:pPr>
            <a:r>
              <a:rPr lang="en-US" altLang="en-US" dirty="0">
                <a:latin typeface="Aptos" panose="020B0004020202020204" pitchFamily="34" charset="0"/>
              </a:rPr>
              <a:t>+    addition</a:t>
            </a:r>
          </a:p>
          <a:p>
            <a:pPr eaLnBrk="1" hangingPunct="1">
              <a:buFont typeface="Wingdings" panose="05000000000000000000" pitchFamily="2" charset="2"/>
              <a:buNone/>
            </a:pPr>
            <a:r>
              <a:rPr lang="en-US" altLang="en-US" dirty="0">
                <a:latin typeface="Aptos" panose="020B0004020202020204" pitchFamily="34" charset="0"/>
              </a:rPr>
              <a:t>-    soustraction</a:t>
            </a:r>
          </a:p>
          <a:p>
            <a:pPr eaLnBrk="1" hangingPunct="1">
              <a:buFont typeface="Wingdings" panose="05000000000000000000" pitchFamily="2" charset="2"/>
              <a:buNone/>
            </a:pPr>
            <a:r>
              <a:rPr lang="en-US" altLang="en-US" dirty="0">
                <a:latin typeface="Aptos" panose="020B0004020202020204" pitchFamily="34" charset="0"/>
              </a:rPr>
              <a:t>*    multiplication</a:t>
            </a:r>
          </a:p>
          <a:p>
            <a:pPr eaLnBrk="1" hangingPunct="1">
              <a:buFont typeface="Wingdings" panose="05000000000000000000" pitchFamily="2" charset="2"/>
              <a:buNone/>
            </a:pPr>
            <a:r>
              <a:rPr lang="en-US" altLang="en-US" dirty="0">
                <a:latin typeface="Aptos" panose="020B0004020202020204" pitchFamily="34" charset="0"/>
              </a:rPr>
              <a:t>/    division</a:t>
            </a:r>
          </a:p>
          <a:p>
            <a:pPr eaLnBrk="1" hangingPunct="1">
              <a:buFont typeface="Wingdings" panose="05000000000000000000" pitchFamily="2" charset="2"/>
              <a:buNone/>
            </a:pPr>
            <a:r>
              <a:rPr lang="en-US" altLang="en-US" dirty="0">
                <a:latin typeface="Aptos" panose="020B0004020202020204" pitchFamily="34" charset="0"/>
              </a:rPr>
              <a:t>^    puissance</a:t>
            </a:r>
          </a:p>
          <a:p>
            <a:pPr eaLnBrk="1" hangingPunct="1">
              <a:buFont typeface="Wingdings" panose="05000000000000000000" pitchFamily="2" charset="2"/>
              <a:buNone/>
            </a:pPr>
            <a:r>
              <a:rPr lang="en-US" altLang="en-US" dirty="0">
                <a:latin typeface="Aptos" panose="020B0004020202020204" pitchFamily="34" charset="0"/>
              </a:rPr>
              <a:t>‘    transposée conjuguée complexe</a:t>
            </a:r>
          </a:p>
          <a:p>
            <a:pPr eaLnBrk="1" hangingPunct="1">
              <a:buFont typeface="Wingdings" panose="05000000000000000000" pitchFamily="2" charset="2"/>
              <a:buNone/>
            </a:pPr>
            <a:endParaRPr lang="en-GB" altLang="en-US" dirty="0">
              <a:latin typeface="Aptos" panose="020B0004020202020204" pitchFamily="34" charset="0"/>
            </a:endParaRPr>
          </a:p>
        </p:txBody>
      </p:sp>
      <p:sp>
        <p:nvSpPr>
          <p:cNvPr id="9" name="Slide Number Placeholder 8">
            <a:extLst>
              <a:ext uri="{FF2B5EF4-FFF2-40B4-BE49-F238E27FC236}">
                <a16:creationId xmlns:a16="http://schemas.microsoft.com/office/drawing/2014/main" id="{7866BC11-9050-31D3-FAF7-455803192CBB}"/>
              </a:ext>
            </a:extLst>
          </p:cNvPr>
          <p:cNvSpPr>
            <a:spLocks noGrp="1"/>
          </p:cNvSpPr>
          <p:nvPr>
            <p:ph type="sldNum" sz="quarter" idx="7"/>
          </p:nvPr>
        </p:nvSpPr>
        <p:spPr/>
        <p:txBody>
          <a:bodyPr/>
          <a:lstStyle/>
          <a:p>
            <a:pPr marL="103685">
              <a:lnSpc>
                <a:spcPts val="1633"/>
              </a:lnSpc>
            </a:pPr>
            <a:fld id="{81D60167-4931-47E6-BA6A-407CBD079E47}" type="slidenum">
              <a:rPr lang="en-AT" spc="-64" smtClean="0"/>
              <a:t>32</a:t>
            </a:fld>
            <a:endParaRPr lang="en-AT" spc="-64" dirty="0"/>
          </a:p>
        </p:txBody>
      </p:sp>
      <p:sp>
        <p:nvSpPr>
          <p:cNvPr id="7" name="object 6">
            <a:extLst>
              <a:ext uri="{FF2B5EF4-FFF2-40B4-BE49-F238E27FC236}">
                <a16:creationId xmlns:a16="http://schemas.microsoft.com/office/drawing/2014/main" id="{4FB1BDE2-D388-A782-4D40-F15F9BA2DB0E}"/>
              </a:ext>
            </a:extLst>
          </p:cNvPr>
          <p:cNvSpPr txBox="1">
            <a:spLocks/>
          </p:cNvSpPr>
          <p:nvPr/>
        </p:nvSpPr>
        <p:spPr>
          <a:xfrm>
            <a:off x="6928339" y="6349505"/>
            <a:ext cx="45311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FD0AD369-79A5-E173-841D-C1A0360E64E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3.6. </a:t>
            </a:r>
            <a:r>
              <a:rPr lang="en-US" b="1" dirty="0">
                <a:solidFill>
                  <a:schemeClr val="tx1"/>
                </a:solidFill>
              </a:rPr>
              <a:t>Opérations arithmétiques et élémentaires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3902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55F95-3781-F716-2EAC-819EC3B83BE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6FF597EA-9116-ACD8-1BD2-5F8DF0D575C2}"/>
              </a:ext>
            </a:extLst>
          </p:cNvPr>
          <p:cNvSpPr txBox="1"/>
          <p:nvPr/>
        </p:nvSpPr>
        <p:spPr>
          <a:xfrm>
            <a:off x="733424" y="1346622"/>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zh-TW" sz="2000" b="1" dirty="0">
                <a:latin typeface="Aptos" panose="020B0004020202020204" pitchFamily="34" charset="0"/>
                <a:ea typeface="新細明體" panose="020B0604030504040204" pitchFamily="18" charset="-120"/>
              </a:rPr>
              <a:t>Opérations matricielles</a:t>
            </a:r>
            <a:endParaRPr lang="en-GB" sz="2000" b="1" dirty="0">
              <a:solidFill>
                <a:sysClr val="windowText" lastClr="000000"/>
              </a:solidFill>
              <a:latin typeface="Aptos" panose="020B0004020202020204" pitchFamily="34" charset="0"/>
              <a:cs typeface="Arial"/>
            </a:endParaRPr>
          </a:p>
        </p:txBody>
      </p:sp>
      <p:pic>
        <p:nvPicPr>
          <p:cNvPr id="5" name="Picture 4">
            <a:extLst>
              <a:ext uri="{FF2B5EF4-FFF2-40B4-BE49-F238E27FC236}">
                <a16:creationId xmlns:a16="http://schemas.microsoft.com/office/drawing/2014/main" id="{D73D1F95-F23B-75A8-233F-3998EB1A92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583" y="4398488"/>
            <a:ext cx="1728787" cy="17287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8">
            <a:extLst>
              <a:ext uri="{FF2B5EF4-FFF2-40B4-BE49-F238E27FC236}">
                <a16:creationId xmlns:a16="http://schemas.microsoft.com/office/drawing/2014/main" id="{DA7B0611-0AFF-9863-3D83-B2FB0F0D38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170" y="4296888"/>
            <a:ext cx="1836738" cy="19034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9">
            <a:extLst>
              <a:ext uri="{FF2B5EF4-FFF2-40B4-BE49-F238E27FC236}">
                <a16:creationId xmlns:a16="http://schemas.microsoft.com/office/drawing/2014/main" id="{8B95FB54-00A3-D50C-C86F-CA978EAAC6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04770" y="4373088"/>
            <a:ext cx="1695450" cy="18002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a:extLst>
              <a:ext uri="{FF2B5EF4-FFF2-40B4-BE49-F238E27FC236}">
                <a16:creationId xmlns:a16="http://schemas.microsoft.com/office/drawing/2014/main" id="{99F31B90-AE4B-B2C8-59A2-40A3FB9BE1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62170" y="4373088"/>
            <a:ext cx="1722438" cy="18002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a:extLst>
              <a:ext uri="{FF2B5EF4-FFF2-40B4-BE49-F238E27FC236}">
                <a16:creationId xmlns:a16="http://schemas.microsoft.com/office/drawing/2014/main" id="{C2329765-2C9D-1E4C-4866-BB3DA44834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5745" y="1950563"/>
            <a:ext cx="1873250" cy="15795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extLst>
              <a:ext uri="{FF2B5EF4-FFF2-40B4-BE49-F238E27FC236}">
                <a16:creationId xmlns:a16="http://schemas.microsoft.com/office/drawing/2014/main" id="{FA97B1D6-BADE-BF9C-2866-849B8CF68F4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6333" y="1950563"/>
            <a:ext cx="2016125" cy="15589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 Box 9">
            <a:extLst>
              <a:ext uri="{FF2B5EF4-FFF2-40B4-BE49-F238E27FC236}">
                <a16:creationId xmlns:a16="http://schemas.microsoft.com/office/drawing/2014/main" id="{CD301E9E-3FA1-CBFC-4E7A-8450D6BB89F0}"/>
              </a:ext>
            </a:extLst>
          </p:cNvPr>
          <p:cNvSpPr txBox="1">
            <a:spLocks noChangeArrowheads="1"/>
          </p:cNvSpPr>
          <p:nvPr/>
        </p:nvSpPr>
        <p:spPr bwMode="auto">
          <a:xfrm>
            <a:off x="1324323" y="2310926"/>
            <a:ext cx="266382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eaLnBrk="1" hangingPunct="1"/>
            <a:r>
              <a:rPr kumimoji="1" lang="en-US" altLang="zh-TW" sz="2400" dirty="0">
                <a:latin typeface="Aptos" panose="020B0004020202020204" pitchFamily="34" charset="0"/>
                <a:ea typeface="新細明體" panose="020B0604030504040204" pitchFamily="18" charset="-120"/>
              </a:rPr>
              <a:t>Étant donné A et B :</a:t>
            </a:r>
          </a:p>
        </p:txBody>
      </p:sp>
      <p:sp>
        <p:nvSpPr>
          <p:cNvPr id="15" name="Text Box 10">
            <a:extLst>
              <a:ext uri="{FF2B5EF4-FFF2-40B4-BE49-F238E27FC236}">
                <a16:creationId xmlns:a16="http://schemas.microsoft.com/office/drawing/2014/main" id="{9CE069C4-9EE2-1CEC-2967-17BEEAA48D8E}"/>
              </a:ext>
            </a:extLst>
          </p:cNvPr>
          <p:cNvSpPr txBox="1">
            <a:spLocks noChangeArrowheads="1"/>
          </p:cNvSpPr>
          <p:nvPr/>
        </p:nvSpPr>
        <p:spPr bwMode="auto">
          <a:xfrm>
            <a:off x="1318091" y="3822226"/>
            <a:ext cx="138747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eaLnBrk="1" hangingPunct="1"/>
            <a:r>
              <a:rPr kumimoji="1" lang="en-US" altLang="zh-TW" sz="2400" dirty="0">
                <a:latin typeface="Aptos" panose="020B0004020202020204" pitchFamily="34" charset="0"/>
                <a:ea typeface="新細明體" panose="020B0604030504040204" pitchFamily="18" charset="-120"/>
              </a:rPr>
              <a:t>Addition</a:t>
            </a:r>
          </a:p>
        </p:txBody>
      </p:sp>
      <p:sp>
        <p:nvSpPr>
          <p:cNvPr id="16" name="Text Box 11">
            <a:extLst>
              <a:ext uri="{FF2B5EF4-FFF2-40B4-BE49-F238E27FC236}">
                <a16:creationId xmlns:a16="http://schemas.microsoft.com/office/drawing/2014/main" id="{D9DF82B3-7DF5-65BE-71AB-57CC362BF2FF}"/>
              </a:ext>
            </a:extLst>
          </p:cNvPr>
          <p:cNvSpPr txBox="1">
            <a:spLocks noChangeArrowheads="1"/>
          </p:cNvSpPr>
          <p:nvPr/>
        </p:nvSpPr>
        <p:spPr bwMode="auto">
          <a:xfrm>
            <a:off x="3036245" y="3822226"/>
            <a:ext cx="1871662"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eaLnBrk="1" hangingPunct="1"/>
            <a:r>
              <a:rPr kumimoji="1" lang="en-US" altLang="zh-TW" sz="2400" dirty="0">
                <a:latin typeface="Aptos" panose="020B0004020202020204" pitchFamily="34" charset="0"/>
                <a:ea typeface="新細明體" panose="020B0604030504040204" pitchFamily="18" charset="-120"/>
              </a:rPr>
              <a:t>Soustraction</a:t>
            </a:r>
          </a:p>
        </p:txBody>
      </p:sp>
      <p:sp>
        <p:nvSpPr>
          <p:cNvPr id="17" name="Text Box 12">
            <a:extLst>
              <a:ext uri="{FF2B5EF4-FFF2-40B4-BE49-F238E27FC236}">
                <a16:creationId xmlns:a16="http://schemas.microsoft.com/office/drawing/2014/main" id="{8B8E2A08-7DC9-62CB-D5C2-596F4FF6FD91}"/>
              </a:ext>
            </a:extLst>
          </p:cNvPr>
          <p:cNvSpPr txBox="1">
            <a:spLocks noChangeArrowheads="1"/>
          </p:cNvSpPr>
          <p:nvPr/>
        </p:nvSpPr>
        <p:spPr bwMode="auto">
          <a:xfrm>
            <a:off x="5137434" y="3822226"/>
            <a:ext cx="1800225"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eaLnBrk="1" hangingPunct="1"/>
            <a:r>
              <a:rPr kumimoji="1" lang="en-US" altLang="zh-TW" sz="2400" dirty="0" err="1">
                <a:latin typeface="Aptos" panose="020B0004020202020204" pitchFamily="34" charset="0"/>
                <a:ea typeface="新細明體" panose="020B0604030504040204" pitchFamily="18" charset="-120"/>
              </a:rPr>
              <a:t>Produit</a:t>
            </a:r>
            <a:endParaRPr kumimoji="1" lang="en-US" altLang="zh-TW" sz="2400" dirty="0">
              <a:latin typeface="Aptos" panose="020B0004020202020204" pitchFamily="34" charset="0"/>
              <a:ea typeface="新細明體" panose="020B0604030504040204" pitchFamily="18" charset="-120"/>
            </a:endParaRPr>
          </a:p>
        </p:txBody>
      </p:sp>
      <p:sp>
        <p:nvSpPr>
          <p:cNvPr id="18" name="Text Box 13">
            <a:extLst>
              <a:ext uri="{FF2B5EF4-FFF2-40B4-BE49-F238E27FC236}">
                <a16:creationId xmlns:a16="http://schemas.microsoft.com/office/drawing/2014/main" id="{17676340-030B-51F9-B3D8-74F4DB1EC12C}"/>
              </a:ext>
            </a:extLst>
          </p:cNvPr>
          <p:cNvSpPr txBox="1">
            <a:spLocks noChangeArrowheads="1"/>
          </p:cNvSpPr>
          <p:nvPr/>
        </p:nvSpPr>
        <p:spPr bwMode="auto">
          <a:xfrm>
            <a:off x="7156553" y="3822226"/>
            <a:ext cx="1987550" cy="4268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pPr algn="ctr" eaLnBrk="1" hangingPunct="1"/>
            <a:r>
              <a:rPr kumimoji="1" lang="en-US" altLang="zh-TW" sz="2400" dirty="0">
                <a:latin typeface="Aptos" panose="020B0004020202020204" pitchFamily="34" charset="0"/>
                <a:ea typeface="新細明體" panose="020B0604030504040204" pitchFamily="18" charset="-120"/>
              </a:rPr>
              <a:t>Transposition</a:t>
            </a:r>
          </a:p>
        </p:txBody>
      </p:sp>
      <p:sp>
        <p:nvSpPr>
          <p:cNvPr id="19" name="object 2">
            <a:extLst>
              <a:ext uri="{FF2B5EF4-FFF2-40B4-BE49-F238E27FC236}">
                <a16:creationId xmlns:a16="http://schemas.microsoft.com/office/drawing/2014/main" id="{AC3752A5-6928-F107-1F69-47F7284C11EE}"/>
              </a:ext>
            </a:extLst>
          </p:cNvPr>
          <p:cNvSpPr txBox="1">
            <a:spLocks noGrp="1"/>
          </p:cNvSpPr>
          <p:nvPr>
            <p:ph type="title"/>
          </p:nvPr>
        </p:nvSpPr>
        <p:spPr>
          <a:xfrm>
            <a:off x="726282" y="432621"/>
            <a:ext cx="3694985"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7" name="Slide Number Placeholder 6">
            <a:extLst>
              <a:ext uri="{FF2B5EF4-FFF2-40B4-BE49-F238E27FC236}">
                <a16:creationId xmlns:a16="http://schemas.microsoft.com/office/drawing/2014/main" id="{9D43D86A-385F-76F9-8286-A41FF4D8292F}"/>
              </a:ext>
            </a:extLst>
          </p:cNvPr>
          <p:cNvSpPr>
            <a:spLocks noGrp="1"/>
          </p:cNvSpPr>
          <p:nvPr>
            <p:ph type="sldNum" sz="quarter" idx="7"/>
          </p:nvPr>
        </p:nvSpPr>
        <p:spPr/>
        <p:txBody>
          <a:bodyPr/>
          <a:lstStyle/>
          <a:p>
            <a:pPr marL="103685">
              <a:lnSpc>
                <a:spcPts val="1633"/>
              </a:lnSpc>
            </a:pPr>
            <a:fld id="{81D60167-4931-47E6-BA6A-407CBD079E47}" type="slidenum">
              <a:rPr lang="en-AT" spc="-64" smtClean="0"/>
              <a:t>33</a:t>
            </a:fld>
            <a:endParaRPr lang="en-AT" spc="-64" dirty="0"/>
          </a:p>
        </p:txBody>
      </p:sp>
      <p:sp>
        <p:nvSpPr>
          <p:cNvPr id="4" name="object 6">
            <a:extLst>
              <a:ext uri="{FF2B5EF4-FFF2-40B4-BE49-F238E27FC236}">
                <a16:creationId xmlns:a16="http://schemas.microsoft.com/office/drawing/2014/main" id="{4E8FCB34-9398-ACD8-F927-1CFB64E3A620}"/>
              </a:ext>
            </a:extLst>
          </p:cNvPr>
          <p:cNvSpPr txBox="1">
            <a:spLocks/>
          </p:cNvSpPr>
          <p:nvPr/>
        </p:nvSpPr>
        <p:spPr>
          <a:xfrm>
            <a:off x="6997059" y="6349505"/>
            <a:ext cx="446241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object 3">
            <a:extLst>
              <a:ext uri="{FF2B5EF4-FFF2-40B4-BE49-F238E27FC236}">
                <a16:creationId xmlns:a16="http://schemas.microsoft.com/office/drawing/2014/main" id="{7F6EB137-2494-68F8-C73C-3808656446F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3.6. </a:t>
            </a:r>
            <a:r>
              <a:rPr lang="en-US" b="1" dirty="0">
                <a:solidFill>
                  <a:schemeClr val="tx1"/>
                </a:solidFill>
              </a:rPr>
              <a:t>Opérations arithmétiques et élémentaires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660722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5B260-6026-83CE-4D1D-9DAC0DF08EA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9BA1686-294E-4D28-062D-C446520F5C84}"/>
              </a:ext>
            </a:extLst>
          </p:cNvPr>
          <p:cNvSpPr txBox="1">
            <a:spLocks noGrp="1"/>
          </p:cNvSpPr>
          <p:nvPr>
            <p:ph type="title"/>
          </p:nvPr>
        </p:nvSpPr>
        <p:spPr>
          <a:xfrm>
            <a:off x="726282" y="432621"/>
            <a:ext cx="36949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3" name="object 3">
            <a:extLst>
              <a:ext uri="{FF2B5EF4-FFF2-40B4-BE49-F238E27FC236}">
                <a16:creationId xmlns:a16="http://schemas.microsoft.com/office/drawing/2014/main" id="{ADA4728C-42B1-E3B3-B45B-83D9259BA761}"/>
              </a:ext>
            </a:extLst>
          </p:cNvPr>
          <p:cNvSpPr txBox="1"/>
          <p:nvPr/>
        </p:nvSpPr>
        <p:spPr>
          <a:xfrm>
            <a:off x="726280" y="1357480"/>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Tâche de base : tracer la fonction sin(x) entre</a:t>
            </a:r>
            <a:r>
              <a:rPr lang="el-GR" altLang="en-US" sz="2000" b="1" dirty="0">
                <a:latin typeface="Aptos" panose="020B0004020202020204" pitchFamily="34" charset="0"/>
                <a:cs typeface="Times New Roman" panose="02020603050405020304" pitchFamily="18" charset="0"/>
              </a:rPr>
              <a:t> 0≤x≤4π</a:t>
            </a:r>
            <a:r>
              <a:rPr lang="en-US" altLang="en-US" sz="2000" b="1" dirty="0">
                <a:latin typeface="Aptos" panose="020B0004020202020204" pitchFamily="34" charset="0"/>
              </a:rPr>
              <a:t> </a:t>
            </a:r>
            <a:endParaRPr lang="en-GB" sz="2000" b="1" dirty="0">
              <a:solidFill>
                <a:sysClr val="windowText" lastClr="000000"/>
              </a:solidFill>
              <a:latin typeface="Aptos" panose="020B0004020202020204" pitchFamily="34" charset="0"/>
              <a:cs typeface="Arial"/>
            </a:endParaRPr>
          </a:p>
        </p:txBody>
      </p:sp>
      <p:sp>
        <p:nvSpPr>
          <p:cNvPr id="98" name="Rectangle 97">
            <a:extLst>
              <a:ext uri="{FF2B5EF4-FFF2-40B4-BE49-F238E27FC236}">
                <a16:creationId xmlns:a16="http://schemas.microsoft.com/office/drawing/2014/main" id="{CF465B99-2D0E-D5A4-27D5-B5F58E89635C}"/>
              </a:ext>
            </a:extLst>
          </p:cNvPr>
          <p:cNvSpPr>
            <a:spLocks noGrp="1" noChangeArrowheads="1"/>
          </p:cNvSpPr>
          <p:nvPr/>
        </p:nvSpPr>
        <p:spPr bwMode="auto">
          <a:xfrm>
            <a:off x="726282" y="1664200"/>
            <a:ext cx="8763000" cy="46962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lnSpc>
                <a:spcPct val="90000"/>
              </a:lnSpc>
            </a:pPr>
            <a:r>
              <a:rPr lang="en-US" altLang="en-US" sz="2000" dirty="0">
                <a:latin typeface="Aptos" panose="020B0004020202020204" pitchFamily="34" charset="0"/>
              </a:rPr>
              <a:t>Créer un tableau x de 100 échantillons entre 0 et</a:t>
            </a:r>
            <a:r>
              <a:rPr lang="el-GR" altLang="en-US" sz="2000" dirty="0">
                <a:latin typeface="Aptos" panose="020B0004020202020204" pitchFamily="34" charset="0"/>
                <a:cs typeface="Times New Roman" panose="02020603050405020304" pitchFamily="18" charset="0"/>
              </a:rPr>
              <a:t> 4π</a:t>
            </a:r>
            <a:r>
              <a:rPr lang="en-US" altLang="en-US" sz="2000" dirty="0">
                <a:latin typeface="Aptos" panose="020B0004020202020204" pitchFamily="34" charset="0"/>
                <a:cs typeface="Times New Roman" panose="02020603050405020304" pitchFamily="18" charset="0"/>
              </a:rPr>
              <a:t>.</a:t>
            </a: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r>
              <a:rPr lang="en-US" altLang="en-US" sz="2000" dirty="0">
                <a:latin typeface="Aptos" panose="020B0004020202020204" pitchFamily="34" charset="0"/>
                <a:cs typeface="Times New Roman" panose="02020603050405020304" pitchFamily="18" charset="0"/>
              </a:rPr>
              <a:t>Calculez sin(.) du tableau x</a:t>
            </a: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endParaRPr lang="en-US" altLang="en-US" sz="2000" dirty="0">
              <a:latin typeface="Aptos" panose="020B0004020202020204" pitchFamily="34" charset="0"/>
              <a:cs typeface="Times New Roman" panose="02020603050405020304" pitchFamily="18" charset="0"/>
            </a:endParaRPr>
          </a:p>
          <a:p>
            <a:pPr marL="0" indent="0" eaLnBrk="1" hangingPunct="1">
              <a:lnSpc>
                <a:spcPct val="90000"/>
              </a:lnSpc>
              <a:buNone/>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pPr>
            <a:r>
              <a:rPr lang="en-US" altLang="en-US" sz="2000" dirty="0">
                <a:latin typeface="Aptos" panose="020B0004020202020204" pitchFamily="34" charset="0"/>
                <a:cs typeface="Times New Roman" panose="02020603050405020304" pitchFamily="18" charset="0"/>
              </a:rPr>
              <a:t>Tracez le tableau y</a:t>
            </a:r>
          </a:p>
          <a:p>
            <a:pPr eaLnBrk="1" hangingPunct="1">
              <a:lnSpc>
                <a:spcPct val="90000"/>
              </a:lnSpc>
              <a:buFont typeface="Wingdings" panose="05000000000000000000" pitchFamily="2" charset="2"/>
              <a:buNone/>
            </a:pPr>
            <a:endParaRPr lang="en-US" altLang="en-US" sz="2000" dirty="0">
              <a:latin typeface="Aptos" panose="020B0004020202020204" pitchFamily="34" charset="0"/>
              <a:cs typeface="Times New Roman" panose="02020603050405020304" pitchFamily="18" charset="0"/>
            </a:endParaRPr>
          </a:p>
          <a:p>
            <a:pPr eaLnBrk="1" hangingPunct="1">
              <a:lnSpc>
                <a:spcPct val="90000"/>
              </a:lnSpc>
              <a:buFont typeface="Wingdings" panose="05000000000000000000" pitchFamily="2" charset="2"/>
              <a:buNone/>
            </a:pPr>
            <a:r>
              <a:rPr lang="en-US" altLang="en-US" sz="2000" dirty="0">
                <a:latin typeface="Aptos" panose="020B0004020202020204" pitchFamily="34" charset="0"/>
                <a:cs typeface="Times New Roman" panose="02020603050405020304" pitchFamily="18" charset="0"/>
              </a:rPr>
              <a:t>	  </a:t>
            </a:r>
          </a:p>
        </p:txBody>
      </p:sp>
      <p:sp>
        <p:nvSpPr>
          <p:cNvPr id="99" name="Rectangle 98">
            <a:extLst>
              <a:ext uri="{FF2B5EF4-FFF2-40B4-BE49-F238E27FC236}">
                <a16:creationId xmlns:a16="http://schemas.microsoft.com/office/drawing/2014/main" id="{F749E1E9-4B03-E8FE-D43F-E2F0F06F32AE}"/>
              </a:ext>
            </a:extLst>
          </p:cNvPr>
          <p:cNvSpPr>
            <a:spLocks noChangeArrowheads="1"/>
          </p:cNvSpPr>
          <p:nvPr/>
        </p:nvSpPr>
        <p:spPr bwMode="auto">
          <a:xfrm>
            <a:off x="1259682" y="2363502"/>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a:t>
            </a:r>
            <a:r>
              <a:rPr lang="en-US" altLang="en-US" sz="2000" dirty="0" err="1">
                <a:latin typeface="Aptos" panose="020B0004020202020204" pitchFamily="34" charset="0"/>
              </a:rPr>
              <a:t>x=linspace</a:t>
            </a:r>
            <a:r>
              <a:rPr lang="en-US" altLang="en-US" sz="2000" dirty="0">
                <a:latin typeface="Aptos" panose="020B0004020202020204" pitchFamily="34" charset="0"/>
              </a:rPr>
              <a:t>(0,4*pi,100);</a:t>
            </a:r>
          </a:p>
        </p:txBody>
      </p:sp>
      <p:sp>
        <p:nvSpPr>
          <p:cNvPr id="100" name="Rectangle 99">
            <a:extLst>
              <a:ext uri="{FF2B5EF4-FFF2-40B4-BE49-F238E27FC236}">
                <a16:creationId xmlns:a16="http://schemas.microsoft.com/office/drawing/2014/main" id="{13ED9BE8-FBF5-0B7B-32BE-A7DC882C199A}"/>
              </a:ext>
            </a:extLst>
          </p:cNvPr>
          <p:cNvSpPr>
            <a:spLocks noChangeArrowheads="1"/>
          </p:cNvSpPr>
          <p:nvPr/>
        </p:nvSpPr>
        <p:spPr bwMode="auto">
          <a:xfrm>
            <a:off x="1259682" y="3838016"/>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&gt;&gt;y=sin(x) ;</a:t>
            </a:r>
          </a:p>
        </p:txBody>
      </p:sp>
      <p:pic>
        <p:nvPicPr>
          <p:cNvPr id="102" name="Picture 101">
            <a:extLst>
              <a:ext uri="{FF2B5EF4-FFF2-40B4-BE49-F238E27FC236}">
                <a16:creationId xmlns:a16="http://schemas.microsoft.com/office/drawing/2014/main" id="{7B5B3B48-2BCE-BA59-BDC6-9037DC3A90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5623" y="2290676"/>
            <a:ext cx="5639156" cy="4229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 name="Rectangle 100">
            <a:extLst>
              <a:ext uri="{FF2B5EF4-FFF2-40B4-BE49-F238E27FC236}">
                <a16:creationId xmlns:a16="http://schemas.microsoft.com/office/drawing/2014/main" id="{A198D743-3448-5E41-F468-1B481E968422}"/>
              </a:ext>
            </a:extLst>
          </p:cNvPr>
          <p:cNvSpPr>
            <a:spLocks noChangeArrowheads="1"/>
          </p:cNvSpPr>
          <p:nvPr/>
        </p:nvSpPr>
        <p:spPr bwMode="auto">
          <a:xfrm>
            <a:off x="1259682" y="5312530"/>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&gt;&gt;plot(y)</a:t>
            </a:r>
          </a:p>
        </p:txBody>
      </p:sp>
      <p:sp>
        <p:nvSpPr>
          <p:cNvPr id="7" name="Slide Number Placeholder 6">
            <a:extLst>
              <a:ext uri="{FF2B5EF4-FFF2-40B4-BE49-F238E27FC236}">
                <a16:creationId xmlns:a16="http://schemas.microsoft.com/office/drawing/2014/main" id="{9626EA63-B179-9940-D255-2C943DB7EF79}"/>
              </a:ext>
            </a:extLst>
          </p:cNvPr>
          <p:cNvSpPr>
            <a:spLocks noGrp="1"/>
          </p:cNvSpPr>
          <p:nvPr>
            <p:ph type="sldNum" sz="quarter" idx="7"/>
          </p:nvPr>
        </p:nvSpPr>
        <p:spPr/>
        <p:txBody>
          <a:bodyPr/>
          <a:lstStyle/>
          <a:p>
            <a:pPr marL="103685">
              <a:lnSpc>
                <a:spcPts val="1633"/>
              </a:lnSpc>
            </a:pPr>
            <a:fld id="{81D60167-4931-47E6-BA6A-407CBD079E47}" type="slidenum">
              <a:rPr lang="en-AT" spc="-64" smtClean="0"/>
              <a:t>34</a:t>
            </a:fld>
            <a:endParaRPr lang="en-AT" spc="-64" dirty="0"/>
          </a:p>
        </p:txBody>
      </p:sp>
      <p:sp>
        <p:nvSpPr>
          <p:cNvPr id="5" name="object 6">
            <a:extLst>
              <a:ext uri="{FF2B5EF4-FFF2-40B4-BE49-F238E27FC236}">
                <a16:creationId xmlns:a16="http://schemas.microsoft.com/office/drawing/2014/main" id="{31F1E43A-2856-4987-4543-2D6C4D22E848}"/>
              </a:ext>
            </a:extLst>
          </p:cNvPr>
          <p:cNvSpPr txBox="1">
            <a:spLocks/>
          </p:cNvSpPr>
          <p:nvPr/>
        </p:nvSpPr>
        <p:spPr>
          <a:xfrm>
            <a:off x="7115909" y="6349505"/>
            <a:ext cx="43435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741B70B6-1780-C850-D2CF-E8B71DF8D4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Fonctions de traçage dans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28697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5FDBB-1BC7-5BAE-78D2-7B8F9263C89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72B7D53-DACA-389F-2F83-769AC6EFA5A9}"/>
              </a:ext>
            </a:extLst>
          </p:cNvPr>
          <p:cNvSpPr txBox="1"/>
          <p:nvPr/>
        </p:nvSpPr>
        <p:spPr>
          <a:xfrm>
            <a:off x="733424" y="1447113"/>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Tracez la fonction e</a:t>
            </a:r>
            <a:r>
              <a:rPr lang="en-US" altLang="en-US" sz="2000" b="1" baseline="30000" dirty="0">
                <a:latin typeface="Aptos" panose="020B0004020202020204" pitchFamily="34" charset="0"/>
              </a:rPr>
              <a:t>-x/3</a:t>
            </a:r>
            <a:r>
              <a:rPr lang="en-US" altLang="en-US" sz="2000" b="1" dirty="0">
                <a:latin typeface="Aptos" panose="020B0004020202020204" pitchFamily="34" charset="0"/>
              </a:rPr>
              <a:t> sin(x) entre</a:t>
            </a:r>
            <a:r>
              <a:rPr lang="el-GR" altLang="en-US" sz="2000" b="1" dirty="0">
                <a:latin typeface="Aptos" panose="020B0004020202020204" pitchFamily="34" charset="0"/>
                <a:cs typeface="Times New Roman" panose="02020603050405020304" pitchFamily="18" charset="0"/>
              </a:rPr>
              <a:t> 0≤x≤4π</a:t>
            </a:r>
            <a:r>
              <a:rPr lang="en-US" altLang="en-US" sz="2000" b="1" dirty="0">
                <a:latin typeface="Aptos" panose="020B0004020202020204" pitchFamily="34" charset="0"/>
              </a:rPr>
              <a:t> </a:t>
            </a:r>
            <a:endParaRPr lang="en-GB" sz="2000" b="1" dirty="0">
              <a:solidFill>
                <a:sysClr val="windowText" lastClr="000000"/>
              </a:solidFill>
              <a:latin typeface="Aptos" panose="020B0004020202020204" pitchFamily="34" charset="0"/>
              <a:cs typeface="Arial"/>
            </a:endParaRPr>
          </a:p>
        </p:txBody>
      </p:sp>
      <p:sp>
        <p:nvSpPr>
          <p:cNvPr id="4" name="Rectangle 3">
            <a:extLst>
              <a:ext uri="{FF2B5EF4-FFF2-40B4-BE49-F238E27FC236}">
                <a16:creationId xmlns:a16="http://schemas.microsoft.com/office/drawing/2014/main" id="{0D2A9DF0-0C32-1454-C1B9-40BA22E18F13}"/>
              </a:ext>
            </a:extLst>
          </p:cNvPr>
          <p:cNvSpPr>
            <a:spLocks noGrp="1" noChangeArrowheads="1"/>
          </p:cNvSpPr>
          <p:nvPr/>
        </p:nvSpPr>
        <p:spPr bwMode="auto">
          <a:xfrm>
            <a:off x="726282" y="1898406"/>
            <a:ext cx="8641454"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r>
              <a:rPr lang="en-US" altLang="en-US" sz="2000" dirty="0">
                <a:latin typeface="Aptos" panose="020B0004020202020204" pitchFamily="34" charset="0"/>
              </a:rPr>
              <a:t>Créez un tableau x de 100 échantillons compris entre 0 et</a:t>
            </a:r>
            <a:r>
              <a:rPr lang="el-GR" altLang="en-US" sz="2000" dirty="0">
                <a:latin typeface="Aptos" panose="020B0004020202020204" pitchFamily="34" charset="0"/>
                <a:cs typeface="Times New Roman" panose="02020603050405020304" pitchFamily="18" charset="0"/>
              </a:rPr>
              <a:t> 4π</a:t>
            </a:r>
            <a:r>
              <a:rPr lang="en-US" altLang="en-US" sz="2000" dirty="0">
                <a:latin typeface="Aptos" panose="020B0004020202020204" pitchFamily="34" charset="0"/>
                <a:cs typeface="Times New Roman" panose="02020603050405020304" pitchFamily="18" charset="0"/>
              </a:rPr>
              <a:t>.</a:t>
            </a:r>
          </a:p>
          <a:p>
            <a:pPr eaLnBrk="1" hangingPunct="1"/>
            <a:endParaRPr lang="en-US" altLang="en-US" sz="2000" dirty="0">
              <a:latin typeface="Aptos" panose="020B0004020202020204" pitchFamily="34" charset="0"/>
              <a:cs typeface="Times New Roman" panose="02020603050405020304" pitchFamily="18" charset="0"/>
            </a:endParaRPr>
          </a:p>
          <a:p>
            <a:pPr eaLnBrk="1" hangingPunct="1"/>
            <a:endParaRPr lang="en-US" altLang="en-US" sz="2000" dirty="0">
              <a:latin typeface="Aptos" panose="020B0004020202020204" pitchFamily="34" charset="0"/>
              <a:cs typeface="Times New Roman" panose="02020603050405020304" pitchFamily="18" charset="0"/>
            </a:endParaRPr>
          </a:p>
          <a:p>
            <a:pPr eaLnBrk="1" hangingPunct="1"/>
            <a:r>
              <a:rPr lang="en-US" altLang="en-US" sz="2000" dirty="0">
                <a:latin typeface="Aptos" panose="020B0004020202020204" pitchFamily="34" charset="0"/>
                <a:cs typeface="Times New Roman" panose="02020603050405020304" pitchFamily="18" charset="0"/>
              </a:rPr>
              <a:t>Calculez sin(.) du tableau x.</a:t>
            </a:r>
          </a:p>
          <a:p>
            <a:pPr eaLnBrk="1" hangingPunct="1"/>
            <a:endParaRPr lang="en-US" altLang="en-US" sz="2000" dirty="0">
              <a:latin typeface="Aptos" panose="020B0004020202020204" pitchFamily="34" charset="0"/>
              <a:cs typeface="Times New Roman" panose="02020603050405020304" pitchFamily="18" charset="0"/>
            </a:endParaRPr>
          </a:p>
          <a:p>
            <a:pPr eaLnBrk="1" hangingPunct="1"/>
            <a:endParaRPr lang="en-US" altLang="en-US" sz="2000" dirty="0">
              <a:latin typeface="Aptos" panose="020B0004020202020204" pitchFamily="34" charset="0"/>
              <a:cs typeface="Times New Roman" panose="02020603050405020304" pitchFamily="18" charset="0"/>
            </a:endParaRPr>
          </a:p>
          <a:p>
            <a:pPr eaLnBrk="1" hangingPunct="1"/>
            <a:r>
              <a:rPr lang="en-US" altLang="en-US" sz="2000" dirty="0">
                <a:latin typeface="Aptos" panose="020B0004020202020204" pitchFamily="34" charset="0"/>
                <a:cs typeface="Times New Roman" panose="02020603050405020304" pitchFamily="18" charset="0"/>
              </a:rPr>
              <a:t>Calculez e</a:t>
            </a:r>
            <a:r>
              <a:rPr lang="en-US" altLang="en-US" sz="2000" baseline="30000" dirty="0">
                <a:latin typeface="Aptos" panose="020B0004020202020204" pitchFamily="34" charset="0"/>
                <a:cs typeface="Times New Roman" panose="02020603050405020304" pitchFamily="18" charset="0"/>
              </a:rPr>
              <a:t>-x/3</a:t>
            </a:r>
            <a:r>
              <a:rPr lang="en-US" altLang="en-US" sz="2000" dirty="0">
                <a:latin typeface="Aptos" panose="020B0004020202020204" pitchFamily="34" charset="0"/>
                <a:cs typeface="Times New Roman" panose="02020603050405020304" pitchFamily="18" charset="0"/>
              </a:rPr>
              <a:t> du tableau x</a:t>
            </a:r>
          </a:p>
          <a:p>
            <a:pPr eaLnBrk="1" hangingPunct="1"/>
            <a:endParaRPr lang="en-US" altLang="en-US" sz="2000" dirty="0">
              <a:latin typeface="Aptos" panose="020B0004020202020204" pitchFamily="34" charset="0"/>
              <a:cs typeface="Times New Roman" panose="02020603050405020304" pitchFamily="18" charset="0"/>
            </a:endParaRPr>
          </a:p>
          <a:p>
            <a:pPr eaLnBrk="1" hangingPunct="1"/>
            <a:endParaRPr lang="en-US" altLang="en-US" sz="2000" dirty="0">
              <a:latin typeface="Aptos" panose="020B0004020202020204" pitchFamily="34" charset="0"/>
              <a:cs typeface="Times New Roman" panose="02020603050405020304" pitchFamily="18" charset="0"/>
            </a:endParaRPr>
          </a:p>
          <a:p>
            <a:pPr eaLnBrk="1" hangingPunct="1"/>
            <a:r>
              <a:rPr lang="en-US" altLang="en-US" sz="2000" dirty="0">
                <a:latin typeface="Aptos" panose="020B0004020202020204" pitchFamily="34" charset="0"/>
                <a:cs typeface="Times New Roman" panose="02020603050405020304" pitchFamily="18" charset="0"/>
              </a:rPr>
              <a:t>Multipliez les tableaux y et y1</a:t>
            </a:r>
          </a:p>
          <a:p>
            <a:pPr eaLnBrk="1" hangingPunct="1">
              <a:buFont typeface="Wingdings" panose="05000000000000000000" pitchFamily="2" charset="2"/>
              <a:buNone/>
            </a:pPr>
            <a:endParaRPr lang="en-US" altLang="en-US" sz="2000" dirty="0">
              <a:latin typeface="Aptos" panose="020B000402020202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EF5B5EAF-BF77-5FF9-5485-EFD19978BD2C}"/>
              </a:ext>
            </a:extLst>
          </p:cNvPr>
          <p:cNvSpPr>
            <a:spLocks noChangeArrowheads="1"/>
          </p:cNvSpPr>
          <p:nvPr/>
        </p:nvSpPr>
        <p:spPr bwMode="auto">
          <a:xfrm>
            <a:off x="1183482" y="2356659"/>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a:t>
            </a:r>
            <a:r>
              <a:rPr lang="en-US" altLang="en-US" sz="2000" dirty="0" err="1">
                <a:latin typeface="Aptos" panose="020B0004020202020204" pitchFamily="34" charset="0"/>
              </a:rPr>
              <a:t>x=linspace</a:t>
            </a:r>
            <a:r>
              <a:rPr lang="en-US" altLang="en-US" sz="2000" dirty="0">
                <a:latin typeface="Aptos" panose="020B0004020202020204" pitchFamily="34" charset="0"/>
              </a:rPr>
              <a:t>(0,4*pi,100);</a:t>
            </a:r>
          </a:p>
        </p:txBody>
      </p:sp>
      <p:sp>
        <p:nvSpPr>
          <p:cNvPr id="7" name="Rectangle 6">
            <a:extLst>
              <a:ext uri="{FF2B5EF4-FFF2-40B4-BE49-F238E27FC236}">
                <a16:creationId xmlns:a16="http://schemas.microsoft.com/office/drawing/2014/main" id="{020AA52C-C02D-0FB1-00CC-B15205008D38}"/>
              </a:ext>
            </a:extLst>
          </p:cNvPr>
          <p:cNvSpPr>
            <a:spLocks noChangeArrowheads="1"/>
          </p:cNvSpPr>
          <p:nvPr/>
        </p:nvSpPr>
        <p:spPr bwMode="auto">
          <a:xfrm>
            <a:off x="1183482" y="3266447"/>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&gt;&gt;y=sin(x);</a:t>
            </a:r>
          </a:p>
        </p:txBody>
      </p:sp>
      <p:sp>
        <p:nvSpPr>
          <p:cNvPr id="8" name="Rectangle 7">
            <a:extLst>
              <a:ext uri="{FF2B5EF4-FFF2-40B4-BE49-F238E27FC236}">
                <a16:creationId xmlns:a16="http://schemas.microsoft.com/office/drawing/2014/main" id="{DE9A322B-4722-7058-A591-5CAC50569223}"/>
              </a:ext>
            </a:extLst>
          </p:cNvPr>
          <p:cNvSpPr>
            <a:spLocks noChangeArrowheads="1"/>
          </p:cNvSpPr>
          <p:nvPr/>
        </p:nvSpPr>
        <p:spPr bwMode="auto">
          <a:xfrm>
            <a:off x="1183482" y="4204314"/>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&gt;&gt;y1=exp(-x/3);</a:t>
            </a:r>
          </a:p>
        </p:txBody>
      </p:sp>
      <p:sp>
        <p:nvSpPr>
          <p:cNvPr id="9" name="Rectangle 8">
            <a:extLst>
              <a:ext uri="{FF2B5EF4-FFF2-40B4-BE49-F238E27FC236}">
                <a16:creationId xmlns:a16="http://schemas.microsoft.com/office/drawing/2014/main" id="{8B3CCCD3-8120-8818-CD5D-F7342E3B5FE5}"/>
              </a:ext>
            </a:extLst>
          </p:cNvPr>
          <p:cNvSpPr>
            <a:spLocks noChangeArrowheads="1"/>
          </p:cNvSpPr>
          <p:nvPr/>
        </p:nvSpPr>
        <p:spPr bwMode="auto">
          <a:xfrm>
            <a:off x="1183482" y="5231976"/>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&gt;&gt;y2=y*y1;</a:t>
            </a:r>
          </a:p>
        </p:txBody>
      </p:sp>
      <p:sp>
        <p:nvSpPr>
          <p:cNvPr id="12" name="Slide Number Placeholder 11">
            <a:extLst>
              <a:ext uri="{FF2B5EF4-FFF2-40B4-BE49-F238E27FC236}">
                <a16:creationId xmlns:a16="http://schemas.microsoft.com/office/drawing/2014/main" id="{13D9D678-FD06-D258-C15E-9A57BE8D1074}"/>
              </a:ext>
            </a:extLst>
          </p:cNvPr>
          <p:cNvSpPr>
            <a:spLocks noGrp="1"/>
          </p:cNvSpPr>
          <p:nvPr>
            <p:ph type="sldNum" sz="quarter" idx="7"/>
          </p:nvPr>
        </p:nvSpPr>
        <p:spPr/>
        <p:txBody>
          <a:bodyPr/>
          <a:lstStyle/>
          <a:p>
            <a:pPr marL="103685">
              <a:lnSpc>
                <a:spcPts val="1633"/>
              </a:lnSpc>
            </a:pPr>
            <a:fld id="{81D60167-4931-47E6-BA6A-407CBD079E47}" type="slidenum">
              <a:rPr lang="en-AT" spc="-64" smtClean="0"/>
              <a:t>35</a:t>
            </a:fld>
            <a:endParaRPr lang="en-AT" spc="-64" dirty="0"/>
          </a:p>
        </p:txBody>
      </p:sp>
      <p:sp>
        <p:nvSpPr>
          <p:cNvPr id="10" name="object 6">
            <a:extLst>
              <a:ext uri="{FF2B5EF4-FFF2-40B4-BE49-F238E27FC236}">
                <a16:creationId xmlns:a16="http://schemas.microsoft.com/office/drawing/2014/main" id="{25C80BB4-8CC9-D0E7-965D-CBEC816298E9}"/>
              </a:ext>
            </a:extLst>
          </p:cNvPr>
          <p:cNvSpPr txBox="1">
            <a:spLocks/>
          </p:cNvSpPr>
          <p:nvPr/>
        </p:nvSpPr>
        <p:spPr>
          <a:xfrm>
            <a:off x="7080739" y="6349505"/>
            <a:ext cx="43787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object 3">
            <a:extLst>
              <a:ext uri="{FF2B5EF4-FFF2-40B4-BE49-F238E27FC236}">
                <a16:creationId xmlns:a16="http://schemas.microsoft.com/office/drawing/2014/main" id="{051E03FD-6FD6-E06E-196E-226C838DF77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Tracer des fonctions dans MATLAB</a:t>
            </a:r>
            <a:endParaRPr lang="en-US" b="1" dirty="0">
              <a:solidFill>
                <a:schemeClr val="tx1"/>
              </a:solidFill>
              <a:latin typeface="Calibri" panose="020F0502020204030204" pitchFamily="34" charset="0"/>
              <a:cs typeface="Calibri" panose="020F0502020204030204" pitchFamily="34" charset="0"/>
            </a:endParaRPr>
          </a:p>
        </p:txBody>
      </p:sp>
      <p:sp>
        <p:nvSpPr>
          <p:cNvPr id="6" name="object 2">
            <a:extLst>
              <a:ext uri="{FF2B5EF4-FFF2-40B4-BE49-F238E27FC236}">
                <a16:creationId xmlns:a16="http://schemas.microsoft.com/office/drawing/2014/main" id="{FF035863-F53B-40C1-9C7D-FDE0AB86784B}"/>
              </a:ext>
            </a:extLst>
          </p:cNvPr>
          <p:cNvSpPr txBox="1">
            <a:spLocks noGrp="1"/>
          </p:cNvSpPr>
          <p:nvPr>
            <p:ph type="title"/>
          </p:nvPr>
        </p:nvSpPr>
        <p:spPr>
          <a:xfrm>
            <a:off x="726280" y="431538"/>
            <a:ext cx="3694984"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Tree>
    <p:extLst>
      <p:ext uri="{BB962C8B-B14F-4D97-AF65-F5344CB8AC3E}">
        <p14:creationId xmlns:p14="http://schemas.microsoft.com/office/powerpoint/2010/main" val="3700580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D295-B1F2-6C95-34E2-C41D54825A0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D953FCE-A4B1-6138-93C4-559549E0C0DB}"/>
              </a:ext>
            </a:extLst>
          </p:cNvPr>
          <p:cNvSpPr txBox="1"/>
          <p:nvPr/>
        </p:nvSpPr>
        <p:spPr>
          <a:xfrm>
            <a:off x="733424" y="1306435"/>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Représentez graphiquement la fonction e</a:t>
            </a:r>
            <a:r>
              <a:rPr lang="en-US" altLang="en-US" sz="2000" b="1" baseline="30000" dirty="0">
                <a:latin typeface="Aptos" panose="020B0004020202020204" pitchFamily="34" charset="0"/>
              </a:rPr>
              <a:t>-x/3</a:t>
            </a:r>
            <a:r>
              <a:rPr lang="en-US" altLang="en-US" sz="2000" b="1" dirty="0">
                <a:latin typeface="Aptos" panose="020B0004020202020204" pitchFamily="34" charset="0"/>
              </a:rPr>
              <a:t> sin(x) entre</a:t>
            </a:r>
            <a:r>
              <a:rPr lang="el-GR" altLang="en-US" sz="2000" b="1" dirty="0">
                <a:latin typeface="Aptos" panose="020B0004020202020204" pitchFamily="34" charset="0"/>
                <a:cs typeface="Times New Roman" panose="02020603050405020304" pitchFamily="18" charset="0"/>
              </a:rPr>
              <a:t> 0≤x≤4π</a:t>
            </a:r>
            <a:r>
              <a:rPr lang="en-US" altLang="en-US" sz="2000" b="1" dirty="0">
                <a:latin typeface="Aptos" panose="020B0004020202020204" pitchFamily="34" charset="0"/>
              </a:rPr>
              <a:t> </a:t>
            </a:r>
            <a:endParaRPr lang="en-GB" sz="2000" b="1" dirty="0">
              <a:solidFill>
                <a:sysClr val="windowText" lastClr="000000"/>
              </a:solidFill>
              <a:latin typeface="Aptos" panose="020B0004020202020204" pitchFamily="34" charset="0"/>
              <a:cs typeface="Arial"/>
            </a:endParaRPr>
          </a:p>
        </p:txBody>
      </p:sp>
      <p:sp>
        <p:nvSpPr>
          <p:cNvPr id="62" name="Rectangle 61">
            <a:extLst>
              <a:ext uri="{FF2B5EF4-FFF2-40B4-BE49-F238E27FC236}">
                <a16:creationId xmlns:a16="http://schemas.microsoft.com/office/drawing/2014/main" id="{6152DC34-18EB-3317-A83A-B5CECEC08036}"/>
              </a:ext>
            </a:extLst>
          </p:cNvPr>
          <p:cNvSpPr>
            <a:spLocks noGrp="1" noChangeArrowheads="1"/>
          </p:cNvSpPr>
          <p:nvPr/>
        </p:nvSpPr>
        <p:spPr bwMode="auto">
          <a:xfrm>
            <a:off x="726282" y="1789264"/>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r>
              <a:rPr lang="en-US" altLang="en-US" sz="2000" dirty="0">
                <a:latin typeface="Aptos" panose="020B0004020202020204" pitchFamily="34" charset="0"/>
              </a:rPr>
              <a:t>Multipliez </a:t>
            </a:r>
            <a:r>
              <a:rPr lang="en-US" altLang="en-US" sz="2000" dirty="0">
                <a:solidFill>
                  <a:srgbClr val="FF3300"/>
                </a:solidFill>
                <a:latin typeface="Aptos" panose="020B0004020202020204" pitchFamily="34" charset="0"/>
              </a:rPr>
              <a:t>correctement</a:t>
            </a:r>
            <a:r>
              <a:rPr lang="en-US" altLang="en-US" sz="2000" dirty="0">
                <a:latin typeface="Aptos" panose="020B0004020202020204" pitchFamily="34" charset="0"/>
              </a:rPr>
              <a:t> les tableaux y et y1</a:t>
            </a:r>
          </a:p>
          <a:p>
            <a:pPr eaLnBrk="1" hangingPunct="1"/>
            <a:endParaRPr lang="en-US" altLang="en-US" sz="2000" dirty="0">
              <a:solidFill>
                <a:srgbClr val="FF3300"/>
              </a:solidFill>
              <a:latin typeface="Aptos" panose="020B0004020202020204" pitchFamily="34" charset="0"/>
            </a:endParaRPr>
          </a:p>
          <a:p>
            <a:pPr eaLnBrk="1" hangingPunct="1"/>
            <a:endParaRPr lang="en-US" altLang="en-US" sz="2000" dirty="0">
              <a:solidFill>
                <a:srgbClr val="FF3300"/>
              </a:solidFill>
              <a:latin typeface="Aptos" panose="020B0004020202020204" pitchFamily="34" charset="0"/>
            </a:endParaRPr>
          </a:p>
          <a:p>
            <a:pPr eaLnBrk="1" hangingPunct="1"/>
            <a:r>
              <a:rPr lang="en-US" altLang="en-US" sz="2000" dirty="0">
                <a:latin typeface="Aptos" panose="020B0004020202020204" pitchFamily="34" charset="0"/>
                <a:cs typeface="Times New Roman" panose="02020603050405020304" pitchFamily="18" charset="0"/>
              </a:rPr>
              <a:t>Tracez le tableau y2</a:t>
            </a:r>
          </a:p>
          <a:p>
            <a:pPr eaLnBrk="1" hangingPunct="1">
              <a:buFont typeface="Wingdings" panose="05000000000000000000" pitchFamily="2" charset="2"/>
              <a:buNone/>
            </a:pPr>
            <a:endParaRPr lang="en-US" altLang="en-US" sz="2000" dirty="0">
              <a:latin typeface="Aptos" panose="020B0004020202020204" pitchFamily="34" charset="0"/>
            </a:endParaRPr>
          </a:p>
        </p:txBody>
      </p:sp>
      <p:sp>
        <p:nvSpPr>
          <p:cNvPr id="63" name="Rectangle 62">
            <a:extLst>
              <a:ext uri="{FF2B5EF4-FFF2-40B4-BE49-F238E27FC236}">
                <a16:creationId xmlns:a16="http://schemas.microsoft.com/office/drawing/2014/main" id="{AFA364DC-64A5-3DCD-DFCA-3C5448E2182B}"/>
              </a:ext>
            </a:extLst>
          </p:cNvPr>
          <p:cNvSpPr>
            <a:spLocks noChangeArrowheads="1"/>
          </p:cNvSpPr>
          <p:nvPr/>
        </p:nvSpPr>
        <p:spPr bwMode="auto">
          <a:xfrm>
            <a:off x="1564482" y="2280994"/>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&gt;&gt;y2=y.*y1;</a:t>
            </a:r>
          </a:p>
        </p:txBody>
      </p:sp>
      <p:pic>
        <p:nvPicPr>
          <p:cNvPr id="65" name="Picture 64">
            <a:extLst>
              <a:ext uri="{FF2B5EF4-FFF2-40B4-BE49-F238E27FC236}">
                <a16:creationId xmlns:a16="http://schemas.microsoft.com/office/drawing/2014/main" id="{9C4484E3-4B27-A3C9-BD1D-2E3C4DEE87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6672" y="2203817"/>
            <a:ext cx="6270213" cy="427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4" name="Rectangle 63">
            <a:extLst>
              <a:ext uri="{FF2B5EF4-FFF2-40B4-BE49-F238E27FC236}">
                <a16:creationId xmlns:a16="http://schemas.microsoft.com/office/drawing/2014/main" id="{CC1F3F56-3406-919B-503F-ACE3CAE4E16A}"/>
              </a:ext>
            </a:extLst>
          </p:cNvPr>
          <p:cNvSpPr>
            <a:spLocks noChangeArrowheads="1"/>
          </p:cNvSpPr>
          <p:nvPr/>
        </p:nvSpPr>
        <p:spPr bwMode="auto">
          <a:xfrm>
            <a:off x="1564482" y="3198964"/>
            <a:ext cx="335280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&gt;&gt;plot(y2)</a:t>
            </a:r>
          </a:p>
        </p:txBody>
      </p:sp>
      <p:sp>
        <p:nvSpPr>
          <p:cNvPr id="11" name="object 2">
            <a:extLst>
              <a:ext uri="{FF2B5EF4-FFF2-40B4-BE49-F238E27FC236}">
                <a16:creationId xmlns:a16="http://schemas.microsoft.com/office/drawing/2014/main" id="{A23190D6-957B-D117-CD4E-FBFBD2471E17}"/>
              </a:ext>
            </a:extLst>
          </p:cNvPr>
          <p:cNvSpPr txBox="1">
            <a:spLocks noGrp="1"/>
          </p:cNvSpPr>
          <p:nvPr>
            <p:ph type="title"/>
          </p:nvPr>
        </p:nvSpPr>
        <p:spPr>
          <a:xfrm>
            <a:off x="726281" y="432621"/>
            <a:ext cx="3694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Slide Number Placeholder 4">
            <a:extLst>
              <a:ext uri="{FF2B5EF4-FFF2-40B4-BE49-F238E27FC236}">
                <a16:creationId xmlns:a16="http://schemas.microsoft.com/office/drawing/2014/main" id="{4D90CC94-E85D-0772-FC8F-A64BCF9CFB4B}"/>
              </a:ext>
            </a:extLst>
          </p:cNvPr>
          <p:cNvSpPr>
            <a:spLocks noGrp="1"/>
          </p:cNvSpPr>
          <p:nvPr>
            <p:ph type="sldNum" sz="quarter" idx="7"/>
          </p:nvPr>
        </p:nvSpPr>
        <p:spPr/>
        <p:txBody>
          <a:bodyPr/>
          <a:lstStyle/>
          <a:p>
            <a:pPr marL="103685">
              <a:lnSpc>
                <a:spcPts val="1633"/>
              </a:lnSpc>
            </a:pPr>
            <a:fld id="{81D60167-4931-47E6-BA6A-407CBD079E47}" type="slidenum">
              <a:rPr lang="en-AT" spc="-64" smtClean="0"/>
              <a:t>36</a:t>
            </a:fld>
            <a:endParaRPr lang="en-AT" spc="-64" dirty="0"/>
          </a:p>
        </p:txBody>
      </p:sp>
      <p:sp>
        <p:nvSpPr>
          <p:cNvPr id="4" name="object 6">
            <a:extLst>
              <a:ext uri="{FF2B5EF4-FFF2-40B4-BE49-F238E27FC236}">
                <a16:creationId xmlns:a16="http://schemas.microsoft.com/office/drawing/2014/main" id="{9702B82D-FE37-696D-2F9C-52A7AADAD909}"/>
              </a:ext>
            </a:extLst>
          </p:cNvPr>
          <p:cNvSpPr txBox="1">
            <a:spLocks/>
          </p:cNvSpPr>
          <p:nvPr/>
        </p:nvSpPr>
        <p:spPr>
          <a:xfrm>
            <a:off x="7256585" y="6349505"/>
            <a:ext cx="4202887"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object 3">
            <a:extLst>
              <a:ext uri="{FF2B5EF4-FFF2-40B4-BE49-F238E27FC236}">
                <a16:creationId xmlns:a16="http://schemas.microsoft.com/office/drawing/2014/main" id="{A526E858-E42D-71FB-79A8-6EE8EAF66C8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Fonctions de traçage dans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8565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3FCEA-F183-DD15-10D7-F3FC32C4406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29403FC-DC1A-4999-529C-0E790C4418B5}"/>
              </a:ext>
            </a:extLst>
          </p:cNvPr>
          <p:cNvSpPr txBox="1"/>
          <p:nvPr/>
        </p:nvSpPr>
        <p:spPr>
          <a:xfrm>
            <a:off x="726281" y="1560881"/>
            <a:ext cx="4869658"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Installations d'affichage</a:t>
            </a:r>
            <a:endParaRPr lang="en-GB" sz="2000" b="1" dirty="0">
              <a:solidFill>
                <a:sysClr val="windowText" lastClr="000000"/>
              </a:solidFill>
              <a:latin typeface="Aptos" panose="020B0004020202020204" pitchFamily="34" charset="0"/>
              <a:cs typeface="Arial"/>
            </a:endParaRPr>
          </a:p>
        </p:txBody>
      </p:sp>
      <p:sp>
        <p:nvSpPr>
          <p:cNvPr id="4" name="Rectangle 3">
            <a:extLst>
              <a:ext uri="{FF2B5EF4-FFF2-40B4-BE49-F238E27FC236}">
                <a16:creationId xmlns:a16="http://schemas.microsoft.com/office/drawing/2014/main" id="{B86A36CC-E37E-5F49-9067-BCB1652A6ECA}"/>
              </a:ext>
            </a:extLst>
          </p:cNvPr>
          <p:cNvSpPr>
            <a:spLocks noGrp="1" noChangeArrowheads="1"/>
          </p:cNvSpPr>
          <p:nvPr/>
        </p:nvSpPr>
        <p:spPr bwMode="auto">
          <a:xfrm>
            <a:off x="726282" y="1948498"/>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r>
              <a:rPr lang="en-US" altLang="en-US" sz="2800" dirty="0">
                <a:latin typeface="Aptos" panose="020B0004020202020204" pitchFamily="34" charset="0"/>
              </a:rPr>
              <a:t>plot(.)</a:t>
            </a:r>
          </a:p>
          <a:p>
            <a:pPr eaLnBrk="1" hangingPunct="1"/>
            <a:endParaRPr lang="en-US" altLang="en-US" sz="2800" dirty="0">
              <a:latin typeface="Aptos" panose="020B0004020202020204" pitchFamily="34" charset="0"/>
            </a:endParaRPr>
          </a:p>
          <a:p>
            <a:pPr eaLnBrk="1" hangingPunct="1"/>
            <a:endParaRPr lang="en-US" altLang="en-US" sz="2800" dirty="0">
              <a:latin typeface="Aptos" panose="020B0004020202020204" pitchFamily="34" charset="0"/>
            </a:endParaRPr>
          </a:p>
          <a:p>
            <a:pPr eaLnBrk="1" hangingPunct="1"/>
            <a:endParaRPr lang="en-US" altLang="en-US" sz="2800" dirty="0">
              <a:latin typeface="Aptos" panose="020B0004020202020204" pitchFamily="34" charset="0"/>
            </a:endParaRPr>
          </a:p>
          <a:p>
            <a:pPr eaLnBrk="1" hangingPunct="1">
              <a:lnSpc>
                <a:spcPct val="150000"/>
              </a:lnSpc>
            </a:pPr>
            <a:r>
              <a:rPr lang="en-US" altLang="en-US" sz="2800" dirty="0">
                <a:latin typeface="Aptos" panose="020B0004020202020204" pitchFamily="34" charset="0"/>
              </a:rPr>
              <a:t>stem(.)</a:t>
            </a:r>
          </a:p>
        </p:txBody>
      </p:sp>
      <p:sp>
        <p:nvSpPr>
          <p:cNvPr id="5" name="Rectangle 4">
            <a:extLst>
              <a:ext uri="{FF2B5EF4-FFF2-40B4-BE49-F238E27FC236}">
                <a16:creationId xmlns:a16="http://schemas.microsoft.com/office/drawing/2014/main" id="{3EE1FFDF-1786-74F0-E9AD-A71F23C2F061}"/>
              </a:ext>
            </a:extLst>
          </p:cNvPr>
          <p:cNvSpPr>
            <a:spLocks noChangeArrowheads="1"/>
          </p:cNvSpPr>
          <p:nvPr/>
        </p:nvSpPr>
        <p:spPr bwMode="auto">
          <a:xfrm>
            <a:off x="1488282" y="2398853"/>
            <a:ext cx="3352800" cy="16002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endParaRPr lang="en-US" altLang="en-US" sz="2000" dirty="0">
              <a:latin typeface="Aptos" panose="020B0004020202020204" pitchFamily="34" charset="0"/>
            </a:endParaRPr>
          </a:p>
          <a:p>
            <a:r>
              <a:rPr lang="en-US" altLang="en-US" sz="2000" dirty="0">
                <a:latin typeface="Aptos" panose="020B0004020202020204" pitchFamily="34" charset="0"/>
              </a:rPr>
              <a:t>Exemple :</a:t>
            </a:r>
          </a:p>
          <a:p>
            <a:r>
              <a:rPr lang="en-US" altLang="en-US" sz="2000" dirty="0">
                <a:latin typeface="Aptos" panose="020B0004020202020204" pitchFamily="34" charset="0"/>
              </a:rPr>
              <a:t>&gt;&gt;</a:t>
            </a:r>
            <a:r>
              <a:rPr lang="en-US" altLang="en-US" sz="2000" dirty="0" err="1">
                <a:latin typeface="Aptos" panose="020B0004020202020204" pitchFamily="34" charset="0"/>
              </a:rPr>
              <a:t>x=linspace</a:t>
            </a:r>
            <a:r>
              <a:rPr lang="en-US" altLang="en-US" sz="2000" dirty="0">
                <a:latin typeface="Aptos" panose="020B0004020202020204" pitchFamily="34" charset="0"/>
              </a:rPr>
              <a:t>(0,4*pi,100);</a:t>
            </a:r>
          </a:p>
          <a:p>
            <a:r>
              <a:rPr lang="en-US" altLang="en-US" sz="2000" dirty="0">
                <a:latin typeface="Aptos" panose="020B0004020202020204" pitchFamily="34" charset="0"/>
              </a:rPr>
              <a:t>&gt;&gt;y=sin(x);</a:t>
            </a:r>
          </a:p>
          <a:p>
            <a:r>
              <a:rPr lang="en-US" altLang="en-US" sz="2000" dirty="0">
                <a:latin typeface="Aptos" panose="020B0004020202020204" pitchFamily="34" charset="0"/>
              </a:rPr>
              <a:t>&gt;&gt;plot(y)</a:t>
            </a:r>
          </a:p>
          <a:p>
            <a:r>
              <a:rPr lang="en-US" altLang="en-US" sz="2000" dirty="0">
                <a:latin typeface="Aptos" panose="020B0004020202020204" pitchFamily="34" charset="0"/>
              </a:rPr>
              <a:t>&gt;&gt;plot(</a:t>
            </a:r>
            <a:r>
              <a:rPr lang="en-US" altLang="en-US" sz="2000" dirty="0" err="1">
                <a:latin typeface="Aptos" panose="020B0004020202020204" pitchFamily="34" charset="0"/>
              </a:rPr>
              <a:t>x,y</a:t>
            </a:r>
            <a:r>
              <a:rPr lang="en-US" altLang="en-US" sz="2000" dirty="0">
                <a:latin typeface="Aptos" panose="020B0004020202020204" pitchFamily="34" charset="0"/>
              </a:rPr>
              <a:t>)</a:t>
            </a:r>
          </a:p>
          <a:p>
            <a:endParaRPr lang="en-US" altLang="en-US" sz="2000" dirty="0">
              <a:latin typeface="Aptos" panose="020B0004020202020204" pitchFamily="34" charset="0"/>
            </a:endParaRPr>
          </a:p>
        </p:txBody>
      </p:sp>
      <p:sp>
        <p:nvSpPr>
          <p:cNvPr id="7" name="Rectangle 6">
            <a:extLst>
              <a:ext uri="{FF2B5EF4-FFF2-40B4-BE49-F238E27FC236}">
                <a16:creationId xmlns:a16="http://schemas.microsoft.com/office/drawing/2014/main" id="{F56AB4FD-AEA1-C71A-B175-6DC09E5A58EF}"/>
              </a:ext>
            </a:extLst>
          </p:cNvPr>
          <p:cNvSpPr>
            <a:spLocks noChangeArrowheads="1"/>
          </p:cNvSpPr>
          <p:nvPr/>
        </p:nvSpPr>
        <p:spPr bwMode="auto">
          <a:xfrm>
            <a:off x="1488282" y="4612256"/>
            <a:ext cx="3352800" cy="10668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endParaRPr lang="en-US" altLang="en-US" sz="2000">
              <a:latin typeface="Aptos" panose="020B0004020202020204" pitchFamily="34" charset="0"/>
            </a:endParaRPr>
          </a:p>
          <a:p>
            <a:r>
              <a:rPr lang="en-US" altLang="en-US" sz="2000">
                <a:latin typeface="Aptos" panose="020B0004020202020204" pitchFamily="34" charset="0"/>
              </a:rPr>
              <a:t>Exemple :</a:t>
            </a:r>
          </a:p>
          <a:p>
            <a:r>
              <a:rPr lang="en-US" altLang="en-US" sz="2000">
                <a:latin typeface="Aptos" panose="020B0004020202020204" pitchFamily="34" charset="0"/>
              </a:rPr>
              <a:t>&gt;&gt;stem(y)</a:t>
            </a:r>
          </a:p>
          <a:p>
            <a:r>
              <a:rPr lang="en-US" altLang="en-US" sz="2000">
                <a:latin typeface="Aptos" panose="020B0004020202020204" pitchFamily="34" charset="0"/>
              </a:rPr>
              <a:t>&gt;&gt;stem(x,y)</a:t>
            </a:r>
          </a:p>
          <a:p>
            <a:endParaRPr lang="en-US" altLang="en-US" sz="2000">
              <a:latin typeface="Aptos" panose="020B0004020202020204" pitchFamily="34" charset="0"/>
            </a:endParaRPr>
          </a:p>
        </p:txBody>
      </p:sp>
      <p:pic>
        <p:nvPicPr>
          <p:cNvPr id="8" name="Picture 7">
            <a:extLst>
              <a:ext uri="{FF2B5EF4-FFF2-40B4-BE49-F238E27FC236}">
                <a16:creationId xmlns:a16="http://schemas.microsoft.com/office/drawing/2014/main" id="{D258FEA6-8483-7F2D-1A73-5987EF6F79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0098" y="3774337"/>
            <a:ext cx="3818479" cy="2604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47C7129E-96DF-EDDE-DCD7-7C5222633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8444" y="1497528"/>
            <a:ext cx="3721788" cy="25367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object 2">
            <a:extLst>
              <a:ext uri="{FF2B5EF4-FFF2-40B4-BE49-F238E27FC236}">
                <a16:creationId xmlns:a16="http://schemas.microsoft.com/office/drawing/2014/main" id="{F8838375-006E-5105-E555-0A9324CB8686}"/>
              </a:ext>
            </a:extLst>
          </p:cNvPr>
          <p:cNvSpPr txBox="1">
            <a:spLocks noGrp="1"/>
          </p:cNvSpPr>
          <p:nvPr>
            <p:ph type="title"/>
          </p:nvPr>
        </p:nvSpPr>
        <p:spPr>
          <a:xfrm>
            <a:off x="726282" y="432621"/>
            <a:ext cx="36949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12" name="Slide Number Placeholder 11">
            <a:extLst>
              <a:ext uri="{FF2B5EF4-FFF2-40B4-BE49-F238E27FC236}">
                <a16:creationId xmlns:a16="http://schemas.microsoft.com/office/drawing/2014/main" id="{185652D8-D724-B2D6-AB1B-9F9E7F80B032}"/>
              </a:ext>
            </a:extLst>
          </p:cNvPr>
          <p:cNvSpPr>
            <a:spLocks noGrp="1"/>
          </p:cNvSpPr>
          <p:nvPr>
            <p:ph type="sldNum" sz="quarter" idx="7"/>
          </p:nvPr>
        </p:nvSpPr>
        <p:spPr/>
        <p:txBody>
          <a:bodyPr/>
          <a:lstStyle/>
          <a:p>
            <a:pPr marL="103685">
              <a:lnSpc>
                <a:spcPts val="1633"/>
              </a:lnSpc>
            </a:pPr>
            <a:fld id="{81D60167-4931-47E6-BA6A-407CBD079E47}" type="slidenum">
              <a:rPr lang="en-AT" spc="-64" smtClean="0"/>
              <a:t>37</a:t>
            </a:fld>
            <a:endParaRPr lang="en-AT" spc="-64" dirty="0"/>
          </a:p>
        </p:txBody>
      </p:sp>
      <p:sp>
        <p:nvSpPr>
          <p:cNvPr id="10" name="object 6">
            <a:extLst>
              <a:ext uri="{FF2B5EF4-FFF2-40B4-BE49-F238E27FC236}">
                <a16:creationId xmlns:a16="http://schemas.microsoft.com/office/drawing/2014/main" id="{30150B18-03E1-CC33-CEDD-A891B528379E}"/>
              </a:ext>
            </a:extLst>
          </p:cNvPr>
          <p:cNvSpPr txBox="1">
            <a:spLocks/>
          </p:cNvSpPr>
          <p:nvPr/>
        </p:nvSpPr>
        <p:spPr>
          <a:xfrm>
            <a:off x="7022123" y="6349505"/>
            <a:ext cx="443734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14" name="object 3">
            <a:extLst>
              <a:ext uri="{FF2B5EF4-FFF2-40B4-BE49-F238E27FC236}">
                <a16:creationId xmlns:a16="http://schemas.microsoft.com/office/drawing/2014/main" id="{3FB344B6-A734-0CB9-74A4-A518B6D33A9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Fonctions de traçage dans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84918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3D495-5195-731D-E805-0DD89C84058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ACFCB12-826B-D348-5C4D-5A8B4FB45406}"/>
              </a:ext>
            </a:extLst>
          </p:cNvPr>
          <p:cNvSpPr txBox="1"/>
          <p:nvPr/>
        </p:nvSpPr>
        <p:spPr>
          <a:xfrm>
            <a:off x="726281" y="1444358"/>
            <a:ext cx="10725151"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US" altLang="en-US" sz="2000" b="1" dirty="0">
                <a:latin typeface="Aptos" panose="020B0004020202020204" pitchFamily="34" charset="0"/>
              </a:rPr>
              <a:t>Installations d'affichage</a:t>
            </a:r>
            <a:endParaRPr lang="en-GB" sz="2000" b="1" dirty="0">
              <a:solidFill>
                <a:sysClr val="windowText" lastClr="000000"/>
              </a:solidFill>
              <a:latin typeface="Aptos" panose="020B0004020202020204" pitchFamily="34" charset="0"/>
              <a:cs typeface="Arial"/>
            </a:endParaRPr>
          </a:p>
        </p:txBody>
      </p:sp>
      <p:sp>
        <p:nvSpPr>
          <p:cNvPr id="10" name="Rectangle 9">
            <a:extLst>
              <a:ext uri="{FF2B5EF4-FFF2-40B4-BE49-F238E27FC236}">
                <a16:creationId xmlns:a16="http://schemas.microsoft.com/office/drawing/2014/main" id="{E6E08D0C-91C3-D209-2C84-5B058727AED6}"/>
              </a:ext>
            </a:extLst>
          </p:cNvPr>
          <p:cNvSpPr>
            <a:spLocks noGrp="1" noChangeArrowheads="1"/>
          </p:cNvSpPr>
          <p:nvPr/>
        </p:nvSpPr>
        <p:spPr bwMode="auto">
          <a:xfrm>
            <a:off x="726282" y="1689795"/>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a:lstStyle>
          <a:p>
            <a:pPr eaLnBrk="1" hangingPunct="1">
              <a:lnSpc>
                <a:spcPct val="150000"/>
              </a:lnSpc>
            </a:pPr>
            <a:r>
              <a:rPr lang="en-US" altLang="en-US" sz="2800" dirty="0">
                <a:latin typeface="Aptos" panose="020B0004020202020204" pitchFamily="34" charset="0"/>
              </a:rPr>
              <a:t>title(.)</a:t>
            </a:r>
          </a:p>
          <a:p>
            <a:pPr eaLnBrk="1" hangingPunct="1">
              <a:buFont typeface="Wingdings" panose="05000000000000000000" pitchFamily="2" charset="2"/>
              <a:buNone/>
            </a:pPr>
            <a:endParaRPr lang="en-US" altLang="en-US" sz="2800" dirty="0">
              <a:latin typeface="Aptos" panose="020B0004020202020204" pitchFamily="34" charset="0"/>
            </a:endParaRPr>
          </a:p>
          <a:p>
            <a:pPr eaLnBrk="1" hangingPunct="1"/>
            <a:r>
              <a:rPr lang="en-US" altLang="en-US" sz="2800" dirty="0" err="1">
                <a:latin typeface="Aptos" panose="020B0004020202020204" pitchFamily="34" charset="0"/>
              </a:rPr>
              <a:t>xlabel</a:t>
            </a:r>
            <a:r>
              <a:rPr lang="en-US" altLang="en-US" sz="2800" dirty="0">
                <a:latin typeface="Aptos" panose="020B0004020202020204" pitchFamily="34" charset="0"/>
              </a:rPr>
              <a:t>(.)</a:t>
            </a:r>
          </a:p>
          <a:p>
            <a:pPr eaLnBrk="1" hangingPunct="1">
              <a:buFont typeface="Wingdings" panose="05000000000000000000" pitchFamily="2" charset="2"/>
              <a:buNone/>
            </a:pPr>
            <a:endParaRPr lang="en-US" altLang="en-US" sz="2800" dirty="0">
              <a:latin typeface="Aptos" panose="020B0004020202020204" pitchFamily="34" charset="0"/>
            </a:endParaRPr>
          </a:p>
          <a:p>
            <a:pPr eaLnBrk="1" hangingPunct="1"/>
            <a:r>
              <a:rPr lang="en-US" altLang="en-US" sz="2800" dirty="0" err="1">
                <a:latin typeface="Aptos" panose="020B0004020202020204" pitchFamily="34" charset="0"/>
              </a:rPr>
              <a:t>ylabel</a:t>
            </a:r>
            <a:r>
              <a:rPr lang="en-US" altLang="en-US" sz="2800" dirty="0">
                <a:latin typeface="Aptos" panose="020B0004020202020204" pitchFamily="34" charset="0"/>
              </a:rPr>
              <a:t>(.)</a:t>
            </a:r>
          </a:p>
        </p:txBody>
      </p:sp>
      <p:sp>
        <p:nvSpPr>
          <p:cNvPr id="11" name="Rectangle 10">
            <a:extLst>
              <a:ext uri="{FF2B5EF4-FFF2-40B4-BE49-F238E27FC236}">
                <a16:creationId xmlns:a16="http://schemas.microsoft.com/office/drawing/2014/main" id="{D10D33C8-E4CA-3A1C-022E-7A52E16D13B0}"/>
              </a:ext>
            </a:extLst>
          </p:cNvPr>
          <p:cNvSpPr>
            <a:spLocks noChangeArrowheads="1"/>
          </p:cNvSpPr>
          <p:nvPr/>
        </p:nvSpPr>
        <p:spPr bwMode="auto">
          <a:xfrm>
            <a:off x="1564481" y="2328579"/>
            <a:ext cx="4060141"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a:latin typeface="Aptos" panose="020B0004020202020204" pitchFamily="34" charset="0"/>
              </a:rPr>
              <a:t>&gt;&gt;title(‘Il s'agit de la fonction sinus’)</a:t>
            </a:r>
          </a:p>
        </p:txBody>
      </p:sp>
      <p:sp>
        <p:nvSpPr>
          <p:cNvPr id="12" name="Rectangle 11">
            <a:extLst>
              <a:ext uri="{FF2B5EF4-FFF2-40B4-BE49-F238E27FC236}">
                <a16:creationId xmlns:a16="http://schemas.microsoft.com/office/drawing/2014/main" id="{21153297-35E3-6B7B-5E3F-753BFEF13E2B}"/>
              </a:ext>
            </a:extLst>
          </p:cNvPr>
          <p:cNvSpPr>
            <a:spLocks noChangeArrowheads="1"/>
          </p:cNvSpPr>
          <p:nvPr/>
        </p:nvSpPr>
        <p:spPr bwMode="auto">
          <a:xfrm>
            <a:off x="1564482" y="3337011"/>
            <a:ext cx="4060140"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a:t>
            </a:r>
            <a:r>
              <a:rPr lang="en-US" altLang="en-US" sz="2000" dirty="0" err="1">
                <a:latin typeface="Aptos" panose="020B0004020202020204" pitchFamily="34" charset="0"/>
              </a:rPr>
              <a:t>xlabel</a:t>
            </a:r>
            <a:r>
              <a:rPr lang="en-US" altLang="en-US" sz="2000" dirty="0">
                <a:latin typeface="Aptos" panose="020B0004020202020204" pitchFamily="34" charset="0"/>
              </a:rPr>
              <a:t>(‘x (secs)’)</a:t>
            </a:r>
          </a:p>
        </p:txBody>
      </p:sp>
      <p:sp>
        <p:nvSpPr>
          <p:cNvPr id="13" name="Rectangle 12">
            <a:extLst>
              <a:ext uri="{FF2B5EF4-FFF2-40B4-BE49-F238E27FC236}">
                <a16:creationId xmlns:a16="http://schemas.microsoft.com/office/drawing/2014/main" id="{7E32EBC0-1CF0-92CA-30D7-56A027E7A770}"/>
              </a:ext>
            </a:extLst>
          </p:cNvPr>
          <p:cNvSpPr>
            <a:spLocks noChangeArrowheads="1"/>
          </p:cNvSpPr>
          <p:nvPr/>
        </p:nvSpPr>
        <p:spPr bwMode="auto">
          <a:xfrm>
            <a:off x="1564481" y="4319761"/>
            <a:ext cx="4060139" cy="533400"/>
          </a:xfrm>
          <a:prstGeom prst="rect">
            <a:avLst/>
          </a:prstGeom>
          <a:solidFill>
            <a:srgbClr val="99CCFF"/>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mn-cs"/>
              </a:defRPr>
            </a:lvl9pPr>
          </a:lstStyle>
          <a:p>
            <a:r>
              <a:rPr lang="en-US" altLang="en-US" sz="2000" dirty="0">
                <a:latin typeface="Aptos" panose="020B0004020202020204" pitchFamily="34" charset="0"/>
              </a:rPr>
              <a:t>&gt;&gt;</a:t>
            </a:r>
            <a:r>
              <a:rPr lang="en-US" altLang="en-US" sz="2000" dirty="0" err="1">
                <a:latin typeface="Aptos" panose="020B0004020202020204" pitchFamily="34" charset="0"/>
              </a:rPr>
              <a:t>ylabel</a:t>
            </a:r>
            <a:r>
              <a:rPr lang="en-US" altLang="en-US" sz="2000" dirty="0">
                <a:latin typeface="Aptos" panose="020B0004020202020204" pitchFamily="34" charset="0"/>
              </a:rPr>
              <a:t>(‘sin(x)’)</a:t>
            </a:r>
          </a:p>
        </p:txBody>
      </p:sp>
      <p:pic>
        <p:nvPicPr>
          <p:cNvPr id="14" name="Picture 13">
            <a:extLst>
              <a:ext uri="{FF2B5EF4-FFF2-40B4-BE49-F238E27FC236}">
                <a16:creationId xmlns:a16="http://schemas.microsoft.com/office/drawing/2014/main" id="{CBC94E30-0604-2A03-13A5-7F971187A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0087" y="2055536"/>
            <a:ext cx="5952193" cy="4057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bject 2">
            <a:extLst>
              <a:ext uri="{FF2B5EF4-FFF2-40B4-BE49-F238E27FC236}">
                <a16:creationId xmlns:a16="http://schemas.microsoft.com/office/drawing/2014/main" id="{4F22E932-B9D7-3015-F1C6-C7E0F2C9EAD8}"/>
              </a:ext>
            </a:extLst>
          </p:cNvPr>
          <p:cNvSpPr txBox="1">
            <a:spLocks noGrp="1"/>
          </p:cNvSpPr>
          <p:nvPr>
            <p:ph type="title"/>
          </p:nvPr>
        </p:nvSpPr>
        <p:spPr>
          <a:xfrm>
            <a:off x="726281" y="432621"/>
            <a:ext cx="369498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5" name="Slide Number Placeholder 4">
            <a:extLst>
              <a:ext uri="{FF2B5EF4-FFF2-40B4-BE49-F238E27FC236}">
                <a16:creationId xmlns:a16="http://schemas.microsoft.com/office/drawing/2014/main" id="{F8ECC810-9FD9-517B-09EC-F38FED506AE1}"/>
              </a:ext>
            </a:extLst>
          </p:cNvPr>
          <p:cNvSpPr>
            <a:spLocks noGrp="1"/>
          </p:cNvSpPr>
          <p:nvPr>
            <p:ph type="sldNum" sz="quarter" idx="7"/>
          </p:nvPr>
        </p:nvSpPr>
        <p:spPr/>
        <p:txBody>
          <a:bodyPr/>
          <a:lstStyle/>
          <a:p>
            <a:pPr marL="103685">
              <a:lnSpc>
                <a:spcPts val="1633"/>
              </a:lnSpc>
            </a:pPr>
            <a:fld id="{81D60167-4931-47E6-BA6A-407CBD079E47}" type="slidenum">
              <a:rPr lang="en-AT" spc="-64" smtClean="0"/>
              <a:t>38</a:t>
            </a:fld>
            <a:endParaRPr lang="en-AT" spc="-64" dirty="0"/>
          </a:p>
        </p:txBody>
      </p:sp>
      <p:sp>
        <p:nvSpPr>
          <p:cNvPr id="4" name="object 6">
            <a:extLst>
              <a:ext uri="{FF2B5EF4-FFF2-40B4-BE49-F238E27FC236}">
                <a16:creationId xmlns:a16="http://schemas.microsoft.com/office/drawing/2014/main" id="{CC0959E1-B558-040C-FC0C-41AE14376827}"/>
              </a:ext>
            </a:extLst>
          </p:cNvPr>
          <p:cNvSpPr txBox="1">
            <a:spLocks/>
          </p:cNvSpPr>
          <p:nvPr/>
        </p:nvSpPr>
        <p:spPr>
          <a:xfrm>
            <a:off x="7045569" y="6349505"/>
            <a:ext cx="441390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object 3">
            <a:extLst>
              <a:ext uri="{FF2B5EF4-FFF2-40B4-BE49-F238E27FC236}">
                <a16:creationId xmlns:a16="http://schemas.microsoft.com/office/drawing/2014/main" id="{67891B01-88FA-CE05-32AD-68FF8E07EEE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Fonctions de traçage dans MATLAB</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161866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3E927-3809-A38F-A78A-E45BAFDBD98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50494B-59A2-5D52-3F66-45AEB74B4879}"/>
              </a:ext>
            </a:extLst>
          </p:cNvPr>
          <p:cNvSpPr txBox="1">
            <a:spLocks noGrp="1"/>
          </p:cNvSpPr>
          <p:nvPr>
            <p:ph type="title"/>
          </p:nvPr>
        </p:nvSpPr>
        <p:spPr>
          <a:xfrm>
            <a:off x="726281" y="432621"/>
            <a:ext cx="369498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rPr>
              <a:t>3. </a:t>
            </a:r>
            <a:r>
              <a:rPr lang="en-US" sz="2400" b="1" dirty="0">
                <a:solidFill>
                  <a:schemeClr val="bg1"/>
                </a:solidFill>
                <a:latin typeface="Calibri" panose="020F0502020204030204" pitchFamily="34" charset="0"/>
                <a:cs typeface="Calibri" panose="020F0502020204030204" pitchFamily="34" charset="0"/>
              </a:rPr>
              <a:t>Introduction à </a:t>
            </a:r>
            <a:r>
              <a:rPr lang="en-US" sz="2400" b="1" dirty="0" err="1">
                <a:solidFill>
                  <a:schemeClr val="bg1"/>
                </a:solidFill>
                <a:latin typeface="Calibri" panose="020F0502020204030204" pitchFamily="34" charset="0"/>
                <a:cs typeface="Calibri" panose="020F0502020204030204" pitchFamily="34" charset="0"/>
              </a:rPr>
              <a:t>Matlab</a:t>
            </a:r>
            <a:endParaRPr lang="en-US" sz="2400" b="1" spc="-13" dirty="0">
              <a:solidFill>
                <a:schemeClr val="bg1"/>
              </a:solidFill>
            </a:endParaRPr>
          </a:p>
        </p:txBody>
      </p:sp>
      <p:sp>
        <p:nvSpPr>
          <p:cNvPr id="9" name="Slide Number Placeholder 8">
            <a:extLst>
              <a:ext uri="{FF2B5EF4-FFF2-40B4-BE49-F238E27FC236}">
                <a16:creationId xmlns:a16="http://schemas.microsoft.com/office/drawing/2014/main" id="{7AD62181-D18B-99D4-643A-9B334D549688}"/>
              </a:ext>
            </a:extLst>
          </p:cNvPr>
          <p:cNvSpPr>
            <a:spLocks noGrp="1"/>
          </p:cNvSpPr>
          <p:nvPr>
            <p:ph type="sldNum" sz="quarter" idx="7"/>
          </p:nvPr>
        </p:nvSpPr>
        <p:spPr/>
        <p:txBody>
          <a:bodyPr/>
          <a:lstStyle/>
          <a:p>
            <a:pPr marL="103685">
              <a:lnSpc>
                <a:spcPts val="1633"/>
              </a:lnSpc>
            </a:pPr>
            <a:fld id="{81D60167-4931-47E6-BA6A-407CBD079E47}" type="slidenum">
              <a:rPr lang="en-AT" spc="-64" smtClean="0"/>
              <a:t>39</a:t>
            </a:fld>
            <a:endParaRPr lang="en-AT" spc="-64" dirty="0"/>
          </a:p>
        </p:txBody>
      </p:sp>
      <p:sp>
        <p:nvSpPr>
          <p:cNvPr id="4" name="TextBox 3">
            <a:extLst>
              <a:ext uri="{FF2B5EF4-FFF2-40B4-BE49-F238E27FC236}">
                <a16:creationId xmlns:a16="http://schemas.microsoft.com/office/drawing/2014/main" id="{7C2B5C1D-A4C5-E850-A465-EE5E4BC2C46D}"/>
              </a:ext>
            </a:extLst>
          </p:cNvPr>
          <p:cNvSpPr txBox="1"/>
          <p:nvPr/>
        </p:nvSpPr>
        <p:spPr>
          <a:xfrm>
            <a:off x="1235676" y="5993027"/>
            <a:ext cx="6746789" cy="313932"/>
          </a:xfrm>
          <a:prstGeom prst="rect">
            <a:avLst/>
          </a:prstGeom>
          <a:noFill/>
        </p:spPr>
        <p:txBody>
          <a:bodyPr wrap="square" rtlCol="0">
            <a:spAutoFit/>
          </a:bodyPr>
          <a:lstStyle/>
          <a:p>
            <a:r>
              <a:rPr lang="en-US" sz="1600" dirty="0"/>
              <a:t>Source - https://www.youtube.com/watch?v=GtmUXVzw4lQ</a:t>
            </a:r>
          </a:p>
        </p:txBody>
      </p:sp>
      <p:sp>
        <p:nvSpPr>
          <p:cNvPr id="8" name="object 6">
            <a:extLst>
              <a:ext uri="{FF2B5EF4-FFF2-40B4-BE49-F238E27FC236}">
                <a16:creationId xmlns:a16="http://schemas.microsoft.com/office/drawing/2014/main" id="{032F0CE3-71C3-E00E-F394-DA4DAB1277B5}"/>
              </a:ext>
            </a:extLst>
          </p:cNvPr>
          <p:cNvSpPr txBox="1">
            <a:spLocks/>
          </p:cNvSpPr>
          <p:nvPr/>
        </p:nvSpPr>
        <p:spPr>
          <a:xfrm>
            <a:off x="7115909" y="6349505"/>
            <a:ext cx="43435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pic>
        <p:nvPicPr>
          <p:cNvPr id="3" name="Online Media 2" title="How to Use Basic Plotting Functions">
            <a:hlinkClick r:id="" action="ppaction://media"/>
            <a:extLst>
              <a:ext uri="{FF2B5EF4-FFF2-40B4-BE49-F238E27FC236}">
                <a16:creationId xmlns:a16="http://schemas.microsoft.com/office/drawing/2014/main" id="{F4C11943-2D5E-0A46-D8C5-F6CC4A38FA50}"/>
              </a:ext>
            </a:extLst>
          </p:cNvPr>
          <p:cNvPicPr>
            <a:picLocks noRot="1" noChangeAspect="1"/>
          </p:cNvPicPr>
          <p:nvPr>
            <a:videoFile r:link="rId1"/>
          </p:nvPr>
        </p:nvPicPr>
        <p:blipFill>
          <a:blip r:embed="rId4"/>
          <a:stretch>
            <a:fillRect/>
          </a:stretch>
        </p:blipFill>
        <p:spPr>
          <a:xfrm>
            <a:off x="1922241" y="1456462"/>
            <a:ext cx="7960240" cy="4494019"/>
          </a:xfrm>
          <a:prstGeom prst="rect">
            <a:avLst/>
          </a:prstGeom>
        </p:spPr>
      </p:pic>
      <p:sp>
        <p:nvSpPr>
          <p:cNvPr id="5" name="object 3">
            <a:extLst>
              <a:ext uri="{FF2B5EF4-FFF2-40B4-BE49-F238E27FC236}">
                <a16:creationId xmlns:a16="http://schemas.microsoft.com/office/drawing/2014/main" id="{C5838925-2F29-8428-AE5E-4376078E5A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3.7. </a:t>
            </a:r>
            <a:r>
              <a:rPr lang="en-US" b="1" dirty="0">
                <a:solidFill>
                  <a:schemeClr val="tx1"/>
                </a:solidFill>
              </a:rPr>
              <a:t>Démonstration rapide de MATLAB (vidéo teaser)</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80324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1E3FC-9FD7-53B5-FE3E-FA65AAA4A9A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FE1F82A5-E262-E8D5-8528-BC455F109BE7}"/>
              </a:ext>
            </a:extLst>
          </p:cNvPr>
          <p:cNvSpPr txBox="1"/>
          <p:nvPr/>
        </p:nvSpPr>
        <p:spPr>
          <a:xfrm>
            <a:off x="1006526" y="918072"/>
            <a:ext cx="5309214" cy="3632863"/>
          </a:xfrm>
          <a:prstGeom prst="rect">
            <a:avLst/>
          </a:prstGeom>
        </p:spPr>
        <p:txBody>
          <a:bodyPr vert="horz" wrap="square" lIns="0" tIns="16329" rIns="0" bIns="0" rtlCol="0">
            <a:spAutoFit/>
          </a:bodyPr>
          <a:lstStyle/>
          <a:p>
            <a:pPr marL="16328" defTabSz="1243013" hangingPunct="1">
              <a:lnSpc>
                <a:spcPct val="100000"/>
              </a:lnSpc>
              <a:spcBef>
                <a:spcPts val="129"/>
              </a:spcBef>
            </a:pPr>
            <a:r>
              <a:rPr lang="en-GB" sz="1100" b="1" dirty="0">
                <a:solidFill>
                  <a:sysClr val="windowText" lastClr="000000"/>
                </a:solidFill>
                <a:latin typeface="Arial" panose="020B0604020202020204" pitchFamily="34" charset="0"/>
                <a:cs typeface="Arial" panose="020B0604020202020204" pitchFamily="34" charset="0"/>
              </a:rPr>
              <a:t>Section 6 : </a:t>
            </a:r>
            <a:r>
              <a:rPr lang="en-GB" sz="1100" b="1" spc="-13" dirty="0">
                <a:solidFill>
                  <a:sysClr val="windowText" lastClr="000000"/>
                </a:solidFill>
                <a:latin typeface="Arial" panose="020B0604020202020204" pitchFamily="34" charset="0"/>
                <a:cs typeface="Arial" panose="020B0604020202020204" pitchFamily="34" charset="0"/>
              </a:rPr>
              <a:t>Introduction à VISUM .........................................................................	59</a:t>
            </a:r>
            <a:endParaRPr lang="en-GB" sz="11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6.1.  Introduction à VISUM / VISEM</a:t>
            </a:r>
            <a:r>
              <a:rPr lang="en-GB" sz="1100" spc="64" dirty="0">
                <a:solidFill>
                  <a:sysClr val="windowText" lastClr="000000"/>
                </a:solidFill>
                <a:latin typeface="Arial" panose="020B0604020202020204" pitchFamily="34" charset="0"/>
                <a:cs typeface="Arial" panose="020B0604020202020204" pitchFamily="34" charset="0"/>
              </a:rPr>
              <a:t> ....................................................	60</a:t>
            </a: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6.2.  Fonctionnalités </a:t>
            </a:r>
            <a:r>
              <a:rPr lang="en-US" sz="1100" dirty="0" err="1">
                <a:latin typeface="Arial" panose="020B0604020202020204" pitchFamily="34" charset="0"/>
                <a:cs typeface="Arial" panose="020B0604020202020204" pitchFamily="34" charset="0"/>
              </a:rPr>
              <a:t>principales</a:t>
            </a:r>
            <a:r>
              <a:rPr lang="en-GB" sz="1100" spc="64" dirty="0">
                <a:solidFill>
                  <a:sysClr val="windowText" lastClr="000000"/>
                </a:solidFill>
                <a:latin typeface="Arial" panose="020B0604020202020204" pitchFamily="34" charset="0"/>
                <a:cs typeface="Arial" panose="020B0604020202020204" pitchFamily="34" charset="0"/>
              </a:rPr>
              <a:t> .........................................................	62</a:t>
            </a:r>
          </a:p>
          <a:p>
            <a:pPr marL="141288" marR="7348" defTabSz="1212850" hangingPunct="1">
              <a:lnSpc>
                <a:spcPct val="100000"/>
              </a:lnSpc>
              <a:spcBef>
                <a:spcPts val="600"/>
              </a:spcBef>
            </a:pPr>
            <a:r>
              <a:rPr lang="en-GB" sz="1100" spc="64" dirty="0">
                <a:solidFill>
                  <a:sysClr val="windowText" lastClr="000000"/>
                </a:solidFill>
                <a:latin typeface="Arial" panose="020B0604020202020204" pitchFamily="34" charset="0"/>
                <a:cs typeface="Arial" panose="020B0604020202020204" pitchFamily="34" charset="0"/>
              </a:rPr>
              <a:t>6.3. Flux de travail VISUM type ....................................................	63</a:t>
            </a:r>
          </a:p>
          <a:p>
            <a:pPr marL="141288" marR="7348" defTabSz="1212850" hangingPunct="1">
              <a:lnSpc>
                <a:spcPct val="100000"/>
              </a:lnSpc>
              <a:spcBef>
                <a:spcPts val="600"/>
              </a:spcBef>
            </a:pPr>
            <a:r>
              <a:rPr lang="en-GB" sz="1100" spc="64" dirty="0">
                <a:solidFill>
                  <a:sysClr val="windowText" lastClr="000000"/>
                </a:solidFill>
                <a:latin typeface="Arial" panose="020B0604020202020204" pitchFamily="34" charset="0"/>
                <a:cs typeface="Arial" panose="020B0604020202020204" pitchFamily="34" charset="0"/>
              </a:rPr>
              <a:t>6.4. Interface graphique VISUM ....................................................	64</a:t>
            </a:r>
          </a:p>
          <a:p>
            <a:pPr marL="16328" defTabSz="1175644" hangingPunct="1">
              <a:lnSpc>
                <a:spcPct val="100000"/>
              </a:lnSpc>
              <a:spcBef>
                <a:spcPts val="600"/>
              </a:spcBef>
            </a:pPr>
            <a:endParaRPr lang="en-GB" sz="1100" b="1" dirty="0">
              <a:solidFill>
                <a:sysClr val="windowText" lastClr="000000"/>
              </a:solidFill>
              <a:latin typeface="Arial" panose="020B0604020202020204" pitchFamily="34" charset="0"/>
              <a:cs typeface="Arial" panose="020B0604020202020204" pitchFamily="34" charset="0"/>
            </a:endParaRPr>
          </a:p>
          <a:p>
            <a:pPr marL="16328" defTabSz="1243013" hangingPunct="1">
              <a:lnSpc>
                <a:spcPct val="100000"/>
              </a:lnSpc>
              <a:spcBef>
                <a:spcPts val="129"/>
              </a:spcBef>
              <a:tabLst>
                <a:tab pos="4973638" algn="l"/>
              </a:tabLst>
            </a:pPr>
            <a:r>
              <a:rPr lang="en-GB" sz="1100" b="1" dirty="0">
                <a:solidFill>
                  <a:sysClr val="windowText" lastClr="000000"/>
                </a:solidFill>
                <a:latin typeface="Arial" panose="020B0604020202020204" pitchFamily="34" charset="0"/>
                <a:cs typeface="Arial" panose="020B0604020202020204" pitchFamily="34" charset="0"/>
              </a:rPr>
              <a:t>Section 7 : </a:t>
            </a:r>
            <a:r>
              <a:rPr lang="en-US" sz="1100" b="1" spc="-13" dirty="0">
                <a:solidFill>
                  <a:sysClr val="windowText" lastClr="000000"/>
                </a:solidFill>
                <a:latin typeface="Arial" panose="020B0604020202020204" pitchFamily="34" charset="0"/>
                <a:cs typeface="Arial" panose="020B0604020202020204" pitchFamily="34" charset="0"/>
              </a:rPr>
              <a:t>Introduction à VISSIM</a:t>
            </a:r>
            <a:r>
              <a:rPr lang="en-GB" sz="1100" b="1" spc="-13" dirty="0">
                <a:solidFill>
                  <a:sysClr val="windowText" lastClr="000000"/>
                </a:solidFill>
                <a:latin typeface="Arial" panose="020B0604020202020204" pitchFamily="34" charset="0"/>
                <a:cs typeface="Arial" panose="020B0604020202020204" pitchFamily="34" charset="0"/>
              </a:rPr>
              <a:t> ........................................................................    	65</a:t>
            </a:r>
            <a:endParaRPr lang="en-GB" sz="11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600"/>
              </a:spcBef>
            </a:pPr>
            <a:r>
              <a:rPr lang="en-US" sz="1100" dirty="0">
                <a:latin typeface="Arial" panose="020B0604020202020204" pitchFamily="34" charset="0"/>
                <a:cs typeface="Arial" panose="020B0604020202020204" pitchFamily="34" charset="0"/>
              </a:rPr>
              <a:t>7.1.  Introduction à VISSIM</a:t>
            </a:r>
            <a:r>
              <a:rPr lang="en-GB" sz="1100" spc="64" dirty="0">
                <a:solidFill>
                  <a:sysClr val="windowText" lastClr="000000"/>
                </a:solidFill>
                <a:latin typeface="Arial" panose="020B0604020202020204" pitchFamily="34" charset="0"/>
                <a:cs typeface="Arial" panose="020B0604020202020204" pitchFamily="34" charset="0"/>
              </a:rPr>
              <a:t> ................................................................	66</a:t>
            </a:r>
          </a:p>
          <a:p>
            <a:pPr marL="141288" marR="7348" defTabSz="1212850" hangingPunct="1">
              <a:lnSpc>
                <a:spcPct val="100000"/>
              </a:lnSpc>
              <a:spcBef>
                <a:spcPts val="600"/>
              </a:spcBef>
              <a:tabLst>
                <a:tab pos="4852988" algn="l"/>
              </a:tabLst>
            </a:pPr>
            <a:r>
              <a:rPr lang="en-GB" sz="1100" spc="64" dirty="0">
                <a:solidFill>
                  <a:sysClr val="windowText" lastClr="000000"/>
                </a:solidFill>
                <a:latin typeface="Arial" panose="020B0604020202020204" pitchFamily="34" charset="0"/>
                <a:cs typeface="Arial" panose="020B0604020202020204" pitchFamily="34" charset="0"/>
              </a:rPr>
              <a:t>7.2. Fonctionnalités </a:t>
            </a:r>
            <a:r>
              <a:rPr lang="en-GB" sz="1100" spc="64" dirty="0" err="1">
                <a:solidFill>
                  <a:sysClr val="windowText" lastClr="000000"/>
                </a:solidFill>
                <a:latin typeface="Arial" panose="020B0604020202020204" pitchFamily="34" charset="0"/>
                <a:cs typeface="Arial" panose="020B0604020202020204" pitchFamily="34" charset="0"/>
              </a:rPr>
              <a:t>principales</a:t>
            </a:r>
            <a:r>
              <a:rPr lang="en-GB" sz="1100" spc="64" dirty="0">
                <a:solidFill>
                  <a:sysClr val="windowText" lastClr="000000"/>
                </a:solidFill>
                <a:latin typeface="Arial" panose="020B0604020202020204" pitchFamily="34" charset="0"/>
                <a:cs typeface="Arial" panose="020B0604020202020204" pitchFamily="34" charset="0"/>
              </a:rPr>
              <a:t> ....................................................	67</a:t>
            </a:r>
          </a:p>
          <a:p>
            <a:pPr marL="141288" marR="7348" defTabSz="1212850" hangingPunct="1">
              <a:lnSpc>
                <a:spcPct val="100000"/>
              </a:lnSpc>
              <a:spcBef>
                <a:spcPts val="600"/>
              </a:spcBef>
            </a:pPr>
            <a:r>
              <a:rPr lang="en-US" sz="1100" spc="64" dirty="0">
                <a:solidFill>
                  <a:sysClr val="windowText" lastClr="000000"/>
                </a:solidFill>
                <a:latin typeface="Arial" panose="020B0604020202020204" pitchFamily="34" charset="0"/>
                <a:cs typeface="Arial" panose="020B0604020202020204" pitchFamily="34" charset="0"/>
              </a:rPr>
              <a:t>7.3. VISUM ne peut pas répondre (mais VISSIM le peut)</a:t>
            </a:r>
            <a:r>
              <a:rPr lang="en-GB" sz="1100" spc="64" dirty="0">
                <a:solidFill>
                  <a:sysClr val="windowText" lastClr="000000"/>
                </a:solidFill>
                <a:latin typeface="Arial" panose="020B0604020202020204" pitchFamily="34" charset="0"/>
                <a:cs typeface="Arial" panose="020B0604020202020204" pitchFamily="34" charset="0"/>
              </a:rPr>
              <a:t> ...............	68</a:t>
            </a:r>
          </a:p>
          <a:p>
            <a:pPr marL="141288" marR="7348" defTabSz="1212850" hangingPunct="1">
              <a:lnSpc>
                <a:spcPct val="100000"/>
              </a:lnSpc>
              <a:spcBef>
                <a:spcPts val="600"/>
              </a:spcBef>
            </a:pPr>
            <a:r>
              <a:rPr lang="en-GB" sz="1100" spc="64" dirty="0">
                <a:solidFill>
                  <a:sysClr val="windowText" lastClr="000000"/>
                </a:solidFill>
                <a:latin typeface="Arial" panose="020B0604020202020204" pitchFamily="34" charset="0"/>
                <a:cs typeface="Arial" panose="020B0604020202020204" pitchFamily="34" charset="0"/>
              </a:rPr>
              <a:t>7.4. Interface graphique VISSIM ...................................................	69</a:t>
            </a:r>
          </a:p>
          <a:p>
            <a:pPr marL="141288" marR="7348" defTabSz="1212850" hangingPunct="1">
              <a:lnSpc>
                <a:spcPct val="100000"/>
              </a:lnSpc>
              <a:spcBef>
                <a:spcPts val="1093"/>
              </a:spcBef>
            </a:pPr>
            <a:endParaRPr lang="en-GB" sz="1100" spc="64" dirty="0">
              <a:solidFill>
                <a:sysClr val="windowText" lastClr="000000"/>
              </a:solidFill>
              <a:latin typeface="Arial" panose="020B0604020202020204" pitchFamily="34" charset="0"/>
              <a:cs typeface="Arial" panose="020B0604020202020204" pitchFamily="34" charset="0"/>
            </a:endParaRPr>
          </a:p>
          <a:p>
            <a:pPr marL="16328" defTabSz="1243013" hangingPunct="1">
              <a:lnSpc>
                <a:spcPct val="100000"/>
              </a:lnSpc>
              <a:spcBef>
                <a:spcPts val="129"/>
              </a:spcBef>
              <a:tabLst>
                <a:tab pos="4973638" algn="l"/>
              </a:tabLst>
            </a:pPr>
            <a:r>
              <a:rPr lang="en-US" sz="1100" b="1" dirty="0">
                <a:solidFill>
                  <a:sysClr val="windowText" lastClr="000000"/>
                </a:solidFill>
                <a:latin typeface="Arial" panose="020B0604020202020204" pitchFamily="34" charset="0"/>
                <a:cs typeface="Arial" panose="020B0604020202020204" pitchFamily="34" charset="0"/>
              </a:rPr>
              <a:t>Section 8 : </a:t>
            </a:r>
            <a:r>
              <a:rPr lang="en-US" sz="1100" b="1" spc="-13" dirty="0">
                <a:solidFill>
                  <a:sysClr val="windowText" lastClr="000000"/>
                </a:solidFill>
                <a:latin typeface="Arial" panose="020B0604020202020204" pitchFamily="34" charset="0"/>
                <a:cs typeface="Arial" panose="020B0604020202020204" pitchFamily="34" charset="0"/>
              </a:rPr>
              <a:t>Devoirs à faire à la </a:t>
            </a:r>
            <a:r>
              <a:rPr lang="en-US" sz="1100" b="1" spc="-13" dirty="0" err="1">
                <a:solidFill>
                  <a:sysClr val="windowText" lastClr="000000"/>
                </a:solidFill>
                <a:latin typeface="Arial" panose="020B0604020202020204" pitchFamily="34" charset="0"/>
                <a:cs typeface="Arial" panose="020B0604020202020204" pitchFamily="34" charset="0"/>
              </a:rPr>
              <a:t>maison</a:t>
            </a:r>
            <a:r>
              <a:rPr lang="en-US" sz="1100" b="1" spc="-13" dirty="0">
                <a:solidFill>
                  <a:sysClr val="windowText" lastClr="000000"/>
                </a:solidFill>
                <a:latin typeface="Arial" panose="020B0604020202020204" pitchFamily="34" charset="0"/>
                <a:cs typeface="Arial" panose="020B0604020202020204" pitchFamily="34" charset="0"/>
              </a:rPr>
              <a:t> ................................................................	70</a:t>
            </a:r>
            <a:endParaRPr lang="en-US" sz="1100" b="1" dirty="0">
              <a:solidFill>
                <a:sysClr val="windowText" lastClr="000000"/>
              </a:solidFill>
              <a:latin typeface="Arial" panose="020B0604020202020204" pitchFamily="34" charset="0"/>
              <a:cs typeface="Arial" panose="020B0604020202020204" pitchFamily="34" charset="0"/>
            </a:endParaRPr>
          </a:p>
          <a:p>
            <a:pPr marL="141288" marR="7348" defTabSz="1212850" hangingPunct="1">
              <a:lnSpc>
                <a:spcPct val="100000"/>
              </a:lnSpc>
              <a:spcBef>
                <a:spcPts val="1093"/>
              </a:spcBef>
            </a:pPr>
            <a:r>
              <a:rPr lang="en-US" sz="1100" dirty="0">
                <a:latin typeface="Arial" panose="020B0604020202020204" pitchFamily="34" charset="0"/>
                <a:cs typeface="Arial" panose="020B0604020202020204" pitchFamily="34" charset="0"/>
              </a:rPr>
              <a:t>8.1.  Tâches à </a:t>
            </a:r>
            <a:r>
              <a:rPr lang="en-US" sz="1100" dirty="0" err="1">
                <a:latin typeface="Arial" panose="020B0604020202020204" pitchFamily="34" charset="0"/>
                <a:cs typeface="Arial" panose="020B0604020202020204" pitchFamily="34" charset="0"/>
              </a:rPr>
              <a:t>accomplir</a:t>
            </a:r>
            <a:r>
              <a:rPr lang="en-US" sz="1100" spc="64" dirty="0">
                <a:solidFill>
                  <a:sysClr val="windowText" lastClr="000000"/>
                </a:solidFill>
                <a:latin typeface="Arial" panose="020B0604020202020204" pitchFamily="34" charset="0"/>
                <a:cs typeface="Arial" panose="020B0604020202020204" pitchFamily="34" charset="0"/>
              </a:rPr>
              <a:t> ...................................................................	71</a:t>
            </a:r>
          </a:p>
          <a:p>
            <a:pPr marL="141288" marR="7348" defTabSz="1212850" hangingPunct="1">
              <a:lnSpc>
                <a:spcPct val="100000"/>
              </a:lnSpc>
              <a:spcBef>
                <a:spcPts val="600"/>
              </a:spcBef>
            </a:pPr>
            <a:r>
              <a:rPr lang="en-US" sz="1100" spc="64" dirty="0">
                <a:solidFill>
                  <a:sysClr val="windowText" lastClr="000000"/>
                </a:solidFill>
                <a:latin typeface="Arial" panose="020B0604020202020204" pitchFamily="34" charset="0"/>
                <a:cs typeface="Arial" panose="020B0604020202020204" pitchFamily="34" charset="0"/>
              </a:rPr>
              <a:t>8.2. Structure du rapport de devoirs ..............................................	75</a:t>
            </a:r>
          </a:p>
        </p:txBody>
      </p:sp>
      <p:sp>
        <p:nvSpPr>
          <p:cNvPr id="9" name="Slide Number Placeholder 8">
            <a:extLst>
              <a:ext uri="{FF2B5EF4-FFF2-40B4-BE49-F238E27FC236}">
                <a16:creationId xmlns:a16="http://schemas.microsoft.com/office/drawing/2014/main" id="{952FD6BE-5B77-BBBB-8D07-E1502D50B6FD}"/>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4</a:t>
            </a:fld>
            <a:endParaRPr lang="en-AT" spc="-64" dirty="0"/>
          </a:p>
        </p:txBody>
      </p:sp>
      <p:sp>
        <p:nvSpPr>
          <p:cNvPr id="4" name="Text Placeholder 2">
            <a:extLst>
              <a:ext uri="{FF2B5EF4-FFF2-40B4-BE49-F238E27FC236}">
                <a16:creationId xmlns:a16="http://schemas.microsoft.com/office/drawing/2014/main" id="{8E32EA22-44EA-1686-996C-6811D7E6B95D}"/>
              </a:ext>
            </a:extLst>
          </p:cNvPr>
          <p:cNvSpPr txBox="1">
            <a:spLocks/>
          </p:cNvSpPr>
          <p:nvPr/>
        </p:nvSpPr>
        <p:spPr>
          <a:xfrm>
            <a:off x="3561908" y="459219"/>
            <a:ext cx="8630092" cy="357302"/>
          </a:xfrm>
          <a:prstGeom prst="rect">
            <a:avLst/>
          </a:prstGeom>
          <a:solidFill>
            <a:srgbClr val="FF0000"/>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en-US" sz="1800" dirty="0">
                <a:solidFill>
                  <a:schemeClr val="bg1"/>
                </a:solidFill>
                <a:latin typeface="Aptos" panose="020B0004020202020204" pitchFamily="34" charset="0"/>
              </a:rPr>
              <a:t>Labo 01 </a:t>
            </a:r>
            <a:r>
              <a:rPr lang="pl-PL" sz="1800" dirty="0">
                <a:solidFill>
                  <a:schemeClr val="bg1"/>
                </a:solidFill>
                <a:latin typeface="Aptos" panose="020B0004020202020204" pitchFamily="34" charset="0"/>
              </a:rPr>
              <a:t>: </a:t>
            </a:r>
            <a:r>
              <a:rPr lang="en-US" sz="1800" dirty="0">
                <a:solidFill>
                  <a:schemeClr val="bg1"/>
                </a:solidFill>
                <a:latin typeface="Aptos" panose="020B0004020202020204" pitchFamily="34" charset="0"/>
              </a:rPr>
              <a:t>Présentation des sources de données et des outils relatifs aux transports </a:t>
            </a:r>
            <a:endParaRPr lang="pl-PL" sz="1800" dirty="0">
              <a:solidFill>
                <a:schemeClr val="bg1"/>
              </a:solidFill>
              <a:latin typeface="Aptos" panose="020B0004020202020204" pitchFamily="34" charset="0"/>
            </a:endParaRPr>
          </a:p>
        </p:txBody>
      </p:sp>
      <p:sp>
        <p:nvSpPr>
          <p:cNvPr id="11" name="object 6">
            <a:extLst>
              <a:ext uri="{FF2B5EF4-FFF2-40B4-BE49-F238E27FC236}">
                <a16:creationId xmlns:a16="http://schemas.microsoft.com/office/drawing/2014/main" id="{637EDD20-E20E-2E42-EBCC-1231EB7FE421}"/>
              </a:ext>
            </a:extLst>
          </p:cNvPr>
          <p:cNvSpPr txBox="1">
            <a:spLocks/>
          </p:cNvSpPr>
          <p:nvPr/>
        </p:nvSpPr>
        <p:spPr>
          <a:xfrm>
            <a:off x="6943061" y="6349505"/>
            <a:ext cx="4516412"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12" name="object 6">
            <a:extLst>
              <a:ext uri="{FF2B5EF4-FFF2-40B4-BE49-F238E27FC236}">
                <a16:creationId xmlns:a16="http://schemas.microsoft.com/office/drawing/2014/main" id="{05F9F467-C387-EC24-76A2-C54534574517}"/>
              </a:ext>
            </a:extLst>
          </p:cNvPr>
          <p:cNvSpPr txBox="1">
            <a:spLocks noGrp="1"/>
          </p:cNvSpPr>
          <p:nvPr>
            <p:ph type="ftr" sz="quarter" idx="5"/>
          </p:nvPr>
        </p:nvSpPr>
        <p:spPr>
          <a:xfrm>
            <a:off x="763501" y="6349505"/>
            <a:ext cx="361711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19" name="object 2">
            <a:extLst>
              <a:ext uri="{FF2B5EF4-FFF2-40B4-BE49-F238E27FC236}">
                <a16:creationId xmlns:a16="http://schemas.microsoft.com/office/drawing/2014/main" id="{EE6BABCC-A4E3-9C7E-F1A6-7463BFA3FD9E}"/>
              </a:ext>
            </a:extLst>
          </p:cNvPr>
          <p:cNvSpPr txBox="1">
            <a:spLocks/>
          </p:cNvSpPr>
          <p:nvPr/>
        </p:nvSpPr>
        <p:spPr>
          <a:xfrm>
            <a:off x="726282" y="430701"/>
            <a:ext cx="2524126" cy="385820"/>
          </a:xfrm>
          <a:prstGeom prst="rect">
            <a:avLst/>
          </a:prstGeom>
          <a:solidFill>
            <a:srgbClr val="FD001F"/>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Table des matières</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34536025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solidFill>
                  <a:schemeClr val="bg1"/>
                </a:solidFill>
              </a:rPr>
              <a:t>Introduction à Python</a:t>
            </a:r>
          </a:p>
        </p:txBody>
      </p:sp>
      <p:sp>
        <p:nvSpPr>
          <p:cNvPr id="7" name="Slide Number Placeholder 6">
            <a:extLst>
              <a:ext uri="{FF2B5EF4-FFF2-40B4-BE49-F238E27FC236}">
                <a16:creationId xmlns:a16="http://schemas.microsoft.com/office/drawing/2014/main" id="{F937F308-08D5-8253-139A-E8193F95B72E}"/>
              </a:ext>
            </a:extLst>
          </p:cNvPr>
          <p:cNvSpPr>
            <a:spLocks noGrp="1"/>
          </p:cNvSpPr>
          <p:nvPr>
            <p:ph type="sldNum" sz="quarter" idx="7"/>
          </p:nvPr>
        </p:nvSpPr>
        <p:spPr/>
        <p:txBody>
          <a:bodyPr/>
          <a:lstStyle/>
          <a:p>
            <a:pPr marL="103685">
              <a:lnSpc>
                <a:spcPts val="1633"/>
              </a:lnSpc>
            </a:pPr>
            <a:fld id="{81D60167-4931-47E6-BA6A-407CBD079E47}" type="slidenum">
              <a:rPr lang="en-AT" spc="-64" smtClean="0"/>
              <a:t>40</a:t>
            </a:fld>
            <a:endParaRPr lang="en-AT" spc="-64" dirty="0"/>
          </a:p>
        </p:txBody>
      </p:sp>
      <p:sp>
        <p:nvSpPr>
          <p:cNvPr id="5" name="object 6">
            <a:extLst>
              <a:ext uri="{FF2B5EF4-FFF2-40B4-BE49-F238E27FC236}">
                <a16:creationId xmlns:a16="http://schemas.microsoft.com/office/drawing/2014/main" id="{7E27F1BE-546E-C1D4-7263-DD393789E28E}"/>
              </a:ext>
            </a:extLst>
          </p:cNvPr>
          <p:cNvSpPr txBox="1">
            <a:spLocks/>
          </p:cNvSpPr>
          <p:nvPr/>
        </p:nvSpPr>
        <p:spPr>
          <a:xfrm>
            <a:off x="7151077" y="6349505"/>
            <a:ext cx="4308395"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34336629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06F7B-D1A1-2B7E-402F-39CC386916C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DC4C417-723C-6FF1-73B5-15DEABB9C83D}"/>
              </a:ext>
            </a:extLst>
          </p:cNvPr>
          <p:cNvSpPr txBox="1">
            <a:spLocks noGrp="1"/>
          </p:cNvSpPr>
          <p:nvPr>
            <p:ph type="title"/>
          </p:nvPr>
        </p:nvSpPr>
        <p:spPr>
          <a:xfrm>
            <a:off x="726282" y="432621"/>
            <a:ext cx="346388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4. Introduction à Python</a:t>
            </a:r>
            <a:endParaRPr sz="2400" b="1" spc="-13" dirty="0">
              <a:solidFill>
                <a:schemeClr val="bg1"/>
              </a:solidFill>
            </a:endParaRPr>
          </a:p>
        </p:txBody>
      </p:sp>
      <p:pic>
        <p:nvPicPr>
          <p:cNvPr id="4" name="Picture 3" descr="A close up of a logo&#10;&#10;Description automatically generated">
            <a:extLst>
              <a:ext uri="{FF2B5EF4-FFF2-40B4-BE49-F238E27FC236}">
                <a16:creationId xmlns:a16="http://schemas.microsoft.com/office/drawing/2014/main" id="{391B548C-207D-B345-9E17-1A594038958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62346" y="4627256"/>
            <a:ext cx="1661057" cy="1606960"/>
          </a:xfrm>
          <a:prstGeom prst="rect">
            <a:avLst/>
          </a:prstGeom>
          <a:noFill/>
          <a:ln>
            <a:noFill/>
          </a:ln>
        </p:spPr>
      </p:pic>
      <p:sp>
        <p:nvSpPr>
          <p:cNvPr id="10" name="Slide Number Placeholder 9">
            <a:extLst>
              <a:ext uri="{FF2B5EF4-FFF2-40B4-BE49-F238E27FC236}">
                <a16:creationId xmlns:a16="http://schemas.microsoft.com/office/drawing/2014/main" id="{940F5206-4809-CF45-4B2A-6997BB32B217}"/>
              </a:ext>
            </a:extLst>
          </p:cNvPr>
          <p:cNvSpPr>
            <a:spLocks noGrp="1"/>
          </p:cNvSpPr>
          <p:nvPr>
            <p:ph type="sldNum" sz="quarter" idx="7"/>
          </p:nvPr>
        </p:nvSpPr>
        <p:spPr/>
        <p:txBody>
          <a:bodyPr/>
          <a:lstStyle/>
          <a:p>
            <a:pPr marL="103685">
              <a:lnSpc>
                <a:spcPts val="1633"/>
              </a:lnSpc>
            </a:pPr>
            <a:fld id="{81D60167-4931-47E6-BA6A-407CBD079E47}" type="slidenum">
              <a:rPr lang="en-AT" spc="-64" smtClean="0"/>
              <a:t>41</a:t>
            </a:fld>
            <a:endParaRPr lang="en-AT" spc="-64" dirty="0"/>
          </a:p>
        </p:txBody>
      </p:sp>
      <p:sp>
        <p:nvSpPr>
          <p:cNvPr id="8" name="object 6">
            <a:extLst>
              <a:ext uri="{FF2B5EF4-FFF2-40B4-BE49-F238E27FC236}">
                <a16:creationId xmlns:a16="http://schemas.microsoft.com/office/drawing/2014/main" id="{E3007115-45DD-E3BF-705C-C057C0801BE4}"/>
              </a:ext>
            </a:extLst>
          </p:cNvPr>
          <p:cNvSpPr txBox="1">
            <a:spLocks/>
          </p:cNvSpPr>
          <p:nvPr/>
        </p:nvSpPr>
        <p:spPr>
          <a:xfrm>
            <a:off x="7010401" y="6349505"/>
            <a:ext cx="444907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6" name="object 3">
            <a:extLst>
              <a:ext uri="{FF2B5EF4-FFF2-40B4-BE49-F238E27FC236}">
                <a16:creationId xmlns:a16="http://schemas.microsoft.com/office/drawing/2014/main" id="{B6673BB6-FDF3-F6FA-81B1-D2417E66558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4.1. </a:t>
            </a:r>
            <a:r>
              <a:rPr lang="en-US" b="1" dirty="0">
                <a:solidFill>
                  <a:schemeClr val="tx1"/>
                </a:solidFill>
              </a:rPr>
              <a:t>Présentation de Python</a:t>
            </a:r>
            <a:endParaRPr lang="en-US" b="1" dirty="0">
              <a:solidFill>
                <a:schemeClr val="tx1"/>
              </a:solidFill>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B7BBD087-5434-F303-20AE-A130D288A938}"/>
              </a:ext>
            </a:extLst>
          </p:cNvPr>
          <p:cNvSpPr txBox="1">
            <a:spLocks/>
          </p:cNvSpPr>
          <p:nvPr/>
        </p:nvSpPr>
        <p:spPr>
          <a:xfrm>
            <a:off x="726280" y="1476174"/>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59228" indent="-342900" defTabSz="1175644" hangingPunct="1">
              <a:lnSpc>
                <a:spcPct val="100000"/>
              </a:lnSpc>
              <a:spcBef>
                <a:spcPts val="129"/>
              </a:spcBef>
              <a:buFont typeface="Arial" panose="020B0604020202020204" pitchFamily="34" charset="0"/>
              <a:buChar char="•"/>
            </a:pPr>
            <a:r>
              <a:rPr lang="en-GB" sz="2000" b="1" dirty="0">
                <a:solidFill>
                  <a:sysClr val="windowText" lastClr="000000"/>
                </a:solidFill>
                <a:latin typeface="Aptos" panose="020B0004020202020204" pitchFamily="34" charset="0"/>
                <a:cs typeface="Arial"/>
              </a:rPr>
              <a:t>Python</a:t>
            </a:r>
          </a:p>
          <a:p>
            <a:pPr marL="930722" lvl="1" indent="-342900">
              <a:buFont typeface="Arial" panose="020B0604020202020204" pitchFamily="34" charset="0"/>
              <a:buChar char="•"/>
            </a:pPr>
            <a:r>
              <a:rPr lang="en-US" dirty="0">
                <a:solidFill>
                  <a:schemeClr val="tx1"/>
                </a:solidFill>
                <a:latin typeface="Aptos" panose="020B0004020202020204" pitchFamily="34" charset="0"/>
                <a:ea typeface="Open Sans" panose="020B0606030504020204" pitchFamily="34" charset="0"/>
                <a:cs typeface="Open Sans" panose="020B0606030504020204" pitchFamily="34" charset="0"/>
              </a:rPr>
              <a:t>Python est un langage de programmation de haut niveau très populaire utilisé dans diverses applications</a:t>
            </a:r>
          </a:p>
          <a:p>
            <a:pPr marL="930722" lvl="2" indent="-342900">
              <a:buFont typeface="Arial" panose="020B0604020202020204" pitchFamily="34" charset="0"/>
              <a:buChar char="•"/>
            </a:pPr>
            <a:r>
              <a:rPr lang="en-US" dirty="0">
                <a:solidFill>
                  <a:schemeClr val="tx1"/>
                </a:solidFill>
                <a:latin typeface="Aptos" panose="020B0004020202020204" pitchFamily="34" charset="0"/>
                <a:ea typeface="Open Sans" panose="020B0606030504020204" pitchFamily="34" charset="0"/>
                <a:cs typeface="Open Sans" panose="020B0606030504020204" pitchFamily="34" charset="0"/>
              </a:rPr>
              <a:t>Python est un langage facile à apprendre grâce à sa syntaxe simple</a:t>
            </a:r>
          </a:p>
          <a:p>
            <a:pPr marL="930722" lvl="2" indent="-342900">
              <a:buFont typeface="Arial" panose="020B0604020202020204" pitchFamily="34" charset="0"/>
              <a:buChar char="•"/>
            </a:pPr>
            <a:r>
              <a:rPr lang="en-US" dirty="0">
                <a:solidFill>
                  <a:schemeClr val="tx1"/>
                </a:solidFill>
                <a:latin typeface="Aptos" panose="020B0004020202020204" pitchFamily="34" charset="0"/>
                <a:ea typeface="Open Sans" panose="020B0606030504020204" pitchFamily="34" charset="0"/>
                <a:cs typeface="Open Sans" panose="020B0606030504020204" pitchFamily="34" charset="0"/>
              </a:rPr>
              <a:t>Python peut être utilisé pour des tâches simples telles que le traçage ou pour des tâches plus complexes telles que l'apprentissage automatique</a:t>
            </a:r>
          </a:p>
        </p:txBody>
      </p:sp>
    </p:spTree>
    <p:extLst>
      <p:ext uri="{BB962C8B-B14F-4D97-AF65-F5344CB8AC3E}">
        <p14:creationId xmlns:p14="http://schemas.microsoft.com/office/powerpoint/2010/main" val="8583264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5C884-C004-1811-225C-0EF5661B167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255754A-AB89-D348-7918-40377563EB1B}"/>
              </a:ext>
            </a:extLst>
          </p:cNvPr>
          <p:cNvSpPr txBox="1">
            <a:spLocks noGrp="1"/>
          </p:cNvSpPr>
          <p:nvPr>
            <p:ph type="title"/>
          </p:nvPr>
        </p:nvSpPr>
        <p:spPr>
          <a:xfrm>
            <a:off x="726282" y="432621"/>
            <a:ext cx="346387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7" name="Slide Number Placeholder 6">
            <a:extLst>
              <a:ext uri="{FF2B5EF4-FFF2-40B4-BE49-F238E27FC236}">
                <a16:creationId xmlns:a16="http://schemas.microsoft.com/office/drawing/2014/main" id="{7204029D-8E6D-6762-73CE-F07A23AFA8FF}"/>
              </a:ext>
            </a:extLst>
          </p:cNvPr>
          <p:cNvSpPr>
            <a:spLocks noGrp="1"/>
          </p:cNvSpPr>
          <p:nvPr>
            <p:ph type="sldNum" sz="quarter" idx="7"/>
          </p:nvPr>
        </p:nvSpPr>
        <p:spPr/>
        <p:txBody>
          <a:bodyPr/>
          <a:lstStyle/>
          <a:p>
            <a:pPr marL="103685">
              <a:lnSpc>
                <a:spcPts val="1633"/>
              </a:lnSpc>
            </a:pPr>
            <a:fld id="{81D60167-4931-47E6-BA6A-407CBD079E47}" type="slidenum">
              <a:rPr lang="en-AT" spc="-64" smtClean="0"/>
              <a:t>42</a:t>
            </a:fld>
            <a:endParaRPr lang="en-AT" spc="-64" dirty="0"/>
          </a:p>
        </p:txBody>
      </p:sp>
      <p:sp>
        <p:nvSpPr>
          <p:cNvPr id="4" name="object 6">
            <a:extLst>
              <a:ext uri="{FF2B5EF4-FFF2-40B4-BE49-F238E27FC236}">
                <a16:creationId xmlns:a16="http://schemas.microsoft.com/office/drawing/2014/main" id="{7C7D928A-5610-9896-4CDB-BCFDAEE94152}"/>
              </a:ext>
            </a:extLst>
          </p:cNvPr>
          <p:cNvSpPr txBox="1">
            <a:spLocks/>
          </p:cNvSpPr>
          <p:nvPr/>
        </p:nvSpPr>
        <p:spPr>
          <a:xfrm>
            <a:off x="6940063" y="6349505"/>
            <a:ext cx="451941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DA2ACF87-582E-E696-BDE8-DF0DB56C0F0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US" b="1" dirty="0">
                <a:solidFill>
                  <a:schemeClr val="tx1"/>
                </a:solidFill>
              </a:rPr>
              <a:t>Variables, objets et classes</a:t>
            </a:r>
            <a:endParaRPr lang="en-US" b="1" dirty="0">
              <a:solidFill>
                <a:schemeClr val="tx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C2368625-1F18-0BCF-9792-7A204E8EFFCB}"/>
              </a:ext>
            </a:extLst>
          </p:cNvPr>
          <p:cNvSpPr txBox="1">
            <a:spLocks/>
          </p:cNvSpPr>
          <p:nvPr/>
        </p:nvSpPr>
        <p:spPr>
          <a:xfrm>
            <a:off x="726280" y="1476174"/>
            <a:ext cx="10515600" cy="496309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Font typeface="Arial" panose="020B0604020202020204" pitchFamily="34" charset="0"/>
              <a:buChar char="•"/>
            </a:pPr>
            <a:r>
              <a:rPr lang="en-US" sz="1800" b="1" dirty="0"/>
              <a:t>Variable</a:t>
            </a:r>
          </a:p>
          <a:p>
            <a:pPr marL="930722" lvl="1" indent="-34290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Une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variable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est une référence à une valeur stockée dans la mémoire d'un ordinateur. </a:t>
            </a:r>
          </a:p>
          <a:p>
            <a:pPr marL="930722" lvl="1" indent="-34290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Les variables peuvent être classées en différentes catégories (ou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types de données</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telles que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les nombres (int/float</a:t>
            </a:r>
            <a:r>
              <a:rPr lang="en-US" sz="18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 etc.</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les valeurs booléennes (vrai/faux)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et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les séquences (chaînes, listes, </a:t>
            </a:r>
            <a:r>
              <a:rPr lang="en-US" sz="18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etc.</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a:p>
            <a:pPr marL="342900" indent="-342900">
              <a:buFont typeface="Arial" panose="020B0604020202020204" pitchFamily="34" charset="0"/>
              <a:buChar char="•"/>
            </a:pPr>
            <a:r>
              <a:rPr lang="en-US" sz="1800" b="1" dirty="0"/>
              <a:t>Objet</a:t>
            </a:r>
          </a:p>
          <a:p>
            <a:pPr marL="930722" lvl="1" indent="-34290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Un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objet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est un ensemble de données provenant de la mémoire d'un ordinateur qui peut être manipulé. </a:t>
            </a:r>
          </a:p>
          <a:p>
            <a:pPr marL="930722" lvl="3" indent="-342900">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TOUTES LES VARIABLES SONT DES OBJETS,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bien que certains objets puissent être définis par des données référencées par plusieurs variables. </a:t>
            </a:r>
          </a:p>
          <a:p>
            <a:pPr marL="930722" lvl="2" indent="-342900">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Les méthodes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sont les fonctions utilisées pour agir sur les données d'un objet ou les modifier. Elles décrivent ce que votre objet peut « faire ». </a:t>
            </a:r>
          </a:p>
          <a:p>
            <a:pPr marL="342900" indent="-342900">
              <a:buFont typeface="Arial" panose="020B0604020202020204" pitchFamily="34" charset="0"/>
              <a:buChar char="•"/>
            </a:pPr>
            <a:endParaRPr lang="en-US" sz="2000" b="1" dirty="0"/>
          </a:p>
        </p:txBody>
      </p:sp>
    </p:spTree>
    <p:extLst>
      <p:ext uri="{BB962C8B-B14F-4D97-AF65-F5344CB8AC3E}">
        <p14:creationId xmlns:p14="http://schemas.microsoft.com/office/powerpoint/2010/main" val="3793283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E7BB3-D097-FC44-1AE3-B4EED1DF0776}"/>
            </a:ext>
          </a:extLst>
        </p:cNvPr>
        <p:cNvGrpSpPr/>
        <p:nvPr/>
      </p:nvGrpSpPr>
      <p:grpSpPr>
        <a:xfrm>
          <a:off x="0" y="0"/>
          <a:ext cx="0" cy="0"/>
          <a:chOff x="0" y="0"/>
          <a:chExt cx="0" cy="0"/>
        </a:xfrm>
      </p:grpSpPr>
      <p:pic>
        <p:nvPicPr>
          <p:cNvPr id="4" name="Picture 3" descr="page3image60866976">
            <a:extLst>
              <a:ext uri="{FF2B5EF4-FFF2-40B4-BE49-F238E27FC236}">
                <a16:creationId xmlns:a16="http://schemas.microsoft.com/office/drawing/2014/main" id="{3492707E-53E9-C04E-AF94-E1ED17B25A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2104" y="3699553"/>
            <a:ext cx="3607557" cy="25278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5">
            <a:extLst>
              <a:ext uri="{FF2B5EF4-FFF2-40B4-BE49-F238E27FC236}">
                <a16:creationId xmlns:a16="http://schemas.microsoft.com/office/drawing/2014/main" id="{CFCBF975-DEB6-FA47-8C0B-B8BCF20008B7}"/>
              </a:ext>
            </a:extLst>
          </p:cNvPr>
          <p:cNvSpPr txBox="1"/>
          <p:nvPr/>
        </p:nvSpPr>
        <p:spPr>
          <a:xfrm>
            <a:off x="7010878" y="3797641"/>
            <a:ext cx="1594606" cy="738664"/>
          </a:xfrm>
          <a:prstGeom prst="rect">
            <a:avLst/>
          </a:prstGeom>
          <a:solidFill>
            <a:schemeClr val="accent2">
              <a:lumMod val="60000"/>
              <a:lumOff val="40000"/>
            </a:schemeClr>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Open Sans" panose="020B0606030504020204" pitchFamily="34" charset="0"/>
                <a:ea typeface="Open Sans" panose="020B0606030504020204" pitchFamily="34" charset="0"/>
                <a:cs typeface="Open Sans" panose="020B0606030504020204" pitchFamily="34" charset="0"/>
              </a:rPr>
              <a:t>Exemple n° 1</a:t>
            </a:r>
          </a:p>
          <a:p>
            <a:r>
              <a:rPr lang="en-US" b="1" dirty="0">
                <a:latin typeface="Open Sans" panose="020B0606030504020204" pitchFamily="34" charset="0"/>
                <a:ea typeface="Open Sans" panose="020B0606030504020204" pitchFamily="34" charset="0"/>
                <a:cs typeface="Open Sans" panose="020B0606030504020204" pitchFamily="34" charset="0"/>
              </a:rPr>
              <a:t>Couleur </a:t>
            </a:r>
            <a:r>
              <a:rPr lang="en-US" dirty="0">
                <a:latin typeface="Open Sans" panose="020B0606030504020204" pitchFamily="34" charset="0"/>
                <a:ea typeface="Open Sans" panose="020B0606030504020204" pitchFamily="34" charset="0"/>
                <a:cs typeface="Open Sans" panose="020B0606030504020204" pitchFamily="34" charset="0"/>
              </a:rPr>
              <a:t>: rose</a:t>
            </a:r>
          </a:p>
          <a:p>
            <a:r>
              <a:rPr lang="en-US" b="1" dirty="0">
                <a:latin typeface="Open Sans" panose="020B0606030504020204" pitchFamily="34" charset="0"/>
                <a:ea typeface="Open Sans" panose="020B0606030504020204" pitchFamily="34" charset="0"/>
                <a:cs typeface="Open Sans" panose="020B0606030504020204" pitchFamily="34" charset="0"/>
              </a:rPr>
              <a:t>Nom </a:t>
            </a:r>
            <a:r>
              <a:rPr lang="en-US" dirty="0">
                <a:latin typeface="Open Sans" panose="020B0606030504020204" pitchFamily="34" charset="0"/>
                <a:ea typeface="Open Sans" panose="020B0606030504020204" pitchFamily="34" charset="0"/>
                <a:cs typeface="Open Sans" panose="020B0606030504020204" pitchFamily="34" charset="0"/>
              </a:rPr>
              <a:t>: Polo</a:t>
            </a:r>
          </a:p>
        </p:txBody>
      </p:sp>
      <p:sp>
        <p:nvSpPr>
          <p:cNvPr id="10" name="TextBox 13">
            <a:extLst>
              <a:ext uri="{FF2B5EF4-FFF2-40B4-BE49-F238E27FC236}">
                <a16:creationId xmlns:a16="http://schemas.microsoft.com/office/drawing/2014/main" id="{199A8F26-5FD8-CB46-A8A8-498A1313E351}"/>
              </a:ext>
            </a:extLst>
          </p:cNvPr>
          <p:cNvSpPr txBox="1"/>
          <p:nvPr/>
        </p:nvSpPr>
        <p:spPr>
          <a:xfrm>
            <a:off x="7010878" y="5563422"/>
            <a:ext cx="1594605" cy="738664"/>
          </a:xfrm>
          <a:prstGeom prst="rect">
            <a:avLst/>
          </a:prstGeom>
          <a:solidFill>
            <a:srgbClr val="66FFFF"/>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Open Sans" panose="020B0606030504020204" pitchFamily="34" charset="0"/>
                <a:ea typeface="Open Sans" panose="020B0606030504020204" pitchFamily="34" charset="0"/>
                <a:cs typeface="Open Sans" panose="020B0606030504020204" pitchFamily="34" charset="0"/>
              </a:rPr>
              <a:t>Exemple n° 3</a:t>
            </a:r>
          </a:p>
          <a:p>
            <a:r>
              <a:rPr lang="en-US" b="1" dirty="0">
                <a:latin typeface="Open Sans" panose="020B0606030504020204" pitchFamily="34" charset="0"/>
                <a:ea typeface="Open Sans" panose="020B0606030504020204" pitchFamily="34" charset="0"/>
                <a:cs typeface="Open Sans" panose="020B0606030504020204" pitchFamily="34" charset="0"/>
              </a:rPr>
              <a:t>Couleur </a:t>
            </a:r>
            <a:r>
              <a:rPr lang="en-US" dirty="0">
                <a:latin typeface="Open Sans" panose="020B0606030504020204" pitchFamily="34" charset="0"/>
                <a:ea typeface="Open Sans" panose="020B0606030504020204" pitchFamily="34" charset="0"/>
                <a:cs typeface="Open Sans" panose="020B0606030504020204" pitchFamily="34" charset="0"/>
              </a:rPr>
              <a:t>: Bleu</a:t>
            </a:r>
          </a:p>
          <a:p>
            <a:r>
              <a:rPr lang="en-US" b="1" dirty="0">
                <a:latin typeface="Open Sans" panose="020B0606030504020204" pitchFamily="34" charset="0"/>
                <a:ea typeface="Open Sans" panose="020B0606030504020204" pitchFamily="34" charset="0"/>
                <a:cs typeface="Open Sans" panose="020B0606030504020204" pitchFamily="34" charset="0"/>
              </a:rPr>
              <a:t>Nom </a:t>
            </a:r>
            <a:r>
              <a:rPr lang="en-US" dirty="0">
                <a:latin typeface="Open Sans" panose="020B0606030504020204" pitchFamily="34" charset="0"/>
                <a:ea typeface="Open Sans" panose="020B0606030504020204" pitchFamily="34" charset="0"/>
                <a:cs typeface="Open Sans" panose="020B0606030504020204" pitchFamily="34" charset="0"/>
              </a:rPr>
              <a:t>: Beetle</a:t>
            </a:r>
          </a:p>
        </p:txBody>
      </p:sp>
      <p:sp>
        <p:nvSpPr>
          <p:cNvPr id="18" name="TextBox 12">
            <a:extLst>
              <a:ext uri="{FF2B5EF4-FFF2-40B4-BE49-F238E27FC236}">
                <a16:creationId xmlns:a16="http://schemas.microsoft.com/office/drawing/2014/main" id="{239AA55F-F079-F046-AAA1-5C08CFB4D26D}"/>
              </a:ext>
            </a:extLst>
          </p:cNvPr>
          <p:cNvSpPr txBox="1"/>
          <p:nvPr/>
        </p:nvSpPr>
        <p:spPr>
          <a:xfrm>
            <a:off x="7010879" y="4688485"/>
            <a:ext cx="1594606" cy="738664"/>
          </a:xfrm>
          <a:prstGeom prst="rect">
            <a:avLst/>
          </a:prstGeom>
          <a:solidFill>
            <a:srgbClr val="FF0000"/>
          </a:solid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b="1" dirty="0">
                <a:latin typeface="Open Sans" panose="020B0606030504020204" pitchFamily="34" charset="0"/>
                <a:ea typeface="Open Sans" panose="020B0606030504020204" pitchFamily="34" charset="0"/>
                <a:cs typeface="Open Sans" panose="020B0606030504020204" pitchFamily="34" charset="0"/>
              </a:rPr>
              <a:t>Exemplaire n° 2</a:t>
            </a:r>
          </a:p>
          <a:p>
            <a:r>
              <a:rPr lang="en-US" b="1" dirty="0">
                <a:latin typeface="Open Sans" panose="020B0606030504020204" pitchFamily="34" charset="0"/>
                <a:ea typeface="Open Sans" panose="020B0606030504020204" pitchFamily="34" charset="0"/>
                <a:cs typeface="Open Sans" panose="020B0606030504020204" pitchFamily="34" charset="0"/>
              </a:rPr>
              <a:t>Couleur </a:t>
            </a:r>
            <a:r>
              <a:rPr lang="en-US" dirty="0">
                <a:latin typeface="Open Sans" panose="020B0606030504020204" pitchFamily="34" charset="0"/>
                <a:ea typeface="Open Sans" panose="020B0606030504020204" pitchFamily="34" charset="0"/>
                <a:cs typeface="Open Sans" panose="020B0606030504020204" pitchFamily="34" charset="0"/>
              </a:rPr>
              <a:t>: Rouge</a:t>
            </a:r>
          </a:p>
          <a:p>
            <a:r>
              <a:rPr lang="en-US" b="1" dirty="0">
                <a:latin typeface="Open Sans" panose="020B0606030504020204" pitchFamily="34" charset="0"/>
                <a:ea typeface="Open Sans" panose="020B0606030504020204" pitchFamily="34" charset="0"/>
                <a:cs typeface="Open Sans" panose="020B0606030504020204" pitchFamily="34" charset="0"/>
              </a:rPr>
              <a:t>Nom </a:t>
            </a:r>
            <a:r>
              <a:rPr lang="en-US" dirty="0">
                <a:latin typeface="Open Sans" panose="020B0606030504020204" pitchFamily="34" charset="0"/>
                <a:ea typeface="Open Sans" panose="020B0606030504020204" pitchFamily="34" charset="0"/>
                <a:cs typeface="Open Sans" panose="020B0606030504020204" pitchFamily="34" charset="0"/>
              </a:rPr>
              <a:t>: Mini</a:t>
            </a:r>
          </a:p>
        </p:txBody>
      </p:sp>
      <p:sp>
        <p:nvSpPr>
          <p:cNvPr id="12" name="object 2">
            <a:extLst>
              <a:ext uri="{FF2B5EF4-FFF2-40B4-BE49-F238E27FC236}">
                <a16:creationId xmlns:a16="http://schemas.microsoft.com/office/drawing/2014/main" id="{9DCAF6D2-B6F2-3444-298C-ECE3EF023257}"/>
              </a:ext>
            </a:extLst>
          </p:cNvPr>
          <p:cNvSpPr txBox="1">
            <a:spLocks noGrp="1"/>
          </p:cNvSpPr>
          <p:nvPr>
            <p:ph type="title"/>
          </p:nvPr>
        </p:nvSpPr>
        <p:spPr>
          <a:xfrm>
            <a:off x="726281" y="432621"/>
            <a:ext cx="346387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9" name="Slide Number Placeholder 8">
            <a:extLst>
              <a:ext uri="{FF2B5EF4-FFF2-40B4-BE49-F238E27FC236}">
                <a16:creationId xmlns:a16="http://schemas.microsoft.com/office/drawing/2014/main" id="{E11BBFB9-607D-BC5D-566E-97203B739A82}"/>
              </a:ext>
            </a:extLst>
          </p:cNvPr>
          <p:cNvSpPr>
            <a:spLocks noGrp="1"/>
          </p:cNvSpPr>
          <p:nvPr>
            <p:ph type="sldNum" sz="quarter" idx="7"/>
          </p:nvPr>
        </p:nvSpPr>
        <p:spPr/>
        <p:txBody>
          <a:bodyPr/>
          <a:lstStyle/>
          <a:p>
            <a:pPr marL="103685">
              <a:lnSpc>
                <a:spcPts val="1633"/>
              </a:lnSpc>
            </a:pPr>
            <a:fld id="{81D60167-4931-47E6-BA6A-407CBD079E47}" type="slidenum">
              <a:rPr lang="en-AT" spc="-64" smtClean="0"/>
              <a:t>43</a:t>
            </a:fld>
            <a:endParaRPr lang="en-AT" spc="-64" dirty="0"/>
          </a:p>
        </p:txBody>
      </p:sp>
      <p:sp>
        <p:nvSpPr>
          <p:cNvPr id="3" name="object 6">
            <a:extLst>
              <a:ext uri="{FF2B5EF4-FFF2-40B4-BE49-F238E27FC236}">
                <a16:creationId xmlns:a16="http://schemas.microsoft.com/office/drawing/2014/main" id="{2AC388BC-B24C-4A42-92ED-BAAE2E55E4DB}"/>
              </a:ext>
            </a:extLst>
          </p:cNvPr>
          <p:cNvSpPr txBox="1">
            <a:spLocks/>
          </p:cNvSpPr>
          <p:nvPr/>
        </p:nvSpPr>
        <p:spPr>
          <a:xfrm>
            <a:off x="7174523" y="6349505"/>
            <a:ext cx="428494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object 3">
            <a:extLst>
              <a:ext uri="{FF2B5EF4-FFF2-40B4-BE49-F238E27FC236}">
                <a16:creationId xmlns:a16="http://schemas.microsoft.com/office/drawing/2014/main" id="{D41CD6C5-2A95-734B-2D07-11D6EE3C60D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4.2. </a:t>
            </a:r>
            <a:r>
              <a:rPr lang="en-US" b="1" dirty="0">
                <a:solidFill>
                  <a:schemeClr val="tx1"/>
                </a:solidFill>
              </a:rPr>
              <a:t>Variables, objets et classes</a:t>
            </a:r>
            <a:endParaRPr lang="en-US" b="1" dirty="0">
              <a:solidFill>
                <a:schemeClr val="tx1"/>
              </a:solidFill>
              <a:latin typeface="Calibri" panose="020F0502020204030204" pitchFamily="34" charset="0"/>
              <a:cs typeface="Calibri" panose="020F0502020204030204" pitchFamily="34" charset="0"/>
            </a:endParaRPr>
          </a:p>
        </p:txBody>
      </p:sp>
      <p:sp>
        <p:nvSpPr>
          <p:cNvPr id="13" name="Content Placeholder 2">
            <a:extLst>
              <a:ext uri="{FF2B5EF4-FFF2-40B4-BE49-F238E27FC236}">
                <a16:creationId xmlns:a16="http://schemas.microsoft.com/office/drawing/2014/main" id="{9E24202C-5604-8D26-0F33-4ACBA7A56ADD}"/>
              </a:ext>
            </a:extLst>
          </p:cNvPr>
          <p:cNvSpPr txBox="1">
            <a:spLocks/>
          </p:cNvSpPr>
          <p:nvPr/>
        </p:nvSpPr>
        <p:spPr>
          <a:xfrm>
            <a:off x="726280" y="1301063"/>
            <a:ext cx="10515600" cy="275376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42900" indent="-342900">
              <a:buFont typeface="Arial" panose="020B0604020202020204" pitchFamily="34" charset="0"/>
              <a:buChar char="•"/>
            </a:pPr>
            <a:r>
              <a:rPr lang="en-US" sz="1800" b="1" dirty="0"/>
              <a:t>Classes</a:t>
            </a:r>
          </a:p>
          <a:p>
            <a:pPr marL="930722" lvl="1" indent="-34290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Une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classe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est un ensemble d'objets qui partagent le même ensemble de variables/méthodes. </a:t>
            </a:r>
          </a:p>
          <a:p>
            <a:pPr marL="930722" lvl="2" indent="-34290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La définition de la classe fournit un modèle pour tous les objets qu'elle contient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instances</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a:p>
            <a:pPr marL="930722" lvl="2" indent="-34290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Les instances peuvent partager les mêmes variables (couleur, taille, forme, etc.), mais elles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ne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partagent</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PAS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les mêmes valeurs pour chaque variable (bleu/rouge/rose, petit/grand, carré/circulaire, etc.).</a:t>
            </a:r>
          </a:p>
        </p:txBody>
      </p:sp>
    </p:spTree>
    <p:extLst>
      <p:ext uri="{BB962C8B-B14F-4D97-AF65-F5344CB8AC3E}">
        <p14:creationId xmlns:p14="http://schemas.microsoft.com/office/powerpoint/2010/main" val="18258285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98E54-C2A7-880C-954C-00C8950BCCD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78982B6-ACD0-532C-72BD-B8A3C38B1927}"/>
              </a:ext>
            </a:extLst>
          </p:cNvPr>
          <p:cNvSpPr txBox="1">
            <a:spLocks noGrp="1"/>
          </p:cNvSpPr>
          <p:nvPr>
            <p:ph type="title"/>
          </p:nvPr>
        </p:nvSpPr>
        <p:spPr>
          <a:xfrm>
            <a:off x="726282" y="432621"/>
            <a:ext cx="3463876"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5" name="object 3">
            <a:extLst>
              <a:ext uri="{FF2B5EF4-FFF2-40B4-BE49-F238E27FC236}">
                <a16:creationId xmlns:a16="http://schemas.microsoft.com/office/drawing/2014/main" id="{E4C220AD-194C-893C-79D2-6C5E5DD45F0D}"/>
              </a:ext>
            </a:extLst>
          </p:cNvPr>
          <p:cNvSpPr txBox="1"/>
          <p:nvPr/>
        </p:nvSpPr>
        <p:spPr>
          <a:xfrm>
            <a:off x="726281" y="1256969"/>
            <a:ext cx="7492685" cy="4738935"/>
          </a:xfrm>
          <a:prstGeom prst="rect">
            <a:avLst/>
          </a:prstGeom>
        </p:spPr>
        <p:txBody>
          <a:bodyPr vert="horz" wrap="square" lIns="0" tIns="16329" rIns="0" bIns="0" rtlCol="0">
            <a:spAutoFit/>
          </a:bodyPr>
          <a:lstStyle/>
          <a:p>
            <a:pPr marL="285750" indent="-285750">
              <a:lnSpc>
                <a:spcPct val="150000"/>
              </a:lnSpc>
              <a:spcBef>
                <a:spcPts val="600"/>
              </a:spcBef>
              <a:buFont typeface="Arial" panose="020B0604020202020204" pitchFamily="34" charset="0"/>
              <a:buChar char="•"/>
            </a:pP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Le nom de votre variable (</a:t>
            </a:r>
            <a:r>
              <a:rPr lang="en-US" sz="1580" b="1" dirty="0" err="1">
                <a:solidFill>
                  <a:srgbClr val="8D64AA"/>
                </a:solidFill>
                <a:latin typeface="Open Sans" panose="020B0606030504020204" pitchFamily="34" charset="0"/>
                <a:ea typeface="Open Sans" panose="020B0606030504020204" pitchFamily="34" charset="0"/>
                <a:cs typeface="Open Sans" panose="020B0606030504020204" pitchFamily="34" charset="0"/>
              </a:rPr>
              <a:t>myInt, </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etc.) est placé à gauche de l'opérateur « = ». </a:t>
            </a:r>
          </a:p>
          <a:p>
            <a:pPr marL="285750" lvl="1" indent="-285750">
              <a:lnSpc>
                <a:spcPct val="150000"/>
              </a:lnSpc>
              <a:spcBef>
                <a:spcPts val="600"/>
              </a:spcBef>
              <a:buFont typeface="Arial" panose="020B0604020202020204" pitchFamily="34" charset="0"/>
              <a:buChar char="•"/>
            </a:pP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La plupart des noms de variables sont écrits en </a:t>
            </a:r>
            <a:r>
              <a:rPr lang="en-US" sz="1580" b="1" dirty="0">
                <a:solidFill>
                  <a:schemeClr val="tx1"/>
                </a:solidFill>
                <a:latin typeface="Open Sans" panose="020B0606030504020204" pitchFamily="34" charset="0"/>
                <a:ea typeface="Open Sans" panose="020B0606030504020204" pitchFamily="34" charset="0"/>
                <a:cs typeface="Open Sans" panose="020B0606030504020204" pitchFamily="34" charset="0"/>
              </a:rPr>
              <a:t>camel case, </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c'est-à-dire que le premier mot commence par une minuscule et que tous les mots suivants sont en majuscules.</a:t>
            </a:r>
          </a:p>
          <a:p>
            <a:pPr marL="285750" lvl="1" indent="-285750">
              <a:lnSpc>
                <a:spcPct val="150000"/>
              </a:lnSpc>
              <a:spcBef>
                <a:spcPts val="600"/>
              </a:spcBef>
              <a:buFont typeface="Arial" panose="020B0604020202020204" pitchFamily="34" charset="0"/>
              <a:buChar char="•"/>
            </a:pP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Les noms de variables peuvent également être écrits en </a:t>
            </a:r>
            <a:r>
              <a:rPr lang="en-US" sz="1580" b="1" dirty="0">
                <a:solidFill>
                  <a:schemeClr val="tx1"/>
                </a:solidFill>
                <a:latin typeface="Open Sans" panose="020B0606030504020204" pitchFamily="34" charset="0"/>
                <a:ea typeface="Open Sans" panose="020B0606030504020204" pitchFamily="34" charset="0"/>
                <a:cs typeface="Open Sans" panose="020B0606030504020204" pitchFamily="34" charset="0"/>
              </a:rPr>
              <a:t>snake case</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 où tous les mots sont en minuscules, séparés par des traits de soulignement. </a:t>
            </a:r>
          </a:p>
          <a:p>
            <a:pPr marL="285750" indent="-285750">
              <a:lnSpc>
                <a:spcPct val="150000"/>
              </a:lnSpc>
              <a:spcBef>
                <a:spcPts val="600"/>
              </a:spcBef>
              <a:buFont typeface="Arial" panose="020B0604020202020204" pitchFamily="34" charset="0"/>
              <a:buChar char="•"/>
            </a:pP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L'opérateur d'affectation (</a:t>
            </a:r>
            <a:r>
              <a:rPr lang="en-US" sz="1580" b="1" dirty="0">
                <a:solidFill>
                  <a:schemeClr val="tx1"/>
                </a:solidFill>
                <a:latin typeface="Open Sans" panose="020B0606030504020204" pitchFamily="34" charset="0"/>
                <a:ea typeface="Open Sans" panose="020B0606030504020204" pitchFamily="34" charset="0"/>
                <a:cs typeface="Open Sans" panose="020B0606030504020204" pitchFamily="34" charset="0"/>
              </a:rPr>
              <a:t>« = »</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 attribue au nom de la variable la valeur trouvée à l'emplacement mémoire correspondant. </a:t>
            </a:r>
          </a:p>
          <a:p>
            <a:pPr marL="285750" indent="-285750">
              <a:lnSpc>
                <a:spcPct val="150000"/>
              </a:lnSpc>
              <a:spcBef>
                <a:spcPts val="600"/>
              </a:spcBef>
              <a:buFont typeface="Arial" panose="020B0604020202020204" pitchFamily="34" charset="0"/>
              <a:buChar char="•"/>
            </a:pP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La valeur de votre variable (</a:t>
            </a:r>
            <a:r>
              <a:rPr lang="en-US" sz="1580" b="1" dirty="0">
                <a:solidFill>
                  <a:srgbClr val="6091BA"/>
                </a:solidFill>
                <a:latin typeface="Open Sans" panose="020B0606030504020204" pitchFamily="34" charset="0"/>
                <a:ea typeface="Open Sans" panose="020B0606030504020204" pitchFamily="34" charset="0"/>
                <a:cs typeface="Open Sans" panose="020B0606030504020204" pitchFamily="34" charset="0"/>
              </a:rPr>
              <a:t>« Hello, World »</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 est placée à droite de l'opérateur « = ». </a:t>
            </a:r>
          </a:p>
          <a:p>
            <a:pPr marL="285750" lvl="1" indent="-285750">
              <a:lnSpc>
                <a:spcPct val="150000"/>
              </a:lnSpc>
              <a:spcBef>
                <a:spcPts val="600"/>
              </a:spcBef>
              <a:buFont typeface="Arial" panose="020B0604020202020204" pitchFamily="34" charset="0"/>
              <a:buChar char="•"/>
            </a:pP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Le type de cette valeur </a:t>
            </a:r>
            <a:r>
              <a:rPr lang="en-US" sz="1580" b="1" dirty="0">
                <a:solidFill>
                  <a:schemeClr val="tx1"/>
                </a:solidFill>
                <a:latin typeface="Open Sans" panose="020B0606030504020204" pitchFamily="34" charset="0"/>
                <a:ea typeface="Open Sans" panose="020B0606030504020204" pitchFamily="34" charset="0"/>
                <a:cs typeface="Open Sans" panose="020B0606030504020204" pitchFamily="34" charset="0"/>
              </a:rPr>
              <a:t>n'</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a </a:t>
            </a:r>
            <a:r>
              <a:rPr lang="en-US" sz="1580" b="1" dirty="0">
                <a:solidFill>
                  <a:schemeClr val="tx1"/>
                </a:solidFill>
                <a:latin typeface="Open Sans" panose="020B0606030504020204" pitchFamily="34" charset="0"/>
                <a:ea typeface="Open Sans" panose="020B0606030504020204" pitchFamily="34" charset="0"/>
                <a:cs typeface="Open Sans" panose="020B0606030504020204" pitchFamily="34" charset="0"/>
              </a:rPr>
              <a:t>PAS </a:t>
            </a:r>
            <a:r>
              <a:rPr lang="en-US" sz="1580" dirty="0">
                <a:solidFill>
                  <a:schemeClr val="tx1"/>
                </a:solidFill>
                <a:latin typeface="Open Sans" panose="020B0606030504020204" pitchFamily="34" charset="0"/>
                <a:ea typeface="Open Sans" panose="020B0606030504020204" pitchFamily="34" charset="0"/>
                <a:cs typeface="Open Sans" panose="020B0606030504020204" pitchFamily="34" charset="0"/>
              </a:rPr>
              <a:t>besoin d'être précisé, mais son format doit respecter un type d'objet donné (comme indiqué). </a:t>
            </a:r>
          </a:p>
        </p:txBody>
      </p:sp>
      <p:sp>
        <p:nvSpPr>
          <p:cNvPr id="9" name="TextBox 8">
            <a:extLst>
              <a:ext uri="{FF2B5EF4-FFF2-40B4-BE49-F238E27FC236}">
                <a16:creationId xmlns:a16="http://schemas.microsoft.com/office/drawing/2014/main" id="{0B8C1D93-2E73-644A-FB28-D8CC8C9FFD14}"/>
              </a:ext>
            </a:extLst>
          </p:cNvPr>
          <p:cNvSpPr txBox="1"/>
          <p:nvPr/>
        </p:nvSpPr>
        <p:spPr>
          <a:xfrm>
            <a:off x="8218966" y="2143676"/>
            <a:ext cx="3924036" cy="22082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00000"/>
              </a:lnSpc>
              <a:spcBef>
                <a:spcPts val="600"/>
              </a:spcBef>
            </a:pPr>
            <a:r>
              <a:rPr kumimoji="0" lang="en-US" altLang="en-US" sz="2350"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myString</a:t>
            </a:r>
            <a:r>
              <a:rPr kumimoji="0" lang="en-US" altLang="en-US" sz="2350" b="0" i="0" u="none" strike="noStrike" cap="none" normalizeH="0" baseline="0" dirty="0">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US" altLang="en-US" sz="235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lang="en-US" altLang="en-US" sz="2350" dirty="0">
                <a:solidFill>
                  <a:srgbClr val="6091BA"/>
                </a:solidFill>
                <a:latin typeface="Open Sans" panose="020B0606030504020204" pitchFamily="34" charset="0"/>
                <a:ea typeface="Open Sans" panose="020B0606030504020204" pitchFamily="34" charset="0"/>
                <a:cs typeface="Open Sans" panose="020B0606030504020204" pitchFamily="34" charset="0"/>
              </a:rPr>
              <a:t>“</a:t>
            </a:r>
            <a:r>
              <a:rPr kumimoji="0" lang="en-US" altLang="en-US" sz="2350"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Hello, World“</a:t>
            </a:r>
          </a:p>
          <a:p>
            <a:pPr>
              <a:lnSpc>
                <a:spcPct val="100000"/>
              </a:lnSpc>
              <a:spcBef>
                <a:spcPts val="600"/>
              </a:spcBef>
            </a:pPr>
            <a:r>
              <a:rPr kumimoji="0" lang="en-US" altLang="en-US" sz="2350"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myInt </a:t>
            </a:r>
            <a:r>
              <a:rPr kumimoji="0" lang="en-US" altLang="en-US" sz="235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r>
              <a:rPr kumimoji="0" lang="en-US" altLang="en-US" sz="2350"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 7</a:t>
            </a:r>
            <a:endParaRPr lang="en-US" altLang="en-US" sz="23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600"/>
              </a:spcBef>
            </a:pPr>
            <a:r>
              <a:rPr kumimoji="0" lang="en-US" altLang="en-US" sz="2350"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myFloat </a:t>
            </a:r>
            <a:r>
              <a:rPr kumimoji="0" lang="en-US" altLang="en-US" sz="235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a:t>
            </a:r>
            <a:r>
              <a:rPr kumimoji="0" lang="en-US" altLang="en-US" sz="2350"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 7.0</a:t>
            </a:r>
            <a:endParaRPr lang="en-US" altLang="en-US" sz="235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600"/>
              </a:spcBef>
            </a:pPr>
            <a:r>
              <a:rPr kumimoji="0" lang="en-US" altLang="en-US" sz="2350"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myList </a:t>
            </a:r>
            <a:r>
              <a:rPr kumimoji="0" lang="en-US" altLang="en-US" sz="235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US" altLang="en-US" sz="2350"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[7, 8, 9] </a:t>
            </a:r>
          </a:p>
          <a:p>
            <a:pPr>
              <a:lnSpc>
                <a:spcPct val="100000"/>
              </a:lnSpc>
              <a:spcBef>
                <a:spcPts val="600"/>
              </a:spcBef>
            </a:pPr>
            <a:r>
              <a:rPr kumimoji="0" lang="en-US" altLang="en-US" sz="2350" b="0" i="0" u="none" strike="noStrike" cap="none" normalizeH="0" baseline="0" dirty="0" err="1">
                <a:ln>
                  <a:noFill/>
                </a:ln>
                <a:solidFill>
                  <a:srgbClr val="8D64AA"/>
                </a:solidFill>
                <a:effectLst/>
                <a:latin typeface="Open Sans" panose="020B0606030504020204" pitchFamily="34" charset="0"/>
                <a:ea typeface="Open Sans" panose="020B0606030504020204" pitchFamily="34" charset="0"/>
                <a:cs typeface="Open Sans" panose="020B0606030504020204" pitchFamily="34" charset="0"/>
              </a:rPr>
              <a:t>myBoolean </a:t>
            </a:r>
            <a:r>
              <a:rPr kumimoji="0" lang="en-US" altLang="en-US" sz="235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r>
              <a:rPr kumimoji="0" lang="en-US" altLang="en-US" sz="2350" b="0" i="0" u="none" strike="noStrike" cap="none" normalizeH="0" baseline="0" dirty="0">
                <a:ln>
                  <a:noFill/>
                </a:ln>
                <a:solidFill>
                  <a:srgbClr val="6091BA"/>
                </a:solidFill>
                <a:effectLst/>
                <a:latin typeface="Open Sans" panose="020B0606030504020204" pitchFamily="34" charset="0"/>
                <a:ea typeface="Open Sans" panose="020B0606030504020204" pitchFamily="34" charset="0"/>
                <a:cs typeface="Open Sans" panose="020B0606030504020204" pitchFamily="34" charset="0"/>
              </a:rPr>
              <a:t>true</a:t>
            </a:r>
            <a:r>
              <a:rPr kumimoji="0" lang="en-US" altLang="en-US" sz="2350" b="0" i="0" u="none" strike="noStrike" cap="none" normalizeH="0" baseline="0" dirty="0">
                <a:ln>
                  <a:noFill/>
                </a:ln>
                <a:solidFill>
                  <a:schemeClr val="tx1"/>
                </a:solidFill>
                <a:effectLst/>
                <a:latin typeface="Open Sans" panose="020B0606030504020204" pitchFamily="34" charset="0"/>
                <a:ea typeface="Open Sans" panose="020B0606030504020204" pitchFamily="34" charset="0"/>
                <a:cs typeface="Open Sans" panose="020B0606030504020204" pitchFamily="34" charset="0"/>
              </a:rPr>
              <a:t> </a:t>
            </a:r>
          </a:p>
        </p:txBody>
      </p:sp>
      <p:sp>
        <p:nvSpPr>
          <p:cNvPr id="7" name="Slide Number Placeholder 6">
            <a:extLst>
              <a:ext uri="{FF2B5EF4-FFF2-40B4-BE49-F238E27FC236}">
                <a16:creationId xmlns:a16="http://schemas.microsoft.com/office/drawing/2014/main" id="{37D79B29-0C06-40F4-5B80-075E47875DDE}"/>
              </a:ext>
            </a:extLst>
          </p:cNvPr>
          <p:cNvSpPr>
            <a:spLocks noGrp="1"/>
          </p:cNvSpPr>
          <p:nvPr>
            <p:ph type="sldNum" sz="quarter" idx="7"/>
          </p:nvPr>
        </p:nvSpPr>
        <p:spPr/>
        <p:txBody>
          <a:bodyPr/>
          <a:lstStyle/>
          <a:p>
            <a:pPr marL="103685">
              <a:lnSpc>
                <a:spcPts val="1633"/>
              </a:lnSpc>
            </a:pPr>
            <a:fld id="{81D60167-4931-47E6-BA6A-407CBD079E47}" type="slidenum">
              <a:rPr lang="en-AT" spc="-64" smtClean="0"/>
              <a:t>44</a:t>
            </a:fld>
            <a:endParaRPr lang="en-AT" spc="-64" dirty="0"/>
          </a:p>
        </p:txBody>
      </p:sp>
      <p:sp>
        <p:nvSpPr>
          <p:cNvPr id="4" name="object 6">
            <a:extLst>
              <a:ext uri="{FF2B5EF4-FFF2-40B4-BE49-F238E27FC236}">
                <a16:creationId xmlns:a16="http://schemas.microsoft.com/office/drawing/2014/main" id="{C1F24CDF-24A5-6245-5FE0-E99FFABBE43B}"/>
              </a:ext>
            </a:extLst>
          </p:cNvPr>
          <p:cNvSpPr txBox="1">
            <a:spLocks/>
          </p:cNvSpPr>
          <p:nvPr/>
        </p:nvSpPr>
        <p:spPr>
          <a:xfrm>
            <a:off x="7209693" y="6349505"/>
            <a:ext cx="424978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9314150A-4EF9-0203-4F23-E40D53E5B06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4.3. </a:t>
            </a:r>
            <a:r>
              <a:rPr lang="en-US" b="1" dirty="0">
                <a:solidFill>
                  <a:schemeClr val="tx1"/>
                </a:solidFill>
              </a:rPr>
              <a:t>Règles syntaxiques de base</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9059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28FCA-A52F-D796-CAEB-BE0AE88C45B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25EE68D-9B07-216D-1F3B-DBD4646BDEE9}"/>
              </a:ext>
            </a:extLst>
          </p:cNvPr>
          <p:cNvSpPr txBox="1">
            <a:spLocks noGrp="1"/>
          </p:cNvSpPr>
          <p:nvPr>
            <p:ph type="title"/>
          </p:nvPr>
        </p:nvSpPr>
        <p:spPr>
          <a:xfrm>
            <a:off x="726282" y="432621"/>
            <a:ext cx="3463874"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9" name="TextBox 8">
            <a:extLst>
              <a:ext uri="{FF2B5EF4-FFF2-40B4-BE49-F238E27FC236}">
                <a16:creationId xmlns:a16="http://schemas.microsoft.com/office/drawing/2014/main" id="{5EBF701B-A004-ABF4-B0CF-8C16BF35825C}"/>
              </a:ext>
            </a:extLst>
          </p:cNvPr>
          <p:cNvSpPr txBox="1"/>
          <p:nvPr/>
        </p:nvSpPr>
        <p:spPr>
          <a:xfrm>
            <a:off x="6883585" y="4726008"/>
            <a:ext cx="4163439" cy="10895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eaLnBrk="0" fontAlgn="base" hangingPunct="0">
              <a:spcBef>
                <a:spcPct val="0"/>
              </a:spcBef>
              <a:spcAft>
                <a:spcPct val="0"/>
              </a:spcAft>
              <a:buClrTx/>
            </a:pPr>
            <a:r>
              <a:rPr lang="en-US" altLang="en-US" sz="2400" dirty="0">
                <a:solidFill>
                  <a:srgbClr val="F8A81B"/>
                </a:solidFill>
                <a:latin typeface="Open Sans" panose="020B0606030504020204" pitchFamily="34" charset="0"/>
                <a:ea typeface="Open Sans" panose="020B0606030504020204" pitchFamily="34" charset="0"/>
                <a:cs typeface="Open Sans" panose="020B0606030504020204" pitchFamily="34" charset="0"/>
              </a:rPr>
              <a:t>def </a:t>
            </a:r>
            <a:r>
              <a:rPr lang="en-US" altLang="en-US" sz="2400" dirty="0">
                <a:solidFill>
                  <a:srgbClr val="6091BA"/>
                </a:solidFill>
                <a:latin typeface="Open Sans" panose="020B0606030504020204" pitchFamily="34" charset="0"/>
                <a:ea typeface="Open Sans" panose="020B0606030504020204" pitchFamily="34" charset="0"/>
                <a:cs typeface="Open Sans" panose="020B0606030504020204" pitchFamily="34" charset="0"/>
              </a:rPr>
              <a:t>function</a:t>
            </a:r>
            <a:r>
              <a:rPr lang="en-US" altLang="en-US" sz="2400" dirty="0">
                <a:solidFill>
                  <a:srgbClr val="4270C1"/>
                </a:solidFill>
                <a:latin typeface="Open Sans" panose="020B0606030504020204" pitchFamily="34" charset="0"/>
                <a:ea typeface="Open Sans" panose="020B0606030504020204" pitchFamily="34" charset="0"/>
                <a:cs typeface="Open Sans" panose="020B0606030504020204" pitchFamily="34" charset="0"/>
              </a:rPr>
              <a:t>(</a:t>
            </a:r>
            <a:r>
              <a:rPr lang="en-US" alt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a, b</a:t>
            </a:r>
            <a:r>
              <a:rPr lang="en-US" alt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lvl="0" eaLnBrk="0" fontAlgn="base" hangingPunct="0">
              <a:spcBef>
                <a:spcPct val="0"/>
              </a:spcBef>
              <a:spcAft>
                <a:spcPct val="0"/>
              </a:spcAft>
              <a:buClrTx/>
            </a:pPr>
            <a:r>
              <a:rPr lang="en-US" altLang="en-US" sz="240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6DAA44"/>
                </a:solidFill>
                <a:latin typeface="Open Sans" panose="020B0606030504020204" pitchFamily="34" charset="0"/>
                <a:ea typeface="Open Sans" panose="020B0606030504020204" pitchFamily="34" charset="0"/>
                <a:cs typeface="Open Sans" panose="020B0606030504020204" pitchFamily="34" charset="0"/>
              </a:rPr>
              <a:t>...... </a:t>
            </a:r>
            <a:endParaRPr lang="en-US" alt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lvl="0" eaLnBrk="0" fontAlgn="base" hangingPunct="0">
              <a:spcBef>
                <a:spcPct val="0"/>
              </a:spcBef>
              <a:spcAft>
                <a:spcPct val="0"/>
              </a:spcAft>
              <a:buClrTx/>
            </a:pPr>
            <a:r>
              <a:rPr lang="en-US" altLang="en-US" sz="2400" dirty="0">
                <a:solidFill>
                  <a:srgbClr val="FFBF00"/>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8D64AA"/>
                </a:solidFill>
                <a:latin typeface="Open Sans" panose="020B0606030504020204" pitchFamily="34" charset="0"/>
                <a:ea typeface="Open Sans" panose="020B0606030504020204" pitchFamily="34" charset="0"/>
                <a:cs typeface="Open Sans" panose="020B0606030504020204" pitchFamily="34" charset="0"/>
              </a:rPr>
              <a:t>return </a:t>
            </a:r>
            <a:r>
              <a:rPr lang="en-US" alt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a </a:t>
            </a:r>
            <a:r>
              <a:rPr lang="en-US" altLang="en-US" sz="24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r>
              <a:rPr lang="en-US" alt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b</a:t>
            </a:r>
          </a:p>
        </p:txBody>
      </p:sp>
      <p:sp>
        <p:nvSpPr>
          <p:cNvPr id="10" name="Slide Number Placeholder 9">
            <a:extLst>
              <a:ext uri="{FF2B5EF4-FFF2-40B4-BE49-F238E27FC236}">
                <a16:creationId xmlns:a16="http://schemas.microsoft.com/office/drawing/2014/main" id="{C32BA078-EE48-3E62-4C19-CEB997CAEE6F}"/>
              </a:ext>
            </a:extLst>
          </p:cNvPr>
          <p:cNvSpPr>
            <a:spLocks noGrp="1"/>
          </p:cNvSpPr>
          <p:nvPr>
            <p:ph type="sldNum" sz="quarter" idx="7"/>
          </p:nvPr>
        </p:nvSpPr>
        <p:spPr/>
        <p:txBody>
          <a:bodyPr/>
          <a:lstStyle/>
          <a:p>
            <a:pPr marL="103685">
              <a:lnSpc>
                <a:spcPts val="1633"/>
              </a:lnSpc>
            </a:pPr>
            <a:fld id="{81D60167-4931-47E6-BA6A-407CBD079E47}" type="slidenum">
              <a:rPr lang="en-AT" spc="-64" smtClean="0"/>
              <a:t>45</a:t>
            </a:fld>
            <a:endParaRPr lang="en-AT" spc="-64" dirty="0"/>
          </a:p>
        </p:txBody>
      </p:sp>
      <p:sp>
        <p:nvSpPr>
          <p:cNvPr id="7" name="object 6">
            <a:extLst>
              <a:ext uri="{FF2B5EF4-FFF2-40B4-BE49-F238E27FC236}">
                <a16:creationId xmlns:a16="http://schemas.microsoft.com/office/drawing/2014/main" id="{E1392A90-CDE4-8BDD-22D6-8592D1BF3B88}"/>
              </a:ext>
            </a:extLst>
          </p:cNvPr>
          <p:cNvSpPr txBox="1">
            <a:spLocks/>
          </p:cNvSpPr>
          <p:nvPr/>
        </p:nvSpPr>
        <p:spPr>
          <a:xfrm>
            <a:off x="7296035" y="6349505"/>
            <a:ext cx="4163438"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Content Placeholder 2">
            <a:extLst>
              <a:ext uri="{FF2B5EF4-FFF2-40B4-BE49-F238E27FC236}">
                <a16:creationId xmlns:a16="http://schemas.microsoft.com/office/drawing/2014/main" id="{F8BF0592-BA3C-BA4B-D106-5018AF3A1618}"/>
              </a:ext>
            </a:extLst>
          </p:cNvPr>
          <p:cNvSpPr txBox="1">
            <a:spLocks/>
          </p:cNvSpPr>
          <p:nvPr/>
        </p:nvSpPr>
        <p:spPr>
          <a:xfrm>
            <a:off x="726280" y="1438271"/>
            <a:ext cx="10515600" cy="328773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lvl="1" indent="-285750">
              <a:buClr>
                <a:schemeClr val="tx1"/>
              </a:buClr>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Syntaxe de la fonction </a:t>
            </a:r>
          </a:p>
          <a:p>
            <a:pPr marL="873572" lvl="2" indent="-285750">
              <a:buClr>
                <a:schemeClr val="tx1"/>
              </a:buClr>
              <a:buFont typeface="Arial" panose="020B0604020202020204" pitchFamily="34" charset="0"/>
              <a:buChar char="•"/>
            </a:pPr>
            <a:r>
              <a:rPr lang="en-US" sz="1800" b="1" dirty="0">
                <a:solidFill>
                  <a:srgbClr val="F8A81B"/>
                </a:solidFill>
                <a:latin typeface="Aptos" panose="020B0004020202020204" pitchFamily="34" charset="0"/>
                <a:ea typeface="Open Sans" panose="020B0606030504020204" pitchFamily="34" charset="0"/>
                <a:cs typeface="Open Sans" panose="020B0606030504020204" pitchFamily="34" charset="0"/>
              </a:rPr>
              <a:t>def</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 :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indique que vous définissez une nouvelle fonction. </a:t>
            </a:r>
          </a:p>
          <a:p>
            <a:pPr marL="873572" lvl="2" indent="-285750">
              <a:buClr>
                <a:schemeClr val="tx1"/>
              </a:buClr>
              <a:buFont typeface="Arial" panose="020B0604020202020204" pitchFamily="34" charset="0"/>
              <a:buChar char="•"/>
            </a:pPr>
            <a:r>
              <a:rPr lang="en-US" sz="1800" b="1" dirty="0">
                <a:solidFill>
                  <a:srgbClr val="6091BA"/>
                </a:solidFill>
                <a:latin typeface="Aptos" panose="020B0004020202020204" pitchFamily="34" charset="0"/>
                <a:ea typeface="Open Sans" panose="020B0606030504020204" pitchFamily="34" charset="0"/>
                <a:cs typeface="Open Sans" panose="020B0606030504020204" pitchFamily="34" charset="0"/>
              </a:rPr>
              <a:t>function()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fait référence au nom de votre fonction. Par convention, ce nom est généralement en minuscules et représente un verbe/une action. </a:t>
            </a:r>
          </a:p>
          <a:p>
            <a:pPr marL="873572" lvl="2" indent="-285750">
              <a:buClr>
                <a:schemeClr val="tx1"/>
              </a:buClr>
              <a:buFont typeface="Arial" panose="020B0604020202020204" pitchFamily="34" charset="0"/>
              <a:buChar char="•"/>
            </a:pPr>
            <a:r>
              <a:rPr lang="en-US" sz="1800" b="1" dirty="0" err="1">
                <a:solidFill>
                  <a:srgbClr val="A0CC3A"/>
                </a:solidFill>
                <a:latin typeface="Aptos" panose="020B0004020202020204" pitchFamily="34" charset="0"/>
                <a:ea typeface="Open Sans" panose="020B0606030504020204" pitchFamily="34" charset="0"/>
                <a:cs typeface="Open Sans" panose="020B0606030504020204" pitchFamily="34" charset="0"/>
              </a:rPr>
              <a:t>a,b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fait référence aux </a:t>
            </a: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paramètres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(valeurs ou variables) qui peuvent être utilisés dans les instructions de la définition de votre fonction (......). Si votre fonction n'a pas de paramètres, des parenthèses vides () sont utilisées. </a:t>
            </a:r>
          </a:p>
          <a:p>
            <a:pPr marL="873572" lvl="2" indent="-285750">
              <a:buFont typeface="Arial" panose="020B0604020202020204" pitchFamily="34" charset="0"/>
              <a:buChar char="•"/>
            </a:pP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L'instruction </a:t>
            </a:r>
            <a:r>
              <a:rPr lang="en-US" sz="1800" b="1" dirty="0">
                <a:solidFill>
                  <a:srgbClr val="8D64AA"/>
                </a:solidFill>
                <a:latin typeface="Aptos" panose="020B0004020202020204" pitchFamily="34" charset="0"/>
                <a:ea typeface="Open Sans" panose="020B0606030504020204" pitchFamily="34" charset="0"/>
                <a:cs typeface="Open Sans" panose="020B0606030504020204" pitchFamily="34" charset="0"/>
              </a:rPr>
              <a:t>return </a:t>
            </a:r>
            <a:r>
              <a:rPr lang="en-US" sz="1800" dirty="0">
                <a:solidFill>
                  <a:schemeClr val="tx1"/>
                </a:solidFill>
                <a:latin typeface="Aptos" panose="020B0004020202020204" pitchFamily="34" charset="0"/>
                <a:ea typeface="Open Sans" panose="020B0606030504020204" pitchFamily="34" charset="0"/>
                <a:cs typeface="Open Sans" panose="020B0606030504020204" pitchFamily="34" charset="0"/>
              </a:rPr>
              <a:t>est une instruction facultative qui renvoie une valeur pour votre fonction à votre appel d'origine. </a:t>
            </a:r>
          </a:p>
        </p:txBody>
      </p:sp>
      <p:sp>
        <p:nvSpPr>
          <p:cNvPr id="6" name="object 3">
            <a:extLst>
              <a:ext uri="{FF2B5EF4-FFF2-40B4-BE49-F238E27FC236}">
                <a16:creationId xmlns:a16="http://schemas.microsoft.com/office/drawing/2014/main" id="{367F2365-3CFC-803F-C58B-38F80447E24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4.4. </a:t>
            </a:r>
            <a:r>
              <a:rPr lang="en-US" b="1" dirty="0">
                <a:solidFill>
                  <a:schemeClr val="tx1"/>
                </a:solidFill>
              </a:rPr>
              <a:t>Syntaxe des fonctions et appel de fonctions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282066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6479B-BF05-5706-42BC-C5FA3747E15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C248C22-7F48-5F77-0F1E-FB30EB7B689C}"/>
              </a:ext>
            </a:extLst>
          </p:cNvPr>
          <p:cNvSpPr txBox="1"/>
          <p:nvPr/>
        </p:nvSpPr>
        <p:spPr>
          <a:xfrm>
            <a:off x="7747743" y="2462087"/>
            <a:ext cx="4163439" cy="4247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err="1">
                <a:solidFill>
                  <a:srgbClr val="F8A81B"/>
                </a:solidFill>
                <a:latin typeface="Open Sans" panose="020B0606030504020204" pitchFamily="34" charset="0"/>
                <a:ea typeface="Open Sans" panose="020B0606030504020204" pitchFamily="34" charset="0"/>
                <a:cs typeface="Open Sans" panose="020B0606030504020204" pitchFamily="34" charset="0"/>
              </a:rPr>
              <a:t>myValue </a:t>
            </a:r>
            <a:r>
              <a:rPr lang="en-US" sz="2400" dirty="0">
                <a:latin typeface="Open Sans" panose="020B0606030504020204" pitchFamily="34" charset="0"/>
                <a:ea typeface="Open Sans" panose="020B0606030504020204" pitchFamily="34" charset="0"/>
                <a:cs typeface="Open Sans" panose="020B0606030504020204" pitchFamily="34" charset="0"/>
              </a:rPr>
              <a:t>= </a:t>
            </a:r>
            <a:r>
              <a:rPr lang="en-US" sz="2400" dirty="0">
                <a:solidFill>
                  <a:srgbClr val="6091BA"/>
                </a:solidFill>
                <a:latin typeface="Open Sans" panose="020B0606030504020204" pitchFamily="34" charset="0"/>
                <a:ea typeface="Open Sans" panose="020B0606030504020204" pitchFamily="34" charset="0"/>
                <a:cs typeface="Open Sans" panose="020B0606030504020204" pitchFamily="34" charset="0"/>
              </a:rPr>
              <a:t>function</a:t>
            </a:r>
            <a:r>
              <a:rPr lang="en-US" sz="2400" dirty="0">
                <a:solidFill>
                  <a:srgbClr val="4270C1"/>
                </a:solidFill>
                <a:latin typeface="Open Sans" panose="020B0606030504020204" pitchFamily="34" charset="0"/>
                <a:ea typeface="Open Sans" panose="020B0606030504020204" pitchFamily="34" charset="0"/>
                <a:cs typeface="Open Sans" panose="020B0606030504020204" pitchFamily="34" charset="0"/>
              </a:rPr>
              <a:t>(</a:t>
            </a:r>
            <a:r>
              <a:rPr lang="en-US" sz="2400" dirty="0">
                <a:solidFill>
                  <a:srgbClr val="A0CC3A"/>
                </a:solidFill>
                <a:latin typeface="Open Sans" panose="020B0606030504020204" pitchFamily="34" charset="0"/>
                <a:ea typeface="Open Sans" panose="020B0606030504020204" pitchFamily="34" charset="0"/>
                <a:cs typeface="Open Sans" panose="020B0606030504020204" pitchFamily="34" charset="0"/>
              </a:rPr>
              <a:t>1, 2</a:t>
            </a:r>
            <a:r>
              <a:rPr lang="en-US" sz="2400" dirty="0">
                <a:solidFill>
                  <a:srgbClr val="4270C1"/>
                </a:solidFill>
                <a:latin typeface="Open Sans" panose="020B0606030504020204" pitchFamily="34" charset="0"/>
                <a:ea typeface="Open Sans" panose="020B0606030504020204" pitchFamily="34" charset="0"/>
                <a:cs typeface="Open Sans" panose="020B0606030504020204" pitchFamily="34" charset="0"/>
              </a:rPr>
              <a:t>) </a:t>
            </a:r>
            <a:endParaRPr lang="en-US" sz="24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2">
            <a:extLst>
              <a:ext uri="{FF2B5EF4-FFF2-40B4-BE49-F238E27FC236}">
                <a16:creationId xmlns:a16="http://schemas.microsoft.com/office/drawing/2014/main" id="{CB66FC5D-B617-F5AE-E398-3FB0B1CACDA3}"/>
              </a:ext>
            </a:extLst>
          </p:cNvPr>
          <p:cNvSpPr txBox="1">
            <a:spLocks noGrp="1"/>
          </p:cNvSpPr>
          <p:nvPr>
            <p:ph type="title"/>
          </p:nvPr>
        </p:nvSpPr>
        <p:spPr>
          <a:xfrm>
            <a:off x="726282" y="432621"/>
            <a:ext cx="3463872"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7" name="Slide Number Placeholder 6">
            <a:extLst>
              <a:ext uri="{FF2B5EF4-FFF2-40B4-BE49-F238E27FC236}">
                <a16:creationId xmlns:a16="http://schemas.microsoft.com/office/drawing/2014/main" id="{E24EA81D-C9C1-3047-3FA8-F4EDBC2E3530}"/>
              </a:ext>
            </a:extLst>
          </p:cNvPr>
          <p:cNvSpPr>
            <a:spLocks noGrp="1"/>
          </p:cNvSpPr>
          <p:nvPr>
            <p:ph type="sldNum" sz="quarter" idx="7"/>
          </p:nvPr>
        </p:nvSpPr>
        <p:spPr/>
        <p:txBody>
          <a:bodyPr/>
          <a:lstStyle/>
          <a:p>
            <a:pPr marL="103685">
              <a:lnSpc>
                <a:spcPts val="1633"/>
              </a:lnSpc>
            </a:pPr>
            <a:fld id="{81D60167-4931-47E6-BA6A-407CBD079E47}" type="slidenum">
              <a:rPr lang="en-AT" spc="-64" smtClean="0"/>
              <a:t>46</a:t>
            </a:fld>
            <a:endParaRPr lang="en-AT" spc="-64" dirty="0"/>
          </a:p>
        </p:txBody>
      </p:sp>
      <p:sp>
        <p:nvSpPr>
          <p:cNvPr id="4" name="object 6">
            <a:extLst>
              <a:ext uri="{FF2B5EF4-FFF2-40B4-BE49-F238E27FC236}">
                <a16:creationId xmlns:a16="http://schemas.microsoft.com/office/drawing/2014/main" id="{A8772472-AD9C-F2FD-B3BD-F9D4E0591369}"/>
              </a:ext>
            </a:extLst>
          </p:cNvPr>
          <p:cNvSpPr txBox="1">
            <a:spLocks/>
          </p:cNvSpPr>
          <p:nvPr/>
        </p:nvSpPr>
        <p:spPr>
          <a:xfrm>
            <a:off x="7296035" y="6349505"/>
            <a:ext cx="4163438"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Content Placeholder 2">
            <a:extLst>
              <a:ext uri="{FF2B5EF4-FFF2-40B4-BE49-F238E27FC236}">
                <a16:creationId xmlns:a16="http://schemas.microsoft.com/office/drawing/2014/main" id="{664484A7-4B5C-A043-3EBC-B0741B5921D9}"/>
              </a:ext>
            </a:extLst>
          </p:cNvPr>
          <p:cNvSpPr txBox="1">
            <a:spLocks/>
          </p:cNvSpPr>
          <p:nvPr/>
        </p:nvSpPr>
        <p:spPr>
          <a:xfrm>
            <a:off x="726280" y="1511217"/>
            <a:ext cx="6782743" cy="3301944"/>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lvl="1" indent="-285750">
              <a:buFont typeface="Arial" panose="020B0604020202020204" pitchFamily="34" charset="0"/>
              <a:buChar char="•"/>
            </a:pPr>
            <a:r>
              <a:rPr lang="en-US" sz="1800" b="1" dirty="0">
                <a:solidFill>
                  <a:schemeClr val="tx1"/>
                </a:solidFill>
                <a:latin typeface="Aptos" panose="020B0004020202020204" pitchFamily="34" charset="0"/>
                <a:ea typeface="Open Sans" panose="020B0606030504020204" pitchFamily="34" charset="0"/>
                <a:cs typeface="Open Sans" panose="020B0606030504020204" pitchFamily="34" charset="0"/>
              </a:rPr>
              <a:t>Appeler une fonction</a:t>
            </a:r>
          </a:p>
          <a:p>
            <a:pPr marL="873572" lvl="2" indent="-285750">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Appelez la fonction en faisant référence à son nom (</a:t>
            </a:r>
            <a:r>
              <a:rPr lang="en-US" sz="1800" b="1" dirty="0">
                <a:solidFill>
                  <a:srgbClr val="6091BA"/>
                </a:solidFill>
                <a:latin typeface="Open Sans" panose="020B0606030504020204" pitchFamily="34" charset="0"/>
                <a:ea typeface="Open Sans" panose="020B0606030504020204" pitchFamily="34" charset="0"/>
                <a:cs typeface="Open Sans" panose="020B0606030504020204" pitchFamily="34" charset="0"/>
              </a:rPr>
              <a:t>function()</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et en plaçant</a:t>
            </a:r>
            <a:b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les arguments nécessaires (</a:t>
            </a:r>
            <a:r>
              <a:rPr lang="en-US" sz="1800" b="1" dirty="0">
                <a:solidFill>
                  <a:srgbClr val="A0CC3A"/>
                </a:solidFill>
                <a:latin typeface="Open Sans" panose="020B0606030504020204" pitchFamily="34" charset="0"/>
                <a:ea typeface="Open Sans" panose="020B0606030504020204" pitchFamily="34" charset="0"/>
                <a:cs typeface="Open Sans" panose="020B0606030504020204" pitchFamily="34" charset="0"/>
              </a:rPr>
              <a:t>1, 2</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entre parenthèses, séparés par des</a:t>
            </a:r>
            <a:b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des virgules. </a:t>
            </a:r>
            <a:r>
              <a:rPr lang="en-US" sz="18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myValue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function(1, 2) </a:t>
            </a:r>
          </a:p>
          <a:p>
            <a:pPr marL="873572" lvl="2" indent="-285750">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Si vous le souhaitez, vous pouvez définir votre appel de fonction comme étant égal à une variable (</a:t>
            </a:r>
            <a:r>
              <a:rPr lang="en-US" sz="1800" b="1" dirty="0" err="1">
                <a:solidFill>
                  <a:srgbClr val="F8A81B"/>
                </a:solidFill>
                <a:latin typeface="Open Sans" panose="020B0606030504020204" pitchFamily="34" charset="0"/>
                <a:ea typeface="Open Sans" panose="020B0606030504020204" pitchFamily="34" charset="0"/>
                <a:cs typeface="Open Sans" panose="020B0606030504020204" pitchFamily="34" charset="0"/>
              </a:rPr>
              <a:t>myValue</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La valeur renvoyée par la fonction sera attribuée à votre nom de variable. </a:t>
            </a:r>
          </a:p>
        </p:txBody>
      </p:sp>
      <p:sp>
        <p:nvSpPr>
          <p:cNvPr id="6" name="object 3">
            <a:extLst>
              <a:ext uri="{FF2B5EF4-FFF2-40B4-BE49-F238E27FC236}">
                <a16:creationId xmlns:a16="http://schemas.microsoft.com/office/drawing/2014/main" id="{63132E60-D45C-8885-7BCD-6CB294EB0CC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4.4. </a:t>
            </a:r>
            <a:r>
              <a:rPr lang="en-US" b="1" dirty="0">
                <a:solidFill>
                  <a:schemeClr val="tx1"/>
                </a:solidFill>
              </a:rPr>
              <a:t>Syntaxe des fonctions et appel de fonctions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1345717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32AA7-B699-F4EE-B42A-FD51F4C8714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22DF044-CAB5-842E-0C8C-13AD821700C6}"/>
              </a:ext>
            </a:extLst>
          </p:cNvPr>
          <p:cNvSpPr txBox="1">
            <a:spLocks noGrp="1"/>
          </p:cNvSpPr>
          <p:nvPr>
            <p:ph type="title"/>
          </p:nvPr>
        </p:nvSpPr>
        <p:spPr>
          <a:xfrm>
            <a:off x="726282" y="432621"/>
            <a:ext cx="3463872"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5" name="object 3">
            <a:extLst>
              <a:ext uri="{FF2B5EF4-FFF2-40B4-BE49-F238E27FC236}">
                <a16:creationId xmlns:a16="http://schemas.microsoft.com/office/drawing/2014/main" id="{DC0CDB12-EA46-6020-9C74-CB018983A385}"/>
              </a:ext>
            </a:extLst>
          </p:cNvPr>
          <p:cNvSpPr txBox="1"/>
          <p:nvPr/>
        </p:nvSpPr>
        <p:spPr>
          <a:xfrm>
            <a:off x="726281" y="1500509"/>
            <a:ext cx="10307470" cy="1059338"/>
          </a:xfrm>
          <a:prstGeom prst="rect">
            <a:avLst/>
          </a:prstGeom>
        </p:spPr>
        <p:txBody>
          <a:bodyPr vert="horz" wrap="square" lIns="0" tIns="16329" rIns="0" bIns="0" rtlCol="0">
            <a:spAutoFit/>
          </a:bodyPr>
          <a:lstStyle/>
          <a:p>
            <a:pPr marL="285750" indent="-285750">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Un </a:t>
            </a: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type de données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est un moyen de classer une valeur et de déterminer les opérations qui peuvent être effectuées sur celle-ci. Tous les objets ont un type de données. </a:t>
            </a:r>
          </a:p>
          <a:p>
            <a:pPr marL="285750" indent="-285750">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Les opérateurs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sont des symboles utilisés pour effectuer des fonctions/calculs spécifiques. </a:t>
            </a:r>
          </a:p>
        </p:txBody>
      </p:sp>
      <p:pic>
        <p:nvPicPr>
          <p:cNvPr id="4" name="Picture 3" descr="page6image60921744">
            <a:extLst>
              <a:ext uri="{FF2B5EF4-FFF2-40B4-BE49-F238E27FC236}">
                <a16:creationId xmlns:a16="http://schemas.microsoft.com/office/drawing/2014/main" id="{9205AA22-D85D-1C4A-B101-647599D5F4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4" y="2591729"/>
            <a:ext cx="5184409" cy="34941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page6image60925696">
            <a:extLst>
              <a:ext uri="{FF2B5EF4-FFF2-40B4-BE49-F238E27FC236}">
                <a16:creationId xmlns:a16="http://schemas.microsoft.com/office/drawing/2014/main" id="{16522D70-7EE3-EA4E-8A77-D3A19E62A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591728"/>
            <a:ext cx="5570961" cy="3387145"/>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9">
            <a:extLst>
              <a:ext uri="{FF2B5EF4-FFF2-40B4-BE49-F238E27FC236}">
                <a16:creationId xmlns:a16="http://schemas.microsoft.com/office/drawing/2014/main" id="{D8E5093E-BC05-17B9-EFB0-D34F9F2BE08F}"/>
              </a:ext>
            </a:extLst>
          </p:cNvPr>
          <p:cNvSpPr>
            <a:spLocks noGrp="1"/>
          </p:cNvSpPr>
          <p:nvPr>
            <p:ph type="sldNum" sz="quarter" idx="7"/>
          </p:nvPr>
        </p:nvSpPr>
        <p:spPr/>
        <p:txBody>
          <a:bodyPr/>
          <a:lstStyle/>
          <a:p>
            <a:pPr marL="103685">
              <a:lnSpc>
                <a:spcPts val="1633"/>
              </a:lnSpc>
            </a:pPr>
            <a:fld id="{81D60167-4931-47E6-BA6A-407CBD079E47}" type="slidenum">
              <a:rPr lang="en-AT" spc="-64" smtClean="0"/>
              <a:t>47</a:t>
            </a:fld>
            <a:endParaRPr lang="en-AT" spc="-64" dirty="0"/>
          </a:p>
        </p:txBody>
      </p:sp>
      <p:sp>
        <p:nvSpPr>
          <p:cNvPr id="8" name="object 6">
            <a:extLst>
              <a:ext uri="{FF2B5EF4-FFF2-40B4-BE49-F238E27FC236}">
                <a16:creationId xmlns:a16="http://schemas.microsoft.com/office/drawing/2014/main" id="{4394A8C2-5F09-C854-FFCF-92319226C707}"/>
              </a:ext>
            </a:extLst>
          </p:cNvPr>
          <p:cNvSpPr txBox="1">
            <a:spLocks/>
          </p:cNvSpPr>
          <p:nvPr/>
        </p:nvSpPr>
        <p:spPr>
          <a:xfrm>
            <a:off x="7280031" y="6349505"/>
            <a:ext cx="417944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D2D00F81-DE06-40C4-8E0E-83133A8F524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4.5. </a:t>
            </a:r>
            <a:r>
              <a:rPr lang="en-US" b="1" dirty="0">
                <a:solidFill>
                  <a:schemeClr val="tx1"/>
                </a:solidFill>
              </a:rPr>
              <a:t>Types de données et opérateurs courants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06845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617F-CE8A-E83E-63C6-1D20B2BDC84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34A111C-CB0B-16E1-FE98-7BFA58588F1F}"/>
              </a:ext>
            </a:extLst>
          </p:cNvPr>
          <p:cNvSpPr txBox="1">
            <a:spLocks noGrp="1"/>
          </p:cNvSpPr>
          <p:nvPr>
            <p:ph type="title"/>
          </p:nvPr>
        </p:nvSpPr>
        <p:spPr>
          <a:xfrm>
            <a:off x="726282" y="432621"/>
            <a:ext cx="3463870"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9" name="TextBox 8">
            <a:extLst>
              <a:ext uri="{FF2B5EF4-FFF2-40B4-BE49-F238E27FC236}">
                <a16:creationId xmlns:a16="http://schemas.microsoft.com/office/drawing/2014/main" id="{36525A48-47CB-F5DA-A13F-1441FF3C6A03}"/>
              </a:ext>
            </a:extLst>
          </p:cNvPr>
          <p:cNvSpPr txBox="1"/>
          <p:nvPr/>
        </p:nvSpPr>
        <p:spPr>
          <a:xfrm>
            <a:off x="7477125" y="2459856"/>
            <a:ext cx="468297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eaLnBrk="0" fontAlgn="base" hangingPunct="0">
              <a:spcBef>
                <a:spcPct val="0"/>
              </a:spcBef>
              <a:spcAft>
                <a:spcPct val="0"/>
              </a:spcAft>
              <a:buClrTx/>
            </a:pPr>
            <a:r>
              <a:rPr lang="en-US" altLang="en-US" sz="20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xString</a:t>
            </a: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 = </a:t>
            </a:r>
            <a:r>
              <a:rPr lang="en-US" alt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input(</a:t>
            </a:r>
            <a:r>
              <a:rPr lang="en-US" altLang="en-US" sz="2000" dirty="0">
                <a:solidFill>
                  <a:srgbClr val="6091BA"/>
                </a:solidFill>
                <a:latin typeface="Open Sans" panose="020B0606030504020204" pitchFamily="34" charset="0"/>
                <a:ea typeface="Open Sans" panose="020B0606030504020204" pitchFamily="34" charset="0"/>
                <a:cs typeface="Open Sans" panose="020B0606030504020204" pitchFamily="34" charset="0"/>
              </a:rPr>
              <a:t>“ Entrez un nombre : ”</a:t>
            </a:r>
            <a:r>
              <a:rPr lang="en-US" altLang="en-US" sz="2000" dirty="0">
                <a:solidFill>
                  <a:srgbClr val="8D64AA"/>
                </a:solidFill>
                <a:latin typeface="Open Sans" panose="020B0606030504020204" pitchFamily="34" charset="0"/>
                <a:ea typeface="Open Sans" panose="020B0606030504020204" pitchFamily="34" charset="0"/>
                <a:cs typeface="Open Sans" panose="020B0606030504020204" pitchFamily="34" charset="0"/>
              </a:rPr>
              <a:t>) </a:t>
            </a:r>
          </a:p>
          <a:p>
            <a:pPr lvl="0" eaLnBrk="0" fontAlgn="base" hangingPunct="0">
              <a:spcBef>
                <a:spcPct val="0"/>
              </a:spcBef>
              <a:spcAft>
                <a:spcPct val="0"/>
              </a:spcAft>
              <a:buClrTx/>
            </a:pP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x = </a:t>
            </a:r>
            <a:r>
              <a:rPr lang="en-US" altLang="en-US" sz="2000" dirty="0">
                <a:solidFill>
                  <a:srgbClr val="A0CC3A"/>
                </a:solidFill>
                <a:latin typeface="Open Sans" panose="020B0606030504020204" pitchFamily="34" charset="0"/>
                <a:ea typeface="Open Sans" panose="020B0606030504020204" pitchFamily="34" charset="0"/>
                <a:cs typeface="Open Sans" panose="020B0606030504020204" pitchFamily="34" charset="0"/>
              </a:rPr>
              <a:t>int</a:t>
            </a:r>
            <a:r>
              <a:rPr lang="en-US" altLang="en-US" sz="2000" dirty="0">
                <a:solidFill>
                  <a:srgbClr val="6DAA44"/>
                </a:solidFill>
                <a:latin typeface="Open Sans" panose="020B0606030504020204" pitchFamily="34" charset="0"/>
                <a:ea typeface="Open Sans" panose="020B0606030504020204" pitchFamily="34" charset="0"/>
                <a:cs typeface="Open Sans" panose="020B0606030504020204" pitchFamily="34" charset="0"/>
              </a:rPr>
              <a:t>(</a:t>
            </a:r>
            <a:r>
              <a:rPr lang="en-US" altLang="en-US" sz="20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xString</a:t>
            </a:r>
            <a:r>
              <a:rPr lang="en-US" altLang="en-US" sz="2000" dirty="0">
                <a:solidFill>
                  <a:srgbClr val="6DAA44"/>
                </a:solidFill>
                <a:latin typeface="Open Sans" panose="020B0606030504020204" pitchFamily="34" charset="0"/>
                <a:ea typeface="Open Sans" panose="020B0606030504020204" pitchFamily="34" charset="0"/>
                <a:cs typeface="Open Sans" panose="020B0606030504020204" pitchFamily="34" charset="0"/>
              </a:rPr>
              <a:t>)</a:t>
            </a:r>
            <a:br>
              <a:rPr lang="en-US" altLang="en-US" sz="2000" dirty="0">
                <a:solidFill>
                  <a:srgbClr val="6DAA44"/>
                </a:solidFill>
                <a:latin typeface="Open Sans" panose="020B0606030504020204" pitchFamily="34" charset="0"/>
                <a:ea typeface="Open Sans" panose="020B0606030504020204" pitchFamily="34" charset="0"/>
                <a:cs typeface="Open Sans" panose="020B0606030504020204" pitchFamily="34" charset="0"/>
              </a:rPr>
            </a:b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y=x+2</a:t>
            </a:r>
            <a:b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br>
            <a:r>
              <a:rPr lang="en-US" altLang="en-US" sz="2000" dirty="0">
                <a:solidFill>
                  <a:srgbClr val="F8A81B"/>
                </a:solidFill>
                <a:latin typeface="Open Sans" panose="020B0606030504020204" pitchFamily="34" charset="0"/>
                <a:ea typeface="Open Sans" panose="020B0606030504020204" pitchFamily="34" charset="0"/>
                <a:cs typeface="Open Sans" panose="020B0606030504020204" pitchFamily="34" charset="0"/>
              </a:rPr>
              <a:t>print</a:t>
            </a:r>
            <a:r>
              <a:rPr lang="en-US" altLang="en-US" sz="2000" dirty="0">
                <a:solidFill>
                  <a:schemeClr val="tx1"/>
                </a:solidFill>
                <a:latin typeface="Open Sans" panose="020B0606030504020204" pitchFamily="34" charset="0"/>
                <a:ea typeface="Open Sans" panose="020B0606030504020204" pitchFamily="34" charset="0"/>
                <a:cs typeface="Open Sans" panose="020B0606030504020204" pitchFamily="34" charset="0"/>
              </a:rPr>
              <a:t>(y</a:t>
            </a:r>
            <a:r>
              <a:rPr lang="en-US" altLang="en-US" sz="2000" dirty="0">
                <a:solidFill>
                  <a:srgbClr val="F8A81B"/>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7" name="Slide Number Placeholder 6">
            <a:extLst>
              <a:ext uri="{FF2B5EF4-FFF2-40B4-BE49-F238E27FC236}">
                <a16:creationId xmlns:a16="http://schemas.microsoft.com/office/drawing/2014/main" id="{4F1D6CA6-556D-A061-66F8-E17F3C5B7BF7}"/>
              </a:ext>
            </a:extLst>
          </p:cNvPr>
          <p:cNvSpPr>
            <a:spLocks noGrp="1"/>
          </p:cNvSpPr>
          <p:nvPr>
            <p:ph type="sldNum" sz="quarter" idx="7"/>
          </p:nvPr>
        </p:nvSpPr>
        <p:spPr/>
        <p:txBody>
          <a:bodyPr/>
          <a:lstStyle/>
          <a:p>
            <a:pPr marL="103685">
              <a:lnSpc>
                <a:spcPts val="1633"/>
              </a:lnSpc>
            </a:pPr>
            <a:fld id="{81D60167-4931-47E6-BA6A-407CBD079E47}" type="slidenum">
              <a:rPr lang="en-AT" spc="-64" smtClean="0"/>
              <a:t>48</a:t>
            </a:fld>
            <a:endParaRPr lang="en-AT" spc="-64" dirty="0"/>
          </a:p>
        </p:txBody>
      </p:sp>
      <p:sp>
        <p:nvSpPr>
          <p:cNvPr id="4" name="object 6">
            <a:extLst>
              <a:ext uri="{FF2B5EF4-FFF2-40B4-BE49-F238E27FC236}">
                <a16:creationId xmlns:a16="http://schemas.microsoft.com/office/drawing/2014/main" id="{8FB8BBD3-4935-F7F9-A3A9-2696A0B2A868}"/>
              </a:ext>
            </a:extLst>
          </p:cNvPr>
          <p:cNvSpPr txBox="1">
            <a:spLocks/>
          </p:cNvSpPr>
          <p:nvPr/>
        </p:nvSpPr>
        <p:spPr>
          <a:xfrm>
            <a:off x="7193951" y="6349505"/>
            <a:ext cx="426552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6" name="Content Placeholder 2">
            <a:extLst>
              <a:ext uri="{FF2B5EF4-FFF2-40B4-BE49-F238E27FC236}">
                <a16:creationId xmlns:a16="http://schemas.microsoft.com/office/drawing/2014/main" id="{3FF170AB-ACCF-DEC3-970E-661399AF4894}"/>
              </a:ext>
            </a:extLst>
          </p:cNvPr>
          <p:cNvSpPr txBox="1">
            <a:spLocks/>
          </p:cNvSpPr>
          <p:nvPr/>
        </p:nvSpPr>
        <p:spPr>
          <a:xfrm>
            <a:off x="726282" y="1446786"/>
            <a:ext cx="6782743"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Clr>
                <a:schemeClr val="tx1"/>
              </a:buClr>
              <a:buSzPct val="100000"/>
              <a:buFont typeface="Arial" panose="020B0604020202020204" pitchFamily="34" charset="0"/>
              <a:buChar char="•"/>
            </a:pPr>
            <a:r>
              <a:rPr lang="en-US" sz="1700" b="1" dirty="0">
                <a:latin typeface="Aptos" panose="020B0004020202020204" pitchFamily="34" charset="0"/>
              </a:rPr>
              <a:t>Les fonctions d'entrée (input()) </a:t>
            </a:r>
            <a:r>
              <a:rPr lang="en-US" sz="1700" dirty="0">
                <a:latin typeface="Aptos" panose="020B0004020202020204" pitchFamily="34" charset="0"/>
              </a:rPr>
              <a:t>permettent aux utilisateurs d'un programme d'insérer des valeurs dans le code de programmation. </a:t>
            </a:r>
          </a:p>
          <a:p>
            <a:pPr marL="873572" lvl="1" indent="-285750">
              <a:buClr>
                <a:schemeClr val="tx1"/>
              </a:buClr>
              <a:buSzPct val="100000"/>
              <a:buFont typeface="Arial" panose="020B0604020202020204" pitchFamily="34" charset="0"/>
              <a:buChar char="•"/>
            </a:pPr>
            <a:r>
              <a:rPr lang="en-US" sz="1700" dirty="0">
                <a:latin typeface="Aptos" panose="020B0004020202020204" pitchFamily="34" charset="0"/>
              </a:rPr>
              <a:t>Le paramètre d'une fonction d'entrée est appelé </a:t>
            </a:r>
            <a:r>
              <a:rPr lang="en-US" sz="1700" b="1" dirty="0">
                <a:latin typeface="Aptos" panose="020B0004020202020204" pitchFamily="34" charset="0"/>
              </a:rPr>
              <a:t>invite</a:t>
            </a:r>
            <a:r>
              <a:rPr lang="en-US" sz="1700" dirty="0">
                <a:latin typeface="Aptos" panose="020B0004020202020204" pitchFamily="34" charset="0"/>
              </a:rPr>
              <a:t>. Il s'agit d'une chaîne (qui peut être indiquée par « » ou « ») telle que </a:t>
            </a:r>
            <a:r>
              <a:rPr lang="en-US" sz="1700" b="1" dirty="0">
                <a:latin typeface="Aptos" panose="020B0004020202020204" pitchFamily="34" charset="0"/>
              </a:rPr>
              <a:t>« Entrez un nombre : ».</a:t>
            </a:r>
            <a:endParaRPr lang="en-US" sz="1700" dirty="0">
              <a:latin typeface="Aptos" panose="020B0004020202020204" pitchFamily="34" charset="0"/>
            </a:endParaRPr>
          </a:p>
          <a:p>
            <a:pPr marL="873572" lvl="2" indent="-285750">
              <a:buClr>
                <a:schemeClr val="tx1"/>
              </a:buClr>
              <a:buSzPct val="100000"/>
              <a:buFont typeface="Arial" panose="020B0604020202020204" pitchFamily="34" charset="0"/>
              <a:buChar char="•"/>
            </a:pPr>
            <a:r>
              <a:rPr lang="en-US" sz="1700" dirty="0">
                <a:latin typeface="Aptos" panose="020B0004020202020204" pitchFamily="34" charset="0"/>
              </a:rPr>
              <a:t>La réponse de l'utilisateur à l'invite sera renvoyée à l'appel de l'instruction d'entrée sous forme de chaîne. Pour utiliser cette valeur comme n'importe quel autre type de données, elle doit être convertie à l'aide d'une autre fonction </a:t>
            </a:r>
            <a:r>
              <a:rPr lang="en-US" sz="1700" b="1" dirty="0">
                <a:latin typeface="Aptos" panose="020B0004020202020204" pitchFamily="34" charset="0"/>
              </a:rPr>
              <a:t>(int()). </a:t>
            </a:r>
          </a:p>
          <a:p>
            <a:pPr marL="285750" indent="-285750">
              <a:buClr>
                <a:schemeClr val="tx1"/>
              </a:buClr>
              <a:buSzPct val="100000"/>
              <a:buFont typeface="Arial" panose="020B0604020202020204" pitchFamily="34" charset="0"/>
              <a:buChar char="•"/>
            </a:pPr>
            <a:r>
              <a:rPr lang="en-US" sz="1700" b="1" dirty="0">
                <a:latin typeface="Aptos" panose="020B0004020202020204" pitchFamily="34" charset="0"/>
              </a:rPr>
              <a:t>Les fonctions d'impression (print()) </a:t>
            </a:r>
            <a:r>
              <a:rPr lang="en-US" sz="1700" dirty="0">
                <a:latin typeface="Aptos" panose="020B0004020202020204" pitchFamily="34" charset="0"/>
              </a:rPr>
              <a:t>permettent aux programmes d'afficher des chaînes de caractères aux utilisateurs sur une interface donnée. </a:t>
            </a:r>
          </a:p>
          <a:p>
            <a:pPr marL="873572" lvl="2" indent="-285750">
              <a:buClr>
                <a:schemeClr val="tx1"/>
              </a:buClr>
              <a:buSzPct val="100000"/>
              <a:buFont typeface="Arial" panose="020B0604020202020204" pitchFamily="34" charset="0"/>
              <a:buChar char="•"/>
            </a:pPr>
            <a:r>
              <a:rPr lang="en-US" sz="1700" dirty="0">
                <a:latin typeface="Aptos" panose="020B0004020202020204" pitchFamily="34" charset="0"/>
              </a:rPr>
              <a:t>Le paramètre de cette fonction peut être de n'importe quel type. Tous les types seront automatiquement convertis en chaînes. </a:t>
            </a:r>
          </a:p>
        </p:txBody>
      </p:sp>
      <p:sp>
        <p:nvSpPr>
          <p:cNvPr id="8" name="object 3">
            <a:extLst>
              <a:ext uri="{FF2B5EF4-FFF2-40B4-BE49-F238E27FC236}">
                <a16:creationId xmlns:a16="http://schemas.microsoft.com/office/drawing/2014/main" id="{3C3997B7-3F49-B19C-34C8-BC319E68F80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4.6. </a:t>
            </a:r>
            <a:r>
              <a:rPr lang="en-US" b="1" dirty="0">
                <a:solidFill>
                  <a:schemeClr val="tx1"/>
                </a:solidFill>
              </a:rPr>
              <a:t>Opérations d'entrée et de sortie</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7361205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B1B20-CD95-CD63-FD89-4F4194279AB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72D5617-FD5C-889A-47B6-A2B1448316EA}"/>
              </a:ext>
            </a:extLst>
          </p:cNvPr>
          <p:cNvSpPr txBox="1">
            <a:spLocks noGrp="1"/>
          </p:cNvSpPr>
          <p:nvPr>
            <p:ph type="title"/>
          </p:nvPr>
        </p:nvSpPr>
        <p:spPr>
          <a:xfrm>
            <a:off x="726281" y="432621"/>
            <a:ext cx="346386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9" name="TextBox 8">
            <a:extLst>
              <a:ext uri="{FF2B5EF4-FFF2-40B4-BE49-F238E27FC236}">
                <a16:creationId xmlns:a16="http://schemas.microsoft.com/office/drawing/2014/main" id="{FFD5FFEC-5425-E495-6455-E8F5DD1246B8}"/>
              </a:ext>
            </a:extLst>
          </p:cNvPr>
          <p:cNvSpPr txBox="1"/>
          <p:nvPr/>
        </p:nvSpPr>
        <p:spPr>
          <a:xfrm>
            <a:off x="7409200" y="2385637"/>
            <a:ext cx="4610911" cy="20867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eaLnBrk="0" fontAlgn="base" hangingPunct="0">
              <a:spcBef>
                <a:spcPct val="0"/>
              </a:spcBef>
              <a:spcAft>
                <a:spcPct val="0"/>
              </a:spcAft>
              <a:buClrTx/>
            </a:pPr>
            <a:r>
              <a:rPr lang="en-US" altLang="en-US" sz="1800" dirty="0" err="1">
                <a:solidFill>
                  <a:schemeClr val="tx1"/>
                </a:solidFill>
                <a:latin typeface="Calibri" panose="020F0502020204030204" pitchFamily="34" charset="0"/>
              </a:rPr>
              <a:t>xString </a:t>
            </a:r>
            <a:r>
              <a:rPr lang="en-US" altLang="en-US" sz="1800" dirty="0">
                <a:solidFill>
                  <a:schemeClr val="tx1"/>
                </a:solidFill>
                <a:latin typeface="Calibri" panose="020F0502020204030204" pitchFamily="34" charset="0"/>
              </a:rPr>
              <a:t>= input(« Entrez un nombre : ») </a:t>
            </a:r>
          </a:p>
          <a:p>
            <a:pPr lvl="0" eaLnBrk="0" fontAlgn="base" hangingPunct="0">
              <a:spcBef>
                <a:spcPct val="0"/>
              </a:spcBef>
              <a:spcAft>
                <a:spcPct val="0"/>
              </a:spcAft>
              <a:buClrTx/>
            </a:pPr>
            <a:r>
              <a:rPr lang="en-US" altLang="en-US" sz="1800" dirty="0">
                <a:solidFill>
                  <a:schemeClr val="tx1"/>
                </a:solidFill>
                <a:latin typeface="Calibri" panose="020F0502020204030204" pitchFamily="34" charset="0"/>
              </a:rPr>
              <a:t>x = int(</a:t>
            </a:r>
            <a:r>
              <a:rPr lang="en-US" altLang="en-US" sz="1800" dirty="0" err="1">
                <a:solidFill>
                  <a:schemeClr val="tx1"/>
                </a:solidFill>
                <a:latin typeface="Calibri" panose="020F0502020204030204" pitchFamily="34" charset="0"/>
              </a:rPr>
              <a:t>xString</a:t>
            </a:r>
            <a:r>
              <a:rPr lang="en-US" altLang="en-US" sz="1800" dirty="0">
                <a:solidFill>
                  <a:schemeClr val="tx1"/>
                </a:solidFill>
                <a:latin typeface="Calibri" panose="020F0502020204030204" pitchFamily="34" charset="0"/>
              </a:rPr>
              <a:t>) </a:t>
            </a:r>
            <a:endParaRPr lang="en-US" altLang="en-US" sz="1800" dirty="0">
              <a:solidFill>
                <a:schemeClr val="tx1"/>
              </a:solidFill>
            </a:endParaRPr>
          </a:p>
          <a:p>
            <a:pPr lvl="0" eaLnBrk="0" fontAlgn="base" hangingPunct="0">
              <a:spcBef>
                <a:spcPct val="0"/>
              </a:spcBef>
              <a:spcAft>
                <a:spcPct val="0"/>
              </a:spcAft>
              <a:buClrTx/>
            </a:pPr>
            <a:r>
              <a:rPr lang="en-US" altLang="en-US" sz="1800" dirty="0">
                <a:solidFill>
                  <a:srgbClr val="F8A81B"/>
                </a:solidFill>
                <a:latin typeface="Calibri" panose="020F0502020204030204" pitchFamily="34" charset="0"/>
              </a:rPr>
              <a:t>if </a:t>
            </a:r>
            <a:r>
              <a:rPr lang="en-US" altLang="en-US" sz="1800" dirty="0">
                <a:solidFill>
                  <a:srgbClr val="6091BA"/>
                </a:solidFill>
                <a:latin typeface="Calibri" panose="020F0502020204030204" pitchFamily="34" charset="0"/>
              </a:rPr>
              <a:t>x % 2 == 0</a:t>
            </a:r>
            <a:r>
              <a:rPr lang="en-US" altLang="en-US" sz="1800" dirty="0">
                <a:solidFill>
                  <a:srgbClr val="FF0000"/>
                </a:solidFill>
                <a:latin typeface="Calibri" panose="020F0502020204030204" pitchFamily="34" charset="0"/>
              </a:rPr>
              <a:t>:</a:t>
            </a:r>
            <a:br>
              <a:rPr lang="en-US" altLang="en-US" sz="1800" dirty="0">
                <a:solidFill>
                  <a:srgbClr val="FF0000"/>
                </a:solidFill>
                <a:latin typeface="Calibri" panose="020F0502020204030204" pitchFamily="34" charset="0"/>
              </a:rPr>
            </a:br>
            <a:r>
              <a:rPr lang="en-US" altLang="en-US" sz="1800" dirty="0">
                <a:solidFill>
                  <a:srgbClr val="FF0000"/>
                </a:solidFill>
                <a:latin typeface="Calibri" panose="020F0502020204030204" pitchFamily="34" charset="0"/>
              </a:rPr>
              <a:t>    </a:t>
            </a:r>
            <a:r>
              <a:rPr lang="en-US" altLang="en-US" sz="1800" dirty="0">
                <a:solidFill>
                  <a:schemeClr val="tx1"/>
                </a:solidFill>
                <a:latin typeface="Calibri" panose="020F0502020204030204" pitchFamily="34" charset="0"/>
              </a:rPr>
              <a:t>print(« Ceci est un nombre pair ») </a:t>
            </a:r>
            <a:endParaRPr lang="en-US" altLang="en-US" sz="1800" dirty="0">
              <a:solidFill>
                <a:schemeClr val="tx1"/>
              </a:solidFill>
            </a:endParaRPr>
          </a:p>
          <a:p>
            <a:pPr lvl="0" eaLnBrk="0" fontAlgn="base" hangingPunct="0">
              <a:spcBef>
                <a:spcPct val="0"/>
              </a:spcBef>
              <a:spcAft>
                <a:spcPct val="0"/>
              </a:spcAft>
              <a:buClrTx/>
            </a:pPr>
            <a:r>
              <a:rPr lang="en-US" altLang="en-US" sz="1800" dirty="0" err="1">
                <a:solidFill>
                  <a:srgbClr val="A0CC3A"/>
                </a:solidFill>
                <a:latin typeface="Calibri" panose="020F0502020204030204" pitchFamily="34" charset="0"/>
              </a:rPr>
              <a:t>elif </a:t>
            </a:r>
            <a:r>
              <a:rPr lang="en-US" altLang="en-US" sz="1800" dirty="0">
                <a:solidFill>
                  <a:srgbClr val="6091BA"/>
                </a:solidFill>
                <a:latin typeface="Calibri" panose="020F0502020204030204" pitchFamily="34" charset="0"/>
              </a:rPr>
              <a:t>x == 0 </a:t>
            </a:r>
            <a:r>
              <a:rPr lang="en-US" altLang="en-US" sz="1800" dirty="0">
                <a:solidFill>
                  <a:srgbClr val="6DAA44"/>
                </a:solidFill>
                <a:latin typeface="Calibri" panose="020F0502020204030204" pitchFamily="34" charset="0"/>
              </a:rPr>
              <a:t>:</a:t>
            </a:r>
            <a:br>
              <a:rPr lang="en-US" altLang="en-US" sz="1800" dirty="0">
                <a:solidFill>
                  <a:srgbClr val="6DAA44"/>
                </a:solidFill>
                <a:latin typeface="Calibri" panose="020F0502020204030204" pitchFamily="34" charset="0"/>
              </a:rPr>
            </a:br>
            <a:r>
              <a:rPr lang="en-US" altLang="en-US" sz="1800" dirty="0">
                <a:solidFill>
                  <a:srgbClr val="6DAA44"/>
                </a:solidFill>
                <a:latin typeface="Calibri" panose="020F0502020204030204" pitchFamily="34" charset="0"/>
              </a:rPr>
              <a:t>    </a:t>
            </a:r>
            <a:r>
              <a:rPr lang="en-US" altLang="en-US" sz="1800" dirty="0">
                <a:solidFill>
                  <a:schemeClr val="tx1"/>
                </a:solidFill>
                <a:latin typeface="Calibri" panose="020F0502020204030204" pitchFamily="34" charset="0"/>
              </a:rPr>
              <a:t>print(« Ce nombre est égal à 0 ») </a:t>
            </a:r>
          </a:p>
          <a:p>
            <a:pPr lvl="0" eaLnBrk="0" fontAlgn="base" hangingPunct="0">
              <a:spcBef>
                <a:spcPct val="0"/>
              </a:spcBef>
              <a:spcAft>
                <a:spcPct val="0"/>
              </a:spcAft>
              <a:buClrTx/>
            </a:pPr>
            <a:r>
              <a:rPr lang="en-US" altLang="en-US" sz="1800" dirty="0">
                <a:solidFill>
                  <a:srgbClr val="8D64AA"/>
                </a:solidFill>
                <a:latin typeface="Calibri" panose="020F0502020204030204" pitchFamily="34" charset="0"/>
              </a:rPr>
              <a:t>sinon </a:t>
            </a:r>
            <a:r>
              <a:rPr lang="en-US" altLang="en-US" sz="1800" dirty="0">
                <a:solidFill>
                  <a:schemeClr val="tx1"/>
                </a:solidFill>
                <a:latin typeface="Calibri" panose="020F0502020204030204" pitchFamily="34" charset="0"/>
              </a:rPr>
              <a:t>:</a:t>
            </a:r>
          </a:p>
          <a:p>
            <a:pPr lvl="0" eaLnBrk="0" fontAlgn="base" hangingPunct="0">
              <a:spcBef>
                <a:spcPct val="0"/>
              </a:spcBef>
              <a:spcAft>
                <a:spcPct val="0"/>
              </a:spcAft>
              <a:buClrTx/>
            </a:pPr>
            <a:r>
              <a:rPr lang="en-US" altLang="en-US" sz="1800" dirty="0">
                <a:solidFill>
                  <a:schemeClr val="tx1"/>
                </a:solidFill>
                <a:latin typeface="Calibri" panose="020F0502020204030204" pitchFamily="34" charset="0"/>
              </a:rPr>
              <a:t>    print(« C'est un nombre impair »)</a:t>
            </a:r>
          </a:p>
        </p:txBody>
      </p:sp>
      <p:sp>
        <p:nvSpPr>
          <p:cNvPr id="10" name="Slide Number Placeholder 9">
            <a:extLst>
              <a:ext uri="{FF2B5EF4-FFF2-40B4-BE49-F238E27FC236}">
                <a16:creationId xmlns:a16="http://schemas.microsoft.com/office/drawing/2014/main" id="{36D36D67-B267-6BD8-4524-732470A5B2A2}"/>
              </a:ext>
            </a:extLst>
          </p:cNvPr>
          <p:cNvSpPr>
            <a:spLocks noGrp="1"/>
          </p:cNvSpPr>
          <p:nvPr>
            <p:ph type="sldNum" sz="quarter" idx="7"/>
          </p:nvPr>
        </p:nvSpPr>
        <p:spPr/>
        <p:txBody>
          <a:bodyPr/>
          <a:lstStyle/>
          <a:p>
            <a:pPr marL="103685">
              <a:lnSpc>
                <a:spcPts val="1633"/>
              </a:lnSpc>
            </a:pPr>
            <a:fld id="{81D60167-4931-47E6-BA6A-407CBD079E47}" type="slidenum">
              <a:rPr lang="en-AT" spc="-64" smtClean="0"/>
              <a:t>49</a:t>
            </a:fld>
            <a:endParaRPr lang="en-AT" spc="-64" dirty="0"/>
          </a:p>
        </p:txBody>
      </p:sp>
      <p:sp>
        <p:nvSpPr>
          <p:cNvPr id="7" name="object 6">
            <a:extLst>
              <a:ext uri="{FF2B5EF4-FFF2-40B4-BE49-F238E27FC236}">
                <a16:creationId xmlns:a16="http://schemas.microsoft.com/office/drawing/2014/main" id="{6D880A92-59BC-A598-FA82-0DFAC590785B}"/>
              </a:ext>
            </a:extLst>
          </p:cNvPr>
          <p:cNvSpPr txBox="1">
            <a:spLocks/>
          </p:cNvSpPr>
          <p:nvPr/>
        </p:nvSpPr>
        <p:spPr>
          <a:xfrm>
            <a:off x="7197969" y="6349505"/>
            <a:ext cx="426150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Content Placeholder 2">
            <a:extLst>
              <a:ext uri="{FF2B5EF4-FFF2-40B4-BE49-F238E27FC236}">
                <a16:creationId xmlns:a16="http://schemas.microsoft.com/office/drawing/2014/main" id="{AE49F52F-2F0D-5627-C566-1EA17E9B30E6}"/>
              </a:ext>
            </a:extLst>
          </p:cNvPr>
          <p:cNvSpPr txBox="1">
            <a:spLocks/>
          </p:cNvSpPr>
          <p:nvPr/>
        </p:nvSpPr>
        <p:spPr>
          <a:xfrm>
            <a:off x="726281" y="1507076"/>
            <a:ext cx="6782743"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171450" indent="-171450">
              <a:buFont typeface="Arial" panose="020B0604020202020204" pitchFamily="34" charset="0"/>
              <a:buChar char="•"/>
            </a:pP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Instruction if-else</a:t>
            </a:r>
          </a:p>
          <a:p>
            <a:pPr marL="759272" lvl="1" indent="-171450">
              <a:buFont typeface="Arial" panose="020B0604020202020204" pitchFamily="34" charset="0"/>
              <a:buChar char="•"/>
            </a:pP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Les instructions if-else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permettent aux programmeurs d'adapter la fonction de leur code en fonction d'une condition donnée. </a:t>
            </a:r>
          </a:p>
          <a:p>
            <a:pPr marL="759272" lvl="1" indent="-171450">
              <a:buFont typeface="Arial" panose="020B0604020202020204" pitchFamily="34" charset="0"/>
              <a:buChar char="•"/>
            </a:pP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Si une condition donnée (</a:t>
            </a:r>
            <a:r>
              <a:rPr lang="en-US" sz="1700" dirty="0">
                <a:solidFill>
                  <a:srgbClr val="6091BA"/>
                </a:solidFill>
                <a:latin typeface="Aptos" panose="020B0004020202020204" pitchFamily="34" charset="0"/>
                <a:ea typeface="Open Sans" panose="020B0606030504020204" pitchFamily="34" charset="0"/>
                <a:cs typeface="Open Sans" panose="020B0606030504020204" pitchFamily="34" charset="0"/>
              </a:rPr>
              <a:t>par exemple </a:t>
            </a:r>
            <a:r>
              <a:rPr lang="en-US" sz="1700" b="1" dirty="0">
                <a:solidFill>
                  <a:srgbClr val="6091BA"/>
                </a:solidFill>
                <a:latin typeface="Aptos" panose="020B0004020202020204" pitchFamily="34" charset="0"/>
                <a:ea typeface="Open Sans" panose="020B0606030504020204" pitchFamily="34" charset="0"/>
                <a:cs typeface="Open Sans" panose="020B0606030504020204" pitchFamily="34" charset="0"/>
              </a:rPr>
              <a:t>x % 2 == 0</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est vraie, les instructions qui suivent l'instruction if (</a:t>
            </a:r>
            <a:r>
              <a:rPr lang="en-US" sz="1700" b="1" dirty="0">
                <a:solidFill>
                  <a:srgbClr val="FF0000"/>
                </a:solidFill>
                <a:latin typeface="Aptos" panose="020B0004020202020204" pitchFamily="34" charset="0"/>
                <a:ea typeface="Open Sans" panose="020B0606030504020204" pitchFamily="34" charset="0"/>
                <a:cs typeface="Open Sans" panose="020B0606030504020204" pitchFamily="34" charset="0"/>
              </a:rPr>
              <a:t>si</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seront exécutées. Si la condition est fausse, les instructions qui suivent l'instruction else (</a:t>
            </a:r>
            <a:r>
              <a:rPr lang="en-US" sz="1700" b="1" dirty="0">
                <a:solidFill>
                  <a:srgbClr val="8D64AA"/>
                </a:solidFill>
                <a:latin typeface="Aptos" panose="020B0004020202020204" pitchFamily="34" charset="0"/>
                <a:ea typeface="Open Sans" panose="020B0606030504020204" pitchFamily="34" charset="0"/>
                <a:cs typeface="Open Sans" panose="020B0606030504020204" pitchFamily="34" charset="0"/>
              </a:rPr>
              <a:t>sinon</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seront exécutées. </a:t>
            </a:r>
          </a:p>
          <a:p>
            <a:pPr marL="759272" lvl="2" indent="-171450">
              <a:buFont typeface="Arial" panose="020B0604020202020204" pitchFamily="34" charset="0"/>
              <a:buChar char="•"/>
            </a:pP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La condition est testée à l'aide des opérateurs booléens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(est égal à),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(n'est pas égal à)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et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(utilisé pour tester plusieurs conditions) et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or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(utilisé pour tester si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AU MOINS UNE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condition est vraie). </a:t>
            </a:r>
          </a:p>
          <a:p>
            <a:pPr marL="759272" lvl="2" indent="-171450">
              <a:buFont typeface="Arial" panose="020B0604020202020204" pitchFamily="34" charset="0"/>
              <a:buChar char="•"/>
            </a:pP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De plus,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les instructions else-if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a:t>
            </a:r>
            <a:r>
              <a:rPr lang="en-US" sz="1700" b="1" dirty="0" err="1">
                <a:solidFill>
                  <a:srgbClr val="A0CC3A"/>
                </a:solidFill>
                <a:latin typeface="Aptos" panose="020B0004020202020204" pitchFamily="34" charset="0"/>
                <a:ea typeface="Open Sans" panose="020B0606030504020204" pitchFamily="34" charset="0"/>
                <a:cs typeface="Open Sans" panose="020B0606030504020204" pitchFamily="34" charset="0"/>
              </a:rPr>
              <a:t>elif</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peuvent être utilisées pour fournir des instructions de codage uniques pour plusieurs conditions. </a:t>
            </a:r>
          </a:p>
          <a:p>
            <a:pPr marL="342900" indent="-342900">
              <a:buFont typeface="Arial" panose="020B0604020202020204" pitchFamily="34" charset="0"/>
              <a:buChar char="•"/>
            </a:pPr>
            <a:endParaRPr lang="en-US" sz="1700" dirty="0">
              <a:latin typeface="Aptos" panose="020B0004020202020204" pitchFamily="34" charset="0"/>
            </a:endParaRPr>
          </a:p>
        </p:txBody>
      </p:sp>
      <p:sp>
        <p:nvSpPr>
          <p:cNvPr id="6" name="object 3">
            <a:extLst>
              <a:ext uri="{FF2B5EF4-FFF2-40B4-BE49-F238E27FC236}">
                <a16:creationId xmlns:a16="http://schemas.microsoft.com/office/drawing/2014/main" id="{50ED0DB2-A0EA-97B0-10B7-DA594AB45E4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4.7. </a:t>
            </a:r>
            <a:r>
              <a:rPr lang="en-US" b="1" dirty="0">
                <a:solidFill>
                  <a:schemeClr val="tx1"/>
                </a:solidFill>
              </a:rPr>
              <a:t>Instructions conditionnelles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923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C8ECC-119A-6716-ABA4-24348E19C1F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E550E7E-F5A1-62C9-C96A-6EAAF9F98E88}"/>
              </a:ext>
            </a:extLst>
          </p:cNvPr>
          <p:cNvSpPr/>
          <p:nvPr/>
        </p:nvSpPr>
        <p:spPr>
          <a:xfrm>
            <a:off x="2815127" y="2456234"/>
            <a:ext cx="6555500"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00 :</a:t>
            </a:r>
          </a:p>
          <a:p>
            <a:pPr algn="ctr"/>
            <a:r>
              <a:rPr lang="en-US" sz="3200" b="1" dirty="0">
                <a:solidFill>
                  <a:schemeClr val="bg1"/>
                </a:solidFill>
                <a:latin typeface="Calibri" panose="020F0502020204030204" pitchFamily="34" charset="0"/>
                <a:cs typeface="Calibri" panose="020F0502020204030204" pitchFamily="34" charset="0"/>
              </a:rPr>
              <a:t>Objectifs et résultats d'apprentissage</a:t>
            </a:r>
          </a:p>
        </p:txBody>
      </p:sp>
      <p:sp>
        <p:nvSpPr>
          <p:cNvPr id="7" name="Slide Number Placeholder 6">
            <a:extLst>
              <a:ext uri="{FF2B5EF4-FFF2-40B4-BE49-F238E27FC236}">
                <a16:creationId xmlns:a16="http://schemas.microsoft.com/office/drawing/2014/main" id="{EC2C9CB4-3CFF-E932-5AD7-246258618A2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5</a:t>
            </a:fld>
            <a:endParaRPr lang="en-AT" spc="-64" dirty="0"/>
          </a:p>
        </p:txBody>
      </p:sp>
      <p:sp>
        <p:nvSpPr>
          <p:cNvPr id="5" name="object 6">
            <a:extLst>
              <a:ext uri="{FF2B5EF4-FFF2-40B4-BE49-F238E27FC236}">
                <a16:creationId xmlns:a16="http://schemas.microsoft.com/office/drawing/2014/main" id="{352D981A-E455-2CD6-2315-7FAC9D479B2C}"/>
              </a:ext>
            </a:extLst>
          </p:cNvPr>
          <p:cNvSpPr txBox="1">
            <a:spLocks/>
          </p:cNvSpPr>
          <p:nvPr/>
        </p:nvSpPr>
        <p:spPr>
          <a:xfrm>
            <a:off x="6921795" y="6349505"/>
            <a:ext cx="4537677"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6" name="object 6">
            <a:extLst>
              <a:ext uri="{FF2B5EF4-FFF2-40B4-BE49-F238E27FC236}">
                <a16:creationId xmlns:a16="http://schemas.microsoft.com/office/drawing/2014/main" id="{19962AAD-F97C-933D-B366-9FC16D984787}"/>
              </a:ext>
            </a:extLst>
          </p:cNvPr>
          <p:cNvSpPr txBox="1">
            <a:spLocks noGrp="1"/>
          </p:cNvSpPr>
          <p:nvPr>
            <p:ph type="ftr" sz="quarter" idx="5"/>
          </p:nvPr>
        </p:nvSpPr>
        <p:spPr>
          <a:xfrm>
            <a:off x="763501" y="6349505"/>
            <a:ext cx="3585215"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extLst>
      <p:ext uri="{BB962C8B-B14F-4D97-AF65-F5344CB8AC3E}">
        <p14:creationId xmlns:p14="http://schemas.microsoft.com/office/powerpoint/2010/main" val="2126336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3D498-A927-3487-F041-43930D21F79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2D85167-80D1-C5CF-FEA5-B8D1E234D487}"/>
              </a:ext>
            </a:extLst>
          </p:cNvPr>
          <p:cNvSpPr txBox="1">
            <a:spLocks noGrp="1"/>
          </p:cNvSpPr>
          <p:nvPr>
            <p:ph type="title"/>
          </p:nvPr>
        </p:nvSpPr>
        <p:spPr>
          <a:xfrm>
            <a:off x="726281" y="432621"/>
            <a:ext cx="346386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9" name="TextBox 8">
            <a:extLst>
              <a:ext uri="{FF2B5EF4-FFF2-40B4-BE49-F238E27FC236}">
                <a16:creationId xmlns:a16="http://schemas.microsoft.com/office/drawing/2014/main" id="{FF405FE4-DB71-5FC9-3FE8-F4B35F6AFB4E}"/>
              </a:ext>
            </a:extLst>
          </p:cNvPr>
          <p:cNvSpPr txBox="1"/>
          <p:nvPr/>
        </p:nvSpPr>
        <p:spPr>
          <a:xfrm>
            <a:off x="7651625" y="2387720"/>
            <a:ext cx="4405695" cy="129439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myString</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 input(“Entrez un </a:t>
            </a: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nombre</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myInt </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int(</a:t>
            </a:r>
            <a:r>
              <a:rPr kumimoji="0" lang="en-US" altLang="en-US" sz="2000" b="0" i="0" u="none" strike="noStrike" cap="none" normalizeH="0" baseline="0" dirty="0" err="1">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myString</a:t>
            </a:r>
            <a:r>
              <a:rPr kumimoji="0" lang="en-US" altLang="en-US" sz="2000" b="0" i="0" u="none" strike="noStrike" cap="none" normalizeH="0" baseline="0" dirty="0">
                <a:ln>
                  <a:noFill/>
                </a:ln>
                <a:solidFill>
                  <a:schemeClr val="tx1"/>
                </a:solidFill>
                <a:effectLst/>
                <a:latin typeface="Aptos" panose="020B0004020202020204" pitchFamily="34" charset="0"/>
                <a:ea typeface="Open Sans" panose="020B0606030504020204" pitchFamily="34" charset="0"/>
                <a:cs typeface="Open Sans" panose="020B0606030504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eaLnBrk="0" fontAlgn="base" hangingPunct="0">
              <a:spcBef>
                <a:spcPct val="0"/>
              </a:spcBef>
              <a:spcAft>
                <a:spcPct val="0"/>
              </a:spcAft>
              <a:buClrTx/>
            </a:pPr>
            <a:r>
              <a:rPr lang="en-US" altLang="en-US" sz="2000" dirty="0">
                <a:solidFill>
                  <a:srgbClr val="F8A81B"/>
                </a:solidFill>
                <a:latin typeface="Aptos" panose="020B0004020202020204" pitchFamily="34" charset="0"/>
                <a:ea typeface="Open Sans" panose="020B0606030504020204" pitchFamily="34" charset="0"/>
                <a:cs typeface="Open Sans" panose="020B0606030504020204" pitchFamily="34" charset="0"/>
              </a:rPr>
              <a:t>for </a:t>
            </a:r>
            <a:r>
              <a:rPr lang="en-US" altLang="en-US" sz="2000" dirty="0">
                <a:solidFill>
                  <a:srgbClr val="6091BA"/>
                </a:solidFill>
                <a:latin typeface="Aptos" panose="020B0004020202020204" pitchFamily="34" charset="0"/>
                <a:ea typeface="Open Sans" panose="020B0606030504020204" pitchFamily="34" charset="0"/>
                <a:cs typeface="Open Sans" panose="020B0606030504020204" pitchFamily="34" charset="0"/>
              </a:rPr>
              <a:t>x </a:t>
            </a:r>
            <a:r>
              <a:rPr lang="en-US" altLang="en-US" sz="2000" dirty="0">
                <a:solidFill>
                  <a:srgbClr val="8D64AA"/>
                </a:solidFill>
                <a:latin typeface="Aptos" panose="020B0004020202020204" pitchFamily="34" charset="0"/>
                <a:ea typeface="Open Sans" panose="020B0606030504020204" pitchFamily="34" charset="0"/>
                <a:cs typeface="Open Sans" panose="020B0606030504020204" pitchFamily="34" charset="0"/>
              </a:rPr>
              <a:t>in </a:t>
            </a:r>
            <a:r>
              <a:rPr lang="en-US" altLang="en-US" sz="2000" dirty="0">
                <a:solidFill>
                  <a:srgbClr val="A0CC3A"/>
                </a:solidFill>
                <a:latin typeface="Aptos" panose="020B0004020202020204" pitchFamily="34" charset="0"/>
                <a:ea typeface="Open Sans" panose="020B0606030504020204" pitchFamily="34" charset="0"/>
                <a:cs typeface="Open Sans" panose="020B0606030504020204" pitchFamily="34" charset="0"/>
              </a:rPr>
              <a:t>range(0, 5, 1): </a:t>
            </a:r>
            <a:r>
              <a:rPr lang="en-US" alt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print(</a:t>
            </a:r>
            <a:r>
              <a:rPr lang="en-US" altLang="en-US" sz="2000" dirty="0" err="1">
                <a:solidFill>
                  <a:schemeClr val="tx1"/>
                </a:solidFill>
                <a:latin typeface="Aptos" panose="020B0004020202020204" pitchFamily="34" charset="0"/>
                <a:ea typeface="Open Sans" panose="020B0606030504020204" pitchFamily="34" charset="0"/>
                <a:cs typeface="Open Sans" panose="020B0606030504020204" pitchFamily="34" charset="0"/>
              </a:rPr>
              <a:t>myInt</a:t>
            </a:r>
            <a:r>
              <a:rPr lang="en-US" altLang="en-US" sz="20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p:txBody>
      </p:sp>
      <p:sp>
        <p:nvSpPr>
          <p:cNvPr id="10" name="Slide Number Placeholder 9">
            <a:extLst>
              <a:ext uri="{FF2B5EF4-FFF2-40B4-BE49-F238E27FC236}">
                <a16:creationId xmlns:a16="http://schemas.microsoft.com/office/drawing/2014/main" id="{801D9AD7-DDE5-0726-772A-8CB47E2A3597}"/>
              </a:ext>
            </a:extLst>
          </p:cNvPr>
          <p:cNvSpPr>
            <a:spLocks noGrp="1"/>
          </p:cNvSpPr>
          <p:nvPr>
            <p:ph type="sldNum" sz="quarter" idx="7"/>
          </p:nvPr>
        </p:nvSpPr>
        <p:spPr/>
        <p:txBody>
          <a:bodyPr/>
          <a:lstStyle/>
          <a:p>
            <a:pPr marL="103685">
              <a:lnSpc>
                <a:spcPts val="1633"/>
              </a:lnSpc>
            </a:pPr>
            <a:fld id="{81D60167-4931-47E6-BA6A-407CBD079E47}" type="slidenum">
              <a:rPr lang="en-AT" spc="-64" smtClean="0"/>
              <a:t>50</a:t>
            </a:fld>
            <a:endParaRPr lang="en-AT" spc="-64" dirty="0"/>
          </a:p>
        </p:txBody>
      </p:sp>
      <p:sp>
        <p:nvSpPr>
          <p:cNvPr id="7" name="object 6">
            <a:extLst>
              <a:ext uri="{FF2B5EF4-FFF2-40B4-BE49-F238E27FC236}">
                <a16:creationId xmlns:a16="http://schemas.microsoft.com/office/drawing/2014/main" id="{F1AAB027-745B-A5B9-C543-B57CBA48FF42}"/>
              </a:ext>
            </a:extLst>
          </p:cNvPr>
          <p:cNvSpPr txBox="1">
            <a:spLocks/>
          </p:cNvSpPr>
          <p:nvPr/>
        </p:nvSpPr>
        <p:spPr>
          <a:xfrm>
            <a:off x="7192273" y="6349505"/>
            <a:ext cx="4267200"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Content Placeholder 2">
            <a:extLst>
              <a:ext uri="{FF2B5EF4-FFF2-40B4-BE49-F238E27FC236}">
                <a16:creationId xmlns:a16="http://schemas.microsoft.com/office/drawing/2014/main" id="{71C607BE-9787-4C37-A6B7-86B63F0EB414}"/>
              </a:ext>
            </a:extLst>
          </p:cNvPr>
          <p:cNvSpPr txBox="1">
            <a:spLocks/>
          </p:cNvSpPr>
          <p:nvPr/>
        </p:nvSpPr>
        <p:spPr>
          <a:xfrm>
            <a:off x="726281" y="1303327"/>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171450" indent="-171450">
              <a:lnSpc>
                <a:spcPct val="100000"/>
              </a:lnSpc>
              <a:spcBef>
                <a:spcPts val="600"/>
              </a:spcBef>
              <a:buClr>
                <a:schemeClr val="tx1"/>
              </a:buClr>
              <a:buFont typeface="Arial" panose="020B0604020202020204" pitchFamily="34" charset="0"/>
              <a:buChar char="•"/>
            </a:pPr>
            <a:r>
              <a:rPr lang="en-US" sz="1700" b="1" dirty="0">
                <a:latin typeface="Aptos" panose="020B0004020202020204" pitchFamily="34" charset="0"/>
                <a:ea typeface="Open Sans" panose="020B0606030504020204" pitchFamily="34" charset="0"/>
                <a:cs typeface="Open Sans" panose="020B0606030504020204" pitchFamily="34" charset="0"/>
              </a:rPr>
              <a:t>Boucles « for »</a:t>
            </a:r>
            <a:endPar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759272" lvl="1" indent="-171450">
              <a:spcBef>
                <a:spcPts val="600"/>
              </a:spcBef>
              <a:buClr>
                <a:schemeClr val="tx1"/>
              </a:buClr>
              <a:buFont typeface="Arial" panose="020B0604020202020204" pitchFamily="34" charset="0"/>
              <a:buChar char="•"/>
            </a:pP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Les boucles « for »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effectuent la même tâche (itération) autant de fois que spécifié par un </a:t>
            </a:r>
            <a:r>
              <a:rPr lang="en-US" sz="17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itérable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(quelque chose qui peut être évalué de manière répétée, comme une liste, une chaîne ou une plage). </a:t>
            </a:r>
          </a:p>
          <a:p>
            <a:pPr marL="759272" lvl="1" indent="-171450">
              <a:buClr>
                <a:schemeClr val="tx1"/>
              </a:buClr>
              <a:buFont typeface="Arial" panose="020B0604020202020204" pitchFamily="34" charset="0"/>
              <a:buChar char="•"/>
            </a:pPr>
            <a:r>
              <a:rPr lang="en-US" sz="1700" b="1" dirty="0">
                <a:solidFill>
                  <a:srgbClr val="F8A81B"/>
                </a:solidFill>
                <a:latin typeface="Aptos" panose="020B0004020202020204" pitchFamily="34" charset="0"/>
                <a:ea typeface="Open Sans" panose="020B0606030504020204" pitchFamily="34" charset="0"/>
                <a:cs typeface="Open Sans" panose="020B0606030504020204" pitchFamily="34" charset="0"/>
              </a:rPr>
              <a:t>for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définit la boucle for </a:t>
            </a:r>
          </a:p>
          <a:p>
            <a:pPr marL="759272" lvl="1" indent="-171450">
              <a:buClr>
                <a:schemeClr val="tx1"/>
              </a:buClr>
              <a:buFont typeface="Arial" panose="020B0604020202020204" pitchFamily="34" charset="0"/>
              <a:buChar char="•"/>
            </a:pPr>
            <a:r>
              <a:rPr lang="en-US" sz="1700" b="1" dirty="0">
                <a:solidFill>
                  <a:srgbClr val="6091BA"/>
                </a:solidFill>
                <a:latin typeface="Aptos" panose="020B0004020202020204" pitchFamily="34" charset="0"/>
                <a:ea typeface="Open Sans" panose="020B0606030504020204" pitchFamily="34" charset="0"/>
                <a:cs typeface="Open Sans" panose="020B0606030504020204" pitchFamily="34" charset="0"/>
              </a:rPr>
              <a:t>x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est la variable qui définit le nombre de fois où les instructions contenues dans la boucle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print(</a:t>
            </a:r>
            <a:r>
              <a:rPr lang="en-US" sz="1700" b="1" dirty="0" err="1">
                <a:solidFill>
                  <a:schemeClr val="tx1"/>
                </a:solidFill>
                <a:latin typeface="Aptos" panose="020B0004020202020204" pitchFamily="34" charset="0"/>
                <a:ea typeface="Open Sans" panose="020B0606030504020204" pitchFamily="34" charset="0"/>
                <a:cs typeface="Open Sans" panose="020B0606030504020204" pitchFamily="34" charset="0"/>
              </a:rPr>
              <a:t>myInt</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sont exécutées. </a:t>
            </a:r>
          </a:p>
          <a:p>
            <a:pPr marL="759272" lvl="1" indent="-171450">
              <a:buClr>
                <a:schemeClr val="tx1"/>
              </a:buClr>
              <a:buFont typeface="Arial" panose="020B0604020202020204" pitchFamily="34" charset="0"/>
              <a:buChar char="•"/>
            </a:pP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La fonction</a:t>
            </a:r>
            <a:r>
              <a:rPr lang="en-US" sz="1700" b="1" dirty="0">
                <a:solidFill>
                  <a:srgbClr val="A0CC3A"/>
                </a:solidFill>
                <a:latin typeface="Aptos" panose="020B0004020202020204" pitchFamily="34" charset="0"/>
                <a:ea typeface="Open Sans" panose="020B0606030504020204" pitchFamily="34" charset="0"/>
                <a:cs typeface="Open Sans" panose="020B0606030504020204" pitchFamily="34" charset="0"/>
              </a:rPr>
              <a:t> range(start, stop, step)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est souvent utilisée pour définir x. </a:t>
            </a:r>
          </a:p>
          <a:p>
            <a:pPr marL="759272" lvl="2" indent="-171450">
              <a:buClr>
                <a:schemeClr val="tx1"/>
              </a:buClr>
              <a:buFont typeface="Arial" panose="020B0604020202020204" pitchFamily="34" charset="0"/>
              <a:buChar char="•"/>
            </a:pP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La valeur de départ est définie par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start</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la valeur finale est définie par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stop – 1</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et l'amplitude à laquelle x change entre les boucles est définie par </a:t>
            </a:r>
            <a:r>
              <a:rPr lang="en-US" sz="1700" b="1" dirty="0">
                <a:solidFill>
                  <a:schemeClr val="tx1"/>
                </a:solidFill>
                <a:latin typeface="Aptos" panose="020B0004020202020204" pitchFamily="34" charset="0"/>
                <a:ea typeface="Open Sans" panose="020B0606030504020204" pitchFamily="34" charset="0"/>
                <a:cs typeface="Open Sans" panose="020B0606030504020204" pitchFamily="34" charset="0"/>
              </a:rPr>
              <a:t>step</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 </a:t>
            </a:r>
          </a:p>
          <a:p>
            <a:pPr marL="759272" lvl="1" indent="-171450">
              <a:buClr>
                <a:schemeClr val="tx1"/>
              </a:buClr>
              <a:buFont typeface="Arial" panose="020B0604020202020204" pitchFamily="34" charset="0"/>
              <a:buChar char="•"/>
            </a:pPr>
            <a:r>
              <a:rPr lang="en-US" sz="1700" b="1" dirty="0">
                <a:solidFill>
                  <a:srgbClr val="8D64AA"/>
                </a:solidFill>
                <a:latin typeface="Aptos" panose="020B0004020202020204" pitchFamily="34" charset="0"/>
                <a:ea typeface="Open Sans" panose="020B0606030504020204" pitchFamily="34" charset="0"/>
                <a:cs typeface="Open Sans" panose="020B0606030504020204" pitchFamily="34" charset="0"/>
              </a:rPr>
              <a:t>in </a:t>
            </a:r>
            <a:r>
              <a:rPr lang="en-US" sz="1700" dirty="0">
                <a:solidFill>
                  <a:schemeClr val="tx1"/>
                </a:solidFill>
                <a:latin typeface="Aptos" panose="020B0004020202020204" pitchFamily="34" charset="0"/>
                <a:ea typeface="Open Sans" panose="020B0606030504020204" pitchFamily="34" charset="0"/>
                <a:cs typeface="Open Sans" panose="020B0606030504020204" pitchFamily="34" charset="0"/>
              </a:rPr>
              <a:t>est un opérateur booléen qui renvoie true si la valeur donnée (x) se trouve dans une liste, une chaîne, une plage, etc. donnée.</a:t>
            </a:r>
          </a:p>
        </p:txBody>
      </p:sp>
      <p:sp>
        <p:nvSpPr>
          <p:cNvPr id="6" name="object 3">
            <a:extLst>
              <a:ext uri="{FF2B5EF4-FFF2-40B4-BE49-F238E27FC236}">
                <a16:creationId xmlns:a16="http://schemas.microsoft.com/office/drawing/2014/main" id="{2B318777-7D83-3A7C-B032-97B01F4A09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4.8. </a:t>
            </a:r>
            <a:r>
              <a:rPr lang="en-US" b="1" dirty="0">
                <a:solidFill>
                  <a:schemeClr val="tx1"/>
                </a:solidFill>
              </a:rPr>
              <a:t>Boucles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410134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6B221-75F4-E9DC-734A-76679AF80DDB}"/>
            </a:ext>
          </a:extLst>
        </p:cNvPr>
        <p:cNvGrpSpPr/>
        <p:nvPr/>
      </p:nvGrpSpPr>
      <p:grpSpPr>
        <a:xfrm>
          <a:off x="0" y="0"/>
          <a:ext cx="0" cy="0"/>
          <a:chOff x="0" y="0"/>
          <a:chExt cx="0" cy="0"/>
        </a:xfrm>
      </p:grpSpPr>
      <p:pic>
        <p:nvPicPr>
          <p:cNvPr id="4" name="Picture 3" descr="page10image60862240">
            <a:extLst>
              <a:ext uri="{FF2B5EF4-FFF2-40B4-BE49-F238E27FC236}">
                <a16:creationId xmlns:a16="http://schemas.microsoft.com/office/drawing/2014/main" id="{B54A8FAD-4463-BB43-85BB-7BE32BB263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804"/>
          <a:stretch>
            <a:fillRect/>
          </a:stretch>
        </p:blipFill>
        <p:spPr bwMode="auto">
          <a:xfrm>
            <a:off x="7952055" y="3399249"/>
            <a:ext cx="4239945" cy="280851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1C8450D-6F26-3F2F-C309-4E657CC8AD04}"/>
              </a:ext>
            </a:extLst>
          </p:cNvPr>
          <p:cNvSpPr txBox="1"/>
          <p:nvPr/>
        </p:nvSpPr>
        <p:spPr>
          <a:xfrm>
            <a:off x="8098971" y="1301077"/>
            <a:ext cx="3867759" cy="206210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nSpc>
                <a:spcPct val="100000"/>
              </a:lnSpc>
              <a:spcBef>
                <a:spcPts val="600"/>
              </a:spcBef>
            </a:pPr>
            <a:r>
              <a:rPr lang="en-US" sz="1800" dirty="0" err="1">
                <a:latin typeface="Calibri" panose="020F0502020204030204" pitchFamily="34" charset="0"/>
              </a:rPr>
              <a:t>myString</a:t>
            </a:r>
            <a:r>
              <a:rPr lang="en-US" sz="1800" dirty="0">
                <a:latin typeface="Calibri" panose="020F0502020204030204" pitchFamily="34" charset="0"/>
              </a:rPr>
              <a:t> = input(“Entrez un </a:t>
            </a:r>
            <a:r>
              <a:rPr lang="en-US" sz="1800" dirty="0" err="1">
                <a:latin typeface="Calibri" panose="020F0502020204030204" pitchFamily="34" charset="0"/>
              </a:rPr>
              <a:t>nombre</a:t>
            </a:r>
            <a:r>
              <a:rPr lang="en-US" sz="1800" dirty="0">
                <a:latin typeface="Calibri" panose="020F0502020204030204" pitchFamily="34" charset="0"/>
              </a:rPr>
              <a:t> :”) </a:t>
            </a:r>
          </a:p>
          <a:p>
            <a:pPr>
              <a:lnSpc>
                <a:spcPct val="100000"/>
              </a:lnSpc>
              <a:spcBef>
                <a:spcPts val="600"/>
              </a:spcBef>
            </a:pPr>
            <a:r>
              <a:rPr lang="en-US" sz="1800" dirty="0" err="1">
                <a:latin typeface="Calibri" panose="020F0502020204030204" pitchFamily="34" charset="0"/>
              </a:rPr>
              <a:t>myInt </a:t>
            </a:r>
            <a:r>
              <a:rPr lang="en-US" sz="1800" dirty="0">
                <a:latin typeface="Calibri" panose="020F0502020204030204" pitchFamily="34" charset="0"/>
              </a:rPr>
              <a:t>= int(</a:t>
            </a:r>
            <a:r>
              <a:rPr lang="en-US" sz="1800" dirty="0" err="1">
                <a:latin typeface="Calibri" panose="020F0502020204030204" pitchFamily="34" charset="0"/>
              </a:rPr>
              <a:t>myString</a:t>
            </a:r>
            <a:r>
              <a:rPr lang="en-US" sz="1800" dirty="0">
                <a:latin typeface="Calibri" panose="020F0502020204030204" pitchFamily="34" charset="0"/>
              </a:rPr>
              <a:t>) </a:t>
            </a:r>
            <a:endParaRPr lang="en-US" sz="1800" dirty="0"/>
          </a:p>
          <a:p>
            <a:pPr>
              <a:lnSpc>
                <a:spcPct val="100000"/>
              </a:lnSpc>
              <a:spcBef>
                <a:spcPts val="600"/>
              </a:spcBef>
            </a:pPr>
            <a:r>
              <a:rPr lang="en-US" sz="1800" dirty="0">
                <a:solidFill>
                  <a:srgbClr val="F8A81B"/>
                </a:solidFill>
                <a:latin typeface="Calibri" panose="020F0502020204030204" pitchFamily="34" charset="0"/>
              </a:rPr>
              <a:t>x </a:t>
            </a:r>
            <a:r>
              <a:rPr lang="en-US" sz="1800" dirty="0">
                <a:latin typeface="Calibri" panose="020F0502020204030204" pitchFamily="34" charset="0"/>
              </a:rPr>
              <a:t>= 0</a:t>
            </a:r>
            <a:br>
              <a:rPr lang="en-US" sz="1800" dirty="0">
                <a:latin typeface="Calibri" panose="020F0502020204030204" pitchFamily="34" charset="0"/>
              </a:rPr>
            </a:br>
            <a:r>
              <a:rPr lang="en-US" sz="1800" dirty="0">
                <a:solidFill>
                  <a:srgbClr val="6091BA"/>
                </a:solidFill>
                <a:latin typeface="Calibri" panose="020F0502020204030204" pitchFamily="34" charset="0"/>
              </a:rPr>
              <a:t>tant que </a:t>
            </a:r>
            <a:r>
              <a:rPr lang="en-US" sz="1800" dirty="0">
                <a:solidFill>
                  <a:srgbClr val="A0CC3A"/>
                </a:solidFill>
                <a:latin typeface="Calibri" panose="020F0502020204030204" pitchFamily="34" charset="0"/>
              </a:rPr>
              <a:t>x &lt; 5 </a:t>
            </a:r>
            <a:r>
              <a:rPr lang="en-US" sz="1800" dirty="0">
                <a:solidFill>
                  <a:srgbClr val="4270C1"/>
                </a:solidFill>
                <a:latin typeface="Calibri" panose="020F0502020204030204" pitchFamily="34" charset="0"/>
              </a:rPr>
              <a:t>: </a:t>
            </a:r>
            <a:endParaRPr lang="en-US" sz="1800" dirty="0"/>
          </a:p>
          <a:p>
            <a:pPr>
              <a:lnSpc>
                <a:spcPct val="100000"/>
              </a:lnSpc>
              <a:spcBef>
                <a:spcPts val="600"/>
              </a:spcBef>
            </a:pPr>
            <a:r>
              <a:rPr lang="en-US" sz="1800" dirty="0">
                <a:latin typeface="Calibri" panose="020F0502020204030204" pitchFamily="34" charset="0"/>
              </a:rPr>
              <a:t>    imprimer(</a:t>
            </a:r>
            <a:r>
              <a:rPr lang="en-US" sz="1800" dirty="0" err="1">
                <a:latin typeface="Calibri" panose="020F0502020204030204" pitchFamily="34" charset="0"/>
              </a:rPr>
              <a:t>myInt</a:t>
            </a:r>
            <a:r>
              <a:rPr lang="en-US" sz="1800" dirty="0">
                <a:latin typeface="Calibri" panose="020F0502020204030204" pitchFamily="34" charset="0"/>
              </a:rPr>
              <a:t>) </a:t>
            </a:r>
          </a:p>
          <a:p>
            <a:pPr>
              <a:lnSpc>
                <a:spcPct val="100000"/>
              </a:lnSpc>
              <a:spcBef>
                <a:spcPts val="600"/>
              </a:spcBef>
            </a:pPr>
            <a:r>
              <a:rPr lang="en-US" sz="1800" dirty="0">
                <a:latin typeface="Calibri" panose="020F0502020204030204" pitchFamily="34" charset="0"/>
              </a:rPr>
              <a:t>    x= x +1 </a:t>
            </a:r>
            <a:endParaRPr lang="en-US" sz="1800" dirty="0">
              <a:effectLst/>
            </a:endParaRPr>
          </a:p>
        </p:txBody>
      </p:sp>
      <p:sp>
        <p:nvSpPr>
          <p:cNvPr id="11" name="object 2">
            <a:extLst>
              <a:ext uri="{FF2B5EF4-FFF2-40B4-BE49-F238E27FC236}">
                <a16:creationId xmlns:a16="http://schemas.microsoft.com/office/drawing/2014/main" id="{9B9EADE1-0FE7-2B27-DBBF-CAAB312CF889}"/>
              </a:ext>
            </a:extLst>
          </p:cNvPr>
          <p:cNvSpPr txBox="1">
            <a:spLocks noGrp="1"/>
          </p:cNvSpPr>
          <p:nvPr>
            <p:ph type="title"/>
          </p:nvPr>
        </p:nvSpPr>
        <p:spPr>
          <a:xfrm>
            <a:off x="726281" y="432621"/>
            <a:ext cx="347647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10" name="Slide Number Placeholder 9">
            <a:extLst>
              <a:ext uri="{FF2B5EF4-FFF2-40B4-BE49-F238E27FC236}">
                <a16:creationId xmlns:a16="http://schemas.microsoft.com/office/drawing/2014/main" id="{A6612BC0-8E20-4C0E-CD7C-337F905FFC04}"/>
              </a:ext>
            </a:extLst>
          </p:cNvPr>
          <p:cNvSpPr>
            <a:spLocks noGrp="1"/>
          </p:cNvSpPr>
          <p:nvPr>
            <p:ph type="sldNum" sz="quarter" idx="7"/>
          </p:nvPr>
        </p:nvSpPr>
        <p:spPr/>
        <p:txBody>
          <a:bodyPr/>
          <a:lstStyle/>
          <a:p>
            <a:pPr marL="103685">
              <a:lnSpc>
                <a:spcPts val="1633"/>
              </a:lnSpc>
            </a:pPr>
            <a:fld id="{81D60167-4931-47E6-BA6A-407CBD079E47}" type="slidenum">
              <a:rPr lang="en-AT" spc="-64" smtClean="0"/>
              <a:t>51</a:t>
            </a:fld>
            <a:endParaRPr lang="en-AT" spc="-64" dirty="0"/>
          </a:p>
        </p:txBody>
      </p:sp>
      <p:sp>
        <p:nvSpPr>
          <p:cNvPr id="7" name="object 6">
            <a:extLst>
              <a:ext uri="{FF2B5EF4-FFF2-40B4-BE49-F238E27FC236}">
                <a16:creationId xmlns:a16="http://schemas.microsoft.com/office/drawing/2014/main" id="{8530166A-0CB2-CE85-6DD3-B1CDB741660D}"/>
              </a:ext>
            </a:extLst>
          </p:cNvPr>
          <p:cNvSpPr txBox="1">
            <a:spLocks/>
          </p:cNvSpPr>
          <p:nvPr/>
        </p:nvSpPr>
        <p:spPr>
          <a:xfrm>
            <a:off x="7115909" y="6349505"/>
            <a:ext cx="43435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2" name="Content Placeholder 2">
            <a:extLst>
              <a:ext uri="{FF2B5EF4-FFF2-40B4-BE49-F238E27FC236}">
                <a16:creationId xmlns:a16="http://schemas.microsoft.com/office/drawing/2014/main" id="{E0F508E2-5E79-6BC1-C79A-855F8C20FE7C}"/>
              </a:ext>
            </a:extLst>
          </p:cNvPr>
          <p:cNvSpPr txBox="1">
            <a:spLocks/>
          </p:cNvSpPr>
          <p:nvPr/>
        </p:nvSpPr>
        <p:spPr>
          <a:xfrm>
            <a:off x="726282" y="1346229"/>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285750" indent="-285750">
              <a:buClr>
                <a:schemeClr val="tx1"/>
              </a:buClr>
              <a:buFont typeface="Arial" panose="020B0604020202020204" pitchFamily="34" charset="0"/>
              <a:buChar char="•"/>
            </a:pPr>
            <a:r>
              <a:rPr lang="en-US" sz="1800" b="1" dirty="0">
                <a:latin typeface="Aptos" panose="020B0004020202020204" pitchFamily="34" charset="0"/>
                <a:ea typeface="Open Sans" panose="020B0606030504020204" pitchFamily="34" charset="0"/>
                <a:cs typeface="Open Sans" panose="020B0606030504020204" pitchFamily="34" charset="0"/>
              </a:rPr>
              <a:t>Boucles while</a:t>
            </a:r>
            <a:endParaRPr lang="en-US" sz="105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a:p>
            <a:pPr marL="873572" lvl="1" indent="-285750">
              <a:buClr>
                <a:schemeClr val="tx1"/>
              </a:buClr>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Les boucles While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sont des instructions qui s'exécutent tant qu'une condition booléenne donnée est remplie. </a:t>
            </a:r>
          </a:p>
          <a:p>
            <a:pPr marL="873572" lvl="2" indent="-285750">
              <a:buClr>
                <a:schemeClr val="tx1"/>
              </a:buClr>
              <a:buFont typeface="Arial" panose="020B0604020202020204" pitchFamily="34" charset="0"/>
              <a:buChar char="•"/>
            </a:pPr>
            <a:r>
              <a:rPr lang="en-US" sz="1800" b="1" dirty="0">
                <a:solidFill>
                  <a:srgbClr val="F8A81B"/>
                </a:solidFill>
                <a:latin typeface="Open Sans" panose="020B0606030504020204" pitchFamily="34" charset="0"/>
                <a:ea typeface="Open Sans" panose="020B0606030504020204" pitchFamily="34" charset="0"/>
                <a:cs typeface="Open Sans" panose="020B0606030504020204" pitchFamily="34" charset="0"/>
              </a:rPr>
              <a:t>x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(la variable qui détermine si la condition est remplie ou non) est définie et manipulée </a:t>
            </a: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EN DEHORS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de l'en-tête de la boucle while (</a:t>
            </a:r>
            <a:r>
              <a:rPr lang="en-US" sz="1800" b="1" dirty="0">
                <a:solidFill>
                  <a:srgbClr val="6091BA"/>
                </a:solidFill>
                <a:latin typeface="Open Sans" panose="020B0606030504020204" pitchFamily="34" charset="0"/>
                <a:ea typeface="Open Sans" panose="020B0606030504020204" pitchFamily="34" charset="0"/>
                <a:cs typeface="Open Sans" panose="020B0606030504020204" pitchFamily="34" charset="0"/>
              </a:rPr>
              <a:t>while</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p>
            <a:pPr marL="873572" lvl="2" indent="-285750">
              <a:buClr>
                <a:schemeClr val="tx1"/>
              </a:buClr>
              <a:buFont typeface="Arial" panose="020B0604020202020204" pitchFamily="34" charset="0"/>
              <a:buChar char="•"/>
            </a:pP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La condition (</a:t>
            </a:r>
            <a:r>
              <a:rPr lang="en-US" sz="1800" b="1" dirty="0">
                <a:solidFill>
                  <a:srgbClr val="A0CC3A"/>
                </a:solidFill>
                <a:latin typeface="Open Sans" panose="020B0606030504020204" pitchFamily="34" charset="0"/>
                <a:ea typeface="Open Sans" panose="020B0606030504020204" pitchFamily="34" charset="0"/>
                <a:cs typeface="Open Sans" panose="020B0606030504020204" pitchFamily="34" charset="0"/>
              </a:rPr>
              <a:t>x &lt; 5</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 est une instruction contenant une variable booléenne. </a:t>
            </a:r>
          </a:p>
          <a:p>
            <a:pPr marL="873572" lvl="2" indent="-285750">
              <a:buClr>
                <a:schemeClr val="tx1"/>
              </a:buClr>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break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est une instruction utilisée pour quitter la boucle for/while actuelle. </a:t>
            </a:r>
          </a:p>
          <a:p>
            <a:pPr marL="873572" lvl="2" indent="-285750">
              <a:buClr>
                <a:schemeClr val="tx1"/>
              </a:buClr>
              <a:buFont typeface="Arial" panose="020B0604020202020204" pitchFamily="34" charset="0"/>
              <a:buChar char="•"/>
            </a:pPr>
            <a:r>
              <a:rPr lang="en-US" sz="1800" b="1" dirty="0">
                <a:solidFill>
                  <a:schemeClr val="tx1"/>
                </a:solidFill>
                <a:latin typeface="Open Sans" panose="020B0606030504020204" pitchFamily="34" charset="0"/>
                <a:ea typeface="Open Sans" panose="020B0606030504020204" pitchFamily="34" charset="0"/>
                <a:cs typeface="Open Sans" panose="020B0606030504020204" pitchFamily="34" charset="0"/>
              </a:rPr>
              <a:t>continue </a:t>
            </a:r>
            <a:r>
              <a:rPr lang="en-US" sz="1800" dirty="0">
                <a:solidFill>
                  <a:schemeClr val="tx1"/>
                </a:solidFill>
                <a:latin typeface="Open Sans" panose="020B0606030504020204" pitchFamily="34" charset="0"/>
                <a:ea typeface="Open Sans" panose="020B0606030504020204" pitchFamily="34" charset="0"/>
                <a:cs typeface="Open Sans" panose="020B0606030504020204" pitchFamily="34" charset="0"/>
              </a:rPr>
              <a:t>est une instruction utilisée pour rejeter toutes les instructions de l'itération actuelle de la boucle for/while et revenir au début de la boucle. </a:t>
            </a:r>
          </a:p>
        </p:txBody>
      </p:sp>
      <p:sp>
        <p:nvSpPr>
          <p:cNvPr id="6" name="object 3">
            <a:extLst>
              <a:ext uri="{FF2B5EF4-FFF2-40B4-BE49-F238E27FC236}">
                <a16:creationId xmlns:a16="http://schemas.microsoft.com/office/drawing/2014/main" id="{B74DC1B7-48A7-FD21-6F5B-5EFBA3BD445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4.8. </a:t>
            </a:r>
            <a:r>
              <a:rPr lang="en-US" b="1" dirty="0">
                <a:solidFill>
                  <a:schemeClr val="tx1"/>
                </a:solidFill>
              </a:rPr>
              <a:t>Boucles</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71763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AA257-1FBA-5A1B-4702-8065AA6D3F8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725AA0A-C862-72F0-F51A-523CB4352C3C}"/>
              </a:ext>
            </a:extLst>
          </p:cNvPr>
          <p:cNvSpPr txBox="1">
            <a:spLocks noGrp="1"/>
          </p:cNvSpPr>
          <p:nvPr>
            <p:ph type="title"/>
          </p:nvPr>
        </p:nvSpPr>
        <p:spPr>
          <a:xfrm>
            <a:off x="726282" y="430701"/>
            <a:ext cx="3476476"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4. Introduction à Python</a:t>
            </a:r>
            <a:endParaRPr lang="en-US" sz="2400" b="1" spc="-13" dirty="0">
              <a:solidFill>
                <a:schemeClr val="bg1"/>
              </a:solidFill>
            </a:endParaRPr>
          </a:p>
        </p:txBody>
      </p:sp>
      <p:sp>
        <p:nvSpPr>
          <p:cNvPr id="3" name="object 3">
            <a:extLst>
              <a:ext uri="{FF2B5EF4-FFF2-40B4-BE49-F238E27FC236}">
                <a16:creationId xmlns:a16="http://schemas.microsoft.com/office/drawing/2014/main" id="{0D5E3C7F-E581-991D-3664-9A3A6FA13184}"/>
              </a:ext>
            </a:extLst>
          </p:cNvPr>
          <p:cNvSpPr txBox="1"/>
          <p:nvPr/>
        </p:nvSpPr>
        <p:spPr>
          <a:xfrm>
            <a:off x="733425" y="1025080"/>
            <a:ext cx="6708236" cy="570486"/>
          </a:xfrm>
          <a:prstGeom prst="rect">
            <a:avLst/>
          </a:prstGeom>
        </p:spPr>
        <p:style>
          <a:lnRef idx="1">
            <a:schemeClr val="accent1"/>
          </a:lnRef>
          <a:fillRef idx="2">
            <a:schemeClr val="accent1"/>
          </a:fillRef>
          <a:effectRef idx="1">
            <a:schemeClr val="accent1"/>
          </a:effectRef>
          <a:fontRef idx="minor">
            <a:schemeClr val="dk1"/>
          </a:fontRef>
        </p:style>
        <p:txBody>
          <a:bodyPr vert="horz" wrap="square" lIns="0" tIns="16329" rIns="0" bIns="0" rtlCol="0">
            <a:spAutoFit/>
          </a:bodyPr>
          <a:lstStyle/>
          <a:p>
            <a:pPr marL="285750" indent="-285750">
              <a:lnSpc>
                <a:spcPct val="100000"/>
              </a:lnSpc>
              <a:buFont typeface="Wingdings" panose="05000000000000000000" pitchFamily="2" charset="2"/>
              <a:buChar char="Ø"/>
            </a:pPr>
            <a:r>
              <a:rPr lang="en-US" sz="3600" b="1" dirty="0">
                <a:latin typeface="Aptos" panose="020B0004020202020204" pitchFamily="34" charset="0"/>
                <a:ea typeface="Open Sans" panose="020B0606030504020204" pitchFamily="34" charset="0"/>
                <a:cs typeface="Open Sans" panose="020B0606030504020204" pitchFamily="34" charset="0"/>
              </a:rPr>
              <a:t>C'est parti pour le codage !</a:t>
            </a:r>
            <a:endParaRPr lang="en-US" sz="3600" b="1" dirty="0">
              <a:solidFill>
                <a:schemeClr val="tx1"/>
              </a:solidFill>
              <a:latin typeface="Aptos" panose="020B0004020202020204" pitchFamily="34" charset="0"/>
              <a:ea typeface="Open Sans" panose="020B0606030504020204" pitchFamily="34" charset="0"/>
              <a:cs typeface="Open Sans" panose="020B0606030504020204" pitchFamily="34" charset="0"/>
            </a:endParaRPr>
          </a:p>
        </p:txBody>
      </p:sp>
      <p:pic>
        <p:nvPicPr>
          <p:cNvPr id="10" name="Picture 9" descr="A logo with a black background&#10;&#10;AI-generated content may be incorrect.">
            <a:extLst>
              <a:ext uri="{FF2B5EF4-FFF2-40B4-BE49-F238E27FC236}">
                <a16:creationId xmlns:a16="http://schemas.microsoft.com/office/drawing/2014/main" id="{23B6928A-6F29-3315-4509-E6B1EB581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4095" y="2129854"/>
            <a:ext cx="4183810" cy="4183810"/>
          </a:xfrm>
          <a:prstGeom prst="rect">
            <a:avLst/>
          </a:prstGeom>
        </p:spPr>
      </p:pic>
      <p:sp>
        <p:nvSpPr>
          <p:cNvPr id="11" name="TextBox 10">
            <a:extLst>
              <a:ext uri="{FF2B5EF4-FFF2-40B4-BE49-F238E27FC236}">
                <a16:creationId xmlns:a16="http://schemas.microsoft.com/office/drawing/2014/main" id="{553351A3-D331-B158-E4A4-39D794ED6DFC}"/>
              </a:ext>
            </a:extLst>
          </p:cNvPr>
          <p:cNvSpPr txBox="1"/>
          <p:nvPr/>
        </p:nvSpPr>
        <p:spPr>
          <a:xfrm>
            <a:off x="738695" y="5764283"/>
            <a:ext cx="10719881" cy="341632"/>
          </a:xfrm>
          <a:prstGeom prst="rect">
            <a:avLst/>
          </a:prstGeom>
          <a:noFill/>
        </p:spPr>
        <p:txBody>
          <a:bodyPr wrap="square" rtlCol="0">
            <a:spAutoFit/>
          </a:bodyPr>
          <a:lstStyle/>
          <a:p>
            <a:pPr marL="285750" indent="-285750">
              <a:buFont typeface="Arial" panose="020B0604020202020204" pitchFamily="34" charset="0"/>
              <a:buChar char="•"/>
            </a:pPr>
            <a:r>
              <a:rPr lang="en-US" sz="1800" dirty="0"/>
              <a:t>Pour approfondir vos connaissances : https://www.w3schools.com/python/default.asp</a:t>
            </a:r>
          </a:p>
        </p:txBody>
      </p:sp>
      <p:sp>
        <p:nvSpPr>
          <p:cNvPr id="7" name="Slide Number Placeholder 6">
            <a:extLst>
              <a:ext uri="{FF2B5EF4-FFF2-40B4-BE49-F238E27FC236}">
                <a16:creationId xmlns:a16="http://schemas.microsoft.com/office/drawing/2014/main" id="{E0E029A9-1549-4999-C6D5-C14EC2FFF6C5}"/>
              </a:ext>
            </a:extLst>
          </p:cNvPr>
          <p:cNvSpPr>
            <a:spLocks noGrp="1"/>
          </p:cNvSpPr>
          <p:nvPr>
            <p:ph type="sldNum" sz="quarter" idx="7"/>
          </p:nvPr>
        </p:nvSpPr>
        <p:spPr/>
        <p:txBody>
          <a:bodyPr/>
          <a:lstStyle/>
          <a:p>
            <a:pPr marL="103685">
              <a:lnSpc>
                <a:spcPts val="1633"/>
              </a:lnSpc>
            </a:pPr>
            <a:fld id="{81D60167-4931-47E6-BA6A-407CBD079E47}" type="slidenum">
              <a:rPr lang="en-AT" spc="-64" smtClean="0"/>
              <a:t>52</a:t>
            </a:fld>
            <a:endParaRPr lang="en-AT" spc="-64" dirty="0"/>
          </a:p>
        </p:txBody>
      </p:sp>
      <p:sp>
        <p:nvSpPr>
          <p:cNvPr id="5" name="object 6">
            <a:extLst>
              <a:ext uri="{FF2B5EF4-FFF2-40B4-BE49-F238E27FC236}">
                <a16:creationId xmlns:a16="http://schemas.microsoft.com/office/drawing/2014/main" id="{2596EA01-0FD5-888E-BEB0-58BCE44EE196}"/>
              </a:ext>
            </a:extLst>
          </p:cNvPr>
          <p:cNvSpPr txBox="1">
            <a:spLocks/>
          </p:cNvSpPr>
          <p:nvPr/>
        </p:nvSpPr>
        <p:spPr>
          <a:xfrm>
            <a:off x="7174523" y="6349505"/>
            <a:ext cx="4284949"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25076475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05 :</a:t>
            </a:r>
          </a:p>
          <a:p>
            <a:pPr algn="ctr"/>
            <a:r>
              <a:rPr lang="en-US" sz="3200" b="1" dirty="0">
                <a:solidFill>
                  <a:schemeClr val="bg1"/>
                </a:solidFill>
              </a:rPr>
              <a:t>Introduction à MS Excel</a:t>
            </a:r>
          </a:p>
        </p:txBody>
      </p:sp>
      <p:sp>
        <p:nvSpPr>
          <p:cNvPr id="7" name="Slide Number Placeholder 6">
            <a:extLst>
              <a:ext uri="{FF2B5EF4-FFF2-40B4-BE49-F238E27FC236}">
                <a16:creationId xmlns:a16="http://schemas.microsoft.com/office/drawing/2014/main" id="{72730D7E-AEF1-BA1E-036B-3B93FCAC986D}"/>
              </a:ext>
            </a:extLst>
          </p:cNvPr>
          <p:cNvSpPr>
            <a:spLocks noGrp="1"/>
          </p:cNvSpPr>
          <p:nvPr>
            <p:ph type="sldNum" sz="quarter" idx="7"/>
          </p:nvPr>
        </p:nvSpPr>
        <p:spPr/>
        <p:txBody>
          <a:bodyPr/>
          <a:lstStyle/>
          <a:p>
            <a:pPr marL="103685">
              <a:lnSpc>
                <a:spcPts val="1633"/>
              </a:lnSpc>
            </a:pPr>
            <a:fld id="{81D60167-4931-47E6-BA6A-407CBD079E47}" type="slidenum">
              <a:rPr lang="en-AT" spc="-64" smtClean="0"/>
              <a:t>53</a:t>
            </a:fld>
            <a:endParaRPr lang="en-AT" spc="-64" dirty="0"/>
          </a:p>
        </p:txBody>
      </p:sp>
      <p:sp>
        <p:nvSpPr>
          <p:cNvPr id="5" name="object 6">
            <a:extLst>
              <a:ext uri="{FF2B5EF4-FFF2-40B4-BE49-F238E27FC236}">
                <a16:creationId xmlns:a16="http://schemas.microsoft.com/office/drawing/2014/main" id="{753C90D2-9638-8E83-AE19-A8046BB6C7DF}"/>
              </a:ext>
            </a:extLst>
          </p:cNvPr>
          <p:cNvSpPr txBox="1">
            <a:spLocks/>
          </p:cNvSpPr>
          <p:nvPr/>
        </p:nvSpPr>
        <p:spPr>
          <a:xfrm>
            <a:off x="7045569" y="6349505"/>
            <a:ext cx="441390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7726541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3895961"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rPr>
              <a:t>5. Introduction à MS Excel</a:t>
            </a:r>
            <a:endParaRPr sz="2400" b="1" spc="-13" dirty="0">
              <a:solidFill>
                <a:schemeClr val="bg1"/>
              </a:solidFill>
            </a:endParaRPr>
          </a:p>
        </p:txBody>
      </p:sp>
      <p:sp>
        <p:nvSpPr>
          <p:cNvPr id="5" name="object 3">
            <a:extLst>
              <a:ext uri="{FF2B5EF4-FFF2-40B4-BE49-F238E27FC236}">
                <a16:creationId xmlns:a16="http://schemas.microsoft.com/office/drawing/2014/main" id="{602225C3-B06E-0455-C401-963F7650CA67}"/>
              </a:ext>
            </a:extLst>
          </p:cNvPr>
          <p:cNvSpPr txBox="1"/>
          <p:nvPr/>
        </p:nvSpPr>
        <p:spPr>
          <a:xfrm>
            <a:off x="726280" y="1488785"/>
            <a:ext cx="6103353" cy="3189793"/>
          </a:xfrm>
          <a:prstGeom prst="rect">
            <a:avLst/>
          </a:prstGeom>
        </p:spPr>
        <p:txBody>
          <a:bodyPr vert="horz" wrap="square" lIns="0" tIns="16329" rIns="0" bIns="0" rtlCol="0">
            <a:spAutoFit/>
          </a:bodyPr>
          <a:lstStyle/>
          <a:p>
            <a:pPr marL="285750" indent="-285750">
              <a:lnSpc>
                <a:spcPct val="150000"/>
              </a:lnSpc>
              <a:spcBef>
                <a:spcPts val="600"/>
              </a:spcBef>
              <a:buFont typeface="Arial" panose="020B0604020202020204" pitchFamily="34" charset="0"/>
              <a:buChar char="•"/>
            </a:pPr>
            <a:r>
              <a:rPr lang="en-US" altLang="en-US" sz="1800" dirty="0">
                <a:latin typeface="Aptos" panose="020B0004020202020204" pitchFamily="34" charset="0"/>
              </a:rPr>
              <a:t>Microsoft Excel est composé de classeurs.</a:t>
            </a:r>
          </a:p>
          <a:p>
            <a:pPr marL="285750" indent="-285750">
              <a:lnSpc>
                <a:spcPct val="150000"/>
              </a:lnSpc>
              <a:spcBef>
                <a:spcPts val="600"/>
              </a:spcBef>
              <a:buFont typeface="Arial" panose="020B0604020202020204" pitchFamily="34" charset="0"/>
              <a:buChar char="•"/>
            </a:pPr>
            <a:r>
              <a:rPr lang="en-US" altLang="en-US" sz="1800" dirty="0">
                <a:latin typeface="Aptos" panose="020B0004020202020204" pitchFamily="34" charset="0"/>
              </a:rPr>
              <a:t>Chaque classeur est composé d'un nombre infini de feuilles de calcul.</a:t>
            </a:r>
          </a:p>
          <a:p>
            <a:pPr marL="285750" indent="-285750">
              <a:lnSpc>
                <a:spcPct val="150000"/>
              </a:lnSpc>
              <a:spcBef>
                <a:spcPts val="600"/>
              </a:spcBef>
              <a:buFont typeface="Arial" panose="020B0604020202020204" pitchFamily="34" charset="0"/>
              <a:buChar char="•"/>
            </a:pPr>
            <a:r>
              <a:rPr lang="en-US" altLang="en-US" sz="1800" dirty="0">
                <a:latin typeface="Aptos" panose="020B0004020202020204" pitchFamily="34" charset="0"/>
              </a:rPr>
              <a:t>Chaque feuille de calcul comporte</a:t>
            </a:r>
            <a:r>
              <a:rPr lang="en-US" sz="1800" dirty="0">
                <a:latin typeface="Aptos" panose="020B0004020202020204" pitchFamily="34" charset="0"/>
              </a:rPr>
              <a:t> 1 048 576 </a:t>
            </a:r>
            <a:r>
              <a:rPr lang="en-US" sz="1800" b="1" dirty="0">
                <a:latin typeface="Aptos" panose="020B0004020202020204" pitchFamily="34" charset="0"/>
              </a:rPr>
              <a:t>lignes </a:t>
            </a:r>
            <a:r>
              <a:rPr lang="en-US" sz="1800" dirty="0">
                <a:latin typeface="Aptos" panose="020B0004020202020204" pitchFamily="34" charset="0"/>
              </a:rPr>
              <a:t>et 16 384 </a:t>
            </a:r>
            <a:r>
              <a:rPr lang="en-US" sz="1800" b="1" dirty="0">
                <a:latin typeface="Aptos" panose="020B0004020202020204" pitchFamily="34" charset="0"/>
              </a:rPr>
              <a:t>colonnes.</a:t>
            </a:r>
          </a:p>
          <a:p>
            <a:pPr marL="285750" indent="-285750" eaLnBrk="1" hangingPunct="1">
              <a:lnSpc>
                <a:spcPct val="150000"/>
              </a:lnSpc>
              <a:spcBef>
                <a:spcPts val="600"/>
              </a:spcBef>
              <a:buFont typeface="Arial" panose="020B0604020202020204" pitchFamily="34" charset="0"/>
              <a:buChar char="•"/>
            </a:pPr>
            <a:r>
              <a:rPr lang="en-US" altLang="en-US" sz="1800" dirty="0"/>
              <a:t>Une </a:t>
            </a:r>
            <a:r>
              <a:rPr lang="en-US" altLang="en-US" sz="1800" b="1" dirty="0"/>
              <a:t>cellule </a:t>
            </a:r>
            <a:r>
              <a:rPr lang="en-US" altLang="en-US" sz="1800" dirty="0"/>
              <a:t>est l'intersection entre une colonne et une ligne.  </a:t>
            </a:r>
          </a:p>
          <a:p>
            <a:pPr marL="285750" indent="-285750" eaLnBrk="1" hangingPunct="1">
              <a:lnSpc>
                <a:spcPct val="150000"/>
              </a:lnSpc>
              <a:spcBef>
                <a:spcPts val="600"/>
              </a:spcBef>
              <a:buFont typeface="Arial" panose="020B0604020202020204" pitchFamily="34" charset="0"/>
              <a:buChar char="•"/>
            </a:pPr>
            <a:r>
              <a:rPr lang="en-US" altLang="en-US" sz="1800" dirty="0"/>
              <a:t>Chaque cellule est nommée d'après la lettre de la colonne et le numéro de la ligne qui se croisent pour la former.</a:t>
            </a:r>
          </a:p>
        </p:txBody>
      </p:sp>
      <p:pic>
        <p:nvPicPr>
          <p:cNvPr id="20" name="Picture 19">
            <a:extLst>
              <a:ext uri="{FF2B5EF4-FFF2-40B4-BE49-F238E27FC236}">
                <a16:creationId xmlns:a16="http://schemas.microsoft.com/office/drawing/2014/main" id="{DCC5ECDF-B41F-BBFD-B98A-1FD9EAC0051E}"/>
              </a:ext>
            </a:extLst>
          </p:cNvPr>
          <p:cNvPicPr>
            <a:picLocks noChangeAspect="1"/>
          </p:cNvPicPr>
          <p:nvPr/>
        </p:nvPicPr>
        <p:blipFill>
          <a:blip r:embed="rId2"/>
          <a:stretch>
            <a:fillRect/>
          </a:stretch>
        </p:blipFill>
        <p:spPr>
          <a:xfrm>
            <a:off x="6887032" y="1330675"/>
            <a:ext cx="4572439" cy="4967673"/>
          </a:xfrm>
          <a:prstGeom prst="rect">
            <a:avLst/>
          </a:prstGeom>
        </p:spPr>
      </p:pic>
      <p:sp>
        <p:nvSpPr>
          <p:cNvPr id="15" name="Arrow: Down 14">
            <a:extLst>
              <a:ext uri="{FF2B5EF4-FFF2-40B4-BE49-F238E27FC236}">
                <a16:creationId xmlns:a16="http://schemas.microsoft.com/office/drawing/2014/main" id="{0686C56A-BD10-E085-0192-3E1248C15DBD}"/>
              </a:ext>
            </a:extLst>
          </p:cNvPr>
          <p:cNvSpPr/>
          <p:nvPr/>
        </p:nvSpPr>
        <p:spPr>
          <a:xfrm>
            <a:off x="8940109" y="2913985"/>
            <a:ext cx="243191" cy="50791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136BEC21-C27C-8E55-6C1A-737197A2C84B}"/>
              </a:ext>
            </a:extLst>
          </p:cNvPr>
          <p:cNvSpPr/>
          <p:nvPr/>
        </p:nvSpPr>
        <p:spPr>
          <a:xfrm>
            <a:off x="6265366" y="5076295"/>
            <a:ext cx="564267" cy="20428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5BEA830D-40E5-0F96-6527-D5B2F37B1406}"/>
              </a:ext>
            </a:extLst>
          </p:cNvPr>
          <p:cNvSpPr txBox="1"/>
          <p:nvPr/>
        </p:nvSpPr>
        <p:spPr>
          <a:xfrm>
            <a:off x="5479124" y="5076295"/>
            <a:ext cx="781488" cy="313932"/>
          </a:xfrm>
          <a:prstGeom prst="rect">
            <a:avLst/>
          </a:prstGeom>
          <a:noFill/>
        </p:spPr>
        <p:txBody>
          <a:bodyPr wrap="square" rtlCol="0">
            <a:spAutoFit/>
          </a:bodyPr>
          <a:lstStyle/>
          <a:p>
            <a:r>
              <a:rPr lang="en-US" sz="1600" b="1" dirty="0">
                <a:highlight>
                  <a:srgbClr val="FFFF00"/>
                </a:highlight>
              </a:rPr>
              <a:t>Ligne 7</a:t>
            </a:r>
          </a:p>
        </p:txBody>
      </p:sp>
      <p:sp>
        <p:nvSpPr>
          <p:cNvPr id="18" name="TextBox 17">
            <a:extLst>
              <a:ext uri="{FF2B5EF4-FFF2-40B4-BE49-F238E27FC236}">
                <a16:creationId xmlns:a16="http://schemas.microsoft.com/office/drawing/2014/main" id="{B21FE2DD-3960-AA34-C89F-42806A7191B1}"/>
              </a:ext>
            </a:extLst>
          </p:cNvPr>
          <p:cNvSpPr txBox="1"/>
          <p:nvPr/>
        </p:nvSpPr>
        <p:spPr>
          <a:xfrm>
            <a:off x="8443929" y="2588946"/>
            <a:ext cx="1167904" cy="313932"/>
          </a:xfrm>
          <a:prstGeom prst="rect">
            <a:avLst/>
          </a:prstGeom>
          <a:noFill/>
        </p:spPr>
        <p:txBody>
          <a:bodyPr wrap="square" rtlCol="0">
            <a:spAutoFit/>
          </a:bodyPr>
          <a:lstStyle/>
          <a:p>
            <a:r>
              <a:rPr lang="en-US" sz="1600" b="1" dirty="0">
                <a:highlight>
                  <a:srgbClr val="FFFF00"/>
                </a:highlight>
              </a:rPr>
              <a:t>Colonne C</a:t>
            </a:r>
          </a:p>
        </p:txBody>
      </p:sp>
      <p:sp>
        <p:nvSpPr>
          <p:cNvPr id="9" name="Slide Number Placeholder 8">
            <a:extLst>
              <a:ext uri="{FF2B5EF4-FFF2-40B4-BE49-F238E27FC236}">
                <a16:creationId xmlns:a16="http://schemas.microsoft.com/office/drawing/2014/main" id="{F80B07C5-DE90-09C8-10B9-FD011E23CD21}"/>
              </a:ext>
            </a:extLst>
          </p:cNvPr>
          <p:cNvSpPr>
            <a:spLocks noGrp="1"/>
          </p:cNvSpPr>
          <p:nvPr>
            <p:ph type="sldNum" sz="quarter" idx="7"/>
          </p:nvPr>
        </p:nvSpPr>
        <p:spPr/>
        <p:txBody>
          <a:bodyPr/>
          <a:lstStyle/>
          <a:p>
            <a:pPr marL="103685">
              <a:lnSpc>
                <a:spcPts val="1633"/>
              </a:lnSpc>
            </a:pPr>
            <a:fld id="{81D60167-4931-47E6-BA6A-407CBD079E47}" type="slidenum">
              <a:rPr lang="en-AT" spc="-64" smtClean="0"/>
              <a:t>54</a:t>
            </a:fld>
            <a:endParaRPr lang="en-AT" spc="-64" dirty="0"/>
          </a:p>
        </p:txBody>
      </p:sp>
      <p:sp>
        <p:nvSpPr>
          <p:cNvPr id="4" name="object 3">
            <a:extLst>
              <a:ext uri="{FF2B5EF4-FFF2-40B4-BE49-F238E27FC236}">
                <a16:creationId xmlns:a16="http://schemas.microsoft.com/office/drawing/2014/main" id="{1AF074FD-AD2E-5826-2704-9410B0C55C8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5.1. </a:t>
            </a:r>
            <a:r>
              <a:rPr lang="en-US" b="1" dirty="0">
                <a:solidFill>
                  <a:schemeClr val="tx1"/>
                </a:solidFill>
              </a:rPr>
              <a:t>Présentation de MS Excel</a:t>
            </a:r>
            <a:endParaRPr lang="en-US" b="1" dirty="0">
              <a:solidFill>
                <a:schemeClr val="tx1"/>
              </a:solidFill>
              <a:latin typeface="Calibri" panose="020F0502020204030204" pitchFamily="34" charset="0"/>
              <a:cs typeface="Calibri" panose="020F0502020204030204" pitchFamily="34" charset="0"/>
            </a:endParaRPr>
          </a:p>
        </p:txBody>
      </p:sp>
      <p:sp>
        <p:nvSpPr>
          <p:cNvPr id="7" name="object 6">
            <a:extLst>
              <a:ext uri="{FF2B5EF4-FFF2-40B4-BE49-F238E27FC236}">
                <a16:creationId xmlns:a16="http://schemas.microsoft.com/office/drawing/2014/main" id="{A8C5E4AE-A22E-40AA-31DD-102752D91120}"/>
              </a:ext>
            </a:extLst>
          </p:cNvPr>
          <p:cNvSpPr txBox="1">
            <a:spLocks/>
          </p:cNvSpPr>
          <p:nvPr/>
        </p:nvSpPr>
        <p:spPr>
          <a:xfrm>
            <a:off x="7080739" y="6349505"/>
            <a:ext cx="43787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4084088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CCCD-9B4E-68E9-D923-08B44FFC15C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B889C2A-4A06-1911-1648-1F7F0A078C1F}"/>
              </a:ext>
            </a:extLst>
          </p:cNvPr>
          <p:cNvSpPr txBox="1">
            <a:spLocks noGrp="1"/>
          </p:cNvSpPr>
          <p:nvPr>
            <p:ph type="title"/>
          </p:nvPr>
        </p:nvSpPr>
        <p:spPr>
          <a:xfrm>
            <a:off x="726282" y="432621"/>
            <a:ext cx="3895960"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à MS Excel</a:t>
            </a:r>
            <a:endParaRPr lang="en-US" sz="2400" b="1" spc="-13" dirty="0">
              <a:solidFill>
                <a:schemeClr val="bg1"/>
              </a:solidFill>
            </a:endParaRPr>
          </a:p>
        </p:txBody>
      </p:sp>
      <p:pic>
        <p:nvPicPr>
          <p:cNvPr id="10" name="Picture 9">
            <a:extLst>
              <a:ext uri="{FF2B5EF4-FFF2-40B4-BE49-F238E27FC236}">
                <a16:creationId xmlns:a16="http://schemas.microsoft.com/office/drawing/2014/main" id="{844A8627-F4F2-7592-EDDD-E98E8F88AC93}"/>
              </a:ext>
            </a:extLst>
          </p:cNvPr>
          <p:cNvPicPr>
            <a:picLocks noChangeAspect="1"/>
          </p:cNvPicPr>
          <p:nvPr/>
        </p:nvPicPr>
        <p:blipFill>
          <a:blip r:embed="rId2"/>
          <a:stretch>
            <a:fillRect/>
          </a:stretch>
        </p:blipFill>
        <p:spPr>
          <a:xfrm>
            <a:off x="7944255" y="1354777"/>
            <a:ext cx="3515216" cy="4915586"/>
          </a:xfrm>
          <a:prstGeom prst="rect">
            <a:avLst/>
          </a:prstGeom>
        </p:spPr>
      </p:pic>
      <p:sp>
        <p:nvSpPr>
          <p:cNvPr id="9" name="Slide Number Placeholder 8">
            <a:extLst>
              <a:ext uri="{FF2B5EF4-FFF2-40B4-BE49-F238E27FC236}">
                <a16:creationId xmlns:a16="http://schemas.microsoft.com/office/drawing/2014/main" id="{2D0312AE-2B8E-6DF8-E95E-BCD3D89BE632}"/>
              </a:ext>
            </a:extLst>
          </p:cNvPr>
          <p:cNvSpPr>
            <a:spLocks noGrp="1"/>
          </p:cNvSpPr>
          <p:nvPr>
            <p:ph type="sldNum" sz="quarter" idx="7"/>
          </p:nvPr>
        </p:nvSpPr>
        <p:spPr/>
        <p:txBody>
          <a:bodyPr/>
          <a:lstStyle/>
          <a:p>
            <a:pPr marL="103685">
              <a:lnSpc>
                <a:spcPts val="1633"/>
              </a:lnSpc>
            </a:pPr>
            <a:fld id="{81D60167-4931-47E6-BA6A-407CBD079E47}" type="slidenum">
              <a:rPr lang="en-AT" spc="-64" smtClean="0"/>
              <a:t>55</a:t>
            </a:fld>
            <a:endParaRPr lang="en-AT" spc="-64" dirty="0"/>
          </a:p>
        </p:txBody>
      </p:sp>
      <p:sp>
        <p:nvSpPr>
          <p:cNvPr id="7" name="object 6">
            <a:extLst>
              <a:ext uri="{FF2B5EF4-FFF2-40B4-BE49-F238E27FC236}">
                <a16:creationId xmlns:a16="http://schemas.microsoft.com/office/drawing/2014/main" id="{333B7604-EBF2-66D8-0EC2-87B405CE1458}"/>
              </a:ext>
            </a:extLst>
          </p:cNvPr>
          <p:cNvSpPr txBox="1">
            <a:spLocks/>
          </p:cNvSpPr>
          <p:nvPr/>
        </p:nvSpPr>
        <p:spPr>
          <a:xfrm>
            <a:off x="7280031" y="6349505"/>
            <a:ext cx="417944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E079AB0E-EEF9-A220-74E1-8954858FBB9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5.2. </a:t>
            </a:r>
            <a:r>
              <a:rPr lang="en-US" b="1" dirty="0">
                <a:solidFill>
                  <a:schemeClr val="tx1"/>
                </a:solidFill>
              </a:rPr>
              <a:t>Actions de base (copier, coller, trier, insérer)</a:t>
            </a:r>
            <a:endParaRPr lang="en-US" b="1" dirty="0">
              <a:solidFill>
                <a:schemeClr val="tx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ABC138AD-9733-38E3-9A94-1F35D0F2F9A4}"/>
              </a:ext>
            </a:extLst>
          </p:cNvPr>
          <p:cNvSpPr txBox="1">
            <a:spLocks/>
          </p:cNvSpPr>
          <p:nvPr/>
        </p:nvSpPr>
        <p:spPr>
          <a:xfrm>
            <a:off x="726280" y="1461629"/>
            <a:ext cx="7372689"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Actions de base</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Excel permet d'effectuer certaines actions de base que nous avons déjà utilisées dans d'autres programmes</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Copier/coller (lignes, colonnes, cellules, etc.)</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Insérer (lignes et colonnes)</a:t>
            </a:r>
          </a:p>
          <a:p>
            <a:pPr marL="873572" lvl="1" indent="-285750">
              <a:lnSpc>
                <a:spcPct val="15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Trier (par ordre alphabétique, numérique, chronologique, etc.)</a:t>
            </a:r>
          </a:p>
        </p:txBody>
      </p:sp>
    </p:spTree>
    <p:extLst>
      <p:ext uri="{BB962C8B-B14F-4D97-AF65-F5344CB8AC3E}">
        <p14:creationId xmlns:p14="http://schemas.microsoft.com/office/powerpoint/2010/main" val="28615128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DE8F1-3E5F-E991-434F-4DDEEEE43EE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57D19B7-04F3-F8E6-5D63-AA5128B14FA4}"/>
              </a:ext>
            </a:extLst>
          </p:cNvPr>
          <p:cNvSpPr txBox="1">
            <a:spLocks noGrp="1"/>
          </p:cNvSpPr>
          <p:nvPr>
            <p:ph type="title"/>
          </p:nvPr>
        </p:nvSpPr>
        <p:spPr>
          <a:xfrm>
            <a:off x="726282" y="432621"/>
            <a:ext cx="3895958"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à MS Excel</a:t>
            </a:r>
            <a:endParaRPr lang="en-US" sz="2400" b="1" spc="-13" dirty="0">
              <a:solidFill>
                <a:schemeClr val="bg1"/>
              </a:solidFill>
            </a:endParaRPr>
          </a:p>
        </p:txBody>
      </p:sp>
      <p:pic>
        <p:nvPicPr>
          <p:cNvPr id="11" name="Picture 10">
            <a:extLst>
              <a:ext uri="{FF2B5EF4-FFF2-40B4-BE49-F238E27FC236}">
                <a16:creationId xmlns:a16="http://schemas.microsoft.com/office/drawing/2014/main" id="{A8AE5988-38D0-DA5C-D185-0EBB6F78B81B}"/>
              </a:ext>
            </a:extLst>
          </p:cNvPr>
          <p:cNvPicPr>
            <a:picLocks noChangeAspect="1"/>
          </p:cNvPicPr>
          <p:nvPr/>
        </p:nvPicPr>
        <p:blipFill>
          <a:blip r:embed="rId2"/>
          <a:stretch>
            <a:fillRect/>
          </a:stretch>
        </p:blipFill>
        <p:spPr>
          <a:xfrm>
            <a:off x="10057814" y="1356046"/>
            <a:ext cx="1084971" cy="4931686"/>
          </a:xfrm>
          <a:prstGeom prst="rect">
            <a:avLst/>
          </a:prstGeom>
        </p:spPr>
      </p:pic>
      <p:sp>
        <p:nvSpPr>
          <p:cNvPr id="9" name="Slide Number Placeholder 8">
            <a:extLst>
              <a:ext uri="{FF2B5EF4-FFF2-40B4-BE49-F238E27FC236}">
                <a16:creationId xmlns:a16="http://schemas.microsoft.com/office/drawing/2014/main" id="{EA66A99F-C6F9-FA0C-CF83-E045C42C250E}"/>
              </a:ext>
            </a:extLst>
          </p:cNvPr>
          <p:cNvSpPr>
            <a:spLocks noGrp="1"/>
          </p:cNvSpPr>
          <p:nvPr>
            <p:ph type="sldNum" sz="quarter" idx="7"/>
          </p:nvPr>
        </p:nvSpPr>
        <p:spPr/>
        <p:txBody>
          <a:bodyPr/>
          <a:lstStyle/>
          <a:p>
            <a:pPr marL="103685">
              <a:lnSpc>
                <a:spcPts val="1633"/>
              </a:lnSpc>
            </a:pPr>
            <a:fld id="{81D60167-4931-47E6-BA6A-407CBD079E47}" type="slidenum">
              <a:rPr lang="en-AT" spc="-64" smtClean="0"/>
              <a:t>56</a:t>
            </a:fld>
            <a:endParaRPr lang="en-AT" spc="-64" dirty="0"/>
          </a:p>
        </p:txBody>
      </p:sp>
      <p:sp>
        <p:nvSpPr>
          <p:cNvPr id="7" name="object 6">
            <a:extLst>
              <a:ext uri="{FF2B5EF4-FFF2-40B4-BE49-F238E27FC236}">
                <a16:creationId xmlns:a16="http://schemas.microsoft.com/office/drawing/2014/main" id="{1B661C55-8C1B-8AEB-CD70-BFD3619B555F}"/>
              </a:ext>
            </a:extLst>
          </p:cNvPr>
          <p:cNvSpPr txBox="1">
            <a:spLocks/>
          </p:cNvSpPr>
          <p:nvPr/>
        </p:nvSpPr>
        <p:spPr>
          <a:xfrm>
            <a:off x="7233139" y="6349505"/>
            <a:ext cx="42263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A7C025FA-3B87-8F0C-561A-DA111B08611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5.3. </a:t>
            </a:r>
            <a:r>
              <a:rPr lang="en-US" b="1" dirty="0">
                <a:solidFill>
                  <a:schemeClr val="tx1"/>
                </a:solidFill>
              </a:rPr>
              <a:t>Gestion des fichiers (ouvrir, enregistrer, exporter)</a:t>
            </a:r>
            <a:endParaRPr lang="en-US" b="1" dirty="0">
              <a:solidFill>
                <a:schemeClr val="tx1"/>
              </a:solidFill>
              <a:latin typeface="Calibri" panose="020F0502020204030204" pitchFamily="34" charset="0"/>
              <a:cs typeface="Calibri" panose="020F0502020204030204" pitchFamily="34" charset="0"/>
            </a:endParaRPr>
          </a:p>
        </p:txBody>
      </p:sp>
      <p:sp>
        <p:nvSpPr>
          <p:cNvPr id="8" name="Content Placeholder 2">
            <a:extLst>
              <a:ext uri="{FF2B5EF4-FFF2-40B4-BE49-F238E27FC236}">
                <a16:creationId xmlns:a16="http://schemas.microsoft.com/office/drawing/2014/main" id="{AC0EEC32-30EC-5A05-3639-BE255CBD09AF}"/>
              </a:ext>
            </a:extLst>
          </p:cNvPr>
          <p:cNvSpPr txBox="1">
            <a:spLocks/>
          </p:cNvSpPr>
          <p:nvPr/>
        </p:nvSpPr>
        <p:spPr>
          <a:xfrm>
            <a:off x="726280" y="1548906"/>
            <a:ext cx="9215162"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Bouton Office/Fichier</a:t>
            </a:r>
          </a:p>
          <a:p>
            <a:pPr marL="873125" lvl="1" indent="-285750">
              <a:lnSpc>
                <a:spcPct val="150000"/>
              </a:lnSpc>
              <a:spcBef>
                <a:spcPct val="20000"/>
              </a:spcBef>
              <a:buClr>
                <a:schemeClr val="tx1"/>
              </a:buClr>
              <a:buSzPct val="100000"/>
              <a:buFont typeface="Arial" panose="020B0604020202020204" pitchFamily="34" charset="0"/>
              <a:buChar char="•"/>
              <a:tabLst>
                <a:tab pos="3079750" algn="l"/>
              </a:tabLst>
            </a:pPr>
            <a:r>
              <a:rPr lang="en-US" altLang="en-US" sz="1800" dirty="0">
                <a:latin typeface="Aptos" panose="020B0004020202020204" pitchFamily="34" charset="0"/>
                <a:ea typeface="ＭＳ Ｐゴシック" panose="020B0600070205080204" pitchFamily="34" charset="-128"/>
              </a:rPr>
              <a:t>Nouveau    	-Pour ouvrir un nouveau classeur. (CTRL+N) </a:t>
            </a:r>
          </a:p>
          <a:p>
            <a:pPr marL="873125" lvl="1" indent="-285750">
              <a:lnSpc>
                <a:spcPct val="150000"/>
              </a:lnSpc>
              <a:spcBef>
                <a:spcPct val="20000"/>
              </a:spcBef>
              <a:buClr>
                <a:schemeClr val="tx1"/>
              </a:buClr>
              <a:buSzPct val="100000"/>
              <a:buFont typeface="Arial" panose="020B0604020202020204" pitchFamily="34" charset="0"/>
              <a:buChar char="•"/>
              <a:tabLst>
                <a:tab pos="3081528" algn="l"/>
              </a:tabLst>
            </a:pPr>
            <a:r>
              <a:rPr lang="en-US" altLang="en-US" sz="1800" dirty="0" err="1">
                <a:latin typeface="Aptos" panose="020B0004020202020204" pitchFamily="34" charset="0"/>
                <a:ea typeface="ＭＳ Ｐゴシック" panose="020B0600070205080204" pitchFamily="34" charset="-128"/>
              </a:rPr>
              <a:t>Ouvrir</a:t>
            </a:r>
            <a:r>
              <a:rPr lang="en-US" altLang="en-US" sz="1800" dirty="0">
                <a:latin typeface="Aptos" panose="020B0004020202020204" pitchFamily="34" charset="0"/>
                <a:ea typeface="ＭＳ Ｐゴシック" panose="020B0600070205080204" pitchFamily="34" charset="-128"/>
              </a:rPr>
              <a:t>    	-Pour ouvrir un document existant (CTRL+O) </a:t>
            </a:r>
          </a:p>
          <a:p>
            <a:pPr marL="873125" lvl="1" indent="-285750">
              <a:lnSpc>
                <a:spcPct val="150000"/>
              </a:lnSpc>
              <a:spcBef>
                <a:spcPct val="20000"/>
              </a:spcBef>
              <a:buClr>
                <a:schemeClr val="tx1"/>
              </a:buClr>
              <a:buSzPct val="100000"/>
              <a:buFont typeface="Arial" panose="020B0604020202020204" pitchFamily="34" charset="0"/>
              <a:buChar char="•"/>
              <a:tabLst>
                <a:tab pos="3079750" algn="l"/>
              </a:tabLst>
            </a:pPr>
            <a:r>
              <a:rPr lang="en-US" altLang="en-US" sz="1800" dirty="0" err="1">
                <a:latin typeface="Aptos" panose="020B0004020202020204" pitchFamily="34" charset="0"/>
                <a:ea typeface="ＭＳ Ｐゴシック" panose="020B0600070205080204" pitchFamily="34" charset="-128"/>
              </a:rPr>
              <a:t>Enregistrer</a:t>
            </a:r>
            <a:r>
              <a:rPr lang="en-US" altLang="en-US" sz="1800" dirty="0">
                <a:latin typeface="Aptos" panose="020B0004020202020204" pitchFamily="34" charset="0"/>
                <a:ea typeface="ＭＳ Ｐゴシック" panose="020B0600070205080204" pitchFamily="34" charset="-128"/>
              </a:rPr>
              <a:t>    	-Pour enregistrer un document. (CTRL+S) </a:t>
            </a:r>
          </a:p>
          <a:p>
            <a:pPr marL="873125" lvl="1" indent="-285750">
              <a:lnSpc>
                <a:spcPct val="150000"/>
              </a:lnSpc>
              <a:spcBef>
                <a:spcPct val="20000"/>
              </a:spcBef>
              <a:buClr>
                <a:schemeClr val="tx1"/>
              </a:buClr>
              <a:buSzPct val="100000"/>
              <a:buFont typeface="Arial" panose="020B0604020202020204" pitchFamily="34" charset="0"/>
              <a:buChar char="•"/>
              <a:tabLst>
                <a:tab pos="2794000" algn="l"/>
                <a:tab pos="3079750" algn="l"/>
              </a:tabLst>
            </a:pPr>
            <a:r>
              <a:rPr lang="en-US" altLang="en-US" sz="1800" dirty="0">
                <a:latin typeface="Aptos" panose="020B0004020202020204" pitchFamily="34" charset="0"/>
                <a:ea typeface="ＭＳ Ｐゴシック" panose="020B0600070205080204" pitchFamily="34" charset="-128"/>
              </a:rPr>
              <a:t>Enregistrer sous    		-Pour enregistrer une copie du document. (F12) </a:t>
            </a:r>
          </a:p>
          <a:p>
            <a:pPr marL="873125" lvl="1" indent="-285750">
              <a:lnSpc>
                <a:spcPct val="150000"/>
              </a:lnSpc>
              <a:spcBef>
                <a:spcPct val="20000"/>
              </a:spcBef>
              <a:buClr>
                <a:schemeClr val="tx1"/>
              </a:buClr>
              <a:buSzPct val="100000"/>
              <a:buFont typeface="Arial" panose="020B0604020202020204" pitchFamily="34" charset="0"/>
              <a:buChar char="•"/>
              <a:tabLst>
                <a:tab pos="3079750" algn="l"/>
              </a:tabLst>
            </a:pPr>
            <a:r>
              <a:rPr lang="en-US" altLang="en-US" sz="1800" dirty="0" err="1">
                <a:latin typeface="Aptos" panose="020B0004020202020204" pitchFamily="34" charset="0"/>
                <a:ea typeface="ＭＳ Ｐゴシック" panose="020B0600070205080204" pitchFamily="34" charset="-128"/>
              </a:rPr>
              <a:t>Imprimer</a:t>
            </a:r>
            <a:r>
              <a:rPr lang="en-US" altLang="en-US" sz="1800" dirty="0">
                <a:latin typeface="Aptos" panose="020B0004020202020204" pitchFamily="34" charset="0"/>
                <a:ea typeface="ＭＳ Ｐゴシック" panose="020B0600070205080204" pitchFamily="34" charset="-128"/>
              </a:rPr>
              <a:t>    	-Pour imprimer un document. (CTRL+P)</a:t>
            </a:r>
          </a:p>
          <a:p>
            <a:pPr marL="873125" lvl="1" indent="-285750">
              <a:lnSpc>
                <a:spcPct val="150000"/>
              </a:lnSpc>
              <a:spcBef>
                <a:spcPct val="20000"/>
              </a:spcBef>
              <a:buClr>
                <a:schemeClr val="tx1"/>
              </a:buClr>
              <a:buSzPct val="100000"/>
              <a:buFont typeface="Arial" panose="020B0604020202020204" pitchFamily="34" charset="0"/>
              <a:buChar char="•"/>
              <a:tabLst>
                <a:tab pos="3079750" algn="l"/>
              </a:tabLst>
            </a:pPr>
            <a:r>
              <a:rPr lang="en-US" altLang="en-US" sz="1800" dirty="0" err="1">
                <a:latin typeface="Aptos" panose="020B0004020202020204" pitchFamily="34" charset="0"/>
                <a:ea typeface="ＭＳ Ｐゴシック" panose="020B0600070205080204" pitchFamily="34" charset="-128"/>
              </a:rPr>
              <a:t>Partager</a:t>
            </a:r>
            <a:r>
              <a:rPr lang="en-US" altLang="en-US" sz="1800" dirty="0">
                <a:latin typeface="Aptos" panose="020B0004020202020204" pitchFamily="34" charset="0"/>
                <a:ea typeface="ＭＳ Ｐゴシック" panose="020B0600070205080204" pitchFamily="34" charset="-128"/>
              </a:rPr>
              <a:t>    	-Pour envoyer une copie du document à d'autres personnes.</a:t>
            </a:r>
          </a:p>
          <a:p>
            <a:pPr marL="873125" lvl="1" indent="-285750">
              <a:lnSpc>
                <a:spcPct val="150000"/>
              </a:lnSpc>
              <a:spcBef>
                <a:spcPct val="20000"/>
              </a:spcBef>
              <a:buClr>
                <a:schemeClr val="tx1"/>
              </a:buClr>
              <a:buSzPct val="100000"/>
              <a:buFont typeface="Arial" panose="020B0604020202020204" pitchFamily="34" charset="0"/>
              <a:buChar char="•"/>
              <a:tabLst>
                <a:tab pos="3079750" algn="l"/>
              </a:tabLst>
            </a:pPr>
            <a:r>
              <a:rPr lang="en-US" altLang="en-US" sz="1800" dirty="0">
                <a:latin typeface="Aptos" panose="020B0004020202020204" pitchFamily="34" charset="0"/>
                <a:ea typeface="ＭＳ Ｐゴシック" panose="020B0600070205080204" pitchFamily="34" charset="-128"/>
              </a:rPr>
              <a:t>Exporter    	-Pour exporter vers différents types de fichiers.</a:t>
            </a:r>
          </a:p>
          <a:p>
            <a:pPr marL="873125" lvl="1" indent="-285750">
              <a:lnSpc>
                <a:spcPct val="150000"/>
              </a:lnSpc>
              <a:spcBef>
                <a:spcPct val="20000"/>
              </a:spcBef>
              <a:buClr>
                <a:schemeClr val="tx1"/>
              </a:buClr>
              <a:buSzPct val="100000"/>
              <a:buFont typeface="Arial" panose="020B0604020202020204" pitchFamily="34" charset="0"/>
              <a:buChar char="•"/>
              <a:tabLst>
                <a:tab pos="3079750" algn="l"/>
              </a:tabLst>
            </a:pPr>
            <a:r>
              <a:rPr lang="en-US" altLang="en-US" sz="1800" dirty="0">
                <a:latin typeface="Aptos" panose="020B0004020202020204" pitchFamily="34" charset="0"/>
                <a:ea typeface="ＭＳ Ｐゴシック" panose="020B0600070205080204" pitchFamily="34" charset="-128"/>
              </a:rPr>
              <a:t>Fermer    	-Pour fermer un document (CTRL+W). </a:t>
            </a:r>
          </a:p>
        </p:txBody>
      </p:sp>
    </p:spTree>
    <p:extLst>
      <p:ext uri="{BB962C8B-B14F-4D97-AF65-F5344CB8AC3E}">
        <p14:creationId xmlns:p14="http://schemas.microsoft.com/office/powerpoint/2010/main" val="4115039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3F2B2-FB3F-F1F1-52E3-B733555202F4}"/>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EB8550A-8FD8-4356-BE14-92B76A6B7E1A}"/>
              </a:ext>
            </a:extLst>
          </p:cNvPr>
          <p:cNvSpPr txBox="1">
            <a:spLocks noGrp="1"/>
          </p:cNvSpPr>
          <p:nvPr>
            <p:ph type="title"/>
          </p:nvPr>
        </p:nvSpPr>
        <p:spPr>
          <a:xfrm>
            <a:off x="726281" y="432621"/>
            <a:ext cx="3895957"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à MS Excel</a:t>
            </a:r>
            <a:endParaRPr lang="en-US" sz="2400" b="1" spc="-13" dirty="0">
              <a:solidFill>
                <a:schemeClr val="bg1"/>
              </a:solidFill>
            </a:endParaRPr>
          </a:p>
        </p:txBody>
      </p:sp>
      <p:pic>
        <p:nvPicPr>
          <p:cNvPr id="15" name="Picture 14">
            <a:extLst>
              <a:ext uri="{FF2B5EF4-FFF2-40B4-BE49-F238E27FC236}">
                <a16:creationId xmlns:a16="http://schemas.microsoft.com/office/drawing/2014/main" id="{8A2A7FF0-9F04-FEB3-5AF2-506370FFDB9E}"/>
              </a:ext>
            </a:extLst>
          </p:cNvPr>
          <p:cNvPicPr>
            <a:picLocks noChangeAspect="1"/>
          </p:cNvPicPr>
          <p:nvPr/>
        </p:nvPicPr>
        <p:blipFill>
          <a:blip r:embed="rId2"/>
          <a:stretch>
            <a:fillRect/>
          </a:stretch>
        </p:blipFill>
        <p:spPr>
          <a:xfrm>
            <a:off x="6302624" y="1346194"/>
            <a:ext cx="5156847" cy="1571844"/>
          </a:xfrm>
          <a:prstGeom prst="rect">
            <a:avLst/>
          </a:prstGeom>
        </p:spPr>
      </p:pic>
      <p:pic>
        <p:nvPicPr>
          <p:cNvPr id="17" name="Picture 16">
            <a:extLst>
              <a:ext uri="{FF2B5EF4-FFF2-40B4-BE49-F238E27FC236}">
                <a16:creationId xmlns:a16="http://schemas.microsoft.com/office/drawing/2014/main" id="{CC4203DD-CEB6-BE84-183A-0034CED56AD3}"/>
              </a:ext>
            </a:extLst>
          </p:cNvPr>
          <p:cNvPicPr>
            <a:picLocks noChangeAspect="1"/>
          </p:cNvPicPr>
          <p:nvPr/>
        </p:nvPicPr>
        <p:blipFill>
          <a:blip r:embed="rId3"/>
          <a:srcRect r="8560"/>
          <a:stretch/>
        </p:blipFill>
        <p:spPr>
          <a:xfrm>
            <a:off x="6302623" y="3116997"/>
            <a:ext cx="5156847" cy="1543265"/>
          </a:xfrm>
          <a:prstGeom prst="rect">
            <a:avLst/>
          </a:prstGeom>
        </p:spPr>
      </p:pic>
      <p:pic>
        <p:nvPicPr>
          <p:cNvPr id="21" name="Picture 20">
            <a:extLst>
              <a:ext uri="{FF2B5EF4-FFF2-40B4-BE49-F238E27FC236}">
                <a16:creationId xmlns:a16="http://schemas.microsoft.com/office/drawing/2014/main" id="{9F4C21FF-790A-302B-C4B2-29D74B5CE1D5}"/>
              </a:ext>
            </a:extLst>
          </p:cNvPr>
          <p:cNvPicPr>
            <a:picLocks noChangeAspect="1"/>
          </p:cNvPicPr>
          <p:nvPr/>
        </p:nvPicPr>
        <p:blipFill>
          <a:blip r:embed="rId4"/>
          <a:srcRect r="10819"/>
          <a:stretch/>
        </p:blipFill>
        <p:spPr>
          <a:xfrm>
            <a:off x="6302623" y="4749506"/>
            <a:ext cx="5156847" cy="1562318"/>
          </a:xfrm>
          <a:prstGeom prst="rect">
            <a:avLst/>
          </a:prstGeom>
        </p:spPr>
      </p:pic>
      <p:sp>
        <p:nvSpPr>
          <p:cNvPr id="11" name="Slide Number Placeholder 10">
            <a:extLst>
              <a:ext uri="{FF2B5EF4-FFF2-40B4-BE49-F238E27FC236}">
                <a16:creationId xmlns:a16="http://schemas.microsoft.com/office/drawing/2014/main" id="{6B07B6EE-3C39-5512-9E5F-864DAC094350}"/>
              </a:ext>
            </a:extLst>
          </p:cNvPr>
          <p:cNvSpPr>
            <a:spLocks noGrp="1"/>
          </p:cNvSpPr>
          <p:nvPr>
            <p:ph type="sldNum" sz="quarter" idx="7"/>
          </p:nvPr>
        </p:nvSpPr>
        <p:spPr/>
        <p:txBody>
          <a:bodyPr/>
          <a:lstStyle/>
          <a:p>
            <a:pPr marL="103685">
              <a:lnSpc>
                <a:spcPts val="1633"/>
              </a:lnSpc>
            </a:pPr>
            <a:fld id="{81D60167-4931-47E6-BA6A-407CBD079E47}" type="slidenum">
              <a:rPr lang="en-AT" spc="-64" smtClean="0"/>
              <a:t>57</a:t>
            </a:fld>
            <a:endParaRPr lang="en-AT" spc="-64" dirty="0"/>
          </a:p>
        </p:txBody>
      </p:sp>
      <p:sp>
        <p:nvSpPr>
          <p:cNvPr id="7" name="object 6">
            <a:extLst>
              <a:ext uri="{FF2B5EF4-FFF2-40B4-BE49-F238E27FC236}">
                <a16:creationId xmlns:a16="http://schemas.microsoft.com/office/drawing/2014/main" id="{C071ACA0-7784-455B-3441-680360AF3564}"/>
              </a:ext>
            </a:extLst>
          </p:cNvPr>
          <p:cNvSpPr txBox="1">
            <a:spLocks/>
          </p:cNvSpPr>
          <p:nvPr/>
        </p:nvSpPr>
        <p:spPr>
          <a:xfrm>
            <a:off x="7233139" y="6349505"/>
            <a:ext cx="42263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Content Placeholder 2">
            <a:extLst>
              <a:ext uri="{FF2B5EF4-FFF2-40B4-BE49-F238E27FC236}">
                <a16:creationId xmlns:a16="http://schemas.microsoft.com/office/drawing/2014/main" id="{E2FCF060-B213-6CF4-7253-E6FB4401C069}"/>
              </a:ext>
            </a:extLst>
          </p:cNvPr>
          <p:cNvSpPr txBox="1">
            <a:spLocks/>
          </p:cNvSpPr>
          <p:nvPr/>
        </p:nvSpPr>
        <p:spPr>
          <a:xfrm>
            <a:off x="726281" y="1467202"/>
            <a:ext cx="5270482" cy="4426798"/>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700" b="1" dirty="0">
                <a:solidFill>
                  <a:sysClr val="windowText" lastClr="000000"/>
                </a:solidFill>
                <a:latin typeface="Aptos" panose="020B0004020202020204" pitchFamily="34" charset="0"/>
                <a:cs typeface="Arial"/>
              </a:rPr>
              <a:t>Onglet Accueil</a:t>
            </a:r>
          </a:p>
          <a:p>
            <a:pPr marL="889900" lvl="1" indent="-285750" defTabSz="1175644" hangingPunct="1">
              <a:lnSpc>
                <a:spcPct val="100000"/>
              </a:lnSpc>
              <a:spcBef>
                <a:spcPts val="129"/>
              </a:spcBef>
              <a:buFont typeface="Arial" panose="020B0604020202020204" pitchFamily="34" charset="0"/>
              <a:buChar char="•"/>
            </a:pPr>
            <a:r>
              <a:rPr lang="en-US" altLang="en-US" sz="1700" dirty="0">
                <a:latin typeface="Aptos" panose="020B0004020202020204" pitchFamily="34" charset="0"/>
                <a:ea typeface="ＭＳ Ｐゴシック" panose="020B0600070205080204" pitchFamily="34" charset="-128"/>
              </a:rPr>
              <a:t>Le menu Accueil vous permet d'apporter des modifications à toutes les données saisies. </a:t>
            </a:r>
          </a:p>
          <a:p>
            <a:pPr marL="889900" lvl="1" indent="-285750" defTabSz="1175644" hangingPunct="1">
              <a:lnSpc>
                <a:spcPct val="100000"/>
              </a:lnSpc>
              <a:spcBef>
                <a:spcPts val="129"/>
              </a:spcBef>
              <a:buFont typeface="Arial" panose="020B0604020202020204" pitchFamily="34" charset="0"/>
              <a:buChar char="•"/>
            </a:pPr>
            <a:endParaRPr lang="en-US" altLang="en-US" sz="1700" dirty="0">
              <a:latin typeface="Aptos" panose="020B0004020202020204" pitchFamily="34" charset="0"/>
              <a:ea typeface="ＭＳ Ｐゴシック" panose="020B0600070205080204" pitchFamily="34" charset="-128"/>
            </a:endParaRPr>
          </a:p>
          <a:p>
            <a:pPr marL="889900" lvl="1" indent="-285750" defTabSz="1175644" hangingPunct="1">
              <a:lnSpc>
                <a:spcPct val="100000"/>
              </a:lnSpc>
              <a:spcBef>
                <a:spcPts val="129"/>
              </a:spcBef>
              <a:buFont typeface="Arial" panose="020B0604020202020204" pitchFamily="34" charset="0"/>
              <a:buChar char="•"/>
            </a:pPr>
            <a:endParaRPr lang="en-US" altLang="en-US" sz="1700" dirty="0">
              <a:latin typeface="Aptos" panose="020B0004020202020204" pitchFamily="34" charset="0"/>
              <a:ea typeface="ＭＳ Ｐゴシック" panose="020B0600070205080204" pitchFamily="34" charset="-128"/>
            </a:endParaRPr>
          </a:p>
          <a:p>
            <a:pPr marL="302078" indent="-285750" defTabSz="1175644" hangingPunct="1">
              <a:lnSpc>
                <a:spcPct val="100000"/>
              </a:lnSpc>
              <a:spcBef>
                <a:spcPts val="129"/>
              </a:spcBef>
              <a:buFont typeface="Arial" panose="020B0604020202020204" pitchFamily="34" charset="0"/>
              <a:buChar char="•"/>
            </a:pPr>
            <a:r>
              <a:rPr lang="en-GB" sz="1700" b="1" dirty="0">
                <a:solidFill>
                  <a:sysClr val="windowText" lastClr="000000"/>
                </a:solidFill>
                <a:latin typeface="Aptos" panose="020B0004020202020204" pitchFamily="34" charset="0"/>
                <a:cs typeface="Arial"/>
              </a:rPr>
              <a:t>Onglet Insertion</a:t>
            </a:r>
          </a:p>
          <a:p>
            <a:pPr marL="889900" lvl="1" indent="-285750" defTabSz="1175644" hangingPunct="1">
              <a:lnSpc>
                <a:spcPct val="100000"/>
              </a:lnSpc>
              <a:spcBef>
                <a:spcPts val="129"/>
              </a:spcBef>
              <a:buFont typeface="Arial" panose="020B0604020202020204" pitchFamily="34" charset="0"/>
              <a:buChar char="•"/>
            </a:pPr>
            <a:r>
              <a:rPr lang="en-US" altLang="en-US" sz="1700" dirty="0">
                <a:latin typeface="Aptos" panose="020B0004020202020204" pitchFamily="34" charset="0"/>
                <a:ea typeface="ＭＳ Ｐゴシック" panose="020B0600070205080204" pitchFamily="34" charset="-128"/>
              </a:rPr>
              <a:t>Le menu Insertion vous permet d'insérer des feuilles de calcul, des lignes, des colonnes, des graphiques, des tableaux, des images et des objets.</a:t>
            </a:r>
          </a:p>
          <a:p>
            <a:pPr marL="889900" lvl="1" indent="-285750" defTabSz="1175644" hangingPunct="1">
              <a:lnSpc>
                <a:spcPct val="100000"/>
              </a:lnSpc>
              <a:spcBef>
                <a:spcPts val="129"/>
              </a:spcBef>
              <a:buFont typeface="Arial" panose="020B0604020202020204" pitchFamily="34" charset="0"/>
              <a:buChar char="•"/>
            </a:pPr>
            <a:endParaRPr lang="en-US" altLang="en-US" sz="1700" dirty="0">
              <a:latin typeface="Aptos" panose="020B0004020202020204" pitchFamily="34" charset="0"/>
              <a:ea typeface="ＭＳ Ｐゴシック" panose="020B0600070205080204" pitchFamily="34" charset="-128"/>
            </a:endParaRPr>
          </a:p>
          <a:p>
            <a:pPr marL="889900" lvl="1" indent="-285750" defTabSz="1175644" hangingPunct="1">
              <a:lnSpc>
                <a:spcPct val="100000"/>
              </a:lnSpc>
              <a:spcBef>
                <a:spcPts val="129"/>
              </a:spcBef>
              <a:buFont typeface="Arial" panose="020B0604020202020204" pitchFamily="34" charset="0"/>
              <a:buChar char="•"/>
            </a:pPr>
            <a:endParaRPr lang="en-US" altLang="en-US" sz="1700" dirty="0">
              <a:latin typeface="Aptos" panose="020B0004020202020204" pitchFamily="34" charset="0"/>
              <a:ea typeface="ＭＳ Ｐゴシック" panose="020B0600070205080204" pitchFamily="34" charset="-128"/>
            </a:endParaRPr>
          </a:p>
          <a:p>
            <a:pPr marL="302078" indent="-285750" defTabSz="1175644" hangingPunct="1">
              <a:lnSpc>
                <a:spcPct val="100000"/>
              </a:lnSpc>
              <a:spcBef>
                <a:spcPts val="129"/>
              </a:spcBef>
              <a:buFont typeface="Arial" panose="020B0604020202020204" pitchFamily="34" charset="0"/>
              <a:buChar char="•"/>
            </a:pPr>
            <a:r>
              <a:rPr lang="en-GB" sz="1700" b="1" dirty="0">
                <a:solidFill>
                  <a:sysClr val="windowText" lastClr="000000"/>
                </a:solidFill>
                <a:latin typeface="Aptos" panose="020B0004020202020204" pitchFamily="34" charset="0"/>
                <a:cs typeface="Arial"/>
              </a:rPr>
              <a:t>Onglet Formule</a:t>
            </a:r>
          </a:p>
          <a:p>
            <a:pPr marL="889900" lvl="1" indent="-285750" defTabSz="1175644" hangingPunct="1">
              <a:lnSpc>
                <a:spcPct val="100000"/>
              </a:lnSpc>
              <a:spcBef>
                <a:spcPts val="129"/>
              </a:spcBef>
              <a:buFont typeface="Arial" panose="020B0604020202020204" pitchFamily="34" charset="0"/>
              <a:buChar char="•"/>
            </a:pPr>
            <a:r>
              <a:rPr lang="en-US" altLang="en-US" sz="1700" dirty="0">
                <a:latin typeface="Aptos" panose="020B0004020202020204" pitchFamily="34" charset="0"/>
                <a:ea typeface="ＭＳ Ｐゴシック" panose="020B0600070205080204" pitchFamily="34" charset="-128"/>
              </a:rPr>
              <a:t>Le menu Formule vous permet d'appliquer des formules, différents types de formats numériques et d'effectuer des calculs.</a:t>
            </a:r>
          </a:p>
          <a:p>
            <a:pPr marL="302078" indent="-285750" defTabSz="1175644" hangingPunct="1">
              <a:lnSpc>
                <a:spcPct val="100000"/>
              </a:lnSpc>
              <a:spcBef>
                <a:spcPts val="129"/>
              </a:spcBef>
              <a:buFont typeface="Arial" panose="020B0604020202020204" pitchFamily="34" charset="0"/>
              <a:buChar char="•"/>
            </a:pPr>
            <a:endParaRPr lang="en-GB" sz="1700" b="1" dirty="0">
              <a:solidFill>
                <a:sysClr val="windowText" lastClr="000000"/>
              </a:solidFill>
              <a:latin typeface="Aptos" panose="020B0004020202020204" pitchFamily="34" charset="0"/>
              <a:cs typeface="Arial"/>
            </a:endParaRPr>
          </a:p>
        </p:txBody>
      </p:sp>
      <p:sp>
        <p:nvSpPr>
          <p:cNvPr id="6" name="object 3">
            <a:extLst>
              <a:ext uri="{FF2B5EF4-FFF2-40B4-BE49-F238E27FC236}">
                <a16:creationId xmlns:a16="http://schemas.microsoft.com/office/drawing/2014/main" id="{371FDB9B-019D-6942-46C3-541C68549FB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5.4. </a:t>
            </a:r>
            <a:r>
              <a:rPr lang="en-US" b="1" dirty="0">
                <a:solidFill>
                  <a:schemeClr val="tx1"/>
                </a:solidFill>
              </a:rPr>
              <a:t>Onglets Accueil, Insertion et Formule</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90088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420FE-D810-6C53-D8C2-5FBB411B0BD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D11D087-0AAF-6BA7-7762-CF53A0C63047}"/>
              </a:ext>
            </a:extLst>
          </p:cNvPr>
          <p:cNvSpPr txBox="1">
            <a:spLocks noGrp="1"/>
          </p:cNvSpPr>
          <p:nvPr>
            <p:ph type="title"/>
          </p:nvPr>
        </p:nvSpPr>
        <p:spPr>
          <a:xfrm>
            <a:off x="726282" y="432621"/>
            <a:ext cx="3895955"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à MS Excel</a:t>
            </a:r>
            <a:endParaRPr lang="en-US" sz="2400" b="1" spc="-13" dirty="0">
              <a:solidFill>
                <a:schemeClr val="bg1"/>
              </a:solidFill>
            </a:endParaRPr>
          </a:p>
        </p:txBody>
      </p:sp>
      <p:sp>
        <p:nvSpPr>
          <p:cNvPr id="3" name="object 3">
            <a:extLst>
              <a:ext uri="{FF2B5EF4-FFF2-40B4-BE49-F238E27FC236}">
                <a16:creationId xmlns:a16="http://schemas.microsoft.com/office/drawing/2014/main" id="{3614828C-6E1B-7DC8-6362-F0BB48418297}"/>
              </a:ext>
            </a:extLst>
          </p:cNvPr>
          <p:cNvSpPr txBox="1"/>
          <p:nvPr/>
        </p:nvSpPr>
        <p:spPr>
          <a:xfrm>
            <a:off x="726282" y="1438862"/>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59228" indent="-342900" defTabSz="1175644" hangingPunct="1">
              <a:lnSpc>
                <a:spcPct val="100000"/>
              </a:lnSpc>
              <a:spcBef>
                <a:spcPts val="129"/>
              </a:spcBef>
              <a:buFont typeface="Arial" panose="020B0604020202020204" pitchFamily="34" charset="0"/>
              <a:buChar char="•"/>
            </a:pPr>
            <a:r>
              <a:rPr lang="en-GB" sz="2000" b="1" dirty="0">
                <a:solidFill>
                  <a:sysClr val="windowText" lastClr="000000"/>
                </a:solidFill>
                <a:latin typeface="Aptos" panose="020B0004020202020204" pitchFamily="34" charset="0"/>
                <a:cs typeface="Arial"/>
              </a:rPr>
              <a:t>Formats numériques</a:t>
            </a:r>
          </a:p>
        </p:txBody>
      </p:sp>
      <p:pic>
        <p:nvPicPr>
          <p:cNvPr id="4" name="table">
            <a:extLst>
              <a:ext uri="{FF2B5EF4-FFF2-40B4-BE49-F238E27FC236}">
                <a16:creationId xmlns:a16="http://schemas.microsoft.com/office/drawing/2014/main" id="{5A4A9F40-5BE5-AFEB-B67B-8A9B45C4C80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9140" y="2259176"/>
            <a:ext cx="5557786" cy="278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table">
            <a:extLst>
              <a:ext uri="{FF2B5EF4-FFF2-40B4-BE49-F238E27FC236}">
                <a16:creationId xmlns:a16="http://schemas.microsoft.com/office/drawing/2014/main" id="{1DA3366A-5819-F177-4ADD-07A2A56FFAA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11434" y="2259176"/>
            <a:ext cx="5015479" cy="2789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8">
            <a:extLst>
              <a:ext uri="{FF2B5EF4-FFF2-40B4-BE49-F238E27FC236}">
                <a16:creationId xmlns:a16="http://schemas.microsoft.com/office/drawing/2014/main" id="{78FFA541-D4AC-6D2E-B8AC-57204381DC11}"/>
              </a:ext>
            </a:extLst>
          </p:cNvPr>
          <p:cNvSpPr>
            <a:spLocks noGrp="1"/>
          </p:cNvSpPr>
          <p:nvPr>
            <p:ph type="sldNum" sz="quarter" idx="7"/>
          </p:nvPr>
        </p:nvSpPr>
        <p:spPr/>
        <p:txBody>
          <a:bodyPr/>
          <a:lstStyle/>
          <a:p>
            <a:pPr marL="103685">
              <a:lnSpc>
                <a:spcPts val="1633"/>
              </a:lnSpc>
            </a:pPr>
            <a:fld id="{81D60167-4931-47E6-BA6A-407CBD079E47}" type="slidenum">
              <a:rPr lang="en-AT" spc="-64" smtClean="0"/>
              <a:t>58</a:t>
            </a:fld>
            <a:endParaRPr lang="en-AT" spc="-64" dirty="0"/>
          </a:p>
        </p:txBody>
      </p:sp>
      <p:sp>
        <p:nvSpPr>
          <p:cNvPr id="7" name="object 6">
            <a:extLst>
              <a:ext uri="{FF2B5EF4-FFF2-40B4-BE49-F238E27FC236}">
                <a16:creationId xmlns:a16="http://schemas.microsoft.com/office/drawing/2014/main" id="{86174DB4-659F-BE69-2E59-41402E444A4A}"/>
              </a:ext>
            </a:extLst>
          </p:cNvPr>
          <p:cNvSpPr txBox="1">
            <a:spLocks/>
          </p:cNvSpPr>
          <p:nvPr/>
        </p:nvSpPr>
        <p:spPr>
          <a:xfrm>
            <a:off x="7221415" y="6349505"/>
            <a:ext cx="4238057"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5" name="object 3">
            <a:extLst>
              <a:ext uri="{FF2B5EF4-FFF2-40B4-BE49-F238E27FC236}">
                <a16:creationId xmlns:a16="http://schemas.microsoft.com/office/drawing/2014/main" id="{C80FDADA-BB8D-53A3-C870-AD7AF85B606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5.5. </a:t>
            </a:r>
            <a:r>
              <a:rPr lang="en-US" b="1" dirty="0">
                <a:solidFill>
                  <a:schemeClr val="tx1"/>
                </a:solidFill>
              </a:rPr>
              <a:t>Formats numériques et formules de base</a:t>
            </a:r>
            <a:endParaRPr lang="en-US"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78083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2A853-776F-413F-5CB6-6E47BC3CBD0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202FD5D-7B34-A628-E4B1-D9DD0C9315EF}"/>
              </a:ext>
            </a:extLst>
          </p:cNvPr>
          <p:cNvSpPr txBox="1">
            <a:spLocks noGrp="1"/>
          </p:cNvSpPr>
          <p:nvPr>
            <p:ph type="title"/>
          </p:nvPr>
        </p:nvSpPr>
        <p:spPr>
          <a:xfrm>
            <a:off x="726281" y="432621"/>
            <a:ext cx="3895954"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rPr>
              <a:t>5. Introduction à MS Excel</a:t>
            </a:r>
            <a:endParaRPr lang="en-US" sz="2400" b="1" spc="-13" dirty="0">
              <a:solidFill>
                <a:schemeClr val="bg1"/>
              </a:solidFill>
            </a:endParaRPr>
          </a:p>
        </p:txBody>
      </p:sp>
      <p:pic>
        <p:nvPicPr>
          <p:cNvPr id="7" name="Picture 6">
            <a:extLst>
              <a:ext uri="{FF2B5EF4-FFF2-40B4-BE49-F238E27FC236}">
                <a16:creationId xmlns:a16="http://schemas.microsoft.com/office/drawing/2014/main" id="{8E025476-1A80-C3E7-925B-E490E7B1B169}"/>
              </a:ext>
            </a:extLst>
          </p:cNvPr>
          <p:cNvPicPr>
            <a:picLocks noChangeAspect="1"/>
          </p:cNvPicPr>
          <p:nvPr/>
        </p:nvPicPr>
        <p:blipFill>
          <a:blip r:embed="rId2"/>
          <a:stretch>
            <a:fillRect/>
          </a:stretch>
        </p:blipFill>
        <p:spPr>
          <a:xfrm>
            <a:off x="6971487" y="2762639"/>
            <a:ext cx="4498608" cy="3555237"/>
          </a:xfrm>
          <a:prstGeom prst="rect">
            <a:avLst/>
          </a:prstGeom>
        </p:spPr>
      </p:pic>
      <p:sp>
        <p:nvSpPr>
          <p:cNvPr id="12" name="Slide Number Placeholder 11">
            <a:extLst>
              <a:ext uri="{FF2B5EF4-FFF2-40B4-BE49-F238E27FC236}">
                <a16:creationId xmlns:a16="http://schemas.microsoft.com/office/drawing/2014/main" id="{B2FBA261-4F98-7122-0AC6-7802713B75EC}"/>
              </a:ext>
            </a:extLst>
          </p:cNvPr>
          <p:cNvSpPr>
            <a:spLocks noGrp="1"/>
          </p:cNvSpPr>
          <p:nvPr>
            <p:ph type="sldNum" sz="quarter" idx="7"/>
          </p:nvPr>
        </p:nvSpPr>
        <p:spPr/>
        <p:txBody>
          <a:bodyPr/>
          <a:lstStyle/>
          <a:p>
            <a:pPr marL="103685">
              <a:lnSpc>
                <a:spcPts val="1633"/>
              </a:lnSpc>
            </a:pPr>
            <a:fld id="{81D60167-4931-47E6-BA6A-407CBD079E47}" type="slidenum">
              <a:rPr lang="en-AT" spc="-64" smtClean="0"/>
              <a:t>59</a:t>
            </a:fld>
            <a:endParaRPr lang="en-AT" spc="-64" dirty="0"/>
          </a:p>
        </p:txBody>
      </p:sp>
      <p:sp>
        <p:nvSpPr>
          <p:cNvPr id="8" name="object 6">
            <a:extLst>
              <a:ext uri="{FF2B5EF4-FFF2-40B4-BE49-F238E27FC236}">
                <a16:creationId xmlns:a16="http://schemas.microsoft.com/office/drawing/2014/main" id="{B1255BE0-DB53-C410-779D-968D2AA2CD60}"/>
              </a:ext>
            </a:extLst>
          </p:cNvPr>
          <p:cNvSpPr txBox="1">
            <a:spLocks/>
          </p:cNvSpPr>
          <p:nvPr/>
        </p:nvSpPr>
        <p:spPr>
          <a:xfrm>
            <a:off x="7268309" y="6349505"/>
            <a:ext cx="41911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Content Placeholder 2">
            <a:extLst>
              <a:ext uri="{FF2B5EF4-FFF2-40B4-BE49-F238E27FC236}">
                <a16:creationId xmlns:a16="http://schemas.microsoft.com/office/drawing/2014/main" id="{5B81B628-4B71-20B3-1F94-14186037ED3F}"/>
              </a:ext>
            </a:extLst>
          </p:cNvPr>
          <p:cNvSpPr txBox="1">
            <a:spLocks/>
          </p:cNvSpPr>
          <p:nvPr/>
        </p:nvSpPr>
        <p:spPr>
          <a:xfrm>
            <a:off x="726280" y="1230217"/>
            <a:ext cx="10820004" cy="1942739"/>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GB" sz="1800" b="1" dirty="0">
                <a:solidFill>
                  <a:sysClr val="windowText" lastClr="000000"/>
                </a:solidFill>
                <a:latin typeface="Aptos" panose="020B0004020202020204" pitchFamily="34" charset="0"/>
                <a:cs typeface="Arial"/>
              </a:rPr>
              <a:t>Formules Excel</a:t>
            </a:r>
          </a:p>
          <a:p>
            <a:pPr marL="873572" lvl="1" indent="-285750">
              <a:lnSpc>
                <a:spcPct val="10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Le premier caractère d'une cellule contenant une formule doit être le signe égal ( = ). </a:t>
            </a:r>
          </a:p>
          <a:p>
            <a:pPr marL="873572" lvl="1" indent="-285750">
              <a:lnSpc>
                <a:spcPct val="10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Le signe = indique à Excel que le contenu de la cellule est une formule. </a:t>
            </a:r>
          </a:p>
          <a:p>
            <a:pPr marL="873572" lvl="1" indent="-285750">
              <a:lnSpc>
                <a:spcPct val="100000"/>
              </a:lnSpc>
              <a:spcBef>
                <a:spcPct val="20000"/>
              </a:spcBef>
              <a:buClr>
                <a:schemeClr val="tx1"/>
              </a:buClr>
              <a:buSzPct val="100000"/>
              <a:buFont typeface="Arial" panose="020B0604020202020204" pitchFamily="34" charset="0"/>
              <a:buChar char="•"/>
            </a:pPr>
            <a:r>
              <a:rPr lang="en-US" altLang="en-US" sz="1800" dirty="0">
                <a:latin typeface="Aptos" panose="020B0004020202020204" pitchFamily="34" charset="0"/>
                <a:ea typeface="ＭＳ Ｐゴシック" panose="020B0600070205080204" pitchFamily="34" charset="-128"/>
              </a:rPr>
              <a:t>Sans le signe =, la formule ne calculera rien. Elle affichera simplement le texte de la formule.</a:t>
            </a:r>
          </a:p>
        </p:txBody>
      </p:sp>
      <p:sp>
        <p:nvSpPr>
          <p:cNvPr id="6" name="object 3">
            <a:extLst>
              <a:ext uri="{FF2B5EF4-FFF2-40B4-BE49-F238E27FC236}">
                <a16:creationId xmlns:a16="http://schemas.microsoft.com/office/drawing/2014/main" id="{13F05D1E-6324-373E-3DC5-9C8CC8126BD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5.6. </a:t>
            </a:r>
            <a:r>
              <a:rPr lang="en-US" b="1" dirty="0">
                <a:solidFill>
                  <a:schemeClr val="tx1"/>
                </a:solidFill>
              </a:rPr>
              <a:t>Fonctions Excel courantes</a:t>
            </a:r>
            <a:endParaRPr lang="en-US" b="1" dirty="0">
              <a:solidFill>
                <a:schemeClr val="tx1"/>
              </a:solidFill>
              <a:latin typeface="Calibri" panose="020F0502020204030204" pitchFamily="34" charset="0"/>
              <a:cs typeface="Calibri" panose="020F0502020204030204" pitchFamily="34" charset="0"/>
            </a:endParaRPr>
          </a:p>
        </p:txBody>
      </p:sp>
      <p:sp>
        <p:nvSpPr>
          <p:cNvPr id="11" name="Content Placeholder 2">
            <a:extLst>
              <a:ext uri="{FF2B5EF4-FFF2-40B4-BE49-F238E27FC236}">
                <a16:creationId xmlns:a16="http://schemas.microsoft.com/office/drawing/2014/main" id="{77144174-C07D-D5C4-B8AA-CB3836674D29}"/>
              </a:ext>
            </a:extLst>
          </p:cNvPr>
          <p:cNvSpPr txBox="1">
            <a:spLocks/>
          </p:cNvSpPr>
          <p:nvPr/>
        </p:nvSpPr>
        <p:spPr>
          <a:xfrm>
            <a:off x="726280" y="2451873"/>
            <a:ext cx="6321396" cy="3555237"/>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1625" indent="-285750" defTabSz="1175644" hangingPunct="1">
              <a:lnSpc>
                <a:spcPct val="100000"/>
              </a:lnSpc>
              <a:spcBef>
                <a:spcPts val="129"/>
              </a:spcBef>
              <a:buFont typeface="Arial" panose="020B0604020202020204" pitchFamily="34" charset="0"/>
              <a:buChar char="•"/>
              <a:tabLst>
                <a:tab pos="2857500" algn="l"/>
              </a:tabLst>
            </a:pPr>
            <a:r>
              <a:rPr lang="en-GB" sz="1800" b="1" dirty="0">
                <a:solidFill>
                  <a:sysClr val="windowText" lastClr="000000"/>
                </a:solidFill>
                <a:latin typeface="Aptos" panose="020B0004020202020204" pitchFamily="34" charset="0"/>
                <a:cs typeface="Arial"/>
              </a:rPr>
              <a:t>Fonctions</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SUM       	=SUM(B3:B7)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MOYENNE         	=MOYENNE(B3:B7)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MAX       	=MAX(B1:B7)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MIN       	=MIN(B1:B7)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SQRT       	=SQRT(B9)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AUJOURD'HUI       	=AUJOURD'HUI()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Nombre       	=NOMBRE(A13:A34)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Per%       	=B8/B9*100</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IF              	=IF(B3&gt;B4,"Correct", "Incorrect")</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AND       	=IF(AND(B3&gt;B7, B3&gt;B6), « Correct », « Incorrect »)</a:t>
            </a:r>
          </a:p>
          <a:p>
            <a:pPr marL="873125" lvl="1" indent="-285750">
              <a:lnSpc>
                <a:spcPct val="100000"/>
              </a:lnSpc>
              <a:spcBef>
                <a:spcPts val="0"/>
              </a:spcBef>
              <a:buClr>
                <a:schemeClr val="tx1"/>
              </a:buClr>
              <a:buSzPct val="100000"/>
              <a:buFont typeface="Arial" panose="020B0604020202020204" pitchFamily="34" charset="0"/>
              <a:buChar char="•"/>
              <a:tabLst>
                <a:tab pos="2624138" algn="l"/>
              </a:tabLst>
            </a:pPr>
            <a:r>
              <a:rPr lang="en-US" altLang="en-US" sz="1800" dirty="0">
                <a:latin typeface="Aptos" panose="020B0004020202020204" pitchFamily="34" charset="0"/>
                <a:ea typeface="ＭＳ Ｐゴシック" panose="020B0600070205080204" pitchFamily="34" charset="-128"/>
              </a:rPr>
              <a:t>OU       	=SI(OU(B3&gt;B7, B3&gt;B6), « Correct », « Incorrect »)</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Tree>
    <p:extLst>
      <p:ext uri="{BB962C8B-B14F-4D97-AF65-F5344CB8AC3E}">
        <p14:creationId xmlns:p14="http://schemas.microsoft.com/office/powerpoint/2010/main" val="38573950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F3FA94-CC09-476F-C027-6D85D92A4C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DB7AC7A-A800-E071-2261-A42EE9EC7DB1}"/>
              </a:ext>
            </a:extLst>
          </p:cNvPr>
          <p:cNvSpPr txBox="1">
            <a:spLocks noGrp="1"/>
          </p:cNvSpPr>
          <p:nvPr>
            <p:ph type="title"/>
          </p:nvPr>
        </p:nvSpPr>
        <p:spPr>
          <a:xfrm>
            <a:off x="726281" y="432621"/>
            <a:ext cx="4719926"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0. </a:t>
            </a:r>
            <a:r>
              <a:rPr lang="en-US" sz="2400" b="1" dirty="0">
                <a:solidFill>
                  <a:schemeClr val="bg1"/>
                </a:solidFill>
                <a:latin typeface="Calibri" panose="020F0502020204030204" pitchFamily="34" charset="0"/>
                <a:cs typeface="Calibri" panose="020F0502020204030204" pitchFamily="34" charset="0"/>
              </a:rPr>
              <a:t>Objectifs et résultats d'apprentissage</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3E934E13-0ADC-1B2F-1912-1C22C72C3826}"/>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6</a:t>
            </a:fld>
            <a:endParaRPr lang="en-AT" spc="-64" dirty="0"/>
          </a:p>
        </p:txBody>
      </p:sp>
      <p:graphicFrame>
        <p:nvGraphicFramePr>
          <p:cNvPr id="7" name="Table 6">
            <a:extLst>
              <a:ext uri="{FF2B5EF4-FFF2-40B4-BE49-F238E27FC236}">
                <a16:creationId xmlns:a16="http://schemas.microsoft.com/office/drawing/2014/main" id="{16C70B76-A5AD-4305-883C-941E61DBB9B5}"/>
              </a:ext>
            </a:extLst>
          </p:cNvPr>
          <p:cNvGraphicFramePr>
            <a:graphicFrameLocks noGrp="1"/>
          </p:cNvGraphicFramePr>
          <p:nvPr>
            <p:extLst>
              <p:ext uri="{D42A27DB-BD31-4B8C-83A1-F6EECF244321}">
                <p14:modId xmlns:p14="http://schemas.microsoft.com/office/powerpoint/2010/main" val="530118126"/>
              </p:ext>
            </p:extLst>
          </p:nvPr>
        </p:nvGraphicFramePr>
        <p:xfrm>
          <a:off x="726282" y="1398408"/>
          <a:ext cx="10733192" cy="4578096"/>
        </p:xfrm>
        <a:graphic>
          <a:graphicData uri="http://schemas.openxmlformats.org/drawingml/2006/table">
            <a:tbl>
              <a:tblPr firstRow="1" bandRow="1">
                <a:tableStyleId>{C7B018BB-80A7-4F77-B60F-C8B233D01FF8}</a:tableStyleId>
              </a:tblPr>
              <a:tblGrid>
                <a:gridCol w="1067952">
                  <a:extLst>
                    <a:ext uri="{9D8B030D-6E8A-4147-A177-3AD203B41FA5}">
                      <a16:colId xmlns:a16="http://schemas.microsoft.com/office/drawing/2014/main" val="2398772228"/>
                    </a:ext>
                  </a:extLst>
                </a:gridCol>
                <a:gridCol w="4011143">
                  <a:extLst>
                    <a:ext uri="{9D8B030D-6E8A-4147-A177-3AD203B41FA5}">
                      <a16:colId xmlns:a16="http://schemas.microsoft.com/office/drawing/2014/main" val="3455634156"/>
                    </a:ext>
                  </a:extLst>
                </a:gridCol>
                <a:gridCol w="1212075">
                  <a:extLst>
                    <a:ext uri="{9D8B030D-6E8A-4147-A177-3AD203B41FA5}">
                      <a16:colId xmlns:a16="http://schemas.microsoft.com/office/drawing/2014/main" val="2953285964"/>
                    </a:ext>
                  </a:extLst>
                </a:gridCol>
                <a:gridCol w="1480674">
                  <a:extLst>
                    <a:ext uri="{9D8B030D-6E8A-4147-A177-3AD203B41FA5}">
                      <a16:colId xmlns:a16="http://schemas.microsoft.com/office/drawing/2014/main" val="827554269"/>
                    </a:ext>
                  </a:extLst>
                </a:gridCol>
                <a:gridCol w="1480674">
                  <a:extLst>
                    <a:ext uri="{9D8B030D-6E8A-4147-A177-3AD203B41FA5}">
                      <a16:colId xmlns:a16="http://schemas.microsoft.com/office/drawing/2014/main" val="1965303475"/>
                    </a:ext>
                  </a:extLst>
                </a:gridCol>
                <a:gridCol w="1480674">
                  <a:extLst>
                    <a:ext uri="{9D8B030D-6E8A-4147-A177-3AD203B41FA5}">
                      <a16:colId xmlns:a16="http://schemas.microsoft.com/office/drawing/2014/main" val="2194624732"/>
                    </a:ext>
                  </a:extLst>
                </a:gridCol>
              </a:tblGrid>
              <a:tr h="370840">
                <a:tc>
                  <a:txBody>
                    <a:bodyPr/>
                    <a:lstStyle/>
                    <a:p>
                      <a:r>
                        <a:rPr lang="en-US" sz="1360" dirty="0">
                          <a:latin typeface="Aptos" panose="020B0004020202020204" pitchFamily="34" charset="0"/>
                        </a:rPr>
                        <a:t>Section n</a:t>
                      </a:r>
                    </a:p>
                  </a:txBody>
                  <a:tcPr>
                    <a:solidFill>
                      <a:srgbClr val="FFC000"/>
                    </a:solidFill>
                  </a:tcPr>
                </a:tc>
                <a:tc>
                  <a:txBody>
                    <a:bodyPr/>
                    <a:lstStyle/>
                    <a:p>
                      <a:r>
                        <a:rPr lang="en-US" sz="1360" dirty="0">
                          <a:latin typeface="Aptos" panose="020B0004020202020204" pitchFamily="34" charset="0"/>
                        </a:rPr>
                        <a:t>Ce que nous allons faire</a:t>
                      </a:r>
                    </a:p>
                  </a:txBody>
                  <a:tcPr>
                    <a:solidFill>
                      <a:srgbClr val="FFC000"/>
                    </a:solidFill>
                  </a:tcPr>
                </a:tc>
                <a:tc>
                  <a:txBody>
                    <a:bodyPr/>
                    <a:lstStyle/>
                    <a:p>
                      <a:r>
                        <a:rPr lang="en-US" sz="1360" dirty="0">
                          <a:latin typeface="Aptos" panose="020B0004020202020204" pitchFamily="34" charset="0"/>
                        </a:rPr>
                        <a:t>Outils que vous verrez</a:t>
                      </a:r>
                    </a:p>
                  </a:txBody>
                  <a:tcPr>
                    <a:solidFill>
                      <a:srgbClr val="FFC000"/>
                    </a:solidFill>
                  </a:tcPr>
                </a:tc>
                <a:tc>
                  <a:txBody>
                    <a:bodyPr/>
                    <a:lstStyle/>
                    <a:p>
                      <a:r>
                        <a:rPr lang="en-US" sz="1360" dirty="0">
                          <a:latin typeface="Aptos" panose="020B0004020202020204" pitchFamily="34" charset="0"/>
                        </a:rPr>
                        <a:t>Type d'activité</a:t>
                      </a:r>
                    </a:p>
                  </a:txBody>
                  <a:tcPr>
                    <a:solidFill>
                      <a:srgbClr val="FFC000"/>
                    </a:solidFill>
                  </a:tcPr>
                </a:tc>
                <a:tc>
                  <a:txBody>
                    <a:bodyPr/>
                    <a:lstStyle/>
                    <a:p>
                      <a:r>
                        <a:rPr lang="en-US" sz="1360" dirty="0">
                          <a:latin typeface="Aptos" panose="020B0004020202020204" pitchFamily="34" charset="0"/>
                        </a:rPr>
                        <a:t>Activité réalisée par</a:t>
                      </a:r>
                    </a:p>
                  </a:txBody>
                  <a:tcPr>
                    <a:solidFill>
                      <a:srgbClr val="FFC000"/>
                    </a:solidFill>
                  </a:tcPr>
                </a:tc>
                <a:tc>
                  <a:txBody>
                    <a:bodyPr/>
                    <a:lstStyle/>
                    <a:p>
                      <a:r>
                        <a:rPr lang="en-US" sz="1360" dirty="0">
                          <a:latin typeface="Aptos" panose="020B0004020202020204" pitchFamily="34" charset="0"/>
                        </a:rPr>
                        <a:t>Durée</a:t>
                      </a:r>
                    </a:p>
                  </a:txBody>
                  <a:tcPr>
                    <a:solidFill>
                      <a:srgbClr val="FFC000"/>
                    </a:solidFill>
                  </a:tcPr>
                </a:tc>
                <a:extLst>
                  <a:ext uri="{0D108BD9-81ED-4DB2-BD59-A6C34878D82A}">
                    <a16:rowId xmlns:a16="http://schemas.microsoft.com/office/drawing/2014/main" val="3468008137"/>
                  </a:ext>
                </a:extLst>
              </a:tr>
              <a:tr h="370840">
                <a:tc>
                  <a:txBody>
                    <a:bodyPr/>
                    <a:lstStyle/>
                    <a:p>
                      <a:pPr algn="ctr"/>
                      <a:r>
                        <a:rPr lang="en-US" sz="1360" dirty="0">
                          <a:latin typeface="Aptos" panose="020B0004020202020204" pitchFamily="34" charset="0"/>
                        </a:rPr>
                        <a:t>1</a:t>
                      </a:r>
                    </a:p>
                  </a:txBody>
                  <a:tcPr/>
                </a:tc>
                <a:tc>
                  <a:txBody>
                    <a:bodyPr/>
                    <a:lstStyle/>
                    <a:p>
                      <a:pPr algn="l"/>
                      <a:r>
                        <a:rPr lang="en-US" sz="1360" dirty="0">
                          <a:latin typeface="Aptos" panose="020B0004020202020204" pitchFamily="34" charset="0"/>
                        </a:rPr>
                        <a:t>Introduction au paysage des données sur les transports – 8 catégories clés</a:t>
                      </a:r>
                    </a:p>
                  </a:txBody>
                  <a:tcPr/>
                </a:tc>
                <a:tc>
                  <a:txBody>
                    <a:bodyPr/>
                    <a:lstStyle/>
                    <a:p>
                      <a:pPr algn="l"/>
                      <a:endParaRPr lang="en-US" sz="1360" dirty="0">
                        <a:latin typeface="Aptos" panose="020B0004020202020204" pitchFamily="34" charset="0"/>
                      </a:endParaRPr>
                    </a:p>
                  </a:txBody>
                  <a:tcPr/>
                </a:tc>
                <a:tc>
                  <a:txBody>
                    <a:bodyPr/>
                    <a:lstStyle/>
                    <a:p>
                      <a:pPr algn="l"/>
                      <a:r>
                        <a:rPr lang="en-US" sz="1360" dirty="0">
                          <a:latin typeface="Aptos" panose="020B0004020202020204" pitchFamily="34" charset="0"/>
                        </a:rPr>
                        <a:t>Cours</a:t>
                      </a:r>
                    </a:p>
                  </a:txBody>
                  <a:tcPr/>
                </a:tc>
                <a:tc>
                  <a:txBody>
                    <a:bodyPr/>
                    <a:lstStyle/>
                    <a:p>
                      <a:pPr algn="l"/>
                      <a:r>
                        <a:rPr lang="en-US" sz="1360" dirty="0">
                          <a:latin typeface="Aptos" panose="020B0004020202020204" pitchFamily="34" charset="0"/>
                        </a:rPr>
                        <a:t>Conférencier</a:t>
                      </a:r>
                    </a:p>
                  </a:txBody>
                  <a:tcPr/>
                </a:tc>
                <a:tc>
                  <a:txBody>
                    <a:bodyPr/>
                    <a:lstStyle/>
                    <a:p>
                      <a:pPr algn="l"/>
                      <a:r>
                        <a:rPr lang="en-US" sz="1360" dirty="0">
                          <a:latin typeface="Aptos" panose="020B0004020202020204" pitchFamily="34" charset="0"/>
                        </a:rPr>
                        <a:t>15</a:t>
                      </a:r>
                    </a:p>
                  </a:txBody>
                  <a:tcPr/>
                </a:tc>
                <a:extLst>
                  <a:ext uri="{0D108BD9-81ED-4DB2-BD59-A6C34878D82A}">
                    <a16:rowId xmlns:a16="http://schemas.microsoft.com/office/drawing/2014/main" val="308558350"/>
                  </a:ext>
                </a:extLst>
              </a:tr>
              <a:tr h="370840">
                <a:tc>
                  <a:txBody>
                    <a:bodyPr/>
                    <a:lstStyle/>
                    <a:p>
                      <a:pPr algn="ctr"/>
                      <a:r>
                        <a:rPr lang="en-US" sz="1360" dirty="0">
                          <a:latin typeface="Aptos" panose="020B0004020202020204" pitchFamily="34" charset="0"/>
                        </a:rPr>
                        <a:t>1</a:t>
                      </a:r>
                    </a:p>
                  </a:txBody>
                  <a:tcPr/>
                </a:tc>
                <a:tc>
                  <a:txBody>
                    <a:bodyPr/>
                    <a:lstStyle/>
                    <a:p>
                      <a:pPr algn="l"/>
                      <a:r>
                        <a:rPr lang="en-US" sz="1360" dirty="0">
                          <a:latin typeface="Aptos" panose="020B0004020202020204" pitchFamily="34" charset="0"/>
                        </a:rPr>
                        <a:t>Où trouver des fichiers réels – visite guidée en direct d'OSM, GTFS et des portails nationaux de comptage</a:t>
                      </a:r>
                    </a:p>
                  </a:txBody>
                  <a:tcPr/>
                </a:tc>
                <a:tc>
                  <a:txBody>
                    <a:bodyPr/>
                    <a:lstStyle/>
                    <a:p>
                      <a:pPr algn="l"/>
                      <a:r>
                        <a:rPr lang="en-US" sz="1360" dirty="0">
                          <a:latin typeface="Aptos" panose="020B0004020202020204" pitchFamily="34" charset="0"/>
                        </a:rPr>
                        <a:t>Navigateur</a:t>
                      </a:r>
                    </a:p>
                  </a:txBody>
                  <a:tcPr/>
                </a:tc>
                <a:tc>
                  <a:txBody>
                    <a:bodyPr/>
                    <a:lstStyle/>
                    <a:p>
                      <a:pPr algn="l"/>
                      <a:r>
                        <a:rPr lang="en-US" sz="1360" dirty="0">
                          <a:latin typeface="Aptos" panose="020B0004020202020204" pitchFamily="34" charset="0"/>
                        </a:rPr>
                        <a:t>Pratique</a:t>
                      </a:r>
                    </a:p>
                  </a:txBody>
                  <a:tcPr/>
                </a:tc>
                <a:tc>
                  <a:txBody>
                    <a:bodyPr/>
                    <a:lstStyle/>
                    <a:p>
                      <a:pPr algn="l"/>
                      <a:r>
                        <a:rPr lang="en-US" sz="1360" dirty="0">
                          <a:latin typeface="Aptos" panose="020B0004020202020204" pitchFamily="34" charset="0"/>
                        </a:rPr>
                        <a:t>Conférencier</a:t>
                      </a:r>
                    </a:p>
                  </a:txBody>
                  <a:tcPr/>
                </a:tc>
                <a:tc>
                  <a:txBody>
                    <a:bodyPr/>
                    <a:lstStyle/>
                    <a:p>
                      <a:pPr algn="l"/>
                      <a:r>
                        <a:rPr lang="en-US" sz="1360" dirty="0">
                          <a:latin typeface="Aptos" panose="020B0004020202020204" pitchFamily="34" charset="0"/>
                        </a:rPr>
                        <a:t>15 min</a:t>
                      </a:r>
                    </a:p>
                  </a:txBody>
                  <a:tcPr/>
                </a:tc>
                <a:extLst>
                  <a:ext uri="{0D108BD9-81ED-4DB2-BD59-A6C34878D82A}">
                    <a16:rowId xmlns:a16="http://schemas.microsoft.com/office/drawing/2014/main" val="2201246615"/>
                  </a:ext>
                </a:extLst>
              </a:tr>
              <a:tr h="370840">
                <a:tc>
                  <a:txBody>
                    <a:bodyPr/>
                    <a:lstStyle/>
                    <a:p>
                      <a:pPr marL="0" indent="0" algn="ctr">
                        <a:buFont typeface="Arial" panose="020B0604020202020204" pitchFamily="34" charset="0"/>
                        <a:buNone/>
                      </a:pPr>
                      <a:r>
                        <a:rPr lang="en-US" sz="1360" dirty="0">
                          <a:latin typeface="Aptos" panose="020B0004020202020204" pitchFamily="34" charset="0"/>
                        </a:rPr>
                        <a:t>2 / 3 /4 / 5</a:t>
                      </a:r>
                    </a:p>
                  </a:txBody>
                  <a:tcPr/>
                </a:tc>
                <a:tc>
                  <a:txBody>
                    <a:bodyPr/>
                    <a:lstStyle/>
                    <a:p>
                      <a:pPr algn="l"/>
                      <a:r>
                        <a:rPr lang="en-US" sz="1360" dirty="0">
                          <a:latin typeface="Aptos" panose="020B0004020202020204" pitchFamily="34" charset="0"/>
                        </a:rPr>
                        <a:t>Démonstrations d'installation et de première utilisation</a:t>
                      </a:r>
                    </a:p>
                    <a:p>
                      <a:pPr marL="171450" indent="-171450" algn="l">
                        <a:buFont typeface="Arial" panose="020B0604020202020204" pitchFamily="34" charset="0"/>
                        <a:buChar char="•"/>
                      </a:pPr>
                      <a:r>
                        <a:rPr lang="en-US" sz="1360" dirty="0">
                          <a:latin typeface="Aptos" panose="020B0004020202020204" pitchFamily="34" charset="0"/>
                        </a:rPr>
                        <a:t>MATLAB : lecture + tracé</a:t>
                      </a:r>
                    </a:p>
                    <a:p>
                      <a:pPr marL="171450" indent="-171450" algn="l">
                        <a:buFont typeface="Arial" panose="020B0604020202020204" pitchFamily="34" charset="0"/>
                        <a:buChar char="•"/>
                      </a:pPr>
                      <a:r>
                        <a:rPr lang="en-US" sz="1360" dirty="0">
                          <a:latin typeface="Aptos" panose="020B0004020202020204" pitchFamily="34" charset="0"/>
                        </a:rPr>
                        <a:t>Python (</a:t>
                      </a:r>
                      <a:r>
                        <a:rPr lang="en-US" sz="1360" dirty="0" err="1">
                          <a:latin typeface="Aptos" panose="020B0004020202020204" pitchFamily="34" charset="0"/>
                        </a:rPr>
                        <a:t>Colab</a:t>
                      </a:r>
                      <a:r>
                        <a:rPr lang="en-US" sz="1360" dirty="0">
                          <a:latin typeface="Aptos" panose="020B0004020202020204" pitchFamily="34" charset="0"/>
                        </a:rPr>
                        <a:t>) : description + graphique à barres</a:t>
                      </a:r>
                    </a:p>
                    <a:p>
                      <a:pPr marL="171450" indent="-171450" algn="l">
                        <a:buFont typeface="Arial" panose="020B0604020202020204" pitchFamily="34" charset="0"/>
                        <a:buChar char="•"/>
                      </a:pPr>
                      <a:r>
                        <a:rPr lang="en-US" sz="1360" dirty="0">
                          <a:latin typeface="Aptos" panose="020B0004020202020204" pitchFamily="34" charset="0"/>
                        </a:rPr>
                        <a:t>Excel : importer + tableau croisé dynamique</a:t>
                      </a:r>
                    </a:p>
                  </a:txBody>
                  <a:tcPr/>
                </a:tc>
                <a:tc>
                  <a:txBody>
                    <a:bodyPr/>
                    <a:lstStyle/>
                    <a:p>
                      <a:pPr algn="l"/>
                      <a:r>
                        <a:rPr lang="en-US" sz="1360" dirty="0">
                          <a:latin typeface="Aptos" panose="020B0004020202020204" pitchFamily="34" charset="0"/>
                        </a:rPr>
                        <a:t>MATLAB · </a:t>
                      </a:r>
                      <a:r>
                        <a:rPr lang="en-US" sz="1360" dirty="0" err="1">
                          <a:latin typeface="Aptos" panose="020B0004020202020204" pitchFamily="34" charset="0"/>
                        </a:rPr>
                        <a:t>Python/Colab </a:t>
                      </a:r>
                      <a:r>
                        <a:rPr lang="en-US" sz="1360" dirty="0">
                          <a:latin typeface="Aptos" panose="020B0004020202020204" pitchFamily="34" charset="0"/>
                        </a:rPr>
                        <a:t>· Excel</a:t>
                      </a:r>
                    </a:p>
                  </a:txBody>
                  <a:tcPr/>
                </a:tc>
                <a:tc>
                  <a:txBody>
                    <a:bodyPr/>
                    <a:lstStyle/>
                    <a:p>
                      <a:pPr algn="l"/>
                      <a:r>
                        <a:rPr lang="en-US" sz="1360" dirty="0">
                          <a:latin typeface="Aptos" panose="020B0004020202020204" pitchFamily="34" charset="0"/>
                        </a:rPr>
                        <a:t>Cours magistral + travaux pratiques</a:t>
                      </a:r>
                    </a:p>
                  </a:txBody>
                  <a:tcPr/>
                </a:tc>
                <a:tc>
                  <a:txBody>
                    <a:bodyPr/>
                    <a:lstStyle/>
                    <a:p>
                      <a:pPr algn="l"/>
                      <a:r>
                        <a:rPr lang="en-US" sz="1360" dirty="0">
                          <a:latin typeface="Aptos" panose="020B0004020202020204" pitchFamily="34" charset="0"/>
                        </a:rPr>
                        <a:t>Conférencier</a:t>
                      </a:r>
                    </a:p>
                  </a:txBody>
                  <a:tcPr/>
                </a:tc>
                <a:tc>
                  <a:txBody>
                    <a:bodyPr/>
                    <a:lstStyle/>
                    <a:p>
                      <a:pPr algn="l"/>
                      <a:r>
                        <a:rPr lang="en-US" sz="1360" dirty="0">
                          <a:latin typeface="Aptos" panose="020B0004020202020204" pitchFamily="34" charset="0"/>
                        </a:rPr>
                        <a:t>30 min</a:t>
                      </a:r>
                    </a:p>
                  </a:txBody>
                  <a:tcPr/>
                </a:tc>
                <a:extLst>
                  <a:ext uri="{0D108BD9-81ED-4DB2-BD59-A6C34878D82A}">
                    <a16:rowId xmlns:a16="http://schemas.microsoft.com/office/drawing/2014/main" val="129778243"/>
                  </a:ext>
                </a:extLst>
              </a:tr>
              <a:tr h="370840">
                <a:tc>
                  <a:txBody>
                    <a:bodyPr/>
                    <a:lstStyle/>
                    <a:p>
                      <a:pPr algn="ctr"/>
                      <a:r>
                        <a:rPr lang="en-US" sz="1360" dirty="0">
                          <a:latin typeface="Aptos" panose="020B0004020202020204" pitchFamily="34" charset="0"/>
                        </a:rPr>
                        <a:t>6</a:t>
                      </a:r>
                    </a:p>
                  </a:txBody>
                  <a:tcPr/>
                </a:tc>
                <a:tc>
                  <a:txBody>
                    <a:bodyPr/>
                    <a:lstStyle/>
                    <a:p>
                      <a:pPr algn="l"/>
                      <a:r>
                        <a:rPr lang="en-US" sz="1360" dirty="0">
                          <a:latin typeface="Aptos" panose="020B0004020202020204" pitchFamily="34" charset="0"/>
                        </a:rPr>
                        <a:t>Introduction à VISUM – modèle de réseau stratégique : importation OD, exécution de la mission</a:t>
                      </a:r>
                    </a:p>
                  </a:txBody>
                  <a:tcPr/>
                </a:tc>
                <a:tc>
                  <a:txBody>
                    <a:bodyPr/>
                    <a:lstStyle/>
                    <a:p>
                      <a:pPr algn="l"/>
                      <a:r>
                        <a:rPr lang="en-US" sz="1360" dirty="0">
                          <a:latin typeface="Aptos" panose="020B0004020202020204" pitchFamily="34" charset="0"/>
                        </a:rPr>
                        <a:t>VISUM</a:t>
                      </a:r>
                    </a:p>
                  </a:txBody>
                  <a:tcPr/>
                </a:tc>
                <a:tc>
                  <a:txBody>
                    <a:bodyPr/>
                    <a:lstStyle/>
                    <a:p>
                      <a:pPr algn="l"/>
                      <a:r>
                        <a:rPr lang="en-US" sz="1360" dirty="0">
                          <a:latin typeface="Aptos" panose="020B0004020202020204" pitchFamily="34" charset="0"/>
                        </a:rPr>
                        <a:t>Cours</a:t>
                      </a:r>
                    </a:p>
                  </a:txBody>
                  <a:tcPr/>
                </a:tc>
                <a:tc>
                  <a:txBody>
                    <a:bodyPr/>
                    <a:lstStyle/>
                    <a:p>
                      <a:pPr algn="l"/>
                      <a:r>
                        <a:rPr lang="en-US" sz="1360" dirty="0">
                          <a:latin typeface="Aptos" panose="020B0004020202020204" pitchFamily="34" charset="0"/>
                        </a:rPr>
                        <a:t>Conférencier</a:t>
                      </a:r>
                    </a:p>
                  </a:txBody>
                  <a:tcPr/>
                </a:tc>
                <a:tc>
                  <a:txBody>
                    <a:bodyPr/>
                    <a:lstStyle/>
                    <a:p>
                      <a:pPr algn="l"/>
                      <a:r>
                        <a:rPr lang="en-US" sz="1360" dirty="0">
                          <a:latin typeface="Aptos" panose="020B0004020202020204" pitchFamily="34" charset="0"/>
                        </a:rPr>
                        <a:t>10 min</a:t>
                      </a:r>
                    </a:p>
                  </a:txBody>
                  <a:tcPr/>
                </a:tc>
                <a:extLst>
                  <a:ext uri="{0D108BD9-81ED-4DB2-BD59-A6C34878D82A}">
                    <a16:rowId xmlns:a16="http://schemas.microsoft.com/office/drawing/2014/main" val="4099790155"/>
                  </a:ext>
                </a:extLst>
              </a:tr>
              <a:tr h="370840">
                <a:tc>
                  <a:txBody>
                    <a:bodyPr/>
                    <a:lstStyle/>
                    <a:p>
                      <a:pPr algn="ctr"/>
                      <a:r>
                        <a:rPr lang="en-US" sz="1360" dirty="0">
                          <a:latin typeface="Aptos" panose="020B0004020202020204" pitchFamily="34" charset="0"/>
                        </a:rPr>
                        <a:t>7</a:t>
                      </a:r>
                    </a:p>
                  </a:txBody>
                  <a:tcPr/>
                </a:tc>
                <a:tc>
                  <a:txBody>
                    <a:bodyPr/>
                    <a:lstStyle/>
                    <a:p>
                      <a:pPr algn="l"/>
                      <a:r>
                        <a:rPr lang="pt-BR" sz="1360" dirty="0">
                          <a:latin typeface="Aptos" panose="020B0004020202020204" pitchFamily="34" charset="0"/>
                        </a:rPr>
                        <a:t>Introduction à VISSIM – simulation microscopique de couloir : synchronisation des feux, animation</a:t>
                      </a:r>
                      <a:endParaRPr lang="en-US" sz="1360" dirty="0">
                        <a:latin typeface="Aptos" panose="020B0004020202020204" pitchFamily="34" charset="0"/>
                      </a:endParaRPr>
                    </a:p>
                  </a:txBody>
                  <a:tcPr/>
                </a:tc>
                <a:tc>
                  <a:txBody>
                    <a:bodyPr/>
                    <a:lstStyle/>
                    <a:p>
                      <a:pPr algn="l"/>
                      <a:r>
                        <a:rPr lang="en-US" sz="1360" dirty="0">
                          <a:latin typeface="Aptos" panose="020B0004020202020204" pitchFamily="34" charset="0"/>
                        </a:rPr>
                        <a:t>VISSIM</a:t>
                      </a:r>
                    </a:p>
                  </a:txBody>
                  <a:tcPr/>
                </a:tc>
                <a:tc>
                  <a:txBody>
                    <a:bodyPr/>
                    <a:lstStyle/>
                    <a:p>
                      <a:pPr algn="l"/>
                      <a:r>
                        <a:rPr lang="en-US" sz="1360" dirty="0">
                          <a:latin typeface="Aptos" panose="020B0004020202020204" pitchFamily="34" charset="0"/>
                        </a:rPr>
                        <a:t>Cours</a:t>
                      </a:r>
                    </a:p>
                  </a:txBody>
                  <a:tcPr/>
                </a:tc>
                <a:tc>
                  <a:txBody>
                    <a:bodyPr/>
                    <a:lstStyle/>
                    <a:p>
                      <a:pPr algn="l"/>
                      <a:r>
                        <a:rPr lang="en-US" sz="1360" dirty="0">
                          <a:latin typeface="Aptos" panose="020B0004020202020204" pitchFamily="34" charset="0"/>
                        </a:rPr>
                        <a:t>Conférencier</a:t>
                      </a:r>
                    </a:p>
                  </a:txBody>
                  <a:tcPr/>
                </a:tc>
                <a:tc>
                  <a:txBody>
                    <a:bodyPr/>
                    <a:lstStyle/>
                    <a:p>
                      <a:pPr algn="l"/>
                      <a:r>
                        <a:rPr lang="en-US" sz="1360" dirty="0">
                          <a:latin typeface="Aptos" panose="020B0004020202020204" pitchFamily="34" charset="0"/>
                        </a:rPr>
                        <a:t>10 min</a:t>
                      </a:r>
                    </a:p>
                  </a:txBody>
                  <a:tcPr/>
                </a:tc>
                <a:extLst>
                  <a:ext uri="{0D108BD9-81ED-4DB2-BD59-A6C34878D82A}">
                    <a16:rowId xmlns:a16="http://schemas.microsoft.com/office/drawing/2014/main" val="3163788475"/>
                  </a:ext>
                </a:extLst>
              </a:tr>
              <a:tr h="370840">
                <a:tc>
                  <a:txBody>
                    <a:bodyPr/>
                    <a:lstStyle/>
                    <a:p>
                      <a:pPr algn="ctr"/>
                      <a:r>
                        <a:rPr lang="en-US" sz="1360" dirty="0">
                          <a:latin typeface="Aptos" panose="020B0004020202020204" pitchFamily="34" charset="0"/>
                        </a:rPr>
                        <a:t>8</a:t>
                      </a:r>
                    </a:p>
                  </a:txBody>
                  <a:tcPr/>
                </a:tc>
                <a:tc>
                  <a:txBody>
                    <a:bodyPr/>
                    <a:lstStyle/>
                    <a:p>
                      <a:pPr algn="l"/>
                      <a:r>
                        <a:rPr lang="en-US" sz="1360" dirty="0">
                          <a:latin typeface="Aptos" panose="020B0004020202020204" pitchFamily="34" charset="0"/>
                        </a:rPr>
                        <a:t>Travaux pratiques</a:t>
                      </a:r>
                    </a:p>
                  </a:txBody>
                  <a:tcPr/>
                </a:tc>
                <a:tc>
                  <a:txBody>
                    <a:bodyPr/>
                    <a:lstStyle/>
                    <a:p>
                      <a:pPr algn="l"/>
                      <a:r>
                        <a:rPr lang="en-US" sz="1360" dirty="0">
                          <a:latin typeface="Aptos" panose="020B0004020202020204" pitchFamily="34" charset="0"/>
                        </a:rPr>
                        <a:t>MATLAB et Python</a:t>
                      </a:r>
                    </a:p>
                  </a:txBody>
                  <a:tcPr/>
                </a:tc>
                <a:tc>
                  <a:txBody>
                    <a:bodyPr/>
                    <a:lstStyle/>
                    <a:p>
                      <a:pPr algn="l"/>
                      <a:r>
                        <a:rPr lang="en-US" sz="1360" dirty="0">
                          <a:latin typeface="Aptos" panose="020B0004020202020204" pitchFamily="34" charset="0"/>
                        </a:rPr>
                        <a:t>Cours</a:t>
                      </a:r>
                    </a:p>
                  </a:txBody>
                  <a:tcPr/>
                </a:tc>
                <a:tc>
                  <a:txBody>
                    <a:bodyPr/>
                    <a:lstStyle/>
                    <a:p>
                      <a:pPr algn="l"/>
                      <a:r>
                        <a:rPr lang="en-US" sz="1360" dirty="0">
                          <a:latin typeface="Aptos" panose="020B0004020202020204" pitchFamily="34" charset="0"/>
                        </a:rPr>
                        <a:t>Conférencier</a:t>
                      </a:r>
                    </a:p>
                  </a:txBody>
                  <a:tcPr/>
                </a:tc>
                <a:tc>
                  <a:txBody>
                    <a:bodyPr/>
                    <a:lstStyle/>
                    <a:p>
                      <a:pPr algn="l"/>
                      <a:r>
                        <a:rPr lang="en-US" sz="1360" dirty="0">
                          <a:latin typeface="Aptos" panose="020B0004020202020204" pitchFamily="34" charset="0"/>
                        </a:rPr>
                        <a:t>10 min</a:t>
                      </a:r>
                    </a:p>
                  </a:txBody>
                  <a:tcPr/>
                </a:tc>
                <a:extLst>
                  <a:ext uri="{0D108BD9-81ED-4DB2-BD59-A6C34878D82A}">
                    <a16:rowId xmlns:a16="http://schemas.microsoft.com/office/drawing/2014/main" val="2933904204"/>
                  </a:ext>
                </a:extLst>
              </a:tr>
            </a:tbl>
          </a:graphicData>
        </a:graphic>
      </p:graphicFrame>
      <p:sp>
        <p:nvSpPr>
          <p:cNvPr id="4" name="object 6">
            <a:extLst>
              <a:ext uri="{FF2B5EF4-FFF2-40B4-BE49-F238E27FC236}">
                <a16:creationId xmlns:a16="http://schemas.microsoft.com/office/drawing/2014/main" id="{20013477-8164-99FF-E72B-AA2828D2B2F2}"/>
              </a:ext>
            </a:extLst>
          </p:cNvPr>
          <p:cNvSpPr txBox="1">
            <a:spLocks/>
          </p:cNvSpPr>
          <p:nvPr/>
        </p:nvSpPr>
        <p:spPr>
          <a:xfrm>
            <a:off x="7123815" y="6349505"/>
            <a:ext cx="4335658"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5" name="object 6">
            <a:extLst>
              <a:ext uri="{FF2B5EF4-FFF2-40B4-BE49-F238E27FC236}">
                <a16:creationId xmlns:a16="http://schemas.microsoft.com/office/drawing/2014/main" id="{53AD8563-443E-E445-E720-1E1E57478C2F}"/>
              </a:ext>
            </a:extLst>
          </p:cNvPr>
          <p:cNvSpPr txBox="1">
            <a:spLocks noGrp="1"/>
          </p:cNvSpPr>
          <p:nvPr>
            <p:ph type="ftr" sz="quarter" idx="5"/>
          </p:nvPr>
        </p:nvSpPr>
        <p:spPr>
          <a:xfrm>
            <a:off x="763501" y="6349505"/>
            <a:ext cx="3781260"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3" name="object 3">
            <a:extLst>
              <a:ext uri="{FF2B5EF4-FFF2-40B4-BE49-F238E27FC236}">
                <a16:creationId xmlns:a16="http://schemas.microsoft.com/office/drawing/2014/main" id="{A1EA888E-E2AF-08BD-D937-C8F05869DF3F}"/>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71753416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E6F856-349B-33A9-521E-21EEEEC1A45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EC30306-F281-0439-0029-7142879F237C}"/>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06 :</a:t>
            </a:r>
          </a:p>
          <a:p>
            <a:pPr algn="ctr"/>
            <a:r>
              <a:rPr lang="en-US" sz="3200" b="1" dirty="0">
                <a:solidFill>
                  <a:schemeClr val="bg1"/>
                </a:solidFill>
              </a:rPr>
              <a:t>Introduction à VISUM/VISEM</a:t>
            </a:r>
          </a:p>
        </p:txBody>
      </p:sp>
      <p:sp>
        <p:nvSpPr>
          <p:cNvPr id="7" name="Slide Number Placeholder 6">
            <a:extLst>
              <a:ext uri="{FF2B5EF4-FFF2-40B4-BE49-F238E27FC236}">
                <a16:creationId xmlns:a16="http://schemas.microsoft.com/office/drawing/2014/main" id="{271B8B69-1F34-AC26-5558-9C8E32AF12E7}"/>
              </a:ext>
            </a:extLst>
          </p:cNvPr>
          <p:cNvSpPr>
            <a:spLocks noGrp="1"/>
          </p:cNvSpPr>
          <p:nvPr>
            <p:ph type="sldNum" sz="quarter" idx="7"/>
          </p:nvPr>
        </p:nvSpPr>
        <p:spPr/>
        <p:txBody>
          <a:bodyPr/>
          <a:lstStyle/>
          <a:p>
            <a:pPr marL="103685">
              <a:lnSpc>
                <a:spcPts val="1633"/>
              </a:lnSpc>
            </a:pPr>
            <a:fld id="{81D60167-4931-47E6-BA6A-407CBD079E47}" type="slidenum">
              <a:rPr lang="en-AT" spc="-64" smtClean="0"/>
              <a:t>60</a:t>
            </a:fld>
            <a:endParaRPr lang="en-AT" spc="-64" dirty="0"/>
          </a:p>
        </p:txBody>
      </p:sp>
      <p:sp>
        <p:nvSpPr>
          <p:cNvPr id="5" name="object 6">
            <a:extLst>
              <a:ext uri="{FF2B5EF4-FFF2-40B4-BE49-F238E27FC236}">
                <a16:creationId xmlns:a16="http://schemas.microsoft.com/office/drawing/2014/main" id="{AE7FB57F-0A3A-3EEA-AC1D-B3A365E725ED}"/>
              </a:ext>
            </a:extLst>
          </p:cNvPr>
          <p:cNvSpPr txBox="1">
            <a:spLocks/>
          </p:cNvSpPr>
          <p:nvPr/>
        </p:nvSpPr>
        <p:spPr>
          <a:xfrm>
            <a:off x="7291755" y="6349505"/>
            <a:ext cx="4167718"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18287358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1EC56D-C0B6-044B-4228-F34729E5F31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7BCAE99-27C6-6FD1-31E1-3EC85C903382}"/>
              </a:ext>
            </a:extLst>
          </p:cNvPr>
          <p:cNvSpPr txBox="1">
            <a:spLocks noGrp="1"/>
          </p:cNvSpPr>
          <p:nvPr>
            <p:ph type="title"/>
          </p:nvPr>
        </p:nvSpPr>
        <p:spPr>
          <a:xfrm>
            <a:off x="726281" y="442669"/>
            <a:ext cx="4307943"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6. Introduction à PTV VISUM</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E524701B-D44E-6419-AE4F-2E5CB1E44EBA}"/>
              </a:ext>
            </a:extLst>
          </p:cNvPr>
          <p:cNvSpPr>
            <a:spLocks noGrp="1"/>
          </p:cNvSpPr>
          <p:nvPr>
            <p:ph type="sldNum" sz="quarter" idx="7"/>
          </p:nvPr>
        </p:nvSpPr>
        <p:spPr>
          <a:xfrm>
            <a:off x="5868237" y="6321215"/>
            <a:ext cx="351277" cy="244413"/>
          </a:xfrm>
        </p:spPr>
        <p:txBody>
          <a:bodyPr/>
          <a:lstStyle/>
          <a:p>
            <a:pPr marL="103685">
              <a:lnSpc>
                <a:spcPts val="1633"/>
              </a:lnSpc>
            </a:pPr>
            <a:fld id="{81D60167-4931-47E6-BA6A-407CBD079E47}" type="slidenum">
              <a:rPr lang="en-AT" spc="-64" smtClean="0"/>
              <a:t>61</a:t>
            </a:fld>
            <a:endParaRPr lang="en-AT" spc="-64" dirty="0"/>
          </a:p>
        </p:txBody>
      </p:sp>
      <p:pic>
        <p:nvPicPr>
          <p:cNvPr id="8" name="Picture 7" descr="A diagram of a map&#10;&#10;AI-generated content may be incorrect.">
            <a:extLst>
              <a:ext uri="{FF2B5EF4-FFF2-40B4-BE49-F238E27FC236}">
                <a16:creationId xmlns:a16="http://schemas.microsoft.com/office/drawing/2014/main" id="{F61815B5-6492-8D0E-0615-F61BA4E5A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015" y="2216219"/>
            <a:ext cx="3015840" cy="3963675"/>
          </a:xfrm>
          <a:prstGeom prst="rect">
            <a:avLst/>
          </a:prstGeom>
        </p:spPr>
      </p:pic>
      <p:sp>
        <p:nvSpPr>
          <p:cNvPr id="9" name="TextBox 8">
            <a:extLst>
              <a:ext uri="{FF2B5EF4-FFF2-40B4-BE49-F238E27FC236}">
                <a16:creationId xmlns:a16="http://schemas.microsoft.com/office/drawing/2014/main" id="{BE30E8CB-5181-44AE-3613-9934880CEE9E}"/>
              </a:ext>
            </a:extLst>
          </p:cNvPr>
          <p:cNvSpPr txBox="1"/>
          <p:nvPr/>
        </p:nvSpPr>
        <p:spPr>
          <a:xfrm>
            <a:off x="6772587" y="1759595"/>
            <a:ext cx="2733151" cy="757130"/>
          </a:xfrm>
          <a:prstGeom prst="rect">
            <a:avLst/>
          </a:prstGeom>
          <a:solidFill>
            <a:schemeClr val="accent6">
              <a:lumMod val="20000"/>
              <a:lumOff val="80000"/>
            </a:schemeClr>
          </a:solidFill>
        </p:spPr>
        <p:txBody>
          <a:bodyPr wrap="square" rtlCol="0">
            <a:spAutoFit/>
          </a:bodyPr>
          <a:lstStyle/>
          <a:p>
            <a:r>
              <a:rPr lang="en-US" sz="1600" dirty="0"/>
              <a:t>Modélisation des véhicules privés et de leurs interactions (PTV VISSIM)</a:t>
            </a:r>
          </a:p>
        </p:txBody>
      </p:sp>
      <p:sp>
        <p:nvSpPr>
          <p:cNvPr id="11" name="TextBox 10">
            <a:extLst>
              <a:ext uri="{FF2B5EF4-FFF2-40B4-BE49-F238E27FC236}">
                <a16:creationId xmlns:a16="http://schemas.microsoft.com/office/drawing/2014/main" id="{1AD652C9-AF06-AAB1-E009-D2DFB025207B}"/>
              </a:ext>
            </a:extLst>
          </p:cNvPr>
          <p:cNvSpPr txBox="1"/>
          <p:nvPr/>
        </p:nvSpPr>
        <p:spPr>
          <a:xfrm>
            <a:off x="4836944" y="5247667"/>
            <a:ext cx="4173973" cy="757130"/>
          </a:xfrm>
          <a:prstGeom prst="rect">
            <a:avLst/>
          </a:prstGeom>
          <a:solidFill>
            <a:schemeClr val="accent6">
              <a:lumMod val="20000"/>
              <a:lumOff val="80000"/>
            </a:schemeClr>
          </a:solidFill>
        </p:spPr>
        <p:txBody>
          <a:bodyPr wrap="square" rtlCol="0">
            <a:spAutoFit/>
          </a:bodyPr>
          <a:lstStyle/>
          <a:p>
            <a:r>
              <a:rPr lang="en-US" sz="1600" dirty="0"/>
              <a:t>Modélisation du trafic à l'aide de la relation entre des quantités agrégées telles que le flux, la vitesse, la densité (PTV </a:t>
            </a:r>
            <a:r>
              <a:rPr lang="en-US" sz="1600" dirty="0" err="1"/>
              <a:t>Visum</a:t>
            </a:r>
            <a:r>
              <a:rPr lang="en-US" sz="1600" dirty="0"/>
              <a:t>)</a:t>
            </a:r>
          </a:p>
        </p:txBody>
      </p:sp>
      <p:graphicFrame>
        <p:nvGraphicFramePr>
          <p:cNvPr id="12" name="Table 11">
            <a:extLst>
              <a:ext uri="{FF2B5EF4-FFF2-40B4-BE49-F238E27FC236}">
                <a16:creationId xmlns:a16="http://schemas.microsoft.com/office/drawing/2014/main" id="{251B5057-B3CA-3ADD-6764-BA5D8EEDB412}"/>
              </a:ext>
            </a:extLst>
          </p:cNvPr>
          <p:cNvGraphicFramePr>
            <a:graphicFrameLocks noGrp="1"/>
          </p:cNvGraphicFramePr>
          <p:nvPr>
            <p:extLst>
              <p:ext uri="{D42A27DB-BD31-4B8C-83A1-F6EECF244321}">
                <p14:modId xmlns:p14="http://schemas.microsoft.com/office/powerpoint/2010/main" val="3676147799"/>
              </p:ext>
            </p:extLst>
          </p:nvPr>
        </p:nvGraphicFramePr>
        <p:xfrm>
          <a:off x="6229563" y="2852606"/>
          <a:ext cx="3015840" cy="2194560"/>
        </p:xfrm>
        <a:graphic>
          <a:graphicData uri="http://schemas.openxmlformats.org/drawingml/2006/table">
            <a:tbl>
              <a:tblPr firstRow="1" bandRow="1">
                <a:tableStyleId>{5940675A-B579-460E-94D1-54222C63F5DA}</a:tableStyleId>
              </a:tblPr>
              <a:tblGrid>
                <a:gridCol w="1507920">
                  <a:extLst>
                    <a:ext uri="{9D8B030D-6E8A-4147-A177-3AD203B41FA5}">
                      <a16:colId xmlns:a16="http://schemas.microsoft.com/office/drawing/2014/main" val="2855290520"/>
                    </a:ext>
                  </a:extLst>
                </a:gridCol>
                <a:gridCol w="1507920">
                  <a:extLst>
                    <a:ext uri="{9D8B030D-6E8A-4147-A177-3AD203B41FA5}">
                      <a16:colId xmlns:a16="http://schemas.microsoft.com/office/drawing/2014/main" val="4252226843"/>
                    </a:ext>
                  </a:extLst>
                </a:gridCol>
              </a:tblGrid>
              <a:tr h="370840">
                <a:tc>
                  <a:txBody>
                    <a:bodyPr/>
                    <a:lstStyle/>
                    <a:p>
                      <a:r>
                        <a:rPr lang="en-US" sz="1200" dirty="0"/>
                        <a:t>Modélisation des véhicules individuels qui se déplacent sur le réseau en fonction de propriétés macroscopiques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Modélisation des véhicules individuels qui se déplacent sur le réseau en fonction de propriétés macroscopiques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31193969"/>
                  </a:ext>
                </a:extLst>
              </a:tr>
              <a:tr h="370840">
                <a:tc>
                  <a:txBody>
                    <a:bodyPr/>
                    <a:lstStyle/>
                    <a:p>
                      <a:r>
                        <a:rPr lang="en-US" sz="1200" dirty="0"/>
                        <a:t>Les véhicules se déplacent sur le réseau sous forme de groupes de véhicules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Approches basées sur les cellules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482031"/>
                  </a:ext>
                </a:extLst>
              </a:tr>
            </a:tbl>
          </a:graphicData>
        </a:graphic>
      </p:graphicFrame>
      <p:sp>
        <p:nvSpPr>
          <p:cNvPr id="7" name="object 6">
            <a:extLst>
              <a:ext uri="{FF2B5EF4-FFF2-40B4-BE49-F238E27FC236}">
                <a16:creationId xmlns:a16="http://schemas.microsoft.com/office/drawing/2014/main" id="{8C72D428-AB89-A70F-F93E-E7409A376913}"/>
              </a:ext>
            </a:extLst>
          </p:cNvPr>
          <p:cNvSpPr txBox="1">
            <a:spLocks/>
          </p:cNvSpPr>
          <p:nvPr/>
        </p:nvSpPr>
        <p:spPr>
          <a:xfrm>
            <a:off x="7285499" y="6349505"/>
            <a:ext cx="417397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A8DD9116-535D-77D7-617D-729DF031747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solidFill>
                  <a:schemeClr val="tx1"/>
                </a:solidFill>
              </a:rPr>
              <a:t>Introduction à VISUM</a:t>
            </a:r>
          </a:p>
        </p:txBody>
      </p:sp>
      <p:sp>
        <p:nvSpPr>
          <p:cNvPr id="6" name="Content Placeholder 2">
            <a:extLst>
              <a:ext uri="{FF2B5EF4-FFF2-40B4-BE49-F238E27FC236}">
                <a16:creationId xmlns:a16="http://schemas.microsoft.com/office/drawing/2014/main" id="{2A2CF469-9629-7E2C-3363-09E8439F778B}"/>
              </a:ext>
            </a:extLst>
          </p:cNvPr>
          <p:cNvSpPr txBox="1">
            <a:spLocks/>
          </p:cNvSpPr>
          <p:nvPr/>
        </p:nvSpPr>
        <p:spPr>
          <a:xfrm>
            <a:off x="726280" y="1511605"/>
            <a:ext cx="5493234"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Qu'est-ce que VISUM ?</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Plateforme de modélisation et de simulation macroscopiques pour les réseaux routiers, ferroviaires, de transports publics et multimodaux.</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Fait partie de la suite PTV Vision, considérée comme la norme industrielle en matière de planification stratégique des transports.</a:t>
            </a:r>
          </a:p>
          <a:p>
            <a:pPr marL="873572" lvl="1" indent="-285750">
              <a:lnSpc>
                <a:spcPct val="100000"/>
              </a:lnSpc>
              <a:spcBef>
                <a:spcPts val="600"/>
              </a:spcBef>
              <a:spcAft>
                <a:spcPts val="800"/>
              </a:spcAft>
              <a:buFont typeface="Arial" panose="020B0604020202020204" pitchFamily="34" charset="0"/>
              <a:buChar char="•"/>
            </a:pPr>
            <a:r>
              <a:rPr lang="en-US" sz="1800" kern="100" dirty="0">
                <a:latin typeface="Aptos" panose="020B0004020202020204" pitchFamily="34" charset="0"/>
                <a:ea typeface="Aptos" panose="020B0004020202020204" pitchFamily="34" charset="0"/>
                <a:cs typeface="Times New Roman" panose="02020603050405020304" pitchFamily="18" charset="0"/>
              </a:rPr>
              <a:t>Utilisé par plus de 10 000 professionnels dans 80 pays pour tout type de projets, des modèles de demande nationaux aux études sur les tramways </a:t>
            </a:r>
            <a:r>
              <a:rPr lang="en-US" sz="1800" kern="100" dirty="0" err="1">
                <a:latin typeface="Aptos" panose="020B0004020202020204" pitchFamily="34" charset="0"/>
                <a:ea typeface="Aptos" panose="020B0004020202020204" pitchFamily="34" charset="0"/>
                <a:cs typeface="Times New Roman" panose="02020603050405020304" pitchFamily="18" charset="0"/>
              </a:rPr>
              <a:t>en centre-ville</a:t>
            </a:r>
            <a:r>
              <a:rPr lang="en-US" sz="1800" kern="100" dirty="0">
                <a:latin typeface="Aptos" panose="020B0004020202020204" pitchFamily="34" charset="0"/>
                <a:ea typeface="Aptos" panose="020B0004020202020204" pitchFamily="34" charset="0"/>
                <a:cs typeface="Times New Roman" panose="02020603050405020304" pitchFamily="18" charset="0"/>
              </a:rPr>
              <a:t>.</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Tree>
    <p:extLst>
      <p:ext uri="{BB962C8B-B14F-4D97-AF65-F5344CB8AC3E}">
        <p14:creationId xmlns:p14="http://schemas.microsoft.com/office/powerpoint/2010/main" val="38580054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7038A-EF7F-44C0-271A-C47618A2A9B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67267EA-4FDC-1728-1789-A58C319E2B84}"/>
              </a:ext>
            </a:extLst>
          </p:cNvPr>
          <p:cNvSpPr txBox="1">
            <a:spLocks noGrp="1"/>
          </p:cNvSpPr>
          <p:nvPr>
            <p:ph type="title"/>
          </p:nvPr>
        </p:nvSpPr>
        <p:spPr>
          <a:xfrm>
            <a:off x="726281" y="442669"/>
            <a:ext cx="4307943"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6. Introduction à PTV VISUM</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103171EF-6163-23D7-363E-D45D093D9252}"/>
              </a:ext>
            </a:extLst>
          </p:cNvPr>
          <p:cNvSpPr>
            <a:spLocks noGrp="1"/>
          </p:cNvSpPr>
          <p:nvPr>
            <p:ph type="sldNum" sz="quarter" idx="7"/>
          </p:nvPr>
        </p:nvSpPr>
        <p:spPr>
          <a:xfrm>
            <a:off x="5868237" y="6321215"/>
            <a:ext cx="351277" cy="244413"/>
          </a:xfrm>
        </p:spPr>
        <p:txBody>
          <a:bodyPr/>
          <a:lstStyle/>
          <a:p>
            <a:pPr marL="103685">
              <a:lnSpc>
                <a:spcPts val="1633"/>
              </a:lnSpc>
            </a:pPr>
            <a:fld id="{81D60167-4931-47E6-BA6A-407CBD079E47}" type="slidenum">
              <a:rPr lang="en-AT" spc="-64" smtClean="0"/>
              <a:t>62</a:t>
            </a:fld>
            <a:endParaRPr lang="en-AT" spc="-64" dirty="0"/>
          </a:p>
        </p:txBody>
      </p:sp>
      <p:pic>
        <p:nvPicPr>
          <p:cNvPr id="8" name="Picture 7" descr="A diagram of a map&#10;&#10;AI-generated content may be incorrect.">
            <a:extLst>
              <a:ext uri="{FF2B5EF4-FFF2-40B4-BE49-F238E27FC236}">
                <a16:creationId xmlns:a16="http://schemas.microsoft.com/office/drawing/2014/main" id="{0B04653E-FC22-2FC9-ACA2-CC17D2576D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31015" y="2216219"/>
            <a:ext cx="3015840" cy="3963675"/>
          </a:xfrm>
          <a:prstGeom prst="rect">
            <a:avLst/>
          </a:prstGeom>
        </p:spPr>
      </p:pic>
      <p:sp>
        <p:nvSpPr>
          <p:cNvPr id="9" name="TextBox 8">
            <a:extLst>
              <a:ext uri="{FF2B5EF4-FFF2-40B4-BE49-F238E27FC236}">
                <a16:creationId xmlns:a16="http://schemas.microsoft.com/office/drawing/2014/main" id="{7BBFA826-433C-CE69-7A9B-6475AED693F2}"/>
              </a:ext>
            </a:extLst>
          </p:cNvPr>
          <p:cNvSpPr txBox="1"/>
          <p:nvPr/>
        </p:nvSpPr>
        <p:spPr>
          <a:xfrm>
            <a:off x="6772587" y="1759595"/>
            <a:ext cx="2733151" cy="757130"/>
          </a:xfrm>
          <a:prstGeom prst="rect">
            <a:avLst/>
          </a:prstGeom>
          <a:solidFill>
            <a:schemeClr val="accent6">
              <a:lumMod val="20000"/>
              <a:lumOff val="80000"/>
            </a:schemeClr>
          </a:solidFill>
        </p:spPr>
        <p:txBody>
          <a:bodyPr wrap="square" rtlCol="0">
            <a:spAutoFit/>
          </a:bodyPr>
          <a:lstStyle/>
          <a:p>
            <a:r>
              <a:rPr lang="en-US" sz="1600" dirty="0"/>
              <a:t>Modélisation des véhicules privés et de leurs interactions (PTV VISSIM)</a:t>
            </a:r>
          </a:p>
        </p:txBody>
      </p:sp>
      <p:sp>
        <p:nvSpPr>
          <p:cNvPr id="11" name="TextBox 10">
            <a:extLst>
              <a:ext uri="{FF2B5EF4-FFF2-40B4-BE49-F238E27FC236}">
                <a16:creationId xmlns:a16="http://schemas.microsoft.com/office/drawing/2014/main" id="{B67EB6A9-E2E9-5CCC-945E-905FE5FE9C69}"/>
              </a:ext>
            </a:extLst>
          </p:cNvPr>
          <p:cNvSpPr txBox="1"/>
          <p:nvPr/>
        </p:nvSpPr>
        <p:spPr>
          <a:xfrm>
            <a:off x="4836944" y="5247667"/>
            <a:ext cx="4173973" cy="757130"/>
          </a:xfrm>
          <a:prstGeom prst="rect">
            <a:avLst/>
          </a:prstGeom>
          <a:solidFill>
            <a:schemeClr val="accent6">
              <a:lumMod val="20000"/>
              <a:lumOff val="80000"/>
            </a:schemeClr>
          </a:solidFill>
        </p:spPr>
        <p:txBody>
          <a:bodyPr wrap="square" rtlCol="0">
            <a:spAutoFit/>
          </a:bodyPr>
          <a:lstStyle/>
          <a:p>
            <a:r>
              <a:rPr lang="en-US" sz="1600" dirty="0"/>
              <a:t>Modélisation du trafic à l'aide de la relation entre des quantités agrégées telles que le flux, la vitesse, la densité (PTV </a:t>
            </a:r>
            <a:r>
              <a:rPr lang="en-US" sz="1600" dirty="0" err="1"/>
              <a:t>Visum</a:t>
            </a:r>
            <a:r>
              <a:rPr lang="en-US" sz="1600" dirty="0"/>
              <a:t>)</a:t>
            </a:r>
          </a:p>
        </p:txBody>
      </p:sp>
      <p:graphicFrame>
        <p:nvGraphicFramePr>
          <p:cNvPr id="12" name="Table 11">
            <a:extLst>
              <a:ext uri="{FF2B5EF4-FFF2-40B4-BE49-F238E27FC236}">
                <a16:creationId xmlns:a16="http://schemas.microsoft.com/office/drawing/2014/main" id="{09E6460F-A9DB-3489-8CAE-93BEF67ADA3C}"/>
              </a:ext>
            </a:extLst>
          </p:cNvPr>
          <p:cNvGraphicFramePr>
            <a:graphicFrameLocks noGrp="1"/>
          </p:cNvGraphicFramePr>
          <p:nvPr/>
        </p:nvGraphicFramePr>
        <p:xfrm>
          <a:off x="6229563" y="2852606"/>
          <a:ext cx="3015840" cy="2194560"/>
        </p:xfrm>
        <a:graphic>
          <a:graphicData uri="http://schemas.openxmlformats.org/drawingml/2006/table">
            <a:tbl>
              <a:tblPr firstRow="1" bandRow="1">
                <a:tableStyleId>{5940675A-B579-460E-94D1-54222C63F5DA}</a:tableStyleId>
              </a:tblPr>
              <a:tblGrid>
                <a:gridCol w="1507920">
                  <a:extLst>
                    <a:ext uri="{9D8B030D-6E8A-4147-A177-3AD203B41FA5}">
                      <a16:colId xmlns:a16="http://schemas.microsoft.com/office/drawing/2014/main" val="2855290520"/>
                    </a:ext>
                  </a:extLst>
                </a:gridCol>
                <a:gridCol w="1507920">
                  <a:extLst>
                    <a:ext uri="{9D8B030D-6E8A-4147-A177-3AD203B41FA5}">
                      <a16:colId xmlns:a16="http://schemas.microsoft.com/office/drawing/2014/main" val="4252226843"/>
                    </a:ext>
                  </a:extLst>
                </a:gridCol>
              </a:tblGrid>
              <a:tr h="370840">
                <a:tc>
                  <a:txBody>
                    <a:bodyPr/>
                    <a:lstStyle/>
                    <a:p>
                      <a:r>
                        <a:rPr lang="en-US" sz="1200" dirty="0"/>
                        <a:t>Modélisation des véhicules individuels qui se déplacent sur le réseau en fonction de propriétés macroscopiques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Modélisation des véhicules individuels qui se déplacent sur le réseau en fonction de propriétés macroscopiques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31193969"/>
                  </a:ext>
                </a:extLst>
              </a:tr>
              <a:tr h="370840">
                <a:tc>
                  <a:txBody>
                    <a:bodyPr/>
                    <a:lstStyle/>
                    <a:p>
                      <a:r>
                        <a:rPr lang="en-US" sz="1200" dirty="0"/>
                        <a:t>Les véhicules se déplacent sur le réseau sous forme de groupes de véhicules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Approches basées sur les cellules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482031"/>
                  </a:ext>
                </a:extLst>
              </a:tr>
            </a:tbl>
          </a:graphicData>
        </a:graphic>
      </p:graphicFrame>
      <p:sp>
        <p:nvSpPr>
          <p:cNvPr id="7" name="object 6">
            <a:extLst>
              <a:ext uri="{FF2B5EF4-FFF2-40B4-BE49-F238E27FC236}">
                <a16:creationId xmlns:a16="http://schemas.microsoft.com/office/drawing/2014/main" id="{0CBC4961-907C-89D7-E506-68C8A47A3328}"/>
              </a:ext>
            </a:extLst>
          </p:cNvPr>
          <p:cNvSpPr txBox="1">
            <a:spLocks/>
          </p:cNvSpPr>
          <p:nvPr/>
        </p:nvSpPr>
        <p:spPr>
          <a:xfrm>
            <a:off x="7285499" y="6349505"/>
            <a:ext cx="417397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ACB2C653-3DC5-31BD-5AE6-81940D94F4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6.1. </a:t>
            </a:r>
            <a:r>
              <a:rPr lang="en-US" b="1" dirty="0">
                <a:solidFill>
                  <a:schemeClr val="tx1"/>
                </a:solidFill>
              </a:rPr>
              <a:t>Introduction à VISEM</a:t>
            </a:r>
          </a:p>
        </p:txBody>
      </p:sp>
      <p:sp>
        <p:nvSpPr>
          <p:cNvPr id="6" name="Content Placeholder 2">
            <a:extLst>
              <a:ext uri="{FF2B5EF4-FFF2-40B4-BE49-F238E27FC236}">
                <a16:creationId xmlns:a16="http://schemas.microsoft.com/office/drawing/2014/main" id="{F35E09B9-C890-6DCD-DE13-24E6932DBCD8}"/>
              </a:ext>
            </a:extLst>
          </p:cNvPr>
          <p:cNvSpPr txBox="1">
            <a:spLocks/>
          </p:cNvSpPr>
          <p:nvPr/>
        </p:nvSpPr>
        <p:spPr>
          <a:xfrm>
            <a:off x="726280" y="1511605"/>
            <a:ext cx="5493234"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US" sz="1800" b="1" dirty="0">
                <a:latin typeface="Aptos" panose="020B0004020202020204" pitchFamily="34" charset="0"/>
              </a:rPr>
              <a:t>Qu'est-ce que VISEM ?</a:t>
            </a:r>
          </a:p>
          <a:p>
            <a:pPr marL="889900" lvl="1" indent="-285750" defTabSz="1175644" hangingPunct="1">
              <a:lnSpc>
                <a:spcPct val="100000"/>
              </a:lnSpc>
              <a:spcBef>
                <a:spcPts val="600"/>
              </a:spcBef>
              <a:buFont typeface="Arial" panose="020B0604020202020204" pitchFamily="34" charset="0"/>
              <a:buChar char="•"/>
            </a:pPr>
            <a:r>
              <a:rPr lang="en-US" sz="1800" b="1" kern="100" dirty="0">
                <a:latin typeface="Aptos" panose="020B0004020202020204" pitchFamily="34" charset="0"/>
                <a:ea typeface="Aptos" panose="020B0004020202020204" pitchFamily="34" charset="0"/>
                <a:cs typeface="Times New Roman" panose="02020603050405020304" pitchFamily="18" charset="0"/>
              </a:rPr>
              <a:t>VISEM </a:t>
            </a:r>
            <a:r>
              <a:rPr lang="en-US" sz="1800" kern="100" dirty="0">
                <a:latin typeface="Aptos" panose="020B0004020202020204" pitchFamily="34" charset="0"/>
                <a:ea typeface="Aptos" panose="020B0004020202020204" pitchFamily="34" charset="0"/>
                <a:cs typeface="Times New Roman" panose="02020603050405020304" pitchFamily="18" charset="0"/>
              </a:rPr>
              <a:t>est un module classique de modélisation de la demande de transport intégré à PTV </a:t>
            </a:r>
            <a:r>
              <a:rPr lang="en-US" sz="1800" b="1" kern="100" dirty="0">
                <a:latin typeface="Aptos" panose="020B0004020202020204" pitchFamily="34" charset="0"/>
                <a:ea typeface="Aptos" panose="020B0004020202020204" pitchFamily="34" charset="0"/>
                <a:cs typeface="Times New Roman" panose="02020603050405020304" pitchFamily="18" charset="0"/>
              </a:rPr>
              <a:t>VISUM</a:t>
            </a:r>
            <a:r>
              <a:rPr lang="en-US" sz="1800" kern="100" dirty="0">
                <a:latin typeface="Aptos" panose="020B0004020202020204" pitchFamily="34" charset="0"/>
                <a:ea typeface="Aptos" panose="020B0004020202020204" pitchFamily="34" charset="0"/>
                <a:cs typeface="Times New Roman" panose="02020603050405020304" pitchFamily="18" charset="0"/>
              </a:rPr>
              <a:t>. Il prend en charge la modélisation macroscopique en estimant la génération, la distribution et le choix du mode de transport, aidant ainsi les planificateurs à prévoir la demande de transport en fonction de l'utilisation des sols et des données socio-économiques. Ses fonctionnalités sont désormais largement intégrées aux outils modernes de modélisation de la demande </a:t>
            </a:r>
            <a:r>
              <a:rPr lang="en-US" sz="1800" kern="100" dirty="0" err="1">
                <a:latin typeface="Aptos" panose="020B0004020202020204" pitchFamily="34" charset="0"/>
                <a:ea typeface="Aptos" panose="020B0004020202020204" pitchFamily="34" charset="0"/>
                <a:cs typeface="Times New Roman" panose="02020603050405020304" pitchFamily="18" charset="0"/>
              </a:rPr>
              <a:t>de Visum</a:t>
            </a:r>
            <a:r>
              <a:rPr lang="en-US" sz="1800" kern="100" dirty="0">
                <a:latin typeface="Aptos" panose="020B0004020202020204" pitchFamily="34" charset="0"/>
                <a:ea typeface="Aptos" panose="020B0004020202020204" pitchFamily="34" charset="0"/>
                <a:cs typeface="Times New Roman" panose="02020603050405020304" pitchFamily="18" charset="0"/>
              </a:rPr>
              <a:t>.</a:t>
            </a:r>
          </a:p>
          <a:p>
            <a:pPr marL="302078" indent="-285750" defTabSz="1175644" hangingPunct="1">
              <a:lnSpc>
                <a:spcPct val="100000"/>
              </a:lnSpc>
              <a:spcBef>
                <a:spcPts val="129"/>
              </a:spcBef>
              <a:buFont typeface="Arial" panose="020B0604020202020204" pitchFamily="34" charset="0"/>
              <a:buChar char="•"/>
            </a:pPr>
            <a:endParaRPr lang="en-GB" sz="1800" b="1" dirty="0">
              <a:solidFill>
                <a:sysClr val="windowText" lastClr="000000"/>
              </a:solidFill>
              <a:latin typeface="Aptos" panose="020B0004020202020204" pitchFamily="34" charset="0"/>
              <a:cs typeface="Arial"/>
            </a:endParaRPr>
          </a:p>
        </p:txBody>
      </p:sp>
    </p:spTree>
    <p:extLst>
      <p:ext uri="{BB962C8B-B14F-4D97-AF65-F5344CB8AC3E}">
        <p14:creationId xmlns:p14="http://schemas.microsoft.com/office/powerpoint/2010/main" val="240289788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EF414-CCBE-C44A-DA44-5B916B2A265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2FF1B8A-E341-0938-3BF0-74639797E6F1}"/>
              </a:ext>
            </a:extLst>
          </p:cNvPr>
          <p:cNvSpPr txBox="1">
            <a:spLocks noGrp="1"/>
          </p:cNvSpPr>
          <p:nvPr>
            <p:ph type="title"/>
          </p:nvPr>
        </p:nvSpPr>
        <p:spPr>
          <a:xfrm>
            <a:off x="726281" y="442669"/>
            <a:ext cx="43079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Introduction à PTV VISUM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E079FB9-CCD2-2EED-FEA8-7117EC386F92}"/>
              </a:ext>
            </a:extLst>
          </p:cNvPr>
          <p:cNvSpPr>
            <a:spLocks noGrp="1"/>
          </p:cNvSpPr>
          <p:nvPr>
            <p:ph type="sldNum" sz="quarter" idx="7"/>
          </p:nvPr>
        </p:nvSpPr>
        <p:spPr>
          <a:xfrm>
            <a:off x="5908431" y="6321215"/>
            <a:ext cx="311083" cy="244413"/>
          </a:xfrm>
        </p:spPr>
        <p:txBody>
          <a:bodyPr/>
          <a:lstStyle/>
          <a:p>
            <a:pPr marL="103685">
              <a:lnSpc>
                <a:spcPts val="1633"/>
              </a:lnSpc>
            </a:pPr>
            <a:fld id="{81D60167-4931-47E6-BA6A-407CBD079E47}" type="slidenum">
              <a:rPr lang="en-AT" spc="-64" smtClean="0"/>
              <a:t>63</a:t>
            </a:fld>
            <a:endParaRPr lang="en-AT" spc="-64" dirty="0"/>
          </a:p>
        </p:txBody>
      </p:sp>
      <p:graphicFrame>
        <p:nvGraphicFramePr>
          <p:cNvPr id="13" name="Table 12">
            <a:extLst>
              <a:ext uri="{FF2B5EF4-FFF2-40B4-BE49-F238E27FC236}">
                <a16:creationId xmlns:a16="http://schemas.microsoft.com/office/drawing/2014/main" id="{D9C66484-6619-BDF1-9CCF-B3CBAA6EE4DF}"/>
              </a:ext>
            </a:extLst>
          </p:cNvPr>
          <p:cNvGraphicFramePr>
            <a:graphicFrameLocks noGrp="1"/>
          </p:cNvGraphicFramePr>
          <p:nvPr>
            <p:extLst>
              <p:ext uri="{D42A27DB-BD31-4B8C-83A1-F6EECF244321}">
                <p14:modId xmlns:p14="http://schemas.microsoft.com/office/powerpoint/2010/main" val="919772370"/>
              </p:ext>
            </p:extLst>
          </p:nvPr>
        </p:nvGraphicFramePr>
        <p:xfrm>
          <a:off x="673186" y="1430276"/>
          <a:ext cx="10845628" cy="4119880"/>
        </p:xfrm>
        <a:graphic>
          <a:graphicData uri="http://schemas.openxmlformats.org/drawingml/2006/table">
            <a:tbl>
              <a:tblPr firstRow="1" bandRow="1">
                <a:tableStyleId>{C7B018BB-80A7-4F77-B60F-C8B233D01FF8}</a:tableStyleId>
              </a:tblPr>
              <a:tblGrid>
                <a:gridCol w="3818479">
                  <a:extLst>
                    <a:ext uri="{9D8B030D-6E8A-4147-A177-3AD203B41FA5}">
                      <a16:colId xmlns:a16="http://schemas.microsoft.com/office/drawing/2014/main" val="602645201"/>
                    </a:ext>
                  </a:extLst>
                </a:gridCol>
                <a:gridCol w="7027149">
                  <a:extLst>
                    <a:ext uri="{9D8B030D-6E8A-4147-A177-3AD203B41FA5}">
                      <a16:colId xmlns:a16="http://schemas.microsoft.com/office/drawing/2014/main" val="2874435856"/>
                    </a:ext>
                  </a:extLst>
                </a:gridCol>
              </a:tblGrid>
              <a:tr h="370840">
                <a:tc>
                  <a:txBody>
                    <a:bodyPr/>
                    <a:lstStyle/>
                    <a:p>
                      <a:pPr algn="ctr"/>
                      <a:r>
                        <a:rPr lang="en-US" dirty="0"/>
                        <a:t>Zone</a:t>
                      </a:r>
                    </a:p>
                  </a:txBody>
                  <a:tcPr>
                    <a:solidFill>
                      <a:schemeClr val="accent2">
                        <a:lumMod val="40000"/>
                        <a:lumOff val="60000"/>
                      </a:schemeClr>
                    </a:solidFill>
                  </a:tcPr>
                </a:tc>
                <a:tc>
                  <a:txBody>
                    <a:bodyPr/>
                    <a:lstStyle/>
                    <a:p>
                      <a:pPr algn="ctr"/>
                      <a:r>
                        <a:rPr lang="en-US" dirty="0"/>
                        <a:t>Fonctions clés</a:t>
                      </a:r>
                    </a:p>
                  </a:txBody>
                  <a:tcPr>
                    <a:solidFill>
                      <a:schemeClr val="accent2">
                        <a:lumMod val="40000"/>
                        <a:lumOff val="60000"/>
                      </a:schemeClr>
                    </a:solidFill>
                  </a:tcPr>
                </a:tc>
                <a:extLst>
                  <a:ext uri="{0D108BD9-81ED-4DB2-BD59-A6C34878D82A}">
                    <a16:rowId xmlns:a16="http://schemas.microsoft.com/office/drawing/2014/main" val="3696902007"/>
                  </a:ext>
                </a:extLst>
              </a:tr>
              <a:tr h="370840">
                <a:tc>
                  <a:txBody>
                    <a:bodyPr/>
                    <a:lstStyle/>
                    <a:p>
                      <a:r>
                        <a:rPr lang="en-US" dirty="0"/>
                        <a:t>Création de réseaux</a:t>
                      </a:r>
                    </a:p>
                  </a:txBody>
                  <a:tcPr/>
                </a:tc>
                <a:tc>
                  <a:txBody>
                    <a:bodyPr/>
                    <a:lstStyle/>
                    <a:p>
                      <a:r>
                        <a:rPr lang="en-US" dirty="0"/>
                        <a:t>Importer ou dessiner des liaisons, des nœuds, des virages ; coder les lignes PT, les arrêts et les horaires.</a:t>
                      </a:r>
                    </a:p>
                  </a:txBody>
                  <a:tcPr/>
                </a:tc>
                <a:extLst>
                  <a:ext uri="{0D108BD9-81ED-4DB2-BD59-A6C34878D82A}">
                    <a16:rowId xmlns:a16="http://schemas.microsoft.com/office/drawing/2014/main" val="2976317456"/>
                  </a:ext>
                </a:extLst>
              </a:tr>
              <a:tr h="370840">
                <a:tc>
                  <a:txBody>
                    <a:bodyPr/>
                    <a:lstStyle/>
                    <a:p>
                      <a:r>
                        <a:rPr lang="en-US" dirty="0"/>
                        <a:t>Modélisation de la demande</a:t>
                      </a:r>
                    </a:p>
                  </a:txBody>
                  <a:tcPr/>
                </a:tc>
                <a:tc>
                  <a:txBody>
                    <a:bodyPr/>
                    <a:lstStyle/>
                    <a:p>
                      <a:r>
                        <a:rPr lang="en-US" dirty="0"/>
                        <a:t>Processus en quatre étapes (génération de trajets → distribution → choix du mode de transport → attribution).</a:t>
                      </a:r>
                    </a:p>
                  </a:txBody>
                  <a:tcPr/>
                </a:tc>
                <a:extLst>
                  <a:ext uri="{0D108BD9-81ED-4DB2-BD59-A6C34878D82A}">
                    <a16:rowId xmlns:a16="http://schemas.microsoft.com/office/drawing/2014/main" val="3126967559"/>
                  </a:ext>
                </a:extLst>
              </a:tr>
              <a:tr h="370840">
                <a:tc>
                  <a:txBody>
                    <a:bodyPr/>
                    <a:lstStyle/>
                    <a:p>
                      <a:r>
                        <a:rPr lang="en-US" dirty="0"/>
                        <a:t>Affectation du trafic</a:t>
                      </a:r>
                    </a:p>
                  </a:txBody>
                  <a:tcPr/>
                </a:tc>
                <a:tc>
                  <a:txBody>
                    <a:bodyPr/>
                    <a:lstStyle/>
                    <a:p>
                      <a:r>
                        <a:rPr lang="en-US" dirty="0"/>
                        <a:t>Algorithmes d'équilibre utilisateur, stochastiques et de restriction de capacité pour les voitures ; attribution des passagers basée sur la fréquence pour les transports publics.</a:t>
                      </a:r>
                    </a:p>
                  </a:txBody>
                  <a:tcPr/>
                </a:tc>
                <a:extLst>
                  <a:ext uri="{0D108BD9-81ED-4DB2-BD59-A6C34878D82A}">
                    <a16:rowId xmlns:a16="http://schemas.microsoft.com/office/drawing/2014/main" val="2913500173"/>
                  </a:ext>
                </a:extLst>
              </a:tr>
              <a:tr h="370840">
                <a:tc>
                  <a:txBody>
                    <a:bodyPr/>
                    <a:lstStyle/>
                    <a:p>
                      <a:r>
                        <a:rPr lang="en-US" dirty="0"/>
                        <a:t>Gestion des scénarios</a:t>
                      </a:r>
                    </a:p>
                  </a:txBody>
                  <a:tcPr/>
                </a:tc>
                <a:tc>
                  <a:txBody>
                    <a:bodyPr/>
                    <a:lstStyle/>
                    <a:p>
                      <a:r>
                        <a:rPr lang="en-US" dirty="0"/>
                        <a:t>Copier/dupliquer des modèles, modifier les entrées, effectuer des comparaisons par lots, produire des écarts KPI.</a:t>
                      </a:r>
                    </a:p>
                  </a:txBody>
                  <a:tcPr/>
                </a:tc>
                <a:extLst>
                  <a:ext uri="{0D108BD9-81ED-4DB2-BD59-A6C34878D82A}">
                    <a16:rowId xmlns:a16="http://schemas.microsoft.com/office/drawing/2014/main" val="3569515094"/>
                  </a:ext>
                </a:extLst>
              </a:tr>
              <a:tr h="370840">
                <a:tc>
                  <a:txBody>
                    <a:bodyPr/>
                    <a:lstStyle/>
                    <a:p>
                      <a:r>
                        <a:rPr lang="en-US" dirty="0"/>
                        <a:t>Résultats et visuels</a:t>
                      </a:r>
                    </a:p>
                  </a:txBody>
                  <a:tcPr/>
                </a:tc>
                <a:tc>
                  <a:txBody>
                    <a:bodyPr/>
                    <a:lstStyle/>
                    <a:p>
                      <a:r>
                        <a:rPr lang="en-US" dirty="0"/>
                        <a:t>Volumes de liaison, vitesses, V/C, charges de passagers PTA, contours d'accessibilité, émissions.</a:t>
                      </a:r>
                    </a:p>
                    <a:p>
                      <a:endParaRPr lang="en-US" dirty="0"/>
                    </a:p>
                  </a:txBody>
                  <a:tcPr/>
                </a:tc>
                <a:extLst>
                  <a:ext uri="{0D108BD9-81ED-4DB2-BD59-A6C34878D82A}">
                    <a16:rowId xmlns:a16="http://schemas.microsoft.com/office/drawing/2014/main" val="3464464200"/>
                  </a:ext>
                </a:extLst>
              </a:tr>
            </a:tbl>
          </a:graphicData>
        </a:graphic>
      </p:graphicFrame>
      <p:sp>
        <p:nvSpPr>
          <p:cNvPr id="4" name="object 6">
            <a:extLst>
              <a:ext uri="{FF2B5EF4-FFF2-40B4-BE49-F238E27FC236}">
                <a16:creationId xmlns:a16="http://schemas.microsoft.com/office/drawing/2014/main" id="{2FD479AF-2E1B-1770-61AB-B606BADB1014}"/>
              </a:ext>
            </a:extLst>
          </p:cNvPr>
          <p:cNvSpPr txBox="1">
            <a:spLocks/>
          </p:cNvSpPr>
          <p:nvPr/>
        </p:nvSpPr>
        <p:spPr>
          <a:xfrm>
            <a:off x="7221415" y="6349505"/>
            <a:ext cx="4238057"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0F8C5E51-66A9-7875-B7FC-2727982B424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6.2. Capacités de base</a:t>
            </a:r>
            <a:endParaRPr lang="en-US" b="1" dirty="0">
              <a:solidFill>
                <a:schemeClr val="tx1"/>
              </a:solidFill>
            </a:endParaRPr>
          </a:p>
        </p:txBody>
      </p:sp>
    </p:spTree>
    <p:extLst>
      <p:ext uri="{BB962C8B-B14F-4D97-AF65-F5344CB8AC3E}">
        <p14:creationId xmlns:p14="http://schemas.microsoft.com/office/powerpoint/2010/main" val="30292651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57F48-F20A-AB57-9300-A0784E81AA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5192C28-2D93-F20F-744B-FB73978A0E3C}"/>
              </a:ext>
            </a:extLst>
          </p:cNvPr>
          <p:cNvSpPr txBox="1">
            <a:spLocks noGrp="1"/>
          </p:cNvSpPr>
          <p:nvPr>
            <p:ph type="title"/>
          </p:nvPr>
        </p:nvSpPr>
        <p:spPr>
          <a:xfrm>
            <a:off x="726282" y="442669"/>
            <a:ext cx="430794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Introduction à PTV VISUM</a:t>
            </a:r>
            <a:endParaRPr lang="en-US" sz="2400" b="1" spc="-13" dirty="0">
              <a:solidFill>
                <a:schemeClr val="bg1"/>
              </a:solidFill>
              <a:latin typeface="Aptos" panose="020B0004020202020204" pitchFamily="34" charset="0"/>
            </a:endParaRPr>
          </a:p>
        </p:txBody>
      </p:sp>
      <p:sp>
        <p:nvSpPr>
          <p:cNvPr id="5" name="object 3">
            <a:extLst>
              <a:ext uri="{FF2B5EF4-FFF2-40B4-BE49-F238E27FC236}">
                <a16:creationId xmlns:a16="http://schemas.microsoft.com/office/drawing/2014/main" id="{B941209A-87DC-36B7-5594-D44A0942E589}"/>
              </a:ext>
            </a:extLst>
          </p:cNvPr>
          <p:cNvSpPr txBox="1"/>
          <p:nvPr/>
        </p:nvSpPr>
        <p:spPr>
          <a:xfrm>
            <a:off x="726281" y="1430845"/>
            <a:ext cx="7396993" cy="4474119"/>
          </a:xfrm>
          <a:prstGeom prst="rect">
            <a:avLst/>
          </a:prstGeom>
        </p:spPr>
        <p:txBody>
          <a:bodyPr vert="horz" wrap="square" lIns="0" tIns="16329" rIns="0" bIns="0" rtlCol="0">
            <a:spAutoFit/>
          </a:bodyPr>
          <a:lstStyle/>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Collecte de données </a:t>
            </a:r>
            <a:r>
              <a:rPr lang="en-US" sz="1600" kern="100" dirty="0">
                <a:latin typeface="Aptos" panose="020B0004020202020204" pitchFamily="34" charset="0"/>
                <a:ea typeface="Aptos" panose="020B0004020202020204" pitchFamily="34" charset="0"/>
                <a:cs typeface="Times New Roman" panose="02020603050405020304" pitchFamily="18" charset="0"/>
              </a:rPr>
              <a:t>– fichiers de formes OSM, GTFS, comptages de trafic, matrices OD.</a:t>
            </a:r>
          </a:p>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Définir les zones et les centroïdes </a:t>
            </a:r>
            <a:r>
              <a:rPr lang="en-US" sz="1600" kern="100" dirty="0">
                <a:latin typeface="Aptos" panose="020B0004020202020204" pitchFamily="34" charset="0"/>
                <a:ea typeface="Aptos" panose="020B0004020202020204" pitchFamily="34" charset="0"/>
                <a:cs typeface="Times New Roman" panose="02020603050405020304" pitchFamily="18" charset="0"/>
              </a:rPr>
              <a:t>– connecter au réseau à l'aide de connecteurs centroïdes.</a:t>
            </a:r>
          </a:p>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Construire/importer le réseau </a:t>
            </a:r>
            <a:r>
              <a:rPr lang="en-US" sz="1600" kern="100" dirty="0">
                <a:latin typeface="Aptos" panose="020B0004020202020204" pitchFamily="34" charset="0"/>
                <a:ea typeface="Aptos" panose="020B0004020202020204" pitchFamily="34" charset="0"/>
                <a:cs typeface="Times New Roman" panose="02020603050405020304" pitchFamily="18" charset="0"/>
              </a:rPr>
              <a:t>– modifier les attributs, vérifier la connectivité.</a:t>
            </a:r>
          </a:p>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Charger la demande </a:t>
            </a:r>
            <a:r>
              <a:rPr lang="en-US" sz="1600" kern="100" dirty="0">
                <a:latin typeface="Aptos" panose="020B0004020202020204" pitchFamily="34" charset="0"/>
                <a:ea typeface="Aptos" panose="020B0004020202020204" pitchFamily="34" charset="0"/>
                <a:cs typeface="Times New Roman" panose="02020603050405020304" pitchFamily="18" charset="0"/>
              </a:rPr>
              <a:t>– importer des tableaux OD, créer des itinéraires et des intervalles pour les lignes de transport public.</a:t>
            </a:r>
          </a:p>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Calibrer et valider </a:t>
            </a:r>
            <a:r>
              <a:rPr lang="en-US" sz="1600" kern="100" dirty="0">
                <a:latin typeface="Aptos" panose="020B0004020202020204" pitchFamily="34" charset="0"/>
                <a:ea typeface="Aptos" panose="020B0004020202020204" pitchFamily="34" charset="0"/>
                <a:cs typeface="Times New Roman" panose="02020603050405020304" pitchFamily="18" charset="0"/>
              </a:rPr>
              <a:t>– comparer les flux du modèle avec les stations de comptage ; ajuster les matrices.</a:t>
            </a:r>
          </a:p>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Exécuter l'affectation </a:t>
            </a:r>
            <a:r>
              <a:rPr lang="en-US" sz="1600" kern="100" dirty="0">
                <a:latin typeface="Aptos" panose="020B0004020202020204" pitchFamily="34" charset="0"/>
                <a:ea typeface="Aptos" panose="020B0004020202020204" pitchFamily="34" charset="0"/>
                <a:cs typeface="Times New Roman" panose="02020603050405020304" pitchFamily="18" charset="0"/>
              </a:rPr>
              <a:t>– choisir l'algorithme et les paramètres de convergence.</a:t>
            </a:r>
          </a:p>
          <a:p>
            <a:pPr marL="285750" indent="-285750">
              <a:lnSpc>
                <a:spcPct val="100000"/>
              </a:lnSpc>
              <a:spcBef>
                <a:spcPts val="600"/>
              </a:spcBef>
              <a:spcAft>
                <a:spcPts val="800"/>
              </a:spcAft>
              <a:buFont typeface="Arial" panose="020B0604020202020204" pitchFamily="34" charset="0"/>
              <a:buChar char="•"/>
            </a:pPr>
            <a:r>
              <a:rPr lang="en-US" sz="1600" b="1" kern="100" dirty="0" err="1">
                <a:latin typeface="Aptos" panose="020B0004020202020204" pitchFamily="34" charset="0"/>
                <a:ea typeface="Aptos" panose="020B0004020202020204" pitchFamily="34" charset="0"/>
                <a:cs typeface="Times New Roman" panose="02020603050405020304" pitchFamily="18" charset="0"/>
              </a:rPr>
              <a:t>Analyser </a:t>
            </a:r>
            <a:r>
              <a:rPr lang="en-US" sz="1600" b="1" kern="100" dirty="0">
                <a:latin typeface="Aptos" panose="020B0004020202020204" pitchFamily="34" charset="0"/>
                <a:ea typeface="Aptos" panose="020B0004020202020204" pitchFamily="34" charset="0"/>
                <a:cs typeface="Times New Roman" panose="02020603050405020304" pitchFamily="18" charset="0"/>
              </a:rPr>
              <a:t>les résultats </a:t>
            </a:r>
            <a:r>
              <a:rPr lang="en-US" sz="1600" kern="100" dirty="0">
                <a:latin typeface="Aptos" panose="020B0004020202020204" pitchFamily="34" charset="0"/>
                <a:ea typeface="Aptos" panose="020B0004020202020204" pitchFamily="34" charset="0"/>
                <a:cs typeface="Times New Roman" panose="02020603050405020304" pitchFamily="18" charset="0"/>
              </a:rPr>
              <a:t>: cartes, tableaux, graphiques, matrices de skim.</a:t>
            </a:r>
          </a:p>
          <a:p>
            <a:pPr marL="285750" indent="-285750">
              <a:lnSpc>
                <a:spcPct val="100000"/>
              </a:lnSpc>
              <a:spcBef>
                <a:spcPts val="6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Tester des scénarios </a:t>
            </a:r>
            <a:r>
              <a:rPr lang="en-US" sz="1600" kern="100" dirty="0">
                <a:latin typeface="Aptos" panose="020B0004020202020204" pitchFamily="34" charset="0"/>
                <a:ea typeface="Aptos" panose="020B0004020202020204" pitchFamily="34" charset="0"/>
                <a:cs typeface="Times New Roman" panose="02020603050405020304" pitchFamily="18" charset="0"/>
              </a:rPr>
              <a:t>– nouvelle route, nouvelle ligne de métro, mesures politiques ; comparer les indicateurs clés de performance.</a:t>
            </a:r>
          </a:p>
        </p:txBody>
      </p:sp>
      <p:sp>
        <p:nvSpPr>
          <p:cNvPr id="10" name="Slide Number Placeholder 9">
            <a:extLst>
              <a:ext uri="{FF2B5EF4-FFF2-40B4-BE49-F238E27FC236}">
                <a16:creationId xmlns:a16="http://schemas.microsoft.com/office/drawing/2014/main" id="{B411FED5-C7B9-DEF0-6BE5-9177B62CCD95}"/>
              </a:ext>
            </a:extLst>
          </p:cNvPr>
          <p:cNvSpPr>
            <a:spLocks noGrp="1"/>
          </p:cNvSpPr>
          <p:nvPr>
            <p:ph type="sldNum" sz="quarter" idx="7"/>
          </p:nvPr>
        </p:nvSpPr>
        <p:spPr>
          <a:xfrm>
            <a:off x="5868237" y="6321215"/>
            <a:ext cx="351277" cy="244413"/>
          </a:xfrm>
        </p:spPr>
        <p:txBody>
          <a:bodyPr/>
          <a:lstStyle/>
          <a:p>
            <a:pPr marL="103685">
              <a:lnSpc>
                <a:spcPts val="1633"/>
              </a:lnSpc>
            </a:pPr>
            <a:fld id="{81D60167-4931-47E6-BA6A-407CBD079E47}" type="slidenum">
              <a:rPr lang="en-AT" spc="-64" smtClean="0"/>
              <a:t>64</a:t>
            </a:fld>
            <a:endParaRPr lang="en-AT" spc="-64" dirty="0"/>
          </a:p>
        </p:txBody>
      </p:sp>
      <p:pic>
        <p:nvPicPr>
          <p:cNvPr id="1026" name="Picture 2">
            <a:extLst>
              <a:ext uri="{FF2B5EF4-FFF2-40B4-BE49-F238E27FC236}">
                <a16:creationId xmlns:a16="http://schemas.microsoft.com/office/drawing/2014/main" id="{DCAB295A-D87F-4D3E-375A-E076717CDFC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843" b="4703"/>
          <a:stretch>
            <a:fillRect/>
          </a:stretch>
        </p:blipFill>
        <p:spPr bwMode="auto">
          <a:xfrm>
            <a:off x="7438328" y="1270687"/>
            <a:ext cx="4753672" cy="5050528"/>
          </a:xfrm>
          <a:prstGeom prst="rect">
            <a:avLst/>
          </a:prstGeom>
          <a:noFill/>
          <a:extLst>
            <a:ext uri="{909E8E84-426E-40DD-AFC4-6F175D3DCCD1}">
              <a14:hiddenFill xmlns:a14="http://schemas.microsoft.com/office/drawing/2010/main">
                <a:solidFill>
                  <a:srgbClr val="FFFFFF"/>
                </a:solidFill>
              </a14:hiddenFill>
            </a:ext>
          </a:extLst>
        </p:spPr>
      </p:pic>
      <p:sp>
        <p:nvSpPr>
          <p:cNvPr id="4" name="object 6">
            <a:extLst>
              <a:ext uri="{FF2B5EF4-FFF2-40B4-BE49-F238E27FC236}">
                <a16:creationId xmlns:a16="http://schemas.microsoft.com/office/drawing/2014/main" id="{44BB3450-CE24-F267-1E8E-FA161B7C5B9C}"/>
              </a:ext>
            </a:extLst>
          </p:cNvPr>
          <p:cNvSpPr txBox="1">
            <a:spLocks/>
          </p:cNvSpPr>
          <p:nvPr/>
        </p:nvSpPr>
        <p:spPr>
          <a:xfrm>
            <a:off x="7256585" y="6349505"/>
            <a:ext cx="4202887"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D51C49E0-5885-FF07-667C-1A9D8320026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6.3. Flux de travail VISUM type (vue d'ensemble en 8 étapes)</a:t>
            </a:r>
            <a:endParaRPr lang="en-US" b="1" dirty="0">
              <a:solidFill>
                <a:schemeClr val="tx1"/>
              </a:solidFill>
            </a:endParaRPr>
          </a:p>
        </p:txBody>
      </p:sp>
    </p:spTree>
    <p:extLst>
      <p:ext uri="{BB962C8B-B14F-4D97-AF65-F5344CB8AC3E}">
        <p14:creationId xmlns:p14="http://schemas.microsoft.com/office/powerpoint/2010/main" val="181552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6C684-B34E-E6BE-7393-1761024AC1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ADC6B63-6C04-668F-2F6C-B8561EDAE55E}"/>
              </a:ext>
            </a:extLst>
          </p:cNvPr>
          <p:cNvSpPr txBox="1">
            <a:spLocks noGrp="1"/>
          </p:cNvSpPr>
          <p:nvPr>
            <p:ph type="title"/>
          </p:nvPr>
        </p:nvSpPr>
        <p:spPr>
          <a:xfrm>
            <a:off x="726281" y="442669"/>
            <a:ext cx="430793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6. Introduction à PTV VISUM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9E67285-3711-77E9-F8E5-988313C6DF6E}"/>
              </a:ext>
            </a:extLst>
          </p:cNvPr>
          <p:cNvSpPr>
            <a:spLocks noGrp="1"/>
          </p:cNvSpPr>
          <p:nvPr>
            <p:ph type="sldNum" sz="quarter" idx="7"/>
          </p:nvPr>
        </p:nvSpPr>
        <p:spPr>
          <a:xfrm>
            <a:off x="5838092" y="6321215"/>
            <a:ext cx="381422" cy="244414"/>
          </a:xfrm>
        </p:spPr>
        <p:txBody>
          <a:bodyPr/>
          <a:lstStyle/>
          <a:p>
            <a:pPr marL="103685">
              <a:lnSpc>
                <a:spcPts val="1633"/>
              </a:lnSpc>
            </a:pPr>
            <a:fld id="{81D60167-4931-47E6-BA6A-407CBD079E47}" type="slidenum">
              <a:rPr lang="en-AT" spc="-64" smtClean="0"/>
              <a:t>65</a:t>
            </a:fld>
            <a:endParaRPr lang="en-AT" spc="-64" dirty="0"/>
          </a:p>
        </p:txBody>
      </p:sp>
      <p:pic>
        <p:nvPicPr>
          <p:cNvPr id="4" name="Picture 3">
            <a:extLst>
              <a:ext uri="{FF2B5EF4-FFF2-40B4-BE49-F238E27FC236}">
                <a16:creationId xmlns:a16="http://schemas.microsoft.com/office/drawing/2014/main" id="{5F9D33FB-6A9F-EA6A-8FE1-04C1D4019B61}"/>
              </a:ext>
            </a:extLst>
          </p:cNvPr>
          <p:cNvPicPr>
            <a:picLocks noChangeAspect="1"/>
          </p:cNvPicPr>
          <p:nvPr/>
        </p:nvPicPr>
        <p:blipFill>
          <a:blip r:embed="rId2"/>
          <a:srcRect t="2345" b="20147"/>
          <a:stretch>
            <a:fillRect/>
          </a:stretch>
        </p:blipFill>
        <p:spPr>
          <a:xfrm>
            <a:off x="2654439" y="2100980"/>
            <a:ext cx="8992369" cy="3920574"/>
          </a:xfrm>
          <a:prstGeom prst="rect">
            <a:avLst/>
          </a:prstGeom>
        </p:spPr>
      </p:pic>
      <p:sp>
        <p:nvSpPr>
          <p:cNvPr id="7" name="TextBox 6">
            <a:extLst>
              <a:ext uri="{FF2B5EF4-FFF2-40B4-BE49-F238E27FC236}">
                <a16:creationId xmlns:a16="http://schemas.microsoft.com/office/drawing/2014/main" id="{B3839046-A06E-CCDE-64CF-3522F4E28FD5}"/>
              </a:ext>
            </a:extLst>
          </p:cNvPr>
          <p:cNvSpPr txBox="1"/>
          <p:nvPr/>
        </p:nvSpPr>
        <p:spPr>
          <a:xfrm>
            <a:off x="684687" y="1647930"/>
            <a:ext cx="2502039" cy="313932"/>
          </a:xfrm>
          <a:prstGeom prst="rect">
            <a:avLst/>
          </a:prstGeom>
          <a:noFill/>
        </p:spPr>
        <p:txBody>
          <a:bodyPr wrap="square" rtlCol="0">
            <a:spAutoFit/>
          </a:bodyPr>
          <a:lstStyle/>
          <a:p>
            <a:r>
              <a:rPr lang="en-US" sz="1600" dirty="0"/>
              <a:t>Fenêtre Éditeur de réseau</a:t>
            </a:r>
          </a:p>
        </p:txBody>
      </p:sp>
      <p:cxnSp>
        <p:nvCxnSpPr>
          <p:cNvPr id="9" name="Straight Arrow Connector 8">
            <a:extLst>
              <a:ext uri="{FF2B5EF4-FFF2-40B4-BE49-F238E27FC236}">
                <a16:creationId xmlns:a16="http://schemas.microsoft.com/office/drawing/2014/main" id="{8072C521-5C29-763E-3A7D-0C968D2A1F5C}"/>
              </a:ext>
            </a:extLst>
          </p:cNvPr>
          <p:cNvCxnSpPr>
            <a:cxnSpLocks/>
          </p:cNvCxnSpPr>
          <p:nvPr/>
        </p:nvCxnSpPr>
        <p:spPr>
          <a:xfrm>
            <a:off x="2843683" y="1961862"/>
            <a:ext cx="2431702" cy="1763032"/>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4" name="TextBox 13">
            <a:extLst>
              <a:ext uri="{FF2B5EF4-FFF2-40B4-BE49-F238E27FC236}">
                <a16:creationId xmlns:a16="http://schemas.microsoft.com/office/drawing/2014/main" id="{FD75C7F0-CB1D-93D3-5C10-D02642FC96F8}"/>
              </a:ext>
            </a:extLst>
          </p:cNvPr>
          <p:cNvSpPr txBox="1"/>
          <p:nvPr/>
        </p:nvSpPr>
        <p:spPr>
          <a:xfrm>
            <a:off x="233693" y="3591204"/>
            <a:ext cx="2502039" cy="313932"/>
          </a:xfrm>
          <a:prstGeom prst="rect">
            <a:avLst/>
          </a:prstGeom>
          <a:noFill/>
        </p:spPr>
        <p:txBody>
          <a:bodyPr wrap="square" rtlCol="0">
            <a:spAutoFit/>
          </a:bodyPr>
          <a:lstStyle/>
          <a:p>
            <a:r>
              <a:rPr lang="en-US" sz="1600" dirty="0"/>
              <a:t>Objets réseau</a:t>
            </a:r>
          </a:p>
        </p:txBody>
      </p:sp>
      <p:cxnSp>
        <p:nvCxnSpPr>
          <p:cNvPr id="15" name="Straight Arrow Connector 14">
            <a:extLst>
              <a:ext uri="{FF2B5EF4-FFF2-40B4-BE49-F238E27FC236}">
                <a16:creationId xmlns:a16="http://schemas.microsoft.com/office/drawing/2014/main" id="{4948D82D-2A68-7D2B-93F0-4629455D38E5}"/>
              </a:ext>
            </a:extLst>
          </p:cNvPr>
          <p:cNvCxnSpPr>
            <a:cxnSpLocks/>
          </p:cNvCxnSpPr>
          <p:nvPr/>
        </p:nvCxnSpPr>
        <p:spPr>
          <a:xfrm>
            <a:off x="1778558" y="3748170"/>
            <a:ext cx="1567543" cy="133690"/>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9" name="TextBox 18">
            <a:extLst>
              <a:ext uri="{FF2B5EF4-FFF2-40B4-BE49-F238E27FC236}">
                <a16:creationId xmlns:a16="http://schemas.microsoft.com/office/drawing/2014/main" id="{D7FED882-F6EE-700E-7D19-B375FC71669D}"/>
              </a:ext>
            </a:extLst>
          </p:cNvPr>
          <p:cNvSpPr txBox="1"/>
          <p:nvPr/>
        </p:nvSpPr>
        <p:spPr>
          <a:xfrm>
            <a:off x="341644" y="5194417"/>
            <a:ext cx="2502039" cy="313932"/>
          </a:xfrm>
          <a:prstGeom prst="rect">
            <a:avLst/>
          </a:prstGeom>
          <a:noFill/>
        </p:spPr>
        <p:txBody>
          <a:bodyPr wrap="square" rtlCol="0">
            <a:spAutoFit/>
          </a:bodyPr>
          <a:lstStyle/>
          <a:p>
            <a:r>
              <a:rPr lang="en-US" sz="1600" dirty="0"/>
              <a:t>Aperçu rapide</a:t>
            </a:r>
          </a:p>
        </p:txBody>
      </p:sp>
      <p:cxnSp>
        <p:nvCxnSpPr>
          <p:cNvPr id="20" name="Straight Arrow Connector 19">
            <a:extLst>
              <a:ext uri="{FF2B5EF4-FFF2-40B4-BE49-F238E27FC236}">
                <a16:creationId xmlns:a16="http://schemas.microsoft.com/office/drawing/2014/main" id="{81F47121-624A-B1AA-A440-712228CD4336}"/>
              </a:ext>
            </a:extLst>
          </p:cNvPr>
          <p:cNvCxnSpPr>
            <a:cxnSpLocks/>
            <a:stCxn id="19" idx="2"/>
          </p:cNvCxnSpPr>
          <p:nvPr/>
        </p:nvCxnSpPr>
        <p:spPr>
          <a:xfrm>
            <a:off x="1592664" y="5508349"/>
            <a:ext cx="1976175" cy="374087"/>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5" name="object 6">
            <a:extLst>
              <a:ext uri="{FF2B5EF4-FFF2-40B4-BE49-F238E27FC236}">
                <a16:creationId xmlns:a16="http://schemas.microsoft.com/office/drawing/2014/main" id="{025ECE22-7013-55AB-7F05-9F00ED702C4A}"/>
              </a:ext>
            </a:extLst>
          </p:cNvPr>
          <p:cNvSpPr txBox="1">
            <a:spLocks/>
          </p:cNvSpPr>
          <p:nvPr/>
        </p:nvSpPr>
        <p:spPr>
          <a:xfrm>
            <a:off x="7233139" y="6349505"/>
            <a:ext cx="42263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B1F05FE0-2C77-E2F0-FA21-D71C6444914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6.4. Interface graphique VISUM</a:t>
            </a:r>
            <a:endParaRPr lang="en-US" b="1" dirty="0">
              <a:solidFill>
                <a:schemeClr val="tx1"/>
              </a:solidFill>
            </a:endParaRPr>
          </a:p>
        </p:txBody>
      </p:sp>
    </p:spTree>
    <p:extLst>
      <p:ext uri="{BB962C8B-B14F-4D97-AF65-F5344CB8AC3E}">
        <p14:creationId xmlns:p14="http://schemas.microsoft.com/office/powerpoint/2010/main" val="42632192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AB886-B7D2-5762-EFAF-10E573FD63B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A4A3E7F-F71A-618C-219A-36A01F4088F0}"/>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07 :</a:t>
            </a:r>
          </a:p>
          <a:p>
            <a:pPr algn="ctr"/>
            <a:r>
              <a:rPr lang="en-US" sz="3200" b="1" dirty="0">
                <a:solidFill>
                  <a:schemeClr val="bg1"/>
                </a:solidFill>
              </a:rPr>
              <a:t>Introduction à VISSIM</a:t>
            </a:r>
          </a:p>
        </p:txBody>
      </p:sp>
      <p:sp>
        <p:nvSpPr>
          <p:cNvPr id="7" name="Slide Number Placeholder 6">
            <a:extLst>
              <a:ext uri="{FF2B5EF4-FFF2-40B4-BE49-F238E27FC236}">
                <a16:creationId xmlns:a16="http://schemas.microsoft.com/office/drawing/2014/main" id="{E11FF410-E921-AE66-4E15-CFF7A1716125}"/>
              </a:ext>
            </a:extLst>
          </p:cNvPr>
          <p:cNvSpPr>
            <a:spLocks noGrp="1"/>
          </p:cNvSpPr>
          <p:nvPr>
            <p:ph type="sldNum" sz="quarter" idx="7"/>
          </p:nvPr>
        </p:nvSpPr>
        <p:spPr/>
        <p:txBody>
          <a:bodyPr/>
          <a:lstStyle/>
          <a:p>
            <a:pPr marL="103685">
              <a:lnSpc>
                <a:spcPts val="1633"/>
              </a:lnSpc>
            </a:pPr>
            <a:fld id="{81D60167-4931-47E6-BA6A-407CBD079E47}" type="slidenum">
              <a:rPr lang="en-AT" spc="-64" smtClean="0"/>
              <a:t>66</a:t>
            </a:fld>
            <a:endParaRPr lang="en-AT" spc="-64" dirty="0"/>
          </a:p>
        </p:txBody>
      </p:sp>
      <p:sp>
        <p:nvSpPr>
          <p:cNvPr id="5" name="object 6">
            <a:extLst>
              <a:ext uri="{FF2B5EF4-FFF2-40B4-BE49-F238E27FC236}">
                <a16:creationId xmlns:a16="http://schemas.microsoft.com/office/drawing/2014/main" id="{7F766520-AB92-2FA0-CF78-60E9DDBC4C0D}"/>
              </a:ext>
            </a:extLst>
          </p:cNvPr>
          <p:cNvSpPr txBox="1">
            <a:spLocks/>
          </p:cNvSpPr>
          <p:nvPr/>
        </p:nvSpPr>
        <p:spPr>
          <a:xfrm>
            <a:off x="7291755" y="6349505"/>
            <a:ext cx="4167718"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8721894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10CC0-0BD6-739C-B138-3EF177D0025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9A3A33BE-EA9D-628E-B747-60502AADFE6F}"/>
              </a:ext>
            </a:extLst>
          </p:cNvPr>
          <p:cNvSpPr txBox="1">
            <a:spLocks noGrp="1"/>
          </p:cNvSpPr>
          <p:nvPr>
            <p:ph type="title"/>
          </p:nvPr>
        </p:nvSpPr>
        <p:spPr>
          <a:xfrm>
            <a:off x="726281" y="432621"/>
            <a:ext cx="4307943"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7. Introduction à PTV VISSIM</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A6AAD6FF-1C18-822F-1CEB-A995C578EC17}"/>
              </a:ext>
            </a:extLst>
          </p:cNvPr>
          <p:cNvSpPr>
            <a:spLocks noGrp="1"/>
          </p:cNvSpPr>
          <p:nvPr>
            <p:ph type="sldNum" sz="quarter" idx="7"/>
          </p:nvPr>
        </p:nvSpPr>
        <p:spPr>
          <a:xfrm>
            <a:off x="5787851" y="6321215"/>
            <a:ext cx="431663" cy="320743"/>
          </a:xfrm>
        </p:spPr>
        <p:txBody>
          <a:bodyPr/>
          <a:lstStyle/>
          <a:p>
            <a:pPr marL="103685">
              <a:lnSpc>
                <a:spcPts val="1633"/>
              </a:lnSpc>
            </a:pPr>
            <a:fld id="{81D60167-4931-47E6-BA6A-407CBD079E47}" type="slidenum">
              <a:rPr lang="en-AT" spc="-64" smtClean="0"/>
              <a:t>67</a:t>
            </a:fld>
            <a:endParaRPr lang="en-AT" spc="-64" dirty="0"/>
          </a:p>
        </p:txBody>
      </p:sp>
      <p:pic>
        <p:nvPicPr>
          <p:cNvPr id="8" name="Picture 7" descr="A diagram of a map&#10;&#10;AI-generated content may be incorrect.">
            <a:extLst>
              <a:ext uri="{FF2B5EF4-FFF2-40B4-BE49-F238E27FC236}">
                <a16:creationId xmlns:a16="http://schemas.microsoft.com/office/drawing/2014/main" id="{5D5E00B5-4A22-33E9-B9A6-92AF6811B9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1064" y="2224774"/>
            <a:ext cx="3015840" cy="3963675"/>
          </a:xfrm>
          <a:prstGeom prst="rect">
            <a:avLst/>
          </a:prstGeom>
        </p:spPr>
      </p:pic>
      <p:sp>
        <p:nvSpPr>
          <p:cNvPr id="9" name="TextBox 8">
            <a:extLst>
              <a:ext uri="{FF2B5EF4-FFF2-40B4-BE49-F238E27FC236}">
                <a16:creationId xmlns:a16="http://schemas.microsoft.com/office/drawing/2014/main" id="{B7C4BC82-E207-7ECD-9AF9-58FFB570580E}"/>
              </a:ext>
            </a:extLst>
          </p:cNvPr>
          <p:cNvSpPr txBox="1"/>
          <p:nvPr/>
        </p:nvSpPr>
        <p:spPr>
          <a:xfrm>
            <a:off x="6782636" y="1768150"/>
            <a:ext cx="2733151" cy="757130"/>
          </a:xfrm>
          <a:prstGeom prst="rect">
            <a:avLst/>
          </a:prstGeom>
          <a:solidFill>
            <a:schemeClr val="accent6">
              <a:lumMod val="20000"/>
              <a:lumOff val="80000"/>
            </a:schemeClr>
          </a:solidFill>
        </p:spPr>
        <p:txBody>
          <a:bodyPr wrap="square" rtlCol="0">
            <a:spAutoFit/>
          </a:bodyPr>
          <a:lstStyle/>
          <a:p>
            <a:r>
              <a:rPr lang="en-US" sz="1600" dirty="0"/>
              <a:t>Modélisation des véhicules privés et de leurs interactions (PTV VISSIM)</a:t>
            </a:r>
          </a:p>
        </p:txBody>
      </p:sp>
      <p:sp>
        <p:nvSpPr>
          <p:cNvPr id="11" name="TextBox 10">
            <a:extLst>
              <a:ext uri="{FF2B5EF4-FFF2-40B4-BE49-F238E27FC236}">
                <a16:creationId xmlns:a16="http://schemas.microsoft.com/office/drawing/2014/main" id="{C532565B-4B56-51F0-5BAB-5713360DFD0B}"/>
              </a:ext>
            </a:extLst>
          </p:cNvPr>
          <p:cNvSpPr txBox="1"/>
          <p:nvPr/>
        </p:nvSpPr>
        <p:spPr>
          <a:xfrm>
            <a:off x="4846993" y="5256222"/>
            <a:ext cx="4173973" cy="757130"/>
          </a:xfrm>
          <a:prstGeom prst="rect">
            <a:avLst/>
          </a:prstGeom>
          <a:solidFill>
            <a:schemeClr val="accent6">
              <a:lumMod val="20000"/>
              <a:lumOff val="80000"/>
            </a:schemeClr>
          </a:solidFill>
        </p:spPr>
        <p:txBody>
          <a:bodyPr wrap="square" rtlCol="0">
            <a:spAutoFit/>
          </a:bodyPr>
          <a:lstStyle/>
          <a:p>
            <a:r>
              <a:rPr lang="en-US" sz="1600" dirty="0"/>
              <a:t>Modélisation du trafic à l'aide de la relation entre des quantités agrégées telles que le flux, la vitesse, la densité (PTV </a:t>
            </a:r>
            <a:r>
              <a:rPr lang="en-US" sz="1600" dirty="0" err="1"/>
              <a:t>Visum</a:t>
            </a:r>
            <a:r>
              <a:rPr lang="en-US" sz="1600" dirty="0"/>
              <a:t>)</a:t>
            </a:r>
          </a:p>
        </p:txBody>
      </p:sp>
      <p:graphicFrame>
        <p:nvGraphicFramePr>
          <p:cNvPr id="12" name="Table 11">
            <a:extLst>
              <a:ext uri="{FF2B5EF4-FFF2-40B4-BE49-F238E27FC236}">
                <a16:creationId xmlns:a16="http://schemas.microsoft.com/office/drawing/2014/main" id="{0B7E7336-FC0F-4581-2015-344C5EB531B0}"/>
              </a:ext>
            </a:extLst>
          </p:cNvPr>
          <p:cNvGraphicFramePr>
            <a:graphicFrameLocks noGrp="1"/>
          </p:cNvGraphicFramePr>
          <p:nvPr>
            <p:extLst>
              <p:ext uri="{D42A27DB-BD31-4B8C-83A1-F6EECF244321}">
                <p14:modId xmlns:p14="http://schemas.microsoft.com/office/powerpoint/2010/main" val="191065776"/>
              </p:ext>
            </p:extLst>
          </p:nvPr>
        </p:nvGraphicFramePr>
        <p:xfrm>
          <a:off x="6239612" y="2861161"/>
          <a:ext cx="3015840" cy="2194560"/>
        </p:xfrm>
        <a:graphic>
          <a:graphicData uri="http://schemas.openxmlformats.org/drawingml/2006/table">
            <a:tbl>
              <a:tblPr firstRow="1" bandRow="1">
                <a:tableStyleId>{5940675A-B579-460E-94D1-54222C63F5DA}</a:tableStyleId>
              </a:tblPr>
              <a:tblGrid>
                <a:gridCol w="1507920">
                  <a:extLst>
                    <a:ext uri="{9D8B030D-6E8A-4147-A177-3AD203B41FA5}">
                      <a16:colId xmlns:a16="http://schemas.microsoft.com/office/drawing/2014/main" val="2855290520"/>
                    </a:ext>
                  </a:extLst>
                </a:gridCol>
                <a:gridCol w="1507920">
                  <a:extLst>
                    <a:ext uri="{9D8B030D-6E8A-4147-A177-3AD203B41FA5}">
                      <a16:colId xmlns:a16="http://schemas.microsoft.com/office/drawing/2014/main" val="4252226843"/>
                    </a:ext>
                  </a:extLst>
                </a:gridCol>
              </a:tblGrid>
              <a:tr h="370840">
                <a:tc>
                  <a:txBody>
                    <a:bodyPr/>
                    <a:lstStyle/>
                    <a:p>
                      <a:r>
                        <a:rPr lang="en-US" sz="1200" dirty="0"/>
                        <a:t>Modélisation des véhicules individuels qui se déplacent sur le réseau en fonction de propriétés macroscopiques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Modélisation des véhicules individuels qui se déplacent sur le réseau en fonction de propriétés macroscopiques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3731193969"/>
                  </a:ext>
                </a:extLst>
              </a:tr>
              <a:tr h="370840">
                <a:tc>
                  <a:txBody>
                    <a:bodyPr/>
                    <a:lstStyle/>
                    <a:p>
                      <a:r>
                        <a:rPr lang="en-US" sz="1200" dirty="0"/>
                        <a:t>Les véhicules se déplacent sur le réseau sous forme de groupes de véhicules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a:t>Approches basées sur les cellules</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1515482031"/>
                  </a:ext>
                </a:extLst>
              </a:tr>
            </a:tbl>
          </a:graphicData>
        </a:graphic>
      </p:graphicFrame>
      <p:sp>
        <p:nvSpPr>
          <p:cNvPr id="7" name="object 6">
            <a:extLst>
              <a:ext uri="{FF2B5EF4-FFF2-40B4-BE49-F238E27FC236}">
                <a16:creationId xmlns:a16="http://schemas.microsoft.com/office/drawing/2014/main" id="{E84B6CAE-FEBE-1EE8-276C-818FF6CA66A8}"/>
              </a:ext>
            </a:extLst>
          </p:cNvPr>
          <p:cNvSpPr txBox="1">
            <a:spLocks/>
          </p:cNvSpPr>
          <p:nvPr/>
        </p:nvSpPr>
        <p:spPr>
          <a:xfrm>
            <a:off x="7285501" y="6349505"/>
            <a:ext cx="417397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E8B45C15-092D-F94C-E5C6-E29815F7B70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7.1. Introduction à PTV VISSIM</a:t>
            </a:r>
            <a:endParaRPr lang="en-US" b="1" dirty="0">
              <a:solidFill>
                <a:schemeClr val="tx1"/>
              </a:solidFill>
            </a:endParaRPr>
          </a:p>
        </p:txBody>
      </p:sp>
      <p:sp>
        <p:nvSpPr>
          <p:cNvPr id="6" name="Content Placeholder 2">
            <a:extLst>
              <a:ext uri="{FF2B5EF4-FFF2-40B4-BE49-F238E27FC236}">
                <a16:creationId xmlns:a16="http://schemas.microsoft.com/office/drawing/2014/main" id="{DFB5F924-ADA3-A31C-9BDA-D85473D0A3B6}"/>
              </a:ext>
            </a:extLst>
          </p:cNvPr>
          <p:cNvSpPr txBox="1">
            <a:spLocks/>
          </p:cNvSpPr>
          <p:nvPr/>
        </p:nvSpPr>
        <p:spPr>
          <a:xfrm>
            <a:off x="691543" y="1368032"/>
            <a:ext cx="5493234"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pPr marL="302078" indent="-285750" defTabSz="1175644" hangingPunct="1">
              <a:lnSpc>
                <a:spcPct val="100000"/>
              </a:lnSpc>
              <a:spcBef>
                <a:spcPts val="129"/>
              </a:spcBef>
              <a:buFont typeface="Arial" panose="020B0604020202020204" pitchFamily="34" charset="0"/>
              <a:buChar char="•"/>
            </a:pPr>
            <a:r>
              <a:rPr lang="en-US" sz="1600" b="1" dirty="0">
                <a:latin typeface="Aptos" panose="020B0004020202020204" pitchFamily="34" charset="0"/>
              </a:rPr>
              <a:t>Qu'est-ce que VISSIM ?</a:t>
            </a:r>
          </a:p>
          <a:p>
            <a:pPr marL="873572" lvl="1" indent="-285750">
              <a:lnSpc>
                <a:spcPct val="100000"/>
              </a:lnSpc>
              <a:spcBef>
                <a:spcPts val="600"/>
              </a:spcBef>
              <a:spcAft>
                <a:spcPts val="800"/>
              </a:spcAft>
              <a:buFont typeface="Arial" panose="020B0604020202020204" pitchFamily="34" charset="0"/>
              <a:buChar char="•"/>
            </a:pPr>
            <a:r>
              <a:rPr lang="en-US" sz="1600" kern="100" dirty="0">
                <a:latin typeface="Aptos" panose="020B0004020202020204" pitchFamily="34" charset="0"/>
                <a:ea typeface="Aptos" panose="020B0004020202020204" pitchFamily="34" charset="0"/>
                <a:cs typeface="Times New Roman" panose="02020603050405020304" pitchFamily="18" charset="0"/>
              </a:rPr>
              <a:t>Plateforme de simulation du trafic microscopique par intervalles de temps : chaque véhicule, cycliste, piéton et unité de transport en commun est modélisé comme un agent à part entière, obéissant à la logique de suivi des voitures et de changement de voie.</a:t>
            </a:r>
          </a:p>
          <a:p>
            <a:pPr marL="873572" lvl="1" indent="-285750">
              <a:lnSpc>
                <a:spcPct val="100000"/>
              </a:lnSpc>
              <a:spcBef>
                <a:spcPts val="600"/>
              </a:spcBef>
              <a:spcAft>
                <a:spcPts val="800"/>
              </a:spcAft>
              <a:buFont typeface="Arial" panose="020B0604020202020204" pitchFamily="34" charset="0"/>
              <a:buChar char="•"/>
            </a:pPr>
            <a:r>
              <a:rPr lang="en-US" sz="1600" kern="100" dirty="0">
                <a:latin typeface="Aptos" panose="020B0004020202020204" pitchFamily="34" charset="0"/>
                <a:ea typeface="Aptos" panose="020B0004020202020204" pitchFamily="34" charset="0"/>
                <a:cs typeface="Times New Roman" panose="02020603050405020304" pitchFamily="18" charset="0"/>
              </a:rPr>
              <a:t>Stratégique (VISUM) ➜ Mésoscopique ➜ Microscopique = VISSIM</a:t>
            </a:r>
          </a:p>
          <a:p>
            <a:pPr marL="873572" lvl="1" indent="-285750">
              <a:lnSpc>
                <a:spcPct val="100000"/>
              </a:lnSpc>
              <a:spcBef>
                <a:spcPts val="600"/>
              </a:spcBef>
              <a:spcAft>
                <a:spcPts val="800"/>
              </a:spcAft>
              <a:buFont typeface="Arial" panose="020B0604020202020204" pitchFamily="34" charset="0"/>
              <a:buChar char="•"/>
            </a:pPr>
            <a:r>
              <a:rPr lang="en-US" sz="1600" kern="100" dirty="0">
                <a:latin typeface="Aptos" panose="020B0004020202020204" pitchFamily="34" charset="0"/>
                <a:ea typeface="Aptos" panose="020B0004020202020204" pitchFamily="34" charset="0"/>
                <a:cs typeface="Times New Roman" panose="02020603050405020304" pitchFamily="18" charset="0"/>
              </a:rPr>
              <a:t>VISSIM calcule chaque véhicule, cycliste et piéton étape par étape (0,1 s) en utilisant la physique du suivi des voitures et du changement de voie, ce qui vous permet de répondre à des questions au niveau des intersections auxquelles un modèle macro ne peut pas répondre. </a:t>
            </a:r>
          </a:p>
        </p:txBody>
      </p:sp>
    </p:spTree>
    <p:extLst>
      <p:ext uri="{BB962C8B-B14F-4D97-AF65-F5344CB8AC3E}">
        <p14:creationId xmlns:p14="http://schemas.microsoft.com/office/powerpoint/2010/main" val="25370537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BAA26-B8B7-9CCE-D4E9-767FAC90ADD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981D51-40DE-A7D4-1155-F37C1D009ED9}"/>
              </a:ext>
            </a:extLst>
          </p:cNvPr>
          <p:cNvSpPr txBox="1">
            <a:spLocks noGrp="1"/>
          </p:cNvSpPr>
          <p:nvPr>
            <p:ph type="title"/>
          </p:nvPr>
        </p:nvSpPr>
        <p:spPr>
          <a:xfrm>
            <a:off x="726281" y="432621"/>
            <a:ext cx="430794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à PTV VISSIM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7FCBEF07-1EC2-D6A2-5CE6-AA1BF60CDE62}"/>
              </a:ext>
            </a:extLst>
          </p:cNvPr>
          <p:cNvSpPr>
            <a:spLocks noGrp="1"/>
          </p:cNvSpPr>
          <p:nvPr>
            <p:ph type="sldNum" sz="quarter" idx="7"/>
          </p:nvPr>
        </p:nvSpPr>
        <p:spPr>
          <a:xfrm>
            <a:off x="5858189" y="6321215"/>
            <a:ext cx="361325" cy="244413"/>
          </a:xfrm>
        </p:spPr>
        <p:txBody>
          <a:bodyPr/>
          <a:lstStyle/>
          <a:p>
            <a:pPr marL="103685">
              <a:lnSpc>
                <a:spcPts val="1633"/>
              </a:lnSpc>
            </a:pPr>
            <a:fld id="{81D60167-4931-47E6-BA6A-407CBD079E47}" type="slidenum">
              <a:rPr lang="en-AT" spc="-64" smtClean="0"/>
              <a:t>68</a:t>
            </a:fld>
            <a:endParaRPr lang="en-AT" spc="-64" dirty="0"/>
          </a:p>
        </p:txBody>
      </p:sp>
      <p:graphicFrame>
        <p:nvGraphicFramePr>
          <p:cNvPr id="13" name="Table 12">
            <a:extLst>
              <a:ext uri="{FF2B5EF4-FFF2-40B4-BE49-F238E27FC236}">
                <a16:creationId xmlns:a16="http://schemas.microsoft.com/office/drawing/2014/main" id="{46804B8F-F4CA-11DE-3205-3457F6B8F9E2}"/>
              </a:ext>
            </a:extLst>
          </p:cNvPr>
          <p:cNvGraphicFramePr>
            <a:graphicFrameLocks noGrp="1"/>
          </p:cNvGraphicFramePr>
          <p:nvPr>
            <p:extLst>
              <p:ext uri="{D42A27DB-BD31-4B8C-83A1-F6EECF244321}">
                <p14:modId xmlns:p14="http://schemas.microsoft.com/office/powerpoint/2010/main" val="1045618318"/>
              </p:ext>
            </p:extLst>
          </p:nvPr>
        </p:nvGraphicFramePr>
        <p:xfrm>
          <a:off x="670063" y="1427987"/>
          <a:ext cx="10845628" cy="4668520"/>
        </p:xfrm>
        <a:graphic>
          <a:graphicData uri="http://schemas.openxmlformats.org/drawingml/2006/table">
            <a:tbl>
              <a:tblPr firstRow="1" bandRow="1">
                <a:tableStyleId>{C7B018BB-80A7-4F77-B60F-C8B233D01FF8}</a:tableStyleId>
              </a:tblPr>
              <a:tblGrid>
                <a:gridCol w="3818479">
                  <a:extLst>
                    <a:ext uri="{9D8B030D-6E8A-4147-A177-3AD203B41FA5}">
                      <a16:colId xmlns:a16="http://schemas.microsoft.com/office/drawing/2014/main" val="602645201"/>
                    </a:ext>
                  </a:extLst>
                </a:gridCol>
                <a:gridCol w="7027149">
                  <a:extLst>
                    <a:ext uri="{9D8B030D-6E8A-4147-A177-3AD203B41FA5}">
                      <a16:colId xmlns:a16="http://schemas.microsoft.com/office/drawing/2014/main" val="2874435856"/>
                    </a:ext>
                  </a:extLst>
                </a:gridCol>
              </a:tblGrid>
              <a:tr h="370840">
                <a:tc>
                  <a:txBody>
                    <a:bodyPr/>
                    <a:lstStyle/>
                    <a:p>
                      <a:pPr algn="ctr"/>
                      <a:r>
                        <a:rPr lang="en-US" dirty="0"/>
                        <a:t>Zone</a:t>
                      </a:r>
                    </a:p>
                  </a:txBody>
                  <a:tcPr>
                    <a:solidFill>
                      <a:schemeClr val="accent4">
                        <a:lumMod val="60000"/>
                        <a:lumOff val="40000"/>
                      </a:schemeClr>
                    </a:solidFill>
                  </a:tcPr>
                </a:tc>
                <a:tc>
                  <a:txBody>
                    <a:bodyPr/>
                    <a:lstStyle/>
                    <a:p>
                      <a:pPr algn="ctr"/>
                      <a:r>
                        <a:rPr lang="en-US" dirty="0"/>
                        <a:t>Fonctions clés</a:t>
                      </a:r>
                    </a:p>
                  </a:txBody>
                  <a:tcPr>
                    <a:solidFill>
                      <a:schemeClr val="accent4">
                        <a:lumMod val="60000"/>
                        <a:lumOff val="40000"/>
                      </a:schemeClr>
                    </a:solidFill>
                  </a:tcPr>
                </a:tc>
                <a:extLst>
                  <a:ext uri="{0D108BD9-81ED-4DB2-BD59-A6C34878D82A}">
                    <a16:rowId xmlns:a16="http://schemas.microsoft.com/office/drawing/2014/main" val="3696902007"/>
                  </a:ext>
                </a:extLst>
              </a:tr>
              <a:tr h="370840">
                <a:tc>
                  <a:txBody>
                    <a:bodyPr/>
                    <a:lstStyle/>
                    <a:p>
                      <a:r>
                        <a:rPr lang="en-US" dirty="0"/>
                        <a:t>Véritable multimodalité</a:t>
                      </a:r>
                    </a:p>
                  </a:txBody>
                  <a:tcPr/>
                </a:tc>
                <a:tc>
                  <a:txBody>
                    <a:bodyPr/>
                    <a:lstStyle/>
                    <a:p>
                      <a:r>
                        <a:rPr lang="en-US" dirty="0"/>
                        <a:t>Mélangez voitures, camions, tramways, bus, vélos et piétons dans une même scène ; les véhicules obéissent à des</a:t>
                      </a:r>
                      <a:r>
                        <a:rPr lang="en-US" dirty="0" err="1"/>
                        <a:t> comportements</a:t>
                      </a:r>
                      <a:r>
                        <a:rPr lang="en-US" dirty="0"/>
                        <a:t> spécifiques à leur mode de transport.</a:t>
                      </a:r>
                    </a:p>
                  </a:txBody>
                  <a:tcPr/>
                </a:tc>
                <a:extLst>
                  <a:ext uri="{0D108BD9-81ED-4DB2-BD59-A6C34878D82A}">
                    <a16:rowId xmlns:a16="http://schemas.microsoft.com/office/drawing/2014/main" val="2976317456"/>
                  </a:ext>
                </a:extLst>
              </a:tr>
              <a:tr h="370840">
                <a:tc>
                  <a:txBody>
                    <a:bodyPr/>
                    <a:lstStyle/>
                    <a:p>
                      <a:r>
                        <a:rPr lang="en-US" dirty="0"/>
                        <a:t>Réalisme des comportements</a:t>
                      </a:r>
                    </a:p>
                  </a:txBody>
                  <a:tcPr/>
                </a:tc>
                <a:tc>
                  <a:txBody>
                    <a:bodyPr/>
                    <a:lstStyle/>
                    <a:p>
                      <a:r>
                        <a:rPr lang="en-US" dirty="0"/>
                        <a:t>Logique intégrée Wiedemann 99 de suivi des voitures et de changement de voie, et modèle de véhicule automatisé pour la recherche sur l'ACC/ALC.</a:t>
                      </a:r>
                    </a:p>
                  </a:txBody>
                  <a:tcPr/>
                </a:tc>
                <a:extLst>
                  <a:ext uri="{0D108BD9-81ED-4DB2-BD59-A6C34878D82A}">
                    <a16:rowId xmlns:a16="http://schemas.microsoft.com/office/drawing/2014/main" val="3126967559"/>
                  </a:ext>
                </a:extLst>
              </a:tr>
              <a:tr h="370840">
                <a:tc>
                  <a:txBody>
                    <a:bodyPr/>
                    <a:lstStyle/>
                    <a:p>
                      <a:r>
                        <a:rPr lang="en-US" dirty="0"/>
                        <a:t>Contrôle précis</a:t>
                      </a:r>
                    </a:p>
                  </a:txBody>
                  <a:tcPr/>
                </a:tc>
                <a:tc>
                  <a:txBody>
                    <a:bodyPr/>
                    <a:lstStyle/>
                    <a:p>
                      <a:r>
                        <a:rPr lang="en-US" dirty="0"/>
                        <a:t>Groupes de signaux, contrôleurs actionnés, zones de conflit, règles de priorité, choix dynamique d'itinéraire.</a:t>
                      </a:r>
                    </a:p>
                  </a:txBody>
                  <a:tcPr/>
                </a:tc>
                <a:extLst>
                  <a:ext uri="{0D108BD9-81ED-4DB2-BD59-A6C34878D82A}">
                    <a16:rowId xmlns:a16="http://schemas.microsoft.com/office/drawing/2014/main" val="2913500173"/>
                  </a:ext>
                </a:extLst>
              </a:tr>
              <a:tr h="370840">
                <a:tc>
                  <a:txBody>
                    <a:bodyPr/>
                    <a:lstStyle/>
                    <a:p>
                      <a:r>
                        <a:rPr lang="en-US" dirty="0"/>
                        <a:t>Pont micro-macro</a:t>
                      </a:r>
                    </a:p>
                  </a:txBody>
                  <a:tcPr/>
                </a:tc>
                <a:tc>
                  <a:txBody>
                    <a:bodyPr/>
                    <a:lstStyle/>
                    <a:p>
                      <a:r>
                        <a:rPr lang="en-US" dirty="0"/>
                        <a:t>Importation directe depuis VISUM (géométrie des liens et demande) → testez les ajustements opérationnels sans avoir à redessiner l'ensemble du réseau.</a:t>
                      </a:r>
                    </a:p>
                  </a:txBody>
                  <a:tcPr/>
                </a:tc>
                <a:extLst>
                  <a:ext uri="{0D108BD9-81ED-4DB2-BD59-A6C34878D82A}">
                    <a16:rowId xmlns:a16="http://schemas.microsoft.com/office/drawing/2014/main" val="3569515094"/>
                  </a:ext>
                </a:extLst>
              </a:tr>
              <a:tr h="370840">
                <a:tc>
                  <a:txBody>
                    <a:bodyPr/>
                    <a:lstStyle/>
                    <a:p>
                      <a:r>
                        <a:rPr lang="en-US" dirty="0"/>
                        <a:t>Résultats et visuels riches</a:t>
                      </a:r>
                    </a:p>
                  </a:txBody>
                  <a:tcPr/>
                </a:tc>
                <a:tc>
                  <a:txBody>
                    <a:bodyPr/>
                    <a:lstStyle/>
                    <a:p>
                      <a:r>
                        <a:rPr lang="en-US" dirty="0"/>
                        <a:t>Animations 2D/3D, statistiques sur les retards et les files d'attente, estimations des émissions et du bruit, exportation vidéo pour obtenir l'adhésion des parties prenantes.</a:t>
                      </a:r>
                    </a:p>
                  </a:txBody>
                  <a:tcPr/>
                </a:tc>
                <a:extLst>
                  <a:ext uri="{0D108BD9-81ED-4DB2-BD59-A6C34878D82A}">
                    <a16:rowId xmlns:a16="http://schemas.microsoft.com/office/drawing/2014/main" val="3464464200"/>
                  </a:ext>
                </a:extLst>
              </a:tr>
            </a:tbl>
          </a:graphicData>
        </a:graphic>
      </p:graphicFrame>
      <p:sp>
        <p:nvSpPr>
          <p:cNvPr id="4" name="object 6">
            <a:extLst>
              <a:ext uri="{FF2B5EF4-FFF2-40B4-BE49-F238E27FC236}">
                <a16:creationId xmlns:a16="http://schemas.microsoft.com/office/drawing/2014/main" id="{F67C2AF9-8B9D-C6AD-E5CC-FDEE250CAF70}"/>
              </a:ext>
            </a:extLst>
          </p:cNvPr>
          <p:cNvSpPr txBox="1">
            <a:spLocks/>
          </p:cNvSpPr>
          <p:nvPr/>
        </p:nvSpPr>
        <p:spPr>
          <a:xfrm>
            <a:off x="7268309" y="6349505"/>
            <a:ext cx="41911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136C12C2-B619-7B5E-8D33-E0213678D6A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7.2. Capacités de base</a:t>
            </a:r>
            <a:endParaRPr lang="en-US" b="1" dirty="0">
              <a:solidFill>
                <a:schemeClr val="tx1"/>
              </a:solidFill>
            </a:endParaRPr>
          </a:p>
        </p:txBody>
      </p:sp>
    </p:spTree>
    <p:extLst>
      <p:ext uri="{BB962C8B-B14F-4D97-AF65-F5344CB8AC3E}">
        <p14:creationId xmlns:p14="http://schemas.microsoft.com/office/powerpoint/2010/main" val="10145668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64C51-A379-895C-9281-75CAA30FB7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ADF438F-E2DC-4911-AAF7-67142B813C0D}"/>
              </a:ext>
            </a:extLst>
          </p:cNvPr>
          <p:cNvSpPr txBox="1">
            <a:spLocks noGrp="1"/>
          </p:cNvSpPr>
          <p:nvPr>
            <p:ph type="title"/>
          </p:nvPr>
        </p:nvSpPr>
        <p:spPr>
          <a:xfrm>
            <a:off x="726282" y="432621"/>
            <a:ext cx="4307940"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à PTV VISSIM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A665BFF-817A-29DE-D8CC-884F2716C124}"/>
              </a:ext>
            </a:extLst>
          </p:cNvPr>
          <p:cNvSpPr>
            <a:spLocks noGrp="1"/>
          </p:cNvSpPr>
          <p:nvPr>
            <p:ph type="sldNum" sz="quarter" idx="7"/>
          </p:nvPr>
        </p:nvSpPr>
        <p:spPr>
          <a:xfrm>
            <a:off x="5908431" y="6321215"/>
            <a:ext cx="311083" cy="244413"/>
          </a:xfrm>
        </p:spPr>
        <p:txBody>
          <a:bodyPr/>
          <a:lstStyle/>
          <a:p>
            <a:pPr marL="103685">
              <a:lnSpc>
                <a:spcPts val="1633"/>
              </a:lnSpc>
            </a:pPr>
            <a:fld id="{81D60167-4931-47E6-BA6A-407CBD079E47}" type="slidenum">
              <a:rPr lang="en-AT" spc="-64" smtClean="0"/>
              <a:t>69</a:t>
            </a:fld>
            <a:endParaRPr lang="en-AT" spc="-64" dirty="0"/>
          </a:p>
        </p:txBody>
      </p:sp>
      <p:graphicFrame>
        <p:nvGraphicFramePr>
          <p:cNvPr id="3" name="Table 2">
            <a:extLst>
              <a:ext uri="{FF2B5EF4-FFF2-40B4-BE49-F238E27FC236}">
                <a16:creationId xmlns:a16="http://schemas.microsoft.com/office/drawing/2014/main" id="{C33A8CA9-36F0-AAD9-96E9-2524155B6F71}"/>
              </a:ext>
            </a:extLst>
          </p:cNvPr>
          <p:cNvGraphicFramePr>
            <a:graphicFrameLocks noGrp="1"/>
          </p:cNvGraphicFramePr>
          <p:nvPr>
            <p:extLst>
              <p:ext uri="{D42A27DB-BD31-4B8C-83A1-F6EECF244321}">
                <p14:modId xmlns:p14="http://schemas.microsoft.com/office/powerpoint/2010/main" val="3186934021"/>
              </p:ext>
            </p:extLst>
          </p:nvPr>
        </p:nvGraphicFramePr>
        <p:xfrm>
          <a:off x="594528" y="1411445"/>
          <a:ext cx="11002944" cy="4828540"/>
        </p:xfrm>
        <a:graphic>
          <a:graphicData uri="http://schemas.openxmlformats.org/drawingml/2006/table">
            <a:tbl>
              <a:tblPr firstRow="1" bandRow="1">
                <a:tableStyleId>{2708684C-4D16-4618-839F-0558EEFCDFE6}</a:tableStyleId>
              </a:tblPr>
              <a:tblGrid>
                <a:gridCol w="3667648">
                  <a:extLst>
                    <a:ext uri="{9D8B030D-6E8A-4147-A177-3AD203B41FA5}">
                      <a16:colId xmlns:a16="http://schemas.microsoft.com/office/drawing/2014/main" val="3240165717"/>
                    </a:ext>
                  </a:extLst>
                </a:gridCol>
                <a:gridCol w="3667648">
                  <a:extLst>
                    <a:ext uri="{9D8B030D-6E8A-4147-A177-3AD203B41FA5}">
                      <a16:colId xmlns:a16="http://schemas.microsoft.com/office/drawing/2014/main" val="2889948793"/>
                    </a:ext>
                  </a:extLst>
                </a:gridCol>
                <a:gridCol w="3667648">
                  <a:extLst>
                    <a:ext uri="{9D8B030D-6E8A-4147-A177-3AD203B41FA5}">
                      <a16:colId xmlns:a16="http://schemas.microsoft.com/office/drawing/2014/main" val="3008059588"/>
                    </a:ext>
                  </a:extLst>
                </a:gridCol>
              </a:tblGrid>
              <a:tr h="370840">
                <a:tc>
                  <a:txBody>
                    <a:bodyPr/>
                    <a:lstStyle/>
                    <a:p>
                      <a:r>
                        <a:rPr lang="en-US" sz="1250" dirty="0">
                          <a:latin typeface="Aptos" panose="020B0004020202020204" pitchFamily="34" charset="0"/>
                        </a:rPr>
                        <a:t>Question concrète</a:t>
                      </a:r>
                    </a:p>
                  </a:txBody>
                  <a:tcPr/>
                </a:tc>
                <a:tc>
                  <a:txBody>
                    <a:bodyPr/>
                    <a:lstStyle/>
                    <a:p>
                      <a:r>
                        <a:rPr lang="en-US" sz="1250" dirty="0">
                          <a:latin typeface="Aptos" panose="020B0004020202020204" pitchFamily="34" charset="0"/>
                        </a:rPr>
                        <a:t>Pourquoi VISUM seul ne suffit pas</a:t>
                      </a:r>
                    </a:p>
                  </a:txBody>
                  <a:tcPr/>
                </a:tc>
                <a:tc>
                  <a:txBody>
                    <a:bodyPr/>
                    <a:lstStyle/>
                    <a:p>
                      <a:r>
                        <a:rPr lang="en-US" sz="1250" dirty="0">
                          <a:latin typeface="Aptos" panose="020B0004020202020204" pitchFamily="34" charset="0"/>
                        </a:rPr>
                        <a:t>Comment VISSIM y répond</a:t>
                      </a:r>
                    </a:p>
                  </a:txBody>
                  <a:tcPr/>
                </a:tc>
                <a:extLst>
                  <a:ext uri="{0D108BD9-81ED-4DB2-BD59-A6C34878D82A}">
                    <a16:rowId xmlns:a16="http://schemas.microsoft.com/office/drawing/2014/main" val="2868599837"/>
                  </a:ext>
                </a:extLst>
              </a:tr>
              <a:tr h="370840">
                <a:tc>
                  <a:txBody>
                    <a:bodyPr/>
                    <a:lstStyle/>
                    <a:p>
                      <a:r>
                        <a:rPr lang="en-US" sz="1250" dirty="0">
                          <a:latin typeface="Aptos" panose="020B0004020202020204" pitchFamily="34" charset="0"/>
                        </a:rPr>
                        <a:t>Un feu de signalisation à deux phases pour les virages à gauche permettra-t-il de résorber la file d'attente en moins de 90 secondes pendant l'heure de pointe de l'après-midi ?</a:t>
                      </a:r>
                    </a:p>
                  </a:txBody>
                  <a:tcPr/>
                </a:tc>
                <a:tc>
                  <a:txBody>
                    <a:bodyPr/>
                    <a:lstStyle/>
                    <a:p>
                      <a:r>
                        <a:rPr lang="en-US" sz="1250" dirty="0">
                          <a:latin typeface="Aptos" panose="020B0004020202020204" pitchFamily="34" charset="0"/>
                        </a:rPr>
                        <a:t>VISUM attribue un flux avec une résolution de 15 minutes ou 1 heure ; il connaît les volumes, mais pas les ondes de choc seconde par seconde.</a:t>
                      </a:r>
                    </a:p>
                  </a:txBody>
                  <a:tcPr/>
                </a:tc>
                <a:tc>
                  <a:txBody>
                    <a:bodyPr/>
                    <a:lstStyle/>
                    <a:p>
                      <a:r>
                        <a:rPr lang="en-US" sz="1250" dirty="0">
                          <a:latin typeface="Aptos" panose="020B0004020202020204" pitchFamily="34" charset="0"/>
                        </a:rPr>
                        <a:t>Il simule chaque véhicule par intervalles de 0,1 seconde, modélise le refoulement de la file d'attente et renvoie le temps de décharge maximal par cycle.</a:t>
                      </a:r>
                    </a:p>
                  </a:txBody>
                  <a:tcPr/>
                </a:tc>
                <a:extLst>
                  <a:ext uri="{0D108BD9-81ED-4DB2-BD59-A6C34878D82A}">
                    <a16:rowId xmlns:a16="http://schemas.microsoft.com/office/drawing/2014/main" val="1626831758"/>
                  </a:ext>
                </a:extLst>
              </a:tr>
              <a:tr h="370840">
                <a:tc>
                  <a:txBody>
                    <a:bodyPr/>
                    <a:lstStyle/>
                    <a:p>
                      <a:r>
                        <a:rPr lang="en-US" sz="1250" dirty="0">
                          <a:latin typeface="Aptos" panose="020B0004020202020204" pitchFamily="34" charset="0"/>
                        </a:rPr>
                        <a:t>Que se passe-t-il si nous convertissons la voie de droite en voie réservée aux bus entre 7 h et 10 h ?</a:t>
                      </a:r>
                    </a:p>
                  </a:txBody>
                  <a:tcPr/>
                </a:tc>
                <a:tc>
                  <a:txBody>
                    <a:bodyPr/>
                    <a:lstStyle/>
                    <a:p>
                      <a:r>
                        <a:rPr lang="en-US" sz="1250" dirty="0">
                          <a:latin typeface="Aptos" panose="020B0004020202020204" pitchFamily="34" charset="0"/>
                        </a:rPr>
                        <a:t>VISUM peut réattribuer la capacité des liaisons, mais ne peut pas modéliser les turbulences liées au changement de voie près de la zone de convergence.</a:t>
                      </a:r>
                    </a:p>
                  </a:txBody>
                  <a:tcPr/>
                </a:tc>
                <a:tc>
                  <a:txBody>
                    <a:bodyPr/>
                    <a:lstStyle/>
                    <a:p>
                      <a:r>
                        <a:rPr lang="en-US" sz="1250" dirty="0">
                          <a:latin typeface="Aptos" panose="020B0004020202020204" pitchFamily="34" charset="0"/>
                        </a:rPr>
                        <a:t>Les agents véhicules décident quand et où se fondre dans la circulation ; les résultats indiquent le gain de temps de trajet des bus </a:t>
                      </a:r>
                      <a:r>
                        <a:rPr lang="en-US" sz="1250" b="1" dirty="0">
                          <a:latin typeface="Aptos" panose="020B0004020202020204" pitchFamily="34" charset="0"/>
                        </a:rPr>
                        <a:t>et </a:t>
                      </a:r>
                      <a:r>
                        <a:rPr lang="en-US" sz="1250" dirty="0">
                          <a:latin typeface="Aptos" panose="020B0004020202020204" pitchFamily="34" charset="0"/>
                        </a:rPr>
                        <a:t>le retard des voitures par voie.</a:t>
                      </a:r>
                    </a:p>
                  </a:txBody>
                  <a:tcPr/>
                </a:tc>
                <a:extLst>
                  <a:ext uri="{0D108BD9-81ED-4DB2-BD59-A6C34878D82A}">
                    <a16:rowId xmlns:a16="http://schemas.microsoft.com/office/drawing/2014/main" val="1631564000"/>
                  </a:ext>
                </a:extLst>
              </a:tr>
              <a:tr h="370840">
                <a:tc>
                  <a:txBody>
                    <a:bodyPr/>
                    <a:lstStyle/>
                    <a:p>
                      <a:r>
                        <a:rPr lang="en-US" sz="1250" dirty="0">
                          <a:latin typeface="Aptos" panose="020B0004020202020204" pitchFamily="34" charset="0"/>
                        </a:rPr>
                        <a:t>Une navette autonome (max. 15 km h⁻¹) pourra-t-elle circuler en toute sécurité avec les cyclistes sur une voie partagée ?</a:t>
                      </a:r>
                    </a:p>
                  </a:txBody>
                  <a:tcPr/>
                </a:tc>
                <a:tc>
                  <a:txBody>
                    <a:bodyPr/>
                    <a:lstStyle/>
                    <a:p>
                      <a:r>
                        <a:rPr lang="en-US" sz="1250" dirty="0">
                          <a:latin typeface="Aptos" panose="020B0004020202020204" pitchFamily="34" charset="0"/>
                        </a:rPr>
                        <a:t>VISUM ne dispose pas de </a:t>
                      </a:r>
                      <a:r>
                        <a:rPr lang="en-US" sz="1250" dirty="0" err="1">
                          <a:latin typeface="Aptos" panose="020B0004020202020204" pitchFamily="34" charset="0"/>
                        </a:rPr>
                        <a:t>comportement</a:t>
                      </a:r>
                      <a:r>
                        <a:rPr lang="en-US" sz="1250" dirty="0">
                          <a:latin typeface="Aptos" panose="020B0004020202020204" pitchFamily="34" charset="0"/>
                        </a:rPr>
                        <a:t> de suivi de voiture ou d'acceptation d'écart à la vitesse des vélos.</a:t>
                      </a:r>
                    </a:p>
                  </a:txBody>
                  <a:tcPr/>
                </a:tc>
                <a:tc>
                  <a:txBody>
                    <a:bodyPr/>
                    <a:lstStyle/>
                    <a:p>
                      <a:r>
                        <a:rPr lang="en-US" sz="1250" dirty="0">
                          <a:latin typeface="Aptos" panose="020B0004020202020204" pitchFamily="34" charset="0"/>
                        </a:rPr>
                        <a:t>Utilise des ensembles </a:t>
                      </a:r>
                      <a:r>
                        <a:rPr lang="en-US" sz="1250" dirty="0" err="1">
                          <a:latin typeface="Aptos" panose="020B0004020202020204" pitchFamily="34" charset="0"/>
                        </a:rPr>
                        <a:t>de comportements</a:t>
                      </a:r>
                      <a:r>
                        <a:rPr lang="en-US" sz="1250" dirty="0">
                          <a:latin typeface="Aptos" panose="020B0004020202020204" pitchFamily="34" charset="0"/>
                        </a:rPr>
                        <a:t> ACC/ALC + un modèle de cycliste pour suivre les intervalles ; exporte des mesures de sécurité après le temps d'empiètement.</a:t>
                      </a:r>
                    </a:p>
                  </a:txBody>
                  <a:tcPr/>
                </a:tc>
                <a:extLst>
                  <a:ext uri="{0D108BD9-81ED-4DB2-BD59-A6C34878D82A}">
                    <a16:rowId xmlns:a16="http://schemas.microsoft.com/office/drawing/2014/main" val="3263524981"/>
                  </a:ext>
                </a:extLst>
              </a:tr>
              <a:tr h="370840">
                <a:tc>
                  <a:txBody>
                    <a:bodyPr/>
                    <a:lstStyle/>
                    <a:p>
                      <a:r>
                        <a:rPr lang="en-US" sz="1250" dirty="0">
                          <a:latin typeface="Aptos" panose="020B0004020202020204" pitchFamily="34" charset="0"/>
                        </a:rPr>
                        <a:t>Les passages piétons peuvent-ils être dégagés avant l'arrivée du prochain peloton ?</a:t>
                      </a:r>
                    </a:p>
                  </a:txBody>
                  <a:tcPr/>
                </a:tc>
                <a:tc>
                  <a:txBody>
                    <a:bodyPr/>
                    <a:lstStyle/>
                    <a:p>
                      <a:r>
                        <a:rPr lang="en-US" sz="1250" dirty="0">
                          <a:latin typeface="Aptos" panose="020B0004020202020204" pitchFamily="34" charset="0"/>
                        </a:rPr>
                        <a:t>Les modèles macro traitent les piétons comme des modificateurs de la demande, et non comme des agents mobiles.</a:t>
                      </a:r>
                    </a:p>
                  </a:txBody>
                  <a:tcPr/>
                </a:tc>
                <a:tc>
                  <a:txBody>
                    <a:bodyPr/>
                    <a:lstStyle/>
                    <a:p>
                      <a:r>
                        <a:rPr lang="en-US" sz="1250" dirty="0">
                          <a:latin typeface="Aptos" panose="020B0004020202020204" pitchFamily="34" charset="0"/>
                        </a:rPr>
                        <a:t>Simule les trajectoires des piétons, le respect des feux de signalisation et la formation de files d'attente ; rend compte du temps d'attente moyen et du niveau de service (LOS).</a:t>
                      </a:r>
                    </a:p>
                  </a:txBody>
                  <a:tcPr/>
                </a:tc>
                <a:extLst>
                  <a:ext uri="{0D108BD9-81ED-4DB2-BD59-A6C34878D82A}">
                    <a16:rowId xmlns:a16="http://schemas.microsoft.com/office/drawing/2014/main" val="2401595761"/>
                  </a:ext>
                </a:extLst>
              </a:tr>
              <a:tr h="370840">
                <a:tc>
                  <a:txBody>
                    <a:bodyPr/>
                    <a:lstStyle/>
                    <a:p>
                      <a:r>
                        <a:rPr lang="en-US" sz="1250" dirty="0">
                          <a:latin typeface="Aptos" panose="020B0004020202020204" pitchFamily="34" charset="0"/>
                        </a:rPr>
                        <a:t>Un signal adaptatif (de type SCOOT) réduit-il le retard global par rapport à un signal à durée fixe ?</a:t>
                      </a:r>
                    </a:p>
                  </a:txBody>
                  <a:tcPr/>
                </a:tc>
                <a:tc>
                  <a:txBody>
                    <a:bodyPr/>
                    <a:lstStyle/>
                    <a:p>
                      <a:r>
                        <a:rPr lang="en-US" sz="1250" dirty="0">
                          <a:latin typeface="Aptos" panose="020B0004020202020204" pitchFamily="34" charset="0"/>
                        </a:rPr>
                        <a:t>VISUM ne peut pas émuler la logique des détecteurs ou les appels de phase en temps réel.</a:t>
                      </a:r>
                    </a:p>
                  </a:txBody>
                  <a:tcPr/>
                </a:tc>
                <a:tc>
                  <a:txBody>
                    <a:bodyPr/>
                    <a:lstStyle/>
                    <a:p>
                      <a:r>
                        <a:rPr lang="en-US" sz="1250" dirty="0">
                          <a:latin typeface="Aptos" panose="020B0004020202020204" pitchFamily="34" charset="0"/>
                        </a:rPr>
                        <a:t>La bibliothèque de contrôleurs intégrée (Ring-Barrier, VAP) exécute des synchronisations basées sur la détection, ce qui vous permet de comparer les indicateurs clés de performance (KPI) en matière de retard/file d'attente.</a:t>
                      </a:r>
                    </a:p>
                  </a:txBody>
                  <a:tcPr/>
                </a:tc>
                <a:extLst>
                  <a:ext uri="{0D108BD9-81ED-4DB2-BD59-A6C34878D82A}">
                    <a16:rowId xmlns:a16="http://schemas.microsoft.com/office/drawing/2014/main" val="1899062790"/>
                  </a:ext>
                </a:extLst>
              </a:tr>
            </a:tbl>
          </a:graphicData>
        </a:graphic>
      </p:graphicFrame>
      <p:sp>
        <p:nvSpPr>
          <p:cNvPr id="5" name="object 6">
            <a:extLst>
              <a:ext uri="{FF2B5EF4-FFF2-40B4-BE49-F238E27FC236}">
                <a16:creationId xmlns:a16="http://schemas.microsoft.com/office/drawing/2014/main" id="{03DA807C-E96A-67DC-1319-96183AE2628F}"/>
              </a:ext>
            </a:extLst>
          </p:cNvPr>
          <p:cNvSpPr txBox="1">
            <a:spLocks/>
          </p:cNvSpPr>
          <p:nvPr/>
        </p:nvSpPr>
        <p:spPr>
          <a:xfrm>
            <a:off x="6951785" y="6349505"/>
            <a:ext cx="4507687"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4" name="object 3">
            <a:extLst>
              <a:ext uri="{FF2B5EF4-FFF2-40B4-BE49-F238E27FC236}">
                <a16:creationId xmlns:a16="http://schemas.microsoft.com/office/drawing/2014/main" id="{4009A6E2-D757-E7F3-B0CF-30DF273D0D0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7.3. Problèmes auxquels VISUM ne peut pas répondre (mais VISSIM le peut)</a:t>
            </a:r>
            <a:endParaRPr lang="en-US" b="1" dirty="0">
              <a:solidFill>
                <a:schemeClr val="tx1"/>
              </a:solidFill>
            </a:endParaRPr>
          </a:p>
        </p:txBody>
      </p:sp>
    </p:spTree>
    <p:extLst>
      <p:ext uri="{BB962C8B-B14F-4D97-AF65-F5344CB8AC3E}">
        <p14:creationId xmlns:p14="http://schemas.microsoft.com/office/powerpoint/2010/main" val="372027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5CDAC-9FA6-5108-AE49-ADEA49843C86}"/>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269D8D3-71A4-646F-2564-62A39CF78A63}"/>
              </a:ext>
            </a:extLst>
          </p:cNvPr>
          <p:cNvSpPr txBox="1"/>
          <p:nvPr/>
        </p:nvSpPr>
        <p:spPr>
          <a:xfrm>
            <a:off x="726281" y="1276397"/>
            <a:ext cx="10725152" cy="324265"/>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sz="2000" b="1" dirty="0">
                <a:latin typeface="Aptos" panose="020B0004020202020204" pitchFamily="34" charset="0"/>
              </a:rPr>
              <a:t>À la fin de ce laboratoire, vous serez capable de…</a:t>
            </a:r>
            <a:endParaRPr lang="en-GB" sz="2800" b="1" dirty="0">
              <a:solidFill>
                <a:sysClr val="windowText" lastClr="000000"/>
              </a:solidFill>
              <a:latin typeface="Aptos" panose="020B0004020202020204" pitchFamily="34" charset="0"/>
              <a:cs typeface="Arial"/>
            </a:endParaRPr>
          </a:p>
        </p:txBody>
      </p:sp>
      <p:sp>
        <p:nvSpPr>
          <p:cNvPr id="5" name="object 3">
            <a:extLst>
              <a:ext uri="{FF2B5EF4-FFF2-40B4-BE49-F238E27FC236}">
                <a16:creationId xmlns:a16="http://schemas.microsoft.com/office/drawing/2014/main" id="{4461DF44-4EE4-2944-0B63-2701055D0C7F}"/>
              </a:ext>
            </a:extLst>
          </p:cNvPr>
          <p:cNvSpPr txBox="1"/>
          <p:nvPr/>
        </p:nvSpPr>
        <p:spPr>
          <a:xfrm>
            <a:off x="726281" y="1688302"/>
            <a:ext cx="9772448" cy="2386368"/>
          </a:xfrm>
          <a:prstGeom prst="rect">
            <a:avLst/>
          </a:prstGeom>
        </p:spPr>
        <p:txBody>
          <a:bodyPr vert="horz" wrap="square" lIns="0" tIns="16329" rIns="0" bIns="0" rtlCol="0">
            <a:spAutoFit/>
          </a:bodyPr>
          <a:lstStyle/>
          <a:p>
            <a:pPr marL="285750" indent="-285750">
              <a:lnSpc>
                <a:spcPct val="100000"/>
              </a:lnSpc>
              <a:spcBef>
                <a:spcPts val="600"/>
              </a:spcBef>
              <a:spcAft>
                <a:spcPts val="800"/>
              </a:spcAft>
              <a:buFont typeface="Arial" panose="020B0604020202020204" pitchFamily="34" charset="0"/>
              <a:buChar char="•"/>
            </a:pPr>
            <a:r>
              <a:rPr lang="en-US" sz="1700" kern="100" dirty="0">
                <a:latin typeface="Aptos" panose="020B0004020202020204" pitchFamily="34" charset="0"/>
                <a:ea typeface="Aptos" panose="020B0004020202020204" pitchFamily="34" charset="0"/>
                <a:cs typeface="Times New Roman" panose="02020603050405020304" pitchFamily="18" charset="0"/>
              </a:rPr>
              <a:t>Classer huit types principaux de données de transport et associer chacun d'eux à un format de fichier type.</a:t>
            </a:r>
          </a:p>
          <a:p>
            <a:pPr marL="285750" indent="-285750">
              <a:lnSpc>
                <a:spcPct val="100000"/>
              </a:lnSpc>
              <a:spcBef>
                <a:spcPts val="600"/>
              </a:spcBef>
              <a:spcAft>
                <a:spcPts val="800"/>
              </a:spcAft>
              <a:buFont typeface="Arial" panose="020B0604020202020204" pitchFamily="34" charset="0"/>
              <a:buChar char="•"/>
            </a:pPr>
            <a:r>
              <a:rPr lang="en-US" sz="1700" kern="100" dirty="0">
                <a:latin typeface="Aptos" panose="020B0004020202020204" pitchFamily="34" charset="0"/>
                <a:ea typeface="Aptos" panose="020B0004020202020204" pitchFamily="34" charset="0"/>
                <a:cs typeface="Times New Roman" panose="02020603050405020304" pitchFamily="18" charset="0"/>
              </a:rPr>
              <a:t>Localiser et télécharger au moins un ensemble de données ouvertes (par exemple GTFS, loop counts, OSM) pertinent pour votre projet.</a:t>
            </a:r>
          </a:p>
          <a:p>
            <a:pPr marL="285750" indent="-285750">
              <a:lnSpc>
                <a:spcPct val="100000"/>
              </a:lnSpc>
              <a:spcBef>
                <a:spcPts val="600"/>
              </a:spcBef>
              <a:spcAft>
                <a:spcPts val="800"/>
              </a:spcAft>
              <a:buFont typeface="Arial" panose="020B0604020202020204" pitchFamily="34" charset="0"/>
              <a:buChar char="•"/>
            </a:pPr>
            <a:r>
              <a:rPr lang="en-US" sz="1700" kern="100" dirty="0">
                <a:latin typeface="Aptos" panose="020B0004020202020204" pitchFamily="34" charset="0"/>
                <a:ea typeface="Aptos" panose="020B0004020202020204" pitchFamily="34" charset="0"/>
                <a:cs typeface="Times New Roman" panose="02020603050405020304" pitchFamily="18" charset="0"/>
              </a:rPr>
              <a:t>Installer et lancer cinq outils essentiels (MATLAB, </a:t>
            </a:r>
            <a:r>
              <a:rPr lang="en-US" sz="1700" kern="100" dirty="0" err="1">
                <a:latin typeface="Aptos" panose="020B0004020202020204" pitchFamily="34" charset="0"/>
                <a:ea typeface="Aptos" panose="020B0004020202020204" pitchFamily="34" charset="0"/>
                <a:cs typeface="Times New Roman" panose="02020603050405020304" pitchFamily="18" charset="0"/>
              </a:rPr>
              <a:t>Python/Colab</a:t>
            </a:r>
            <a:r>
              <a:rPr lang="en-US" sz="1700" kern="100" dirty="0">
                <a:latin typeface="Aptos" panose="020B0004020202020204" pitchFamily="34" charset="0"/>
                <a:ea typeface="Aptos" panose="020B0004020202020204" pitchFamily="34" charset="0"/>
                <a:cs typeface="Times New Roman" panose="02020603050405020304" pitchFamily="18" charset="0"/>
              </a:rPr>
              <a:t>, Excel, VISUM et VISSIM) sur votre propre appareil ou via </a:t>
            </a:r>
            <a:r>
              <a:rPr lang="en-US" sz="1700" kern="100" dirty="0" err="1">
                <a:latin typeface="Aptos" panose="020B0004020202020204" pitchFamily="34" charset="0"/>
                <a:ea typeface="Aptos" panose="020B0004020202020204" pitchFamily="34" charset="0"/>
                <a:cs typeface="Times New Roman" panose="02020603050405020304" pitchFamily="18" charset="0"/>
              </a:rPr>
              <a:t>une licence</a:t>
            </a:r>
            <a:r>
              <a:rPr lang="en-US" sz="1700" kern="100" dirty="0">
                <a:latin typeface="Aptos" panose="020B0004020202020204" pitchFamily="34" charset="0"/>
                <a:ea typeface="Aptos" panose="020B0004020202020204" pitchFamily="34" charset="0"/>
                <a:cs typeface="Times New Roman" panose="02020603050405020304" pitchFamily="18" charset="0"/>
              </a:rPr>
              <a:t> universitaire.</a:t>
            </a:r>
          </a:p>
          <a:p>
            <a:pPr marL="285750" indent="-285750">
              <a:lnSpc>
                <a:spcPct val="100000"/>
              </a:lnSpc>
              <a:spcBef>
                <a:spcPts val="600"/>
              </a:spcBef>
              <a:spcAft>
                <a:spcPts val="800"/>
              </a:spcAft>
              <a:buFont typeface="Arial" panose="020B0604020202020204" pitchFamily="34" charset="0"/>
              <a:buChar char="•"/>
            </a:pPr>
            <a:r>
              <a:rPr lang="en-US" sz="1700" kern="100" dirty="0">
                <a:latin typeface="Aptos" panose="020B0004020202020204" pitchFamily="34" charset="0"/>
                <a:ea typeface="Aptos" panose="020B0004020202020204" pitchFamily="34" charset="0"/>
                <a:cs typeface="Times New Roman" panose="02020603050405020304" pitchFamily="18" charset="0"/>
              </a:rPr>
              <a:t>Exécuter des tâches de base dans chaque outil d'analyse :</a:t>
            </a:r>
            <a:endParaRPr lang="en-US" sz="17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2C702B1-EEE8-2D2E-EB3C-DBBD8057992B}"/>
              </a:ext>
            </a:extLst>
          </p:cNvPr>
          <p:cNvSpPr txBox="1"/>
          <p:nvPr/>
        </p:nvSpPr>
        <p:spPr>
          <a:xfrm>
            <a:off x="1471605" y="3993033"/>
            <a:ext cx="8863242" cy="1082348"/>
          </a:xfrm>
          <a:prstGeom prst="rect">
            <a:avLst/>
          </a:prstGeom>
          <a:noFill/>
        </p:spPr>
        <p:txBody>
          <a:bodyPr wrap="square" rtlCol="0">
            <a:spAutoFit/>
          </a:bodyPr>
          <a:lstStyle/>
          <a:p>
            <a:pPr marL="285750" lvl="0" indent="-285750">
              <a:lnSpc>
                <a:spcPct val="100000"/>
              </a:lnSpc>
              <a:spcBef>
                <a:spcPts val="0"/>
              </a:spcBef>
              <a:spcAft>
                <a:spcPts val="800"/>
              </a:spcAft>
              <a:buSzPct val="100000"/>
              <a:buFont typeface="Arial" panose="020B0604020202020204" pitchFamily="34" charset="0"/>
              <a:buChar char="•"/>
              <a:tabLst>
                <a:tab pos="457200" algn="l"/>
              </a:tabLst>
            </a:pPr>
            <a:r>
              <a:rPr lang="en-US" sz="1700" b="1" kern="100" dirty="0">
                <a:latin typeface="Aptos" panose="020B0004020202020204" pitchFamily="34" charset="0"/>
                <a:ea typeface="Aptos" panose="020B0004020202020204" pitchFamily="34" charset="0"/>
                <a:cs typeface="Times New Roman" panose="02020603050405020304" pitchFamily="18" charset="0"/>
              </a:rPr>
              <a:t>MATLAB – charger un fichier CSV et créer un graphique simple</a:t>
            </a:r>
          </a:p>
          <a:p>
            <a:pPr marL="285750" lvl="0" indent="-285750">
              <a:lnSpc>
                <a:spcPct val="100000"/>
              </a:lnSpc>
              <a:spcBef>
                <a:spcPts val="0"/>
              </a:spcBef>
              <a:spcAft>
                <a:spcPts val="800"/>
              </a:spcAft>
              <a:buSzPct val="100000"/>
              <a:buFont typeface="Arial" panose="020B0604020202020204" pitchFamily="34" charset="0"/>
              <a:buChar char="•"/>
              <a:tabLst>
                <a:tab pos="457200" algn="l"/>
              </a:tabLst>
            </a:pPr>
            <a:r>
              <a:rPr lang="en-US" sz="1700" b="1" kern="100" dirty="0">
                <a:latin typeface="Aptos" panose="020B0004020202020204" pitchFamily="34" charset="0"/>
                <a:ea typeface="Aptos" panose="020B0004020202020204" pitchFamily="34" charset="0"/>
                <a:cs typeface="Times New Roman" panose="02020603050405020304" pitchFamily="18" charset="0"/>
              </a:rPr>
              <a:t>Python/pandas – calculer des statistiques descriptives et créer un graphique à barres</a:t>
            </a:r>
          </a:p>
          <a:p>
            <a:pPr marL="285750" lvl="0" indent="-285750">
              <a:lnSpc>
                <a:spcPct val="100000"/>
              </a:lnSpc>
              <a:spcBef>
                <a:spcPts val="0"/>
              </a:spcBef>
              <a:spcAft>
                <a:spcPts val="800"/>
              </a:spcAft>
              <a:buSzPct val="100000"/>
              <a:buFont typeface="Arial" panose="020B0604020202020204" pitchFamily="34" charset="0"/>
              <a:buChar char="•"/>
              <a:tabLst>
                <a:tab pos="457200" algn="l"/>
              </a:tabLst>
            </a:pPr>
            <a:r>
              <a:rPr lang="en-US" sz="1700" b="1" kern="100" dirty="0">
                <a:latin typeface="Aptos" panose="020B0004020202020204" pitchFamily="34" charset="0"/>
                <a:ea typeface="Aptos" panose="020B0004020202020204" pitchFamily="34" charset="0"/>
                <a:cs typeface="Times New Roman" panose="02020603050405020304" pitchFamily="18" charset="0"/>
              </a:rPr>
              <a:t>Excel – créer un tableau croisé dynamique en deux clics</a:t>
            </a:r>
            <a:endParaRPr lang="en-US" sz="17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10" name="Slide Number Placeholder 9">
            <a:extLst>
              <a:ext uri="{FF2B5EF4-FFF2-40B4-BE49-F238E27FC236}">
                <a16:creationId xmlns:a16="http://schemas.microsoft.com/office/drawing/2014/main" id="{252190D1-DE25-688D-38A4-33FDCEA44BBC}"/>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7</a:t>
            </a:fld>
            <a:endParaRPr lang="en-AT" spc="-64" dirty="0"/>
          </a:p>
        </p:txBody>
      </p:sp>
      <p:sp>
        <p:nvSpPr>
          <p:cNvPr id="7" name="TextBox 6">
            <a:extLst>
              <a:ext uri="{FF2B5EF4-FFF2-40B4-BE49-F238E27FC236}">
                <a16:creationId xmlns:a16="http://schemas.microsoft.com/office/drawing/2014/main" id="{436393A2-7EF3-D360-A032-DDF7F1D477C3}"/>
              </a:ext>
            </a:extLst>
          </p:cNvPr>
          <p:cNvSpPr txBox="1"/>
          <p:nvPr/>
        </p:nvSpPr>
        <p:spPr>
          <a:xfrm>
            <a:off x="726281" y="5123779"/>
            <a:ext cx="9450795" cy="4149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285750" indent="-285750" defTabSz="2438338">
              <a:spcBef>
                <a:spcPts val="600"/>
              </a:spcBef>
              <a:buFont typeface="Arial" panose="020B0604020202020204" pitchFamily="34" charset="0"/>
              <a:buChar char="•"/>
            </a:pPr>
            <a:r>
              <a:rPr lang="en-US" sz="1700" dirty="0">
                <a:latin typeface="Aptos" panose="020B0004020202020204" pitchFamily="34" charset="0"/>
              </a:rPr>
              <a:t>Décrivez en une phrase quand choisir</a:t>
            </a:r>
            <a:endParaRPr kumimoji="0" lang="en-US" sz="1700" b="0" i="0" u="none" strike="noStrike" cap="none" spc="0" normalizeH="0" baseline="0" dirty="0">
              <a:ln>
                <a:noFill/>
              </a:ln>
              <a:solidFill>
                <a:srgbClr val="000000"/>
              </a:solidFill>
              <a:effectLst/>
              <a:uFillTx/>
              <a:latin typeface="Aptos" panose="020B0004020202020204" pitchFamily="34" charset="0"/>
              <a:sym typeface="Helvetica Neue"/>
            </a:endParaRPr>
          </a:p>
        </p:txBody>
      </p:sp>
      <p:sp>
        <p:nvSpPr>
          <p:cNvPr id="11" name="TextBox 10">
            <a:extLst>
              <a:ext uri="{FF2B5EF4-FFF2-40B4-BE49-F238E27FC236}">
                <a16:creationId xmlns:a16="http://schemas.microsoft.com/office/drawing/2014/main" id="{429E632F-4122-3F67-FB49-093D2DB5E63C}"/>
              </a:ext>
            </a:extLst>
          </p:cNvPr>
          <p:cNvSpPr txBox="1"/>
          <p:nvPr/>
        </p:nvSpPr>
        <p:spPr>
          <a:xfrm>
            <a:off x="1471605" y="5542149"/>
            <a:ext cx="8671727" cy="718145"/>
          </a:xfrm>
          <a:prstGeom prst="rect">
            <a:avLst/>
          </a:prstGeom>
          <a:noFill/>
        </p:spPr>
        <p:txBody>
          <a:bodyPr wrap="square" rtlCol="0">
            <a:spAutoFit/>
          </a:bodyPr>
          <a:lstStyle/>
          <a:p>
            <a:pPr marL="342900" lvl="0" indent="-342900">
              <a:lnSpc>
                <a:spcPct val="100000"/>
              </a:lnSpc>
              <a:spcBef>
                <a:spcPts val="0"/>
              </a:spcBef>
              <a:spcAft>
                <a:spcPts val="800"/>
              </a:spcAft>
              <a:buSzPct val="100000"/>
              <a:buFont typeface="Arial" panose="020B0604020202020204" pitchFamily="34" charset="0"/>
              <a:buChar char="•"/>
              <a:tabLst>
                <a:tab pos="457200" algn="l"/>
              </a:tabLst>
            </a:pPr>
            <a:r>
              <a:rPr lang="pt-BR" sz="1700" b="1" kern="100" dirty="0">
                <a:latin typeface="Aptos" panose="020B0004020202020204" pitchFamily="34" charset="0"/>
                <a:ea typeface="Aptos" panose="020B0004020202020204" pitchFamily="34" charset="0"/>
                <a:cs typeface="Times New Roman" panose="02020603050405020304" pitchFamily="18" charset="0"/>
              </a:rPr>
              <a:t>un planificateur macroscopique (VISUM/VISEM) plutôt qu'un</a:t>
            </a:r>
          </a:p>
          <a:p>
            <a:pPr marL="342900" lvl="0" indent="-342900">
              <a:lnSpc>
                <a:spcPct val="100000"/>
              </a:lnSpc>
              <a:spcBef>
                <a:spcPts val="0"/>
              </a:spcBef>
              <a:spcAft>
                <a:spcPts val="800"/>
              </a:spcAft>
              <a:buSzPct val="100000"/>
              <a:buFont typeface="Arial" panose="020B0604020202020204" pitchFamily="34" charset="0"/>
              <a:buChar char="•"/>
              <a:tabLst>
                <a:tab pos="457200" algn="l"/>
              </a:tabLst>
            </a:pPr>
            <a:r>
              <a:rPr lang="pt-BR" sz="1700" b="1" kern="100" dirty="0">
                <a:latin typeface="Aptos" panose="020B0004020202020204" pitchFamily="34" charset="0"/>
                <a:ea typeface="Aptos" panose="020B0004020202020204" pitchFamily="34" charset="0"/>
                <a:cs typeface="Times New Roman" panose="02020603050405020304" pitchFamily="18" charset="0"/>
              </a:rPr>
              <a:t>un simulateur microscopique (VISSIM).</a:t>
            </a:r>
            <a:endParaRPr lang="en-US" sz="17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9" name="object 6">
            <a:extLst>
              <a:ext uri="{FF2B5EF4-FFF2-40B4-BE49-F238E27FC236}">
                <a16:creationId xmlns:a16="http://schemas.microsoft.com/office/drawing/2014/main" id="{BAAB238B-653D-EA8D-2F0F-BBBA0CD5A7A8}"/>
              </a:ext>
            </a:extLst>
          </p:cNvPr>
          <p:cNvSpPr txBox="1">
            <a:spLocks/>
          </p:cNvSpPr>
          <p:nvPr/>
        </p:nvSpPr>
        <p:spPr>
          <a:xfrm>
            <a:off x="7060019" y="6349505"/>
            <a:ext cx="4399453"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12" name="object 6">
            <a:extLst>
              <a:ext uri="{FF2B5EF4-FFF2-40B4-BE49-F238E27FC236}">
                <a16:creationId xmlns:a16="http://schemas.microsoft.com/office/drawing/2014/main" id="{E0893D31-E0F8-2807-157C-7C27D91A4E73}"/>
              </a:ext>
            </a:extLst>
          </p:cNvPr>
          <p:cNvSpPr txBox="1">
            <a:spLocks noGrp="1"/>
          </p:cNvSpPr>
          <p:nvPr>
            <p:ph type="ftr" sz="quarter" idx="5"/>
          </p:nvPr>
        </p:nvSpPr>
        <p:spPr>
          <a:xfrm>
            <a:off x="763501" y="6349505"/>
            <a:ext cx="3627746"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6" name="object 3">
            <a:extLst>
              <a:ext uri="{FF2B5EF4-FFF2-40B4-BE49-F238E27FC236}">
                <a16:creationId xmlns:a16="http://schemas.microsoft.com/office/drawing/2014/main" id="{EFF08C27-69FD-47B8-7DA6-49FC9626956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0.2. Résultats d'apprentissage</a:t>
            </a:r>
            <a:endParaRPr lang="en-GB" sz="3200" b="1" dirty="0">
              <a:solidFill>
                <a:schemeClr val="tx1"/>
              </a:solidFill>
              <a:latin typeface="Aptos" panose="020B0004020202020204" pitchFamily="34" charset="0"/>
              <a:cs typeface="Arial"/>
            </a:endParaRPr>
          </a:p>
        </p:txBody>
      </p:sp>
      <p:sp>
        <p:nvSpPr>
          <p:cNvPr id="14" name="object 2">
            <a:extLst>
              <a:ext uri="{FF2B5EF4-FFF2-40B4-BE49-F238E27FC236}">
                <a16:creationId xmlns:a16="http://schemas.microsoft.com/office/drawing/2014/main" id="{13AB984E-034C-399E-65C8-2F62578F590F}"/>
              </a:ext>
            </a:extLst>
          </p:cNvPr>
          <p:cNvSpPr txBox="1">
            <a:spLocks/>
          </p:cNvSpPr>
          <p:nvPr/>
        </p:nvSpPr>
        <p:spPr>
          <a:xfrm>
            <a:off x="726281" y="432621"/>
            <a:ext cx="4719926" cy="385820"/>
          </a:xfrm>
          <a:prstGeom prst="rect">
            <a:avLst/>
          </a:prstGeom>
          <a:solidFill>
            <a:srgbClr val="FD001F"/>
          </a:solidFill>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vert="horz" wrap="square" lIns="0" tIns="16329" rIns="0" bIns="0" rtlCol="0">
            <a:spAutoFit/>
          </a:bodyPr>
          <a:lstStyle>
            <a:lvl1pPr marL="0" marR="0" indent="0" algn="l" defTabSz="1219154" rtl="0" latinLnBrk="0">
              <a:lnSpc>
                <a:spcPct val="80000"/>
              </a:lnSpc>
              <a:spcBef>
                <a:spcPts val="0"/>
              </a:spcBef>
              <a:spcAft>
                <a:spcPts val="0"/>
              </a:spcAft>
              <a:buClrTx/>
              <a:buSzTx/>
              <a:buFontTx/>
              <a:buNone/>
              <a:tabLst/>
              <a:defRPr sz="1800" b="0" i="1" u="none" strike="noStrike" cap="none" spc="-85" baseline="0">
                <a:solidFill>
                  <a:srgbClr val="FD001F"/>
                </a:solidFill>
                <a:uFillTx/>
                <a:latin typeface="Calibri"/>
                <a:ea typeface="+mn-ea"/>
                <a:cs typeface="Calibri"/>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marL="22043" hangingPunct="1">
              <a:lnSpc>
                <a:spcPct val="100000"/>
              </a:lnSpc>
              <a:spcBef>
                <a:spcPts val="129"/>
              </a:spcBef>
            </a:pPr>
            <a:r>
              <a:rPr lang="en-US" sz="2400" b="1">
                <a:solidFill>
                  <a:schemeClr val="bg1"/>
                </a:solidFill>
                <a:latin typeface="Aptos" panose="020B0004020202020204" pitchFamily="34" charset="0"/>
              </a:rPr>
              <a:t>0. </a:t>
            </a:r>
            <a:r>
              <a:rPr lang="en-US" sz="2400" b="1">
                <a:solidFill>
                  <a:schemeClr val="bg1"/>
                </a:solidFill>
                <a:latin typeface="Calibri" panose="020F0502020204030204" pitchFamily="34" charset="0"/>
                <a:cs typeface="Calibri" panose="020F0502020204030204" pitchFamily="34" charset="0"/>
              </a:rPr>
              <a:t>Objectifs et résultats d'apprentissage</a:t>
            </a:r>
            <a:endParaRPr lang="en-US" sz="2400" b="1" spc="-13" dirty="0">
              <a:solidFill>
                <a:schemeClr val="bg1"/>
              </a:solidFill>
              <a:latin typeface="Aptos" panose="020B0004020202020204" pitchFamily="34" charset="0"/>
            </a:endParaRPr>
          </a:p>
        </p:txBody>
      </p:sp>
    </p:spTree>
    <p:extLst>
      <p:ext uri="{BB962C8B-B14F-4D97-AF65-F5344CB8AC3E}">
        <p14:creationId xmlns:p14="http://schemas.microsoft.com/office/powerpoint/2010/main" val="9803115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CB244-D2E4-2D5B-2E5D-0C3CAEF2DC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3A71FBC-65A9-B628-49AC-FC077428CF5F}"/>
              </a:ext>
            </a:extLst>
          </p:cNvPr>
          <p:cNvSpPr txBox="1">
            <a:spLocks noGrp="1"/>
          </p:cNvSpPr>
          <p:nvPr>
            <p:ph type="title"/>
          </p:nvPr>
        </p:nvSpPr>
        <p:spPr>
          <a:xfrm>
            <a:off x="726281" y="432621"/>
            <a:ext cx="430793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à PTV VISSIM</a:t>
            </a:r>
            <a:endParaRPr lang="en-US" sz="2400" b="1" spc="-13" dirty="0">
              <a:solidFill>
                <a:schemeClr val="bg1"/>
              </a:solidFill>
              <a:latin typeface="Aptos" panose="020B0004020202020204" pitchFamily="34" charset="0"/>
            </a:endParaRPr>
          </a:p>
        </p:txBody>
      </p:sp>
      <p:pic>
        <p:nvPicPr>
          <p:cNvPr id="3" name="Picture 2" descr="A screenshot of a computer&#10;&#10;AI-generated content may be incorrect.">
            <a:extLst>
              <a:ext uri="{FF2B5EF4-FFF2-40B4-BE49-F238E27FC236}">
                <a16:creationId xmlns:a16="http://schemas.microsoft.com/office/drawing/2014/main" id="{3FC28C2C-B5C1-3519-00A2-DC0E86B7A65B}"/>
              </a:ext>
            </a:extLst>
          </p:cNvPr>
          <p:cNvPicPr>
            <a:picLocks noChangeAspect="1"/>
          </p:cNvPicPr>
          <p:nvPr/>
        </p:nvPicPr>
        <p:blipFill>
          <a:blip r:embed="rId2"/>
          <a:stretch>
            <a:fillRect/>
          </a:stretch>
        </p:blipFill>
        <p:spPr>
          <a:xfrm>
            <a:off x="4192943" y="1277628"/>
            <a:ext cx="7266529" cy="5023491"/>
          </a:xfrm>
          <a:prstGeom prst="rect">
            <a:avLst/>
          </a:prstGeom>
        </p:spPr>
      </p:pic>
      <p:sp>
        <p:nvSpPr>
          <p:cNvPr id="10" name="Slide Number Placeholder 9">
            <a:extLst>
              <a:ext uri="{FF2B5EF4-FFF2-40B4-BE49-F238E27FC236}">
                <a16:creationId xmlns:a16="http://schemas.microsoft.com/office/drawing/2014/main" id="{5DC85DD6-AE8D-C280-E54C-880D27845647}"/>
              </a:ext>
            </a:extLst>
          </p:cNvPr>
          <p:cNvSpPr>
            <a:spLocks noGrp="1"/>
          </p:cNvSpPr>
          <p:nvPr>
            <p:ph type="sldNum" sz="quarter" idx="7"/>
          </p:nvPr>
        </p:nvSpPr>
        <p:spPr>
          <a:xfrm>
            <a:off x="5868237" y="6321215"/>
            <a:ext cx="351277" cy="320743"/>
          </a:xfrm>
        </p:spPr>
        <p:txBody>
          <a:bodyPr/>
          <a:lstStyle/>
          <a:p>
            <a:pPr marL="103685">
              <a:lnSpc>
                <a:spcPts val="1633"/>
              </a:lnSpc>
            </a:pPr>
            <a:fld id="{81D60167-4931-47E6-BA6A-407CBD079E47}" type="slidenum">
              <a:rPr lang="en-AT" spc="-64" smtClean="0"/>
              <a:t>70</a:t>
            </a:fld>
            <a:endParaRPr lang="en-AT" spc="-64" dirty="0"/>
          </a:p>
        </p:txBody>
      </p:sp>
      <p:sp>
        <p:nvSpPr>
          <p:cNvPr id="4" name="TextBox 3">
            <a:extLst>
              <a:ext uri="{FF2B5EF4-FFF2-40B4-BE49-F238E27FC236}">
                <a16:creationId xmlns:a16="http://schemas.microsoft.com/office/drawing/2014/main" id="{31E67216-3547-D41E-74EA-631463B37070}"/>
              </a:ext>
            </a:extLst>
          </p:cNvPr>
          <p:cNvSpPr txBox="1"/>
          <p:nvPr/>
        </p:nvSpPr>
        <p:spPr>
          <a:xfrm>
            <a:off x="654542" y="1379119"/>
            <a:ext cx="2502039" cy="313932"/>
          </a:xfrm>
          <a:prstGeom prst="rect">
            <a:avLst/>
          </a:prstGeom>
          <a:noFill/>
        </p:spPr>
        <p:txBody>
          <a:bodyPr wrap="square" rtlCol="0">
            <a:spAutoFit/>
          </a:bodyPr>
          <a:lstStyle/>
          <a:p>
            <a:r>
              <a:rPr lang="en-US" sz="1600" dirty="0"/>
              <a:t>Fenêtre Éditeur de réseau</a:t>
            </a:r>
          </a:p>
        </p:txBody>
      </p:sp>
      <p:cxnSp>
        <p:nvCxnSpPr>
          <p:cNvPr id="7" name="Straight Arrow Connector 6">
            <a:extLst>
              <a:ext uri="{FF2B5EF4-FFF2-40B4-BE49-F238E27FC236}">
                <a16:creationId xmlns:a16="http://schemas.microsoft.com/office/drawing/2014/main" id="{7F2D746D-507F-3EC6-02D3-62F966B31445}"/>
              </a:ext>
            </a:extLst>
          </p:cNvPr>
          <p:cNvCxnSpPr>
            <a:cxnSpLocks/>
          </p:cNvCxnSpPr>
          <p:nvPr/>
        </p:nvCxnSpPr>
        <p:spPr>
          <a:xfrm>
            <a:off x="2813538" y="1693051"/>
            <a:ext cx="4612194" cy="1943274"/>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8" name="TextBox 7">
            <a:extLst>
              <a:ext uri="{FF2B5EF4-FFF2-40B4-BE49-F238E27FC236}">
                <a16:creationId xmlns:a16="http://schemas.microsoft.com/office/drawing/2014/main" id="{BFC6A1F0-4333-1993-0C9B-6C6BD1341AE0}"/>
              </a:ext>
            </a:extLst>
          </p:cNvPr>
          <p:cNvSpPr txBox="1"/>
          <p:nvPr/>
        </p:nvSpPr>
        <p:spPr>
          <a:xfrm>
            <a:off x="203548" y="3322393"/>
            <a:ext cx="2502039" cy="313932"/>
          </a:xfrm>
          <a:prstGeom prst="rect">
            <a:avLst/>
          </a:prstGeom>
          <a:noFill/>
        </p:spPr>
        <p:txBody>
          <a:bodyPr wrap="square" rtlCol="0">
            <a:spAutoFit/>
          </a:bodyPr>
          <a:lstStyle/>
          <a:p>
            <a:r>
              <a:rPr lang="en-US" sz="1600" dirty="0"/>
              <a:t>Objets réseau</a:t>
            </a:r>
          </a:p>
        </p:txBody>
      </p:sp>
      <p:cxnSp>
        <p:nvCxnSpPr>
          <p:cNvPr id="9" name="Straight Arrow Connector 8">
            <a:extLst>
              <a:ext uri="{FF2B5EF4-FFF2-40B4-BE49-F238E27FC236}">
                <a16:creationId xmlns:a16="http://schemas.microsoft.com/office/drawing/2014/main" id="{531A28F2-CF5B-8117-06E2-B3B34B80CEE0}"/>
              </a:ext>
            </a:extLst>
          </p:cNvPr>
          <p:cNvCxnSpPr>
            <a:cxnSpLocks/>
          </p:cNvCxnSpPr>
          <p:nvPr/>
        </p:nvCxnSpPr>
        <p:spPr>
          <a:xfrm>
            <a:off x="1748413" y="3479359"/>
            <a:ext cx="3516923" cy="243538"/>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1" name="TextBox 10">
            <a:extLst>
              <a:ext uri="{FF2B5EF4-FFF2-40B4-BE49-F238E27FC236}">
                <a16:creationId xmlns:a16="http://schemas.microsoft.com/office/drawing/2014/main" id="{50D11044-A0A0-F81F-E52A-7B462E4D1CE6}"/>
              </a:ext>
            </a:extLst>
          </p:cNvPr>
          <p:cNvSpPr txBox="1"/>
          <p:nvPr/>
        </p:nvSpPr>
        <p:spPr>
          <a:xfrm>
            <a:off x="311499" y="4925606"/>
            <a:ext cx="2502039" cy="313932"/>
          </a:xfrm>
          <a:prstGeom prst="rect">
            <a:avLst/>
          </a:prstGeom>
          <a:noFill/>
        </p:spPr>
        <p:txBody>
          <a:bodyPr wrap="square" rtlCol="0">
            <a:spAutoFit/>
          </a:bodyPr>
          <a:lstStyle/>
          <a:p>
            <a:r>
              <a:rPr lang="en-US" sz="1600" dirty="0"/>
              <a:t>Aperçu rapide</a:t>
            </a:r>
          </a:p>
        </p:txBody>
      </p:sp>
      <p:cxnSp>
        <p:nvCxnSpPr>
          <p:cNvPr id="12" name="Straight Arrow Connector 11">
            <a:extLst>
              <a:ext uri="{FF2B5EF4-FFF2-40B4-BE49-F238E27FC236}">
                <a16:creationId xmlns:a16="http://schemas.microsoft.com/office/drawing/2014/main" id="{5C6B7959-70AD-73A1-7AB1-BB8F42BDD4BF}"/>
              </a:ext>
            </a:extLst>
          </p:cNvPr>
          <p:cNvCxnSpPr>
            <a:cxnSpLocks/>
            <a:stCxn id="11" idx="2"/>
          </p:cNvCxnSpPr>
          <p:nvPr/>
        </p:nvCxnSpPr>
        <p:spPr>
          <a:xfrm>
            <a:off x="1562519" y="5239538"/>
            <a:ext cx="3461657" cy="631194"/>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13" name="object 6">
            <a:extLst>
              <a:ext uri="{FF2B5EF4-FFF2-40B4-BE49-F238E27FC236}">
                <a16:creationId xmlns:a16="http://schemas.microsoft.com/office/drawing/2014/main" id="{8A030E8E-4569-331A-AC93-F36F67C17716}"/>
              </a:ext>
            </a:extLst>
          </p:cNvPr>
          <p:cNvSpPr txBox="1">
            <a:spLocks/>
          </p:cNvSpPr>
          <p:nvPr/>
        </p:nvSpPr>
        <p:spPr>
          <a:xfrm>
            <a:off x="7162801" y="6349505"/>
            <a:ext cx="429667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5" name="object 3">
            <a:extLst>
              <a:ext uri="{FF2B5EF4-FFF2-40B4-BE49-F238E27FC236}">
                <a16:creationId xmlns:a16="http://schemas.microsoft.com/office/drawing/2014/main" id="{A7FA369F-3EE5-73B6-EBAF-21E6F6EC3820}"/>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7.4. Interface graphique utilisateur VISSIM</a:t>
            </a:r>
            <a:endParaRPr lang="en-US" b="1" dirty="0">
              <a:solidFill>
                <a:schemeClr val="tx1"/>
              </a:solidFill>
            </a:endParaRPr>
          </a:p>
        </p:txBody>
      </p:sp>
    </p:spTree>
    <p:extLst>
      <p:ext uri="{BB962C8B-B14F-4D97-AF65-F5344CB8AC3E}">
        <p14:creationId xmlns:p14="http://schemas.microsoft.com/office/powerpoint/2010/main" val="33256530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9F34A-C683-C0B1-DD4A-0B8077C01FB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B92CB7E-BD93-E8EB-1F23-6433071CB50A}"/>
              </a:ext>
            </a:extLst>
          </p:cNvPr>
          <p:cNvSpPr txBox="1">
            <a:spLocks noGrp="1"/>
          </p:cNvSpPr>
          <p:nvPr>
            <p:ph type="title"/>
          </p:nvPr>
        </p:nvSpPr>
        <p:spPr>
          <a:xfrm>
            <a:off x="726281" y="432621"/>
            <a:ext cx="430793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rPr>
              <a:t>7. Introduction à PTV VISSIM</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2F2922B8-025A-F045-B813-40FB375F0CD2}"/>
              </a:ext>
            </a:extLst>
          </p:cNvPr>
          <p:cNvSpPr>
            <a:spLocks noGrp="1"/>
          </p:cNvSpPr>
          <p:nvPr>
            <p:ph type="sldNum" sz="quarter" idx="7"/>
          </p:nvPr>
        </p:nvSpPr>
        <p:spPr>
          <a:xfrm>
            <a:off x="5828044" y="6321215"/>
            <a:ext cx="391470" cy="244413"/>
          </a:xfrm>
        </p:spPr>
        <p:txBody>
          <a:bodyPr/>
          <a:lstStyle/>
          <a:p>
            <a:pPr marL="103685">
              <a:lnSpc>
                <a:spcPts val="1633"/>
              </a:lnSpc>
            </a:pPr>
            <a:fld id="{81D60167-4931-47E6-BA6A-407CBD079E47}" type="slidenum">
              <a:rPr lang="en-AT" spc="-64" smtClean="0"/>
              <a:t>71</a:t>
            </a:fld>
            <a:endParaRPr lang="en-AT" spc="-64" dirty="0"/>
          </a:p>
        </p:txBody>
      </p:sp>
      <p:pic>
        <p:nvPicPr>
          <p:cNvPr id="5" name="Picture 4" descr="A computer screen shot of a road map&#10;&#10;AI-generated content may be incorrect.">
            <a:extLst>
              <a:ext uri="{FF2B5EF4-FFF2-40B4-BE49-F238E27FC236}">
                <a16:creationId xmlns:a16="http://schemas.microsoft.com/office/drawing/2014/main" id="{5834F620-EFBF-6A63-B915-637B5FD520F4}"/>
              </a:ext>
            </a:extLst>
          </p:cNvPr>
          <p:cNvPicPr>
            <a:picLocks noChangeAspect="1"/>
          </p:cNvPicPr>
          <p:nvPr/>
        </p:nvPicPr>
        <p:blipFill>
          <a:blip r:embed="rId2"/>
          <a:stretch>
            <a:fillRect/>
          </a:stretch>
        </p:blipFill>
        <p:spPr>
          <a:xfrm>
            <a:off x="2514954" y="1331216"/>
            <a:ext cx="7162091" cy="4946779"/>
          </a:xfrm>
          <a:prstGeom prst="rect">
            <a:avLst/>
          </a:prstGeom>
        </p:spPr>
      </p:pic>
      <p:sp>
        <p:nvSpPr>
          <p:cNvPr id="4" name="object 6">
            <a:extLst>
              <a:ext uri="{FF2B5EF4-FFF2-40B4-BE49-F238E27FC236}">
                <a16:creationId xmlns:a16="http://schemas.microsoft.com/office/drawing/2014/main" id="{8712ACAD-36B7-4505-CB81-5E032E546B86}"/>
              </a:ext>
            </a:extLst>
          </p:cNvPr>
          <p:cNvSpPr txBox="1">
            <a:spLocks/>
          </p:cNvSpPr>
          <p:nvPr/>
        </p:nvSpPr>
        <p:spPr>
          <a:xfrm>
            <a:off x="7162801" y="6349505"/>
            <a:ext cx="4296672"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FCF716BC-5FB2-2172-A9E2-C3A083FB6DE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7.4. Interface graphique utilisateur VISSIM</a:t>
            </a:r>
            <a:endParaRPr lang="en-US" b="1" dirty="0">
              <a:solidFill>
                <a:schemeClr val="tx1"/>
              </a:solidFill>
            </a:endParaRPr>
          </a:p>
        </p:txBody>
      </p:sp>
    </p:spTree>
    <p:extLst>
      <p:ext uri="{BB962C8B-B14F-4D97-AF65-F5344CB8AC3E}">
        <p14:creationId xmlns:p14="http://schemas.microsoft.com/office/powerpoint/2010/main" val="41784333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CE2304-FEF0-757A-D37A-C5AD62E5BC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27AC499-E344-5998-4F04-0CEEC64389D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08 :</a:t>
            </a:r>
          </a:p>
          <a:p>
            <a:pPr algn="ctr"/>
            <a:r>
              <a:rPr lang="en-US" sz="3200" b="1" dirty="0">
                <a:solidFill>
                  <a:schemeClr val="bg1"/>
                </a:solidFill>
              </a:rPr>
              <a:t>Travaux pratiques</a:t>
            </a:r>
          </a:p>
        </p:txBody>
      </p:sp>
      <p:sp>
        <p:nvSpPr>
          <p:cNvPr id="7" name="Slide Number Placeholder 6">
            <a:extLst>
              <a:ext uri="{FF2B5EF4-FFF2-40B4-BE49-F238E27FC236}">
                <a16:creationId xmlns:a16="http://schemas.microsoft.com/office/drawing/2014/main" id="{DA252D9C-DBDE-28E3-CD22-72DD51194790}"/>
              </a:ext>
            </a:extLst>
          </p:cNvPr>
          <p:cNvSpPr>
            <a:spLocks noGrp="1"/>
          </p:cNvSpPr>
          <p:nvPr>
            <p:ph type="sldNum" sz="quarter" idx="7"/>
          </p:nvPr>
        </p:nvSpPr>
        <p:spPr/>
        <p:txBody>
          <a:bodyPr/>
          <a:lstStyle/>
          <a:p>
            <a:pPr marL="103685">
              <a:lnSpc>
                <a:spcPts val="1633"/>
              </a:lnSpc>
            </a:pPr>
            <a:fld id="{81D60167-4931-47E6-BA6A-407CBD079E47}" type="slidenum">
              <a:rPr lang="en-AT" spc="-64" smtClean="0"/>
              <a:t>72</a:t>
            </a:fld>
            <a:endParaRPr lang="en-AT" spc="-64" dirty="0"/>
          </a:p>
        </p:txBody>
      </p:sp>
      <p:sp>
        <p:nvSpPr>
          <p:cNvPr id="5" name="object 6">
            <a:extLst>
              <a:ext uri="{FF2B5EF4-FFF2-40B4-BE49-F238E27FC236}">
                <a16:creationId xmlns:a16="http://schemas.microsoft.com/office/drawing/2014/main" id="{3496F4D4-BD91-A708-125B-F5BDA28ECEAD}"/>
              </a:ext>
            </a:extLst>
          </p:cNvPr>
          <p:cNvSpPr txBox="1">
            <a:spLocks/>
          </p:cNvSpPr>
          <p:nvPr/>
        </p:nvSpPr>
        <p:spPr>
          <a:xfrm>
            <a:off x="7197969" y="6349505"/>
            <a:ext cx="4261503"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Tree>
    <p:extLst>
      <p:ext uri="{BB962C8B-B14F-4D97-AF65-F5344CB8AC3E}">
        <p14:creationId xmlns:p14="http://schemas.microsoft.com/office/powerpoint/2010/main" val="21159948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418DA-C447-EF77-6E2F-77FF320EF4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ED92C47-61E4-00B1-98CB-18D63D0B940D}"/>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8. </a:t>
            </a:r>
            <a:r>
              <a:rPr lang="en-US" sz="2400" b="1" dirty="0">
                <a:solidFill>
                  <a:schemeClr val="bg1"/>
                </a:solidFill>
              </a:rPr>
              <a:t>Travaux pratiques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710910A-E2F1-2CDB-D9E6-D5FDECBA58BC}"/>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73</a:t>
            </a:fld>
            <a:endParaRPr lang="en-AT" spc="-64" dirty="0"/>
          </a:p>
        </p:txBody>
      </p:sp>
      <p:sp>
        <p:nvSpPr>
          <p:cNvPr id="4" name="object 6">
            <a:extLst>
              <a:ext uri="{FF2B5EF4-FFF2-40B4-BE49-F238E27FC236}">
                <a16:creationId xmlns:a16="http://schemas.microsoft.com/office/drawing/2014/main" id="{E2660B0C-8A86-32C0-A273-412269CB593D}"/>
              </a:ext>
            </a:extLst>
          </p:cNvPr>
          <p:cNvSpPr txBox="1">
            <a:spLocks/>
          </p:cNvSpPr>
          <p:nvPr/>
        </p:nvSpPr>
        <p:spPr>
          <a:xfrm>
            <a:off x="7233139" y="6349505"/>
            <a:ext cx="422633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14854693-C5FF-E771-8DD0-88E799DE5E1E}"/>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Tâche 1 : Sélection et téléchargement d'ensembles de données</a:t>
            </a:r>
          </a:p>
          <a:p>
            <a:pPr marL="873572" lvl="1" indent="-285750">
              <a:lnSpc>
                <a:spcPct val="100000"/>
              </a:lnSpc>
              <a:spcBef>
                <a:spcPts val="600"/>
              </a:spcBef>
              <a:buFont typeface="Arial" panose="020B0604020202020204" pitchFamily="34" charset="0"/>
              <a:buChar char="•"/>
            </a:pPr>
            <a:r>
              <a:rPr lang="en-US" sz="1800" dirty="0"/>
              <a:t>Objectif : présenter aux élèves les portails de données sur les transports.</a:t>
            </a:r>
          </a:p>
          <a:p>
            <a:pPr marL="873572" lvl="1" indent="-285750">
              <a:lnSpc>
                <a:spcPct val="100000"/>
              </a:lnSpc>
              <a:spcBef>
                <a:spcPts val="600"/>
              </a:spcBef>
              <a:buFont typeface="Arial" panose="020B0604020202020204" pitchFamily="34" charset="0"/>
              <a:buChar char="•"/>
            </a:pPr>
            <a:r>
              <a:rPr lang="en-US" sz="1800" dirty="0"/>
              <a:t>Instructions</a:t>
            </a:r>
          </a:p>
          <a:p>
            <a:pPr lvl="2">
              <a:lnSpc>
                <a:spcPct val="100000"/>
              </a:lnSpc>
              <a:spcBef>
                <a:spcPts val="600"/>
              </a:spcBef>
            </a:pPr>
            <a:r>
              <a:rPr lang="en-US" sz="1800" dirty="0"/>
              <a:t>Visitez l'un des sites Web suivants ou tout autre site mentionné dans le cours :</a:t>
            </a:r>
          </a:p>
          <a:p>
            <a:pPr marL="1461394" lvl="3" indent="-285750">
              <a:lnSpc>
                <a:spcPct val="100000"/>
              </a:lnSpc>
              <a:spcBef>
                <a:spcPts val="600"/>
              </a:spcBef>
              <a:buFont typeface="Arial" panose="020B0604020202020204" pitchFamily="34" charset="0"/>
              <a:buChar char="•"/>
            </a:pPr>
            <a:r>
              <a:rPr lang="en-US" sz="1800" dirty="0"/>
              <a:t>Flux GTFS</a:t>
            </a:r>
          </a:p>
          <a:p>
            <a:pPr marL="1461394" lvl="3" indent="-285750">
              <a:lnSpc>
                <a:spcPct val="100000"/>
              </a:lnSpc>
              <a:spcBef>
                <a:spcPts val="600"/>
              </a:spcBef>
              <a:buFont typeface="Arial" panose="020B0604020202020204" pitchFamily="34" charset="0"/>
              <a:buChar char="•"/>
            </a:pPr>
            <a:r>
              <a:rPr lang="en-US" sz="1800" dirty="0"/>
              <a:t>Eurostat GISCO</a:t>
            </a:r>
          </a:p>
          <a:p>
            <a:pPr marL="1461394" lvl="3" indent="-285750">
              <a:lnSpc>
                <a:spcPct val="100000"/>
              </a:lnSpc>
              <a:spcBef>
                <a:spcPts val="600"/>
              </a:spcBef>
              <a:buFont typeface="Arial" panose="020B0604020202020204" pitchFamily="34" charset="0"/>
              <a:buChar char="•"/>
            </a:pPr>
            <a:r>
              <a:rPr lang="en-US" sz="1800" dirty="0"/>
              <a:t>FHWA Traffic Monitoring</a:t>
            </a:r>
            <a:endParaRPr lang="en-US" sz="1800" b="1" dirty="0"/>
          </a:p>
          <a:p>
            <a:pPr marL="873572" lvl="1" indent="-285750">
              <a:lnSpc>
                <a:spcPct val="100000"/>
              </a:lnSpc>
              <a:spcBef>
                <a:spcPts val="600"/>
              </a:spcBef>
              <a:buFont typeface="Arial" panose="020B0604020202020204" pitchFamily="34" charset="0"/>
              <a:buChar char="•"/>
            </a:pPr>
            <a:r>
              <a:rPr lang="en-US" sz="1800" dirty="0"/>
              <a:t>Téléchargez un ensemble de données contenant le volume de trafic, les horaires des transports publics ou la demande de transport (de préférence au format .csv).</a:t>
            </a:r>
          </a:p>
          <a:p>
            <a:pPr marL="873572" lvl="1" indent="-285750">
              <a:lnSpc>
                <a:spcPct val="100000"/>
              </a:lnSpc>
              <a:spcBef>
                <a:spcPts val="600"/>
              </a:spcBef>
              <a:buFont typeface="Arial" panose="020B0604020202020204" pitchFamily="34" charset="0"/>
              <a:buChar char="•"/>
            </a:pPr>
            <a:r>
              <a:rPr lang="en-US" sz="1800" dirty="0"/>
              <a:t>Décrivez brièvement le contenu de l'ensemble de données.</a:t>
            </a:r>
          </a:p>
        </p:txBody>
      </p:sp>
      <p:sp>
        <p:nvSpPr>
          <p:cNvPr id="5" name="object 3">
            <a:extLst>
              <a:ext uri="{FF2B5EF4-FFF2-40B4-BE49-F238E27FC236}">
                <a16:creationId xmlns:a16="http://schemas.microsoft.com/office/drawing/2014/main" id="{6EF60A34-020F-7B20-DCBF-D66AF8E1E0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8.1. Analyse comparative des données de transport dans MATLAB et Python</a:t>
            </a:r>
            <a:endParaRPr lang="en-US" b="1" dirty="0">
              <a:solidFill>
                <a:schemeClr val="tx1"/>
              </a:solidFill>
            </a:endParaRPr>
          </a:p>
        </p:txBody>
      </p:sp>
    </p:spTree>
    <p:extLst>
      <p:ext uri="{BB962C8B-B14F-4D97-AF65-F5344CB8AC3E}">
        <p14:creationId xmlns:p14="http://schemas.microsoft.com/office/powerpoint/2010/main" val="60197512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8C3CD-B5A2-8E32-A66D-0242F5BDCBF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9E11B5F-AD26-85D1-C923-8FB8407B3240}"/>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8. </a:t>
            </a:r>
            <a:r>
              <a:rPr lang="en-US" sz="2400" b="1" dirty="0">
                <a:solidFill>
                  <a:schemeClr val="bg1"/>
                </a:solidFill>
              </a:rPr>
              <a:t>Travaux pratiques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05E8D67A-E1D8-458E-B8F5-545F4A4E0A5E}"/>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74</a:t>
            </a:fld>
            <a:endParaRPr lang="en-AT" spc="-64" dirty="0"/>
          </a:p>
        </p:txBody>
      </p:sp>
      <p:sp>
        <p:nvSpPr>
          <p:cNvPr id="4" name="object 6">
            <a:extLst>
              <a:ext uri="{FF2B5EF4-FFF2-40B4-BE49-F238E27FC236}">
                <a16:creationId xmlns:a16="http://schemas.microsoft.com/office/drawing/2014/main" id="{2C9BF3D7-92C6-A958-534A-C4B576481796}"/>
              </a:ext>
            </a:extLst>
          </p:cNvPr>
          <p:cNvSpPr txBox="1">
            <a:spLocks/>
          </p:cNvSpPr>
          <p:nvPr/>
        </p:nvSpPr>
        <p:spPr>
          <a:xfrm>
            <a:off x="7033847" y="6349505"/>
            <a:ext cx="4425626"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780D7140-EE8F-79AA-987C-EEFBD0918B53}"/>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Tâche 2 : Visualisation des données dans MATLAB</a:t>
            </a:r>
          </a:p>
          <a:p>
            <a:pPr marL="873572" lvl="1" indent="-285750">
              <a:lnSpc>
                <a:spcPct val="100000"/>
              </a:lnSpc>
              <a:spcBef>
                <a:spcPts val="600"/>
              </a:spcBef>
              <a:buFont typeface="Arial" panose="020B0604020202020204" pitchFamily="34" charset="0"/>
              <a:buChar char="•"/>
            </a:pPr>
            <a:r>
              <a:rPr lang="en-US" sz="1800" dirty="0"/>
              <a:t>Objectif : s'exercer aux opérations de base de MATLAB en matière de traçage et de vecteurs.</a:t>
            </a:r>
          </a:p>
          <a:p>
            <a:pPr marL="873572" lvl="1" indent="-285750">
              <a:lnSpc>
                <a:spcPct val="100000"/>
              </a:lnSpc>
              <a:spcBef>
                <a:spcPts val="600"/>
              </a:spcBef>
              <a:buFont typeface="Arial" panose="020B0604020202020204" pitchFamily="34" charset="0"/>
              <a:buChar char="•"/>
            </a:pPr>
            <a:r>
              <a:rPr lang="en-US" sz="1800" dirty="0"/>
              <a:t>Instructions</a:t>
            </a:r>
            <a:endParaRPr lang="en-US" sz="1800" b="1" dirty="0"/>
          </a:p>
          <a:p>
            <a:pPr marL="1461394" lvl="2" indent="-285750">
              <a:lnSpc>
                <a:spcPct val="100000"/>
              </a:lnSpc>
              <a:spcBef>
                <a:spcPts val="600"/>
              </a:spcBef>
              <a:buFont typeface="Arial" panose="020B0604020202020204" pitchFamily="34" charset="0"/>
              <a:buChar char="•"/>
            </a:pPr>
            <a:r>
              <a:rPr lang="en-US" sz="1800" dirty="0"/>
              <a:t>Chargez l'ensemble de données dans MATLAB à l'aide de </a:t>
            </a:r>
            <a:r>
              <a:rPr lang="en-US" sz="1800" dirty="0" err="1"/>
              <a:t>readtable</a:t>
            </a:r>
            <a:r>
              <a:rPr lang="en-US" sz="1800" dirty="0"/>
              <a:t>() ou </a:t>
            </a:r>
            <a:r>
              <a:rPr lang="en-US" sz="1800" dirty="0" err="1"/>
              <a:t>csvread</a:t>
            </a:r>
            <a:r>
              <a:rPr lang="en-US" sz="1800" dirty="0"/>
              <a:t>().</a:t>
            </a:r>
          </a:p>
          <a:p>
            <a:pPr marL="1461394" lvl="2" indent="-285750">
              <a:lnSpc>
                <a:spcPct val="100000"/>
              </a:lnSpc>
              <a:spcBef>
                <a:spcPts val="600"/>
              </a:spcBef>
              <a:buFont typeface="Arial" panose="020B0604020202020204" pitchFamily="34" charset="0"/>
              <a:buChar char="•"/>
            </a:pPr>
            <a:r>
              <a:rPr lang="en-US" sz="1800" dirty="0"/>
              <a:t>Nettoyez/filtrez les données (si nécessaire).</a:t>
            </a:r>
          </a:p>
          <a:p>
            <a:pPr marL="1461394" lvl="2" indent="-285750">
              <a:lnSpc>
                <a:spcPct val="100000"/>
              </a:lnSpc>
              <a:spcBef>
                <a:spcPts val="600"/>
              </a:spcBef>
              <a:buFont typeface="Arial" panose="020B0604020202020204" pitchFamily="34" charset="0"/>
              <a:buChar char="•"/>
            </a:pPr>
            <a:r>
              <a:rPr lang="en-US" sz="1800" dirty="0"/>
              <a:t>Créez au moins deux graphiques (par exemple, un graphique linéaire pour les séries chronologiques, un graphique à barres pour les comptages par catégorie).</a:t>
            </a:r>
          </a:p>
          <a:p>
            <a:pPr marL="1461394" lvl="2" indent="-285750">
              <a:lnSpc>
                <a:spcPct val="100000"/>
              </a:lnSpc>
              <a:spcBef>
                <a:spcPts val="600"/>
              </a:spcBef>
              <a:buFont typeface="Arial" panose="020B0604020202020204" pitchFamily="34" charset="0"/>
              <a:buChar char="•"/>
            </a:pPr>
            <a:endParaRPr lang="en-US" sz="1800" dirty="0"/>
          </a:p>
          <a:p>
            <a:pPr marL="285750" indent="-285750">
              <a:lnSpc>
                <a:spcPct val="100000"/>
              </a:lnSpc>
              <a:spcBef>
                <a:spcPts val="600"/>
              </a:spcBef>
              <a:buFont typeface="Arial" panose="020B0604020202020204" pitchFamily="34" charset="0"/>
              <a:buChar char="•"/>
            </a:pPr>
            <a:r>
              <a:rPr lang="en-US" sz="1800" b="1" dirty="0"/>
              <a:t>Tâche 3 : Visualisation des données dans Python (</a:t>
            </a:r>
            <a:r>
              <a:rPr lang="en-US" sz="1800" b="1" dirty="0" err="1"/>
              <a:t>Colab </a:t>
            </a:r>
            <a:r>
              <a:rPr lang="en-US" sz="1800" b="1" dirty="0"/>
              <a:t>ou </a:t>
            </a:r>
            <a:r>
              <a:rPr lang="en-US" sz="1800" b="1" dirty="0" err="1"/>
              <a:t>Jupyter</a:t>
            </a:r>
            <a:r>
              <a:rPr lang="en-US" sz="1800" b="1" dirty="0"/>
              <a:t>)</a:t>
            </a:r>
          </a:p>
          <a:p>
            <a:pPr marL="873572" lvl="1" indent="-285750">
              <a:lnSpc>
                <a:spcPct val="100000"/>
              </a:lnSpc>
              <a:spcBef>
                <a:spcPts val="600"/>
              </a:spcBef>
              <a:buFont typeface="Arial" panose="020B0604020202020204" pitchFamily="34" charset="0"/>
              <a:buChar char="•"/>
            </a:pPr>
            <a:r>
              <a:rPr lang="en-US" sz="1800" dirty="0"/>
              <a:t>Objectif : Utiliser pandas et matplotlib pour le même ensemble de données.</a:t>
            </a:r>
          </a:p>
          <a:p>
            <a:pPr marL="873572" lvl="1" indent="-285750">
              <a:lnSpc>
                <a:spcPct val="100000"/>
              </a:lnSpc>
              <a:spcBef>
                <a:spcPts val="600"/>
              </a:spcBef>
              <a:buFont typeface="Arial" panose="020B0604020202020204" pitchFamily="34" charset="0"/>
              <a:buChar char="•"/>
            </a:pPr>
            <a:r>
              <a:rPr lang="en-US" sz="1800" dirty="0"/>
              <a:t>Instructions :</a:t>
            </a:r>
          </a:p>
          <a:p>
            <a:pPr marL="1461394" lvl="2" indent="-285750">
              <a:lnSpc>
                <a:spcPct val="100000"/>
              </a:lnSpc>
              <a:spcBef>
                <a:spcPts val="600"/>
              </a:spcBef>
              <a:buFont typeface="Arial" panose="020B0604020202020204" pitchFamily="34" charset="0"/>
              <a:buChar char="•"/>
            </a:pPr>
            <a:r>
              <a:rPr lang="en-US" sz="1800" dirty="0"/>
              <a:t>Importez l'ensemble de données à l'aide de </a:t>
            </a:r>
            <a:r>
              <a:rPr lang="en-US" sz="1800" dirty="0" err="1"/>
              <a:t>pandas.read_csv</a:t>
            </a:r>
            <a:r>
              <a:rPr lang="en-US" sz="1800" dirty="0"/>
              <a:t>().</a:t>
            </a:r>
          </a:p>
          <a:p>
            <a:pPr marL="1461394" lvl="2" indent="-285750">
              <a:lnSpc>
                <a:spcPct val="100000"/>
              </a:lnSpc>
              <a:spcBef>
                <a:spcPts val="600"/>
              </a:spcBef>
              <a:buFont typeface="Arial" panose="020B0604020202020204" pitchFamily="34" charset="0"/>
              <a:buChar char="•"/>
            </a:pPr>
            <a:r>
              <a:rPr lang="en-US" sz="1800" dirty="0"/>
              <a:t>Effectuez un tracé et une synthèse similaires à ceux réalisés dans MATLAB.</a:t>
            </a:r>
          </a:p>
          <a:p>
            <a:pPr marL="285750" indent="-285750">
              <a:lnSpc>
                <a:spcPct val="100000"/>
              </a:lnSpc>
              <a:spcBef>
                <a:spcPts val="600"/>
              </a:spcBef>
              <a:buFont typeface="Arial" panose="020B0604020202020204" pitchFamily="34" charset="0"/>
              <a:buChar char="•"/>
            </a:pPr>
            <a:endParaRPr lang="en-US" sz="1800" dirty="0"/>
          </a:p>
        </p:txBody>
      </p:sp>
      <p:sp>
        <p:nvSpPr>
          <p:cNvPr id="5" name="object 3">
            <a:extLst>
              <a:ext uri="{FF2B5EF4-FFF2-40B4-BE49-F238E27FC236}">
                <a16:creationId xmlns:a16="http://schemas.microsoft.com/office/drawing/2014/main" id="{03E6BD8D-BB51-D064-D6DC-82D3DCF5243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8.1. Analyse comparative des données de transport dans MATLAB et Python</a:t>
            </a:r>
            <a:endParaRPr lang="en-US" b="1" dirty="0">
              <a:solidFill>
                <a:schemeClr val="tx1"/>
              </a:solidFill>
            </a:endParaRPr>
          </a:p>
        </p:txBody>
      </p:sp>
    </p:spTree>
    <p:extLst>
      <p:ext uri="{BB962C8B-B14F-4D97-AF65-F5344CB8AC3E}">
        <p14:creationId xmlns:p14="http://schemas.microsoft.com/office/powerpoint/2010/main" val="18351218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F5449-44D4-69D6-9DEF-4F895C202D9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7003DC8-F210-146C-2D92-3A92632F829D}"/>
              </a:ext>
            </a:extLst>
          </p:cNvPr>
          <p:cNvSpPr txBox="1">
            <a:spLocks noGrp="1"/>
          </p:cNvSpPr>
          <p:nvPr>
            <p:ph type="title"/>
          </p:nvPr>
        </p:nvSpPr>
        <p:spPr>
          <a:xfrm>
            <a:off x="726281" y="432621"/>
            <a:ext cx="2750450" cy="385820"/>
          </a:xfrm>
          <a:prstGeom prst="rect">
            <a:avLst/>
          </a:prstGeom>
          <a:solidFill>
            <a:srgbClr val="FD001F"/>
          </a:solidFill>
        </p:spPr>
        <p:txBody>
          <a:bodyPr vert="horz" wrap="square" lIns="0" tIns="16329" rIns="0" bIns="0" rtlCol="0">
            <a:spAutoFit/>
          </a:bodyPr>
          <a:lstStyle/>
          <a:p>
            <a:pPr marL="22043" algn="l">
              <a:spcBef>
                <a:spcPts val="129"/>
              </a:spcBef>
            </a:pPr>
            <a:r>
              <a:rPr lang="en-US" sz="2400" b="1" dirty="0">
                <a:solidFill>
                  <a:schemeClr val="bg1"/>
                </a:solidFill>
                <a:latin typeface="Aptos" panose="020B0004020202020204" pitchFamily="34" charset="0"/>
              </a:rPr>
              <a:t>8. </a:t>
            </a:r>
            <a:r>
              <a:rPr lang="en-US" sz="2400" b="1" dirty="0">
                <a:solidFill>
                  <a:schemeClr val="bg1"/>
                </a:solidFill>
              </a:rPr>
              <a:t>Travaux pratiques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DE1DCFD-AB97-378B-B88D-1E4449DE5F7B}"/>
              </a:ext>
            </a:extLst>
          </p:cNvPr>
          <p:cNvSpPr>
            <a:spLocks noGrp="1"/>
          </p:cNvSpPr>
          <p:nvPr>
            <p:ph type="sldNum" sz="quarter" idx="7"/>
          </p:nvPr>
        </p:nvSpPr>
        <p:spPr>
          <a:xfrm>
            <a:off x="5888334" y="6321215"/>
            <a:ext cx="331180" cy="244413"/>
          </a:xfrm>
        </p:spPr>
        <p:txBody>
          <a:bodyPr/>
          <a:lstStyle/>
          <a:p>
            <a:pPr marL="103685">
              <a:lnSpc>
                <a:spcPts val="1633"/>
              </a:lnSpc>
            </a:pPr>
            <a:fld id="{81D60167-4931-47E6-BA6A-407CBD079E47}" type="slidenum">
              <a:rPr lang="en-AT" spc="-64" smtClean="0"/>
              <a:t>75</a:t>
            </a:fld>
            <a:endParaRPr lang="en-AT" spc="-64" dirty="0"/>
          </a:p>
        </p:txBody>
      </p:sp>
      <p:sp>
        <p:nvSpPr>
          <p:cNvPr id="4" name="object 6">
            <a:extLst>
              <a:ext uri="{FF2B5EF4-FFF2-40B4-BE49-F238E27FC236}">
                <a16:creationId xmlns:a16="http://schemas.microsoft.com/office/drawing/2014/main" id="{CF7DD503-B80F-4B95-C35F-CAF13170D4F1}"/>
              </a:ext>
            </a:extLst>
          </p:cNvPr>
          <p:cNvSpPr txBox="1">
            <a:spLocks/>
          </p:cNvSpPr>
          <p:nvPr/>
        </p:nvSpPr>
        <p:spPr>
          <a:xfrm>
            <a:off x="7280031" y="6349505"/>
            <a:ext cx="4179441"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Content Placeholder 2">
            <a:extLst>
              <a:ext uri="{FF2B5EF4-FFF2-40B4-BE49-F238E27FC236}">
                <a16:creationId xmlns:a16="http://schemas.microsoft.com/office/drawing/2014/main" id="{A6511484-0783-98DE-1EEF-340F16DCD604}"/>
              </a:ext>
            </a:extLst>
          </p:cNvPr>
          <p:cNvSpPr txBox="1">
            <a:spLocks/>
          </p:cNvSpPr>
          <p:nvPr/>
        </p:nvSpPr>
        <p:spPr>
          <a:xfrm>
            <a:off x="729404" y="1495650"/>
            <a:ext cx="10733192" cy="3352681"/>
          </a:xfrm>
          <a:prstGeom prst="rect">
            <a:avLst/>
          </a:prstGeom>
        </p:spPr>
        <p:txBody>
          <a:bodyPr>
            <a:noAutofit/>
          </a:bodyPr>
          <a:lst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a:lstStyle>
          <a:p>
            <a:r>
              <a:rPr lang="en-US" sz="1800" b="1" dirty="0"/>
              <a:t>Tâche 4 : Comparer les résultats</a:t>
            </a:r>
          </a:p>
          <a:p>
            <a:pPr marL="873572" lvl="1" indent="-285750">
              <a:lnSpc>
                <a:spcPct val="100000"/>
              </a:lnSpc>
              <a:spcBef>
                <a:spcPts val="600"/>
              </a:spcBef>
              <a:buFont typeface="Arial" panose="020B0604020202020204" pitchFamily="34" charset="0"/>
              <a:buChar char="•"/>
            </a:pPr>
            <a:r>
              <a:rPr lang="en-US" sz="1800" dirty="0"/>
              <a:t>Objectif : réfléchir aux capacités des outils.</a:t>
            </a:r>
          </a:p>
          <a:p>
            <a:pPr marL="873572" lvl="1" indent="-285750">
              <a:lnSpc>
                <a:spcPct val="100000"/>
              </a:lnSpc>
              <a:spcBef>
                <a:spcPts val="600"/>
              </a:spcBef>
              <a:buFont typeface="Arial" panose="020B0604020202020204" pitchFamily="34" charset="0"/>
              <a:buChar char="•"/>
            </a:pPr>
            <a:r>
              <a:rPr lang="en-US" sz="1800" dirty="0"/>
              <a:t>Instructions :</a:t>
            </a:r>
          </a:p>
          <a:p>
            <a:pPr lvl="2">
              <a:lnSpc>
                <a:spcPct val="100000"/>
              </a:lnSpc>
              <a:spcBef>
                <a:spcPts val="600"/>
              </a:spcBef>
            </a:pPr>
            <a:r>
              <a:rPr lang="en-US" sz="1800" dirty="0"/>
              <a:t>Résumez dans un bref rapport :</a:t>
            </a:r>
          </a:p>
          <a:p>
            <a:pPr marL="1461394" lvl="2" indent="-285750">
              <a:lnSpc>
                <a:spcPct val="100000"/>
              </a:lnSpc>
              <a:spcBef>
                <a:spcPts val="600"/>
              </a:spcBef>
              <a:buFont typeface="Arial" panose="020B0604020202020204" pitchFamily="34" charset="0"/>
              <a:buChar char="•"/>
            </a:pPr>
            <a:r>
              <a:rPr lang="en-US" sz="1800" dirty="0"/>
              <a:t>Quel outil était le plus facile à utiliser ?</a:t>
            </a:r>
          </a:p>
          <a:p>
            <a:pPr marL="1461394" lvl="2" indent="-285750">
              <a:lnSpc>
                <a:spcPct val="100000"/>
              </a:lnSpc>
              <a:spcBef>
                <a:spcPts val="600"/>
              </a:spcBef>
              <a:buFont typeface="Arial" panose="020B0604020202020204" pitchFamily="34" charset="0"/>
              <a:buChar char="•"/>
            </a:pPr>
            <a:r>
              <a:rPr lang="en-US" sz="1800" dirty="0"/>
              <a:t>Lequel offrait la meilleure flexibilité de traçage ?</a:t>
            </a:r>
          </a:p>
          <a:p>
            <a:pPr marL="1461394" lvl="2" indent="-285750">
              <a:lnSpc>
                <a:spcPct val="100000"/>
              </a:lnSpc>
              <a:spcBef>
                <a:spcPts val="600"/>
              </a:spcBef>
              <a:buFont typeface="Arial" panose="020B0604020202020204" pitchFamily="34" charset="0"/>
              <a:buChar char="•"/>
            </a:pPr>
            <a:r>
              <a:rPr lang="en-US" sz="1800" dirty="0"/>
              <a:t>Y a-t-il des différences dans la manière dont les résultats sont visualisés ou interprétés ?</a:t>
            </a:r>
          </a:p>
          <a:p>
            <a:endParaRPr lang="en-US" sz="1800" b="1" dirty="0"/>
          </a:p>
        </p:txBody>
      </p:sp>
      <p:sp>
        <p:nvSpPr>
          <p:cNvPr id="5" name="object 3">
            <a:extLst>
              <a:ext uri="{FF2B5EF4-FFF2-40B4-BE49-F238E27FC236}">
                <a16:creationId xmlns:a16="http://schemas.microsoft.com/office/drawing/2014/main" id="{C6DFD5CC-5B52-9644-C094-BB15B4CFB4C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8.1. Analyse comparative des données de transport dans MATLAB et Python</a:t>
            </a:r>
            <a:endParaRPr lang="en-US" b="1" dirty="0">
              <a:solidFill>
                <a:schemeClr val="tx1"/>
              </a:solidFill>
            </a:endParaRPr>
          </a:p>
        </p:txBody>
      </p:sp>
    </p:spTree>
    <p:extLst>
      <p:ext uri="{BB962C8B-B14F-4D97-AF65-F5344CB8AC3E}">
        <p14:creationId xmlns:p14="http://schemas.microsoft.com/office/powerpoint/2010/main" val="186883292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60A84-3DC7-5532-F3B0-02ECE760C1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2C2A8DA-DC0C-8E10-8E18-CCF1A48F6090}"/>
              </a:ext>
            </a:extLst>
          </p:cNvPr>
          <p:cNvSpPr txBox="1">
            <a:spLocks noGrp="1"/>
          </p:cNvSpPr>
          <p:nvPr>
            <p:ph type="title"/>
          </p:nvPr>
        </p:nvSpPr>
        <p:spPr>
          <a:xfrm>
            <a:off x="726281" y="432621"/>
            <a:ext cx="2750449" cy="385820"/>
          </a:xfrm>
          <a:prstGeom prst="rect">
            <a:avLst/>
          </a:prstGeom>
          <a:solidFill>
            <a:srgbClr val="FD001F"/>
          </a:solidFill>
        </p:spPr>
        <p:txBody>
          <a:bodyPr vert="horz" wrap="square" lIns="0" tIns="16329" rIns="0" bIns="0" rtlCol="0">
            <a:spAutoFit/>
          </a:bodyPr>
          <a:lstStyle/>
          <a:p>
            <a:pPr marL="22043" algn="l" defTabSz="914400" hangingPunct="1">
              <a:lnSpc>
                <a:spcPct val="100000"/>
              </a:lnSpc>
              <a:spcBef>
                <a:spcPts val="129"/>
              </a:spcBef>
            </a:pPr>
            <a:r>
              <a:rPr lang="en-US" sz="2400" b="1" dirty="0">
                <a:solidFill>
                  <a:schemeClr val="bg1"/>
                </a:solidFill>
                <a:latin typeface="Aptos" panose="020B0004020202020204" pitchFamily="34" charset="0"/>
              </a:rPr>
              <a:t>8. </a:t>
            </a:r>
            <a:r>
              <a:rPr lang="en-US" sz="2400" b="1" dirty="0">
                <a:solidFill>
                  <a:schemeClr val="bg1"/>
                </a:solidFill>
              </a:rPr>
              <a:t>Travaux pratiques</a:t>
            </a:r>
            <a:endParaRPr lang="en-US"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511674D9-DAA1-74AE-A530-9E71F351D2F4}"/>
              </a:ext>
            </a:extLst>
          </p:cNvPr>
          <p:cNvSpPr>
            <a:spLocks noGrp="1"/>
          </p:cNvSpPr>
          <p:nvPr>
            <p:ph type="sldNum" sz="quarter" idx="7"/>
          </p:nvPr>
        </p:nvSpPr>
        <p:spPr>
          <a:xfrm>
            <a:off x="5878286" y="6331263"/>
            <a:ext cx="341228" cy="244413"/>
          </a:xfrm>
        </p:spPr>
        <p:txBody>
          <a:bodyPr/>
          <a:lstStyle/>
          <a:p>
            <a:pPr marL="103685">
              <a:lnSpc>
                <a:spcPts val="1633"/>
              </a:lnSpc>
            </a:pPr>
            <a:fld id="{81D60167-4931-47E6-BA6A-407CBD079E47}" type="slidenum">
              <a:rPr lang="en-AT" spc="-64" smtClean="0"/>
              <a:t>76</a:t>
            </a:fld>
            <a:endParaRPr lang="en-AT" spc="-64" dirty="0"/>
          </a:p>
        </p:txBody>
      </p:sp>
      <p:graphicFrame>
        <p:nvGraphicFramePr>
          <p:cNvPr id="5" name="Table 4">
            <a:extLst>
              <a:ext uri="{FF2B5EF4-FFF2-40B4-BE49-F238E27FC236}">
                <a16:creationId xmlns:a16="http://schemas.microsoft.com/office/drawing/2014/main" id="{4B2F04B7-8893-E823-6D77-0CB8324332EC}"/>
              </a:ext>
            </a:extLst>
          </p:cNvPr>
          <p:cNvGraphicFramePr>
            <a:graphicFrameLocks noGrp="1"/>
          </p:cNvGraphicFramePr>
          <p:nvPr>
            <p:extLst>
              <p:ext uri="{D42A27DB-BD31-4B8C-83A1-F6EECF244321}">
                <p14:modId xmlns:p14="http://schemas.microsoft.com/office/powerpoint/2010/main" val="1069997841"/>
              </p:ext>
            </p:extLst>
          </p:nvPr>
        </p:nvGraphicFramePr>
        <p:xfrm>
          <a:off x="822960" y="1388202"/>
          <a:ext cx="10659094" cy="4856480"/>
        </p:xfrm>
        <a:graphic>
          <a:graphicData uri="http://schemas.openxmlformats.org/drawingml/2006/table">
            <a:tbl>
              <a:tblPr firstRow="1" bandRow="1">
                <a:tableStyleId>{EEE7283C-3CF3-47DC-8721-378D4A62B228}</a:tableStyleId>
              </a:tblPr>
              <a:tblGrid>
                <a:gridCol w="1378558">
                  <a:extLst>
                    <a:ext uri="{9D8B030D-6E8A-4147-A177-3AD203B41FA5}">
                      <a16:colId xmlns:a16="http://schemas.microsoft.com/office/drawing/2014/main" val="306479142"/>
                    </a:ext>
                  </a:extLst>
                </a:gridCol>
                <a:gridCol w="3248846">
                  <a:extLst>
                    <a:ext uri="{9D8B030D-6E8A-4147-A177-3AD203B41FA5}">
                      <a16:colId xmlns:a16="http://schemas.microsoft.com/office/drawing/2014/main" val="3374657307"/>
                    </a:ext>
                  </a:extLst>
                </a:gridCol>
                <a:gridCol w="6031690">
                  <a:extLst>
                    <a:ext uri="{9D8B030D-6E8A-4147-A177-3AD203B41FA5}">
                      <a16:colId xmlns:a16="http://schemas.microsoft.com/office/drawing/2014/main" val="715852961"/>
                    </a:ext>
                  </a:extLst>
                </a:gridCol>
              </a:tblGrid>
              <a:tr h="370840">
                <a:tc>
                  <a:txBody>
                    <a:bodyPr/>
                    <a:lstStyle/>
                    <a:p>
                      <a:r>
                        <a:rPr lang="en-US" sz="1600" dirty="0"/>
                        <a:t>Section</a:t>
                      </a:r>
                    </a:p>
                  </a:txBody>
                  <a:tcPr/>
                </a:tc>
                <a:tc>
                  <a:txBody>
                    <a:bodyPr/>
                    <a:lstStyle/>
                    <a:p>
                      <a:r>
                        <a:rPr lang="en-US" sz="1600" dirty="0"/>
                        <a:t>Titre</a:t>
                      </a:r>
                    </a:p>
                  </a:txBody>
                  <a:tcPr/>
                </a:tc>
                <a:tc>
                  <a:txBody>
                    <a:bodyPr/>
                    <a:lstStyle/>
                    <a:p>
                      <a:r>
                        <a:rPr lang="en-US" sz="1600" dirty="0"/>
                        <a:t>Description</a:t>
                      </a:r>
                    </a:p>
                  </a:txBody>
                  <a:tcPr/>
                </a:tc>
                <a:extLst>
                  <a:ext uri="{0D108BD9-81ED-4DB2-BD59-A6C34878D82A}">
                    <a16:rowId xmlns:a16="http://schemas.microsoft.com/office/drawing/2014/main" val="2802839418"/>
                  </a:ext>
                </a:extLst>
              </a:tr>
              <a:tr h="370840">
                <a:tc>
                  <a:txBody>
                    <a:bodyPr/>
                    <a:lstStyle/>
                    <a:p>
                      <a:pPr algn="ctr"/>
                      <a:r>
                        <a:rPr lang="en-US" sz="1600" dirty="0"/>
                        <a:t>1</a:t>
                      </a:r>
                    </a:p>
                  </a:txBody>
                  <a:tcPr/>
                </a:tc>
                <a:tc>
                  <a:txBody>
                    <a:bodyPr/>
                    <a:lstStyle/>
                    <a:p>
                      <a:r>
                        <a:rPr lang="en-US" sz="1600" dirty="0"/>
                        <a:t>Page de titre</a:t>
                      </a:r>
                    </a:p>
                  </a:txBody>
                  <a:tcPr/>
                </a:tc>
                <a:tc>
                  <a:txBody>
                    <a:bodyPr/>
                    <a:lstStyle/>
                    <a:p>
                      <a:r>
                        <a:rPr lang="en-US" sz="1600" dirty="0"/>
                        <a:t>Titre du laboratoire, cours, nom de l'étudiant, identifiant, date</a:t>
                      </a:r>
                    </a:p>
                  </a:txBody>
                  <a:tcPr/>
                </a:tc>
                <a:extLst>
                  <a:ext uri="{0D108BD9-81ED-4DB2-BD59-A6C34878D82A}">
                    <a16:rowId xmlns:a16="http://schemas.microsoft.com/office/drawing/2014/main" val="539689978"/>
                  </a:ext>
                </a:extLst>
              </a:tr>
              <a:tr h="370840">
                <a:tc>
                  <a:txBody>
                    <a:bodyPr/>
                    <a:lstStyle/>
                    <a:p>
                      <a:pPr algn="ctr"/>
                      <a:r>
                        <a:rPr lang="en-US" sz="1600" dirty="0"/>
                        <a:t>2</a:t>
                      </a:r>
                    </a:p>
                  </a:txBody>
                  <a:tcPr/>
                </a:tc>
                <a:tc>
                  <a:txBody>
                    <a:bodyPr/>
                    <a:lstStyle/>
                    <a:p>
                      <a:r>
                        <a:rPr lang="en-US" sz="1600" dirty="0"/>
                        <a:t>Objectifs</a:t>
                      </a:r>
                    </a:p>
                  </a:txBody>
                  <a:tcPr/>
                </a:tc>
                <a:tc>
                  <a:txBody>
                    <a:bodyPr/>
                    <a:lstStyle/>
                    <a:p>
                      <a:r>
                        <a:rPr lang="en-US" sz="1600" dirty="0"/>
                        <a:t>Objectifs et résultats d'apprentissage attendus du laboratoire</a:t>
                      </a:r>
                    </a:p>
                  </a:txBody>
                  <a:tcPr/>
                </a:tc>
                <a:extLst>
                  <a:ext uri="{0D108BD9-81ED-4DB2-BD59-A6C34878D82A}">
                    <a16:rowId xmlns:a16="http://schemas.microsoft.com/office/drawing/2014/main" val="629551756"/>
                  </a:ext>
                </a:extLst>
              </a:tr>
              <a:tr h="370840">
                <a:tc>
                  <a:txBody>
                    <a:bodyPr/>
                    <a:lstStyle/>
                    <a:p>
                      <a:pPr algn="ctr"/>
                      <a:r>
                        <a:rPr lang="en-US" sz="1600" dirty="0"/>
                        <a:t>3</a:t>
                      </a:r>
                    </a:p>
                  </a:txBody>
                  <a:tcPr/>
                </a:tc>
                <a:tc>
                  <a:txBody>
                    <a:bodyPr/>
                    <a:lstStyle/>
                    <a:p>
                      <a:r>
                        <a:rPr lang="en-US" sz="1600" dirty="0"/>
                        <a:t>Introduction</a:t>
                      </a:r>
                    </a:p>
                  </a:txBody>
                  <a:tcPr/>
                </a:tc>
                <a:tc>
                  <a:txBody>
                    <a:bodyPr/>
                    <a:lstStyle/>
                    <a:p>
                      <a:r>
                        <a:rPr lang="en-US" sz="1600" dirty="0"/>
                        <a:t>Contexte des données de transport et pertinence des outils</a:t>
                      </a:r>
                    </a:p>
                  </a:txBody>
                  <a:tcPr/>
                </a:tc>
                <a:extLst>
                  <a:ext uri="{0D108BD9-81ED-4DB2-BD59-A6C34878D82A}">
                    <a16:rowId xmlns:a16="http://schemas.microsoft.com/office/drawing/2014/main" val="2800324533"/>
                  </a:ext>
                </a:extLst>
              </a:tr>
              <a:tr h="370840">
                <a:tc>
                  <a:txBody>
                    <a:bodyPr/>
                    <a:lstStyle/>
                    <a:p>
                      <a:pPr algn="ctr"/>
                      <a:r>
                        <a:rPr lang="en-US" sz="1600" dirty="0"/>
                        <a:t>4</a:t>
                      </a:r>
                    </a:p>
                  </a:txBody>
                  <a:tcPr/>
                </a:tc>
                <a:tc>
                  <a:txBody>
                    <a:bodyPr/>
                    <a:lstStyle/>
                    <a:p>
                      <a:r>
                        <a:rPr lang="en-US" sz="1600" dirty="0"/>
                        <a:t>Méthodologie</a:t>
                      </a:r>
                    </a:p>
                    <a:p>
                      <a:pPr marL="873572" lvl="1" indent="-285750">
                        <a:buFont typeface="Arial" panose="020B0604020202020204" pitchFamily="34" charset="0"/>
                        <a:buChar char="•"/>
                      </a:pPr>
                      <a:r>
                        <a:rPr lang="en-US" sz="1600" dirty="0"/>
                        <a:t>Acquisition des ensembles de données</a:t>
                      </a:r>
                    </a:p>
                    <a:p>
                      <a:pPr marL="873572" lvl="1" indent="-285750">
                        <a:buFont typeface="Arial" panose="020B0604020202020204" pitchFamily="34" charset="0"/>
                        <a:buChar char="•"/>
                      </a:pPr>
                      <a:r>
                        <a:rPr lang="en-US" sz="1600" dirty="0"/>
                        <a:t>Analyse MATLAB</a:t>
                      </a:r>
                    </a:p>
                    <a:p>
                      <a:pPr marL="873572" lvl="1" indent="-285750">
                        <a:buFont typeface="Arial" panose="020B0604020202020204" pitchFamily="34" charset="0"/>
                        <a:buChar char="•"/>
                      </a:pPr>
                      <a:r>
                        <a:rPr lang="en-US" sz="1600" dirty="0"/>
                        <a:t>Analyse Python</a:t>
                      </a:r>
                    </a:p>
                  </a:txBody>
                  <a:tcPr/>
                </a:tc>
                <a:tc>
                  <a:txBody>
                    <a:bodyPr/>
                    <a:lstStyle/>
                    <a:p>
                      <a:r>
                        <a:rPr lang="en-US" sz="1600" dirty="0"/>
                        <a:t>Procédure étape par étape pour le traitement et la visualisation des ensembles de données</a:t>
                      </a:r>
                    </a:p>
                  </a:txBody>
                  <a:tcPr/>
                </a:tc>
                <a:extLst>
                  <a:ext uri="{0D108BD9-81ED-4DB2-BD59-A6C34878D82A}">
                    <a16:rowId xmlns:a16="http://schemas.microsoft.com/office/drawing/2014/main" val="311750034"/>
                  </a:ext>
                </a:extLst>
              </a:tr>
              <a:tr h="370840">
                <a:tc>
                  <a:txBody>
                    <a:bodyPr/>
                    <a:lstStyle/>
                    <a:p>
                      <a:pPr algn="ctr"/>
                      <a:r>
                        <a:rPr lang="en-US" sz="1600" dirty="0"/>
                        <a:t>5</a:t>
                      </a:r>
                    </a:p>
                  </a:txBody>
                  <a:tcPr/>
                </a:tc>
                <a:tc>
                  <a:txBody>
                    <a:bodyPr/>
                    <a:lstStyle/>
                    <a:p>
                      <a:r>
                        <a:rPr lang="en-US" sz="1600" dirty="0"/>
                        <a:t>Résultats</a:t>
                      </a:r>
                    </a:p>
                  </a:txBody>
                  <a:tcPr/>
                </a:tc>
                <a:tc>
                  <a:txBody>
                    <a:bodyPr/>
                    <a:lstStyle/>
                    <a:p>
                      <a:r>
                        <a:rPr lang="en-US" sz="1600" dirty="0"/>
                        <a:t>Graphiques et observations à partir des deux outils</a:t>
                      </a:r>
                    </a:p>
                  </a:txBody>
                  <a:tcPr/>
                </a:tc>
                <a:extLst>
                  <a:ext uri="{0D108BD9-81ED-4DB2-BD59-A6C34878D82A}">
                    <a16:rowId xmlns:a16="http://schemas.microsoft.com/office/drawing/2014/main" val="263467457"/>
                  </a:ext>
                </a:extLst>
              </a:tr>
              <a:tr h="370840">
                <a:tc>
                  <a:txBody>
                    <a:bodyPr/>
                    <a:lstStyle/>
                    <a:p>
                      <a:pPr algn="ctr"/>
                      <a:r>
                        <a:rPr lang="en-US" sz="1600" dirty="0"/>
                        <a:t>6</a:t>
                      </a:r>
                    </a:p>
                  </a:txBody>
                  <a:tcPr/>
                </a:tc>
                <a:tc>
                  <a:txBody>
                    <a:bodyPr/>
                    <a:lstStyle/>
                    <a:p>
                      <a:r>
                        <a:rPr lang="en-US" sz="1600" dirty="0"/>
                        <a:t>Discussion</a:t>
                      </a:r>
                    </a:p>
                  </a:txBody>
                  <a:tcPr/>
                </a:tc>
                <a:tc>
                  <a:txBody>
                    <a:bodyPr/>
                    <a:lstStyle/>
                    <a:p>
                      <a:r>
                        <a:rPr lang="en-US" sz="1600" dirty="0"/>
                        <a:t>Analyse comparative, efficacité des outils, défis</a:t>
                      </a:r>
                    </a:p>
                  </a:txBody>
                  <a:tcPr/>
                </a:tc>
                <a:extLst>
                  <a:ext uri="{0D108BD9-81ED-4DB2-BD59-A6C34878D82A}">
                    <a16:rowId xmlns:a16="http://schemas.microsoft.com/office/drawing/2014/main" val="1738223014"/>
                  </a:ext>
                </a:extLst>
              </a:tr>
              <a:tr h="370840">
                <a:tc>
                  <a:txBody>
                    <a:bodyPr/>
                    <a:lstStyle/>
                    <a:p>
                      <a:pPr algn="ctr"/>
                      <a:r>
                        <a:rPr lang="en-US" sz="1600" dirty="0"/>
                        <a:t>7</a:t>
                      </a:r>
                    </a:p>
                  </a:txBody>
                  <a:tcPr/>
                </a:tc>
                <a:tc>
                  <a:txBody>
                    <a:bodyPr/>
                    <a:lstStyle/>
                    <a:p>
                      <a:r>
                        <a:rPr lang="en-US" sz="1600" dirty="0"/>
                        <a:t>Conclusion</a:t>
                      </a:r>
                    </a:p>
                  </a:txBody>
                  <a:tcPr/>
                </a:tc>
                <a:tc>
                  <a:txBody>
                    <a:bodyPr/>
                    <a:lstStyle/>
                    <a:p>
                      <a:r>
                        <a:rPr lang="en-US" sz="1600" dirty="0"/>
                        <a:t>Résumé des enseignements et réflexions</a:t>
                      </a:r>
                    </a:p>
                  </a:txBody>
                  <a:tcPr/>
                </a:tc>
                <a:extLst>
                  <a:ext uri="{0D108BD9-81ED-4DB2-BD59-A6C34878D82A}">
                    <a16:rowId xmlns:a16="http://schemas.microsoft.com/office/drawing/2014/main" val="1831655391"/>
                  </a:ext>
                </a:extLst>
              </a:tr>
              <a:tr h="370840">
                <a:tc>
                  <a:txBody>
                    <a:bodyPr/>
                    <a:lstStyle/>
                    <a:p>
                      <a:pPr algn="ctr"/>
                      <a:r>
                        <a:rPr lang="en-US" sz="1600" dirty="0"/>
                        <a:t>8</a:t>
                      </a:r>
                    </a:p>
                  </a:txBody>
                  <a:tcPr/>
                </a:tc>
                <a:tc>
                  <a:txBody>
                    <a:bodyPr/>
                    <a:lstStyle/>
                    <a:p>
                      <a:r>
                        <a:rPr lang="en-US" sz="1600" dirty="0"/>
                        <a:t>Références</a:t>
                      </a:r>
                    </a:p>
                  </a:txBody>
                  <a:tcPr/>
                </a:tc>
                <a:tc>
                  <a:txBody>
                    <a:bodyPr/>
                    <a:lstStyle/>
                    <a:p>
                      <a:r>
                        <a:rPr lang="en-US" sz="1600" dirty="0"/>
                        <a:t>Sources citées : ensembles de données, logiciels, tutoriels</a:t>
                      </a:r>
                    </a:p>
                  </a:txBody>
                  <a:tcPr/>
                </a:tc>
                <a:extLst>
                  <a:ext uri="{0D108BD9-81ED-4DB2-BD59-A6C34878D82A}">
                    <a16:rowId xmlns:a16="http://schemas.microsoft.com/office/drawing/2014/main" val="2159485567"/>
                  </a:ext>
                </a:extLst>
              </a:tr>
              <a:tr h="370840">
                <a:tc>
                  <a:txBody>
                    <a:bodyPr/>
                    <a:lstStyle/>
                    <a:p>
                      <a:pPr algn="ctr"/>
                      <a:r>
                        <a:rPr lang="en-US" sz="1600" dirty="0"/>
                        <a:t>9</a:t>
                      </a:r>
                    </a:p>
                  </a:txBody>
                  <a:tcPr/>
                </a:tc>
                <a:tc>
                  <a:txBody>
                    <a:bodyPr/>
                    <a:lstStyle/>
                    <a:p>
                      <a:r>
                        <a:rPr lang="en-US" sz="1600" dirty="0"/>
                        <a:t>Annexes</a:t>
                      </a:r>
                    </a:p>
                  </a:txBody>
                  <a:tcPr/>
                </a:tc>
                <a:tc>
                  <a:txBody>
                    <a:bodyPr/>
                    <a:lstStyle/>
                    <a:p>
                      <a:r>
                        <a:rPr lang="en-US" sz="1600" dirty="0"/>
                        <a:t>Code, graphiques supplémentaires, captures d'écran, extraits de données brutes</a:t>
                      </a:r>
                    </a:p>
                  </a:txBody>
                  <a:tcPr/>
                </a:tc>
                <a:extLst>
                  <a:ext uri="{0D108BD9-81ED-4DB2-BD59-A6C34878D82A}">
                    <a16:rowId xmlns:a16="http://schemas.microsoft.com/office/drawing/2014/main" val="2246080761"/>
                  </a:ext>
                </a:extLst>
              </a:tr>
            </a:tbl>
          </a:graphicData>
        </a:graphic>
      </p:graphicFrame>
      <p:sp>
        <p:nvSpPr>
          <p:cNvPr id="4" name="object 6">
            <a:extLst>
              <a:ext uri="{FF2B5EF4-FFF2-40B4-BE49-F238E27FC236}">
                <a16:creationId xmlns:a16="http://schemas.microsoft.com/office/drawing/2014/main" id="{B5A81C0E-5B85-CBAD-9405-0ACED1674DB5}"/>
              </a:ext>
            </a:extLst>
          </p:cNvPr>
          <p:cNvSpPr txBox="1">
            <a:spLocks/>
          </p:cNvSpPr>
          <p:nvPr/>
        </p:nvSpPr>
        <p:spPr>
          <a:xfrm>
            <a:off x="6963509" y="6349505"/>
            <a:ext cx="4495964" cy="178062"/>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3" name="object 3">
            <a:extLst>
              <a:ext uri="{FF2B5EF4-FFF2-40B4-BE49-F238E27FC236}">
                <a16:creationId xmlns:a16="http://schemas.microsoft.com/office/drawing/2014/main" id="{9C79F434-3ECD-7C54-4997-D6F831F525C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8.2. Structure du rapport de laboratoire</a:t>
            </a:r>
            <a:endParaRPr lang="en-US" b="1" dirty="0">
              <a:solidFill>
                <a:schemeClr val="tx1"/>
              </a:solidFill>
            </a:endParaRPr>
          </a:p>
        </p:txBody>
      </p:sp>
    </p:spTree>
    <p:extLst>
      <p:ext uri="{BB962C8B-B14F-4D97-AF65-F5344CB8AC3E}">
        <p14:creationId xmlns:p14="http://schemas.microsoft.com/office/powerpoint/2010/main" val="64667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6954946-319F-2B93-83AB-777045047672}"/>
              </a:ext>
            </a:extLst>
          </p:cNvPr>
          <p:cNvSpPr txBox="1">
            <a:spLocks/>
          </p:cNvSpPr>
          <p:nvPr/>
        </p:nvSpPr>
        <p:spPr>
          <a:xfrm>
            <a:off x="1092200" y="3429000"/>
            <a:ext cx="6516104" cy="949719"/>
          </a:xfrm>
          <a:prstGeom prst="rect">
            <a:avLst/>
          </a:prstGeom>
          <a:ln w="12700">
            <a:miter lim="400000"/>
          </a:ln>
          <a:extLst>
            <a:ext uri="{C572A759-6A51-4108-AA02-DFA0A04FC94B}">
              <ma14:wrappingTextBoxFlag xmlns="" xmlns:a16="http://schemas.microsoft.com/office/drawing/2014/main" xmlns:p14="http://schemas.microsoft.com/office/powerpoint/2010/main" xmlns:ma14="http://schemas.microsoft.com/office/mac/drawingml/2011/main" xmlns:a14="http://schemas.microsoft.com/office/drawing/2010/main" xmlns:m="http://schemas.openxmlformats.org/officeDocument/2006/math" val="1"/>
            </a:ext>
          </a:extLst>
        </p:spPr>
        <p:txBody>
          <a:bodyPr lIns="50800" tIns="50800" rIns="50800" bIns="50800" anchor="b">
            <a:normAutofit/>
          </a:bodyPr>
          <a:lstStyle>
            <a:lvl1pPr marL="0" marR="0" indent="0" algn="l" defTabSz="1219154" rtl="0" latinLnBrk="0">
              <a:lnSpc>
                <a:spcPct val="80000"/>
              </a:lnSpc>
              <a:spcBef>
                <a:spcPts val="0"/>
              </a:spcBef>
              <a:spcAft>
                <a:spcPts val="0"/>
              </a:spcAft>
              <a:buClrTx/>
              <a:buSzTx/>
              <a:buFontTx/>
              <a:buNone/>
              <a:tabLst/>
              <a:defRPr sz="4400" b="1" i="0" u="none" strike="noStrike" cap="none" spc="-232" baseline="0">
                <a:solidFill>
                  <a:srgbClr val="F78722"/>
                </a:solidFill>
                <a:uFillTx/>
                <a:latin typeface="Montserrat Regular" panose="00000500000000000000" pitchFamily="2" charset="-18"/>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a:lstStyle>
          <a:p>
            <a:pPr algn="ctr" hangingPunct="1"/>
            <a:r>
              <a:rPr lang="en-US" dirty="0">
                <a:latin typeface="Calibri" panose="020F0502020204030204" pitchFamily="34" charset="0"/>
                <a:ea typeface="Calibri" panose="020F0502020204030204" pitchFamily="34" charset="0"/>
                <a:cs typeface="Calibri" panose="020F0502020204030204" pitchFamily="34" charset="0"/>
              </a:rPr>
              <a:t>Merci de votre attention !</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6478044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1425767" y="2456234"/>
            <a:ext cx="9587493"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latin typeface="Calibri" panose="020F0502020204030204" pitchFamily="34" charset="0"/>
                <a:cs typeface="Calibri" panose="020F0502020204030204" pitchFamily="34" charset="0"/>
              </a:rPr>
              <a:t>Section 01 :</a:t>
            </a:r>
          </a:p>
          <a:p>
            <a:pPr algn="ctr"/>
            <a:r>
              <a:rPr lang="en-US" sz="3200" b="1" dirty="0">
                <a:solidFill>
                  <a:schemeClr val="bg1"/>
                </a:solidFill>
                <a:latin typeface="Calibri" panose="020F0502020204030204" pitchFamily="34" charset="0"/>
                <a:cs typeface="Calibri" panose="020F0502020204030204" pitchFamily="34" charset="0"/>
              </a:rPr>
              <a:t>Introduction à l'ensemble de données sur les transports</a:t>
            </a:r>
          </a:p>
        </p:txBody>
      </p:sp>
      <p:sp>
        <p:nvSpPr>
          <p:cNvPr id="7" name="Slide Number Placeholder 6">
            <a:extLst>
              <a:ext uri="{FF2B5EF4-FFF2-40B4-BE49-F238E27FC236}">
                <a16:creationId xmlns:a16="http://schemas.microsoft.com/office/drawing/2014/main" id="{676C2A0E-6863-98DD-EF12-5A519B61A550}"/>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8</a:t>
            </a:fld>
            <a:endParaRPr lang="en-AT" spc="-64" dirty="0"/>
          </a:p>
        </p:txBody>
      </p:sp>
      <p:sp>
        <p:nvSpPr>
          <p:cNvPr id="5" name="object 6">
            <a:extLst>
              <a:ext uri="{FF2B5EF4-FFF2-40B4-BE49-F238E27FC236}">
                <a16:creationId xmlns:a16="http://schemas.microsoft.com/office/drawing/2014/main" id="{67C28209-0726-2828-496D-A07A0C8EA828}"/>
              </a:ext>
            </a:extLst>
          </p:cNvPr>
          <p:cNvSpPr txBox="1">
            <a:spLocks/>
          </p:cNvSpPr>
          <p:nvPr/>
        </p:nvSpPr>
        <p:spPr>
          <a:xfrm>
            <a:off x="6953693" y="6349505"/>
            <a:ext cx="45057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6" name="object 6">
            <a:extLst>
              <a:ext uri="{FF2B5EF4-FFF2-40B4-BE49-F238E27FC236}">
                <a16:creationId xmlns:a16="http://schemas.microsoft.com/office/drawing/2014/main" id="{EB48DED4-5DD8-FE4F-0E89-36842B0B66AC}"/>
              </a:ext>
            </a:extLst>
          </p:cNvPr>
          <p:cNvSpPr txBox="1">
            <a:spLocks noGrp="1"/>
          </p:cNvSpPr>
          <p:nvPr>
            <p:ph type="ftr" sz="quarter" idx="5"/>
          </p:nvPr>
        </p:nvSpPr>
        <p:spPr>
          <a:xfrm>
            <a:off x="763501" y="6349505"/>
            <a:ext cx="3574583"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Tree>
    <p:extLst>
      <p:ext uri="{BB962C8B-B14F-4D97-AF65-F5344CB8AC3E}">
        <p14:creationId xmlns:p14="http://schemas.microsoft.com/office/powerpoint/2010/main" val="231132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2B862-8C43-CBF0-8164-54AE63EDF2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D771183-6887-EA79-6A9A-4C05F3EFAB2F}"/>
              </a:ext>
            </a:extLst>
          </p:cNvPr>
          <p:cNvSpPr txBox="1">
            <a:spLocks noGrp="1"/>
          </p:cNvSpPr>
          <p:nvPr>
            <p:ph type="title"/>
          </p:nvPr>
        </p:nvSpPr>
        <p:spPr>
          <a:xfrm>
            <a:off x="726282" y="432621"/>
            <a:ext cx="7611268" cy="385820"/>
          </a:xfrm>
          <a:prstGeom prst="rect">
            <a:avLst/>
          </a:prstGeom>
          <a:solidFill>
            <a:srgbClr val="FD001F"/>
          </a:solidFill>
        </p:spPr>
        <p:txBody>
          <a:bodyPr vert="horz" wrap="square" lIns="0" tIns="16329" rIns="0" bIns="0" rtlCol="0">
            <a:spAutoFit/>
          </a:bodyPr>
          <a:lstStyle/>
          <a:p>
            <a:pPr marL="22043">
              <a:lnSpc>
                <a:spcPct val="100000"/>
              </a:lnSpc>
              <a:spcBef>
                <a:spcPts val="129"/>
              </a:spcBef>
            </a:pPr>
            <a:r>
              <a:rPr lang="en-US" sz="2400" b="1" dirty="0">
                <a:solidFill>
                  <a:schemeClr val="bg1"/>
                </a:solidFill>
                <a:latin typeface="Aptos" panose="020B0004020202020204" pitchFamily="34" charset="0"/>
              </a:rPr>
              <a:t>1. </a:t>
            </a:r>
            <a:r>
              <a:rPr lang="en-US" sz="2400" b="1" i="0" dirty="0">
                <a:solidFill>
                  <a:schemeClr val="bg1"/>
                </a:solidFill>
                <a:latin typeface="Aptos" panose="020B0004020202020204" pitchFamily="34" charset="0"/>
              </a:rPr>
              <a:t>Introduction à l'ensemble de données sur les transports</a:t>
            </a:r>
            <a:endParaRPr sz="2400" b="1" spc="-13" dirty="0">
              <a:solidFill>
                <a:schemeClr val="bg1"/>
              </a:solidFill>
              <a:latin typeface="Aptos" panose="020B0004020202020204" pitchFamily="34" charset="0"/>
            </a:endParaRPr>
          </a:p>
        </p:txBody>
      </p:sp>
      <p:sp>
        <p:nvSpPr>
          <p:cNvPr id="10" name="Slide Number Placeholder 9">
            <a:extLst>
              <a:ext uri="{FF2B5EF4-FFF2-40B4-BE49-F238E27FC236}">
                <a16:creationId xmlns:a16="http://schemas.microsoft.com/office/drawing/2014/main" id="{89C03B2B-D6E1-F3E6-7803-510D8A293E8F}"/>
              </a:ext>
            </a:extLst>
          </p:cNvPr>
          <p:cNvSpPr>
            <a:spLocks noGrp="1"/>
          </p:cNvSpPr>
          <p:nvPr>
            <p:ph type="sldNum" sz="quarter" idx="7"/>
          </p:nvPr>
        </p:nvSpPr>
        <p:spPr>
          <a:xfrm>
            <a:off x="5966240" y="6291072"/>
            <a:ext cx="253274" cy="241092"/>
          </a:xfrm>
        </p:spPr>
        <p:txBody>
          <a:bodyPr/>
          <a:lstStyle/>
          <a:p>
            <a:pPr marL="103685">
              <a:lnSpc>
                <a:spcPts val="1633"/>
              </a:lnSpc>
            </a:pPr>
            <a:fld id="{81D60167-4931-47E6-BA6A-407CBD079E47}" type="slidenum">
              <a:rPr lang="en-AT" spc="-64" smtClean="0"/>
              <a:t>9</a:t>
            </a:fld>
            <a:endParaRPr lang="en-AT" spc="-64" dirty="0"/>
          </a:p>
        </p:txBody>
      </p:sp>
      <p:pic>
        <p:nvPicPr>
          <p:cNvPr id="2052" name="Picture 4" descr="AI Data Sets &amp; Catalogs Services for Enterprises - Acgence.com">
            <a:extLst>
              <a:ext uri="{FF2B5EF4-FFF2-40B4-BE49-F238E27FC236}">
                <a16:creationId xmlns:a16="http://schemas.microsoft.com/office/drawing/2014/main" id="{5A60BC60-A2BD-794F-4CAD-F75DCA8508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9867" y="2254625"/>
            <a:ext cx="4532222" cy="2551641"/>
          </a:xfrm>
          <a:prstGeom prst="rect">
            <a:avLst/>
          </a:prstGeom>
          <a:noFill/>
          <a:extLst>
            <a:ext uri="{909E8E84-426E-40DD-AFC4-6F175D3DCCD1}">
              <a14:hiddenFill xmlns:a14="http://schemas.microsoft.com/office/drawing/2010/main">
                <a:solidFill>
                  <a:srgbClr val="FFFFFF"/>
                </a:solidFill>
              </a14:hiddenFill>
            </a:ext>
          </a:extLst>
        </p:spPr>
      </p:pic>
      <p:sp>
        <p:nvSpPr>
          <p:cNvPr id="8" name="object 6">
            <a:extLst>
              <a:ext uri="{FF2B5EF4-FFF2-40B4-BE49-F238E27FC236}">
                <a16:creationId xmlns:a16="http://schemas.microsoft.com/office/drawing/2014/main" id="{0CBACC17-4E9D-9D50-EFD2-F1BD467E0234}"/>
              </a:ext>
            </a:extLst>
          </p:cNvPr>
          <p:cNvSpPr txBox="1">
            <a:spLocks/>
          </p:cNvSpPr>
          <p:nvPr/>
        </p:nvSpPr>
        <p:spPr>
          <a:xfrm>
            <a:off x="6911163" y="6349505"/>
            <a:ext cx="454830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algn="r"/>
            <a:r>
              <a:rPr lang="en-US" b="1" dirty="0"/>
              <a:t>Aperçu des sources de données et des </a:t>
            </a:r>
            <a:r>
              <a:rPr lang="en-US" b="1" dirty="0" err="1"/>
              <a:t>outils</a:t>
            </a:r>
            <a:r>
              <a:rPr lang="en-US" b="1" dirty="0"/>
              <a:t> </a:t>
            </a:r>
            <a:r>
              <a:rPr lang="en-US" b="1" dirty="0" err="1"/>
              <a:t>liés</a:t>
            </a:r>
            <a:r>
              <a:rPr lang="en-US" b="1" dirty="0"/>
              <a:t> au transport</a:t>
            </a:r>
            <a:endParaRPr lang="en-US" dirty="0"/>
          </a:p>
        </p:txBody>
      </p:sp>
      <p:sp>
        <p:nvSpPr>
          <p:cNvPr id="9" name="object 6">
            <a:extLst>
              <a:ext uri="{FF2B5EF4-FFF2-40B4-BE49-F238E27FC236}">
                <a16:creationId xmlns:a16="http://schemas.microsoft.com/office/drawing/2014/main" id="{19135FB8-762E-F38D-6515-84BD7D6BB4B9}"/>
              </a:ext>
            </a:extLst>
          </p:cNvPr>
          <p:cNvSpPr txBox="1">
            <a:spLocks noGrp="1"/>
          </p:cNvSpPr>
          <p:nvPr>
            <p:ph type="ftr" sz="quarter" idx="5"/>
          </p:nvPr>
        </p:nvSpPr>
        <p:spPr>
          <a:xfrm>
            <a:off x="763501" y="6349505"/>
            <a:ext cx="3595848"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GB" dirty="0">
                <a:solidFill>
                  <a:prstClr val="black"/>
                </a:solidFill>
              </a:rPr>
              <a:t>Recherche et analyse sur les transports</a:t>
            </a:r>
            <a:endParaRPr lang="en-GB" spc="-13" dirty="0">
              <a:solidFill>
                <a:prstClr val="black"/>
              </a:solidFill>
            </a:endParaRPr>
          </a:p>
        </p:txBody>
      </p:sp>
      <p:sp>
        <p:nvSpPr>
          <p:cNvPr id="6" name="object 3">
            <a:extLst>
              <a:ext uri="{FF2B5EF4-FFF2-40B4-BE49-F238E27FC236}">
                <a16:creationId xmlns:a16="http://schemas.microsoft.com/office/drawing/2014/main" id="{8AD2D6F6-5DA1-A604-8938-47493AE0508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1.1. Que sont les ensembles de données sur les transports ?</a:t>
            </a:r>
            <a:endParaRPr lang="en-US" b="1" dirty="0">
              <a:solidFill>
                <a:schemeClr val="tx1"/>
              </a:solidFill>
              <a:latin typeface="Calibri" panose="020F0502020204030204" pitchFamily="34" charset="0"/>
              <a:cs typeface="Calibri" panose="020F0502020204030204" pitchFamily="34" charset="0"/>
            </a:endParaRPr>
          </a:p>
        </p:txBody>
      </p:sp>
      <p:sp>
        <p:nvSpPr>
          <p:cNvPr id="7" name="Content Placeholder 2">
            <a:extLst>
              <a:ext uri="{FF2B5EF4-FFF2-40B4-BE49-F238E27FC236}">
                <a16:creationId xmlns:a16="http://schemas.microsoft.com/office/drawing/2014/main" id="{F2E5B730-152B-DAC0-955F-F694230E6568}"/>
              </a:ext>
            </a:extLst>
          </p:cNvPr>
          <p:cNvSpPr txBox="1">
            <a:spLocks/>
          </p:cNvSpPr>
          <p:nvPr/>
        </p:nvSpPr>
        <p:spPr>
          <a:xfrm>
            <a:off x="726280" y="1354777"/>
            <a:ext cx="10863208" cy="4351338"/>
          </a:xfrm>
          <a:prstGeom prst="rect">
            <a:avLst/>
          </a:prstGeom>
        </p:spPr>
        <p:txBody>
          <a:bodyPr/>
          <a:lst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nSpc>
                <a:spcPct val="100000"/>
              </a:lnSpc>
              <a:spcBef>
                <a:spcPts val="1200"/>
              </a:spcBef>
              <a:spcAft>
                <a:spcPts val="800"/>
              </a:spcAft>
              <a:buFont typeface="Arial" panose="020B0604020202020204" pitchFamily="34" charset="0"/>
              <a:buChar char="•"/>
            </a:pPr>
            <a:r>
              <a:rPr lang="en-US" sz="1600" kern="100" dirty="0">
                <a:latin typeface="Aptos" panose="020B0004020202020204" pitchFamily="34" charset="0"/>
                <a:ea typeface="Aptos" panose="020B0004020202020204" pitchFamily="34" charset="0"/>
                <a:cs typeface="Times New Roman" panose="02020603050405020304" pitchFamily="18" charset="0"/>
              </a:rPr>
              <a:t>Les ensembles de données sur les transports désignent les données structurées collectées pour analyser les systèmes de transport.</a:t>
            </a:r>
          </a:p>
          <a:p>
            <a:pPr>
              <a:lnSpc>
                <a:spcPct val="100000"/>
              </a:lnSpc>
              <a:spcBef>
                <a:spcPts val="1200"/>
              </a:spcBef>
              <a:spcAft>
                <a:spcPts val="800"/>
              </a:spcAft>
              <a:buFont typeface="Arial" panose="020B0604020202020204" pitchFamily="34" charset="0"/>
              <a:buChar char="•"/>
            </a:pPr>
            <a:r>
              <a:rPr lang="en-US" sz="1600" kern="100" dirty="0" err="1">
                <a:latin typeface="Aptos" panose="020B0004020202020204" pitchFamily="34" charset="0"/>
                <a:ea typeface="Aptos" panose="020B0004020202020204" pitchFamily="34" charset="0"/>
                <a:cs typeface="Times New Roman" panose="02020603050405020304" pitchFamily="18" charset="0"/>
              </a:rPr>
              <a:t>Ils</a:t>
            </a:r>
            <a:r>
              <a:rPr lang="en-US" sz="1600" kern="100" dirty="0">
                <a:latin typeface="Aptos" panose="020B0004020202020204" pitchFamily="34" charset="0"/>
                <a:ea typeface="Aptos" panose="020B0004020202020204" pitchFamily="34" charset="0"/>
                <a:cs typeface="Times New Roman" panose="02020603050405020304" pitchFamily="18" charset="0"/>
              </a:rPr>
              <a:t> </a:t>
            </a:r>
            <a:r>
              <a:rPr lang="en-US" sz="1600" kern="100" dirty="0" err="1">
                <a:latin typeface="Aptos" panose="020B0004020202020204" pitchFamily="34" charset="0"/>
                <a:ea typeface="Aptos" panose="020B0004020202020204" pitchFamily="34" charset="0"/>
                <a:cs typeface="Times New Roman" panose="02020603050405020304" pitchFamily="18" charset="0"/>
              </a:rPr>
              <a:t>comprennent</a:t>
            </a:r>
            <a:r>
              <a:rPr lang="en-US" sz="1600" kern="100" dirty="0">
                <a:latin typeface="Aptos" panose="020B0004020202020204" pitchFamily="34" charset="0"/>
                <a:ea typeface="Aptos" panose="020B0004020202020204" pitchFamily="34" charset="0"/>
                <a:cs typeface="Times New Roman" panose="02020603050405020304" pitchFamily="18" charset="0"/>
              </a:rPr>
              <a:t> des </a:t>
            </a:r>
            <a:r>
              <a:rPr lang="en-US" sz="1600" kern="100" dirty="0" err="1">
                <a:latin typeface="Aptos" panose="020B0004020202020204" pitchFamily="34" charset="0"/>
                <a:ea typeface="Aptos" panose="020B0004020202020204" pitchFamily="34" charset="0"/>
                <a:cs typeface="Times New Roman" panose="02020603050405020304" pitchFamily="18" charset="0"/>
              </a:rPr>
              <a:t>informations</a:t>
            </a:r>
            <a:r>
              <a:rPr lang="en-US" sz="1600" kern="100" dirty="0">
                <a:latin typeface="Aptos" panose="020B0004020202020204" pitchFamily="34" charset="0"/>
                <a:ea typeface="Aptos" panose="020B0004020202020204" pitchFamily="34" charset="0"/>
                <a:cs typeface="Times New Roman" panose="02020603050405020304" pitchFamily="18" charset="0"/>
              </a:rPr>
              <a:t> sur :</a:t>
            </a:r>
          </a:p>
          <a:p>
            <a:pPr lvl="1">
              <a:lnSpc>
                <a:spcPct val="100000"/>
              </a:lnSpc>
              <a:spcBef>
                <a:spcPts val="1200"/>
              </a:spcBef>
              <a:spcAft>
                <a:spcPts val="800"/>
              </a:spcAft>
              <a:buFont typeface="Arial" panose="020B0604020202020204" pitchFamily="34" charset="0"/>
              <a:buChar char="•"/>
            </a:pPr>
            <a:endParaRPr lang="en-US" sz="1600" kern="100" dirty="0">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945E3003-407F-3DD3-CE85-F519AAB718DA}"/>
              </a:ext>
            </a:extLst>
          </p:cNvPr>
          <p:cNvSpPr txBox="1"/>
          <p:nvPr/>
        </p:nvSpPr>
        <p:spPr>
          <a:xfrm>
            <a:off x="996462" y="2362802"/>
            <a:ext cx="6483405" cy="360149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lvl="1">
              <a:lnSpc>
                <a:spcPct val="100000"/>
              </a:lnSpc>
              <a:spcBef>
                <a:spcPts val="12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Flux de circulation </a:t>
            </a:r>
            <a:r>
              <a:rPr lang="en-US" sz="1600" kern="100" dirty="0">
                <a:latin typeface="Aptos" panose="020B0004020202020204" pitchFamily="34" charset="0"/>
                <a:ea typeface="Aptos" panose="020B0004020202020204" pitchFamily="34" charset="0"/>
                <a:cs typeface="Times New Roman" panose="02020603050405020304" pitchFamily="18" charset="0"/>
              </a:rPr>
              <a:t>(</a:t>
            </a:r>
            <a:r>
              <a:rPr lang="en-US" sz="1600" kern="100" dirty="0" err="1">
                <a:latin typeface="Aptos" panose="020B0004020202020204" pitchFamily="34" charset="0"/>
                <a:ea typeface="Aptos" panose="020B0004020202020204" pitchFamily="34" charset="0"/>
                <a:cs typeface="Times New Roman" panose="02020603050405020304" pitchFamily="18" charset="0"/>
              </a:rPr>
              <a:t>vitesse</a:t>
            </a:r>
            <a:r>
              <a:rPr lang="en-US" sz="1600" kern="100" dirty="0">
                <a:latin typeface="Aptos" panose="020B0004020202020204" pitchFamily="34" charset="0"/>
                <a:ea typeface="Aptos" panose="020B0004020202020204" pitchFamily="34" charset="0"/>
                <a:cs typeface="Times New Roman" panose="02020603050405020304" pitchFamily="18" charset="0"/>
              </a:rPr>
              <a:t>, congestion, </a:t>
            </a:r>
            <a:r>
              <a:rPr lang="en-US" sz="1600" kern="100" dirty="0" err="1">
                <a:latin typeface="Aptos" panose="020B0004020202020204" pitchFamily="34" charset="0"/>
                <a:ea typeface="Aptos" panose="020B0004020202020204" pitchFamily="34" charset="0"/>
                <a:cs typeface="Times New Roman" panose="02020603050405020304" pitchFamily="18" charset="0"/>
              </a:rPr>
              <a:t>nombre</a:t>
            </a:r>
            <a:r>
              <a:rPr lang="en-US" sz="1600" kern="100" dirty="0">
                <a:latin typeface="Aptos" panose="020B0004020202020204" pitchFamily="34" charset="0"/>
                <a:ea typeface="Aptos" panose="020B0004020202020204" pitchFamily="34" charset="0"/>
                <a:cs typeface="Times New Roman" panose="02020603050405020304" pitchFamily="18" charset="0"/>
              </a:rPr>
              <a:t> de </a:t>
            </a:r>
            <a:r>
              <a:rPr lang="en-US" sz="1600" kern="100" dirty="0" err="1">
                <a:latin typeface="Aptos" panose="020B0004020202020204" pitchFamily="34" charset="0"/>
                <a:ea typeface="Aptos" panose="020B0004020202020204" pitchFamily="34" charset="0"/>
                <a:cs typeface="Times New Roman" panose="02020603050405020304" pitchFamily="18" charset="0"/>
              </a:rPr>
              <a:t>véhicules</a:t>
            </a:r>
            <a:r>
              <a:rPr lang="en-US" sz="1600" kern="100" dirty="0">
                <a:latin typeface="Aptos" panose="020B0004020202020204" pitchFamily="34" charset="0"/>
                <a:ea typeface="Aptos" panose="020B0004020202020204" pitchFamily="34" charset="0"/>
                <a:cs typeface="Times New Roman" panose="02020603050405020304" pitchFamily="18" charset="0"/>
              </a:rPr>
              <a:t>)</a:t>
            </a:r>
          </a:p>
          <a:p>
            <a:pPr lvl="1">
              <a:lnSpc>
                <a:spcPct val="100000"/>
              </a:lnSpc>
              <a:spcBef>
                <a:spcPts val="12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Transports publics </a:t>
            </a:r>
            <a:r>
              <a:rPr lang="en-US" sz="1600" kern="100" dirty="0">
                <a:latin typeface="Aptos" panose="020B0004020202020204" pitchFamily="34" charset="0"/>
                <a:ea typeface="Aptos" panose="020B0004020202020204" pitchFamily="34" charset="0"/>
                <a:cs typeface="Times New Roman" panose="02020603050405020304" pitchFamily="18" charset="0"/>
              </a:rPr>
              <a:t>(</a:t>
            </a:r>
            <a:r>
              <a:rPr lang="en-US" sz="1600" kern="100" dirty="0" err="1">
                <a:latin typeface="Aptos" panose="020B0004020202020204" pitchFamily="34" charset="0"/>
                <a:ea typeface="Aptos" panose="020B0004020202020204" pitchFamily="34" charset="0"/>
                <a:cs typeface="Times New Roman" panose="02020603050405020304" pitchFamily="18" charset="0"/>
              </a:rPr>
              <a:t>horaires</a:t>
            </a:r>
            <a:r>
              <a:rPr lang="en-US" sz="1600" kern="100" dirty="0">
                <a:latin typeface="Aptos" panose="020B0004020202020204" pitchFamily="34" charset="0"/>
                <a:ea typeface="Aptos" panose="020B0004020202020204" pitchFamily="34" charset="0"/>
                <a:cs typeface="Times New Roman" panose="02020603050405020304" pitchFamily="18" charset="0"/>
              </a:rPr>
              <a:t> des bus/trains, </a:t>
            </a:r>
            <a:r>
              <a:rPr lang="en-US" sz="1600" kern="100" dirty="0" err="1">
                <a:latin typeface="Aptos" panose="020B0004020202020204" pitchFamily="34" charset="0"/>
                <a:ea typeface="Aptos" panose="020B0004020202020204" pitchFamily="34" charset="0"/>
                <a:cs typeface="Times New Roman" panose="02020603050405020304" pitchFamily="18" charset="0"/>
              </a:rPr>
              <a:t>demande</a:t>
            </a:r>
            <a:r>
              <a:rPr lang="en-US" sz="1600" kern="100" dirty="0">
                <a:latin typeface="Aptos" panose="020B0004020202020204" pitchFamily="34" charset="0"/>
                <a:ea typeface="Aptos" panose="020B0004020202020204" pitchFamily="34" charset="0"/>
                <a:cs typeface="Times New Roman" panose="02020603050405020304" pitchFamily="18" charset="0"/>
              </a:rPr>
              <a:t> des </a:t>
            </a:r>
            <a:r>
              <a:rPr lang="en-US" sz="1600" kern="100" dirty="0" err="1">
                <a:latin typeface="Aptos" panose="020B0004020202020204" pitchFamily="34" charset="0"/>
                <a:ea typeface="Aptos" panose="020B0004020202020204" pitchFamily="34" charset="0"/>
                <a:cs typeface="Times New Roman" panose="02020603050405020304" pitchFamily="18" charset="0"/>
              </a:rPr>
              <a:t>passagers</a:t>
            </a:r>
            <a:r>
              <a:rPr lang="en-US" sz="1600" kern="100" dirty="0">
                <a:latin typeface="Aptos" panose="020B0004020202020204" pitchFamily="34" charset="0"/>
                <a:ea typeface="Aptos" panose="020B0004020202020204" pitchFamily="34" charset="0"/>
                <a:cs typeface="Times New Roman" panose="02020603050405020304" pitchFamily="18" charset="0"/>
              </a:rPr>
              <a:t>)</a:t>
            </a:r>
          </a:p>
          <a:p>
            <a:pPr lvl="1">
              <a:lnSpc>
                <a:spcPct val="100000"/>
              </a:lnSpc>
              <a:spcBef>
                <a:spcPts val="1200"/>
              </a:spcBef>
              <a:spcAft>
                <a:spcPts val="800"/>
              </a:spcAft>
              <a:buFont typeface="Arial" panose="020B0604020202020204" pitchFamily="34" charset="0"/>
              <a:buChar char="•"/>
            </a:pPr>
            <a:r>
              <a:rPr lang="en-US" sz="1600" b="1" kern="100" dirty="0">
                <a:latin typeface="Aptos" panose="020B0004020202020204" pitchFamily="34" charset="0"/>
                <a:ea typeface="Aptos" panose="020B0004020202020204" pitchFamily="34" charset="0"/>
                <a:cs typeface="Times New Roman" panose="02020603050405020304" pitchFamily="18" charset="0"/>
              </a:rPr>
              <a:t>Infrastructure </a:t>
            </a:r>
            <a:r>
              <a:rPr lang="en-US" sz="1600" b="1" kern="100" dirty="0" err="1">
                <a:latin typeface="Aptos" panose="020B0004020202020204" pitchFamily="34" charset="0"/>
                <a:ea typeface="Aptos" panose="020B0004020202020204" pitchFamily="34" charset="0"/>
                <a:cs typeface="Times New Roman" panose="02020603050405020304" pitchFamily="18" charset="0"/>
              </a:rPr>
              <a:t>routière</a:t>
            </a:r>
            <a:r>
              <a:rPr lang="en-US" sz="1600" b="1" kern="100" dirty="0">
                <a:latin typeface="Aptos" panose="020B0004020202020204" pitchFamily="34" charset="0"/>
                <a:ea typeface="Aptos" panose="020B0004020202020204" pitchFamily="34" charset="0"/>
                <a:cs typeface="Times New Roman" panose="02020603050405020304" pitchFamily="18" charset="0"/>
              </a:rPr>
              <a:t> </a:t>
            </a:r>
            <a:r>
              <a:rPr lang="en-US" sz="1600" kern="100" dirty="0">
                <a:latin typeface="Aptos" panose="020B0004020202020204" pitchFamily="34" charset="0"/>
                <a:ea typeface="Aptos" panose="020B0004020202020204" pitchFamily="34" charset="0"/>
                <a:cs typeface="Times New Roman" panose="02020603050405020304" pitchFamily="18" charset="0"/>
              </a:rPr>
              <a:t>(</a:t>
            </a:r>
            <a:r>
              <a:rPr lang="en-US" sz="1600" kern="100" dirty="0" err="1">
                <a:latin typeface="Aptos" panose="020B0004020202020204" pitchFamily="34" charset="0"/>
                <a:ea typeface="Aptos" panose="020B0004020202020204" pitchFamily="34" charset="0"/>
                <a:cs typeface="Times New Roman" panose="02020603050405020304" pitchFamily="18" charset="0"/>
              </a:rPr>
              <a:t>itinéraires</a:t>
            </a:r>
            <a:r>
              <a:rPr lang="en-US" sz="1600" kern="100" dirty="0">
                <a:latin typeface="Aptos" panose="020B0004020202020204" pitchFamily="34" charset="0"/>
                <a:ea typeface="Aptos" panose="020B0004020202020204" pitchFamily="34" charset="0"/>
                <a:cs typeface="Times New Roman" panose="02020603050405020304" pitchFamily="18" charset="0"/>
              </a:rPr>
              <a:t>, intersections, accidents)</a:t>
            </a:r>
          </a:p>
          <a:p>
            <a:pPr lvl="1">
              <a:lnSpc>
                <a:spcPct val="100000"/>
              </a:lnSpc>
              <a:spcBef>
                <a:spcPts val="1200"/>
              </a:spcBef>
              <a:spcAft>
                <a:spcPts val="800"/>
              </a:spcAft>
              <a:buFont typeface="Arial" panose="020B0604020202020204" pitchFamily="34" charset="0"/>
              <a:buChar char="•"/>
            </a:pPr>
            <a:r>
              <a:rPr lang="en-US" sz="1600" b="1" kern="100" dirty="0" err="1">
                <a:latin typeface="Aptos" panose="020B0004020202020204" pitchFamily="34" charset="0"/>
                <a:ea typeface="Aptos" panose="020B0004020202020204" pitchFamily="34" charset="0"/>
                <a:cs typeface="Times New Roman" panose="02020603050405020304" pitchFamily="18" charset="0"/>
              </a:rPr>
              <a:t>Comportement</a:t>
            </a:r>
            <a:r>
              <a:rPr lang="en-US" sz="1600" b="1" kern="100" dirty="0">
                <a:latin typeface="Aptos" panose="020B0004020202020204" pitchFamily="34" charset="0"/>
                <a:ea typeface="Aptos" panose="020B0004020202020204" pitchFamily="34" charset="0"/>
                <a:cs typeface="Times New Roman" panose="02020603050405020304" pitchFamily="18" charset="0"/>
              </a:rPr>
              <a:t> des voyageurs </a:t>
            </a:r>
            <a:r>
              <a:rPr lang="en-US" sz="1600" kern="100" dirty="0">
                <a:latin typeface="Aptos" panose="020B0004020202020204" pitchFamily="34" charset="0"/>
                <a:ea typeface="Aptos" panose="020B0004020202020204" pitchFamily="34" charset="0"/>
                <a:cs typeface="Times New Roman" panose="02020603050405020304" pitchFamily="18" charset="0"/>
              </a:rPr>
              <a:t>(habitudes de </a:t>
            </a:r>
            <a:r>
              <a:rPr lang="en-US" sz="1600" kern="100" dirty="0" err="1">
                <a:latin typeface="Aptos" panose="020B0004020202020204" pitchFamily="34" charset="0"/>
                <a:ea typeface="Aptos" panose="020B0004020202020204" pitchFamily="34" charset="0"/>
                <a:cs typeface="Times New Roman" panose="02020603050405020304" pitchFamily="18" charset="0"/>
              </a:rPr>
              <a:t>déplacement</a:t>
            </a:r>
            <a:r>
              <a:rPr lang="en-US" sz="1600" kern="100" dirty="0">
                <a:latin typeface="Aptos" panose="020B0004020202020204" pitchFamily="34" charset="0"/>
                <a:ea typeface="Aptos" panose="020B0004020202020204" pitchFamily="34" charset="0"/>
                <a:cs typeface="Times New Roman" panose="02020603050405020304" pitchFamily="18" charset="0"/>
              </a:rPr>
              <a:t>, mode de transport)</a:t>
            </a:r>
          </a:p>
          <a:p>
            <a:pPr marL="0" marR="0" indent="0" algn="l" defTabSz="2438338" rtl="0" fontAlgn="auto" latinLnBrk="0" hangingPunct="0">
              <a:lnSpc>
                <a:spcPct val="90000"/>
              </a:lnSpc>
              <a:spcBef>
                <a:spcPts val="4500"/>
              </a:spcBef>
              <a:spcAft>
                <a:spcPts val="0"/>
              </a:spcAft>
              <a:buClrTx/>
              <a:buSzTx/>
              <a:buFontTx/>
              <a:buNone/>
              <a:tabLst/>
            </a:pPr>
            <a:endParaRPr kumimoji="0" lang="en-US" sz="4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04511222"/>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C41F5C-65A9-47BC-9C00-A1640B798CAD}"/>
</file>

<file path=customXml/itemProps2.xml><?xml version="1.0" encoding="utf-8"?>
<ds:datastoreItem xmlns:ds="http://schemas.openxmlformats.org/officeDocument/2006/customXml" ds:itemID="{065DF086-0EAC-4629-BE9C-33DF98D26663}">
  <ds:schemaRefs>
    <ds:schemaRef ds:uri="d7c2d7e5-d637-40e7-a03d-32f79b35a394"/>
    <ds:schemaRef ds:uri="http://purl.org/dc/terms/"/>
    <ds:schemaRef ds:uri="http://purl.org/dc/elements/1.1/"/>
    <ds:schemaRef ds:uri="http://schemas.openxmlformats.org/package/2006/metadata/core-properties"/>
    <ds:schemaRef ds:uri="http://schemas.microsoft.com/office/2006/metadata/properties"/>
    <ds:schemaRef ds:uri="http://purl.org/dc/dcmitype/"/>
    <ds:schemaRef ds:uri="http://schemas.microsoft.com/office/2006/documentManagement/types"/>
    <ds:schemaRef ds:uri="597320a7-26c9-4ada-a5d3-9ce4cfbbe2b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7239</TotalTime>
  <Words>9186</Words>
  <Application>Microsoft Office PowerPoint</Application>
  <PresentationFormat>Widescreen</PresentationFormat>
  <Paragraphs>1091</Paragraphs>
  <Slides>77</Slides>
  <Notes>4</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77</vt:i4>
      </vt:variant>
    </vt:vector>
  </HeadingPairs>
  <TitlesOfParts>
    <vt:vector size="90" baseType="lpstr">
      <vt:lpstr>Aptos</vt:lpstr>
      <vt:lpstr>Arial</vt:lpstr>
      <vt:lpstr>Arial Rounded MT Bold</vt:lpstr>
      <vt:lpstr>Calibri</vt:lpstr>
      <vt:lpstr>Courier New</vt:lpstr>
      <vt:lpstr>Helvetica Neue</vt:lpstr>
      <vt:lpstr>Helvetica Neue Medium</vt:lpstr>
      <vt:lpstr>Montserrat Regular</vt:lpstr>
      <vt:lpstr>Open Sans</vt:lpstr>
      <vt:lpstr>Tahoma</vt:lpstr>
      <vt:lpstr>Wingdings</vt:lpstr>
      <vt:lpstr>21_BasicWhite</vt:lpstr>
      <vt:lpstr>Office Theme</vt:lpstr>
      <vt:lpstr>Recherche et analyse dans le domaine des transports</vt:lpstr>
      <vt:lpstr>PowerPoint Presentation</vt:lpstr>
      <vt:lpstr>Table des matières</vt:lpstr>
      <vt:lpstr>PowerPoint Presentation</vt:lpstr>
      <vt:lpstr>PowerPoint Presentation</vt:lpstr>
      <vt:lpstr>0. Objectifs et résultats d'apprentissage</vt:lpstr>
      <vt:lpstr>PowerPoint Presentation</vt:lpstr>
      <vt:lpstr>PowerPoint Presentation</vt:lpstr>
      <vt:lpstr>1. Introduction à l'ensemble de données sur les transports</vt:lpstr>
      <vt:lpstr>1. Introduction à l'ensemble de données sur les transports</vt:lpstr>
      <vt:lpstr>PowerPoint Presentation</vt:lpstr>
      <vt:lpstr>PowerPoint Presentation</vt:lpstr>
      <vt:lpstr>PowerPoint Presentation</vt:lpstr>
      <vt:lpstr>2. Guide d'installation des outils</vt:lpstr>
      <vt:lpstr>2. Guide d'installation des outils</vt:lpstr>
      <vt:lpstr>2. Guide d'installation des outils</vt:lpstr>
      <vt:lpstr>2. Guide d'installation des outils</vt:lpstr>
      <vt:lpstr>2. Guide d'installation des outils</vt:lpstr>
      <vt:lpstr>2. Guide d'installation des outils</vt:lpstr>
      <vt:lpstr>2. Guide d'installation des outils</vt:lpstr>
      <vt:lpstr>2. Guide d'installation des outils</vt:lpstr>
      <vt:lpstr>2. Guide d'installation des outils</vt:lpstr>
      <vt:lpstr>2. Guide d'installation des outils</vt:lpstr>
      <vt:lpstr>PowerPoint Presentation</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3. Introduction à Matlab</vt:lpstr>
      <vt:lpstr>PowerPoint Presentation</vt:lpstr>
      <vt:lpstr>4. Introduction à Python</vt:lpstr>
      <vt:lpstr>4. Introduction à Python</vt:lpstr>
      <vt:lpstr>4. Introduction à Python</vt:lpstr>
      <vt:lpstr>4. Introduction à Python</vt:lpstr>
      <vt:lpstr>4. Introduction à Python</vt:lpstr>
      <vt:lpstr>4. Introduction à Python</vt:lpstr>
      <vt:lpstr>4. Introduction à Python</vt:lpstr>
      <vt:lpstr>4. Introduction à Python</vt:lpstr>
      <vt:lpstr>4. Introduction à Python</vt:lpstr>
      <vt:lpstr>4. Introduction à Python</vt:lpstr>
      <vt:lpstr>4. Introduction à Python</vt:lpstr>
      <vt:lpstr>4. Introduction à Python</vt:lpstr>
      <vt:lpstr>PowerPoint Presentation</vt:lpstr>
      <vt:lpstr>5. Introduction à MS Excel</vt:lpstr>
      <vt:lpstr>5. Introduction à MS Excel</vt:lpstr>
      <vt:lpstr>5. Introduction à MS Excel</vt:lpstr>
      <vt:lpstr>5. Introduction à MS Excel</vt:lpstr>
      <vt:lpstr>5. Introduction à MS Excel</vt:lpstr>
      <vt:lpstr>5. Introduction à MS Excel</vt:lpstr>
      <vt:lpstr>PowerPoint Presentation</vt:lpstr>
      <vt:lpstr>6. Introduction à PTV VISUM</vt:lpstr>
      <vt:lpstr>6. Introduction à PTV VISUM</vt:lpstr>
      <vt:lpstr>6. Introduction à PTV VISUM</vt:lpstr>
      <vt:lpstr>6. Introduction à PTV VISUM</vt:lpstr>
      <vt:lpstr>6. Introduction à PTV VISUM</vt:lpstr>
      <vt:lpstr>PowerPoint Presentation</vt:lpstr>
      <vt:lpstr>7. Introduction à PTV VISSIM</vt:lpstr>
      <vt:lpstr>7. Introduction à PTV VISSIM</vt:lpstr>
      <vt:lpstr>7. Introduction à PTV VISSIM</vt:lpstr>
      <vt:lpstr>7. Introduction à PTV VISSIM</vt:lpstr>
      <vt:lpstr>7. Introduction à PTV VISSIM</vt:lpstr>
      <vt:lpstr>PowerPoint Presentation</vt:lpstr>
      <vt:lpstr>8. Travaux pratiques</vt:lpstr>
      <vt:lpstr>8. Travaux pratiques</vt:lpstr>
      <vt:lpstr>8. Travaux pratiques</vt:lpstr>
      <vt:lpstr>8. Travaux pratiques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Binura Widanagama</dc:creator>
  <cp:keywords>, docId:F3DDEF4108DB6029EF4B3F3BA60A9D2C</cp:keywords>
  <cp:lastModifiedBy>Wojciech Kustra</cp:lastModifiedBy>
  <cp:revision>169</cp:revision>
  <dcterms:modified xsi:type="dcterms:W3CDTF">2026-05-10T11:31:35Z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