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8.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9.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0.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1.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4.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5.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6.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7.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28.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9.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0.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1.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2.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3.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4.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35.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36.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8"/>
  </p:notesMasterIdLst>
  <p:handoutMasterIdLst>
    <p:handoutMasterId r:id="rId59"/>
  </p:handoutMasterIdLst>
  <p:sldIdLst>
    <p:sldId id="306" r:id="rId6"/>
    <p:sldId id="573" r:id="rId7"/>
    <p:sldId id="571" r:id="rId8"/>
    <p:sldId id="389" r:id="rId9"/>
    <p:sldId id="443" r:id="rId10"/>
    <p:sldId id="572" r:id="rId11"/>
    <p:sldId id="567" r:id="rId12"/>
    <p:sldId id="489" r:id="rId13"/>
    <p:sldId id="504" r:id="rId14"/>
    <p:sldId id="505" r:id="rId15"/>
    <p:sldId id="506" r:id="rId16"/>
    <p:sldId id="507" r:id="rId17"/>
    <p:sldId id="508" r:id="rId18"/>
    <p:sldId id="509" r:id="rId19"/>
    <p:sldId id="510" r:id="rId20"/>
    <p:sldId id="569" r:id="rId21"/>
    <p:sldId id="511" r:id="rId22"/>
    <p:sldId id="512" r:id="rId23"/>
    <p:sldId id="513" r:id="rId24"/>
    <p:sldId id="514" r:id="rId25"/>
    <p:sldId id="515" r:id="rId26"/>
    <p:sldId id="516" r:id="rId27"/>
    <p:sldId id="517" r:id="rId28"/>
    <p:sldId id="518" r:id="rId29"/>
    <p:sldId id="519" r:id="rId30"/>
    <p:sldId id="520" r:id="rId31"/>
    <p:sldId id="521" r:id="rId32"/>
    <p:sldId id="522" r:id="rId33"/>
    <p:sldId id="523" r:id="rId34"/>
    <p:sldId id="556" r:id="rId35"/>
    <p:sldId id="557" r:id="rId36"/>
    <p:sldId id="525" r:id="rId37"/>
    <p:sldId id="526" r:id="rId38"/>
    <p:sldId id="527" r:id="rId39"/>
    <p:sldId id="528" r:id="rId40"/>
    <p:sldId id="529" r:id="rId41"/>
    <p:sldId id="530" r:id="rId42"/>
    <p:sldId id="531" r:id="rId43"/>
    <p:sldId id="532" r:id="rId44"/>
    <p:sldId id="533" r:id="rId45"/>
    <p:sldId id="534" r:id="rId46"/>
    <p:sldId id="535" r:id="rId47"/>
    <p:sldId id="536" r:id="rId48"/>
    <p:sldId id="537" r:id="rId49"/>
    <p:sldId id="538" r:id="rId50"/>
    <p:sldId id="568" r:id="rId51"/>
    <p:sldId id="455" r:id="rId52"/>
    <p:sldId id="456" r:id="rId53"/>
    <p:sldId id="458" r:id="rId54"/>
    <p:sldId id="487" r:id="rId55"/>
    <p:sldId id="486" r:id="rId56"/>
    <p:sldId id="309" r:id="rId5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600"/>
    <a:srgbClr val="B43519"/>
    <a:srgbClr val="FD001F"/>
    <a:srgbClr val="FF1100"/>
    <a:srgbClr val="F78722"/>
    <a:srgbClr val="890F00"/>
    <a:srgbClr val="EE230C"/>
    <a:srgbClr val="F26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36915-C97E-48B6-A64F-984C605004F9}" v="1" dt="2026-05-04T16:30:07.83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2857" autoAdjust="0"/>
  </p:normalViewPr>
  <p:slideViewPr>
    <p:cSldViewPr snapToGrid="0">
      <p:cViewPr varScale="1">
        <p:scale>
          <a:sx n="144" d="100"/>
          <a:sy n="144"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pc:chgData name="Wojciech Kustra" userId="afebd3d0-216b-4c4f-8992-1bf1fda6d5e8" providerId="ADAL" clId="{1D307E72-7901-4E61-A01B-3C4232ABCF63}" dt="2026-05-04T16:30:12.033" v="0" actId="680"/>
      <pc:docMkLst>
        <pc:docMk/>
      </pc:docMkLst>
      <pc:sldChg chg="new">
        <pc:chgData name="Wojciech Kustra" userId="afebd3d0-216b-4c4f-8992-1bf1fda6d5e8" providerId="ADAL" clId="{1D307E72-7901-4E61-A01B-3C4232ABCF63}" dt="2026-05-04T16:30:12.033" v="0" actId="680"/>
        <pc:sldMkLst>
          <pc:docMk/>
          <pc:sldMk cId="1044544673" sldId="57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Sheet1!$A$2:$A$7</c:f>
              <c:strCache>
                <c:ptCount val="6"/>
                <c:pt idx="0">
                  <c:v>Module 1</c:v>
                </c:pt>
                <c:pt idx="1">
                  <c:v>Module 2</c:v>
                </c:pt>
                <c:pt idx="2">
                  <c:v>Module 3</c:v>
                </c:pt>
                <c:pt idx="3">
                  <c:v>Module 4</c:v>
                </c:pt>
                <c:pt idx="4">
                  <c:v>Module 5</c:v>
                </c:pt>
                <c:pt idx="5">
                  <c:v>Module 6</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483-4C14-878F-5FE1CB6F205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483-4C14-878F-5FE1CB6F205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483-4C14-878F-5FE1CB6F205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483-4C14-878F-5FE1CB6F205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483-4C14-878F-5FE1CB6F205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75E-4320-AE1F-8ABB17E09D50}"/>
              </c:ext>
            </c:extLst>
          </c:dPt>
          <c:cat>
            <c:strRef>
              <c:f>Sheet1!$A$2:$A$7</c:f>
              <c:strCache>
                <c:ptCount val="6"/>
                <c:pt idx="0">
                  <c:v>Module 1</c:v>
                </c:pt>
                <c:pt idx="1">
                  <c:v>Module 2</c:v>
                </c:pt>
                <c:pt idx="2">
                  <c:v>Module 3</c:v>
                </c:pt>
                <c:pt idx="3">
                  <c:v>Module 4</c:v>
                </c:pt>
                <c:pt idx="4">
                  <c:v>Module 5</c:v>
                </c:pt>
                <c:pt idx="5">
                  <c:v>Module 6</c:v>
                </c:pt>
              </c:strCache>
            </c:strRef>
          </c:cat>
          <c:val>
            <c:numRef>
              <c:f>Sheet1!$B$2:$B$7</c:f>
              <c:numCache>
                <c:formatCode>General</c:formatCode>
                <c:ptCount val="6"/>
                <c:pt idx="0">
                  <c:v>10</c:v>
                </c:pt>
                <c:pt idx="1">
                  <c:v>20</c:v>
                </c:pt>
                <c:pt idx="2">
                  <c:v>20</c:v>
                </c:pt>
                <c:pt idx="3">
                  <c:v>20</c:v>
                </c:pt>
                <c:pt idx="4">
                  <c:v>20</c:v>
                </c:pt>
                <c:pt idx="5">
                  <c:v>10</c:v>
                </c:pt>
              </c:numCache>
            </c:numRef>
          </c:val>
          <c:extLst>
            <c:ext xmlns:c16="http://schemas.microsoft.com/office/drawing/2014/chart" uri="{C3380CC4-5D6E-409C-BE32-E72D297353CC}">
              <c16:uniqueId val="{0000000A-2483-4C14-878F-5FE1CB6F205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61-4911-8E66-ADA5B3DB2A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61-4911-8E66-ADA5B3DB2AA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61-4911-8E66-ADA5B3DB2AA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61-4911-8E66-ADA5B3DB2AA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61-4911-8E66-ADA5B3DB2AA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61-4911-8E66-ADA5B3DB2AA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3DC-4897-BAAA-833E852FC4D0}"/>
              </c:ext>
            </c:extLst>
          </c:dPt>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5</c:v>
                </c:pt>
                <c:pt idx="1">
                  <c:v>5</c:v>
                </c:pt>
                <c:pt idx="2">
                  <c:v>5</c:v>
                </c:pt>
                <c:pt idx="3">
                  <c:v>5</c:v>
                </c:pt>
                <c:pt idx="4">
                  <c:v>5</c:v>
                </c:pt>
                <c:pt idx="5">
                  <c:v>5</c:v>
                </c:pt>
                <c:pt idx="6">
                  <c:v>10</c:v>
                </c:pt>
              </c:numCache>
            </c:numRef>
          </c:val>
          <c:extLst>
            <c:ext xmlns:c16="http://schemas.microsoft.com/office/drawing/2014/chart" uri="{C3380CC4-5D6E-409C-BE32-E72D297353CC}">
              <c16:uniqueId val="{0000000C-2161-4911-8E66-ADA5B3DB2AA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B2F-4A9E-BAA3-BAB04F9963C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B2F-4A9E-BAA3-BAB04F9963C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B2F-4A9E-BAA3-BAB04F9963C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B2F-4A9E-BAA3-BAB04F9963C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B2F-4A9E-BAA3-BAB04F9963C7}"/>
              </c:ext>
            </c:extLst>
          </c:dPt>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10</c:v>
                </c:pt>
                <c:pt idx="1">
                  <c:v>10</c:v>
                </c:pt>
                <c:pt idx="2">
                  <c:v>10</c:v>
                </c:pt>
                <c:pt idx="3">
                  <c:v>5</c:v>
                </c:pt>
                <c:pt idx="4">
                  <c:v>10</c:v>
                </c:pt>
              </c:numCache>
            </c:numRef>
          </c:val>
          <c:extLst>
            <c:ext xmlns:c16="http://schemas.microsoft.com/office/drawing/2014/chart" uri="{C3380CC4-5D6E-409C-BE32-E72D297353CC}">
              <c16:uniqueId val="{0000000A-6B2F-4A9E-BAA3-BAB04F9963C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2BC-4A22-BBD6-A78F990C9F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2BC-4A22-BBD6-A78F990C9F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2BC-4A22-BBD6-A78F990C9F1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2BC-4A22-BBD6-A78F990C9F1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2BC-4A22-BBD6-A78F990C9F1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2BC-4A22-BBD6-A78F990C9F1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2BC-4A22-BBD6-A78F990C9F1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59D-4684-ABC5-2A6C291C8823}"/>
              </c:ext>
            </c:extLst>
          </c:dPt>
          <c:val>
            <c:numRef>
              <c:f>Sheet1!$B$2:$B$9</c:f>
              <c:numCache>
                <c:formatCode>General</c:formatCode>
                <c:ptCount val="8"/>
                <c:pt idx="0">
                  <c:v>5</c:v>
                </c:pt>
                <c:pt idx="1">
                  <c:v>5</c:v>
                </c:pt>
                <c:pt idx="2">
                  <c:v>10</c:v>
                </c:pt>
                <c:pt idx="3">
                  <c:v>15</c:v>
                </c:pt>
                <c:pt idx="4">
                  <c:v>15</c:v>
                </c:pt>
                <c:pt idx="5">
                  <c:v>15</c:v>
                </c:pt>
                <c:pt idx="6">
                  <c:v>15</c:v>
                </c:pt>
                <c:pt idx="7">
                  <c:v>10</c:v>
                </c:pt>
              </c:numCache>
            </c:numRef>
          </c:val>
          <c:extLst>
            <c:ext xmlns:c16="http://schemas.microsoft.com/office/drawing/2014/chart" uri="{C3380CC4-5D6E-409C-BE32-E72D297353CC}">
              <c16:uniqueId val="{0000000E-F2BC-4A22-BBD6-A78F990C9F1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E9C-4EC2-8612-83778D49F4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E9C-4EC2-8612-83778D49F4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E9C-4EC2-8612-83778D49F4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E9C-4EC2-8612-83778D49F4E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E9C-4EC2-8612-83778D49F4E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E9C-4EC2-8612-83778D49F4E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E9C-4EC2-8612-83778D49F4E9}"/>
              </c:ext>
            </c:extLst>
          </c:dPt>
          <c:cat>
            <c:numRef>
              <c:f>Sheet1!$A$2:$A$8</c:f>
              <c:numCache>
                <c:formatCode>General</c:formatCode>
                <c:ptCount val="7"/>
                <c:pt idx="0">
                  <c:v>1</c:v>
                </c:pt>
                <c:pt idx="1">
                  <c:v>2</c:v>
                </c:pt>
                <c:pt idx="2">
                  <c:v>3</c:v>
                </c:pt>
                <c:pt idx="3">
                  <c:v>4</c:v>
                </c:pt>
                <c:pt idx="4">
                  <c:v>5</c:v>
                </c:pt>
                <c:pt idx="5">
                  <c:v>6</c:v>
                </c:pt>
              </c:numCache>
            </c:numRef>
          </c:cat>
          <c:val>
            <c:numRef>
              <c:f>Sheet1!$B$2:$B$8</c:f>
              <c:numCache>
                <c:formatCode>General</c:formatCode>
                <c:ptCount val="7"/>
                <c:pt idx="0">
                  <c:v>15</c:v>
                </c:pt>
                <c:pt idx="1">
                  <c:v>25</c:v>
                </c:pt>
                <c:pt idx="2">
                  <c:v>25</c:v>
                </c:pt>
                <c:pt idx="3">
                  <c:v>25</c:v>
                </c:pt>
                <c:pt idx="4">
                  <c:v>30</c:v>
                </c:pt>
                <c:pt idx="5">
                  <c:v>15</c:v>
                </c:pt>
              </c:numCache>
            </c:numRef>
          </c:val>
          <c:extLst>
            <c:ext xmlns:c16="http://schemas.microsoft.com/office/drawing/2014/chart" uri="{C3380CC4-5D6E-409C-BE32-E72D297353CC}">
              <c16:uniqueId val="{0000000E-2E9C-4EC2-8612-83778D49F4E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9E-4716-9001-7DAE81B51F9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9E-4716-9001-7DAE81B51F9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9E-4716-9001-7DAE81B51F9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9E-4716-9001-7DAE81B51F9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F9E-4716-9001-7DAE81B51F9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F9E-4716-9001-7DAE81B51F9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F9E-4716-9001-7DAE81B51F96}"/>
              </c:ext>
            </c:extLst>
          </c:dPt>
          <c:cat>
            <c:numRef>
              <c:f>Sheet1!$A$2:$A$8</c:f>
              <c:numCache>
                <c:formatCode>General</c:formatCode>
                <c:ptCount val="7"/>
                <c:pt idx="0">
                  <c:v>1</c:v>
                </c:pt>
                <c:pt idx="1">
                  <c:v>2</c:v>
                </c:pt>
                <c:pt idx="2">
                  <c:v>3</c:v>
                </c:pt>
                <c:pt idx="3">
                  <c:v>4</c:v>
                </c:pt>
                <c:pt idx="4">
                  <c:v>5</c:v>
                </c:pt>
                <c:pt idx="5">
                  <c:v>6</c:v>
                </c:pt>
              </c:numCache>
            </c:numRef>
          </c:cat>
          <c:val>
            <c:numRef>
              <c:f>Sheet1!$B$2:$B$8</c:f>
              <c:numCache>
                <c:formatCode>General</c:formatCode>
                <c:ptCount val="7"/>
                <c:pt idx="0">
                  <c:v>15</c:v>
                </c:pt>
                <c:pt idx="1">
                  <c:v>25</c:v>
                </c:pt>
                <c:pt idx="2">
                  <c:v>25</c:v>
                </c:pt>
                <c:pt idx="3">
                  <c:v>25</c:v>
                </c:pt>
                <c:pt idx="4">
                  <c:v>25</c:v>
                </c:pt>
                <c:pt idx="5">
                  <c:v>20</c:v>
                </c:pt>
              </c:numCache>
            </c:numRef>
          </c:val>
          <c:extLst>
            <c:ext xmlns:c16="http://schemas.microsoft.com/office/drawing/2014/chart" uri="{C3380CC4-5D6E-409C-BE32-E72D297353CC}">
              <c16:uniqueId val="{0000000E-3F9E-4716-9001-7DAE81B51F9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2C9-46CF-8709-28FBBC677D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2C9-46CF-8709-28FBBC677D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C9-46CF-8709-28FBBC677D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C9-46CF-8709-28FBBC677DB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2C9-46CF-8709-28FBBC677DB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2C9-46CF-8709-28FBBC677DB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2C9-46CF-8709-28FBBC677DB2}"/>
              </c:ext>
            </c:extLst>
          </c:dPt>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5</c:v>
                </c:pt>
                <c:pt idx="1">
                  <c:v>10</c:v>
                </c:pt>
                <c:pt idx="2">
                  <c:v>5</c:v>
                </c:pt>
                <c:pt idx="3">
                  <c:v>5</c:v>
                </c:pt>
                <c:pt idx="4">
                  <c:v>5</c:v>
                </c:pt>
                <c:pt idx="5">
                  <c:v>5</c:v>
                </c:pt>
                <c:pt idx="6">
                  <c:v>10</c:v>
                </c:pt>
              </c:numCache>
            </c:numRef>
          </c:val>
          <c:extLst>
            <c:ext xmlns:c16="http://schemas.microsoft.com/office/drawing/2014/chart" uri="{C3380CC4-5D6E-409C-BE32-E72D297353CC}">
              <c16:uniqueId val="{0000000E-62C9-46CF-8709-28FBBC677DB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Sheet1!$A$1</c:f>
              <c:strCache>
                <c:ptCount val="1"/>
                <c:pt idx="0">
                  <c:v>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13-4EDB-AF0E-5DD801FE1B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613-4EDB-AF0E-5DD801FE1B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613-4EDB-AF0E-5DD801FE1B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613-4EDB-AF0E-5DD801FE1B9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613-4EDB-AF0E-5DD801FE1B9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613-4EDB-AF0E-5DD801FE1B9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613-4EDB-AF0E-5DD801FE1B9F}"/>
              </c:ext>
            </c:extLst>
          </c:dPt>
          <c:val>
            <c:numRef>
              <c:f>Sheet1!$A$2:$A$7</c:f>
              <c:numCache>
                <c:formatCode>General</c:formatCode>
                <c:ptCount val="6"/>
                <c:pt idx="0">
                  <c:v>1</c:v>
                </c:pt>
                <c:pt idx="1">
                  <c:v>2</c:v>
                </c:pt>
                <c:pt idx="2">
                  <c:v>3</c:v>
                </c:pt>
                <c:pt idx="3">
                  <c:v>4</c:v>
                </c:pt>
                <c:pt idx="4">
                  <c:v>5</c:v>
                </c:pt>
                <c:pt idx="5">
                  <c:v>6</c:v>
                </c:pt>
              </c:numCache>
            </c:numRef>
          </c:val>
          <c:extLst>
            <c:ext xmlns:c16="http://schemas.microsoft.com/office/drawing/2014/chart" uri="{C3380CC4-5D6E-409C-BE32-E72D297353CC}">
              <c16:uniqueId val="{0000000E-E613-4EDB-AF0E-5DD801FE1B9F}"/>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F-37B3-48FB-B728-F2148184350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1-37B3-48FB-B728-F2148184350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3-37B3-48FB-B728-F2148184350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5-37B3-48FB-B728-F2148184350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7-37B3-48FB-B728-F2148184350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9-37B3-48FB-B728-F2148184350C}"/>
              </c:ext>
            </c:extLst>
          </c:dPt>
          <c:val>
            <c:numRef>
              <c:f>Sheet1!$B$2:$B$7</c:f>
              <c:numCache>
                <c:formatCode>General</c:formatCode>
                <c:ptCount val="6"/>
                <c:pt idx="0">
                  <c:v>5</c:v>
                </c:pt>
                <c:pt idx="1">
                  <c:v>5</c:v>
                </c:pt>
                <c:pt idx="2">
                  <c:v>5</c:v>
                </c:pt>
                <c:pt idx="3">
                  <c:v>10</c:v>
                </c:pt>
                <c:pt idx="4">
                  <c:v>10</c:v>
                </c:pt>
                <c:pt idx="5">
                  <c:v>10</c:v>
                </c:pt>
              </c:numCache>
            </c:numRef>
          </c:val>
          <c:extLst>
            <c:ext xmlns:c16="http://schemas.microsoft.com/office/drawing/2014/chart" uri="{C3380CC4-5D6E-409C-BE32-E72D297353CC}">
              <c16:uniqueId val="{0000000F-E613-4EDB-AF0E-5DD801FE1B9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327-4C92-882A-0DCCEA3769E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327-4C92-882A-0DCCEA3769E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327-4C92-882A-0DCCEA3769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327-4C92-882A-0DCCEA3769E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327-4C92-882A-0DCCEA3769E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327-4C92-882A-0DCCEA3769E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327-4C92-882A-0DCCEA3769EF}"/>
              </c:ext>
            </c:extLst>
          </c:dPt>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10</c:v>
                </c:pt>
                <c:pt idx="1">
                  <c:v>15</c:v>
                </c:pt>
                <c:pt idx="2">
                  <c:v>15</c:v>
                </c:pt>
                <c:pt idx="3">
                  <c:v>15</c:v>
                </c:pt>
                <c:pt idx="4">
                  <c:v>20</c:v>
                </c:pt>
                <c:pt idx="5">
                  <c:v>15</c:v>
                </c:pt>
                <c:pt idx="6">
                  <c:v>5</c:v>
                </c:pt>
              </c:numCache>
            </c:numRef>
          </c:val>
          <c:extLst>
            <c:ext xmlns:c16="http://schemas.microsoft.com/office/drawing/2014/chart" uri="{C3380CC4-5D6E-409C-BE32-E72D297353CC}">
              <c16:uniqueId val="{0000000E-5327-4C92-882A-0DCCEA3769E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4B-4FF8-AE64-33827AD9AC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4B-4FF8-AE64-33827AD9ACF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84B-4FF8-AE64-33827AD9AC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4B-4FF8-AE64-33827AD9ACF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4B-4FF8-AE64-33827AD9ACF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4B-4FF8-AE64-33827AD9ACF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4B-4FF8-AE64-33827AD9ACFF}"/>
              </c:ext>
            </c:extLst>
          </c:dPt>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General</c:formatCode>
                <c:ptCount val="7"/>
                <c:pt idx="0">
                  <c:v>10</c:v>
                </c:pt>
                <c:pt idx="1">
                  <c:v>10</c:v>
                </c:pt>
                <c:pt idx="2">
                  <c:v>15</c:v>
                </c:pt>
                <c:pt idx="3">
                  <c:v>15</c:v>
                </c:pt>
                <c:pt idx="4">
                  <c:v>20</c:v>
                </c:pt>
                <c:pt idx="5">
                  <c:v>10</c:v>
                </c:pt>
                <c:pt idx="6">
                  <c:v>10</c:v>
                </c:pt>
              </c:numCache>
            </c:numRef>
          </c:val>
          <c:extLst>
            <c:ext xmlns:c16="http://schemas.microsoft.com/office/drawing/2014/chart" uri="{C3380CC4-5D6E-409C-BE32-E72D297353CC}">
              <c16:uniqueId val="{0000000E-984B-4FF8-AE64-33827AD9ACF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Duration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018-4446-97E7-0A92621129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018-4446-97E7-0A926211294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018-4446-97E7-0A92621129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018-4446-97E7-0A92621129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018-4446-97E7-0A926211294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018-4446-97E7-0A926211294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018-4446-97E7-0A926211294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F01-47F7-A6E4-1917C86F278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99F-467C-AD0D-E5FEDEA46200}"/>
              </c:ext>
            </c:extLst>
          </c:dPt>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Sheet1!$B$2:$B$10</c:f>
              <c:numCache>
                <c:formatCode>General</c:formatCode>
                <c:ptCount val="9"/>
                <c:pt idx="0">
                  <c:v>5</c:v>
                </c:pt>
                <c:pt idx="1">
                  <c:v>10</c:v>
                </c:pt>
                <c:pt idx="2">
                  <c:v>10</c:v>
                </c:pt>
                <c:pt idx="3">
                  <c:v>15</c:v>
                </c:pt>
                <c:pt idx="4">
                  <c:v>15</c:v>
                </c:pt>
                <c:pt idx="5">
                  <c:v>15</c:v>
                </c:pt>
                <c:pt idx="6">
                  <c:v>20</c:v>
                </c:pt>
                <c:pt idx="7">
                  <c:v>25</c:v>
                </c:pt>
                <c:pt idx="8">
                  <c:v>20</c:v>
                </c:pt>
              </c:numCache>
            </c:numRef>
          </c:val>
          <c:extLst>
            <c:ext xmlns:c16="http://schemas.microsoft.com/office/drawing/2014/chart" uri="{C3380CC4-5D6E-409C-BE32-E72D297353CC}">
              <c16:uniqueId val="{0000000E-9018-4446-97E7-0A926211294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Sheet1!$A$2:$A$5</c:f>
              <c:strCache>
                <c:ptCount val="4"/>
                <c:pt idx="0">
                  <c:v>Lecture 1</c:v>
                </c:pt>
                <c:pt idx="1">
                  <c:v>Lecture 2</c:v>
                </c:pt>
                <c:pt idx="2">
                  <c:v>Lecture 3</c:v>
                </c:pt>
                <c:pt idx="3">
                  <c:v>Lecture 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E61-4EF6-8EC7-07D8BE747F6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E61-4EF6-8EC7-07D8BE747F6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E61-4EF6-8EC7-07D8BE747F6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E61-4EF6-8EC7-07D8BE747F6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E61-4EF6-8EC7-07D8BE747F69}"/>
              </c:ext>
            </c:extLst>
          </c:dPt>
          <c:cat>
            <c:strRef>
              <c:f>Sheet1!$A$2:$A$6</c:f>
              <c:strCache>
                <c:ptCount val="4"/>
                <c:pt idx="0">
                  <c:v>Lecture 1</c:v>
                </c:pt>
                <c:pt idx="1">
                  <c:v>Lecture 2</c:v>
                </c:pt>
                <c:pt idx="2">
                  <c:v>Lecture 3</c:v>
                </c:pt>
                <c:pt idx="3">
                  <c:v>Lecture 4</c:v>
                </c:pt>
              </c:strCache>
            </c:strRef>
          </c:cat>
          <c:val>
            <c:numRef>
              <c:f>Sheet1!$B$2:$B$5</c:f>
              <c:numCache>
                <c:formatCode>General</c:formatCode>
                <c:ptCount val="4"/>
                <c:pt idx="0">
                  <c:v>2</c:v>
                </c:pt>
                <c:pt idx="1">
                  <c:v>1</c:v>
                </c:pt>
                <c:pt idx="2">
                  <c:v>1</c:v>
                </c:pt>
                <c:pt idx="3">
                  <c:v>1</c:v>
                </c:pt>
              </c:numCache>
            </c:numRef>
          </c:val>
          <c:extLst>
            <c:ext xmlns:c16="http://schemas.microsoft.com/office/drawing/2014/chart" uri="{C3380CC4-5D6E-409C-BE32-E72D297353CC}">
              <c16:uniqueId val="{0000000A-AE61-4EF6-8EC7-07D8BE747F6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A14-4BF6-9384-1189172CE6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A14-4BF6-9384-1189172CE6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A14-4BF6-9384-1189172CE6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A14-4BF6-9384-1189172CE6B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A14-4BF6-9384-1189172CE6B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A14-4BF6-9384-1189172CE6B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A14-4BF6-9384-1189172CE6B4}"/>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A14-4BF6-9384-1189172CE6B4}"/>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F2CA-4B2F-B61E-0FAD3E021D83}"/>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F2CA-4B2F-B61E-0FAD3E021D83}"/>
              </c:ext>
            </c:extLst>
          </c:dPt>
          <c:cat>
            <c:numRef>
              <c:f>Sheet1!$A$2:$A$11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Sheet1!$B$2:$B$11</c:f>
              <c:numCache>
                <c:formatCode>General</c:formatCode>
                <c:ptCount val="10"/>
                <c:pt idx="0">
                  <c:v>5</c:v>
                </c:pt>
                <c:pt idx="1">
                  <c:v>10</c:v>
                </c:pt>
                <c:pt idx="2">
                  <c:v>10</c:v>
                </c:pt>
                <c:pt idx="3">
                  <c:v>10</c:v>
                </c:pt>
                <c:pt idx="4">
                  <c:v>10</c:v>
                </c:pt>
                <c:pt idx="5">
                  <c:v>10</c:v>
                </c:pt>
                <c:pt idx="6">
                  <c:v>10</c:v>
                </c:pt>
                <c:pt idx="7">
                  <c:v>10</c:v>
                </c:pt>
                <c:pt idx="8">
                  <c:v>15</c:v>
                </c:pt>
                <c:pt idx="9">
                  <c:v>10</c:v>
                </c:pt>
              </c:numCache>
            </c:numRef>
          </c:val>
          <c:extLst>
            <c:ext xmlns:c16="http://schemas.microsoft.com/office/drawing/2014/chart" uri="{C3380CC4-5D6E-409C-BE32-E72D297353CC}">
              <c16:uniqueId val="{00000010-0A14-4BF6-9384-1189172CE6B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Sheet1!$A$1</c:f>
              <c:strCache>
                <c:ptCount val="1"/>
                <c:pt idx="0">
                  <c:v>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2D-4FFB-85C7-128F429273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A2D-4FFB-85C7-128F4292738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A2D-4FFB-85C7-128F4292738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A2D-4FFB-85C7-128F4292738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A2D-4FFB-85C7-128F4292738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A2D-4FFB-85C7-128F4292738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A2D-4FFB-85C7-128F4292738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A2D-4FFB-85C7-128F4292738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AA2D-4FFB-85C7-128F42927380}"/>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AA2D-4FFB-85C7-128F42927380}"/>
              </c:ext>
            </c:extLst>
          </c:dPt>
          <c:val>
            <c:numRef>
              <c:f>Sheet1!$B$2:$B$6</c:f>
              <c:numCache>
                <c:formatCode>General</c:formatCode>
                <c:ptCount val="5"/>
                <c:pt idx="0">
                  <c:v>5</c:v>
                </c:pt>
                <c:pt idx="1">
                  <c:v>10</c:v>
                </c:pt>
                <c:pt idx="2">
                  <c:v>10</c:v>
                </c:pt>
                <c:pt idx="3">
                  <c:v>10</c:v>
                </c:pt>
                <c:pt idx="4">
                  <c:v>10</c:v>
                </c:pt>
              </c:numCache>
            </c:numRef>
          </c:val>
          <c:extLst>
            <c:ext xmlns:c16="http://schemas.microsoft.com/office/drawing/2014/chart" uri="{C3380CC4-5D6E-409C-BE32-E72D297353CC}">
              <c16:uniqueId val="{00000014-AA2D-4FFB-85C7-128F42927380}"/>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5-7AFD-4C82-AB07-BECCF40899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7-7AFD-4C82-AB07-BECCF40899B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9-7AFD-4C82-AB07-BECCF40899B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B-7AFD-4C82-AB07-BECCF40899B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D-7AFD-4C82-AB07-BECCF40899B3}"/>
              </c:ext>
            </c:extLst>
          </c:dPt>
          <c:val>
            <c:numRef>
              <c:f>Sheet1!$B$2:$B$6</c:f>
              <c:numCache>
                <c:formatCode>General</c:formatCode>
                <c:ptCount val="5"/>
                <c:pt idx="0">
                  <c:v>5</c:v>
                </c:pt>
                <c:pt idx="1">
                  <c:v>10</c:v>
                </c:pt>
                <c:pt idx="2">
                  <c:v>10</c:v>
                </c:pt>
                <c:pt idx="3">
                  <c:v>10</c:v>
                </c:pt>
                <c:pt idx="4">
                  <c:v>10</c:v>
                </c:pt>
              </c:numCache>
            </c:numRef>
          </c:val>
          <c:extLst>
            <c:ext xmlns:c16="http://schemas.microsoft.com/office/drawing/2014/chart" uri="{C3380CC4-5D6E-409C-BE32-E72D297353CC}">
              <c16:uniqueId val="{00000015-AA2D-4FFB-85C7-128F4292738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Sheet1!$A$1</c:f>
              <c:strCache>
                <c:ptCount val="1"/>
                <c:pt idx="0">
                  <c:v>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05A-40B9-926D-47DE0862DD2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05A-40B9-926D-47DE0862DD2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05A-40B9-926D-47DE0862DD2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05A-40B9-926D-47DE0862DD2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05A-40B9-926D-47DE0862DD2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05A-40B9-926D-47DE0862DD2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05A-40B9-926D-47DE0862DD2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05A-40B9-926D-47DE0862DD2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705A-40B9-926D-47DE0862DD2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705A-40B9-926D-47DE0862DD29}"/>
              </c:ext>
            </c:extLst>
          </c:dPt>
          <c:val>
            <c:numRef>
              <c:f>Sheet1!$B$2:$B$8</c:f>
              <c:numCache>
                <c:formatCode>General</c:formatCode>
                <c:ptCount val="7"/>
                <c:pt idx="0">
                  <c:v>5</c:v>
                </c:pt>
                <c:pt idx="1">
                  <c:v>15</c:v>
                </c:pt>
                <c:pt idx="2">
                  <c:v>15</c:v>
                </c:pt>
                <c:pt idx="3">
                  <c:v>15</c:v>
                </c:pt>
                <c:pt idx="4">
                  <c:v>15</c:v>
                </c:pt>
                <c:pt idx="5">
                  <c:v>10</c:v>
                </c:pt>
                <c:pt idx="6">
                  <c:v>15</c:v>
                </c:pt>
              </c:numCache>
            </c:numRef>
          </c:val>
          <c:extLst>
            <c:ext xmlns:c16="http://schemas.microsoft.com/office/drawing/2014/chart" uri="{C3380CC4-5D6E-409C-BE32-E72D297353CC}">
              <c16:uniqueId val="{00000014-705A-40B9-926D-47DE0862DD29}"/>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705A-40B9-926D-47DE0862DD2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705A-40B9-926D-47DE0862DD2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705A-40B9-926D-47DE0862DD2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705A-40B9-926D-47DE0862DD2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705A-40B9-926D-47DE0862DD2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F-3BF6-4291-83B7-50370BBAFC4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1-3BF6-4291-83B7-50370BBAFC44}"/>
              </c:ext>
            </c:extLst>
          </c:dPt>
          <c:val>
            <c:numRef>
              <c:f>Sheet1!$B$2:$B$8</c:f>
              <c:numCache>
                <c:formatCode>General</c:formatCode>
                <c:ptCount val="7"/>
                <c:pt idx="0">
                  <c:v>5</c:v>
                </c:pt>
                <c:pt idx="1">
                  <c:v>15</c:v>
                </c:pt>
                <c:pt idx="2">
                  <c:v>15</c:v>
                </c:pt>
                <c:pt idx="3">
                  <c:v>15</c:v>
                </c:pt>
                <c:pt idx="4">
                  <c:v>15</c:v>
                </c:pt>
                <c:pt idx="5">
                  <c:v>10</c:v>
                </c:pt>
                <c:pt idx="6">
                  <c:v>15</c:v>
                </c:pt>
              </c:numCache>
            </c:numRef>
          </c:val>
          <c:extLst>
            <c:ext xmlns:c16="http://schemas.microsoft.com/office/drawing/2014/chart" uri="{C3380CC4-5D6E-409C-BE32-E72D297353CC}">
              <c16:uniqueId val="{0000001F-705A-40B9-926D-47DE0862DD2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Sheet1!$A$1</c:f>
              <c:strCache>
                <c:ptCount val="1"/>
                <c:pt idx="0">
                  <c:v>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7D-473E-BE37-A2F432EA475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7D-473E-BE37-A2F432EA475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7D-473E-BE37-A2F432EA475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7D-473E-BE37-A2F432EA475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37D-473E-BE37-A2F432EA475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37D-473E-BE37-A2F432EA475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37D-473E-BE37-A2F432EA475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37D-473E-BE37-A2F432EA475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37D-473E-BE37-A2F432EA475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37D-473E-BE37-A2F432EA475C}"/>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14-037D-473E-BE37-A2F432EA475C}"/>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037D-473E-BE37-A2F432EA475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037D-473E-BE37-A2F432EA475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037D-473E-BE37-A2F432EA475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037D-473E-BE37-A2F432EA475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037D-473E-BE37-A2F432EA475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037D-473E-BE37-A2F432EA475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037D-473E-BE37-A2F432EA475C}"/>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23-037D-473E-BE37-A2F432EA475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Sheet1!$A$1</c:f>
              <c:strCache>
                <c:ptCount val="1"/>
                <c:pt idx="0">
                  <c:v>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8DF-42C8-80EA-7A598C4217E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8DF-42C8-80EA-7A598C4217E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8DF-42C8-80EA-7A598C4217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8DF-42C8-80EA-7A598C4217E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8DF-42C8-80EA-7A598C4217E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8DF-42C8-80EA-7A598C4217E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8DF-42C8-80EA-7A598C4217E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8DF-42C8-80EA-7A598C4217E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A8DF-42C8-80EA-7A598C4217E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A8DF-42C8-80EA-7A598C4217EF}"/>
              </c:ext>
            </c:extLst>
          </c:dPt>
          <c:val>
            <c:numRef>
              <c:f>Sheet1!$B$2:$B$9</c:f>
              <c:numCache>
                <c:formatCode>General</c:formatCode>
                <c:ptCount val="8"/>
                <c:pt idx="0">
                  <c:v>5</c:v>
                </c:pt>
                <c:pt idx="1">
                  <c:v>10</c:v>
                </c:pt>
                <c:pt idx="2">
                  <c:v>10</c:v>
                </c:pt>
                <c:pt idx="3">
                  <c:v>15</c:v>
                </c:pt>
                <c:pt idx="4">
                  <c:v>15</c:v>
                </c:pt>
                <c:pt idx="5">
                  <c:v>10</c:v>
                </c:pt>
                <c:pt idx="6">
                  <c:v>15</c:v>
                </c:pt>
                <c:pt idx="7">
                  <c:v>10</c:v>
                </c:pt>
              </c:numCache>
            </c:numRef>
          </c:val>
          <c:extLst>
            <c:ext xmlns:c16="http://schemas.microsoft.com/office/drawing/2014/chart" uri="{C3380CC4-5D6E-409C-BE32-E72D297353CC}">
              <c16:uniqueId val="{00000014-A8DF-42C8-80EA-7A598C4217EF}"/>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A8DF-42C8-80EA-7A598C4217E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A8DF-42C8-80EA-7A598C4217E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A8DF-42C8-80EA-7A598C4217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A8DF-42C8-80EA-7A598C4217E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A8DF-42C8-80EA-7A598C4217E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A8DF-42C8-80EA-7A598C4217E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A8DF-42C8-80EA-7A598C4217EF}"/>
              </c:ext>
            </c:extLst>
          </c:dPt>
          <c:val>
            <c:numRef>
              <c:f>Sheet1!$B$2:$B$8</c:f>
              <c:numCache>
                <c:formatCode>General</c:formatCode>
                <c:ptCount val="7"/>
                <c:pt idx="0">
                  <c:v>5</c:v>
                </c:pt>
                <c:pt idx="1">
                  <c:v>10</c:v>
                </c:pt>
                <c:pt idx="2">
                  <c:v>10</c:v>
                </c:pt>
                <c:pt idx="3">
                  <c:v>15</c:v>
                </c:pt>
                <c:pt idx="4">
                  <c:v>15</c:v>
                </c:pt>
                <c:pt idx="5">
                  <c:v>10</c:v>
                </c:pt>
                <c:pt idx="6">
                  <c:v>15</c:v>
                </c:pt>
              </c:numCache>
            </c:numRef>
          </c:val>
          <c:extLst>
            <c:ext xmlns:c16="http://schemas.microsoft.com/office/drawing/2014/chart" uri="{C3380CC4-5D6E-409C-BE32-E72D297353CC}">
              <c16:uniqueId val="{00000023-A8DF-42C8-80EA-7A598C4217E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Sheet1!$A$2:$A$8</c:f>
              <c:strCache>
                <c:ptCount val="7"/>
                <c:pt idx="0">
                  <c:v>1</c:v>
                </c:pt>
                <c:pt idx="1">
                  <c:v>2</c:v>
                </c:pt>
                <c:pt idx="2">
                  <c:v>3</c:v>
                </c:pt>
                <c:pt idx="3">
                  <c:v>4</c:v>
                </c:pt>
                <c:pt idx="4">
                  <c:v>5</c:v>
                </c:pt>
                <c:pt idx="5">
                  <c:v>6</c:v>
                </c:pt>
                <c:pt idx="6">
                  <c:v>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21-467D-A058-93B94A6EB35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21-467D-A058-93B94A6EB35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21-467D-A058-93B94A6EB35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21-467D-A058-93B94A6EB35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321-467D-A058-93B94A6EB35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321-467D-A058-93B94A6EB35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321-467D-A058-93B94A6EB35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321-467D-A058-93B94A6EB35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321-467D-A058-93B94A6EB35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321-467D-A058-93B94A6EB35F}"/>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14-0321-467D-A058-93B94A6EB35F}"/>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Sheet1!$B$1</c15:sqref>
                        </c15:formulaRef>
                      </c:ext>
                    </c:extLst>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0321-467D-A058-93B94A6EB35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0321-467D-A058-93B94A6EB35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0321-467D-A058-93B94A6EB35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0321-467D-A058-93B94A6EB35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0321-467D-A058-93B94A6EB35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0321-467D-A058-93B94A6EB35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0321-467D-A058-93B94A6EB35F}"/>
                    </c:ext>
                  </c:extLst>
                </c:dPt>
                <c:val>
                  <c:numRef>
                    <c:extLst>
                      <c:ext uri="{02D57815-91ED-43cb-92C2-25804820EDAC}">
                        <c15:formulaRef>
                          <c15:sqref>Sheet1!$B$2:$B$8</c15:sqref>
                        </c15:formulaRef>
                      </c:ext>
                    </c:extLst>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23-0321-467D-A058-93B94A6EB35F}"/>
                  </c:ext>
                </c:extLst>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Sheet1!$A$2:$A$8</c:f>
              <c:strCache>
                <c:ptCount val="7"/>
                <c:pt idx="0">
                  <c:v>1</c:v>
                </c:pt>
                <c:pt idx="1">
                  <c:v>2</c:v>
                </c:pt>
                <c:pt idx="2">
                  <c:v>3</c:v>
                </c:pt>
                <c:pt idx="3">
                  <c:v>4</c:v>
                </c:pt>
                <c:pt idx="4">
                  <c:v>5</c:v>
                </c:pt>
                <c:pt idx="5">
                  <c:v>6</c:v>
                </c:pt>
                <c:pt idx="6">
                  <c:v>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80B-4241-8DDA-F56D895F10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80B-4241-8DDA-F56D895F10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80B-4241-8DDA-F56D895F10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80B-4241-8DDA-F56D895F103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80B-4241-8DDA-F56D895F103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80B-4241-8DDA-F56D895F103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80B-4241-8DDA-F56D895F103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80B-4241-8DDA-F56D895F103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80B-4241-8DDA-F56D895F103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80B-4241-8DDA-F56D895F103E}"/>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14-B80B-4241-8DDA-F56D895F103E}"/>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B80B-4241-8DDA-F56D895F10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B80B-4241-8DDA-F56D895F10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B80B-4241-8DDA-F56D895F10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B80B-4241-8DDA-F56D895F103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B80B-4241-8DDA-F56D895F103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B80B-4241-8DDA-F56D895F103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B80B-4241-8DDA-F56D895F103E}"/>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23-B80B-4241-8DDA-F56D895F103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Sheet1!$A$2:$A$10</c:f>
              <c:strCache>
                <c:ptCount val="9"/>
                <c:pt idx="0">
                  <c:v>1</c:v>
                </c:pt>
                <c:pt idx="1">
                  <c:v>2</c:v>
                </c:pt>
                <c:pt idx="2">
                  <c:v>3</c:v>
                </c:pt>
                <c:pt idx="3">
                  <c:v>4</c:v>
                </c:pt>
                <c:pt idx="4">
                  <c:v>5</c:v>
                </c:pt>
                <c:pt idx="5">
                  <c:v>6</c:v>
                </c:pt>
                <c:pt idx="6">
                  <c:v>7</c:v>
                </c:pt>
                <c:pt idx="7">
                  <c:v>8</c:v>
                </c:pt>
                <c:pt idx="8">
                  <c:v>9</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97B-4767-8789-4183871F5E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97B-4767-8789-4183871F5E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97B-4767-8789-4183871F5E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97B-4767-8789-4183871F5E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97B-4767-8789-4183871F5EC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97B-4767-8789-4183871F5EC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97B-4767-8789-4183871F5EC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97B-4767-8789-4183871F5EC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A97B-4767-8789-4183871F5EC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A97B-4767-8789-4183871F5ECD}"/>
              </c:ext>
            </c:extLst>
          </c:dPt>
          <c:val>
            <c:numRef>
              <c:f>Sheet1!$B$2:$B$10</c:f>
              <c:numCache>
                <c:formatCode>General</c:formatCode>
                <c:ptCount val="9"/>
                <c:pt idx="0">
                  <c:v>5</c:v>
                </c:pt>
                <c:pt idx="1">
                  <c:v>10</c:v>
                </c:pt>
                <c:pt idx="2">
                  <c:v>10</c:v>
                </c:pt>
                <c:pt idx="3">
                  <c:v>10</c:v>
                </c:pt>
                <c:pt idx="4">
                  <c:v>10</c:v>
                </c:pt>
                <c:pt idx="5">
                  <c:v>10</c:v>
                </c:pt>
                <c:pt idx="6">
                  <c:v>10</c:v>
                </c:pt>
                <c:pt idx="7">
                  <c:v>10</c:v>
                </c:pt>
                <c:pt idx="8">
                  <c:v>15</c:v>
                </c:pt>
              </c:numCache>
            </c:numRef>
          </c:val>
          <c:extLst>
            <c:ext xmlns:c16="http://schemas.microsoft.com/office/drawing/2014/chart" uri="{C3380CC4-5D6E-409C-BE32-E72D297353CC}">
              <c16:uniqueId val="{00000014-A97B-4767-8789-4183871F5ECD}"/>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Sheet1!$B$1</c15:sqref>
                        </c15:formulaRef>
                      </c:ext>
                    </c:extLst>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A97B-4767-8789-4183871F5E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A97B-4767-8789-4183871F5E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A97B-4767-8789-4183871F5E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A97B-4767-8789-4183871F5E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A97B-4767-8789-4183871F5EC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A97B-4767-8789-4183871F5EC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A97B-4767-8789-4183871F5EC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3-6B67-4B88-AE21-F4EB6B17A58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25-6B67-4B88-AE21-F4EB6B17A58D}"/>
                    </c:ext>
                  </c:extLst>
                </c:dPt>
                <c:val>
                  <c:numRef>
                    <c:extLst>
                      <c:ext uri="{02D57815-91ED-43cb-92C2-25804820EDAC}">
                        <c15:formulaRef>
                          <c15:sqref>Sheet1!$B$2:$B$10</c15:sqref>
                        </c15:formulaRef>
                      </c:ext>
                    </c:extLst>
                    <c:numCache>
                      <c:formatCode>General</c:formatCode>
                      <c:ptCount val="9"/>
                      <c:pt idx="0">
                        <c:v>5</c:v>
                      </c:pt>
                      <c:pt idx="1">
                        <c:v>10</c:v>
                      </c:pt>
                      <c:pt idx="2">
                        <c:v>10</c:v>
                      </c:pt>
                      <c:pt idx="3">
                        <c:v>10</c:v>
                      </c:pt>
                      <c:pt idx="4">
                        <c:v>10</c:v>
                      </c:pt>
                      <c:pt idx="5">
                        <c:v>10</c:v>
                      </c:pt>
                      <c:pt idx="6">
                        <c:v>10</c:v>
                      </c:pt>
                      <c:pt idx="7">
                        <c:v>10</c:v>
                      </c:pt>
                      <c:pt idx="8">
                        <c:v>15</c:v>
                      </c:pt>
                    </c:numCache>
                  </c:numRef>
                </c:val>
                <c:extLst>
                  <c:ext xmlns:c16="http://schemas.microsoft.com/office/drawing/2014/chart" uri="{C3380CC4-5D6E-409C-BE32-E72D297353CC}">
                    <c16:uniqueId val="{00000023-A97B-4767-8789-4183871F5ECD}"/>
                  </c:ext>
                </c:extLst>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Sheet1!$A$2:$A$8</c:f>
              <c:strCache>
                <c:ptCount val="7"/>
                <c:pt idx="0">
                  <c:v>1</c:v>
                </c:pt>
                <c:pt idx="1">
                  <c:v>2</c:v>
                </c:pt>
                <c:pt idx="2">
                  <c:v>3</c:v>
                </c:pt>
                <c:pt idx="3">
                  <c:v>4</c:v>
                </c:pt>
                <c:pt idx="4">
                  <c:v>5</c:v>
                </c:pt>
                <c:pt idx="5">
                  <c:v>6</c:v>
                </c:pt>
                <c:pt idx="6">
                  <c:v>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23-47E0-A68F-D6ABDA4BC75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23-47E0-A68F-D6ABDA4BC75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23-47E0-A68F-D6ABDA4BC75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23-47E0-A68F-D6ABDA4BC75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823-47E0-A68F-D6ABDA4BC75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823-47E0-A68F-D6ABDA4BC75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823-47E0-A68F-D6ABDA4BC75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823-47E0-A68F-D6ABDA4BC75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823-47E0-A68F-D6ABDA4BC75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823-47E0-A68F-D6ABDA4BC75D}"/>
              </c:ext>
            </c:extLst>
          </c:dPt>
          <c:val>
            <c:numRef>
              <c:f>Sheet1!$B$2:$B$8</c:f>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14-8823-47E0-A68F-D6ABDA4BC75D}"/>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Sheet1!$B$1</c15:sqref>
                        </c15:formulaRef>
                      </c:ext>
                    </c:extLst>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8823-47E0-A68F-D6ABDA4BC75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8823-47E0-A68F-D6ABDA4BC75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8823-47E0-A68F-D6ABDA4BC75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8823-47E0-A68F-D6ABDA4BC75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8823-47E0-A68F-D6ABDA4BC75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0-8823-47E0-A68F-D6ABDA4BC75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2-8823-47E0-A68F-D6ABDA4BC75D}"/>
                    </c:ext>
                  </c:extLst>
                </c:dPt>
                <c:val>
                  <c:numRef>
                    <c:extLst>
                      <c:ext uri="{02D57815-91ED-43cb-92C2-25804820EDAC}">
                        <c15:formulaRef>
                          <c15:sqref>Sheet1!$B$2:$B$8</c15:sqref>
                        </c15:formulaRef>
                      </c:ext>
                    </c:extLst>
                    <c:numCache>
                      <c:formatCode>General</c:formatCode>
                      <c:ptCount val="7"/>
                      <c:pt idx="0">
                        <c:v>5</c:v>
                      </c:pt>
                      <c:pt idx="1">
                        <c:v>15</c:v>
                      </c:pt>
                      <c:pt idx="2">
                        <c:v>15</c:v>
                      </c:pt>
                      <c:pt idx="3">
                        <c:v>15</c:v>
                      </c:pt>
                      <c:pt idx="4">
                        <c:v>15</c:v>
                      </c:pt>
                      <c:pt idx="5">
                        <c:v>15</c:v>
                      </c:pt>
                      <c:pt idx="6">
                        <c:v>10</c:v>
                      </c:pt>
                    </c:numCache>
                  </c:numRef>
                </c:val>
                <c:extLst>
                  <c:ext xmlns:c16="http://schemas.microsoft.com/office/drawing/2014/chart" uri="{C3380CC4-5D6E-409C-BE32-E72D297353CC}">
                    <c16:uniqueId val="{00000023-8823-47E0-A68F-D6ABDA4BC75D}"/>
                  </c:ext>
                </c:extLst>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1</c:v>
                </c:pt>
                <c:pt idx="1">
                  <c:v>2</c:v>
                </c:pt>
                <c:pt idx="2">
                  <c:v>3</c:v>
                </c:pt>
                <c:pt idx="3">
                  <c:v>4</c:v>
                </c:pt>
                <c:pt idx="4">
                  <c:v>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12-442B-9F24-AAF3C1F2A1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12-442B-9F24-AAF3C1F2A1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12-442B-9F24-AAF3C1F2A1A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E12-442B-9F24-AAF3C1F2A1A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E12-442B-9F24-AAF3C1F2A1A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E12-442B-9F24-AAF3C1F2A1A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E12-442B-9F24-AAF3C1F2A1A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E12-442B-9F24-AAF3C1F2A1A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E12-442B-9F24-AAF3C1F2A1A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E12-442B-9F24-AAF3C1F2A1AC}"/>
              </c:ext>
            </c:extLst>
          </c:dPt>
          <c:val>
            <c:numRef>
              <c:f>Sheet1!$B$2:$B$6</c:f>
              <c:numCache>
                <c:formatCode>General</c:formatCode>
                <c:ptCount val="5"/>
                <c:pt idx="0">
                  <c:v>10</c:v>
                </c:pt>
                <c:pt idx="1">
                  <c:v>20</c:v>
                </c:pt>
                <c:pt idx="2">
                  <c:v>20</c:v>
                </c:pt>
                <c:pt idx="3">
                  <c:v>20</c:v>
                </c:pt>
                <c:pt idx="4">
                  <c:v>20</c:v>
                </c:pt>
              </c:numCache>
            </c:numRef>
          </c:val>
          <c:extLst>
            <c:ext xmlns:c16="http://schemas.microsoft.com/office/drawing/2014/chart" uri="{C3380CC4-5D6E-409C-BE32-E72D297353CC}">
              <c16:uniqueId val="{00000014-5E12-442B-9F24-AAF3C1F2A1AC}"/>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5E12-442B-9F24-AAF3C1F2A1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5E12-442B-9F24-AAF3C1F2A1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5E12-442B-9F24-AAF3C1F2A1A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5E12-442B-9F24-AAF3C1F2A1A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5E12-442B-9F24-AAF3C1F2A1AC}"/>
              </c:ext>
            </c:extLst>
          </c:dPt>
          <c:val>
            <c:numRef>
              <c:f>Sheet1!$B$2:$B$6</c:f>
              <c:numCache>
                <c:formatCode>General</c:formatCode>
                <c:ptCount val="5"/>
                <c:pt idx="0">
                  <c:v>10</c:v>
                </c:pt>
                <c:pt idx="1">
                  <c:v>20</c:v>
                </c:pt>
                <c:pt idx="2">
                  <c:v>20</c:v>
                </c:pt>
                <c:pt idx="3">
                  <c:v>20</c:v>
                </c:pt>
                <c:pt idx="4">
                  <c:v>20</c:v>
                </c:pt>
              </c:numCache>
            </c:numRef>
          </c:val>
          <c:extLst>
            <c:ext xmlns:c16="http://schemas.microsoft.com/office/drawing/2014/chart" uri="{C3380CC4-5D6E-409C-BE32-E72D297353CC}">
              <c16:uniqueId val="{0000001F-5E12-442B-9F24-AAF3C1F2A1A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Lecture 5</c:v>
                </c:pt>
                <c:pt idx="1">
                  <c:v>Lecture 6</c:v>
                </c:pt>
                <c:pt idx="2">
                  <c:v>Lecture 7</c:v>
                </c:pt>
                <c:pt idx="3">
                  <c:v>Lecture 8</c:v>
                </c:pt>
                <c:pt idx="4">
                  <c:v>Lecture 9</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E2-4C1A-B827-CBD2253BEB9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E2-4C1A-B827-CBD2253BEB9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E2-4C1A-B827-CBD2253BEB9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E2-4C1A-B827-CBD2253BEB9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EE2-4C1A-B827-CBD2253BEB99}"/>
              </c:ext>
            </c:extLst>
          </c:dPt>
          <c:cat>
            <c:strRef>
              <c:f>Sheet1!$A$2:$A$6</c:f>
              <c:strCache>
                <c:ptCount val="5"/>
                <c:pt idx="0">
                  <c:v>Lecture 5</c:v>
                </c:pt>
                <c:pt idx="1">
                  <c:v>Lecture 6</c:v>
                </c:pt>
                <c:pt idx="2">
                  <c:v>Lecture 7</c:v>
                </c:pt>
                <c:pt idx="3">
                  <c:v>Lecture 8</c:v>
                </c:pt>
                <c:pt idx="4">
                  <c:v>Lecture 9</c:v>
                </c:pt>
              </c:strCache>
            </c:strRef>
          </c:cat>
          <c:val>
            <c:numRef>
              <c:f>Sheet1!$B$2:$B$6</c:f>
              <c:numCache>
                <c:formatCode>General</c:formatCode>
                <c:ptCount val="5"/>
                <c:pt idx="0">
                  <c:v>2</c:v>
                </c:pt>
                <c:pt idx="1">
                  <c:v>3</c:v>
                </c:pt>
                <c:pt idx="2">
                  <c:v>3</c:v>
                </c:pt>
                <c:pt idx="3">
                  <c:v>1</c:v>
                </c:pt>
                <c:pt idx="4">
                  <c:v>1</c:v>
                </c:pt>
              </c:numCache>
            </c:numRef>
          </c:val>
          <c:extLst>
            <c:ext xmlns:c16="http://schemas.microsoft.com/office/drawing/2014/chart" uri="{C3380CC4-5D6E-409C-BE32-E72D297353CC}">
              <c16:uniqueId val="{0000000A-8EE2-4C1A-B827-CBD2253BEB9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1</c:v>
                </c:pt>
                <c:pt idx="1">
                  <c:v>2</c:v>
                </c:pt>
                <c:pt idx="2">
                  <c:v>3</c:v>
                </c:pt>
                <c:pt idx="3">
                  <c:v>4</c:v>
                </c:pt>
                <c:pt idx="4">
                  <c:v>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A6C-478C-B50D-8DFC4955D19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A6C-478C-B50D-8DFC4955D19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A6C-478C-B50D-8DFC4955D19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A6C-478C-B50D-8DFC4955D19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A6C-478C-B50D-8DFC4955D19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A6C-478C-B50D-8DFC4955D19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A6C-478C-B50D-8DFC4955D19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A6C-478C-B50D-8DFC4955D19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A6C-478C-B50D-8DFC4955D19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A6C-478C-B50D-8DFC4955D19E}"/>
              </c:ext>
            </c:extLst>
          </c:dPt>
          <c:val>
            <c:numRef>
              <c:f>Sheet1!$B$2:$B$6</c:f>
              <c:numCache>
                <c:formatCode>General</c:formatCode>
                <c:ptCount val="5"/>
                <c:pt idx="0">
                  <c:v>10</c:v>
                </c:pt>
                <c:pt idx="1">
                  <c:v>25</c:v>
                </c:pt>
                <c:pt idx="2">
                  <c:v>25</c:v>
                </c:pt>
                <c:pt idx="3">
                  <c:v>20</c:v>
                </c:pt>
                <c:pt idx="4">
                  <c:v>10</c:v>
                </c:pt>
              </c:numCache>
            </c:numRef>
          </c:val>
          <c:extLst>
            <c:ext xmlns:c16="http://schemas.microsoft.com/office/drawing/2014/chart" uri="{C3380CC4-5D6E-409C-BE32-E72D297353CC}">
              <c16:uniqueId val="{00000014-4A6C-478C-B50D-8DFC4955D19E}"/>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4A6C-478C-B50D-8DFC4955D19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4A6C-478C-B50D-8DFC4955D19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4A6C-478C-B50D-8DFC4955D19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4A6C-478C-B50D-8DFC4955D19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4A6C-478C-B50D-8DFC4955D19E}"/>
              </c:ext>
            </c:extLst>
          </c:dPt>
          <c:val>
            <c:numRef>
              <c:f>Sheet1!$B$2:$B$6</c:f>
              <c:numCache>
                <c:formatCode>General</c:formatCode>
                <c:ptCount val="5"/>
                <c:pt idx="0">
                  <c:v>10</c:v>
                </c:pt>
                <c:pt idx="1">
                  <c:v>25</c:v>
                </c:pt>
                <c:pt idx="2">
                  <c:v>25</c:v>
                </c:pt>
                <c:pt idx="3">
                  <c:v>20</c:v>
                </c:pt>
                <c:pt idx="4">
                  <c:v>10</c:v>
                </c:pt>
              </c:numCache>
            </c:numRef>
          </c:val>
          <c:extLst>
            <c:ext xmlns:c16="http://schemas.microsoft.com/office/drawing/2014/chart" uri="{C3380CC4-5D6E-409C-BE32-E72D297353CC}">
              <c16:uniqueId val="{0000001F-4A6C-478C-B50D-8DFC4955D19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1</c:v>
                </c:pt>
                <c:pt idx="1">
                  <c:v>2</c:v>
                </c:pt>
                <c:pt idx="2">
                  <c:v>3</c:v>
                </c:pt>
                <c:pt idx="3">
                  <c:v>4</c:v>
                </c:pt>
                <c:pt idx="4">
                  <c:v>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A8-40A6-A599-D6083FD923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A8-40A6-A599-D6083FD923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A8-40A6-A599-D6083FD923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AA8-40A6-A599-D6083FD923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AA8-40A6-A599-D6083FD9237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AA8-40A6-A599-D6083FD9237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AA8-40A6-A599-D6083FD9237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AA8-40A6-A599-D6083FD9237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AA8-40A6-A599-D6083FD9237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AA8-40A6-A599-D6083FD92377}"/>
              </c:ext>
            </c:extLst>
          </c:dPt>
          <c:val>
            <c:numRef>
              <c:f>Sheet1!$B$2:$B$6</c:f>
              <c:numCache>
                <c:formatCode>General</c:formatCode>
                <c:ptCount val="5"/>
                <c:pt idx="0">
                  <c:v>5</c:v>
                </c:pt>
                <c:pt idx="1">
                  <c:v>25</c:v>
                </c:pt>
                <c:pt idx="2">
                  <c:v>25</c:v>
                </c:pt>
                <c:pt idx="3">
                  <c:v>20</c:v>
                </c:pt>
                <c:pt idx="4">
                  <c:v>10</c:v>
                </c:pt>
              </c:numCache>
            </c:numRef>
          </c:val>
          <c:extLst>
            <c:ext xmlns:c16="http://schemas.microsoft.com/office/drawing/2014/chart" uri="{C3380CC4-5D6E-409C-BE32-E72D297353CC}">
              <c16:uniqueId val="{00000014-5AA8-40A6-A599-D6083FD92377}"/>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Sheet1!$B$1</c15:sqref>
                        </c15:formulaRef>
                      </c:ext>
                    </c:extLst>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5AA8-40A6-A599-D6083FD923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5AA8-40A6-A599-D6083FD923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5AA8-40A6-A599-D6083FD923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5AA8-40A6-A599-D6083FD923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5AA8-40A6-A599-D6083FD92377}"/>
                    </c:ext>
                  </c:extLst>
                </c:dPt>
                <c:val>
                  <c:numRef>
                    <c:extLst>
                      <c:ext uri="{02D57815-91ED-43cb-92C2-25804820EDAC}">
                        <c15:formulaRef>
                          <c15:sqref>Sheet1!$B$2:$B$6</c15:sqref>
                        </c15:formulaRef>
                      </c:ext>
                    </c:extLst>
                    <c:numCache>
                      <c:formatCode>General</c:formatCode>
                      <c:ptCount val="5"/>
                      <c:pt idx="0">
                        <c:v>5</c:v>
                      </c:pt>
                      <c:pt idx="1">
                        <c:v>25</c:v>
                      </c:pt>
                      <c:pt idx="2">
                        <c:v>25</c:v>
                      </c:pt>
                      <c:pt idx="3">
                        <c:v>20</c:v>
                      </c:pt>
                      <c:pt idx="4">
                        <c:v>10</c:v>
                      </c:pt>
                    </c:numCache>
                  </c:numRef>
                </c:val>
                <c:extLst>
                  <c:ext xmlns:c16="http://schemas.microsoft.com/office/drawing/2014/chart" uri="{C3380CC4-5D6E-409C-BE32-E72D297353CC}">
                    <c16:uniqueId val="{0000001F-5AA8-40A6-A599-D6083FD92377}"/>
                  </c:ext>
                </c:extLst>
              </c15:ser>
            </c15:filteredPieSeries>
          </c:ext>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Sheet1!$A$2:$A$4</c:f>
              <c:strCache>
                <c:ptCount val="3"/>
                <c:pt idx="0">
                  <c:v>1</c:v>
                </c:pt>
                <c:pt idx="1">
                  <c:v>2</c:v>
                </c:pt>
                <c:pt idx="2">
                  <c:v>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FCE-423C-BEB1-2EEF44178C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FCE-423C-BEB1-2EEF44178C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FCE-423C-BEB1-2EEF44178C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FCE-423C-BEB1-2EEF44178CE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FCE-423C-BEB1-2EEF44178CE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FCE-423C-BEB1-2EEF44178CE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FCE-423C-BEB1-2EEF44178CE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FCE-423C-BEB1-2EEF44178CE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FCE-423C-BEB1-2EEF44178CE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FCE-423C-BEB1-2EEF44178CEC}"/>
              </c:ext>
            </c:extLst>
          </c:dPt>
          <c:val>
            <c:numRef>
              <c:f>Sheet1!$B$2:$B$4</c:f>
              <c:numCache>
                <c:formatCode>General</c:formatCode>
                <c:ptCount val="3"/>
                <c:pt idx="0">
                  <c:v>15</c:v>
                </c:pt>
                <c:pt idx="1">
                  <c:v>15</c:v>
                </c:pt>
                <c:pt idx="2">
                  <c:v>15</c:v>
                </c:pt>
              </c:numCache>
            </c:numRef>
          </c:val>
          <c:extLst>
            <c:ext xmlns:c16="http://schemas.microsoft.com/office/drawing/2014/chart" uri="{C3380CC4-5D6E-409C-BE32-E72D297353CC}">
              <c16:uniqueId val="{00000014-8FCE-423C-BEB1-2EEF44178CEC}"/>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8FCE-423C-BEB1-2EEF44178C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8FCE-423C-BEB1-2EEF44178C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8FCE-423C-BEB1-2EEF44178C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8FCE-423C-BEB1-2EEF44178CE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8FCE-423C-BEB1-2EEF44178CEC}"/>
              </c:ext>
            </c:extLst>
          </c:dPt>
          <c:val>
            <c:numRef>
              <c:f>Sheet1!$B$2:$B$4</c:f>
              <c:numCache>
                <c:formatCode>General</c:formatCode>
                <c:ptCount val="3"/>
                <c:pt idx="0">
                  <c:v>15</c:v>
                </c:pt>
                <c:pt idx="1">
                  <c:v>15</c:v>
                </c:pt>
                <c:pt idx="2">
                  <c:v>15</c:v>
                </c:pt>
              </c:numCache>
            </c:numRef>
          </c:val>
          <c:extLst>
            <c:ext xmlns:c16="http://schemas.microsoft.com/office/drawing/2014/chart" uri="{C3380CC4-5D6E-409C-BE32-E72D297353CC}">
              <c16:uniqueId val="{0000001F-8FCE-423C-BEB1-2EEF44178CEC}"/>
            </c:ext>
          </c:extLst>
        </c:ser>
        <c:dLbls>
          <c:showLegendKey val="0"/>
          <c:showVal val="0"/>
          <c:showCatName val="0"/>
          <c:showSerName val="0"/>
          <c:showPercent val="0"/>
          <c:showBubbleSize val="0"/>
          <c:showLeaderLines val="1"/>
        </c:dLbls>
        <c:firstSliceAng val="0"/>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Sheet1!$A$2:$A$4</c:f>
              <c:strCache>
                <c:ptCount val="3"/>
                <c:pt idx="0">
                  <c:v>1</c:v>
                </c:pt>
                <c:pt idx="1">
                  <c:v>2</c:v>
                </c:pt>
                <c:pt idx="2">
                  <c:v>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6A6-4185-9132-2783963312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6A6-4185-9132-2783963312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6A6-4185-9132-2783963312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6A6-4185-9132-2783963312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6A6-4185-9132-27839633128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6A6-4185-9132-27839633128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6A6-4185-9132-27839633128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6A6-4185-9132-27839633128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6A6-4185-9132-27839633128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26A6-4185-9132-27839633128C}"/>
              </c:ext>
            </c:extLst>
          </c:dPt>
          <c:val>
            <c:numRef>
              <c:f>Sheet1!$B$2:$B$4</c:f>
              <c:numCache>
                <c:formatCode>General</c:formatCode>
                <c:ptCount val="3"/>
                <c:pt idx="0">
                  <c:v>60</c:v>
                </c:pt>
                <c:pt idx="1">
                  <c:v>20</c:v>
                </c:pt>
                <c:pt idx="2">
                  <c:v>10</c:v>
                </c:pt>
              </c:numCache>
            </c:numRef>
          </c:val>
          <c:extLst>
            <c:ext xmlns:c16="http://schemas.microsoft.com/office/drawing/2014/chart" uri="{C3380CC4-5D6E-409C-BE32-E72D297353CC}">
              <c16:uniqueId val="{00000014-26A6-4185-9132-27839633128C}"/>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26A6-4185-9132-2783963312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26A6-4185-9132-2783963312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26A6-4185-9132-2783963312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26A6-4185-9132-2783963312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26A6-4185-9132-27839633128C}"/>
              </c:ext>
            </c:extLst>
          </c:dPt>
          <c:val>
            <c:numRef>
              <c:f>Sheet1!$B$2:$B$4</c:f>
              <c:numCache>
                <c:formatCode>General</c:formatCode>
                <c:ptCount val="3"/>
                <c:pt idx="0">
                  <c:v>60</c:v>
                </c:pt>
                <c:pt idx="1">
                  <c:v>20</c:v>
                </c:pt>
                <c:pt idx="2">
                  <c:v>10</c:v>
                </c:pt>
              </c:numCache>
            </c:numRef>
          </c:val>
          <c:extLst>
            <c:ext xmlns:c16="http://schemas.microsoft.com/office/drawing/2014/chart" uri="{C3380CC4-5D6E-409C-BE32-E72D297353CC}">
              <c16:uniqueId val="{0000001F-26A6-4185-9132-27839633128C}"/>
            </c:ext>
          </c:extLst>
        </c:ser>
        <c:dLbls>
          <c:showLegendKey val="0"/>
          <c:showVal val="0"/>
          <c:showCatName val="0"/>
          <c:showSerName val="0"/>
          <c:showPercent val="0"/>
          <c:showBubbleSize val="0"/>
          <c:showLeaderLines val="1"/>
        </c:dLbls>
        <c:firstSliceAng val="0"/>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dirty="0"/>
              <a:t>Duration (minutes)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Sheet1!$A$2:$A$4</c:f>
              <c:strCache>
                <c:ptCount val="3"/>
                <c:pt idx="0">
                  <c:v>1</c:v>
                </c:pt>
                <c:pt idx="1">
                  <c:v>2</c:v>
                </c:pt>
                <c:pt idx="2">
                  <c:v>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9EE-484D-B86F-9DB0EAA2986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9EE-484D-B86F-9DB0EAA2986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9EE-484D-B86F-9DB0EAA2986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9EE-484D-B86F-9DB0EAA2986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9EE-484D-B86F-9DB0EAA2986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9EE-484D-B86F-9DB0EAA2986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9EE-484D-B86F-9DB0EAA29866}"/>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19EE-484D-B86F-9DB0EAA29866}"/>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19EE-484D-B86F-9DB0EAA29866}"/>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19EE-484D-B86F-9DB0EAA29866}"/>
              </c:ext>
            </c:extLst>
          </c:dPt>
          <c:val>
            <c:numRef>
              <c:f>Sheet1!$B$2:$B$4</c:f>
              <c:numCache>
                <c:formatCode>General</c:formatCode>
                <c:ptCount val="3"/>
                <c:pt idx="0">
                  <c:v>60</c:v>
                </c:pt>
                <c:pt idx="1">
                  <c:v>20</c:v>
                </c:pt>
                <c:pt idx="2">
                  <c:v>10</c:v>
                </c:pt>
              </c:numCache>
            </c:numRef>
          </c:val>
          <c:extLst>
            <c:ext xmlns:c16="http://schemas.microsoft.com/office/drawing/2014/chart" uri="{C3380CC4-5D6E-409C-BE32-E72D297353CC}">
              <c16:uniqueId val="{00000014-19EE-484D-B86F-9DB0EAA29866}"/>
            </c:ext>
          </c:extLst>
        </c:ser>
        <c:ser>
          <c:idx val="1"/>
          <c:order val="1"/>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6-19EE-484D-B86F-9DB0EAA2986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8-19EE-484D-B86F-9DB0EAA2986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A-19EE-484D-B86F-9DB0EAA2986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C-19EE-484D-B86F-9DB0EAA2986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E-19EE-484D-B86F-9DB0EAA29866}"/>
              </c:ext>
            </c:extLst>
          </c:dPt>
          <c:val>
            <c:numRef>
              <c:f>Sheet1!$B$2:$B$4</c:f>
              <c:numCache>
                <c:formatCode>General</c:formatCode>
                <c:ptCount val="3"/>
                <c:pt idx="0">
                  <c:v>60</c:v>
                </c:pt>
                <c:pt idx="1">
                  <c:v>20</c:v>
                </c:pt>
                <c:pt idx="2">
                  <c:v>10</c:v>
                </c:pt>
              </c:numCache>
            </c:numRef>
          </c:val>
          <c:extLst>
            <c:ext xmlns:c16="http://schemas.microsoft.com/office/drawing/2014/chart" uri="{C3380CC4-5D6E-409C-BE32-E72D297353CC}">
              <c16:uniqueId val="{0000001F-19EE-484D-B86F-9DB0EAA29866}"/>
            </c:ext>
          </c:extLst>
        </c:ser>
        <c:dLbls>
          <c:showLegendKey val="0"/>
          <c:showVal val="0"/>
          <c:showCatName val="0"/>
          <c:showSerName val="0"/>
          <c:showPercent val="0"/>
          <c:showBubbleSize val="0"/>
          <c:showLeaderLines val="1"/>
        </c:dLbls>
        <c:firstSliceAng val="0"/>
        <c:extLst/>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Lecture 10</c:v>
                </c:pt>
                <c:pt idx="1">
                  <c:v>Lecture 11</c:v>
                </c:pt>
                <c:pt idx="2">
                  <c:v>Lecture 12</c:v>
                </c:pt>
                <c:pt idx="3">
                  <c:v>Lecture 13</c:v>
                </c:pt>
                <c:pt idx="4">
                  <c:v>Lecture 14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6D3-4536-96B4-A256A54005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6D3-4536-96B4-A256A540055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6D3-4536-96B4-A256A540055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6D3-4536-96B4-A256A540055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6D3-4536-96B4-A256A5400557}"/>
              </c:ext>
            </c:extLst>
          </c:dPt>
          <c:cat>
            <c:strRef>
              <c:f>Sheet1!$A$2:$A$6</c:f>
              <c:strCache>
                <c:ptCount val="5"/>
                <c:pt idx="0">
                  <c:v>Lecture 10</c:v>
                </c:pt>
                <c:pt idx="1">
                  <c:v>Lecture 11</c:v>
                </c:pt>
                <c:pt idx="2">
                  <c:v>Lecture 12</c:v>
                </c:pt>
                <c:pt idx="3">
                  <c:v>Lecture 13</c:v>
                </c:pt>
                <c:pt idx="4">
                  <c:v>Lecture 14</c:v>
                </c:pt>
              </c:strCache>
            </c:strRef>
          </c:cat>
          <c:val>
            <c:numRef>
              <c:f>Sheet1!$B$2:$B$6</c:f>
              <c:numCache>
                <c:formatCode>General</c:formatCode>
                <c:ptCount val="5"/>
                <c:pt idx="0">
                  <c:v>2</c:v>
                </c:pt>
                <c:pt idx="1">
                  <c:v>2</c:v>
                </c:pt>
                <c:pt idx="2">
                  <c:v>3</c:v>
                </c:pt>
                <c:pt idx="3">
                  <c:v>2</c:v>
                </c:pt>
                <c:pt idx="4">
                  <c:v>1</c:v>
                </c:pt>
              </c:numCache>
            </c:numRef>
          </c:val>
          <c:extLst>
            <c:ext xmlns:c16="http://schemas.microsoft.com/office/drawing/2014/chart" uri="{C3380CC4-5D6E-409C-BE32-E72D297353CC}">
              <c16:uniqueId val="{0000000A-A6D3-4536-96B4-A256A540055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Sheet1!$A$2:$A$6</c:f>
              <c:strCache>
                <c:ptCount val="5"/>
                <c:pt idx="0">
                  <c:v>Lecture 15</c:v>
                </c:pt>
                <c:pt idx="1">
                  <c:v>Lecture 16</c:v>
                </c:pt>
                <c:pt idx="2">
                  <c:v>Lecture 17</c:v>
                </c:pt>
                <c:pt idx="3">
                  <c:v>Lecture 18</c:v>
                </c:pt>
                <c:pt idx="4">
                  <c:v>Lecture 19</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33-4C6C-B898-3ABA00A2474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433-4C6C-B898-3ABA00A2474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433-4C6C-B898-3ABA00A2474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33-4C6C-B898-3ABA00A2474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433-4C6C-B898-3ABA00A24746}"/>
              </c:ext>
            </c:extLst>
          </c:dPt>
          <c:cat>
            <c:strRef>
              <c:f>Sheet1!$A$2:$A$6</c:f>
              <c:strCache>
                <c:ptCount val="5"/>
                <c:pt idx="0">
                  <c:v>Lecture 15</c:v>
                </c:pt>
                <c:pt idx="1">
                  <c:v>Lecture 16</c:v>
                </c:pt>
                <c:pt idx="2">
                  <c:v>Lecture 17</c:v>
                </c:pt>
                <c:pt idx="3">
                  <c:v>Lecture 18</c:v>
                </c:pt>
                <c:pt idx="4">
                  <c:v>Lecture 19</c:v>
                </c:pt>
              </c:strCache>
            </c:strRef>
          </c:cat>
          <c:val>
            <c:numRef>
              <c:f>Sheet1!$B$2:$B$6</c:f>
              <c:numCache>
                <c:formatCode>General</c:formatCode>
                <c:ptCount val="5"/>
                <c:pt idx="0">
                  <c:v>2</c:v>
                </c:pt>
                <c:pt idx="1">
                  <c:v>2</c:v>
                </c:pt>
                <c:pt idx="2">
                  <c:v>2</c:v>
                </c:pt>
                <c:pt idx="3">
                  <c:v>2</c:v>
                </c:pt>
                <c:pt idx="4">
                  <c:v>2</c:v>
                </c:pt>
              </c:numCache>
            </c:numRef>
          </c:val>
          <c:extLst>
            <c:ext xmlns:c16="http://schemas.microsoft.com/office/drawing/2014/chart" uri="{C3380CC4-5D6E-409C-BE32-E72D297353CC}">
              <c16:uniqueId val="{0000000A-9433-4C6C-B898-3ABA00A2474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729-421E-8EB1-A2EC3C537A0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729-421E-8EB1-A2EC3C537A0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729-421E-8EB1-A2EC3C537A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729-421E-8EB1-A2EC3C537A0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729-421E-8EB1-A2EC3C537A07}"/>
              </c:ext>
            </c:extLst>
          </c:dPt>
          <c:cat>
            <c:strRef>
              <c:f>Sheet1!$A$2:$A$6</c:f>
              <c:strCache>
                <c:ptCount val="5"/>
                <c:pt idx="0">
                  <c:v>Lecture 20</c:v>
                </c:pt>
                <c:pt idx="1">
                  <c:v>Lecture 21</c:v>
                </c:pt>
                <c:pt idx="2">
                  <c:v>Lecture 22</c:v>
                </c:pt>
                <c:pt idx="3">
                  <c:v>Lecture 23</c:v>
                </c:pt>
                <c:pt idx="4">
                  <c:v>Lecture 24</c:v>
                </c:pt>
              </c:strCache>
            </c:strRef>
          </c:cat>
          <c:val>
            <c:numRef>
              <c:f>Sheet1!$B$2:$B$6</c:f>
              <c:numCache>
                <c:formatCode>General</c:formatCode>
                <c:ptCount val="5"/>
                <c:pt idx="0">
                  <c:v>2</c:v>
                </c:pt>
                <c:pt idx="1">
                  <c:v>2</c:v>
                </c:pt>
                <c:pt idx="2">
                  <c:v>2</c:v>
                </c:pt>
                <c:pt idx="3">
                  <c:v>2</c:v>
                </c:pt>
                <c:pt idx="4">
                  <c:v>2</c:v>
                </c:pt>
              </c:numCache>
            </c:numRef>
          </c:val>
          <c:extLst>
            <c:ext xmlns:c16="http://schemas.microsoft.com/office/drawing/2014/chart" uri="{C3380CC4-5D6E-409C-BE32-E72D297353CC}">
              <c16:uniqueId val="{0000000A-A729-421E-8EB1-A2EC3C537A0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865831218943633"/>
          <c:y val="0.89923608279567313"/>
          <c:w val="0.62167967767123311"/>
          <c:h val="0.100763917204326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(hours)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Sheet1!$A$2:$A$4</c:f>
              <c:strCache>
                <c:ptCount val="3"/>
                <c:pt idx="0">
                  <c:v>Lecture 25</c:v>
                </c:pt>
                <c:pt idx="1">
                  <c:v>Lecture 26</c:v>
                </c:pt>
                <c:pt idx="2">
                  <c:v>Lecture 27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142-42CF-82DB-BBC1CFE3169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142-42CF-82DB-BBC1CFE3169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142-42CF-82DB-BBC1CFE3169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142-42CF-82DB-BBC1CFE3169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142-42CF-82DB-BBC1CFE31693}"/>
              </c:ext>
            </c:extLst>
          </c:dPt>
          <c:cat>
            <c:strRef>
              <c:f>Sheet1!$A$2:$A$6</c:f>
              <c:strCache>
                <c:ptCount val="3"/>
                <c:pt idx="0">
                  <c:v>Lecture 25</c:v>
                </c:pt>
                <c:pt idx="1">
                  <c:v>Lecture 26</c:v>
                </c:pt>
                <c:pt idx="2">
                  <c:v>Lecture 27</c:v>
                </c:pt>
              </c:strCache>
            </c:strRef>
          </c:cat>
          <c:val>
            <c:numRef>
              <c:f>Sheet1!$B$2:$B$4</c:f>
              <c:numCache>
                <c:formatCode>General</c:formatCode>
                <c:ptCount val="3"/>
                <c:pt idx="0">
                  <c:v>1</c:v>
                </c:pt>
                <c:pt idx="1">
                  <c:v>2</c:v>
                </c:pt>
                <c:pt idx="2">
                  <c:v>2</c:v>
                </c:pt>
              </c:numCache>
            </c:numRef>
          </c:val>
          <c:extLst>
            <c:ext xmlns:c16="http://schemas.microsoft.com/office/drawing/2014/chart" uri="{C3380CC4-5D6E-409C-BE32-E72D297353CC}">
              <c16:uniqueId val="{0000000A-8142-42CF-82DB-BBC1CFE3169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373-498C-86B4-A94353529BA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373-498C-86B4-A94353529BA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373-498C-86B4-A94353529BA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373-498C-86B4-A94353529BA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373-498C-86B4-A94353529BAD}"/>
              </c:ext>
            </c:extLst>
          </c:dPt>
          <c:cat>
            <c:numRef>
              <c:f>Sheet1!$A$2:$A$6</c:f>
              <c:numCache>
                <c:formatCode>General</c:formatCode>
                <c:ptCount val="5"/>
                <c:pt idx="0">
                  <c:v>1</c:v>
                </c:pt>
                <c:pt idx="1">
                  <c:v>2</c:v>
                </c:pt>
                <c:pt idx="2">
                  <c:v>3</c:v>
                </c:pt>
                <c:pt idx="3">
                  <c:v>4</c:v>
                </c:pt>
                <c:pt idx="4">
                  <c:v>5</c:v>
                </c:pt>
              </c:numCache>
            </c:numRef>
          </c:cat>
          <c:val>
            <c:numRef>
              <c:f>Sheet1!$B$2:$B$6</c:f>
              <c:numCache>
                <c:formatCode>General</c:formatCode>
                <c:ptCount val="5"/>
                <c:pt idx="0">
                  <c:v>10</c:v>
                </c:pt>
                <c:pt idx="1">
                  <c:v>20</c:v>
                </c:pt>
                <c:pt idx="2">
                  <c:v>25</c:v>
                </c:pt>
                <c:pt idx="3">
                  <c:v>20</c:v>
                </c:pt>
                <c:pt idx="4">
                  <c:v>15</c:v>
                </c:pt>
              </c:numCache>
            </c:numRef>
          </c:val>
          <c:extLst>
            <c:ext xmlns:c16="http://schemas.microsoft.com/office/drawing/2014/chart" uri="{C3380CC4-5D6E-409C-BE32-E72D297353CC}">
              <c16:uniqueId val="{0000000A-C373-498C-86B4-A94353529BA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GB" b="1" dirty="0"/>
              <a:t>Duration (minutes)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B05-4D21-B581-AA07917A430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B05-4D21-B581-AA07917A430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B05-4D21-B581-AA07917A430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B05-4D21-B581-AA07917A430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B05-4D21-B581-AA07917A430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0C6-4C87-A9AB-342CB138272A}"/>
              </c:ext>
            </c:extLst>
          </c:dPt>
          <c:cat>
            <c:numRef>
              <c:f>Sheet1!$A$2:$A$7</c:f>
              <c:numCache>
                <c:formatCode>General</c:formatCode>
                <c:ptCount val="6"/>
                <c:pt idx="0">
                  <c:v>1</c:v>
                </c:pt>
                <c:pt idx="1">
                  <c:v>2</c:v>
                </c:pt>
                <c:pt idx="2">
                  <c:v>3</c:v>
                </c:pt>
                <c:pt idx="3">
                  <c:v>4</c:v>
                </c:pt>
                <c:pt idx="4">
                  <c:v>5</c:v>
                </c:pt>
                <c:pt idx="5">
                  <c:v>6</c:v>
                </c:pt>
              </c:numCache>
            </c:numRef>
          </c:cat>
          <c:val>
            <c:numRef>
              <c:f>Sheet1!$B$2:$B$7</c:f>
              <c:numCache>
                <c:formatCode>General</c:formatCode>
                <c:ptCount val="6"/>
                <c:pt idx="0">
                  <c:v>5</c:v>
                </c:pt>
                <c:pt idx="1">
                  <c:v>5</c:v>
                </c:pt>
                <c:pt idx="2">
                  <c:v>5</c:v>
                </c:pt>
                <c:pt idx="3">
                  <c:v>10</c:v>
                </c:pt>
                <c:pt idx="4">
                  <c:v>10</c:v>
                </c:pt>
                <c:pt idx="5">
                  <c:v>10</c:v>
                </c:pt>
              </c:numCache>
            </c:numRef>
          </c:val>
          <c:extLst>
            <c:ext xmlns:c16="http://schemas.microsoft.com/office/drawing/2014/chart" uri="{C3380CC4-5D6E-409C-BE32-E72D297353CC}">
              <c16:uniqueId val="{0000000A-0B05-4D21-B581-AA07917A430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2BD0-3341-1552-E778-5FF94573E9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128AE-47C0-F804-3EE7-0033B012F4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A974A-9143-E5EE-DDFC-D5ED734371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9649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73015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944360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799420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457447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148846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550127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52594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637699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178432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9904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291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180903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EDD08-14AF-1533-9599-87650F7F83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3E68D-BA7A-909B-08FA-70C2A1B97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E8125-579B-10B3-576E-B58CA2A9B2B4}"/>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287188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C3EBD-77E4-9455-EBB2-4D1482A68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2D39E-1FB9-732C-E530-FF633968F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549C0-FC9E-18EE-BBAB-411B49A50909}"/>
              </a:ext>
            </a:extLst>
          </p:cNvPr>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730379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139233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136883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906269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150593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799310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014258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82162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5600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889914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925860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3382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60131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33240342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481651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858294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700125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5008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9109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1666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1394397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6150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70767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12" name="bg object 17">
            <a:extLst>
              <a:ext uri="{FF2B5EF4-FFF2-40B4-BE49-F238E27FC236}">
                <a16:creationId xmlns:a16="http://schemas.microsoft.com/office/drawing/2014/main" id="{70C76DF0-C2EC-1C00-DCD2-B6D936AB7F0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3" name="bg object 18">
            <a:extLst>
              <a:ext uri="{FF2B5EF4-FFF2-40B4-BE49-F238E27FC236}">
                <a16:creationId xmlns:a16="http://schemas.microsoft.com/office/drawing/2014/main" id="{E7C96158-3CD3-2A9E-39A7-4F57AE3FE8E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50F28BFD-0175-7CD7-F7A6-3B3C9ACE088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5" name="object 6">
            <a:extLst>
              <a:ext uri="{FF2B5EF4-FFF2-40B4-BE49-F238E27FC236}">
                <a16:creationId xmlns:a16="http://schemas.microsoft.com/office/drawing/2014/main" id="{9D0DAE9E-C336-8508-0DF3-6E0059E98749}"/>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Lectures</a:t>
            </a:r>
          </a:p>
        </p:txBody>
      </p:sp>
      <p:sp>
        <p:nvSpPr>
          <p:cNvPr id="19" name="object 6">
            <a:extLst>
              <a:ext uri="{FF2B5EF4-FFF2-40B4-BE49-F238E27FC236}">
                <a16:creationId xmlns:a16="http://schemas.microsoft.com/office/drawing/2014/main" id="{9DE235A9-BD93-D4A3-7089-64CA3D17949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Lectures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4B530D6E-94DC-CC9A-9A3E-E1D1008477F9}"/>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8" name="object 6">
            <a:extLst>
              <a:ext uri="{FF2B5EF4-FFF2-40B4-BE49-F238E27FC236}">
                <a16:creationId xmlns:a16="http://schemas.microsoft.com/office/drawing/2014/main" id="{EE091C61-065C-4768-6F2B-AF76244EB662}"/>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Global Course Structure: Lectures</a:t>
            </a:r>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2059569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f_ajC1wtwYA" TargetMode="External"/><Relationship Id="rId2" Type="http://schemas.openxmlformats.org/officeDocument/2006/relationships/slideLayout" Target="../slideLayouts/slideLayout13.xml"/><Relationship Id="rId1" Type="http://schemas.openxmlformats.org/officeDocument/2006/relationships/video" Target="https://www.youtube.com/embed/f_ajC1wtwYA?feature=oembed" TargetMode="Externa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youtu.be/kJlQaCIUHTI" TargetMode="External"/><Relationship Id="rId2" Type="http://schemas.openxmlformats.org/officeDocument/2006/relationships/slideLayout" Target="../slideLayouts/slideLayout13.xml"/><Relationship Id="rId1" Type="http://schemas.openxmlformats.org/officeDocument/2006/relationships/video" Target="https://www.youtube.com/embed/kJlQaCIUHTI?feature=oembed" TargetMode="External"/><Relationship Id="rId4" Type="http://schemas.openxmlformats.org/officeDocument/2006/relationships/image" Target="../media/image18.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hyperlink" Target="https://youtu.be/nJwD0WIP50s"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YYsaZdy6TwU" TargetMode="External"/><Relationship Id="rId2" Type="http://schemas.openxmlformats.org/officeDocument/2006/relationships/slideLayout" Target="../slideLayouts/slideLayout13.xml"/><Relationship Id="rId1" Type="http://schemas.openxmlformats.org/officeDocument/2006/relationships/video" Target="https://www.youtube.com/embed/YYsaZdy6TwU?feature=oembed" TargetMode="Externa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8" y="3907639"/>
            <a:ext cx="5498698" cy="573865"/>
          </a:xfrm>
          <a:solidFill>
            <a:srgbClr val="FFFF00"/>
          </a:solidFill>
        </p:spPr>
        <p:txBody>
          <a:bodyPr/>
          <a:lstStyle/>
          <a:p>
            <a:pPr algn="l"/>
            <a:r>
              <a:rPr lang="en-GB" sz="2600" dirty="0">
                <a:solidFill>
                  <a:srgbClr val="0070C0"/>
                </a:solidFill>
              </a:rPr>
              <a:t>Global Course Structure: </a:t>
            </a:r>
            <a:r>
              <a:rPr lang="en-US" sz="2600" dirty="0">
                <a:solidFill>
                  <a:srgbClr val="0070C0"/>
                </a:solidFill>
              </a:rPr>
              <a:t>Lecture Series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400" dirty="0">
                <a:solidFill>
                  <a:srgbClr val="0070C0"/>
                </a:solidFill>
              </a:rPr>
              <a:t> </a:t>
            </a:r>
            <a:endParaRPr lang="pl-PL" sz="24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4D44-FB7F-A404-CE9B-F5945DD01E7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0CBCAC-3227-57CE-5866-7494109638F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 Detailed Breakdown: Module 1 to Module 6</a:t>
            </a:r>
          </a:p>
        </p:txBody>
      </p:sp>
      <p:sp>
        <p:nvSpPr>
          <p:cNvPr id="11" name="object 2">
            <a:extLst>
              <a:ext uri="{FF2B5EF4-FFF2-40B4-BE49-F238E27FC236}">
                <a16:creationId xmlns:a16="http://schemas.microsoft.com/office/drawing/2014/main" id="{571066CA-C2C0-C103-9F16-14CF6D83AA7F}"/>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sp>
        <p:nvSpPr>
          <p:cNvPr id="12" name="object 3">
            <a:extLst>
              <a:ext uri="{FF2B5EF4-FFF2-40B4-BE49-F238E27FC236}">
                <a16:creationId xmlns:a16="http://schemas.microsoft.com/office/drawing/2014/main" id="{5E50951D-3F8B-2710-D85D-C2EA11726C13}"/>
              </a:ext>
            </a:extLst>
          </p:cNvPr>
          <p:cNvSpPr txBox="1"/>
          <p:nvPr/>
        </p:nvSpPr>
        <p:spPr>
          <a:xfrm>
            <a:off x="726280" y="1627128"/>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2.2.1 Module 1: Introduction to Transport Research and Analysis</a:t>
            </a:r>
          </a:p>
        </p:txBody>
      </p:sp>
      <p:sp>
        <p:nvSpPr>
          <p:cNvPr id="13" name="object 3">
            <a:extLst>
              <a:ext uri="{FF2B5EF4-FFF2-40B4-BE49-F238E27FC236}">
                <a16:creationId xmlns:a16="http://schemas.microsoft.com/office/drawing/2014/main" id="{3160F4B2-B9C0-5814-C411-1405DF514B4F}"/>
              </a:ext>
            </a:extLst>
          </p:cNvPr>
          <p:cNvSpPr txBox="1"/>
          <p:nvPr/>
        </p:nvSpPr>
        <p:spPr>
          <a:xfrm>
            <a:off x="719136" y="2167222"/>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fundamental concepts in transport systems, research methods, data analysis, and ethical considerations, with hands-on practice using transport datasets and survey tools.</a:t>
            </a:r>
          </a:p>
        </p:txBody>
      </p:sp>
      <p:graphicFrame>
        <p:nvGraphicFramePr>
          <p:cNvPr id="14" name="Table 13">
            <a:extLst>
              <a:ext uri="{FF2B5EF4-FFF2-40B4-BE49-F238E27FC236}">
                <a16:creationId xmlns:a16="http://schemas.microsoft.com/office/drawing/2014/main" id="{157DA310-2C30-21CF-D7B5-3FD7F1B57BCD}"/>
              </a:ext>
            </a:extLst>
          </p:cNvPr>
          <p:cNvGraphicFramePr>
            <a:graphicFrameLocks noGrp="1"/>
          </p:cNvGraphicFramePr>
          <p:nvPr>
            <p:extLst>
              <p:ext uri="{D42A27DB-BD31-4B8C-83A1-F6EECF244321}">
                <p14:modId xmlns:p14="http://schemas.microsoft.com/office/powerpoint/2010/main" val="329160131"/>
              </p:ext>
            </p:extLst>
          </p:nvPr>
        </p:nvGraphicFramePr>
        <p:xfrm>
          <a:off x="726280" y="2897322"/>
          <a:ext cx="7092000" cy="243332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896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1</a:t>
                      </a:r>
                      <a:endParaRPr lang="LID4096" sz="1800" b="1" dirty="0"/>
                    </a:p>
                  </a:txBody>
                  <a:tcPr>
                    <a:solidFill>
                      <a:schemeClr val="accent1"/>
                    </a:solidFill>
                  </a:tcPr>
                </a:tc>
                <a:tc>
                  <a:txBody>
                    <a:bodyPr/>
                    <a:lstStyle/>
                    <a:p>
                      <a:r>
                        <a:rPr lang="en-GB" sz="1800" dirty="0"/>
                        <a:t>Overview of Transport Systems and Research</a:t>
                      </a:r>
                      <a:endParaRPr lang="LID4096" sz="1800" dirty="0"/>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2</a:t>
                      </a:r>
                    </a:p>
                  </a:txBody>
                  <a:tcPr>
                    <a:solidFill>
                      <a:schemeClr val="accent2"/>
                    </a:solidFill>
                  </a:tcPr>
                </a:tc>
                <a:tc>
                  <a:txBody>
                    <a:bodyPr/>
                    <a:lstStyle/>
                    <a:p>
                      <a:r>
                        <a:rPr lang="en-GB" sz="1800" dirty="0"/>
                        <a:t>Transport Research Methods</a:t>
                      </a:r>
                      <a:endParaRPr lang="LID4096" sz="1800" dirty="0"/>
                    </a:p>
                  </a:txBody>
                  <a:tcPr/>
                </a:tc>
                <a:tc>
                  <a:txBody>
                    <a:bodyPr/>
                    <a:lstStyle/>
                    <a:p>
                      <a:pPr algn="ctr"/>
                      <a:r>
                        <a:rPr lang="en-GB" sz="1800" dirty="0"/>
                        <a:t>1</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3</a:t>
                      </a:r>
                    </a:p>
                  </a:txBody>
                  <a:tcPr>
                    <a:solidFill>
                      <a:schemeClr val="accent3"/>
                    </a:solidFill>
                  </a:tcPr>
                </a:tc>
                <a:tc>
                  <a:txBody>
                    <a:bodyPr/>
                    <a:lstStyle/>
                    <a:p>
                      <a:r>
                        <a:rPr lang="en-GB" sz="1800" dirty="0"/>
                        <a:t>Transport Data Analysis Techniques</a:t>
                      </a:r>
                    </a:p>
                  </a:txBody>
                  <a:tcPr/>
                </a:tc>
                <a:tc>
                  <a:txBody>
                    <a:bodyPr/>
                    <a:lstStyle/>
                    <a:p>
                      <a:pPr algn="ctr"/>
                      <a:r>
                        <a:rPr lang="en-GB" sz="1800" dirty="0"/>
                        <a:t>1</a:t>
                      </a:r>
                    </a:p>
                  </a:txBody>
                  <a:tcPr/>
                </a:tc>
                <a:extLst>
                  <a:ext uri="{0D108BD9-81ED-4DB2-BD59-A6C34878D82A}">
                    <a16:rowId xmlns:a16="http://schemas.microsoft.com/office/drawing/2014/main" val="1341259936"/>
                  </a:ext>
                </a:extLst>
              </a:tr>
              <a:tr h="370840">
                <a:tc>
                  <a:txBody>
                    <a:bodyPr/>
                    <a:lstStyle/>
                    <a:p>
                      <a:r>
                        <a:rPr lang="en-GB" sz="1800" b="1" dirty="0"/>
                        <a:t>Lecture 4</a:t>
                      </a:r>
                    </a:p>
                  </a:txBody>
                  <a:tcPr>
                    <a:solidFill>
                      <a:schemeClr val="accent4"/>
                    </a:solidFill>
                  </a:tcPr>
                </a:tc>
                <a:tc>
                  <a:txBody>
                    <a:bodyPr/>
                    <a:lstStyle/>
                    <a:p>
                      <a:r>
                        <a:rPr lang="en-GB" sz="1800" dirty="0"/>
                        <a:t>Ethical Considerations in Transport Research</a:t>
                      </a:r>
                    </a:p>
                  </a:txBody>
                  <a:tcPr/>
                </a:tc>
                <a:tc>
                  <a:txBody>
                    <a:bodyPr/>
                    <a:lstStyle/>
                    <a:p>
                      <a:pPr algn="ctr"/>
                      <a:r>
                        <a:rPr lang="en-GB" sz="1800" dirty="0"/>
                        <a:t>1</a:t>
                      </a:r>
                    </a:p>
                  </a:txBody>
                  <a:tcPr/>
                </a:tc>
                <a:extLst>
                  <a:ext uri="{0D108BD9-81ED-4DB2-BD59-A6C34878D82A}">
                    <a16:rowId xmlns:a16="http://schemas.microsoft.com/office/drawing/2014/main" val="360620147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5</a:t>
                      </a:r>
                    </a:p>
                  </a:txBody>
                  <a:tcPr anchor="ctr"/>
                </a:tc>
                <a:extLst>
                  <a:ext uri="{0D108BD9-81ED-4DB2-BD59-A6C34878D82A}">
                    <a16:rowId xmlns:a16="http://schemas.microsoft.com/office/drawing/2014/main" val="200297325"/>
                  </a:ext>
                </a:extLst>
              </a:tr>
            </a:tbl>
          </a:graphicData>
        </a:graphic>
      </p:graphicFrame>
      <p:graphicFrame>
        <p:nvGraphicFramePr>
          <p:cNvPr id="2" name="Chart 1">
            <a:extLst>
              <a:ext uri="{FF2B5EF4-FFF2-40B4-BE49-F238E27FC236}">
                <a16:creationId xmlns:a16="http://schemas.microsoft.com/office/drawing/2014/main" id="{D7617EF1-54B7-43D5-DC9C-4DEEA2BB76EC}"/>
              </a:ext>
            </a:extLst>
          </p:cNvPr>
          <p:cNvGraphicFramePr/>
          <p:nvPr>
            <p:extLst>
              <p:ext uri="{D42A27DB-BD31-4B8C-83A1-F6EECF244321}">
                <p14:modId xmlns:p14="http://schemas.microsoft.com/office/powerpoint/2010/main" val="1264241990"/>
              </p:ext>
            </p:extLst>
          </p:nvPr>
        </p:nvGraphicFramePr>
        <p:xfrm>
          <a:off x="7682400" y="2781924"/>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6073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CA085-2D21-6DC4-CACC-DB56B208568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46F3B25-B38A-95BF-4A9B-E801F32B8C4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2.2.2 Module 2: Transport Data Collection and Management</a:t>
            </a:r>
          </a:p>
        </p:txBody>
      </p:sp>
      <p:sp>
        <p:nvSpPr>
          <p:cNvPr id="7" name="object 3">
            <a:extLst>
              <a:ext uri="{FF2B5EF4-FFF2-40B4-BE49-F238E27FC236}">
                <a16:creationId xmlns:a16="http://schemas.microsoft.com/office/drawing/2014/main" id="{64D70C0A-DDE4-DB0C-FE85-B285EA5E32E3}"/>
              </a:ext>
            </a:extLst>
          </p:cNvPr>
          <p:cNvSpPr txBox="1"/>
          <p:nvPr/>
        </p:nvSpPr>
        <p:spPr>
          <a:xfrm>
            <a:off x="726470" y="1566000"/>
            <a:ext cx="1071172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transport data types, collection methods, cleaning, and visualization techniques, including hands-on fieldwork and big data handling for transport planning.</a:t>
            </a:r>
          </a:p>
        </p:txBody>
      </p:sp>
      <p:graphicFrame>
        <p:nvGraphicFramePr>
          <p:cNvPr id="4" name="Table 3">
            <a:extLst>
              <a:ext uri="{FF2B5EF4-FFF2-40B4-BE49-F238E27FC236}">
                <a16:creationId xmlns:a16="http://schemas.microsoft.com/office/drawing/2014/main" id="{EA6120B9-2CD3-7ECF-45F6-95982503B658}"/>
              </a:ext>
            </a:extLst>
          </p:cNvPr>
          <p:cNvGraphicFramePr>
            <a:graphicFrameLocks noGrp="1"/>
          </p:cNvGraphicFramePr>
          <p:nvPr>
            <p:extLst>
              <p:ext uri="{D42A27DB-BD31-4B8C-83A1-F6EECF244321}">
                <p14:modId xmlns:p14="http://schemas.microsoft.com/office/powerpoint/2010/main" val="2147057481"/>
              </p:ext>
            </p:extLst>
          </p:nvPr>
        </p:nvGraphicFramePr>
        <p:xfrm>
          <a:off x="726470" y="2296926"/>
          <a:ext cx="6516000" cy="280416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320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5</a:t>
                      </a:r>
                      <a:endParaRPr lang="LID4096" sz="1800" b="1" dirty="0"/>
                    </a:p>
                  </a:txBody>
                  <a:tcPr>
                    <a:solidFill>
                      <a:schemeClr val="accent1"/>
                    </a:solidFill>
                  </a:tcPr>
                </a:tc>
                <a:tc>
                  <a:txBody>
                    <a:bodyPr/>
                    <a:lstStyle/>
                    <a:p>
                      <a:r>
                        <a:rPr lang="en-GB" sz="1800" dirty="0"/>
                        <a:t>Transport Data Types and Sources</a:t>
                      </a:r>
                      <a:endParaRPr lang="LID4096" sz="1800" dirty="0"/>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6</a:t>
                      </a:r>
                    </a:p>
                  </a:txBody>
                  <a:tcPr>
                    <a:solidFill>
                      <a:schemeClr val="accent2"/>
                    </a:solidFill>
                  </a:tcPr>
                </a:tc>
                <a:tc>
                  <a:txBody>
                    <a:bodyPr/>
                    <a:lstStyle/>
                    <a:p>
                      <a:r>
                        <a:rPr lang="en-GB" sz="1800" dirty="0"/>
                        <a:t>Data Collection Techniques</a:t>
                      </a:r>
                    </a:p>
                  </a:txBody>
                  <a:tcPr/>
                </a:tc>
                <a:tc>
                  <a:txBody>
                    <a:bodyPr/>
                    <a:lstStyle/>
                    <a:p>
                      <a:pPr algn="ctr"/>
                      <a:r>
                        <a:rPr lang="en-GB" sz="1800" dirty="0"/>
                        <a:t>3</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7</a:t>
                      </a:r>
                    </a:p>
                  </a:txBody>
                  <a:tcPr>
                    <a:solidFill>
                      <a:schemeClr val="accent3"/>
                    </a:solidFill>
                  </a:tcPr>
                </a:tc>
                <a:tc>
                  <a:txBody>
                    <a:bodyPr/>
                    <a:lstStyle/>
                    <a:p>
                      <a:r>
                        <a:rPr lang="en-GB" sz="1800" dirty="0"/>
                        <a:t>Data Management and Cleaning</a:t>
                      </a:r>
                    </a:p>
                  </a:txBody>
                  <a:tcPr/>
                </a:tc>
                <a:tc>
                  <a:txBody>
                    <a:bodyPr/>
                    <a:lstStyle/>
                    <a:p>
                      <a:pPr algn="ctr"/>
                      <a:r>
                        <a:rPr lang="en-GB" sz="1800" dirty="0"/>
                        <a:t>3</a:t>
                      </a:r>
                    </a:p>
                  </a:txBody>
                  <a:tcPr/>
                </a:tc>
                <a:extLst>
                  <a:ext uri="{0D108BD9-81ED-4DB2-BD59-A6C34878D82A}">
                    <a16:rowId xmlns:a16="http://schemas.microsoft.com/office/drawing/2014/main" val="1341259936"/>
                  </a:ext>
                </a:extLst>
              </a:tr>
              <a:tr h="370840">
                <a:tc>
                  <a:txBody>
                    <a:bodyPr/>
                    <a:lstStyle/>
                    <a:p>
                      <a:r>
                        <a:rPr lang="en-GB" sz="1800" b="1" dirty="0"/>
                        <a:t>Lecture 8</a:t>
                      </a:r>
                    </a:p>
                  </a:txBody>
                  <a:tcPr>
                    <a:solidFill>
                      <a:schemeClr val="accent4"/>
                    </a:solidFill>
                  </a:tcPr>
                </a:tc>
                <a:tc>
                  <a:txBody>
                    <a:bodyPr/>
                    <a:lstStyle/>
                    <a:p>
                      <a:r>
                        <a:rPr lang="en-GB" sz="1800" dirty="0"/>
                        <a:t>Big Data in Transport</a:t>
                      </a:r>
                    </a:p>
                  </a:txBody>
                  <a:tcPr/>
                </a:tc>
                <a:tc>
                  <a:txBody>
                    <a:bodyPr/>
                    <a:lstStyle/>
                    <a:p>
                      <a:pPr algn="ctr"/>
                      <a:r>
                        <a:rPr lang="en-GB" sz="1800" dirty="0"/>
                        <a:t>1</a:t>
                      </a:r>
                    </a:p>
                  </a:txBody>
                  <a:tcPr/>
                </a:tc>
                <a:extLst>
                  <a:ext uri="{0D108BD9-81ED-4DB2-BD59-A6C34878D82A}">
                    <a16:rowId xmlns:a16="http://schemas.microsoft.com/office/drawing/2014/main" val="3606201470"/>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9</a:t>
                      </a:r>
                    </a:p>
                  </a:txBody>
                  <a:tcPr>
                    <a:solidFill>
                      <a:schemeClr val="accent5"/>
                    </a:solidFill>
                  </a:tcPr>
                </a:tc>
                <a:tc>
                  <a:txBody>
                    <a:bodyPr/>
                    <a:lstStyle/>
                    <a:p>
                      <a:r>
                        <a:rPr lang="en-GB" sz="1800" dirty="0"/>
                        <a:t>Data Visualization in Transportation</a:t>
                      </a:r>
                    </a:p>
                  </a:txBody>
                  <a:tcPr/>
                </a:tc>
                <a:tc>
                  <a:txBody>
                    <a:bodyPr/>
                    <a:lstStyle/>
                    <a:p>
                      <a:pPr algn="ctr"/>
                      <a:r>
                        <a:rPr lang="en-GB" sz="1800" dirty="0"/>
                        <a:t>1</a:t>
                      </a:r>
                    </a:p>
                  </a:txBody>
                  <a:tcPr/>
                </a:tc>
                <a:extLst>
                  <a:ext uri="{0D108BD9-81ED-4DB2-BD59-A6C34878D82A}">
                    <a16:rowId xmlns:a16="http://schemas.microsoft.com/office/drawing/2014/main" val="1108741231"/>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D2949FE4-2B6F-6DDA-4A17-8C575F184038}"/>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13E9DF56-D955-5B43-186E-CE2E8A825719}"/>
              </a:ext>
            </a:extLst>
          </p:cNvPr>
          <p:cNvGraphicFramePr/>
          <p:nvPr>
            <p:extLst>
              <p:ext uri="{D42A27DB-BD31-4B8C-83A1-F6EECF244321}">
                <p14:modId xmlns:p14="http://schemas.microsoft.com/office/powerpoint/2010/main" val="1213758711"/>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113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79E-6D54-FD4C-E21F-72D211ADDF2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95C099D-0B0C-BCEE-AB83-0D3BB19D536C}"/>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2.2.3 Module 3: Transport </a:t>
            </a:r>
            <a:r>
              <a:rPr lang="en-GB" sz="2000" b="1" dirty="0" err="1">
                <a:solidFill>
                  <a:sysClr val="windowText" lastClr="000000"/>
                </a:solidFill>
                <a:latin typeface="Arial"/>
                <a:cs typeface="Arial"/>
              </a:rPr>
              <a:t>Modeling</a:t>
            </a:r>
            <a:r>
              <a:rPr lang="en-GB" sz="2000" b="1" dirty="0">
                <a:solidFill>
                  <a:sysClr val="windowText" lastClr="000000"/>
                </a:solidFill>
                <a:latin typeface="Arial"/>
                <a:cs typeface="Arial"/>
              </a:rPr>
              <a:t> and Simulation</a:t>
            </a:r>
          </a:p>
        </p:txBody>
      </p:sp>
      <p:sp>
        <p:nvSpPr>
          <p:cNvPr id="7" name="object 3">
            <a:extLst>
              <a:ext uri="{FF2B5EF4-FFF2-40B4-BE49-F238E27FC236}">
                <a16:creationId xmlns:a16="http://schemas.microsoft.com/office/drawing/2014/main" id="{7BABC4D0-3C53-C9DA-0FE1-69E1CDCFFDE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and apply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techniques such as the four-step model and traffic flow theory using simulation tools to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and forecast transport system performance.</a:t>
            </a:r>
          </a:p>
        </p:txBody>
      </p:sp>
      <p:graphicFrame>
        <p:nvGraphicFramePr>
          <p:cNvPr id="4" name="Table 3">
            <a:extLst>
              <a:ext uri="{FF2B5EF4-FFF2-40B4-BE49-F238E27FC236}">
                <a16:creationId xmlns:a16="http://schemas.microsoft.com/office/drawing/2014/main" id="{5761D16A-E373-9EA2-215C-96D92C300DD5}"/>
              </a:ext>
            </a:extLst>
          </p:cNvPr>
          <p:cNvGraphicFramePr>
            <a:graphicFrameLocks noGrp="1"/>
          </p:cNvGraphicFramePr>
          <p:nvPr>
            <p:extLst>
              <p:ext uri="{D42A27DB-BD31-4B8C-83A1-F6EECF244321}">
                <p14:modId xmlns:p14="http://schemas.microsoft.com/office/powerpoint/2010/main" val="78394194"/>
              </p:ext>
            </p:extLst>
          </p:nvPr>
        </p:nvGraphicFramePr>
        <p:xfrm>
          <a:off x="733424" y="2296926"/>
          <a:ext cx="7092000" cy="280416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896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10</a:t>
                      </a:r>
                      <a:endParaRPr lang="LID4096" sz="1800" b="1" dirty="0"/>
                    </a:p>
                  </a:txBody>
                  <a:tcPr>
                    <a:solidFill>
                      <a:schemeClr val="accent1"/>
                    </a:solidFill>
                  </a:tcPr>
                </a:tc>
                <a:tc>
                  <a:txBody>
                    <a:bodyPr/>
                    <a:lstStyle/>
                    <a:p>
                      <a:r>
                        <a:rPr lang="en-GB" sz="1800" dirty="0"/>
                        <a:t>Introduction to Transport </a:t>
                      </a:r>
                      <a:r>
                        <a:rPr lang="en-GB" sz="1800" dirty="0" err="1"/>
                        <a:t>Modeling</a:t>
                      </a:r>
                      <a:endParaRPr lang="en-GB" sz="1800" dirty="0"/>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11</a:t>
                      </a:r>
                    </a:p>
                  </a:txBody>
                  <a:tcPr>
                    <a:solidFill>
                      <a:schemeClr val="accent2"/>
                    </a:solidFill>
                  </a:tcPr>
                </a:tc>
                <a:tc>
                  <a:txBody>
                    <a:bodyPr/>
                    <a:lstStyle/>
                    <a:p>
                      <a:r>
                        <a:rPr lang="en-GB" sz="1800" dirty="0"/>
                        <a:t>Travel Demand </a:t>
                      </a:r>
                      <a:r>
                        <a:rPr lang="en-GB" sz="1800" dirty="0" err="1"/>
                        <a:t>Modeling</a:t>
                      </a:r>
                      <a:endParaRPr lang="en-GB" sz="1800" dirty="0"/>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12</a:t>
                      </a:r>
                    </a:p>
                  </a:txBody>
                  <a:tcPr>
                    <a:solidFill>
                      <a:schemeClr val="accent3"/>
                    </a:solidFill>
                  </a:tcPr>
                </a:tc>
                <a:tc>
                  <a:txBody>
                    <a:bodyPr/>
                    <a:lstStyle/>
                    <a:p>
                      <a:r>
                        <a:rPr lang="en-GB" sz="1800" dirty="0"/>
                        <a:t>Traffic Flow Theory and Simulation</a:t>
                      </a:r>
                    </a:p>
                  </a:txBody>
                  <a:tcPr/>
                </a:tc>
                <a:tc>
                  <a:txBody>
                    <a:bodyPr/>
                    <a:lstStyle/>
                    <a:p>
                      <a:pPr algn="ctr"/>
                      <a:r>
                        <a:rPr lang="en-GB" sz="1800" dirty="0"/>
                        <a:t>3</a:t>
                      </a:r>
                    </a:p>
                  </a:txBody>
                  <a:tcPr/>
                </a:tc>
                <a:extLst>
                  <a:ext uri="{0D108BD9-81ED-4DB2-BD59-A6C34878D82A}">
                    <a16:rowId xmlns:a16="http://schemas.microsoft.com/office/drawing/2014/main" val="1341259936"/>
                  </a:ext>
                </a:extLst>
              </a:tr>
              <a:tr h="370840">
                <a:tc>
                  <a:txBody>
                    <a:bodyPr/>
                    <a:lstStyle/>
                    <a:p>
                      <a:r>
                        <a:rPr lang="en-GB" sz="1800" b="1" dirty="0"/>
                        <a:t>Lecture 13</a:t>
                      </a:r>
                    </a:p>
                  </a:txBody>
                  <a:tcPr>
                    <a:solidFill>
                      <a:schemeClr val="accent4"/>
                    </a:solidFill>
                  </a:tcPr>
                </a:tc>
                <a:tc>
                  <a:txBody>
                    <a:bodyPr/>
                    <a:lstStyle/>
                    <a:p>
                      <a:r>
                        <a:rPr lang="en-GB" sz="1800" dirty="0"/>
                        <a:t>Public Transport </a:t>
                      </a:r>
                      <a:r>
                        <a:rPr lang="en-GB" sz="1800" dirty="0" err="1"/>
                        <a:t>Modeling</a:t>
                      </a:r>
                      <a:endParaRPr lang="en-GB" sz="1800" dirty="0"/>
                    </a:p>
                  </a:txBody>
                  <a:tcPr/>
                </a:tc>
                <a:tc>
                  <a:txBody>
                    <a:bodyPr/>
                    <a:lstStyle/>
                    <a:p>
                      <a:pPr algn="ctr"/>
                      <a:r>
                        <a:rPr lang="en-GB" sz="1800" dirty="0"/>
                        <a:t>2</a:t>
                      </a:r>
                    </a:p>
                  </a:txBody>
                  <a:tcPr/>
                </a:tc>
                <a:extLst>
                  <a:ext uri="{0D108BD9-81ED-4DB2-BD59-A6C34878D82A}">
                    <a16:rowId xmlns:a16="http://schemas.microsoft.com/office/drawing/2014/main" val="3606201470"/>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14</a:t>
                      </a:r>
                    </a:p>
                  </a:txBody>
                  <a:tcPr>
                    <a:solidFill>
                      <a:schemeClr val="accent5"/>
                    </a:solidFill>
                  </a:tcPr>
                </a:tc>
                <a:tc>
                  <a:txBody>
                    <a:bodyPr/>
                    <a:lstStyle/>
                    <a:p>
                      <a:r>
                        <a:rPr lang="en-GB" sz="1800" dirty="0"/>
                        <a:t>Scenario Analysis and Forecasting</a:t>
                      </a:r>
                    </a:p>
                  </a:txBody>
                  <a:tcPr/>
                </a:tc>
                <a:tc>
                  <a:txBody>
                    <a:bodyPr/>
                    <a:lstStyle/>
                    <a:p>
                      <a:pPr algn="ctr"/>
                      <a:r>
                        <a:rPr lang="en-GB" sz="1800" dirty="0"/>
                        <a:t>1</a:t>
                      </a:r>
                    </a:p>
                  </a:txBody>
                  <a:tcPr/>
                </a:tc>
                <a:extLst>
                  <a:ext uri="{0D108BD9-81ED-4DB2-BD59-A6C34878D82A}">
                    <a16:rowId xmlns:a16="http://schemas.microsoft.com/office/drawing/2014/main" val="1108741231"/>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E9A5A215-18CE-2340-5A21-5ABB3BAFEC14}"/>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E9CC6A4D-7F8D-5927-9CDC-F9306F321E6F}"/>
              </a:ext>
            </a:extLst>
          </p:cNvPr>
          <p:cNvGraphicFramePr/>
          <p:nvPr>
            <p:extLst>
              <p:ext uri="{D42A27DB-BD31-4B8C-83A1-F6EECF244321}">
                <p14:modId xmlns:p14="http://schemas.microsoft.com/office/powerpoint/2010/main" val="1126423285"/>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2395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5F6D2-1739-64ED-86EB-5E727EB86B0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5A92AFC-DDCB-E68D-151B-B6CB77B9219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2.2.4 Module 4: Sustainable Transport and Policy Analysis</a:t>
            </a:r>
          </a:p>
        </p:txBody>
      </p:sp>
      <p:sp>
        <p:nvSpPr>
          <p:cNvPr id="7" name="object 3">
            <a:extLst>
              <a:ext uri="{FF2B5EF4-FFF2-40B4-BE49-F238E27FC236}">
                <a16:creationId xmlns:a16="http://schemas.microsoft.com/office/drawing/2014/main" id="{A3C58A14-3A60-F31B-A174-B631294E5A36}"/>
              </a:ext>
            </a:extLst>
          </p:cNvPr>
          <p:cNvSpPr txBox="1"/>
          <p:nvPr/>
        </p:nvSpPr>
        <p:spPr>
          <a:xfrm>
            <a:off x="733424" y="1566000"/>
            <a:ext cx="1088664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sustainable transport strategies, evaluate policies using data-driven methods, and assess impacts on accessibility, equity, environment, and urban mobility systems.</a:t>
            </a:r>
          </a:p>
        </p:txBody>
      </p:sp>
      <p:graphicFrame>
        <p:nvGraphicFramePr>
          <p:cNvPr id="4" name="Table 3">
            <a:extLst>
              <a:ext uri="{FF2B5EF4-FFF2-40B4-BE49-F238E27FC236}">
                <a16:creationId xmlns:a16="http://schemas.microsoft.com/office/drawing/2014/main" id="{C0C6E5C1-BCC7-692D-E33E-1E34A304DFD7}"/>
              </a:ext>
            </a:extLst>
          </p:cNvPr>
          <p:cNvGraphicFramePr>
            <a:graphicFrameLocks noGrp="1"/>
          </p:cNvGraphicFramePr>
          <p:nvPr>
            <p:extLst>
              <p:ext uri="{D42A27DB-BD31-4B8C-83A1-F6EECF244321}">
                <p14:modId xmlns:p14="http://schemas.microsoft.com/office/powerpoint/2010/main" val="3085551569"/>
              </p:ext>
            </p:extLst>
          </p:nvPr>
        </p:nvGraphicFramePr>
        <p:xfrm>
          <a:off x="733424" y="2296926"/>
          <a:ext cx="7092000" cy="307340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896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15</a:t>
                      </a:r>
                      <a:endParaRPr lang="LID4096" sz="1800" b="1" dirty="0"/>
                    </a:p>
                  </a:txBody>
                  <a:tcPr>
                    <a:solidFill>
                      <a:schemeClr val="accent1"/>
                    </a:solidFill>
                  </a:tcPr>
                </a:tc>
                <a:tc>
                  <a:txBody>
                    <a:bodyPr/>
                    <a:lstStyle/>
                    <a:p>
                      <a:r>
                        <a:rPr lang="en-GB" sz="1800" dirty="0"/>
                        <a:t>Sustainable Transport Concepts</a:t>
                      </a:r>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16</a:t>
                      </a:r>
                    </a:p>
                  </a:txBody>
                  <a:tcPr>
                    <a:solidFill>
                      <a:schemeClr val="accent2"/>
                    </a:solidFill>
                  </a:tcPr>
                </a:tc>
                <a:tc>
                  <a:txBody>
                    <a:bodyPr/>
                    <a:lstStyle/>
                    <a:p>
                      <a:r>
                        <a:rPr lang="en-GB" sz="1800" dirty="0"/>
                        <a:t>Environmental Impact of Transport</a:t>
                      </a:r>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17</a:t>
                      </a:r>
                    </a:p>
                  </a:txBody>
                  <a:tcPr>
                    <a:solidFill>
                      <a:schemeClr val="accent3"/>
                    </a:solidFill>
                  </a:tcPr>
                </a:tc>
                <a:tc>
                  <a:txBody>
                    <a:bodyPr/>
                    <a:lstStyle/>
                    <a:p>
                      <a:r>
                        <a:rPr lang="en-GB" sz="1800" dirty="0"/>
                        <a:t>Transport Policy and Planning</a:t>
                      </a:r>
                    </a:p>
                  </a:txBody>
                  <a:tcPr/>
                </a:tc>
                <a:tc>
                  <a:txBody>
                    <a:bodyPr/>
                    <a:lstStyle/>
                    <a:p>
                      <a:pPr algn="ctr"/>
                      <a:r>
                        <a:rPr lang="en-GB" sz="1800" dirty="0"/>
                        <a:t>2</a:t>
                      </a:r>
                    </a:p>
                  </a:txBody>
                  <a:tcPr/>
                </a:tc>
                <a:extLst>
                  <a:ext uri="{0D108BD9-81ED-4DB2-BD59-A6C34878D82A}">
                    <a16:rowId xmlns:a16="http://schemas.microsoft.com/office/drawing/2014/main" val="1341259936"/>
                  </a:ext>
                </a:extLst>
              </a:tr>
              <a:tr h="370840">
                <a:tc>
                  <a:txBody>
                    <a:bodyPr/>
                    <a:lstStyle/>
                    <a:p>
                      <a:r>
                        <a:rPr lang="en-GB" sz="1800" b="1" dirty="0"/>
                        <a:t>Lecture 18</a:t>
                      </a:r>
                    </a:p>
                  </a:txBody>
                  <a:tcPr>
                    <a:solidFill>
                      <a:schemeClr val="accent4"/>
                    </a:solidFill>
                  </a:tcPr>
                </a:tc>
                <a:tc>
                  <a:txBody>
                    <a:bodyPr/>
                    <a:lstStyle/>
                    <a:p>
                      <a:r>
                        <a:rPr lang="en-GB" sz="1800" dirty="0"/>
                        <a:t>Economic &amp; Financial Analyses of Transport Projects</a:t>
                      </a:r>
                    </a:p>
                  </a:txBody>
                  <a:tcPr/>
                </a:tc>
                <a:tc>
                  <a:txBody>
                    <a:bodyPr/>
                    <a:lstStyle/>
                    <a:p>
                      <a:pPr algn="ctr"/>
                      <a:r>
                        <a:rPr lang="en-GB" sz="1800" dirty="0"/>
                        <a:t>2</a:t>
                      </a:r>
                    </a:p>
                  </a:txBody>
                  <a:tcPr/>
                </a:tc>
                <a:extLst>
                  <a:ext uri="{0D108BD9-81ED-4DB2-BD59-A6C34878D82A}">
                    <a16:rowId xmlns:a16="http://schemas.microsoft.com/office/drawing/2014/main" val="3606201470"/>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19</a:t>
                      </a:r>
                    </a:p>
                  </a:txBody>
                  <a:tcPr>
                    <a:solidFill>
                      <a:schemeClr val="accent5"/>
                    </a:solidFill>
                  </a:tcPr>
                </a:tc>
                <a:tc>
                  <a:txBody>
                    <a:bodyPr/>
                    <a:lstStyle/>
                    <a:p>
                      <a:r>
                        <a:rPr lang="en-GB" sz="1800" dirty="0"/>
                        <a:t>Social Equity and Transport</a:t>
                      </a:r>
                    </a:p>
                  </a:txBody>
                  <a:tcPr/>
                </a:tc>
                <a:tc>
                  <a:txBody>
                    <a:bodyPr/>
                    <a:lstStyle/>
                    <a:p>
                      <a:pPr algn="ctr"/>
                      <a:r>
                        <a:rPr lang="en-GB" sz="1800" dirty="0"/>
                        <a:t>2</a:t>
                      </a:r>
                    </a:p>
                  </a:txBody>
                  <a:tcPr/>
                </a:tc>
                <a:extLst>
                  <a:ext uri="{0D108BD9-81ED-4DB2-BD59-A6C34878D82A}">
                    <a16:rowId xmlns:a16="http://schemas.microsoft.com/office/drawing/2014/main" val="1108741231"/>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F0B5A498-D102-63E6-49C3-A30EC90AE1FC}"/>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2AE4943A-2B7F-483B-D2B2-7C5CC883AB6B}"/>
              </a:ext>
            </a:extLst>
          </p:cNvPr>
          <p:cNvGraphicFramePr/>
          <p:nvPr>
            <p:extLst>
              <p:ext uri="{D42A27DB-BD31-4B8C-83A1-F6EECF244321}">
                <p14:modId xmlns:p14="http://schemas.microsoft.com/office/powerpoint/2010/main" val="2721745384"/>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873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63CEF-266D-60D3-8B43-20A24B872D6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BE26E68-F113-BCAE-E46E-6B0BA47A6B1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2.2.5 Module 5: Advanced Topics and Case Studies</a:t>
            </a:r>
          </a:p>
        </p:txBody>
      </p:sp>
      <p:sp>
        <p:nvSpPr>
          <p:cNvPr id="7" name="object 3">
            <a:extLst>
              <a:ext uri="{FF2B5EF4-FFF2-40B4-BE49-F238E27FC236}">
                <a16:creationId xmlns:a16="http://schemas.microsoft.com/office/drawing/2014/main" id="{D37DBD2E-59D9-2C59-91A0-F8D144745579}"/>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Examine emerging transport technologies,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real-world case studies, and apply research skills to evaluate complex transport challenges and innovative solutions.</a:t>
            </a:r>
          </a:p>
        </p:txBody>
      </p:sp>
      <p:graphicFrame>
        <p:nvGraphicFramePr>
          <p:cNvPr id="4" name="Table 3">
            <a:extLst>
              <a:ext uri="{FF2B5EF4-FFF2-40B4-BE49-F238E27FC236}">
                <a16:creationId xmlns:a16="http://schemas.microsoft.com/office/drawing/2014/main" id="{4BE5A6A6-0FA2-8F26-90ED-AF1AAC586956}"/>
              </a:ext>
            </a:extLst>
          </p:cNvPr>
          <p:cNvGraphicFramePr>
            <a:graphicFrameLocks noGrp="1"/>
          </p:cNvGraphicFramePr>
          <p:nvPr>
            <p:extLst>
              <p:ext uri="{D42A27DB-BD31-4B8C-83A1-F6EECF244321}">
                <p14:modId xmlns:p14="http://schemas.microsoft.com/office/powerpoint/2010/main" val="2284320028"/>
              </p:ext>
            </p:extLst>
          </p:nvPr>
        </p:nvGraphicFramePr>
        <p:xfrm>
          <a:off x="726470" y="2296926"/>
          <a:ext cx="7092000" cy="280416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896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20</a:t>
                      </a:r>
                      <a:endParaRPr lang="LID4096" sz="1800" b="1" dirty="0"/>
                    </a:p>
                  </a:txBody>
                  <a:tcPr>
                    <a:solidFill>
                      <a:schemeClr val="accent1"/>
                    </a:solidFill>
                  </a:tcPr>
                </a:tc>
                <a:tc>
                  <a:txBody>
                    <a:bodyPr/>
                    <a:lstStyle/>
                    <a:p>
                      <a:r>
                        <a:rPr lang="en-GB" sz="1800" dirty="0"/>
                        <a:t>Intelligent Transport Systems (ITS)</a:t>
                      </a:r>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21</a:t>
                      </a:r>
                    </a:p>
                  </a:txBody>
                  <a:tcPr>
                    <a:solidFill>
                      <a:schemeClr val="accent2"/>
                    </a:solidFill>
                  </a:tcPr>
                </a:tc>
                <a:tc>
                  <a:txBody>
                    <a:bodyPr/>
                    <a:lstStyle/>
                    <a:p>
                      <a:r>
                        <a:rPr lang="en-GB" sz="1800" dirty="0"/>
                        <a:t>Autonomous &amp; Connected Vehicles</a:t>
                      </a:r>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22</a:t>
                      </a:r>
                    </a:p>
                  </a:txBody>
                  <a:tcPr>
                    <a:solidFill>
                      <a:schemeClr val="accent3"/>
                    </a:solidFill>
                  </a:tcPr>
                </a:tc>
                <a:tc>
                  <a:txBody>
                    <a:bodyPr/>
                    <a:lstStyle/>
                    <a:p>
                      <a:r>
                        <a:rPr lang="en-GB" sz="1800" dirty="0"/>
                        <a:t>Urban Mobility and Smart Cities</a:t>
                      </a:r>
                    </a:p>
                  </a:txBody>
                  <a:tcPr/>
                </a:tc>
                <a:tc>
                  <a:txBody>
                    <a:bodyPr/>
                    <a:lstStyle/>
                    <a:p>
                      <a:pPr algn="ctr"/>
                      <a:r>
                        <a:rPr lang="en-GB" sz="1800" dirty="0"/>
                        <a:t>2</a:t>
                      </a:r>
                    </a:p>
                  </a:txBody>
                  <a:tcPr/>
                </a:tc>
                <a:extLst>
                  <a:ext uri="{0D108BD9-81ED-4DB2-BD59-A6C34878D82A}">
                    <a16:rowId xmlns:a16="http://schemas.microsoft.com/office/drawing/2014/main" val="1341259936"/>
                  </a:ext>
                </a:extLst>
              </a:tr>
              <a:tr h="370840">
                <a:tc>
                  <a:txBody>
                    <a:bodyPr/>
                    <a:lstStyle/>
                    <a:p>
                      <a:r>
                        <a:rPr lang="en-GB" sz="1800" b="1" dirty="0"/>
                        <a:t>Lecture 23</a:t>
                      </a:r>
                    </a:p>
                  </a:txBody>
                  <a:tcPr>
                    <a:solidFill>
                      <a:schemeClr val="accent4"/>
                    </a:solidFill>
                  </a:tcPr>
                </a:tc>
                <a:tc>
                  <a:txBody>
                    <a:bodyPr/>
                    <a:lstStyle/>
                    <a:p>
                      <a:r>
                        <a:rPr lang="en-GB" sz="1800" dirty="0"/>
                        <a:t>Freight Transport and Logistics</a:t>
                      </a:r>
                    </a:p>
                  </a:txBody>
                  <a:tcPr/>
                </a:tc>
                <a:tc>
                  <a:txBody>
                    <a:bodyPr/>
                    <a:lstStyle/>
                    <a:p>
                      <a:pPr algn="ctr"/>
                      <a:r>
                        <a:rPr lang="en-GB" sz="1800" dirty="0"/>
                        <a:t>2</a:t>
                      </a:r>
                    </a:p>
                  </a:txBody>
                  <a:tcPr/>
                </a:tc>
                <a:extLst>
                  <a:ext uri="{0D108BD9-81ED-4DB2-BD59-A6C34878D82A}">
                    <a16:rowId xmlns:a16="http://schemas.microsoft.com/office/drawing/2014/main" val="3606201470"/>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t>Lecture 24</a:t>
                      </a:r>
                    </a:p>
                  </a:txBody>
                  <a:tcPr>
                    <a:solidFill>
                      <a:schemeClr val="accent5"/>
                    </a:solidFill>
                  </a:tcPr>
                </a:tc>
                <a:tc>
                  <a:txBody>
                    <a:bodyPr/>
                    <a:lstStyle/>
                    <a:p>
                      <a:r>
                        <a:rPr lang="en-GB" sz="1800" dirty="0"/>
                        <a:t>Case Studies in Transport Research</a:t>
                      </a:r>
                    </a:p>
                  </a:txBody>
                  <a:tcPr/>
                </a:tc>
                <a:tc>
                  <a:txBody>
                    <a:bodyPr/>
                    <a:lstStyle/>
                    <a:p>
                      <a:pPr algn="ctr"/>
                      <a:r>
                        <a:rPr lang="en-GB" sz="1800" dirty="0"/>
                        <a:t>2</a:t>
                      </a:r>
                    </a:p>
                  </a:txBody>
                  <a:tcPr/>
                </a:tc>
                <a:extLst>
                  <a:ext uri="{0D108BD9-81ED-4DB2-BD59-A6C34878D82A}">
                    <a16:rowId xmlns:a16="http://schemas.microsoft.com/office/drawing/2014/main" val="1108741231"/>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10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EAA0741C-C3AD-1492-4E4B-B0C75948BF0A}"/>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128C7459-D7E8-1436-30F1-3A8EFD3A5C37}"/>
              </a:ext>
            </a:extLst>
          </p:cNvPr>
          <p:cNvGraphicFramePr/>
          <p:nvPr>
            <p:extLst>
              <p:ext uri="{D42A27DB-BD31-4B8C-83A1-F6EECF244321}">
                <p14:modId xmlns:p14="http://schemas.microsoft.com/office/powerpoint/2010/main" val="3395580656"/>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8093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E0FFC-6B16-3549-8E32-09A16F2A27E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286BCE1-525E-AAA8-E2CF-5836B396EB9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2.2.6 Module 6: Review and Final Assessment</a:t>
            </a:r>
          </a:p>
        </p:txBody>
      </p:sp>
      <p:sp>
        <p:nvSpPr>
          <p:cNvPr id="7" name="object 3">
            <a:extLst>
              <a:ext uri="{FF2B5EF4-FFF2-40B4-BE49-F238E27FC236}">
                <a16:creationId xmlns:a16="http://schemas.microsoft.com/office/drawing/2014/main" id="{4980F2A1-FD17-70A1-8B79-7E65122A328E}"/>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Consolidate knowledge from all modules, review key concepts, and demonstrate understanding through final assessments, presentations, and applied project work.</a:t>
            </a:r>
          </a:p>
        </p:txBody>
      </p:sp>
      <p:graphicFrame>
        <p:nvGraphicFramePr>
          <p:cNvPr id="4" name="Table 3">
            <a:extLst>
              <a:ext uri="{FF2B5EF4-FFF2-40B4-BE49-F238E27FC236}">
                <a16:creationId xmlns:a16="http://schemas.microsoft.com/office/drawing/2014/main" id="{8C4ED63D-89EA-4A34-F99D-608819D0D98A}"/>
              </a:ext>
            </a:extLst>
          </p:cNvPr>
          <p:cNvGraphicFramePr>
            <a:graphicFrameLocks noGrp="1"/>
          </p:cNvGraphicFramePr>
          <p:nvPr>
            <p:extLst>
              <p:ext uri="{D42A27DB-BD31-4B8C-83A1-F6EECF244321}">
                <p14:modId xmlns:p14="http://schemas.microsoft.com/office/powerpoint/2010/main" val="3649056399"/>
              </p:ext>
            </p:extLst>
          </p:nvPr>
        </p:nvGraphicFramePr>
        <p:xfrm>
          <a:off x="733424" y="2296926"/>
          <a:ext cx="7092000" cy="206248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4896000">
                  <a:extLst>
                    <a:ext uri="{9D8B030D-6E8A-4147-A177-3AD203B41FA5}">
                      <a16:colId xmlns:a16="http://schemas.microsoft.com/office/drawing/2014/main" val="370545351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Course Type</a:t>
                      </a:r>
                    </a:p>
                  </a:txBody>
                  <a:tcPr anchor="ctr"/>
                </a:tc>
                <a:tc>
                  <a:txBody>
                    <a:bodyPr/>
                    <a:lstStyle/>
                    <a:p>
                      <a:pPr algn="ctr"/>
                      <a:r>
                        <a:rPr lang="en-GB" sz="1600" dirty="0"/>
                        <a:t>Topic</a:t>
                      </a:r>
                    </a:p>
                  </a:txBody>
                  <a:tcPr anchor="ctr"/>
                </a:tc>
                <a:tc>
                  <a:txBody>
                    <a:bodyPr/>
                    <a:lstStyle/>
                    <a:p>
                      <a:pPr algn="ct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Lecture 25</a:t>
                      </a:r>
                      <a:endParaRPr lang="LID4096" sz="1800" b="1" dirty="0"/>
                    </a:p>
                  </a:txBody>
                  <a:tcPr>
                    <a:solidFill>
                      <a:schemeClr val="accent1"/>
                    </a:solidFill>
                  </a:tcPr>
                </a:tc>
                <a:tc>
                  <a:txBody>
                    <a:bodyPr/>
                    <a:lstStyle/>
                    <a:p>
                      <a:r>
                        <a:rPr lang="en-GB" sz="1800" dirty="0"/>
                        <a:t>Review Sessions</a:t>
                      </a:r>
                    </a:p>
                  </a:txBody>
                  <a:tcPr/>
                </a:tc>
                <a:tc>
                  <a:txBody>
                    <a:bodyPr/>
                    <a:lstStyle/>
                    <a:p>
                      <a:pPr algn="ctr"/>
                      <a:r>
                        <a:rPr lang="en-GB" sz="1800" dirty="0"/>
                        <a:t>1</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Lecture 26</a:t>
                      </a:r>
                    </a:p>
                  </a:txBody>
                  <a:tcPr>
                    <a:solidFill>
                      <a:schemeClr val="accent2"/>
                    </a:solidFill>
                  </a:tcPr>
                </a:tc>
                <a:tc>
                  <a:txBody>
                    <a:bodyPr/>
                    <a:lstStyle/>
                    <a:p>
                      <a:r>
                        <a:rPr lang="en-GB" sz="1800" dirty="0"/>
                        <a:t>Final Project Presentations</a:t>
                      </a:r>
                    </a:p>
                  </a:txBody>
                  <a:tcPr/>
                </a:tc>
                <a:tc>
                  <a:txBody>
                    <a:bodyPr/>
                    <a:lstStyle/>
                    <a:p>
                      <a:pPr algn="ctr"/>
                      <a:r>
                        <a:rPr lang="en-GB" sz="1800" dirty="0"/>
                        <a:t>2</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Lecture 27</a:t>
                      </a:r>
                    </a:p>
                  </a:txBody>
                  <a:tcPr>
                    <a:solidFill>
                      <a:schemeClr val="accent3"/>
                    </a:solidFill>
                  </a:tcPr>
                </a:tc>
                <a:tc>
                  <a:txBody>
                    <a:bodyPr/>
                    <a:lstStyle/>
                    <a:p>
                      <a:r>
                        <a:rPr lang="en-GB" sz="1800" dirty="0"/>
                        <a:t>Final Assessment</a:t>
                      </a:r>
                    </a:p>
                  </a:txBody>
                  <a:tcPr/>
                </a:tc>
                <a:tc>
                  <a:txBody>
                    <a:bodyPr/>
                    <a:lstStyle/>
                    <a:p>
                      <a:pPr algn="ctr"/>
                      <a:r>
                        <a:rPr lang="en-GB" sz="1800" dirty="0"/>
                        <a:t>2</a:t>
                      </a:r>
                    </a:p>
                  </a:txBody>
                  <a:tcPr/>
                </a:tc>
                <a:extLst>
                  <a:ext uri="{0D108BD9-81ED-4DB2-BD59-A6C34878D82A}">
                    <a16:rowId xmlns:a16="http://schemas.microsoft.com/office/drawing/2014/main" val="134125993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171750CA-A963-562E-EB88-87D4315A5BD8}"/>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graphicFrame>
        <p:nvGraphicFramePr>
          <p:cNvPr id="2" name="Chart 1">
            <a:extLst>
              <a:ext uri="{FF2B5EF4-FFF2-40B4-BE49-F238E27FC236}">
                <a16:creationId xmlns:a16="http://schemas.microsoft.com/office/drawing/2014/main" id="{A0704A57-B630-C8D9-18B0-F6EF48848DF6}"/>
              </a:ext>
            </a:extLst>
          </p:cNvPr>
          <p:cNvGraphicFramePr/>
          <p:nvPr>
            <p:extLst>
              <p:ext uri="{D42A27DB-BD31-4B8C-83A1-F6EECF244321}">
                <p14:modId xmlns:p14="http://schemas.microsoft.com/office/powerpoint/2010/main" val="3140596613"/>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1822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9A46A4-6D98-F26D-C7A5-6D2831AC21AE}"/>
              </a:ext>
            </a:extLst>
          </p:cNvPr>
          <p:cNvSpPr txBox="1">
            <a:spLocks noGrp="1"/>
          </p:cNvSpPr>
          <p:nvPr>
            <p:ph type="title"/>
          </p:nvPr>
        </p:nvSpPr>
        <p:spPr>
          <a:xfrm>
            <a:off x="726470" y="417692"/>
            <a:ext cx="377361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Autonomous Vehicles</a:t>
            </a:r>
            <a:r>
              <a:rPr lang="si-LK" sz="2400" b="1" dirty="0">
                <a:solidFill>
                  <a:schemeClr val="bg1"/>
                </a:solidFill>
              </a:rPr>
              <a:t> </a:t>
            </a:r>
            <a:r>
              <a:rPr lang="en-GB" sz="2400" b="1" dirty="0">
                <a:solidFill>
                  <a:schemeClr val="bg1"/>
                </a:solidFill>
              </a:rPr>
              <a:t>- Video</a:t>
            </a:r>
          </a:p>
        </p:txBody>
      </p:sp>
      <p:sp>
        <p:nvSpPr>
          <p:cNvPr id="3" name="object 3">
            <a:extLst>
              <a:ext uri="{FF2B5EF4-FFF2-40B4-BE49-F238E27FC236}">
                <a16:creationId xmlns:a16="http://schemas.microsoft.com/office/drawing/2014/main" id="{685196E2-6C8B-92CF-6220-B0156026CD6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Intelligent Transportation System Solution for Smart Cities</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introduces TIMOS, TIMO-IX, and </a:t>
            </a:r>
            <a:r>
              <a:rPr lang="en-GB" sz="1800" dirty="0" err="1">
                <a:solidFill>
                  <a:sysClr val="windowText" lastClr="000000"/>
                </a:solidFill>
                <a:latin typeface="Arial"/>
                <a:cs typeface="Arial"/>
              </a:rPr>
              <a:t>TraXight</a:t>
            </a:r>
            <a:r>
              <a:rPr lang="en-GB" sz="1800" dirty="0">
                <a:solidFill>
                  <a:sysClr val="windowText" lastClr="000000"/>
                </a:solidFill>
                <a:latin typeface="Arial"/>
                <a:cs typeface="Arial"/>
              </a:rPr>
              <a:t>™— a smart ITS solution offering real-time traffic detection, radar-based monitoring, and AI-powered traffic optimization for smart cities.</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Bitsensing</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https://youtu.be/f_ajC1wtwYA</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Introducing The Intelligent Transportation System Solution for Smart Cities">
            <a:hlinkClick r:id="" action="ppaction://media"/>
            <a:extLst>
              <a:ext uri="{FF2B5EF4-FFF2-40B4-BE49-F238E27FC236}">
                <a16:creationId xmlns:a16="http://schemas.microsoft.com/office/drawing/2014/main" id="{64408F4C-B4BA-B90B-87F9-3AC1F73B55DF}"/>
              </a:ext>
            </a:extLst>
          </p:cNvPr>
          <p:cNvPicPr>
            <a:picLocks noRot="1" noChangeAspect="1"/>
          </p:cNvPicPr>
          <p:nvPr>
            <a:videoFile r:link="rId1"/>
          </p:nvPr>
        </p:nvPicPr>
        <p:blipFill>
          <a:blip r:embed="rId4"/>
          <a:stretch>
            <a:fillRect/>
          </a:stretch>
        </p:blipFill>
        <p:spPr>
          <a:xfrm>
            <a:off x="733423" y="2334142"/>
            <a:ext cx="6654906" cy="3760031"/>
          </a:xfrm>
          <a:prstGeom prst="rect">
            <a:avLst/>
          </a:prstGeom>
        </p:spPr>
      </p:pic>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8513D-435A-ED2A-F449-76B059F9C28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470BCD-7A5F-761E-DF3D-8C7111BBA1F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GB" sz="3200" b="1" dirty="0">
                <a:solidFill>
                  <a:schemeClr val="bg1"/>
                </a:solidFill>
              </a:rPr>
              <a:t>Lecture Content and Time Allocation</a:t>
            </a:r>
            <a:endParaRPr lang="en-US" sz="3200" b="1" dirty="0">
              <a:solidFill>
                <a:schemeClr val="bg1"/>
              </a:solidFill>
            </a:endParaRPr>
          </a:p>
        </p:txBody>
      </p:sp>
    </p:spTree>
    <p:extLst>
      <p:ext uri="{BB962C8B-B14F-4D97-AF65-F5344CB8AC3E}">
        <p14:creationId xmlns:p14="http://schemas.microsoft.com/office/powerpoint/2010/main" val="394415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AF59-F203-DD67-A234-E2D6FFD790E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70FD0F9-5E77-0D55-36D4-2269FF327D54}"/>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sp>
        <p:nvSpPr>
          <p:cNvPr id="3" name="object 3">
            <a:extLst>
              <a:ext uri="{FF2B5EF4-FFF2-40B4-BE49-F238E27FC236}">
                <a16:creationId xmlns:a16="http://schemas.microsoft.com/office/drawing/2014/main" id="{F00CF923-583B-40E0-F6A5-ABBFA566B12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 Module 1 &gt; Lecture 1: Overview of Transport Systems and Research</a:t>
            </a:r>
          </a:p>
        </p:txBody>
      </p:sp>
      <p:sp>
        <p:nvSpPr>
          <p:cNvPr id="7" name="object 3">
            <a:extLst>
              <a:ext uri="{FF2B5EF4-FFF2-40B4-BE49-F238E27FC236}">
                <a16:creationId xmlns:a16="http://schemas.microsoft.com/office/drawing/2014/main" id="{14DCA5CD-DE65-1935-B7F7-CAA33A897F19}"/>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students to transport systems and the role of research in planning, managing, and improving mobility for people and goods.</a:t>
            </a:r>
          </a:p>
        </p:txBody>
      </p:sp>
      <p:graphicFrame>
        <p:nvGraphicFramePr>
          <p:cNvPr id="4" name="Table 3">
            <a:extLst>
              <a:ext uri="{FF2B5EF4-FFF2-40B4-BE49-F238E27FC236}">
                <a16:creationId xmlns:a16="http://schemas.microsoft.com/office/drawing/2014/main" id="{4EF1810E-11AA-A11D-E884-D076A9AC1808}"/>
              </a:ext>
            </a:extLst>
          </p:cNvPr>
          <p:cNvGraphicFramePr>
            <a:graphicFrameLocks noGrp="1"/>
          </p:cNvGraphicFramePr>
          <p:nvPr>
            <p:extLst>
              <p:ext uri="{D42A27DB-BD31-4B8C-83A1-F6EECF244321}">
                <p14:modId xmlns:p14="http://schemas.microsoft.com/office/powerpoint/2010/main" val="1654372415"/>
              </p:ext>
            </p:extLst>
          </p:nvPr>
        </p:nvGraphicFramePr>
        <p:xfrm>
          <a:off x="726470" y="2296926"/>
          <a:ext cx="7884000" cy="30734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999806314"/>
                    </a:ext>
                  </a:extLst>
                </a:gridCol>
                <a:gridCol w="936000">
                  <a:extLst>
                    <a:ext uri="{9D8B030D-6E8A-4147-A177-3AD203B41FA5}">
                      <a16:colId xmlns:a16="http://schemas.microsoft.com/office/drawing/2014/main" val="2030803394"/>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 to transport systems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Importance of transport research</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Definitions of key concepts, coverage, scope, applications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Audience/Users of Transport Statistics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15</a:t>
                      </a:r>
                    </a:p>
                  </a:txBody>
                  <a:tcPr/>
                </a:tc>
                <a:extLst>
                  <a:ext uri="{0D108BD9-81ED-4DB2-BD59-A6C34878D82A}">
                    <a16:rowId xmlns:a16="http://schemas.microsoft.com/office/drawing/2014/main" val="3956148332"/>
                  </a:ext>
                </a:extLst>
              </a:tr>
              <a:tr h="370840">
                <a:tc gridSpan="4">
                  <a:txBody>
                    <a:bodyPr/>
                    <a:lstStyle/>
                    <a:p>
                      <a:pPr algn="ctr"/>
                      <a:r>
                        <a:rPr lang="en-GB" sz="18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graphicFrame>
        <p:nvGraphicFramePr>
          <p:cNvPr id="10" name="Chart 9">
            <a:extLst>
              <a:ext uri="{FF2B5EF4-FFF2-40B4-BE49-F238E27FC236}">
                <a16:creationId xmlns:a16="http://schemas.microsoft.com/office/drawing/2014/main" id="{6C035A32-2D83-D0BD-F8B3-440AAB13E009}"/>
              </a:ext>
            </a:extLst>
          </p:cNvPr>
          <p:cNvGraphicFramePr/>
          <p:nvPr>
            <p:extLst>
              <p:ext uri="{D42A27DB-BD31-4B8C-83A1-F6EECF244321}">
                <p14:modId xmlns:p14="http://schemas.microsoft.com/office/powerpoint/2010/main" val="1131715631"/>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
        <p:nvSpPr>
          <p:cNvPr id="11" name="object 3">
            <a:extLst>
              <a:ext uri="{FF2B5EF4-FFF2-40B4-BE49-F238E27FC236}">
                <a16:creationId xmlns:a16="http://schemas.microsoft.com/office/drawing/2014/main" id="{A97BDF0A-81C6-EF7B-BFC9-1CE7CA1511C5}"/>
              </a:ext>
            </a:extLst>
          </p:cNvPr>
          <p:cNvSpPr txBox="1"/>
          <p:nvPr/>
        </p:nvSpPr>
        <p:spPr>
          <a:xfrm>
            <a:off x="726470" y="54142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provides an overview of transport system components modes, networks, and operations and explains how research supports decision-making in infrastructure, policy, and technology for sustainable mobility.</a:t>
            </a:r>
          </a:p>
        </p:txBody>
      </p:sp>
    </p:spTree>
    <p:extLst>
      <p:ext uri="{BB962C8B-B14F-4D97-AF65-F5344CB8AC3E}">
        <p14:creationId xmlns:p14="http://schemas.microsoft.com/office/powerpoint/2010/main" val="2615837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599FF-46D2-CE43-009C-2A84A7367B6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795D138-C673-A433-9E77-192E25E84A6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 Module 1 &gt; Lecture 2: Transport Research Methods</a:t>
            </a:r>
          </a:p>
        </p:txBody>
      </p:sp>
      <p:sp>
        <p:nvSpPr>
          <p:cNvPr id="7" name="object 3">
            <a:extLst>
              <a:ext uri="{FF2B5EF4-FFF2-40B4-BE49-F238E27FC236}">
                <a16:creationId xmlns:a16="http://schemas.microsoft.com/office/drawing/2014/main" id="{5457A9C6-EB93-5185-0E19-88042BFE697F}"/>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key transport research methods, including qualitative, quantitative, and mixed approaches for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mobility,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and system performance.</a:t>
            </a:r>
          </a:p>
        </p:txBody>
      </p:sp>
      <p:graphicFrame>
        <p:nvGraphicFramePr>
          <p:cNvPr id="4" name="Table 3">
            <a:extLst>
              <a:ext uri="{FF2B5EF4-FFF2-40B4-BE49-F238E27FC236}">
                <a16:creationId xmlns:a16="http://schemas.microsoft.com/office/drawing/2014/main" id="{6AFAC08E-2402-5E86-952B-9CC751203307}"/>
              </a:ext>
            </a:extLst>
          </p:cNvPr>
          <p:cNvGraphicFramePr>
            <a:graphicFrameLocks noGrp="1"/>
          </p:cNvGraphicFramePr>
          <p:nvPr>
            <p:extLst>
              <p:ext uri="{D42A27DB-BD31-4B8C-83A1-F6EECF244321}">
                <p14:modId xmlns:p14="http://schemas.microsoft.com/office/powerpoint/2010/main" val="1113777321"/>
              </p:ext>
            </p:extLst>
          </p:nvPr>
        </p:nvGraphicFramePr>
        <p:xfrm>
          <a:off x="726470" y="2296926"/>
          <a:ext cx="7884000" cy="31750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86543010"/>
                    </a:ext>
                  </a:extLst>
                </a:gridCol>
                <a:gridCol w="936000">
                  <a:extLst>
                    <a:ext uri="{9D8B030D-6E8A-4147-A177-3AD203B41FA5}">
                      <a16:colId xmlns:a16="http://schemas.microsoft.com/office/drawing/2014/main" val="194785638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Qualitative research method</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Quantitative research method</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Mixed methods research</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fr-FR" sz="1800" dirty="0"/>
                        <a:t>Data collection techniques, data sources</a:t>
                      </a:r>
                      <a:endParaRPr lang="en-GB"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120971254"/>
                  </a:ext>
                </a:extLst>
              </a:tr>
              <a:tr h="370840">
                <a:tc>
                  <a:txBody>
                    <a:bodyPr/>
                    <a:lstStyle/>
                    <a:p>
                      <a:pPr algn="ctr"/>
                      <a:r>
                        <a:rPr lang="en-GB" sz="1800" b="1" dirty="0"/>
                        <a:t>6</a:t>
                      </a:r>
                      <a:endParaRPr lang="LID4096" sz="1800" b="1" dirty="0"/>
                    </a:p>
                  </a:txBody>
                  <a:tcPr>
                    <a:solidFill>
                      <a:schemeClr val="accent6"/>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3956148332"/>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F6AAD483-6D5B-8C4A-81E4-B44643EDD0C8}"/>
              </a:ext>
            </a:extLst>
          </p:cNvPr>
          <p:cNvSpPr txBox="1"/>
          <p:nvPr/>
        </p:nvSpPr>
        <p:spPr>
          <a:xfrm>
            <a:off x="726470" y="550806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Covers basic research methods used in transport studies, such as surveys, interviews, experiments, and data analysis to support planning and policy decisions.</a:t>
            </a:r>
          </a:p>
        </p:txBody>
      </p:sp>
      <p:sp>
        <p:nvSpPr>
          <p:cNvPr id="9" name="object 2">
            <a:extLst>
              <a:ext uri="{FF2B5EF4-FFF2-40B4-BE49-F238E27FC236}">
                <a16:creationId xmlns:a16="http://schemas.microsoft.com/office/drawing/2014/main" id="{B0FC0570-EEA8-4F3B-0037-1E4C3E55AC08}"/>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3745E51F-61C0-87EE-3EBC-18F8A0657813}"/>
              </a:ext>
            </a:extLst>
          </p:cNvPr>
          <p:cNvGraphicFramePr/>
          <p:nvPr>
            <p:extLst>
              <p:ext uri="{D42A27DB-BD31-4B8C-83A1-F6EECF244321}">
                <p14:modId xmlns:p14="http://schemas.microsoft.com/office/powerpoint/2010/main" val="2543165947"/>
              </p:ext>
            </p:extLst>
          </p:nvPr>
        </p:nvGraphicFramePr>
        <p:xfrm>
          <a:off x="76824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8785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54467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78CF-893F-14B8-3E47-402B69925E0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8EB847A-4985-8C2E-DC50-303F9A72145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3.1.3 Module 1 &gt; Lecture 3: Transport Data Analysis Techniques</a:t>
            </a:r>
          </a:p>
        </p:txBody>
      </p:sp>
      <p:sp>
        <p:nvSpPr>
          <p:cNvPr id="7" name="object 3">
            <a:extLst>
              <a:ext uri="{FF2B5EF4-FFF2-40B4-BE49-F238E27FC236}">
                <a16:creationId xmlns:a16="http://schemas.microsoft.com/office/drawing/2014/main" id="{44622803-9E6D-BBB4-F191-EAC44A0F95D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fundamental data analysis techniques used in transport research, including data types, summary statistics, and interpretation for informed decision-making.</a:t>
            </a:r>
          </a:p>
        </p:txBody>
      </p:sp>
      <p:graphicFrame>
        <p:nvGraphicFramePr>
          <p:cNvPr id="4" name="Table 3">
            <a:extLst>
              <a:ext uri="{FF2B5EF4-FFF2-40B4-BE49-F238E27FC236}">
                <a16:creationId xmlns:a16="http://schemas.microsoft.com/office/drawing/2014/main" id="{641098C0-90B6-EF0A-8530-D9F011F376FF}"/>
              </a:ext>
            </a:extLst>
          </p:cNvPr>
          <p:cNvGraphicFramePr>
            <a:graphicFrameLocks noGrp="1"/>
          </p:cNvGraphicFramePr>
          <p:nvPr>
            <p:extLst>
              <p:ext uri="{D42A27DB-BD31-4B8C-83A1-F6EECF244321}">
                <p14:modId xmlns:p14="http://schemas.microsoft.com/office/powerpoint/2010/main" val="2593788182"/>
              </p:ext>
            </p:extLst>
          </p:nvPr>
        </p:nvGraphicFramePr>
        <p:xfrm>
          <a:off x="726470" y="2296926"/>
          <a:ext cx="7884000" cy="35458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909439889"/>
                    </a:ext>
                  </a:extLst>
                </a:gridCol>
                <a:gridCol w="936000">
                  <a:extLst>
                    <a:ext uri="{9D8B030D-6E8A-4147-A177-3AD203B41FA5}">
                      <a16:colId xmlns:a16="http://schemas.microsoft.com/office/drawing/2014/main" val="265429090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Data in Transportation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Importance of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Descriptive Analysis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fr-FR" sz="1800" dirty="0" err="1"/>
                        <a:t>Inferential</a:t>
                      </a:r>
                      <a:r>
                        <a:rPr lang="fr-FR" sz="1800" dirty="0"/>
                        <a:t> </a:t>
                      </a:r>
                      <a:r>
                        <a:rPr lang="fr-FR" sz="1800" dirty="0" err="1"/>
                        <a:t>Analysis</a:t>
                      </a:r>
                      <a:endParaRPr lang="en-GB"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120971254"/>
                  </a:ext>
                </a:extLst>
              </a:tr>
              <a:tr h="370840">
                <a:tc>
                  <a:txBody>
                    <a:bodyPr/>
                    <a:lstStyle/>
                    <a:p>
                      <a:pPr algn="ctr"/>
                      <a:r>
                        <a:rPr lang="en-GB" sz="1800" b="1" dirty="0"/>
                        <a:t>6</a:t>
                      </a:r>
                    </a:p>
                  </a:txBody>
                  <a:tcPr>
                    <a:solidFill>
                      <a:schemeClr val="accent6"/>
                    </a:solidFill>
                  </a:tcPr>
                </a:tc>
                <a:tc>
                  <a:txBody>
                    <a:bodyPr/>
                    <a:lstStyle/>
                    <a:p>
                      <a:r>
                        <a:rPr lang="en-GB" sz="1800" dirty="0"/>
                        <a:t>Predictive Analysis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2701949225"/>
                  </a:ext>
                </a:extLst>
              </a:tr>
              <a:tr h="370840">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3956148332"/>
                  </a:ext>
                </a:extLst>
              </a:tr>
              <a:tr h="370840">
                <a:tc gridSpan="4">
                  <a:txBody>
                    <a:bodyPr/>
                    <a:lstStyle/>
                    <a:p>
                      <a:pPr algn="ctr"/>
                      <a:r>
                        <a:rPr lang="en-GB" sz="1800" b="1" dirty="0"/>
                        <a:t>Total </a:t>
                      </a:r>
                    </a:p>
                  </a:txBody>
                  <a:tcPr anchor="ctr"/>
                </a:tc>
                <a:tc hMerge="1">
                  <a:txBody>
                    <a:bodyPr/>
                    <a:lstStyle/>
                    <a:p>
                      <a:endParaRPr dirty="0"/>
                    </a:p>
                  </a:txBody>
                  <a:tcPr/>
                </a:tc>
                <a:tc hMerge="1">
                  <a:txBody>
                    <a:bodyPr/>
                    <a:lstStyle/>
                    <a:p>
                      <a:pPr algn="ctr"/>
                      <a:endParaRPr lang="en-GB" sz="1800" b="1" dirty="0"/>
                    </a:p>
                  </a:txBody>
                  <a:tcPr anchor="ctr"/>
                </a:tc>
                <a:tc hMerge="1">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C454970F-8C70-DE36-A69B-57F797FF130A}"/>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A64F6EAE-03C0-E212-0B1C-391610D3DAB8}"/>
              </a:ext>
            </a:extLst>
          </p:cNvPr>
          <p:cNvGraphicFramePr/>
          <p:nvPr>
            <p:extLst>
              <p:ext uri="{D42A27DB-BD31-4B8C-83A1-F6EECF244321}">
                <p14:modId xmlns:p14="http://schemas.microsoft.com/office/powerpoint/2010/main" val="2822559949"/>
              </p:ext>
            </p:extLst>
          </p:nvPr>
        </p:nvGraphicFramePr>
        <p:xfrm>
          <a:off x="76824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6496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09AC-A431-6F5C-5E83-9F2B81245E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BC5B2B-1849-51EB-7862-68A9EA2E14C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3.1.4 Module 1 &gt; Lecture 4: Ethical Considerations in Transport Research</a:t>
            </a:r>
          </a:p>
        </p:txBody>
      </p:sp>
      <p:sp>
        <p:nvSpPr>
          <p:cNvPr id="7" name="object 3">
            <a:extLst>
              <a:ext uri="{FF2B5EF4-FFF2-40B4-BE49-F238E27FC236}">
                <a16:creationId xmlns:a16="http://schemas.microsoft.com/office/drawing/2014/main" id="{4B20F9A3-D76E-EB62-9821-B799721AE62F}"/>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the ethical principles in transport research, including informed consent, data privacy, bias reduction, and responsible use of data and technology.</a:t>
            </a:r>
          </a:p>
        </p:txBody>
      </p:sp>
      <p:graphicFrame>
        <p:nvGraphicFramePr>
          <p:cNvPr id="4" name="Table 3">
            <a:extLst>
              <a:ext uri="{FF2B5EF4-FFF2-40B4-BE49-F238E27FC236}">
                <a16:creationId xmlns:a16="http://schemas.microsoft.com/office/drawing/2014/main" id="{7658ED64-8729-3D8A-9F27-390CA6138ABB}"/>
              </a:ext>
            </a:extLst>
          </p:cNvPr>
          <p:cNvGraphicFramePr>
            <a:graphicFrameLocks noGrp="1"/>
          </p:cNvGraphicFramePr>
          <p:nvPr>
            <p:extLst>
              <p:ext uri="{D42A27DB-BD31-4B8C-83A1-F6EECF244321}">
                <p14:modId xmlns:p14="http://schemas.microsoft.com/office/powerpoint/2010/main" val="4281216128"/>
              </p:ext>
            </p:extLst>
          </p:nvPr>
        </p:nvGraphicFramePr>
        <p:xfrm>
          <a:off x="726470" y="2296926"/>
          <a:ext cx="7884000" cy="2804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507902208"/>
                    </a:ext>
                  </a:extLst>
                </a:gridCol>
                <a:gridCol w="936000">
                  <a:extLst>
                    <a:ext uri="{9D8B030D-6E8A-4147-A177-3AD203B41FA5}">
                      <a16:colId xmlns:a16="http://schemas.microsoft.com/office/drawing/2014/main" val="266159479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Ethical issues in data collection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Consent and confidentiality</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Ethical research practices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120971254"/>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B8901F4E-51CC-D23D-3539-C4DB9B35C676}"/>
              </a:ext>
            </a:extLst>
          </p:cNvPr>
          <p:cNvSpPr txBox="1"/>
          <p:nvPr/>
        </p:nvSpPr>
        <p:spPr>
          <a:xfrm>
            <a:off x="726470" y="5421966"/>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explores key ethical concerns such as protecting participants, ensuring fairness, avoiding misuse of data, and promoting transparency in transport research practices.</a:t>
            </a:r>
          </a:p>
        </p:txBody>
      </p:sp>
      <p:sp>
        <p:nvSpPr>
          <p:cNvPr id="9" name="object 2">
            <a:extLst>
              <a:ext uri="{FF2B5EF4-FFF2-40B4-BE49-F238E27FC236}">
                <a16:creationId xmlns:a16="http://schemas.microsoft.com/office/drawing/2014/main" id="{64D2B093-C78F-7682-3060-D4D93A0D9764}"/>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6" name="Chart 5">
            <a:extLst>
              <a:ext uri="{FF2B5EF4-FFF2-40B4-BE49-F238E27FC236}">
                <a16:creationId xmlns:a16="http://schemas.microsoft.com/office/drawing/2014/main" id="{D0DA45BC-65B3-79B2-42C9-C2029B62C44E}"/>
              </a:ext>
            </a:extLst>
          </p:cNvPr>
          <p:cNvGraphicFramePr/>
          <p:nvPr>
            <p:extLst>
              <p:ext uri="{D42A27DB-BD31-4B8C-83A1-F6EECF244321}">
                <p14:modId xmlns:p14="http://schemas.microsoft.com/office/powerpoint/2010/main" val="665959902"/>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8508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EAA37-14E7-FCD4-CCB1-5CDC65C3EC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AAC5183-DB94-273B-6141-9149B998E26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3.1.5 Module 2 &gt; Lecture 5: Transport Data Types and Sources</a:t>
            </a:r>
          </a:p>
        </p:txBody>
      </p:sp>
      <p:sp>
        <p:nvSpPr>
          <p:cNvPr id="7" name="object 3">
            <a:extLst>
              <a:ext uri="{FF2B5EF4-FFF2-40B4-BE49-F238E27FC236}">
                <a16:creationId xmlns:a16="http://schemas.microsoft.com/office/drawing/2014/main" id="{C15A1A4D-6855-A168-BD23-5D6B9F8FE405}"/>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various types of transport data and their sources, including traffic counts, GPS, surveys, and sensor data, for effective analysis and decision-making.</a:t>
            </a:r>
          </a:p>
        </p:txBody>
      </p:sp>
      <p:graphicFrame>
        <p:nvGraphicFramePr>
          <p:cNvPr id="4" name="Table 3">
            <a:extLst>
              <a:ext uri="{FF2B5EF4-FFF2-40B4-BE49-F238E27FC236}">
                <a16:creationId xmlns:a16="http://schemas.microsoft.com/office/drawing/2014/main" id="{03064DB6-39DB-0333-C5D1-DFAB9F673F06}"/>
              </a:ext>
            </a:extLst>
          </p:cNvPr>
          <p:cNvGraphicFramePr>
            <a:graphicFrameLocks noGrp="1"/>
          </p:cNvGraphicFramePr>
          <p:nvPr>
            <p:extLst>
              <p:ext uri="{D42A27DB-BD31-4B8C-83A1-F6EECF244321}">
                <p14:modId xmlns:p14="http://schemas.microsoft.com/office/powerpoint/2010/main" val="1906843790"/>
              </p:ext>
            </p:extLst>
          </p:nvPr>
        </p:nvGraphicFramePr>
        <p:xfrm>
          <a:off x="733424" y="2296926"/>
          <a:ext cx="7884000" cy="39166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320161493"/>
                    </a:ext>
                  </a:extLst>
                </a:gridCol>
                <a:gridCol w="936000">
                  <a:extLst>
                    <a:ext uri="{9D8B030D-6E8A-4147-A177-3AD203B41FA5}">
                      <a16:colId xmlns:a16="http://schemas.microsoft.com/office/drawing/2014/main" val="197745491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Overview and Objectives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Data vs Information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Traffic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Public transport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Environmental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668091194"/>
                  </a:ext>
                </a:extLst>
              </a:tr>
              <a:tr h="370840">
                <a:tc>
                  <a:txBody>
                    <a:bodyPr/>
                    <a:lstStyle/>
                    <a:p>
                      <a:pPr algn="ctr"/>
                      <a:r>
                        <a:rPr lang="en-GB" sz="1800" b="1" dirty="0"/>
                        <a:t>7</a:t>
                      </a:r>
                    </a:p>
                  </a:txBody>
                  <a:tcPr>
                    <a:solidFill>
                      <a:schemeClr val="tx2"/>
                    </a:solidFill>
                  </a:tcPr>
                </a:tc>
                <a:tc>
                  <a:txBody>
                    <a:bodyPr/>
                    <a:lstStyle/>
                    <a:p>
                      <a:r>
                        <a:rPr lang="en-GB" sz="1800" dirty="0"/>
                        <a:t>Socioeconomic/Demographic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120971254"/>
                  </a:ext>
                </a:extLst>
              </a:tr>
              <a:tr h="370840">
                <a:tc>
                  <a:txBody>
                    <a:bodyPr/>
                    <a:lstStyle/>
                    <a:p>
                      <a:pPr algn="ctr"/>
                      <a:r>
                        <a:rPr lang="en-GB" sz="1800" b="1" dirty="0"/>
                        <a:t>8</a:t>
                      </a:r>
                    </a:p>
                  </a:txBody>
                  <a:tcPr>
                    <a:solidFill>
                      <a:schemeClr val="accent2">
                        <a:lumMod val="75000"/>
                      </a:schemeClr>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8578192"/>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77FF40D9-6045-CAD1-A185-02DFBB280693}"/>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EEF4A935-7984-3C04-3C9B-48451D6A73B4}"/>
              </a:ext>
            </a:extLst>
          </p:cNvPr>
          <p:cNvGraphicFramePr/>
          <p:nvPr>
            <p:extLst>
              <p:ext uri="{D42A27DB-BD31-4B8C-83A1-F6EECF244321}">
                <p14:modId xmlns:p14="http://schemas.microsoft.com/office/powerpoint/2010/main" val="1957412703"/>
              </p:ext>
            </p:extLst>
          </p:nvPr>
        </p:nvGraphicFramePr>
        <p:xfrm>
          <a:off x="76824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9565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5B6B4-0FE5-FF76-7CD2-63A9D4FC474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98CEB63-3CFB-E554-70AD-5A95B148828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3.1.6 Module 2 &gt; Lecture 6: Data Collection Techniques</a:t>
            </a:r>
          </a:p>
        </p:txBody>
      </p:sp>
      <p:sp>
        <p:nvSpPr>
          <p:cNvPr id="7" name="object 3">
            <a:extLst>
              <a:ext uri="{FF2B5EF4-FFF2-40B4-BE49-F238E27FC236}">
                <a16:creationId xmlns:a16="http://schemas.microsoft.com/office/drawing/2014/main" id="{04764419-A90C-9B50-7D7D-076096F5AA7F}"/>
              </a:ext>
            </a:extLst>
          </p:cNvPr>
          <p:cNvSpPr txBox="1"/>
          <p:nvPr/>
        </p:nvSpPr>
        <p:spPr>
          <a:xfrm>
            <a:off x="733424" y="1566000"/>
            <a:ext cx="10835277"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key data collection methods in transport, including manual counts, automatic sensors, GPS tracking, surveys &amp; how to select the right technique for a given study.</a:t>
            </a:r>
          </a:p>
        </p:txBody>
      </p:sp>
      <p:graphicFrame>
        <p:nvGraphicFramePr>
          <p:cNvPr id="4" name="Table 3">
            <a:extLst>
              <a:ext uri="{FF2B5EF4-FFF2-40B4-BE49-F238E27FC236}">
                <a16:creationId xmlns:a16="http://schemas.microsoft.com/office/drawing/2014/main" id="{5FAEAC3A-BB5C-9D86-1FFB-CD4ABB21B0AA}"/>
              </a:ext>
            </a:extLst>
          </p:cNvPr>
          <p:cNvGraphicFramePr>
            <a:graphicFrameLocks noGrp="1"/>
          </p:cNvGraphicFramePr>
          <p:nvPr>
            <p:extLst>
              <p:ext uri="{D42A27DB-BD31-4B8C-83A1-F6EECF244321}">
                <p14:modId xmlns:p14="http://schemas.microsoft.com/office/powerpoint/2010/main" val="2684584148"/>
              </p:ext>
            </p:extLst>
          </p:nvPr>
        </p:nvGraphicFramePr>
        <p:xfrm>
          <a:off x="726470" y="2296926"/>
          <a:ext cx="7884000" cy="31750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836404560"/>
                    </a:ext>
                  </a:extLst>
                </a:gridCol>
                <a:gridCol w="936000">
                  <a:extLst>
                    <a:ext uri="{9D8B030D-6E8A-4147-A177-3AD203B41FA5}">
                      <a16:colId xmlns:a16="http://schemas.microsoft.com/office/drawing/2014/main" val="229590222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Surveys and questionnaires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Sensor and GPS data collection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Observational techniques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Case studies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30</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15</a:t>
                      </a:r>
                    </a:p>
                  </a:txBody>
                  <a:tcPr/>
                </a:tc>
                <a:extLst>
                  <a:ext uri="{0D108BD9-81ED-4DB2-BD59-A6C34878D82A}">
                    <a16:rowId xmlns:a16="http://schemas.microsoft.com/office/drawing/2014/main" val="1120971254"/>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7D0B7D64-C49C-9C11-F071-C50914E003D9}"/>
              </a:ext>
            </a:extLst>
          </p:cNvPr>
          <p:cNvSpPr txBox="1"/>
          <p:nvPr/>
        </p:nvSpPr>
        <p:spPr>
          <a:xfrm>
            <a:off x="733424" y="5541771"/>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covers tools and techniques for collecting transport data in the field or remotely, focusing on accuracy, efficiency, and suitability for different research needs.</a:t>
            </a:r>
          </a:p>
        </p:txBody>
      </p:sp>
      <p:sp>
        <p:nvSpPr>
          <p:cNvPr id="9" name="object 2">
            <a:extLst>
              <a:ext uri="{FF2B5EF4-FFF2-40B4-BE49-F238E27FC236}">
                <a16:creationId xmlns:a16="http://schemas.microsoft.com/office/drawing/2014/main" id="{4BBF9E22-4D37-8627-9EEA-21696E5C19EE}"/>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8DD21B9F-CF0E-9F77-2137-3C85BFD57CAB}"/>
              </a:ext>
            </a:extLst>
          </p:cNvPr>
          <p:cNvGraphicFramePr/>
          <p:nvPr>
            <p:extLst>
              <p:ext uri="{D42A27DB-BD31-4B8C-83A1-F6EECF244321}">
                <p14:modId xmlns:p14="http://schemas.microsoft.com/office/powerpoint/2010/main" val="2355509743"/>
              </p:ext>
            </p:extLst>
          </p:nvPr>
        </p:nvGraphicFramePr>
        <p:xfrm>
          <a:off x="76824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971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C2A08-DEA3-B422-EFA9-AAB2EB9FF63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B1E30FE-B4D0-C0BB-E731-C0D18755497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3.1.7 Module 2 &gt; Lecture 7: Data Management and Cleaning</a:t>
            </a:r>
          </a:p>
        </p:txBody>
      </p:sp>
      <p:sp>
        <p:nvSpPr>
          <p:cNvPr id="7" name="object 3">
            <a:extLst>
              <a:ext uri="{FF2B5EF4-FFF2-40B4-BE49-F238E27FC236}">
                <a16:creationId xmlns:a16="http://schemas.microsoft.com/office/drawing/2014/main" id="{9A06F0D3-10F3-9A76-0D99-F8C81FD8C066}"/>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Equip students with skills to organize, manage, and clean transport data by handling missing values, outliers, and inconsistencies for accurate analysis.</a:t>
            </a:r>
          </a:p>
        </p:txBody>
      </p:sp>
      <p:graphicFrame>
        <p:nvGraphicFramePr>
          <p:cNvPr id="4" name="Table 3">
            <a:extLst>
              <a:ext uri="{FF2B5EF4-FFF2-40B4-BE49-F238E27FC236}">
                <a16:creationId xmlns:a16="http://schemas.microsoft.com/office/drawing/2014/main" id="{A84C8E9F-2219-A089-A418-824E89EE6A15}"/>
              </a:ext>
            </a:extLst>
          </p:cNvPr>
          <p:cNvGraphicFramePr>
            <a:graphicFrameLocks noGrp="1"/>
          </p:cNvGraphicFramePr>
          <p:nvPr>
            <p:extLst>
              <p:ext uri="{D42A27DB-BD31-4B8C-83A1-F6EECF244321}">
                <p14:modId xmlns:p14="http://schemas.microsoft.com/office/powerpoint/2010/main" val="1047011368"/>
              </p:ext>
            </p:extLst>
          </p:nvPr>
        </p:nvGraphicFramePr>
        <p:xfrm>
          <a:off x="726470" y="2296926"/>
          <a:ext cx="7884000" cy="31750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4276456959"/>
                    </a:ext>
                  </a:extLst>
                </a:gridCol>
                <a:gridCol w="936000">
                  <a:extLst>
                    <a:ext uri="{9D8B030D-6E8A-4147-A177-3AD203B41FA5}">
                      <a16:colId xmlns:a16="http://schemas.microsoft.com/office/drawing/2014/main" val="286705716"/>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Data storage solutions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Data cleaning and pre-processing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Handling missing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Data validation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086492686"/>
                  </a:ext>
                </a:extLst>
              </a:tr>
              <a:tr h="370840">
                <a:tc>
                  <a:txBody>
                    <a:bodyPr/>
                    <a:lstStyle/>
                    <a:p>
                      <a:pPr algn="ctr"/>
                      <a:r>
                        <a:rPr lang="en-GB" sz="1800" b="1" dirty="0"/>
                        <a:t>6</a:t>
                      </a:r>
                      <a:endParaRPr lang="LID4096" sz="1800" b="1" dirty="0"/>
                    </a:p>
                  </a:txBody>
                  <a:tcPr>
                    <a:solidFill>
                      <a:schemeClr val="accent6"/>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20</a:t>
                      </a:r>
                    </a:p>
                  </a:txBody>
                  <a:tcPr/>
                </a:tc>
                <a:extLst>
                  <a:ext uri="{0D108BD9-81ED-4DB2-BD59-A6C34878D82A}">
                    <a16:rowId xmlns:a16="http://schemas.microsoft.com/office/drawing/2014/main" val="1120971254"/>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3F4B7CAD-FFDB-16D0-4C5A-C76E7D06DB58}"/>
              </a:ext>
            </a:extLst>
          </p:cNvPr>
          <p:cNvSpPr txBox="1"/>
          <p:nvPr/>
        </p:nvSpPr>
        <p:spPr>
          <a:xfrm>
            <a:off x="726470" y="5541771"/>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introduces best practices in managing transport datasets, focusing on data quality, formatting, and preprocessing to ensure reliable analytical outcomes.</a:t>
            </a:r>
          </a:p>
        </p:txBody>
      </p:sp>
      <p:sp>
        <p:nvSpPr>
          <p:cNvPr id="9" name="object 2">
            <a:extLst>
              <a:ext uri="{FF2B5EF4-FFF2-40B4-BE49-F238E27FC236}">
                <a16:creationId xmlns:a16="http://schemas.microsoft.com/office/drawing/2014/main" id="{7B111D85-8025-8FE9-022B-9E6651078652}"/>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52252D5-108F-ACAB-CE25-FE85E3C0FA04}"/>
              </a:ext>
            </a:extLst>
          </p:cNvPr>
          <p:cNvGraphicFramePr/>
          <p:nvPr>
            <p:extLst>
              <p:ext uri="{D42A27DB-BD31-4B8C-83A1-F6EECF244321}">
                <p14:modId xmlns:p14="http://schemas.microsoft.com/office/powerpoint/2010/main" val="2450878669"/>
              </p:ext>
            </p:extLst>
          </p:nvPr>
        </p:nvGraphicFramePr>
        <p:xfrm>
          <a:off x="77040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7649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A250A-217E-9A07-E9D6-CF89E50224F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976F3C-3AC6-F79F-D02A-B2DF7CD1AA6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3.1.8 Module 2 &gt; Lecture 8: Big Data in Transport</a:t>
            </a:r>
          </a:p>
        </p:txBody>
      </p:sp>
      <p:sp>
        <p:nvSpPr>
          <p:cNvPr id="7" name="object 3">
            <a:extLst>
              <a:ext uri="{FF2B5EF4-FFF2-40B4-BE49-F238E27FC236}">
                <a16:creationId xmlns:a16="http://schemas.microsoft.com/office/drawing/2014/main" id="{18FCCCDF-5C4D-C442-568D-542020BC86C5}"/>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the role of big data in transport, including sources like mobile apps and sensors, and how it supports real-time analysis, forecasting, and smart mobility planning.</a:t>
            </a:r>
          </a:p>
        </p:txBody>
      </p:sp>
      <p:graphicFrame>
        <p:nvGraphicFramePr>
          <p:cNvPr id="4" name="Table 3">
            <a:extLst>
              <a:ext uri="{FF2B5EF4-FFF2-40B4-BE49-F238E27FC236}">
                <a16:creationId xmlns:a16="http://schemas.microsoft.com/office/drawing/2014/main" id="{4FF0BEE4-4488-31C3-DEB0-AFC8A5E20ED9}"/>
              </a:ext>
            </a:extLst>
          </p:cNvPr>
          <p:cNvGraphicFramePr>
            <a:graphicFrameLocks noGrp="1"/>
          </p:cNvGraphicFramePr>
          <p:nvPr>
            <p:extLst>
              <p:ext uri="{D42A27DB-BD31-4B8C-83A1-F6EECF244321}">
                <p14:modId xmlns:p14="http://schemas.microsoft.com/office/powerpoint/2010/main" val="3983770361"/>
              </p:ext>
            </p:extLst>
          </p:nvPr>
        </p:nvGraphicFramePr>
        <p:xfrm>
          <a:off x="726470" y="2296926"/>
          <a:ext cx="7884000" cy="35458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893192111"/>
                    </a:ext>
                  </a:extLst>
                </a:gridCol>
                <a:gridCol w="936000">
                  <a:extLst>
                    <a:ext uri="{9D8B030D-6E8A-4147-A177-3AD203B41FA5}">
                      <a16:colId xmlns:a16="http://schemas.microsoft.com/office/drawing/2014/main" val="2185926897"/>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 to big data</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Applications of big data in transport</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Challenges of Big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Opportunities of Big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Benefits of Big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Future of Big Data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120971254"/>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B71EBA5F-060B-5CCB-705A-000740288C12}"/>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C1AA694-0D92-8B27-D78E-96E1545F5A24}"/>
              </a:ext>
            </a:extLst>
          </p:cNvPr>
          <p:cNvGraphicFramePr/>
          <p:nvPr>
            <p:extLst>
              <p:ext uri="{D42A27DB-BD31-4B8C-83A1-F6EECF244321}">
                <p14:modId xmlns:p14="http://schemas.microsoft.com/office/powerpoint/2010/main" val="872212090"/>
              </p:ext>
            </p:extLst>
          </p:nvPr>
        </p:nvGraphicFramePr>
        <p:xfrm>
          <a:off x="7682400"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9071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F007D-988B-E937-366B-CFF51919A1A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7719F68-F8D7-463F-DC8E-3E20E29EC14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3.1.9 Module 2 &gt; Lecture 9: Data Visualization in Transportation</a:t>
            </a:r>
          </a:p>
        </p:txBody>
      </p:sp>
      <p:sp>
        <p:nvSpPr>
          <p:cNvPr id="7" name="object 3">
            <a:extLst>
              <a:ext uri="{FF2B5EF4-FFF2-40B4-BE49-F238E27FC236}">
                <a16:creationId xmlns:a16="http://schemas.microsoft.com/office/drawing/2014/main" id="{EE2D68EA-3288-D592-BC5D-2D6DFC7508CA}"/>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Teach students how to visualize transport data effectively using charts, maps, and dashboards to support communication, analysis, and decision-making.</a:t>
            </a:r>
          </a:p>
        </p:txBody>
      </p:sp>
      <p:graphicFrame>
        <p:nvGraphicFramePr>
          <p:cNvPr id="4" name="Table 3">
            <a:extLst>
              <a:ext uri="{FF2B5EF4-FFF2-40B4-BE49-F238E27FC236}">
                <a16:creationId xmlns:a16="http://schemas.microsoft.com/office/drawing/2014/main" id="{1774BA26-3968-82A7-4607-1FF7B755B672}"/>
              </a:ext>
            </a:extLst>
          </p:cNvPr>
          <p:cNvGraphicFramePr>
            <a:graphicFrameLocks noGrp="1"/>
          </p:cNvGraphicFramePr>
          <p:nvPr>
            <p:extLst>
              <p:ext uri="{D42A27DB-BD31-4B8C-83A1-F6EECF244321}">
                <p14:modId xmlns:p14="http://schemas.microsoft.com/office/powerpoint/2010/main" val="2725946373"/>
              </p:ext>
            </p:extLst>
          </p:nvPr>
        </p:nvGraphicFramePr>
        <p:xfrm>
          <a:off x="726470" y="2296926"/>
          <a:ext cx="7884000" cy="34442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621289959"/>
                    </a:ext>
                  </a:extLst>
                </a:gridCol>
                <a:gridCol w="936000">
                  <a:extLst>
                    <a:ext uri="{9D8B030D-6E8A-4147-A177-3AD203B41FA5}">
                      <a16:colId xmlns:a16="http://schemas.microsoft.com/office/drawing/2014/main" val="44892363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Purpose of Data Visualization (DV)</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Principles of Data Visualization (DV)</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Challenges &amp; opportunities related to DV</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Tools and software for visualization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Creating effective transport data visualizations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412713397"/>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9" name="object 2">
            <a:extLst>
              <a:ext uri="{FF2B5EF4-FFF2-40B4-BE49-F238E27FC236}">
                <a16:creationId xmlns:a16="http://schemas.microsoft.com/office/drawing/2014/main" id="{CC9583A5-5CBC-64F9-BA2C-4C9E77038345}"/>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3F132A31-4ED9-2820-5DCA-82052FD04A38}"/>
              </a:ext>
            </a:extLst>
          </p:cNvPr>
          <p:cNvGraphicFramePr/>
          <p:nvPr>
            <p:extLst>
              <p:ext uri="{D42A27DB-BD31-4B8C-83A1-F6EECF244321}">
                <p14:modId xmlns:p14="http://schemas.microsoft.com/office/powerpoint/2010/main" val="580975763"/>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9472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0260-CD2C-0058-7EDF-88A24382604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EAF61FF-5345-6C4E-8AC7-106C4EFA9EF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3.1.10 Module 3 &gt; Lecture 10: Introduction to Transport </a:t>
            </a:r>
            <a:r>
              <a:rPr lang="en-GB" sz="2000" b="1" dirty="0" err="1">
                <a:solidFill>
                  <a:sysClr val="windowText" lastClr="000000"/>
                </a:solidFill>
                <a:latin typeface="Arial"/>
                <a:cs typeface="Arial"/>
              </a:rPr>
              <a:t>Modeling</a:t>
            </a:r>
            <a:endParaRPr lang="en-GB" sz="20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CC8F95A1-47AE-B124-49E4-101EBC730B82}"/>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the fundamentals of transport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including model types, structure, and applications for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and forecasting transport system performance.</a:t>
            </a:r>
          </a:p>
        </p:txBody>
      </p:sp>
      <p:graphicFrame>
        <p:nvGraphicFramePr>
          <p:cNvPr id="4" name="Table 3">
            <a:extLst>
              <a:ext uri="{FF2B5EF4-FFF2-40B4-BE49-F238E27FC236}">
                <a16:creationId xmlns:a16="http://schemas.microsoft.com/office/drawing/2014/main" id="{B1111AA3-8553-FF01-C977-2A022F5C104F}"/>
              </a:ext>
            </a:extLst>
          </p:cNvPr>
          <p:cNvGraphicFramePr>
            <a:graphicFrameLocks noGrp="1"/>
          </p:cNvGraphicFramePr>
          <p:nvPr>
            <p:extLst>
              <p:ext uri="{D42A27DB-BD31-4B8C-83A1-F6EECF244321}">
                <p14:modId xmlns:p14="http://schemas.microsoft.com/office/powerpoint/2010/main" val="3852899821"/>
              </p:ext>
            </p:extLst>
          </p:nvPr>
        </p:nvGraphicFramePr>
        <p:xfrm>
          <a:off x="726470" y="2296926"/>
          <a:ext cx="7884000" cy="38150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471158623"/>
                    </a:ext>
                  </a:extLst>
                </a:gridCol>
                <a:gridCol w="936000">
                  <a:extLst>
                    <a:ext uri="{9D8B030D-6E8A-4147-A177-3AD203B41FA5}">
                      <a16:colId xmlns:a16="http://schemas.microsoft.com/office/drawing/2014/main" val="1836897770"/>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Transport </a:t>
                      </a:r>
                      <a:r>
                        <a:rPr lang="en-GB" sz="1800" dirty="0" err="1"/>
                        <a:t>Modeling</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Purpose of Transport </a:t>
                      </a:r>
                      <a:r>
                        <a:rPr lang="en-GB" sz="1800" dirty="0" err="1"/>
                        <a:t>Modeling</a:t>
                      </a:r>
                      <a:endParaRPr lang="en-GB"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Transport Model, purpose of transport models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Types of transport models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Model development process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05</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31EF2BB0-1149-D73A-C160-2894073C8DE7}"/>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BA0990D2-D22D-0A14-CCB5-D48C0B03C460}"/>
              </a:ext>
            </a:extLst>
          </p:cNvPr>
          <p:cNvGraphicFramePr/>
          <p:nvPr>
            <p:extLst>
              <p:ext uri="{D42A27DB-BD31-4B8C-83A1-F6EECF244321}">
                <p14:modId xmlns:p14="http://schemas.microsoft.com/office/powerpoint/2010/main" val="70095407"/>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998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248F7-2779-7026-D47F-14424590398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B565BF2-A5AC-2583-6187-8F518F1EB4A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3.1.11 Module 3 &gt; Lecture 11: Travel Demand </a:t>
            </a:r>
            <a:r>
              <a:rPr lang="en-GB" sz="2000" b="1" dirty="0" err="1">
                <a:solidFill>
                  <a:sysClr val="windowText" lastClr="000000"/>
                </a:solidFill>
                <a:latin typeface="Arial"/>
                <a:cs typeface="Arial"/>
              </a:rPr>
              <a:t>Modeling</a:t>
            </a:r>
            <a:endParaRPr lang="en-GB" sz="20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D8B2BFFD-D28D-CB2E-F7E9-CC34A10883A7}"/>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Explain the concept and purpose of travel demand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focusing on the four-step model to predict trip generation, distribution, mode choice, and route assignment.</a:t>
            </a:r>
          </a:p>
        </p:txBody>
      </p:sp>
      <p:graphicFrame>
        <p:nvGraphicFramePr>
          <p:cNvPr id="4" name="Table 3">
            <a:extLst>
              <a:ext uri="{FF2B5EF4-FFF2-40B4-BE49-F238E27FC236}">
                <a16:creationId xmlns:a16="http://schemas.microsoft.com/office/drawing/2014/main" id="{DD20EF6A-6B37-7064-76C2-631A8E7FC8DA}"/>
              </a:ext>
            </a:extLst>
          </p:cNvPr>
          <p:cNvGraphicFramePr>
            <a:graphicFrameLocks noGrp="1"/>
          </p:cNvGraphicFramePr>
          <p:nvPr>
            <p:extLst>
              <p:ext uri="{D42A27DB-BD31-4B8C-83A1-F6EECF244321}">
                <p14:modId xmlns:p14="http://schemas.microsoft.com/office/powerpoint/2010/main" val="3527486903"/>
              </p:ext>
            </p:extLst>
          </p:nvPr>
        </p:nvGraphicFramePr>
        <p:xfrm>
          <a:off x="726470" y="2296926"/>
          <a:ext cx="7884000" cy="38150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694176424"/>
                    </a:ext>
                  </a:extLst>
                </a:gridCol>
                <a:gridCol w="936000">
                  <a:extLst>
                    <a:ext uri="{9D8B030D-6E8A-4147-A177-3AD203B41FA5}">
                      <a16:colId xmlns:a16="http://schemas.microsoft.com/office/drawing/2014/main" val="323287914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Overview and Objectives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Fundamentals of Travel Demand</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Travel Demand Modelling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Principles of Travel Demand </a:t>
                      </a:r>
                      <a:r>
                        <a:rPr lang="en-GB" sz="1800" dirty="0" err="1"/>
                        <a:t>Modeling</a:t>
                      </a:r>
                      <a:endParaRPr lang="en-GB"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The Four-Step Travel Demand Model (FSM)</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Case Studies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42976D1E-F418-C032-12A9-6F1BE7C9795F}"/>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ED297E6-2F86-8D5D-84B2-C951BF61F21F}"/>
              </a:ext>
            </a:extLst>
          </p:cNvPr>
          <p:cNvGraphicFramePr/>
          <p:nvPr>
            <p:extLst>
              <p:ext uri="{D42A27DB-BD31-4B8C-83A1-F6EECF244321}">
                <p14:modId xmlns:p14="http://schemas.microsoft.com/office/powerpoint/2010/main" val="640460440"/>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0285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92AA-95A9-349A-F0ED-5DE8C8924F7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7785C7-AB38-06AB-FD26-69F92BE0D29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3.1.12 Module 3 &gt; Lecture 12: Traffic Flow Theory and Simulation</a:t>
            </a:r>
          </a:p>
        </p:txBody>
      </p:sp>
      <p:sp>
        <p:nvSpPr>
          <p:cNvPr id="7" name="object 3">
            <a:extLst>
              <a:ext uri="{FF2B5EF4-FFF2-40B4-BE49-F238E27FC236}">
                <a16:creationId xmlns:a16="http://schemas.microsoft.com/office/drawing/2014/main" id="{C83CB0DA-60C0-61E2-A87B-1E5F136C7A2C}"/>
              </a:ext>
            </a:extLst>
          </p:cNvPr>
          <p:cNvSpPr txBox="1"/>
          <p:nvPr/>
        </p:nvSpPr>
        <p:spPr>
          <a:xfrm>
            <a:off x="733424" y="1566000"/>
            <a:ext cx="1071819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traffic flow theory concepts &amp; simulation approaches, covering microscopic, macroscopic &amp; mesoscopic models to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and improve traffic system performance.</a:t>
            </a:r>
          </a:p>
        </p:txBody>
      </p:sp>
      <p:graphicFrame>
        <p:nvGraphicFramePr>
          <p:cNvPr id="4" name="Table 3">
            <a:extLst>
              <a:ext uri="{FF2B5EF4-FFF2-40B4-BE49-F238E27FC236}">
                <a16:creationId xmlns:a16="http://schemas.microsoft.com/office/drawing/2014/main" id="{E4E4998B-2F83-D0C9-2FB3-3F4AB2A79A4F}"/>
              </a:ext>
            </a:extLst>
          </p:cNvPr>
          <p:cNvGraphicFramePr>
            <a:graphicFrameLocks noGrp="1"/>
          </p:cNvGraphicFramePr>
          <p:nvPr>
            <p:extLst>
              <p:ext uri="{D42A27DB-BD31-4B8C-83A1-F6EECF244321}">
                <p14:modId xmlns:p14="http://schemas.microsoft.com/office/powerpoint/2010/main" val="2332510593"/>
              </p:ext>
            </p:extLst>
          </p:nvPr>
        </p:nvGraphicFramePr>
        <p:xfrm>
          <a:off x="726470" y="2200676"/>
          <a:ext cx="8028000" cy="40617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320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473285584"/>
                    </a:ext>
                  </a:extLst>
                </a:gridCol>
                <a:gridCol w="936000">
                  <a:extLst>
                    <a:ext uri="{9D8B030D-6E8A-4147-A177-3AD203B41FA5}">
                      <a16:colId xmlns:a16="http://schemas.microsoft.com/office/drawing/2014/main" val="1385761868"/>
                    </a:ext>
                  </a:extLst>
                </a:gridCol>
                <a:gridCol w="1008000">
                  <a:extLst>
                    <a:ext uri="{9D8B030D-6E8A-4147-A177-3AD203B41FA5}">
                      <a16:colId xmlns:a16="http://schemas.microsoft.com/office/drawing/2014/main" val="2920265087"/>
                    </a:ext>
                  </a:extLst>
                </a:gridCol>
              </a:tblGrid>
              <a:tr h="574877">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43783">
                <a:tc>
                  <a:txBody>
                    <a:bodyPr/>
                    <a:lstStyle/>
                    <a:p>
                      <a:pPr algn="ctr"/>
                      <a:r>
                        <a:rPr lang="en-GB" sz="1800" b="1" dirty="0"/>
                        <a:t>1</a:t>
                      </a:r>
                      <a:endParaRPr lang="LID4096" sz="1800" b="1" dirty="0"/>
                    </a:p>
                  </a:txBody>
                  <a:tcPr marT="36000" marB="36000">
                    <a:solidFill>
                      <a:schemeClr val="accent1"/>
                    </a:solidFill>
                  </a:tcPr>
                </a:tc>
                <a:tc>
                  <a:txBody>
                    <a:bodyPr/>
                    <a:lstStyle/>
                    <a:p>
                      <a:r>
                        <a:rPr lang="en-GB" sz="1800" dirty="0"/>
                        <a:t>Overview and Objectives</a:t>
                      </a:r>
                      <a:endParaRPr lang="LID4096" sz="1800" dirty="0"/>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5</a:t>
                      </a:r>
                      <a:endParaRPr lang="LID4096" sz="1800" dirty="0"/>
                    </a:p>
                  </a:txBody>
                  <a:tcPr marT="36000" marB="36000"/>
                </a:tc>
                <a:extLst>
                  <a:ext uri="{0D108BD9-81ED-4DB2-BD59-A6C34878D82A}">
                    <a16:rowId xmlns:a16="http://schemas.microsoft.com/office/drawing/2014/main" val="2175920149"/>
                  </a:ext>
                </a:extLst>
              </a:tr>
              <a:tr h="343783">
                <a:tc>
                  <a:txBody>
                    <a:bodyPr/>
                    <a:lstStyle/>
                    <a:p>
                      <a:pPr algn="ctr"/>
                      <a:r>
                        <a:rPr lang="en-GB" sz="1800" b="1" dirty="0"/>
                        <a:t>2</a:t>
                      </a:r>
                    </a:p>
                  </a:txBody>
                  <a:tcPr marT="36000" marB="36000">
                    <a:solidFill>
                      <a:schemeClr val="accent2"/>
                    </a:solidFill>
                  </a:tcPr>
                </a:tc>
                <a:tc>
                  <a:txBody>
                    <a:bodyPr/>
                    <a:lstStyle/>
                    <a:p>
                      <a:r>
                        <a:rPr lang="en-GB" sz="1800" dirty="0"/>
                        <a:t>Fundamentals of Travel Demand</a:t>
                      </a:r>
                      <a:endParaRPr lang="LID4096" sz="1800" dirty="0"/>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10</a:t>
                      </a:r>
                      <a:endParaRPr lang="LID4096" sz="1800" dirty="0"/>
                    </a:p>
                  </a:txBody>
                  <a:tcPr marT="36000" marB="36000"/>
                </a:tc>
                <a:extLst>
                  <a:ext uri="{0D108BD9-81ED-4DB2-BD59-A6C34878D82A}">
                    <a16:rowId xmlns:a16="http://schemas.microsoft.com/office/drawing/2014/main" val="667188357"/>
                  </a:ext>
                </a:extLst>
              </a:tr>
              <a:tr h="343783">
                <a:tc>
                  <a:txBody>
                    <a:bodyPr/>
                    <a:lstStyle/>
                    <a:p>
                      <a:pPr algn="ctr"/>
                      <a:r>
                        <a:rPr lang="en-GB" sz="1800" b="1" dirty="0"/>
                        <a:t>3</a:t>
                      </a:r>
                    </a:p>
                  </a:txBody>
                  <a:tcPr marT="36000" marB="36000">
                    <a:solidFill>
                      <a:schemeClr val="accent3"/>
                    </a:solidFill>
                  </a:tcPr>
                </a:tc>
                <a:tc>
                  <a:txBody>
                    <a:bodyPr/>
                    <a:lstStyle/>
                    <a:p>
                      <a:r>
                        <a:rPr lang="en-GB" sz="1800" dirty="0"/>
                        <a:t>Fundamental Concepts of Traffic Flow</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10</a:t>
                      </a:r>
                    </a:p>
                  </a:txBody>
                  <a:tcPr marT="36000" marB="36000"/>
                </a:tc>
                <a:extLst>
                  <a:ext uri="{0D108BD9-81ED-4DB2-BD59-A6C34878D82A}">
                    <a16:rowId xmlns:a16="http://schemas.microsoft.com/office/drawing/2014/main" val="2656953310"/>
                  </a:ext>
                </a:extLst>
              </a:tr>
              <a:tr h="343783">
                <a:tc>
                  <a:txBody>
                    <a:bodyPr/>
                    <a:lstStyle/>
                    <a:p>
                      <a:pPr algn="ctr"/>
                      <a:r>
                        <a:rPr lang="en-GB" sz="1800" b="1" dirty="0"/>
                        <a:t>4</a:t>
                      </a:r>
                    </a:p>
                  </a:txBody>
                  <a:tcPr marT="36000" marB="36000">
                    <a:solidFill>
                      <a:srgbClr val="7030A0"/>
                    </a:solidFill>
                  </a:tcPr>
                </a:tc>
                <a:tc>
                  <a:txBody>
                    <a:bodyPr/>
                    <a:lstStyle/>
                    <a:p>
                      <a:r>
                        <a:rPr lang="en-GB" sz="1800" dirty="0"/>
                        <a:t>Microscopic Traffic Flow</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15</a:t>
                      </a:r>
                    </a:p>
                  </a:txBody>
                  <a:tcPr marT="36000" marB="36000"/>
                </a:tc>
                <a:extLst>
                  <a:ext uri="{0D108BD9-81ED-4DB2-BD59-A6C34878D82A}">
                    <a16:rowId xmlns:a16="http://schemas.microsoft.com/office/drawing/2014/main" val="1341259936"/>
                  </a:ext>
                </a:extLst>
              </a:tr>
              <a:tr h="343783">
                <a:tc>
                  <a:txBody>
                    <a:bodyPr/>
                    <a:lstStyle/>
                    <a:p>
                      <a:pPr algn="ctr"/>
                      <a:r>
                        <a:rPr lang="en-GB" sz="1800" b="1" dirty="0"/>
                        <a:t>5</a:t>
                      </a:r>
                    </a:p>
                  </a:txBody>
                  <a:tcPr marT="36000" marB="36000">
                    <a:solidFill>
                      <a:schemeClr val="accent5"/>
                    </a:solidFill>
                  </a:tcPr>
                </a:tc>
                <a:tc>
                  <a:txBody>
                    <a:bodyPr/>
                    <a:lstStyle/>
                    <a:p>
                      <a:r>
                        <a:rPr lang="en-GB" sz="1800" dirty="0"/>
                        <a:t>Macroscopic Traffic Flow</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15</a:t>
                      </a:r>
                    </a:p>
                  </a:txBody>
                  <a:tcPr marT="36000" marB="36000"/>
                </a:tc>
                <a:extLst>
                  <a:ext uri="{0D108BD9-81ED-4DB2-BD59-A6C34878D82A}">
                    <a16:rowId xmlns:a16="http://schemas.microsoft.com/office/drawing/2014/main" val="3606201470"/>
                  </a:ext>
                </a:extLst>
              </a:tr>
              <a:tr h="343783">
                <a:tc>
                  <a:txBody>
                    <a:bodyPr/>
                    <a:lstStyle/>
                    <a:p>
                      <a:pPr algn="ctr"/>
                      <a:r>
                        <a:rPr lang="en-GB" sz="1800" b="1" dirty="0"/>
                        <a:t>6</a:t>
                      </a:r>
                    </a:p>
                  </a:txBody>
                  <a:tcPr marT="36000" marB="36000">
                    <a:solidFill>
                      <a:schemeClr val="accent6"/>
                    </a:solidFill>
                  </a:tcPr>
                </a:tc>
                <a:tc>
                  <a:txBody>
                    <a:bodyPr/>
                    <a:lstStyle/>
                    <a:p>
                      <a:r>
                        <a:rPr lang="en-GB" sz="1800" dirty="0"/>
                        <a:t>Mesoscopic Traffic Flow</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15</a:t>
                      </a:r>
                    </a:p>
                  </a:txBody>
                  <a:tcPr marT="36000" marB="36000"/>
                </a:tc>
                <a:extLst>
                  <a:ext uri="{0D108BD9-81ED-4DB2-BD59-A6C34878D82A}">
                    <a16:rowId xmlns:a16="http://schemas.microsoft.com/office/drawing/2014/main" val="1086492686"/>
                  </a:ext>
                </a:extLst>
              </a:tr>
              <a:tr h="343783">
                <a:tc>
                  <a:txBody>
                    <a:bodyPr/>
                    <a:lstStyle/>
                    <a:p>
                      <a:pPr algn="ctr"/>
                      <a:r>
                        <a:rPr lang="en-GB" sz="1800" b="1" dirty="0"/>
                        <a:t>7</a:t>
                      </a:r>
                    </a:p>
                  </a:txBody>
                  <a:tcPr marT="36000" marB="36000">
                    <a:solidFill>
                      <a:schemeClr val="tx2"/>
                    </a:solidFill>
                  </a:tcPr>
                </a:tc>
                <a:tc>
                  <a:txBody>
                    <a:bodyPr/>
                    <a:lstStyle/>
                    <a:p>
                      <a:r>
                        <a:rPr lang="en-GB" sz="1800" dirty="0"/>
                        <a:t>Comparison of Traffic Flow Models</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20</a:t>
                      </a:r>
                    </a:p>
                  </a:txBody>
                  <a:tcPr marT="36000" marB="36000"/>
                </a:tc>
                <a:extLst>
                  <a:ext uri="{0D108BD9-81ED-4DB2-BD59-A6C34878D82A}">
                    <a16:rowId xmlns:a16="http://schemas.microsoft.com/office/drawing/2014/main" val="1412713397"/>
                  </a:ext>
                </a:extLst>
              </a:tr>
              <a:tr h="343783">
                <a:tc>
                  <a:txBody>
                    <a:bodyPr/>
                    <a:lstStyle/>
                    <a:p>
                      <a:pPr algn="ctr"/>
                      <a:r>
                        <a:rPr lang="en-GB" sz="1800" b="1" dirty="0"/>
                        <a:t>8</a:t>
                      </a:r>
                    </a:p>
                  </a:txBody>
                  <a:tcPr marT="36000" marB="36000">
                    <a:solidFill>
                      <a:schemeClr val="accent6">
                        <a:lumMod val="50000"/>
                      </a:schemeClr>
                    </a:solidFill>
                  </a:tcPr>
                </a:tc>
                <a:tc>
                  <a:txBody>
                    <a:bodyPr/>
                    <a:lstStyle/>
                    <a:p>
                      <a:r>
                        <a:rPr lang="en-GB" sz="1800" dirty="0"/>
                        <a:t>Mathematical Models in Traffic Flow</a:t>
                      </a:r>
                    </a:p>
                  </a:txBody>
                  <a:tcPr marT="36000" marB="36000"/>
                </a:tc>
                <a:tc>
                  <a:txBody>
                    <a:bodyPr/>
                    <a:lstStyle/>
                    <a:p>
                      <a:pPr algn="ctr"/>
                      <a:r>
                        <a:rPr lang="en-GB" sz="1800" dirty="0"/>
                        <a:t>Presentation</a:t>
                      </a:r>
                      <a:endParaRPr lang="LID4096" sz="1800" dirty="0"/>
                    </a:p>
                  </a:txBody>
                  <a:tcPr marT="36000" marB="36000"/>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marT="36000" marB="36000"/>
                </a:tc>
                <a:tc>
                  <a:txBody>
                    <a:bodyPr/>
                    <a:lstStyle/>
                    <a:p>
                      <a:pPr algn="ctr"/>
                      <a:r>
                        <a:rPr lang="en-GB" sz="1800" dirty="0"/>
                        <a:t>25</a:t>
                      </a:r>
                    </a:p>
                  </a:txBody>
                  <a:tcPr marT="36000" marB="36000"/>
                </a:tc>
                <a:extLst>
                  <a:ext uri="{0D108BD9-81ED-4DB2-BD59-A6C34878D82A}">
                    <a16:rowId xmlns:a16="http://schemas.microsoft.com/office/drawing/2014/main" val="71004604"/>
                  </a:ext>
                </a:extLst>
              </a:tr>
              <a:tr h="343783">
                <a:tc>
                  <a:txBody>
                    <a:bodyPr/>
                    <a:lstStyle/>
                    <a:p>
                      <a:pPr algn="ctr"/>
                      <a:r>
                        <a:rPr lang="en-GB" sz="1800" b="1" dirty="0"/>
                        <a:t>9</a:t>
                      </a:r>
                    </a:p>
                  </a:txBody>
                  <a:tcPr marT="36000" marB="36000">
                    <a:solidFill>
                      <a:schemeClr val="accent3">
                        <a:lumMod val="50000"/>
                      </a:schemeClr>
                    </a:solidFill>
                  </a:tcPr>
                </a:tc>
                <a:tc>
                  <a:txBody>
                    <a:bodyPr/>
                    <a:lstStyle/>
                    <a:p>
                      <a:r>
                        <a:rPr lang="en-GB" sz="1800" dirty="0"/>
                        <a:t>Quiz &amp; Group Discussion</a:t>
                      </a:r>
                    </a:p>
                  </a:txBody>
                  <a:tcPr marT="36000" marB="36000"/>
                </a:tc>
                <a:tc>
                  <a:txBody>
                    <a:bodyPr/>
                    <a:lstStyle/>
                    <a:p>
                      <a:pPr algn="ctr"/>
                      <a:r>
                        <a:rPr lang="en-GB" sz="1800" dirty="0"/>
                        <a:t>Quiz</a:t>
                      </a:r>
                    </a:p>
                  </a:txBody>
                  <a:tcPr marT="36000" marB="36000"/>
                </a:tc>
                <a:tc>
                  <a:txBody>
                    <a:bodyPr/>
                    <a:lstStyle/>
                    <a:p>
                      <a:pPr algn="ctr"/>
                      <a:r>
                        <a:rPr lang="en-GB" sz="1800" dirty="0"/>
                        <a:t>Student</a:t>
                      </a:r>
                    </a:p>
                  </a:txBody>
                  <a:tcPr marT="36000" marB="36000"/>
                </a:tc>
                <a:tc>
                  <a:txBody>
                    <a:bodyPr/>
                    <a:lstStyle/>
                    <a:p>
                      <a:pPr algn="ctr"/>
                      <a:r>
                        <a:rPr lang="en-GB" sz="1800" dirty="0"/>
                        <a:t>20</a:t>
                      </a:r>
                    </a:p>
                  </a:txBody>
                  <a:tcPr marT="36000" marB="36000"/>
                </a:tc>
                <a:extLst>
                  <a:ext uri="{0D108BD9-81ED-4DB2-BD59-A6C34878D82A}">
                    <a16:rowId xmlns:a16="http://schemas.microsoft.com/office/drawing/2014/main" val="1735632600"/>
                  </a:ext>
                </a:extLst>
              </a:tr>
              <a:tr h="36308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135</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DD3FAB3D-AA29-1219-D209-78A139A32A8C}"/>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6DF83AD9-BC2A-A97B-BABD-27E1391BC2EC}"/>
              </a:ext>
            </a:extLst>
          </p:cNvPr>
          <p:cNvGraphicFramePr/>
          <p:nvPr>
            <p:extLst>
              <p:ext uri="{D42A27DB-BD31-4B8C-83A1-F6EECF244321}">
                <p14:modId xmlns:p14="http://schemas.microsoft.com/office/powerpoint/2010/main" val="1568532746"/>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2912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135BF-5843-7528-045E-397AAD0E95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39BC5D-8896-55E6-9741-2D2F238F587F}"/>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6CC5902C-93F3-9516-1113-BF47B42D637C}"/>
              </a:ext>
            </a:extLst>
          </p:cNvPr>
          <p:cNvSpPr txBox="1">
            <a:spLocks/>
          </p:cNvSpPr>
          <p:nvPr/>
        </p:nvSpPr>
        <p:spPr>
          <a:xfrm>
            <a:off x="7103444" y="428560"/>
            <a:ext cx="437274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Global Course Structure: Lectures</a:t>
            </a:r>
          </a:p>
        </p:txBody>
      </p:sp>
      <p:sp>
        <p:nvSpPr>
          <p:cNvPr id="6" name="object 3">
            <a:extLst>
              <a:ext uri="{FF2B5EF4-FFF2-40B4-BE49-F238E27FC236}">
                <a16:creationId xmlns:a16="http://schemas.microsoft.com/office/drawing/2014/main" id="{80F9AC40-5CDF-F98E-BE5A-40071682C6B2}"/>
              </a:ext>
            </a:extLst>
          </p:cNvPr>
          <p:cNvSpPr txBox="1"/>
          <p:nvPr/>
        </p:nvSpPr>
        <p:spPr>
          <a:xfrm>
            <a:off x="726282" y="1025080"/>
            <a:ext cx="10726092" cy="5279468"/>
          </a:xfrm>
          <a:prstGeom prst="rect">
            <a:avLst/>
          </a:prstGeom>
        </p:spPr>
        <p:txBody>
          <a:bodyPr vert="horz" wrap="square" lIns="0" tIns="16329" rIns="0" bIns="0" rtlCol="0">
            <a:spAutoFit/>
          </a:bodyPr>
          <a:lstStyle/>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1: Introduction of Global Course Structure: Lecture Series	……..………………………………	</a:t>
            </a:r>
            <a:r>
              <a:rPr lang="en-GB" sz="1700" b="1" spc="-13" dirty="0">
                <a:solidFill>
                  <a:sysClr val="windowText" lastClr="000000"/>
                </a:solidFill>
                <a:latin typeface="Arial"/>
                <a:cs typeface="Arial"/>
              </a:rPr>
              <a:t>3</a:t>
            </a: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1.1 Global Overview &amp; Objectives	</a:t>
            </a:r>
            <a:r>
              <a:rPr lang="en-GB" sz="1700" b="1" dirty="0">
                <a:solidFill>
                  <a:sysClr val="windowText" lastClr="000000"/>
                </a:solidFill>
                <a:latin typeface="Arial"/>
                <a:cs typeface="Arial"/>
              </a:rPr>
              <a:t>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4</a:t>
            </a: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1.2 Global Course Structure Diagram: Lectures Series	………………………………………………..	5</a:t>
            </a:r>
          </a:p>
          <a:p>
            <a:pPr marL="16328" defTabSz="1175644" hangingPunct="1">
              <a:lnSpc>
                <a:spcPct val="100000"/>
              </a:lnSpc>
              <a:spcBef>
                <a:spcPts val="129"/>
              </a:spcBef>
              <a:tabLst>
                <a:tab pos="10080000" algn="r"/>
                <a:tab pos="10440000" algn="r"/>
              </a:tabLst>
            </a:pPr>
            <a:endParaRPr lang="en-GB" sz="11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2: Course Modules at a Glance	…………………..……...……………………………………............	</a:t>
            </a:r>
            <a:r>
              <a:rPr lang="en-GB" sz="1700" b="1" spc="-13" dirty="0">
                <a:solidFill>
                  <a:sysClr val="windowText" lastClr="000000"/>
                </a:solidFill>
                <a:latin typeface="Arial"/>
                <a:cs typeface="Arial"/>
              </a:rPr>
              <a:t>7</a:t>
            </a:r>
            <a:endParaRPr lang="en-GB" sz="1700" b="1" dirty="0">
              <a:solidFill>
                <a:sysClr val="windowText" lastClr="000000"/>
              </a:solidFill>
              <a:latin typeface="Arial"/>
              <a:cs typeface="Arial"/>
            </a:endParaRP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2.1 Summary of All Modules 	</a:t>
            </a:r>
            <a:r>
              <a:rPr lang="en-GB" sz="1700" dirty="0">
                <a:solidFill>
                  <a:sysClr val="windowText" lastClr="000000"/>
                </a:solidFill>
                <a:latin typeface="Arial"/>
                <a:cs typeface="Arial"/>
              </a:rPr>
              <a:t>……….…………………………..……………………………………………….</a:t>
            </a:r>
            <a:r>
              <a:rPr lang="en-GB" sz="1700" spc="64" dirty="0">
                <a:solidFill>
                  <a:sysClr val="windowText" lastClr="000000"/>
                </a:solidFill>
                <a:latin typeface="Arial"/>
                <a:cs typeface="Arial"/>
              </a:rPr>
              <a:t>	8</a:t>
            </a: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2.2 Detailed Breakdown: Module 1 to Module 6 	</a:t>
            </a:r>
            <a:r>
              <a:rPr lang="en-GB" sz="1700" dirty="0">
                <a:solidFill>
                  <a:sysClr val="windowText" lastClr="000000"/>
                </a:solidFill>
                <a:latin typeface="Arial"/>
                <a:cs typeface="Arial"/>
              </a:rPr>
              <a:t>……………………….……………………………..........</a:t>
            </a:r>
            <a:r>
              <a:rPr lang="en-GB" sz="1700" spc="64" dirty="0">
                <a:solidFill>
                  <a:sysClr val="windowText" lastClr="000000"/>
                </a:solidFill>
                <a:latin typeface="Arial"/>
                <a:cs typeface="Arial"/>
              </a:rPr>
              <a:t>	9</a:t>
            </a:r>
          </a:p>
          <a:p>
            <a:pPr marL="16328" defTabSz="1175644" hangingPunct="1">
              <a:lnSpc>
                <a:spcPct val="100000"/>
              </a:lnSpc>
              <a:spcBef>
                <a:spcPts val="129"/>
              </a:spcBef>
              <a:tabLst>
                <a:tab pos="10080000" algn="r"/>
                <a:tab pos="10440000" algn="r"/>
              </a:tabLst>
            </a:pPr>
            <a:endParaRPr lang="en-GB" sz="11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3: Lecture Content and Time Allocation	…………..………………..………………………………..	</a:t>
            </a:r>
            <a:r>
              <a:rPr lang="en-GB" sz="1700" b="1" spc="-13" dirty="0">
                <a:solidFill>
                  <a:sysClr val="windowText" lastClr="000000"/>
                </a:solidFill>
                <a:latin typeface="Arial"/>
                <a:cs typeface="Arial"/>
              </a:rPr>
              <a:t>16</a:t>
            </a:r>
            <a:endParaRPr lang="en-GB" sz="1700" b="1" dirty="0">
              <a:solidFill>
                <a:sysClr val="windowText" lastClr="000000"/>
              </a:solidFill>
              <a:latin typeface="Arial"/>
              <a:cs typeface="Arial"/>
            </a:endParaRP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3.1 Lecture Topics: Lecture 1 to Lecture 27	………………………………………………………………	17</a:t>
            </a:r>
          </a:p>
          <a:p>
            <a:pPr marL="16328" defTabSz="1175644" hangingPunct="1">
              <a:lnSpc>
                <a:spcPct val="100000"/>
              </a:lnSpc>
              <a:spcBef>
                <a:spcPts val="129"/>
              </a:spcBef>
              <a:tabLst>
                <a:tab pos="10080000" algn="r"/>
                <a:tab pos="10440000" algn="r"/>
              </a:tabLst>
            </a:pPr>
            <a:endParaRPr lang="en-GB" sz="11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4: Expectations &amp; Support</a:t>
            </a:r>
            <a:r>
              <a:rPr lang="en-GB" sz="1700" b="1" spc="373" dirty="0">
                <a:solidFill>
                  <a:sysClr val="windowText" lastClr="000000"/>
                </a:solidFill>
                <a:latin typeface="Arial"/>
                <a:cs typeface="Arial"/>
              </a:rPr>
              <a:t>	</a:t>
            </a:r>
            <a:r>
              <a:rPr lang="en-GB" sz="1700" b="1" dirty="0">
                <a:solidFill>
                  <a:sysClr val="windowText" lastClr="000000"/>
                </a:solidFill>
                <a:latin typeface="Arial"/>
                <a:cs typeface="Arial"/>
              </a:rPr>
              <a:t>………..….…………………………………….………………………….. </a:t>
            </a:r>
            <a:r>
              <a:rPr lang="en-GB" sz="1700" b="1" spc="373" dirty="0">
                <a:solidFill>
                  <a:sysClr val="windowText" lastClr="000000"/>
                </a:solidFill>
                <a:latin typeface="Arial"/>
                <a:cs typeface="Arial"/>
              </a:rPr>
              <a:t>	</a:t>
            </a:r>
            <a:r>
              <a:rPr lang="en-GB" sz="1700" b="1" spc="-13" dirty="0">
                <a:solidFill>
                  <a:sysClr val="windowText" lastClr="000000"/>
                </a:solidFill>
                <a:latin typeface="Arial"/>
                <a:cs typeface="Arial"/>
              </a:rPr>
              <a:t>46</a:t>
            </a:r>
            <a:endParaRPr lang="en-GB" sz="1700" b="1" dirty="0">
              <a:solidFill>
                <a:sysClr val="windowText" lastClr="000000"/>
              </a:solidFill>
              <a:latin typeface="Arial"/>
              <a:cs typeface="Arial"/>
            </a:endParaRP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4.1 What We Expect from Students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47</a:t>
            </a: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4.2 What You Can Expect from Us	……….………………..………………………………………………	48</a:t>
            </a:r>
          </a:p>
          <a:p>
            <a:pPr marL="16328" defTabSz="1175644" hangingPunct="1">
              <a:lnSpc>
                <a:spcPct val="100000"/>
              </a:lnSpc>
              <a:spcBef>
                <a:spcPts val="129"/>
              </a:spcBef>
              <a:tabLst>
                <a:tab pos="10080000" algn="r"/>
                <a:tab pos="10440000" algn="r"/>
              </a:tabLst>
            </a:pPr>
            <a:endParaRPr lang="en-GB" sz="8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700" b="1" dirty="0">
                <a:solidFill>
                  <a:sysClr val="windowText" lastClr="000000"/>
                </a:solidFill>
                <a:latin typeface="Arial"/>
                <a:cs typeface="Arial"/>
              </a:rPr>
              <a:t>Section 5: References</a:t>
            </a:r>
            <a:r>
              <a:rPr lang="en-GB" sz="1700" b="1" spc="373" dirty="0">
                <a:solidFill>
                  <a:sysClr val="windowText" lastClr="000000"/>
                </a:solidFill>
                <a:latin typeface="Arial"/>
                <a:cs typeface="Arial"/>
              </a:rPr>
              <a:t>	</a:t>
            </a:r>
            <a:r>
              <a:rPr lang="en-GB" sz="1700" b="1" dirty="0">
                <a:solidFill>
                  <a:sysClr val="windowText" lastClr="000000"/>
                </a:solidFill>
                <a:latin typeface="Arial"/>
                <a:cs typeface="Arial"/>
              </a:rPr>
              <a:t>………………………..…..…………………………………….………………………….. </a:t>
            </a:r>
            <a:r>
              <a:rPr lang="en-GB" sz="1700" b="1" spc="373" dirty="0">
                <a:solidFill>
                  <a:sysClr val="windowText" lastClr="000000"/>
                </a:solidFill>
                <a:latin typeface="Arial"/>
                <a:cs typeface="Arial"/>
              </a:rPr>
              <a:t>	</a:t>
            </a:r>
            <a:r>
              <a:rPr lang="en-GB" sz="1700" b="1" spc="-13" dirty="0">
                <a:solidFill>
                  <a:sysClr val="windowText" lastClr="000000"/>
                </a:solidFill>
                <a:latin typeface="Arial"/>
                <a:cs typeface="Arial"/>
              </a:rPr>
              <a:t>49</a:t>
            </a:r>
            <a:endParaRPr lang="en-GB" sz="1700" b="1" dirty="0">
              <a:solidFill>
                <a:sysClr val="windowText" lastClr="000000"/>
              </a:solidFill>
              <a:latin typeface="Arial"/>
              <a:cs typeface="Arial"/>
            </a:endParaRPr>
          </a:p>
          <a:p>
            <a:pPr marL="182563" marR="7348" defTabSz="1175644" hangingPunct="1">
              <a:lnSpc>
                <a:spcPct val="100000"/>
              </a:lnSpc>
              <a:spcBef>
                <a:spcPts val="1093"/>
              </a:spcBef>
              <a:tabLst>
                <a:tab pos="10080000" algn="r"/>
                <a:tab pos="10440000" algn="r"/>
              </a:tabLst>
            </a:pPr>
            <a:r>
              <a:rPr lang="en-GB" sz="1700" spc="64" dirty="0">
                <a:solidFill>
                  <a:sysClr val="windowText" lastClr="000000"/>
                </a:solidFill>
                <a:latin typeface="Arial"/>
                <a:cs typeface="Arial"/>
              </a:rPr>
              <a:t>5.1 Reference Textbooks &amp; Video Resources	</a:t>
            </a:r>
            <a:r>
              <a:rPr lang="en-GB" sz="1700" dirty="0">
                <a:solidFill>
                  <a:sysClr val="windowText" lastClr="000000"/>
                </a:solidFill>
                <a:latin typeface="Arial"/>
                <a:cs typeface="Arial"/>
              </a:rPr>
              <a:t>………...………………………….………………………...</a:t>
            </a:r>
            <a:r>
              <a:rPr lang="en-GB" sz="1700" b="1" dirty="0">
                <a:solidFill>
                  <a:sysClr val="windowText" lastClr="000000"/>
                </a:solidFill>
                <a:latin typeface="Arial"/>
                <a:cs typeface="Arial"/>
              </a:rPr>
              <a:t> </a:t>
            </a:r>
            <a:r>
              <a:rPr lang="en-GB" sz="1700" spc="64" dirty="0">
                <a:solidFill>
                  <a:sysClr val="windowText" lastClr="000000"/>
                </a:solidFill>
                <a:latin typeface="Arial"/>
                <a:cs typeface="Arial"/>
              </a:rPr>
              <a:t>	50</a:t>
            </a:r>
          </a:p>
        </p:txBody>
      </p:sp>
    </p:spTree>
    <p:extLst>
      <p:ext uri="{BB962C8B-B14F-4D97-AF65-F5344CB8AC3E}">
        <p14:creationId xmlns:p14="http://schemas.microsoft.com/office/powerpoint/2010/main" val="3110749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BB814-3055-D7BD-B536-A76FDB99356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AC6F6AC-BDDA-C3B5-C141-EF6E6211B52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3.1.13 Module 3 &gt; Lecture 13: Public Transport </a:t>
            </a:r>
            <a:r>
              <a:rPr lang="en-GB" sz="2000" b="1" dirty="0" err="1">
                <a:solidFill>
                  <a:sysClr val="windowText" lastClr="000000"/>
                </a:solidFill>
                <a:latin typeface="Arial"/>
                <a:cs typeface="Arial"/>
              </a:rPr>
              <a:t>Modeling</a:t>
            </a:r>
            <a:endParaRPr lang="en-GB" sz="20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A31DB1FD-F8D2-FF03-86D2-49770B873D46}"/>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Introduce methods for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public transport systems, including scheduling, capacity analysis, and integration with demand models for effective transit planning.</a:t>
            </a:r>
          </a:p>
        </p:txBody>
      </p:sp>
      <p:graphicFrame>
        <p:nvGraphicFramePr>
          <p:cNvPr id="4" name="Table 3">
            <a:extLst>
              <a:ext uri="{FF2B5EF4-FFF2-40B4-BE49-F238E27FC236}">
                <a16:creationId xmlns:a16="http://schemas.microsoft.com/office/drawing/2014/main" id="{4D03C010-10FF-7FE7-CC66-0DBDD639524F}"/>
              </a:ext>
            </a:extLst>
          </p:cNvPr>
          <p:cNvGraphicFramePr>
            <a:graphicFrameLocks noGrp="1"/>
          </p:cNvGraphicFramePr>
          <p:nvPr>
            <p:extLst>
              <p:ext uri="{D42A27DB-BD31-4B8C-83A1-F6EECF244321}">
                <p14:modId xmlns:p14="http://schemas.microsoft.com/office/powerpoint/2010/main" val="704639327"/>
              </p:ext>
            </p:extLst>
          </p:nvPr>
        </p:nvGraphicFramePr>
        <p:xfrm>
          <a:off x="733424" y="2296926"/>
          <a:ext cx="7920000" cy="3916800"/>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319998537"/>
                    </a:ext>
                  </a:extLst>
                </a:gridCol>
                <a:gridCol w="936000">
                  <a:extLst>
                    <a:ext uri="{9D8B030D-6E8A-4147-A177-3AD203B41FA5}">
                      <a16:colId xmlns:a16="http://schemas.microsoft.com/office/drawing/2014/main" val="481604653"/>
                    </a:ext>
                  </a:extLst>
                </a:gridCol>
                <a:gridCol w="1008000">
                  <a:extLst>
                    <a:ext uri="{9D8B030D-6E8A-4147-A177-3AD203B41FA5}">
                      <a16:colId xmlns:a16="http://schemas.microsoft.com/office/drawing/2014/main" val="2920265087"/>
                    </a:ext>
                  </a:extLst>
                </a:gridCol>
              </a:tblGrid>
              <a:tr h="600156">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9045">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5</a:t>
                      </a:r>
                      <a:endParaRPr lang="LID4096" sz="1800" dirty="0"/>
                    </a:p>
                  </a:txBody>
                  <a:tcPr/>
                </a:tc>
                <a:extLst>
                  <a:ext uri="{0D108BD9-81ED-4DB2-BD59-A6C34878D82A}">
                    <a16:rowId xmlns:a16="http://schemas.microsoft.com/office/drawing/2014/main" val="2175920149"/>
                  </a:ext>
                </a:extLst>
              </a:tr>
              <a:tr h="379045">
                <a:tc>
                  <a:txBody>
                    <a:bodyPr/>
                    <a:lstStyle/>
                    <a:p>
                      <a:pPr algn="ctr"/>
                      <a:r>
                        <a:rPr lang="en-GB" sz="1800" b="1" dirty="0"/>
                        <a:t>2</a:t>
                      </a:r>
                    </a:p>
                  </a:txBody>
                  <a:tcPr>
                    <a:solidFill>
                      <a:schemeClr val="accent2"/>
                    </a:solidFill>
                  </a:tcPr>
                </a:tc>
                <a:tc>
                  <a:txBody>
                    <a:bodyPr/>
                    <a:lstStyle/>
                    <a:p>
                      <a:r>
                        <a:rPr lang="en-GB" sz="1800" dirty="0"/>
                        <a:t>Purpose of Transport System </a:t>
                      </a:r>
                      <a:r>
                        <a:rPr lang="en-GB" sz="1800" dirty="0" err="1"/>
                        <a:t>Modeling</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9045">
                <a:tc>
                  <a:txBody>
                    <a:bodyPr/>
                    <a:lstStyle/>
                    <a:p>
                      <a:pPr algn="ctr"/>
                      <a:r>
                        <a:rPr lang="en-GB" sz="1800" b="1" dirty="0"/>
                        <a:t>3</a:t>
                      </a:r>
                    </a:p>
                  </a:txBody>
                  <a:tcPr>
                    <a:solidFill>
                      <a:schemeClr val="accent3"/>
                    </a:solidFill>
                  </a:tcPr>
                </a:tc>
                <a:tc>
                  <a:txBody>
                    <a:bodyPr/>
                    <a:lstStyle/>
                    <a:p>
                      <a:r>
                        <a:rPr lang="en-GB" sz="1800" dirty="0"/>
                        <a:t>Principles of the Transport System</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341259936"/>
                  </a:ext>
                </a:extLst>
              </a:tr>
              <a:tr h="663329">
                <a:tc>
                  <a:txBody>
                    <a:bodyPr/>
                    <a:lstStyle/>
                    <a:p>
                      <a:pPr algn="ctr"/>
                      <a:r>
                        <a:rPr lang="en-GB" sz="1800" b="1" dirty="0"/>
                        <a:t>4</a:t>
                      </a:r>
                    </a:p>
                  </a:txBody>
                  <a:tcPr>
                    <a:solidFill>
                      <a:schemeClr val="accent4"/>
                    </a:solidFill>
                  </a:tcPr>
                </a:tc>
                <a:tc>
                  <a:txBody>
                    <a:bodyPr/>
                    <a:lstStyle/>
                    <a:p>
                      <a:r>
                        <a:rPr lang="en-GB" sz="1800" dirty="0"/>
                        <a:t>Development &amp; Application of Transport Models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3606201470"/>
                  </a:ext>
                </a:extLst>
              </a:tr>
              <a:tr h="379045">
                <a:tc>
                  <a:txBody>
                    <a:bodyPr/>
                    <a:lstStyle/>
                    <a:p>
                      <a:pPr algn="ctr"/>
                      <a:r>
                        <a:rPr lang="en-GB" sz="1800" b="1" dirty="0"/>
                        <a:t>5</a:t>
                      </a:r>
                    </a:p>
                  </a:txBody>
                  <a:tcPr>
                    <a:solidFill>
                      <a:schemeClr val="accent5"/>
                    </a:solidFill>
                  </a:tcPr>
                </a:tc>
                <a:tc>
                  <a:txBody>
                    <a:bodyPr/>
                    <a:lstStyle/>
                    <a:p>
                      <a:r>
                        <a:rPr lang="en-GB" sz="1800" dirty="0"/>
                        <a:t>Principles of Transportation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086492686"/>
                  </a:ext>
                </a:extLst>
              </a:tr>
              <a:tr h="379045">
                <a:tc>
                  <a:txBody>
                    <a:bodyPr/>
                    <a:lstStyle/>
                    <a:p>
                      <a:pPr algn="ctr"/>
                      <a:r>
                        <a:rPr lang="en-GB" sz="1800" b="1" dirty="0"/>
                        <a:t>6</a:t>
                      </a:r>
                      <a:endParaRPr lang="LID4096" sz="1800" b="1" dirty="0"/>
                    </a:p>
                  </a:txBody>
                  <a:tcPr>
                    <a:solidFill>
                      <a:schemeClr val="accent6"/>
                    </a:solidFill>
                  </a:tcPr>
                </a:tc>
                <a:tc>
                  <a:txBody>
                    <a:bodyPr/>
                    <a:lstStyle/>
                    <a:p>
                      <a:r>
                        <a:rPr lang="en-GB" sz="1800" dirty="0"/>
                        <a:t>Components of Transportation System</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559890961"/>
                  </a:ext>
                </a:extLst>
              </a:tr>
              <a:tr h="379045">
                <a:tc>
                  <a:txBody>
                    <a:bodyPr/>
                    <a:lstStyle/>
                    <a:p>
                      <a:pPr algn="ctr"/>
                      <a:r>
                        <a:rPr lang="en-GB" sz="1800" b="1" dirty="0"/>
                        <a:t>7</a:t>
                      </a:r>
                    </a:p>
                  </a:txBody>
                  <a:tcPr>
                    <a:solidFill>
                      <a:schemeClr val="tx2"/>
                    </a:solidFill>
                  </a:tcPr>
                </a:tc>
                <a:tc>
                  <a:txBody>
                    <a:bodyPr/>
                    <a:lstStyle/>
                    <a:p>
                      <a:r>
                        <a:rPr lang="en-GB" sz="1800" dirty="0"/>
                        <a:t>Optimization in Transportation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3834644662"/>
                  </a:ext>
                </a:extLst>
              </a:tr>
              <a:tr h="379045">
                <a:tc>
                  <a:txBody>
                    <a:bodyPr/>
                    <a:lstStyle/>
                    <a:p>
                      <a:pPr algn="ctr"/>
                      <a:r>
                        <a:rPr lang="en-GB" sz="1800" b="1" dirty="0"/>
                        <a:t>8</a:t>
                      </a:r>
                    </a:p>
                  </a:txBody>
                  <a:tcPr>
                    <a:solidFill>
                      <a:srgbClr val="B43519"/>
                    </a:solidFill>
                  </a:tcPr>
                </a:tc>
                <a:tc>
                  <a:txBody>
                    <a:bodyPr/>
                    <a:lstStyle/>
                    <a:p>
                      <a:r>
                        <a:rPr lang="en-GB" sz="1800" dirty="0"/>
                        <a:t>Service frequency and route optimization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329089861"/>
                  </a:ext>
                </a:extLst>
              </a:tr>
            </a:tbl>
          </a:graphicData>
        </a:graphic>
      </p:graphicFrame>
      <p:sp>
        <p:nvSpPr>
          <p:cNvPr id="8" name="object 2">
            <a:extLst>
              <a:ext uri="{FF2B5EF4-FFF2-40B4-BE49-F238E27FC236}">
                <a16:creationId xmlns:a16="http://schemas.microsoft.com/office/drawing/2014/main" id="{CBEB73A0-1734-DB58-1657-BECECFADC6FE}"/>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A4D8D80A-EB5A-2799-C8E2-AE9109F6AD60}"/>
              </a:ext>
            </a:extLst>
          </p:cNvPr>
          <p:cNvGraphicFramePr/>
          <p:nvPr>
            <p:extLst>
              <p:ext uri="{D42A27DB-BD31-4B8C-83A1-F6EECF244321}">
                <p14:modId xmlns:p14="http://schemas.microsoft.com/office/powerpoint/2010/main" val="538186419"/>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7034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2F4F8-7E96-3BA1-A9F9-530CBD678BA0}"/>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B1800BD-C270-25D2-7E8A-EC22C20B9669}"/>
              </a:ext>
            </a:extLst>
          </p:cNvPr>
          <p:cNvGraphicFramePr>
            <a:graphicFrameLocks noGrp="1"/>
          </p:cNvGraphicFramePr>
          <p:nvPr>
            <p:extLst>
              <p:ext uri="{D42A27DB-BD31-4B8C-83A1-F6EECF244321}">
                <p14:modId xmlns:p14="http://schemas.microsoft.com/office/powerpoint/2010/main" val="4186289790"/>
              </p:ext>
            </p:extLst>
          </p:nvPr>
        </p:nvGraphicFramePr>
        <p:xfrm>
          <a:off x="733424" y="1150324"/>
          <a:ext cx="7956000" cy="169164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135495960"/>
                    </a:ext>
                  </a:extLst>
                </a:gridCol>
                <a:gridCol w="936000">
                  <a:extLst>
                    <a:ext uri="{9D8B030D-6E8A-4147-A177-3AD203B41FA5}">
                      <a16:colId xmlns:a16="http://schemas.microsoft.com/office/drawing/2014/main" val="343606197"/>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9</a:t>
                      </a:r>
                    </a:p>
                  </a:txBody>
                  <a:tcPr>
                    <a:solidFill>
                      <a:schemeClr val="accent3">
                        <a:lumMod val="50000"/>
                      </a:schemeClr>
                    </a:solidFill>
                  </a:tcPr>
                </a:tc>
                <a:tc>
                  <a:txBody>
                    <a:bodyPr/>
                    <a:lstStyle/>
                    <a:p>
                      <a:r>
                        <a:rPr lang="en-GB" sz="1800" dirty="0"/>
                        <a:t>Case studies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130487918"/>
                  </a:ext>
                </a:extLst>
              </a:tr>
              <a:tr h="370840">
                <a:tc>
                  <a:txBody>
                    <a:bodyPr/>
                    <a:lstStyle/>
                    <a:p>
                      <a:pPr algn="ctr"/>
                      <a:r>
                        <a:rPr lang="en-GB" sz="1800" b="1" dirty="0"/>
                        <a:t>10</a:t>
                      </a:r>
                    </a:p>
                  </a:txBody>
                  <a:tcPr>
                    <a:solidFill>
                      <a:schemeClr val="accent1">
                        <a:lumMod val="5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377103067"/>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553271811"/>
                  </a:ext>
                </a:extLst>
              </a:tr>
            </a:tbl>
          </a:graphicData>
        </a:graphic>
      </p:graphicFrame>
      <p:sp>
        <p:nvSpPr>
          <p:cNvPr id="10" name="object 3">
            <a:extLst>
              <a:ext uri="{FF2B5EF4-FFF2-40B4-BE49-F238E27FC236}">
                <a16:creationId xmlns:a16="http://schemas.microsoft.com/office/drawing/2014/main" id="{2FD44CAC-F848-60DA-E259-6FDBB59D674F}"/>
              </a:ext>
            </a:extLst>
          </p:cNvPr>
          <p:cNvSpPr txBox="1"/>
          <p:nvPr/>
        </p:nvSpPr>
        <p:spPr>
          <a:xfrm>
            <a:off x="733424" y="301251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focuses on techniques to simulate and evaluate bus, rail, and multimodal systems, helping students understand service performance and passenger flow dynamics.</a:t>
            </a:r>
            <a:endParaRPr lang="en-GB" sz="1800" dirty="0">
              <a:solidFill>
                <a:sysClr val="windowText" lastClr="000000"/>
              </a:solidFill>
              <a:highlight>
                <a:srgbClr val="FFFF00"/>
              </a:highlight>
              <a:latin typeface="Arial"/>
              <a:cs typeface="Arial"/>
            </a:endParaRPr>
          </a:p>
        </p:txBody>
      </p:sp>
      <p:sp>
        <p:nvSpPr>
          <p:cNvPr id="7" name="object 2">
            <a:extLst>
              <a:ext uri="{FF2B5EF4-FFF2-40B4-BE49-F238E27FC236}">
                <a16:creationId xmlns:a16="http://schemas.microsoft.com/office/drawing/2014/main" id="{F19728EF-909F-D5FD-5DA2-0D9F299541EB}"/>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spTree>
    <p:extLst>
      <p:ext uri="{BB962C8B-B14F-4D97-AF65-F5344CB8AC3E}">
        <p14:creationId xmlns:p14="http://schemas.microsoft.com/office/powerpoint/2010/main" val="3917827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818EE-AEE9-9E6E-AF03-3B9813855C1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10C85EF-B66C-B2FC-D64D-0E67C7F8CC7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3.1.14 Module 3 &gt; Lecture 14: Scenario Analysis and Forecasting</a:t>
            </a:r>
          </a:p>
        </p:txBody>
      </p:sp>
      <p:sp>
        <p:nvSpPr>
          <p:cNvPr id="7" name="object 3">
            <a:extLst>
              <a:ext uri="{FF2B5EF4-FFF2-40B4-BE49-F238E27FC236}">
                <a16:creationId xmlns:a16="http://schemas.microsoft.com/office/drawing/2014/main" id="{C9927373-1595-2C72-7E0C-807B6CA36A1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to model future scenarios in transport planning, simulating different growth, policy, or infrastructure changes.</a:t>
            </a:r>
          </a:p>
        </p:txBody>
      </p:sp>
      <p:graphicFrame>
        <p:nvGraphicFramePr>
          <p:cNvPr id="4" name="Table 3">
            <a:extLst>
              <a:ext uri="{FF2B5EF4-FFF2-40B4-BE49-F238E27FC236}">
                <a16:creationId xmlns:a16="http://schemas.microsoft.com/office/drawing/2014/main" id="{36A450D7-D8FB-7F14-42AB-FBEC3A23B6FC}"/>
              </a:ext>
            </a:extLst>
          </p:cNvPr>
          <p:cNvGraphicFramePr>
            <a:graphicFrameLocks noGrp="1"/>
          </p:cNvGraphicFramePr>
          <p:nvPr>
            <p:extLst>
              <p:ext uri="{D42A27DB-BD31-4B8C-83A1-F6EECF244321}">
                <p14:modId xmlns:p14="http://schemas.microsoft.com/office/powerpoint/2010/main" val="767825672"/>
              </p:ext>
            </p:extLst>
          </p:nvPr>
        </p:nvGraphicFramePr>
        <p:xfrm>
          <a:off x="726470" y="2296926"/>
          <a:ext cx="7884000" cy="2804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688313035"/>
                    </a:ext>
                  </a:extLst>
                </a:gridCol>
                <a:gridCol w="936000">
                  <a:extLst>
                    <a:ext uri="{9D8B030D-6E8A-4147-A177-3AD203B41FA5}">
                      <a16:colId xmlns:a16="http://schemas.microsoft.com/office/drawing/2014/main" val="2243016882"/>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a:t>Background and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Purpose of Scenario Analysis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Developing Scenarios, Examples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Forecasting Techniques in Transport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Scenario Analysis Tools + Conclusion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08649268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F15C883D-448A-A4F5-F2AA-3299499B458B}"/>
              </a:ext>
            </a:extLst>
          </p:cNvPr>
          <p:cNvSpPr txBox="1"/>
          <p:nvPr/>
        </p:nvSpPr>
        <p:spPr>
          <a:xfrm>
            <a:off x="726470" y="5421966"/>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Introduces forecasting techniques such as trend projections and scenario-based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to evaluate planning alternatives.</a:t>
            </a:r>
          </a:p>
        </p:txBody>
      </p:sp>
      <p:sp>
        <p:nvSpPr>
          <p:cNvPr id="9" name="object 2">
            <a:extLst>
              <a:ext uri="{FF2B5EF4-FFF2-40B4-BE49-F238E27FC236}">
                <a16:creationId xmlns:a16="http://schemas.microsoft.com/office/drawing/2014/main" id="{15D15F45-CAC1-696A-8C82-BF8B50C78956}"/>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F6A659C-BF28-5C25-8A0B-6ADFD0B58746}"/>
              </a:ext>
            </a:extLst>
          </p:cNvPr>
          <p:cNvGraphicFramePr/>
          <p:nvPr>
            <p:extLst>
              <p:ext uri="{D42A27DB-BD31-4B8C-83A1-F6EECF244321}">
                <p14:modId xmlns:p14="http://schemas.microsoft.com/office/powerpoint/2010/main" val="2901146600"/>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20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34A95-DAE9-A0EF-3422-ECA7205C193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BA4F64-DFB6-03F3-A724-E0EF3F149A2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3.1.15 Module 4 &gt; Lecture 15: Sustainable Transport Concepts</a:t>
            </a:r>
          </a:p>
        </p:txBody>
      </p:sp>
      <p:sp>
        <p:nvSpPr>
          <p:cNvPr id="7" name="object 3">
            <a:extLst>
              <a:ext uri="{FF2B5EF4-FFF2-40B4-BE49-F238E27FC236}">
                <a16:creationId xmlns:a16="http://schemas.microsoft.com/office/drawing/2014/main" id="{BCE7EAB1-2404-8843-89A4-08760E1E0274}"/>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principles of sustainability in transport, covering low‑carbon mobility, shared modes, and lifecycle assessments.</a:t>
            </a:r>
          </a:p>
        </p:txBody>
      </p:sp>
      <p:graphicFrame>
        <p:nvGraphicFramePr>
          <p:cNvPr id="4" name="Table 3">
            <a:extLst>
              <a:ext uri="{FF2B5EF4-FFF2-40B4-BE49-F238E27FC236}">
                <a16:creationId xmlns:a16="http://schemas.microsoft.com/office/drawing/2014/main" id="{51D33312-9B01-3BEF-19DE-EDAA557C6834}"/>
              </a:ext>
            </a:extLst>
          </p:cNvPr>
          <p:cNvGraphicFramePr>
            <a:graphicFrameLocks noGrp="1"/>
          </p:cNvGraphicFramePr>
          <p:nvPr>
            <p:extLst>
              <p:ext uri="{D42A27DB-BD31-4B8C-83A1-F6EECF244321}">
                <p14:modId xmlns:p14="http://schemas.microsoft.com/office/powerpoint/2010/main" val="3037818769"/>
              </p:ext>
            </p:extLst>
          </p:nvPr>
        </p:nvGraphicFramePr>
        <p:xfrm>
          <a:off x="726470" y="2296926"/>
          <a:ext cx="7992000" cy="38150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28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709471317"/>
                    </a:ext>
                  </a:extLst>
                </a:gridCol>
                <a:gridCol w="936000">
                  <a:extLst>
                    <a:ext uri="{9D8B030D-6E8A-4147-A177-3AD203B41FA5}">
                      <a16:colId xmlns:a16="http://schemas.microsoft.com/office/drawing/2014/main" val="423543910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Definition &amp; importance of sustainable transport</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Examples of sustainable modes, dimensions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Dimensions of sustainable transport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Key indicators, strategies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Strategies for sustainable transport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15</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9" name="object 2">
            <a:extLst>
              <a:ext uri="{FF2B5EF4-FFF2-40B4-BE49-F238E27FC236}">
                <a16:creationId xmlns:a16="http://schemas.microsoft.com/office/drawing/2014/main" id="{07D5050B-B151-45FE-4B9E-EC630373C1E8}"/>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F32A2764-8932-D7C8-33A4-9754D19AAF6F}"/>
              </a:ext>
            </a:extLst>
          </p:cNvPr>
          <p:cNvGraphicFramePr/>
          <p:nvPr>
            <p:extLst>
              <p:ext uri="{D42A27DB-BD31-4B8C-83A1-F6EECF244321}">
                <p14:modId xmlns:p14="http://schemas.microsoft.com/office/powerpoint/2010/main" val="188519755"/>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98598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3FE6B-6E9E-C3CB-553C-6D093634F64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FFAE595-94DE-976F-53BE-938C07FAB7D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3.1.16 Module 4 &gt; Lecture 16: Environmental Impact of Transport</a:t>
            </a:r>
          </a:p>
        </p:txBody>
      </p:sp>
      <p:sp>
        <p:nvSpPr>
          <p:cNvPr id="7" name="object 3">
            <a:extLst>
              <a:ext uri="{FF2B5EF4-FFF2-40B4-BE49-F238E27FC236}">
                <a16:creationId xmlns:a16="http://schemas.microsoft.com/office/drawing/2014/main" id="{03230A4C-FDB0-C01A-9193-2E4C969F657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environmental effects of transport and tools to assess impacts on air quality, noise, and ecosystems.</a:t>
            </a:r>
          </a:p>
        </p:txBody>
      </p:sp>
      <p:graphicFrame>
        <p:nvGraphicFramePr>
          <p:cNvPr id="4" name="Table 3">
            <a:extLst>
              <a:ext uri="{FF2B5EF4-FFF2-40B4-BE49-F238E27FC236}">
                <a16:creationId xmlns:a16="http://schemas.microsoft.com/office/drawing/2014/main" id="{21330D55-8775-C25B-771D-3B4AE6B9200E}"/>
              </a:ext>
            </a:extLst>
          </p:cNvPr>
          <p:cNvGraphicFramePr>
            <a:graphicFrameLocks noGrp="1"/>
          </p:cNvGraphicFramePr>
          <p:nvPr>
            <p:extLst>
              <p:ext uri="{D42A27DB-BD31-4B8C-83A1-F6EECF244321}">
                <p14:modId xmlns:p14="http://schemas.microsoft.com/office/powerpoint/2010/main" val="1587456996"/>
              </p:ext>
            </p:extLst>
          </p:nvPr>
        </p:nvGraphicFramePr>
        <p:xfrm>
          <a:off x="726470" y="2284026"/>
          <a:ext cx="7884000" cy="35458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108929907"/>
                    </a:ext>
                  </a:extLst>
                </a:gridCol>
                <a:gridCol w="936000">
                  <a:extLst>
                    <a:ext uri="{9D8B030D-6E8A-4147-A177-3AD203B41FA5}">
                      <a16:colId xmlns:a16="http://schemas.microsoft.com/office/drawing/2014/main" val="44040728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Background, Motivation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Emissions &amp; Pollution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Detection, Measurement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Measurement of Pollution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Mitigation Strategies of Pollution</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Environmental Impact Assessment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A079E542-812A-82A4-F928-1FF6A10CAFD2}"/>
              </a:ext>
            </a:extLst>
          </p:cNvPr>
          <p:cNvSpPr txBox="1"/>
          <p:nvPr/>
        </p:nvSpPr>
        <p:spPr>
          <a:xfrm>
            <a:off x="726470" y="597740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Covers assessment methods and mitigation measures such as green infrastructure and EV adoption.</a:t>
            </a:r>
          </a:p>
        </p:txBody>
      </p:sp>
      <p:sp>
        <p:nvSpPr>
          <p:cNvPr id="9" name="object 2">
            <a:extLst>
              <a:ext uri="{FF2B5EF4-FFF2-40B4-BE49-F238E27FC236}">
                <a16:creationId xmlns:a16="http://schemas.microsoft.com/office/drawing/2014/main" id="{9DBFC466-3C14-5823-25E9-0792B3CB5379}"/>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7CF86786-482F-1D0D-B8C2-A777F507CCC8}"/>
              </a:ext>
            </a:extLst>
          </p:cNvPr>
          <p:cNvGraphicFramePr/>
          <p:nvPr>
            <p:extLst>
              <p:ext uri="{D42A27DB-BD31-4B8C-83A1-F6EECF244321}">
                <p14:modId xmlns:p14="http://schemas.microsoft.com/office/powerpoint/2010/main" val="1353876613"/>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3652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5A64D-D593-4340-9E51-12C1FAF18FB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A74D7BC-D1B2-14AC-1A2C-ED64665ED5D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3.1.17 Module 4 &gt; Lecture 17: Transport Policy and Planning</a:t>
            </a:r>
          </a:p>
        </p:txBody>
      </p:sp>
      <p:sp>
        <p:nvSpPr>
          <p:cNvPr id="7" name="object 3">
            <a:extLst>
              <a:ext uri="{FF2B5EF4-FFF2-40B4-BE49-F238E27FC236}">
                <a16:creationId xmlns:a16="http://schemas.microsoft.com/office/drawing/2014/main" id="{282826E0-EE96-16A7-540F-EA436E462F67}"/>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about transport policies, planning principles, governance structures, and stakeholder engagement in urban mobility.</a:t>
            </a:r>
          </a:p>
        </p:txBody>
      </p:sp>
      <p:graphicFrame>
        <p:nvGraphicFramePr>
          <p:cNvPr id="4" name="Table 3">
            <a:extLst>
              <a:ext uri="{FF2B5EF4-FFF2-40B4-BE49-F238E27FC236}">
                <a16:creationId xmlns:a16="http://schemas.microsoft.com/office/drawing/2014/main" id="{F7E0F4EB-0061-BFC2-1EA9-3F4B4486E6C2}"/>
              </a:ext>
            </a:extLst>
          </p:cNvPr>
          <p:cNvGraphicFramePr>
            <a:graphicFrameLocks noGrp="1"/>
          </p:cNvGraphicFramePr>
          <p:nvPr>
            <p:extLst>
              <p:ext uri="{D42A27DB-BD31-4B8C-83A1-F6EECF244321}">
                <p14:modId xmlns:p14="http://schemas.microsoft.com/office/powerpoint/2010/main" val="2287195225"/>
              </p:ext>
            </p:extLst>
          </p:nvPr>
        </p:nvGraphicFramePr>
        <p:xfrm>
          <a:off x="726470" y="2296926"/>
          <a:ext cx="7884000" cy="39166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008879099"/>
                    </a:ext>
                  </a:extLst>
                </a:gridCol>
                <a:gridCol w="936000">
                  <a:extLst>
                    <a:ext uri="{9D8B030D-6E8A-4147-A177-3AD203B41FA5}">
                      <a16:colId xmlns:a16="http://schemas.microsoft.com/office/drawing/2014/main" val="246191233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Overview of Transport Policy</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Overview of Transport Planning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Policy vs Planning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Principles of Transport Planning</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Policy Development Process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r>
                        <a:rPr lang="en-GB" sz="1800" dirty="0"/>
                        <a:t>Case studies of Successful Policies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2891336256"/>
                  </a:ext>
                </a:extLst>
              </a:tr>
              <a:tr h="370840">
                <a:tc>
                  <a:txBody>
                    <a:bodyPr/>
                    <a:lstStyle/>
                    <a:p>
                      <a:pPr algn="ctr"/>
                      <a:r>
                        <a:rPr lang="en-GB" sz="1800" b="1" dirty="0"/>
                        <a:t>8</a:t>
                      </a:r>
                    </a:p>
                  </a:txBody>
                  <a:tcPr>
                    <a:solidFill>
                      <a:srgbClr val="B43519"/>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02163D25-8739-BD96-56F1-29DDD11607DB}"/>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7C4AB486-C0D9-AAF5-4041-AB0FC2B75B67}"/>
              </a:ext>
            </a:extLst>
          </p:cNvPr>
          <p:cNvGraphicFramePr/>
          <p:nvPr>
            <p:extLst>
              <p:ext uri="{D42A27DB-BD31-4B8C-83A1-F6EECF244321}">
                <p14:modId xmlns:p14="http://schemas.microsoft.com/office/powerpoint/2010/main" val="2830523182"/>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4904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E3FE-2B3F-CCD3-01C3-DF4232C0819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6ED4F2-2E6C-1648-CD2B-EC8F6C98FAD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3.1.18 Module 4 &gt; Lecture 18: Economic &amp; Financial Analyses of Transport Projects</a:t>
            </a:r>
          </a:p>
        </p:txBody>
      </p:sp>
      <p:sp>
        <p:nvSpPr>
          <p:cNvPr id="7" name="object 3">
            <a:extLst>
              <a:ext uri="{FF2B5EF4-FFF2-40B4-BE49-F238E27FC236}">
                <a16:creationId xmlns:a16="http://schemas.microsoft.com/office/drawing/2014/main" id="{F1CCBC0E-9009-C017-7501-B352CCEC30A2}"/>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cost–benefit analysis, financial planning, and funding strategies for transport infrastructure investments.</a:t>
            </a:r>
          </a:p>
        </p:txBody>
      </p:sp>
      <p:graphicFrame>
        <p:nvGraphicFramePr>
          <p:cNvPr id="4" name="Table 3">
            <a:extLst>
              <a:ext uri="{FF2B5EF4-FFF2-40B4-BE49-F238E27FC236}">
                <a16:creationId xmlns:a16="http://schemas.microsoft.com/office/drawing/2014/main" id="{33530A0F-AE1B-F37C-98CA-B644D27393BC}"/>
              </a:ext>
            </a:extLst>
          </p:cNvPr>
          <p:cNvGraphicFramePr>
            <a:graphicFrameLocks noGrp="1"/>
          </p:cNvGraphicFramePr>
          <p:nvPr>
            <p:extLst>
              <p:ext uri="{D42A27DB-BD31-4B8C-83A1-F6EECF244321}">
                <p14:modId xmlns:p14="http://schemas.microsoft.com/office/powerpoint/2010/main" val="2021135419"/>
              </p:ext>
            </p:extLst>
          </p:nvPr>
        </p:nvGraphicFramePr>
        <p:xfrm>
          <a:off x="726470" y="2296926"/>
          <a:ext cx="7884000" cy="35458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85414157"/>
                    </a:ext>
                  </a:extLst>
                </a:gridCol>
                <a:gridCol w="936000">
                  <a:extLst>
                    <a:ext uri="{9D8B030D-6E8A-4147-A177-3AD203B41FA5}">
                      <a16:colId xmlns:a16="http://schemas.microsoft.com/office/drawing/2014/main" val="1004321517"/>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Cost-Benefit Analysis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Economic Impact Analysis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Economic Analysis vs Financial Analysis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Costs Benefit Analysis (CBA)</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Financing Transport Projects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8A9CF55D-2A9E-CF86-4AAF-EE44C54CCBA8}"/>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56E7F5A6-13DA-7537-F501-146ACAB169A3}"/>
              </a:ext>
            </a:extLst>
          </p:cNvPr>
          <p:cNvGraphicFramePr/>
          <p:nvPr>
            <p:extLst>
              <p:ext uri="{D42A27DB-BD31-4B8C-83A1-F6EECF244321}">
                <p14:modId xmlns:p14="http://schemas.microsoft.com/office/powerpoint/2010/main" val="667732330"/>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1084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97AFC-3D2A-B78D-9B2F-5C563EADCA9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E2F7C0-21BF-8DE8-361D-6C7A86E8E7E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3.1.19 Module 4 &gt; Lecture 19: Social Equity and Transport</a:t>
            </a:r>
          </a:p>
        </p:txBody>
      </p:sp>
      <p:sp>
        <p:nvSpPr>
          <p:cNvPr id="7" name="object 3">
            <a:extLst>
              <a:ext uri="{FF2B5EF4-FFF2-40B4-BE49-F238E27FC236}">
                <a16:creationId xmlns:a16="http://schemas.microsoft.com/office/drawing/2014/main" id="{B5617FCE-E717-0E0F-7604-51F8D24D5A54}"/>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the role of equity in transport planning, including access, affordability, and distributional impacts.</a:t>
            </a:r>
          </a:p>
        </p:txBody>
      </p:sp>
      <p:graphicFrame>
        <p:nvGraphicFramePr>
          <p:cNvPr id="4" name="Table 3">
            <a:extLst>
              <a:ext uri="{FF2B5EF4-FFF2-40B4-BE49-F238E27FC236}">
                <a16:creationId xmlns:a16="http://schemas.microsoft.com/office/drawing/2014/main" id="{20404229-AF2E-6D8F-E4D0-8D4603A38504}"/>
              </a:ext>
            </a:extLst>
          </p:cNvPr>
          <p:cNvGraphicFramePr>
            <a:graphicFrameLocks noGrp="1"/>
          </p:cNvGraphicFramePr>
          <p:nvPr>
            <p:extLst>
              <p:ext uri="{D42A27DB-BD31-4B8C-83A1-F6EECF244321}">
                <p14:modId xmlns:p14="http://schemas.microsoft.com/office/powerpoint/2010/main" val="1026892722"/>
              </p:ext>
            </p:extLst>
          </p:nvPr>
        </p:nvGraphicFramePr>
        <p:xfrm>
          <a:off x="726470" y="2296926"/>
          <a:ext cx="7884000" cy="354584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605614243"/>
                    </a:ext>
                  </a:extLst>
                </a:gridCol>
                <a:gridCol w="936000">
                  <a:extLst>
                    <a:ext uri="{9D8B030D-6E8A-4147-A177-3AD203B41FA5}">
                      <a16:colId xmlns:a16="http://schemas.microsoft.com/office/drawing/2014/main" val="1657870278"/>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Purpose of Equity in Transport</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Equity Theory in Transport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Social Equity Issues in Transport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Accessibility, Mobility</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70840">
                <a:tc>
                  <a:txBody>
                    <a:bodyPr/>
                    <a:lstStyle/>
                    <a:p>
                      <a:pPr algn="ctr"/>
                      <a:r>
                        <a:rPr lang="en-GB" sz="1800" b="1" dirty="0"/>
                        <a:t>6</a:t>
                      </a:r>
                    </a:p>
                  </a:txBody>
                  <a:tcPr>
                    <a:solidFill>
                      <a:schemeClr val="accent6"/>
                    </a:solidFill>
                  </a:tcPr>
                </a:tc>
                <a:tc>
                  <a:txBody>
                    <a:bodyPr/>
                    <a:lstStyle/>
                    <a:p>
                      <a:r>
                        <a:rPr lang="en-GB" sz="1800" dirty="0"/>
                        <a:t>Policy Implications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412713397"/>
                  </a:ext>
                </a:extLst>
              </a:tr>
              <a:tr h="370840">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228A90D1-2ADC-EEF8-F786-D62ABAE4A582}"/>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4B952F79-8B6E-6CCC-F728-129198B074D7}"/>
              </a:ext>
            </a:extLst>
          </p:cNvPr>
          <p:cNvGraphicFramePr/>
          <p:nvPr>
            <p:extLst>
              <p:ext uri="{D42A27DB-BD31-4B8C-83A1-F6EECF244321}">
                <p14:modId xmlns:p14="http://schemas.microsoft.com/office/powerpoint/2010/main" val="92127316"/>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5718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48D3-53E7-BF52-FAEB-2063BF0E003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3655E0F-B5F3-4FC9-C20C-0B9F3047559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3.1.20 Module 5 &gt; Lecture 20: Intelligent Transport Systems (ITS)</a:t>
            </a:r>
          </a:p>
        </p:txBody>
      </p:sp>
      <p:sp>
        <p:nvSpPr>
          <p:cNvPr id="7" name="object 3">
            <a:extLst>
              <a:ext uri="{FF2B5EF4-FFF2-40B4-BE49-F238E27FC236}">
                <a16:creationId xmlns:a16="http://schemas.microsoft.com/office/drawing/2014/main" id="{578BD354-7886-CD0E-6706-A4D0E629DA41}"/>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ITS technologies like adaptive signals, traffic management systems, and connected mobility solutions.</a:t>
            </a:r>
          </a:p>
        </p:txBody>
      </p:sp>
      <p:graphicFrame>
        <p:nvGraphicFramePr>
          <p:cNvPr id="4" name="Table 3">
            <a:extLst>
              <a:ext uri="{FF2B5EF4-FFF2-40B4-BE49-F238E27FC236}">
                <a16:creationId xmlns:a16="http://schemas.microsoft.com/office/drawing/2014/main" id="{D50D54C1-4E31-4401-C320-D36D7DE7A71E}"/>
              </a:ext>
            </a:extLst>
          </p:cNvPr>
          <p:cNvGraphicFramePr>
            <a:graphicFrameLocks noGrp="1"/>
          </p:cNvGraphicFramePr>
          <p:nvPr>
            <p:extLst>
              <p:ext uri="{D42A27DB-BD31-4B8C-83A1-F6EECF244321}">
                <p14:modId xmlns:p14="http://schemas.microsoft.com/office/powerpoint/2010/main" val="1898589352"/>
              </p:ext>
            </p:extLst>
          </p:nvPr>
        </p:nvGraphicFramePr>
        <p:xfrm>
          <a:off x="726470" y="2296926"/>
          <a:ext cx="7884000" cy="3966448"/>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52422866"/>
                    </a:ext>
                  </a:extLst>
                </a:gridCol>
                <a:gridCol w="936000">
                  <a:extLst>
                    <a:ext uri="{9D8B030D-6E8A-4147-A177-3AD203B41FA5}">
                      <a16:colId xmlns:a16="http://schemas.microsoft.com/office/drawing/2014/main" val="292511606"/>
                    </a:ext>
                  </a:extLst>
                </a:gridCol>
                <a:gridCol w="1008000">
                  <a:extLst>
                    <a:ext uri="{9D8B030D-6E8A-4147-A177-3AD203B41FA5}">
                      <a16:colId xmlns:a16="http://schemas.microsoft.com/office/drawing/2014/main" val="2920265087"/>
                    </a:ext>
                  </a:extLst>
                </a:gridCol>
              </a:tblGrid>
              <a:tr h="572675">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36182">
                <a:tc>
                  <a:txBody>
                    <a:bodyPr/>
                    <a:lstStyle/>
                    <a:p>
                      <a:pPr algn="ctr"/>
                      <a:r>
                        <a:rPr lang="en-GB" sz="1600" b="1" dirty="0"/>
                        <a:t>1</a:t>
                      </a:r>
                      <a:endParaRPr lang="LID4096" sz="1600" b="1" dirty="0"/>
                    </a:p>
                  </a:txBody>
                  <a:tcPr>
                    <a:solidFill>
                      <a:schemeClr val="accent1"/>
                    </a:solidFill>
                  </a:tcPr>
                </a:tc>
                <a:tc>
                  <a:txBody>
                    <a:bodyPr/>
                    <a:lstStyle/>
                    <a:p>
                      <a:r>
                        <a:rPr lang="en-GB" sz="1600" dirty="0"/>
                        <a:t>Background &amp; Motivation</a:t>
                      </a:r>
                      <a:endParaRPr lang="LID4096" sz="1600" dirty="0"/>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05</a:t>
                      </a:r>
                      <a:endParaRPr lang="LID4096" sz="1600" dirty="0"/>
                    </a:p>
                  </a:txBody>
                  <a:tcPr/>
                </a:tc>
                <a:extLst>
                  <a:ext uri="{0D108BD9-81ED-4DB2-BD59-A6C34878D82A}">
                    <a16:rowId xmlns:a16="http://schemas.microsoft.com/office/drawing/2014/main" val="2175920149"/>
                  </a:ext>
                </a:extLst>
              </a:tr>
              <a:tr h="336182">
                <a:tc>
                  <a:txBody>
                    <a:bodyPr/>
                    <a:lstStyle/>
                    <a:p>
                      <a:pPr algn="ctr"/>
                      <a:r>
                        <a:rPr lang="en-GB" sz="1600" b="1" dirty="0"/>
                        <a:t>2</a:t>
                      </a:r>
                    </a:p>
                  </a:txBody>
                  <a:tcPr>
                    <a:solidFill>
                      <a:schemeClr val="accent2"/>
                    </a:solidFill>
                  </a:tcPr>
                </a:tc>
                <a:tc>
                  <a:txBody>
                    <a:bodyPr/>
                    <a:lstStyle/>
                    <a:p>
                      <a:r>
                        <a:rPr lang="en-GB" sz="1600" dirty="0"/>
                        <a:t>Overview of ITS</a:t>
                      </a:r>
                      <a:endParaRPr lang="LID4096" sz="1600" dirty="0"/>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667188357"/>
                  </a:ext>
                </a:extLst>
              </a:tr>
              <a:tr h="336182">
                <a:tc>
                  <a:txBody>
                    <a:bodyPr/>
                    <a:lstStyle/>
                    <a:p>
                      <a:pPr algn="ctr"/>
                      <a:r>
                        <a:rPr lang="en-GB" sz="1600" b="1" dirty="0"/>
                        <a:t>3</a:t>
                      </a:r>
                    </a:p>
                  </a:txBody>
                  <a:tcPr>
                    <a:solidFill>
                      <a:schemeClr val="accent3"/>
                    </a:solidFill>
                  </a:tcPr>
                </a:tc>
                <a:tc>
                  <a:txBody>
                    <a:bodyPr/>
                    <a:lstStyle/>
                    <a:p>
                      <a:r>
                        <a:rPr lang="en-GB" sz="1600" dirty="0"/>
                        <a:t>Applications of ITS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p>
                  </a:txBody>
                  <a:tcPr/>
                </a:tc>
                <a:extLst>
                  <a:ext uri="{0D108BD9-81ED-4DB2-BD59-A6C34878D82A}">
                    <a16:rowId xmlns:a16="http://schemas.microsoft.com/office/drawing/2014/main" val="1341259936"/>
                  </a:ext>
                </a:extLst>
              </a:tr>
              <a:tr h="336182">
                <a:tc>
                  <a:txBody>
                    <a:bodyPr/>
                    <a:lstStyle/>
                    <a:p>
                      <a:pPr algn="ctr"/>
                      <a:r>
                        <a:rPr lang="en-GB" sz="1600" b="1" dirty="0"/>
                        <a:t>4</a:t>
                      </a:r>
                    </a:p>
                  </a:txBody>
                  <a:tcPr>
                    <a:solidFill>
                      <a:schemeClr val="accent4"/>
                    </a:solidFill>
                  </a:tcPr>
                </a:tc>
                <a:tc>
                  <a:txBody>
                    <a:bodyPr/>
                    <a:lstStyle/>
                    <a:p>
                      <a:r>
                        <a:rPr lang="en-GB" sz="1600" dirty="0"/>
                        <a:t>Benefits of ITS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p>
                  </a:txBody>
                  <a:tcPr/>
                </a:tc>
                <a:extLst>
                  <a:ext uri="{0D108BD9-81ED-4DB2-BD59-A6C34878D82A}">
                    <a16:rowId xmlns:a16="http://schemas.microsoft.com/office/drawing/2014/main" val="3606201470"/>
                  </a:ext>
                </a:extLst>
              </a:tr>
              <a:tr h="336182">
                <a:tc>
                  <a:txBody>
                    <a:bodyPr/>
                    <a:lstStyle/>
                    <a:p>
                      <a:pPr algn="ctr"/>
                      <a:r>
                        <a:rPr lang="en-GB" sz="1600" b="1" dirty="0"/>
                        <a:t>5</a:t>
                      </a:r>
                    </a:p>
                  </a:txBody>
                  <a:tcPr>
                    <a:solidFill>
                      <a:schemeClr val="accent5"/>
                    </a:solidFill>
                  </a:tcPr>
                </a:tc>
                <a:tc>
                  <a:txBody>
                    <a:bodyPr/>
                    <a:lstStyle/>
                    <a:p>
                      <a:r>
                        <a:rPr lang="en-GB" sz="1600" dirty="0"/>
                        <a:t>Components of ITS Architecture</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p>
                  </a:txBody>
                  <a:tcPr/>
                </a:tc>
                <a:extLst>
                  <a:ext uri="{0D108BD9-81ED-4DB2-BD59-A6C34878D82A}">
                    <a16:rowId xmlns:a16="http://schemas.microsoft.com/office/drawing/2014/main" val="1086492686"/>
                  </a:ext>
                </a:extLst>
              </a:tr>
              <a:tr h="336182">
                <a:tc>
                  <a:txBody>
                    <a:bodyPr/>
                    <a:lstStyle/>
                    <a:p>
                      <a:pPr algn="ctr"/>
                      <a:r>
                        <a:rPr lang="en-GB" sz="1600" b="1" dirty="0"/>
                        <a:t>6</a:t>
                      </a:r>
                      <a:endParaRPr lang="LID4096" sz="1600" b="1" dirty="0"/>
                    </a:p>
                  </a:txBody>
                  <a:tcPr>
                    <a:solidFill>
                      <a:schemeClr val="accent6"/>
                    </a:solidFill>
                  </a:tcPr>
                </a:tc>
                <a:tc>
                  <a:txBody>
                    <a:bodyPr/>
                    <a:lstStyle/>
                    <a:p>
                      <a:r>
                        <a:rPr lang="en-GB" sz="1600" dirty="0"/>
                        <a:t>Difficulties of Implementing ITS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1844984703"/>
                  </a:ext>
                </a:extLst>
              </a:tr>
              <a:tr h="336182">
                <a:tc>
                  <a:txBody>
                    <a:bodyPr/>
                    <a:lstStyle/>
                    <a:p>
                      <a:pPr algn="ctr"/>
                      <a:r>
                        <a:rPr lang="en-GB" sz="1600" b="1" dirty="0"/>
                        <a:t>7</a:t>
                      </a:r>
                    </a:p>
                  </a:txBody>
                  <a:tcPr>
                    <a:solidFill>
                      <a:schemeClr val="tx2"/>
                    </a:solidFill>
                  </a:tcPr>
                </a:tc>
                <a:tc>
                  <a:txBody>
                    <a:bodyPr/>
                    <a:lstStyle/>
                    <a:p>
                      <a:r>
                        <a:rPr lang="en-GB" sz="1600" dirty="0"/>
                        <a:t>Pros and Cons</a:t>
                      </a:r>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algn="ctr"/>
                      <a:r>
                        <a:rPr lang="en-GB" sz="1600" dirty="0"/>
                        <a:t>10</a:t>
                      </a:r>
                      <a:endParaRPr lang="LID4096" sz="1600" dirty="0"/>
                    </a:p>
                  </a:txBody>
                  <a:tcPr/>
                </a:tc>
                <a:extLst>
                  <a:ext uri="{0D108BD9-81ED-4DB2-BD59-A6C34878D82A}">
                    <a16:rowId xmlns:a16="http://schemas.microsoft.com/office/drawing/2014/main" val="3899010006"/>
                  </a:ext>
                </a:extLst>
              </a:tr>
              <a:tr h="336182">
                <a:tc>
                  <a:txBody>
                    <a:bodyPr/>
                    <a:lstStyle/>
                    <a:p>
                      <a:pPr algn="ctr"/>
                      <a:r>
                        <a:rPr lang="en-GB" sz="1600" b="1" dirty="0"/>
                        <a:t>8</a:t>
                      </a:r>
                    </a:p>
                  </a:txBody>
                  <a:tcPr>
                    <a:solidFill>
                      <a:srgbClr val="B43519"/>
                    </a:solidFill>
                  </a:tcPr>
                </a:tc>
                <a:tc>
                  <a:txBody>
                    <a:bodyPr/>
                    <a:lstStyle/>
                    <a:p>
                      <a:r>
                        <a:rPr lang="en-GB" sz="1600" dirty="0"/>
                        <a:t>Case studies</a:t>
                      </a:r>
                      <a:endParaRPr lang="LID4096" sz="1600" dirty="0"/>
                    </a:p>
                  </a:txBody>
                  <a:tcPr/>
                </a:tc>
                <a:tc>
                  <a:txBody>
                    <a:bodyPr/>
                    <a:lstStyle/>
                    <a:p>
                      <a:pPr algn="ctr"/>
                      <a:r>
                        <a:rPr lang="en-GB" sz="1600" dirty="0"/>
                        <a:t>Presentation</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Teacher</a:t>
                      </a:r>
                      <a:endParaRPr lang="LID4096" sz="16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10</a:t>
                      </a:r>
                    </a:p>
                  </a:txBody>
                  <a:tcPr/>
                </a:tc>
                <a:extLst>
                  <a:ext uri="{0D108BD9-81ED-4DB2-BD59-A6C34878D82A}">
                    <a16:rowId xmlns:a16="http://schemas.microsoft.com/office/drawing/2014/main" val="1809320122"/>
                  </a:ext>
                </a:extLst>
              </a:tr>
              <a:tr h="336182">
                <a:tc>
                  <a:txBody>
                    <a:bodyPr/>
                    <a:lstStyle/>
                    <a:p>
                      <a:pPr algn="ctr"/>
                      <a:r>
                        <a:rPr lang="en-GB" sz="1600" b="1" dirty="0"/>
                        <a:t>9</a:t>
                      </a:r>
                    </a:p>
                  </a:txBody>
                  <a:tcPr>
                    <a:solidFill>
                      <a:schemeClr val="accent3">
                        <a:lumMod val="50000"/>
                      </a:schemeClr>
                    </a:solidFill>
                  </a:tcPr>
                </a:tc>
                <a:tc>
                  <a:txBody>
                    <a:bodyPr/>
                    <a:lstStyle/>
                    <a:p>
                      <a:r>
                        <a:rPr lang="en-GB" sz="1600" dirty="0"/>
                        <a:t>Quiz &amp; Group Discussion</a:t>
                      </a:r>
                    </a:p>
                  </a:txBody>
                  <a:tcPr/>
                </a:tc>
                <a:tc>
                  <a:txBody>
                    <a:bodyPr/>
                    <a:lstStyle/>
                    <a:p>
                      <a:pPr algn="ctr"/>
                      <a:r>
                        <a:rPr lang="en-GB" sz="1600" dirty="0"/>
                        <a:t>MCQ</a:t>
                      </a:r>
                    </a:p>
                  </a:txBody>
                  <a:tcPr/>
                </a:tc>
                <a:tc>
                  <a:txBody>
                    <a:bodyPr/>
                    <a:lstStyle/>
                    <a:p>
                      <a:pPr algn="ctr"/>
                      <a:r>
                        <a:rPr lang="en-GB" sz="1600" dirty="0"/>
                        <a:t>Student</a:t>
                      </a:r>
                    </a:p>
                  </a:txBody>
                  <a:tcPr/>
                </a:tc>
                <a:tc>
                  <a:txBody>
                    <a:bodyPr/>
                    <a:lstStyle/>
                    <a:p>
                      <a:pPr algn="ctr"/>
                      <a:r>
                        <a:rPr lang="en-GB" sz="1600" dirty="0"/>
                        <a:t>15</a:t>
                      </a:r>
                    </a:p>
                  </a:txBody>
                  <a:tcPr/>
                </a:tc>
                <a:extLst>
                  <a:ext uri="{0D108BD9-81ED-4DB2-BD59-A6C34878D82A}">
                    <a16:rowId xmlns:a16="http://schemas.microsoft.com/office/drawing/2014/main" val="306053116"/>
                  </a:ext>
                </a:extLst>
              </a:tr>
              <a:tr h="361690">
                <a:tc gridSpan="2">
                  <a:txBody>
                    <a:bodyPr/>
                    <a:lstStyle/>
                    <a:p>
                      <a:pPr algn="ctr"/>
                      <a:r>
                        <a:rPr lang="en-GB" sz="1600" b="1" dirty="0"/>
                        <a:t>Total </a:t>
                      </a:r>
                    </a:p>
                  </a:txBody>
                  <a:tcPr anchor="ctr"/>
                </a:tc>
                <a:tc hMerge="1">
                  <a:txBody>
                    <a:bodyPr/>
                    <a:lstStyle/>
                    <a:p>
                      <a:endParaRPr dirty="0"/>
                    </a:p>
                  </a:txBody>
                  <a:tcPr/>
                </a:tc>
                <a:tc>
                  <a:txBody>
                    <a:bodyPr/>
                    <a:lstStyle/>
                    <a:p>
                      <a:pPr algn="ctr"/>
                      <a:endParaRPr lang="en-GB" sz="1600" b="1" dirty="0"/>
                    </a:p>
                  </a:txBody>
                  <a:tcPr anchor="ctr"/>
                </a:tc>
                <a:tc>
                  <a:txBody>
                    <a:bodyPr/>
                    <a:lstStyle/>
                    <a:p>
                      <a:pPr algn="ctr"/>
                      <a:endParaRPr lang="en-GB" sz="1600" dirty="0"/>
                    </a:p>
                  </a:txBody>
                  <a:tcPr/>
                </a:tc>
                <a:tc>
                  <a:txBody>
                    <a:bodyPr/>
                    <a:lstStyle/>
                    <a:p>
                      <a:pPr algn="ctr"/>
                      <a:r>
                        <a:rPr lang="en-GB" sz="1600" b="1" dirty="0"/>
                        <a:t>90</a:t>
                      </a:r>
                    </a:p>
                  </a:txBody>
                  <a:tcPr anchor="ctr"/>
                </a:tc>
                <a:extLst>
                  <a:ext uri="{0D108BD9-81ED-4DB2-BD59-A6C34878D82A}">
                    <a16:rowId xmlns:a16="http://schemas.microsoft.com/office/drawing/2014/main" val="2734552972"/>
                  </a:ext>
                </a:extLst>
              </a:tr>
            </a:tbl>
          </a:graphicData>
        </a:graphic>
      </p:graphicFrame>
      <p:sp>
        <p:nvSpPr>
          <p:cNvPr id="9" name="object 2">
            <a:extLst>
              <a:ext uri="{FF2B5EF4-FFF2-40B4-BE49-F238E27FC236}">
                <a16:creationId xmlns:a16="http://schemas.microsoft.com/office/drawing/2014/main" id="{1032F4A6-259C-A7B3-15C1-A074BAC3C20F}"/>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B5E7C64-22FD-7B32-3342-8F99F6473ECE}"/>
              </a:ext>
            </a:extLst>
          </p:cNvPr>
          <p:cNvGraphicFramePr/>
          <p:nvPr>
            <p:extLst>
              <p:ext uri="{D42A27DB-BD31-4B8C-83A1-F6EECF244321}">
                <p14:modId xmlns:p14="http://schemas.microsoft.com/office/powerpoint/2010/main" val="68299370"/>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0218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546EC-F990-4BFF-A807-27E2DBF4052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0A756C8-FA35-3446-88F8-EAE232A4EC1C}"/>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3.1.21 Module 5 &gt; Lecture 21: Autonomous &amp; Connected Vehicles</a:t>
            </a:r>
          </a:p>
        </p:txBody>
      </p:sp>
      <p:sp>
        <p:nvSpPr>
          <p:cNvPr id="7" name="object 3">
            <a:extLst>
              <a:ext uri="{FF2B5EF4-FFF2-40B4-BE49-F238E27FC236}">
                <a16:creationId xmlns:a16="http://schemas.microsoft.com/office/drawing/2014/main" id="{5EABD315-0183-33C6-3ACF-FF3E0E10FB3D}"/>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Explore AV and CV principles, deployment status, impacts, and integration into transport systems.</a:t>
            </a:r>
          </a:p>
        </p:txBody>
      </p:sp>
      <p:graphicFrame>
        <p:nvGraphicFramePr>
          <p:cNvPr id="4" name="Table 3">
            <a:extLst>
              <a:ext uri="{FF2B5EF4-FFF2-40B4-BE49-F238E27FC236}">
                <a16:creationId xmlns:a16="http://schemas.microsoft.com/office/drawing/2014/main" id="{208CB823-13F9-57F1-B852-27BA60EE1146}"/>
              </a:ext>
            </a:extLst>
          </p:cNvPr>
          <p:cNvGraphicFramePr>
            <a:graphicFrameLocks noGrp="1"/>
          </p:cNvGraphicFramePr>
          <p:nvPr>
            <p:extLst>
              <p:ext uri="{D42A27DB-BD31-4B8C-83A1-F6EECF244321}">
                <p14:modId xmlns:p14="http://schemas.microsoft.com/office/powerpoint/2010/main" val="810362601"/>
              </p:ext>
            </p:extLst>
          </p:nvPr>
        </p:nvGraphicFramePr>
        <p:xfrm>
          <a:off x="733424" y="2296926"/>
          <a:ext cx="7992000" cy="35052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28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047740129"/>
                    </a:ext>
                  </a:extLst>
                </a:gridCol>
                <a:gridCol w="936000">
                  <a:extLst>
                    <a:ext uri="{9D8B030D-6E8A-4147-A177-3AD203B41FA5}">
                      <a16:colId xmlns:a16="http://schemas.microsoft.com/office/drawing/2014/main" val="15508680"/>
                    </a:ext>
                  </a:extLst>
                </a:gridCol>
                <a:gridCol w="1008000">
                  <a:extLst>
                    <a:ext uri="{9D8B030D-6E8A-4147-A177-3AD203B41FA5}">
                      <a16:colId xmlns:a16="http://schemas.microsoft.com/office/drawing/2014/main" val="2920265087"/>
                    </a:ext>
                  </a:extLst>
                </a:gridCol>
              </a:tblGrid>
              <a:tr h="57600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63789">
                <a:tc>
                  <a:txBody>
                    <a:bodyPr/>
                    <a:lstStyle/>
                    <a:p>
                      <a:pPr algn="ctr"/>
                      <a:r>
                        <a:rPr lang="en-GB" sz="1800" b="1" dirty="0"/>
                        <a:t>1</a:t>
                      </a:r>
                      <a:endParaRPr lang="LID4096" sz="1800" b="1" dirty="0"/>
                    </a:p>
                  </a:txBody>
                  <a:tcPr>
                    <a:solidFill>
                      <a:schemeClr val="accent1"/>
                    </a:solidFill>
                  </a:tcPr>
                </a:tc>
                <a:tc>
                  <a:txBody>
                    <a:bodyPr/>
                    <a:lstStyle/>
                    <a:p>
                      <a:r>
                        <a:rPr lang="en-GB" sz="1800" dirty="0"/>
                        <a:t>Overview and Objectives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128944">
                <a:tc>
                  <a:txBody>
                    <a:bodyPr/>
                    <a:lstStyle/>
                    <a:p>
                      <a:pPr algn="ctr"/>
                      <a:r>
                        <a:rPr lang="en-GB" sz="1800" b="1" dirty="0"/>
                        <a:t>2</a:t>
                      </a:r>
                    </a:p>
                  </a:txBody>
                  <a:tcPr>
                    <a:solidFill>
                      <a:schemeClr val="accent2"/>
                    </a:solidFill>
                  </a:tcPr>
                </a:tc>
                <a:tc>
                  <a:txBody>
                    <a:bodyPr/>
                    <a:lstStyle/>
                    <a:p>
                      <a:r>
                        <a:rPr lang="en-GB" sz="1800" dirty="0"/>
                        <a:t>Autonomous Vehicles (AVs)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14729">
                <a:tc>
                  <a:txBody>
                    <a:bodyPr/>
                    <a:lstStyle/>
                    <a:p>
                      <a:pPr algn="ctr"/>
                      <a:r>
                        <a:rPr lang="en-GB" sz="1800" b="1" dirty="0"/>
                        <a:t>3</a:t>
                      </a:r>
                    </a:p>
                  </a:txBody>
                  <a:tcPr>
                    <a:solidFill>
                      <a:schemeClr val="accent3"/>
                    </a:solidFill>
                  </a:tcPr>
                </a:tc>
                <a:tc>
                  <a:txBody>
                    <a:bodyPr/>
                    <a:lstStyle/>
                    <a:p>
                      <a:r>
                        <a:rPr lang="en-GB" sz="1700" dirty="0"/>
                        <a:t>Fundamental Concepts of Traffic Flow</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63789">
                <a:tc>
                  <a:txBody>
                    <a:bodyPr/>
                    <a:lstStyle/>
                    <a:p>
                      <a:pPr algn="ctr"/>
                      <a:r>
                        <a:rPr lang="en-GB" sz="1800" b="1" dirty="0"/>
                        <a:t>4</a:t>
                      </a:r>
                    </a:p>
                  </a:txBody>
                  <a:tcPr>
                    <a:solidFill>
                      <a:schemeClr val="accent4"/>
                    </a:solidFill>
                  </a:tcPr>
                </a:tc>
                <a:tc>
                  <a:txBody>
                    <a:bodyPr/>
                    <a:lstStyle/>
                    <a:p>
                      <a:r>
                        <a:rPr lang="en-GB" sz="1800" dirty="0"/>
                        <a:t>Autonomous vs Connected Vehicles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3606201470"/>
                  </a:ext>
                </a:extLst>
              </a:tr>
              <a:tr h="363789">
                <a:tc>
                  <a:txBody>
                    <a:bodyPr/>
                    <a:lstStyle/>
                    <a:p>
                      <a:pPr algn="ctr"/>
                      <a:r>
                        <a:rPr lang="en-GB" sz="1800" b="1" dirty="0"/>
                        <a:t>5</a:t>
                      </a:r>
                    </a:p>
                  </a:txBody>
                  <a:tcPr>
                    <a:solidFill>
                      <a:schemeClr val="accent5"/>
                    </a:solidFill>
                  </a:tcPr>
                </a:tc>
                <a:tc>
                  <a:txBody>
                    <a:bodyPr/>
                    <a:lstStyle/>
                    <a:p>
                      <a:r>
                        <a:rPr lang="en-GB" sz="1800" dirty="0"/>
                        <a:t>Impact on Transport Systems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086492686"/>
                  </a:ext>
                </a:extLst>
              </a:tr>
              <a:tr h="363789">
                <a:tc>
                  <a:txBody>
                    <a:bodyPr/>
                    <a:lstStyle/>
                    <a:p>
                      <a:pPr algn="ctr"/>
                      <a:r>
                        <a:rPr lang="en-GB" sz="1800" b="1" dirty="0"/>
                        <a:t>6</a:t>
                      </a:r>
                    </a:p>
                  </a:txBody>
                  <a:tcPr>
                    <a:solidFill>
                      <a:schemeClr val="accent6"/>
                    </a:solidFill>
                  </a:tcPr>
                </a:tc>
                <a:tc>
                  <a:txBody>
                    <a:bodyPr/>
                    <a:lstStyle/>
                    <a:p>
                      <a:r>
                        <a:rPr lang="en-GB" sz="1800" dirty="0"/>
                        <a:t>Challenges &amp; Future Prospects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412713397"/>
                  </a:ext>
                </a:extLst>
              </a:tr>
              <a:tr h="363789">
                <a:tc>
                  <a:txBody>
                    <a:bodyPr/>
                    <a:lstStyle/>
                    <a:p>
                      <a:pPr algn="ctr"/>
                      <a:r>
                        <a:rPr lang="en-GB" sz="1800" b="1" dirty="0"/>
                        <a:t>7</a:t>
                      </a:r>
                    </a:p>
                  </a:txBody>
                  <a:tcPr>
                    <a:solidFill>
                      <a:schemeClr val="tx2"/>
                    </a:solidFill>
                  </a:tcPr>
                </a:tc>
                <a:tc>
                  <a:txBody>
                    <a:bodyPr/>
                    <a:lstStyle/>
                    <a:p>
                      <a:r>
                        <a:rPr lang="en-GB" sz="1800" dirty="0"/>
                        <a:t>Quiz &amp; Group Discussion</a:t>
                      </a:r>
                    </a:p>
                  </a:txBody>
                  <a:tcPr/>
                </a:tc>
                <a:tc>
                  <a:txBody>
                    <a:bodyPr/>
                    <a:lstStyle/>
                    <a:p>
                      <a:pPr algn="ctr"/>
                      <a:r>
                        <a:rPr lang="en-GB" sz="1800" dirty="0"/>
                        <a:t>Discussion</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735632600"/>
                  </a:ext>
                </a:extLst>
              </a:tr>
              <a:tr h="363789">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8" name="object 2">
            <a:extLst>
              <a:ext uri="{FF2B5EF4-FFF2-40B4-BE49-F238E27FC236}">
                <a16:creationId xmlns:a16="http://schemas.microsoft.com/office/drawing/2014/main" id="{E173EA98-C163-073C-B309-74B31324F82B}"/>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95C20BA5-4528-445E-25A1-C249B111CB6B}"/>
              </a:ext>
            </a:extLst>
          </p:cNvPr>
          <p:cNvGraphicFramePr/>
          <p:nvPr>
            <p:extLst>
              <p:ext uri="{D42A27DB-BD31-4B8C-83A1-F6EECF244321}">
                <p14:modId xmlns:p14="http://schemas.microsoft.com/office/powerpoint/2010/main" val="3600102398"/>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7712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of Global Course Structure: Lectures</a:t>
            </a:r>
          </a:p>
        </p:txBody>
      </p:sp>
    </p:spTree>
    <p:extLst>
      <p:ext uri="{BB962C8B-B14F-4D97-AF65-F5344CB8AC3E}">
        <p14:creationId xmlns:p14="http://schemas.microsoft.com/office/powerpoint/2010/main" val="2157255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9038-CB8F-2167-C91B-F5ED75A4755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547AF0F-CEFE-05B4-FDF9-A7DBEEF11C5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3.1.22 Module 5 &gt; Lecture 22: Urban Mobility and Smart Cities</a:t>
            </a:r>
          </a:p>
        </p:txBody>
      </p:sp>
      <p:sp>
        <p:nvSpPr>
          <p:cNvPr id="7" name="object 3">
            <a:extLst>
              <a:ext uri="{FF2B5EF4-FFF2-40B4-BE49-F238E27FC236}">
                <a16:creationId xmlns:a16="http://schemas.microsoft.com/office/drawing/2014/main" id="{85DBFE6B-DA6E-2EBB-9E23-DD0CB5C384AF}"/>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Understand integrated transport solutions in smart cities, using tech-enabled mobility services and planning.</a:t>
            </a:r>
          </a:p>
        </p:txBody>
      </p:sp>
      <p:graphicFrame>
        <p:nvGraphicFramePr>
          <p:cNvPr id="4" name="Table 3">
            <a:extLst>
              <a:ext uri="{FF2B5EF4-FFF2-40B4-BE49-F238E27FC236}">
                <a16:creationId xmlns:a16="http://schemas.microsoft.com/office/drawing/2014/main" id="{C89F2020-A803-A6FD-CDBE-525DBB9A34EA}"/>
              </a:ext>
            </a:extLst>
          </p:cNvPr>
          <p:cNvGraphicFramePr>
            <a:graphicFrameLocks noGrp="1"/>
          </p:cNvGraphicFramePr>
          <p:nvPr>
            <p:extLst>
              <p:ext uri="{D42A27DB-BD31-4B8C-83A1-F6EECF244321}">
                <p14:modId xmlns:p14="http://schemas.microsoft.com/office/powerpoint/2010/main" val="818324012"/>
              </p:ext>
            </p:extLst>
          </p:nvPr>
        </p:nvGraphicFramePr>
        <p:xfrm>
          <a:off x="726470" y="2296926"/>
          <a:ext cx="7884000" cy="2804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067060134"/>
                    </a:ext>
                  </a:extLst>
                </a:gridCol>
                <a:gridCol w="936000">
                  <a:extLst>
                    <a:ext uri="{9D8B030D-6E8A-4147-A177-3AD203B41FA5}">
                      <a16:colId xmlns:a16="http://schemas.microsoft.com/office/drawing/2014/main" val="3244911506"/>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Concepts of Urban Mobility</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Role of Transport in Smart Cities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Innovative Mobility Solutions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Quiz &amp; Group Discussion</a:t>
                      </a:r>
                    </a:p>
                  </a:txBody>
                  <a:tcPr/>
                </a:tc>
                <a:tc>
                  <a:txBody>
                    <a:bodyPr/>
                    <a:lstStyle/>
                    <a:p>
                      <a:pPr algn="ctr"/>
                      <a:r>
                        <a:rPr lang="en-GB" sz="1800" dirty="0"/>
                        <a:t>Quiz</a:t>
                      </a:r>
                    </a:p>
                  </a:txBody>
                  <a:tcPr/>
                </a:tc>
                <a:tc>
                  <a:txBody>
                    <a:bodyPr/>
                    <a:lstStyle/>
                    <a:p>
                      <a:pPr algn="ctr"/>
                      <a:r>
                        <a:rPr lang="en-GB" sz="1800" dirty="0"/>
                        <a:t>Student</a:t>
                      </a:r>
                    </a:p>
                  </a:txBody>
                  <a:tcPr/>
                </a:tc>
                <a:tc>
                  <a:txBody>
                    <a:bodyPr/>
                    <a:lstStyle/>
                    <a:p>
                      <a:pPr algn="ctr"/>
                      <a:r>
                        <a:rPr lang="en-GB" sz="1800" dirty="0"/>
                        <a:t>20</a:t>
                      </a:r>
                    </a:p>
                  </a:txBody>
                  <a:tcPr/>
                </a:tc>
                <a:extLst>
                  <a:ext uri="{0D108BD9-81ED-4DB2-BD59-A6C34878D82A}">
                    <a16:rowId xmlns:a16="http://schemas.microsoft.com/office/drawing/2014/main" val="108649268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5" name="object 3">
            <a:extLst>
              <a:ext uri="{FF2B5EF4-FFF2-40B4-BE49-F238E27FC236}">
                <a16:creationId xmlns:a16="http://schemas.microsoft.com/office/drawing/2014/main" id="{752AA12E-7BFC-A5CE-AC78-727298066B3C}"/>
              </a:ext>
            </a:extLst>
          </p:cNvPr>
          <p:cNvSpPr txBox="1"/>
          <p:nvPr/>
        </p:nvSpPr>
        <p:spPr>
          <a:xfrm>
            <a:off x="733424" y="5486155"/>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Discusses multimodal integration, </a:t>
            </a:r>
            <a:r>
              <a:rPr lang="en-GB" sz="1800" dirty="0" err="1">
                <a:solidFill>
                  <a:sysClr val="windowText" lastClr="000000"/>
                </a:solidFill>
                <a:latin typeface="Arial"/>
                <a:cs typeface="Arial"/>
              </a:rPr>
              <a:t>MaaS</a:t>
            </a:r>
            <a:r>
              <a:rPr lang="en-GB" sz="1800" dirty="0">
                <a:solidFill>
                  <a:sysClr val="windowText" lastClr="000000"/>
                </a:solidFill>
                <a:latin typeface="Arial"/>
                <a:cs typeface="Arial"/>
              </a:rPr>
              <a:t>, data platforms, and smart infrastructure for equitable and sustainable mobility.</a:t>
            </a:r>
          </a:p>
        </p:txBody>
      </p:sp>
      <p:sp>
        <p:nvSpPr>
          <p:cNvPr id="9" name="object 2">
            <a:extLst>
              <a:ext uri="{FF2B5EF4-FFF2-40B4-BE49-F238E27FC236}">
                <a16:creationId xmlns:a16="http://schemas.microsoft.com/office/drawing/2014/main" id="{867B27FF-BC25-2774-9527-659421DFEE8B}"/>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E1D17B21-9F10-06BC-204A-E71E546C89E0}"/>
              </a:ext>
            </a:extLst>
          </p:cNvPr>
          <p:cNvGraphicFramePr/>
          <p:nvPr>
            <p:extLst>
              <p:ext uri="{D42A27DB-BD31-4B8C-83A1-F6EECF244321}">
                <p14:modId xmlns:p14="http://schemas.microsoft.com/office/powerpoint/2010/main" val="2640993322"/>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6567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FC703-9839-3D0D-CDDA-57C4F94047B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62F6250-2837-7753-3BA5-586CF628C7E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3.1.23 Module 5 &gt; Lecture 23: Freight Transport and Logistics</a:t>
            </a:r>
          </a:p>
        </p:txBody>
      </p:sp>
      <p:sp>
        <p:nvSpPr>
          <p:cNvPr id="7" name="object 3">
            <a:extLst>
              <a:ext uri="{FF2B5EF4-FFF2-40B4-BE49-F238E27FC236}">
                <a16:creationId xmlns:a16="http://schemas.microsoft.com/office/drawing/2014/main" id="{FF03A5C0-8A0D-E0D5-B6E9-952818C6E5D5}"/>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Learn key principles of freight logistics, network optimization, supply chains, and urban freight challenges.</a:t>
            </a:r>
          </a:p>
        </p:txBody>
      </p:sp>
      <p:graphicFrame>
        <p:nvGraphicFramePr>
          <p:cNvPr id="4" name="Table 3">
            <a:extLst>
              <a:ext uri="{FF2B5EF4-FFF2-40B4-BE49-F238E27FC236}">
                <a16:creationId xmlns:a16="http://schemas.microsoft.com/office/drawing/2014/main" id="{21BA299D-0FE3-A7B6-4B63-052A69043B2A}"/>
              </a:ext>
            </a:extLst>
          </p:cNvPr>
          <p:cNvGraphicFramePr>
            <a:graphicFrameLocks noGrp="1"/>
          </p:cNvGraphicFramePr>
          <p:nvPr>
            <p:extLst>
              <p:ext uri="{D42A27DB-BD31-4B8C-83A1-F6EECF244321}">
                <p14:modId xmlns:p14="http://schemas.microsoft.com/office/powerpoint/2010/main" val="3739711904"/>
              </p:ext>
            </p:extLst>
          </p:nvPr>
        </p:nvGraphicFramePr>
        <p:xfrm>
          <a:off x="726470" y="2296926"/>
          <a:ext cx="7884000" cy="280416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670185029"/>
                    </a:ext>
                  </a:extLst>
                </a:gridCol>
                <a:gridCol w="936000">
                  <a:extLst>
                    <a:ext uri="{9D8B030D-6E8A-4147-A177-3AD203B41FA5}">
                      <a16:colId xmlns:a16="http://schemas.microsoft.com/office/drawing/2014/main" val="224030338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Principles of Freight Transport</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Logistics &amp; Supply Chain Management</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Case Studies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Discussion</a:t>
                      </a:r>
                    </a:p>
                  </a:txBody>
                  <a:tcPr/>
                </a:tc>
                <a:tc>
                  <a:txBody>
                    <a:bodyPr/>
                    <a:lstStyle/>
                    <a:p>
                      <a:pPr algn="ctr"/>
                      <a:r>
                        <a:rPr lang="en-GB" sz="1800" dirty="0"/>
                        <a:t>Discussion</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08649268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11" name="object 3">
            <a:extLst>
              <a:ext uri="{FF2B5EF4-FFF2-40B4-BE49-F238E27FC236}">
                <a16:creationId xmlns:a16="http://schemas.microsoft.com/office/drawing/2014/main" id="{5D40CB4C-C859-3342-758B-BFDFB9CB03B9}"/>
              </a:ext>
            </a:extLst>
          </p:cNvPr>
          <p:cNvSpPr txBox="1"/>
          <p:nvPr/>
        </p:nvSpPr>
        <p:spPr>
          <a:xfrm>
            <a:off x="726470" y="550806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Covers freight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last-mile delivery, intermodal systems, and strategies to reduce emissions and congestion.</a:t>
            </a:r>
          </a:p>
        </p:txBody>
      </p:sp>
      <p:sp>
        <p:nvSpPr>
          <p:cNvPr id="8" name="object 2">
            <a:extLst>
              <a:ext uri="{FF2B5EF4-FFF2-40B4-BE49-F238E27FC236}">
                <a16:creationId xmlns:a16="http://schemas.microsoft.com/office/drawing/2014/main" id="{FC59A396-F89C-B90C-7D00-20C472319F04}"/>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59BE0194-274E-8EC0-D33A-C1C0D5F13C9A}"/>
              </a:ext>
            </a:extLst>
          </p:cNvPr>
          <p:cNvGraphicFramePr/>
          <p:nvPr>
            <p:extLst>
              <p:ext uri="{D42A27DB-BD31-4B8C-83A1-F6EECF244321}">
                <p14:modId xmlns:p14="http://schemas.microsoft.com/office/powerpoint/2010/main" val="3338748274"/>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7847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745C6-57A8-62B4-208D-D95127C6F9C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CDDCA69-B07E-2A6A-0A79-0E01C90BDAC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3.1.24 Module 5 &gt; Lecture 24: Case Studies in Transport Research</a:t>
            </a:r>
          </a:p>
        </p:txBody>
      </p:sp>
      <p:sp>
        <p:nvSpPr>
          <p:cNvPr id="7" name="object 3">
            <a:extLst>
              <a:ext uri="{FF2B5EF4-FFF2-40B4-BE49-F238E27FC236}">
                <a16:creationId xmlns:a16="http://schemas.microsoft.com/office/drawing/2014/main" id="{A6C3C1BF-436B-D9E5-40F1-F285FEA84E27}"/>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Examine real-world transport projects and research to </a:t>
            </a:r>
            <a:r>
              <a:rPr lang="en-GB" sz="1800" dirty="0" err="1">
                <a:solidFill>
                  <a:sysClr val="windowText" lastClr="000000"/>
                </a:solidFill>
                <a:latin typeface="Arial"/>
                <a:cs typeface="Arial"/>
              </a:rPr>
              <a:t>distill</a:t>
            </a:r>
            <a:r>
              <a:rPr lang="en-GB" sz="1800" dirty="0">
                <a:solidFill>
                  <a:sysClr val="windowText" lastClr="000000"/>
                </a:solidFill>
                <a:latin typeface="Arial"/>
                <a:cs typeface="Arial"/>
              </a:rPr>
              <a:t> lessons and innovative methodologies.</a:t>
            </a:r>
          </a:p>
        </p:txBody>
      </p:sp>
      <p:graphicFrame>
        <p:nvGraphicFramePr>
          <p:cNvPr id="4" name="Table 3">
            <a:extLst>
              <a:ext uri="{FF2B5EF4-FFF2-40B4-BE49-F238E27FC236}">
                <a16:creationId xmlns:a16="http://schemas.microsoft.com/office/drawing/2014/main" id="{B90F3D68-E20C-CA86-FAB7-9098FD526EA0}"/>
              </a:ext>
            </a:extLst>
          </p:cNvPr>
          <p:cNvGraphicFramePr>
            <a:graphicFrameLocks noGrp="1"/>
          </p:cNvGraphicFramePr>
          <p:nvPr>
            <p:extLst>
              <p:ext uri="{D42A27DB-BD31-4B8C-83A1-F6EECF244321}">
                <p14:modId xmlns:p14="http://schemas.microsoft.com/office/powerpoint/2010/main" val="3010147689"/>
              </p:ext>
            </p:extLst>
          </p:nvPr>
        </p:nvGraphicFramePr>
        <p:xfrm>
          <a:off x="733425" y="2296926"/>
          <a:ext cx="7884000" cy="30734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4176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935280760"/>
                    </a:ext>
                  </a:extLst>
                </a:gridCol>
                <a:gridCol w="936000">
                  <a:extLst>
                    <a:ext uri="{9D8B030D-6E8A-4147-A177-3AD203B41FA5}">
                      <a16:colId xmlns:a16="http://schemas.microsoft.com/office/drawing/2014/main" val="233808746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Introduction</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05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Detailed Analysis of Successful Transport Research Projects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Lessons Learned</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25</a:t>
                      </a:r>
                    </a:p>
                  </a:txBody>
                  <a:tcPr/>
                </a:tc>
                <a:extLst>
                  <a:ext uri="{0D108BD9-81ED-4DB2-BD59-A6C34878D82A}">
                    <a16:rowId xmlns:a16="http://schemas.microsoft.com/office/drawing/2014/main" val="1341259936"/>
                  </a:ext>
                </a:extLst>
              </a:tr>
              <a:tr h="370840">
                <a:tc>
                  <a:txBody>
                    <a:bodyPr/>
                    <a:lstStyle/>
                    <a:p>
                      <a:pPr algn="ctr"/>
                      <a:r>
                        <a:rPr lang="en-GB" sz="1800" b="1" dirty="0"/>
                        <a:t>4</a:t>
                      </a:r>
                    </a:p>
                  </a:txBody>
                  <a:tcPr>
                    <a:solidFill>
                      <a:schemeClr val="accent4"/>
                    </a:solidFill>
                  </a:tcPr>
                </a:tc>
                <a:tc>
                  <a:txBody>
                    <a:bodyPr/>
                    <a:lstStyle/>
                    <a:p>
                      <a:r>
                        <a:rPr lang="en-GB" sz="1800" dirty="0"/>
                        <a:t>Best Practices</a:t>
                      </a:r>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pPr algn="ctr"/>
                      <a:r>
                        <a:rPr lang="en-GB" sz="1800" b="1" dirty="0"/>
                        <a:t>5</a:t>
                      </a:r>
                    </a:p>
                  </a:txBody>
                  <a:tcPr>
                    <a:solidFill>
                      <a:schemeClr val="accent5"/>
                    </a:solidFill>
                  </a:tcPr>
                </a:tc>
                <a:tc>
                  <a:txBody>
                    <a:bodyPr/>
                    <a:lstStyle/>
                    <a:p>
                      <a:r>
                        <a:rPr lang="en-GB" sz="1800" dirty="0"/>
                        <a:t>Discussion</a:t>
                      </a:r>
                    </a:p>
                  </a:txBody>
                  <a:tcPr/>
                </a:tc>
                <a:tc>
                  <a:txBody>
                    <a:bodyPr/>
                    <a:lstStyle/>
                    <a:p>
                      <a:pPr algn="ctr"/>
                      <a:r>
                        <a:rPr lang="en-GB" sz="1800" dirty="0"/>
                        <a:t>Discussion</a:t>
                      </a:r>
                    </a:p>
                  </a:txBody>
                  <a:tcPr/>
                </a:tc>
                <a:tc>
                  <a:txBody>
                    <a:bodyPr/>
                    <a:lstStyle/>
                    <a:p>
                      <a:pPr algn="ctr"/>
                      <a:r>
                        <a:rPr lang="en-GB" sz="1800" dirty="0"/>
                        <a:t>Student</a:t>
                      </a:r>
                    </a:p>
                  </a:txBody>
                  <a:tcPr/>
                </a:tc>
                <a:tc>
                  <a:txBody>
                    <a:bodyPr/>
                    <a:lstStyle/>
                    <a:p>
                      <a:pPr algn="ctr"/>
                      <a:r>
                        <a:rPr lang="en-GB" sz="1800" dirty="0"/>
                        <a:t>10</a:t>
                      </a:r>
                    </a:p>
                  </a:txBody>
                  <a:tcPr/>
                </a:tc>
                <a:extLst>
                  <a:ext uri="{0D108BD9-81ED-4DB2-BD59-A6C34878D82A}">
                    <a16:rowId xmlns:a16="http://schemas.microsoft.com/office/drawing/2014/main" val="108649268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18D80E6E-CB6C-B84B-AA24-13AC28D460A3}"/>
              </a:ext>
            </a:extLst>
          </p:cNvPr>
          <p:cNvSpPr txBox="1"/>
          <p:nvPr/>
        </p:nvSpPr>
        <p:spPr>
          <a:xfrm>
            <a:off x="726470" y="554767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Provides guided analysis of studies (ex: transit expansion, ITS trials), highlighting outcomes and transferable methods.</a:t>
            </a:r>
          </a:p>
        </p:txBody>
      </p:sp>
      <p:sp>
        <p:nvSpPr>
          <p:cNvPr id="8" name="object 2">
            <a:extLst>
              <a:ext uri="{FF2B5EF4-FFF2-40B4-BE49-F238E27FC236}">
                <a16:creationId xmlns:a16="http://schemas.microsoft.com/office/drawing/2014/main" id="{76D08F19-ED63-C15F-D0E9-D963BD6B3043}"/>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A35C9C18-CB3B-6630-635C-D884C9B35E83}"/>
              </a:ext>
            </a:extLst>
          </p:cNvPr>
          <p:cNvGraphicFramePr/>
          <p:nvPr>
            <p:extLst>
              <p:ext uri="{D42A27DB-BD31-4B8C-83A1-F6EECF244321}">
                <p14:modId xmlns:p14="http://schemas.microsoft.com/office/powerpoint/2010/main" val="3130703646"/>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4665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BF81A-E3E9-F8F3-39D0-8782F6516D4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83C17BE-52CD-9D8B-7C87-A39B621B2B4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3.1.25 Module 6 &gt; Lecture 25: Review Sessions</a:t>
            </a:r>
          </a:p>
        </p:txBody>
      </p:sp>
      <p:sp>
        <p:nvSpPr>
          <p:cNvPr id="7" name="object 3">
            <a:extLst>
              <a:ext uri="{FF2B5EF4-FFF2-40B4-BE49-F238E27FC236}">
                <a16:creationId xmlns:a16="http://schemas.microsoft.com/office/drawing/2014/main" id="{8BE3666A-1C79-39C8-D2DA-BB6E9FFC9928}"/>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Reinforce key transport concepts through summary discussions, clarify doubts, and prepare students for the final assessment and project presentations.</a:t>
            </a:r>
          </a:p>
        </p:txBody>
      </p:sp>
      <p:graphicFrame>
        <p:nvGraphicFramePr>
          <p:cNvPr id="4" name="Table 3">
            <a:extLst>
              <a:ext uri="{FF2B5EF4-FFF2-40B4-BE49-F238E27FC236}">
                <a16:creationId xmlns:a16="http://schemas.microsoft.com/office/drawing/2014/main" id="{98ED20A9-E437-7582-C6CB-6E31DCBA73E5}"/>
              </a:ext>
            </a:extLst>
          </p:cNvPr>
          <p:cNvGraphicFramePr>
            <a:graphicFrameLocks noGrp="1"/>
          </p:cNvGraphicFramePr>
          <p:nvPr>
            <p:extLst>
              <p:ext uri="{D42A27DB-BD31-4B8C-83A1-F6EECF244321}">
                <p14:modId xmlns:p14="http://schemas.microsoft.com/office/powerpoint/2010/main" val="2356252781"/>
              </p:ext>
            </p:extLst>
          </p:nvPr>
        </p:nvGraphicFramePr>
        <p:xfrm>
          <a:off x="733424" y="2296926"/>
          <a:ext cx="7596000" cy="20624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3024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1890374783"/>
                    </a:ext>
                  </a:extLst>
                </a:gridCol>
                <a:gridCol w="1800000">
                  <a:extLst>
                    <a:ext uri="{9D8B030D-6E8A-4147-A177-3AD203B41FA5}">
                      <a16:colId xmlns:a16="http://schemas.microsoft.com/office/drawing/2014/main" val="2950720661"/>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Summary of Key Concepts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Teacher</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Clarification of Doubts</a:t>
                      </a:r>
                      <a:endParaRPr lang="LID4096" sz="1800" dirty="0"/>
                    </a:p>
                  </a:txBody>
                  <a:tcPr/>
                </a:tc>
                <a:tc>
                  <a:txBody>
                    <a:bodyPr/>
                    <a:lstStyle/>
                    <a:p>
                      <a:pPr algn="ctr"/>
                      <a:r>
                        <a:rPr lang="en-GB" sz="1800" dirty="0"/>
                        <a:t>Discussion</a:t>
                      </a:r>
                      <a:endParaRPr lang="LID4096" sz="1800" dirty="0"/>
                    </a:p>
                  </a:txBody>
                  <a:tcPr/>
                </a:tc>
                <a:tc>
                  <a:txBody>
                    <a:bodyPr/>
                    <a:lstStyle/>
                    <a:p>
                      <a:pPr algn="ctr"/>
                      <a:r>
                        <a:rPr lang="en-GB" sz="1800" dirty="0"/>
                        <a:t>Teacher/Student</a:t>
                      </a:r>
                      <a:endParaRPr lang="LID4096" sz="1800" dirty="0"/>
                    </a:p>
                  </a:txBody>
                  <a:tcPr/>
                </a:tc>
                <a:tc>
                  <a:txBody>
                    <a:bodyPr/>
                    <a:lstStyle/>
                    <a:p>
                      <a:pPr algn="ctr"/>
                      <a:r>
                        <a:rPr lang="en-GB" sz="1800" dirty="0"/>
                        <a:t>15</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Interactive Discussions</a:t>
                      </a:r>
                    </a:p>
                  </a:txBody>
                  <a:tcPr/>
                </a:tc>
                <a:tc>
                  <a:txBody>
                    <a:bodyPr/>
                    <a:lstStyle/>
                    <a:p>
                      <a:pPr algn="ctr"/>
                      <a:r>
                        <a:rPr lang="en-GB" sz="1800" dirty="0"/>
                        <a:t>Discussion</a:t>
                      </a:r>
                      <a:endParaRPr lang="LID4096" sz="1800" dirty="0"/>
                    </a:p>
                  </a:txBody>
                  <a:tcPr/>
                </a:tc>
                <a:tc>
                  <a:txBody>
                    <a:bodyPr/>
                    <a:lstStyle/>
                    <a:p>
                      <a:pPr algn="ctr"/>
                      <a:r>
                        <a:rPr lang="en-GB" sz="1800" dirty="0"/>
                        <a:t>Teacher/Student</a:t>
                      </a:r>
                      <a:endParaRPr lang="LID4096" sz="1800" dirty="0"/>
                    </a:p>
                  </a:txBody>
                  <a:tcPr/>
                </a:tc>
                <a:tc>
                  <a:txBody>
                    <a:bodyPr/>
                    <a:lstStyle/>
                    <a:p>
                      <a:pPr algn="ctr"/>
                      <a:r>
                        <a:rPr lang="en-GB" sz="1800" dirty="0"/>
                        <a:t>15</a:t>
                      </a:r>
                    </a:p>
                  </a:txBody>
                  <a:tcPr/>
                </a:tc>
                <a:extLst>
                  <a:ext uri="{0D108BD9-81ED-4DB2-BD59-A6C34878D82A}">
                    <a16:rowId xmlns:a16="http://schemas.microsoft.com/office/drawing/2014/main" val="134125993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45</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888B048A-7345-3A4E-03E2-C79C0C467AD6}"/>
              </a:ext>
            </a:extLst>
          </p:cNvPr>
          <p:cNvSpPr txBox="1"/>
          <p:nvPr/>
        </p:nvSpPr>
        <p:spPr>
          <a:xfrm>
            <a:off x="726470" y="540917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session allows students to present their final projects, showcasing their use of transport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data analysis, and simulation tools. Each presentation includes the problem, methods, results, and reflections, followed by feedback from peers and instructors.</a:t>
            </a:r>
          </a:p>
        </p:txBody>
      </p:sp>
      <p:sp>
        <p:nvSpPr>
          <p:cNvPr id="8" name="object 2">
            <a:extLst>
              <a:ext uri="{FF2B5EF4-FFF2-40B4-BE49-F238E27FC236}">
                <a16:creationId xmlns:a16="http://schemas.microsoft.com/office/drawing/2014/main" id="{C72FF93A-994C-20F6-A4A6-17CF9DE85265}"/>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2" name="Chart 1">
            <a:extLst>
              <a:ext uri="{FF2B5EF4-FFF2-40B4-BE49-F238E27FC236}">
                <a16:creationId xmlns:a16="http://schemas.microsoft.com/office/drawing/2014/main" id="{B14F67AD-2A5A-4587-0F8A-AE38EBF69AE5}"/>
              </a:ext>
            </a:extLst>
          </p:cNvPr>
          <p:cNvGraphicFramePr/>
          <p:nvPr>
            <p:extLst>
              <p:ext uri="{D42A27DB-BD31-4B8C-83A1-F6EECF244321}">
                <p14:modId xmlns:p14="http://schemas.microsoft.com/office/powerpoint/2010/main" val="1687446010"/>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6047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92F2F-9D67-B081-A782-3BBD3E9441A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2305AB4-AC24-4D8A-714F-2FBA144C5F5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3.1.26 Module 6 &gt; Lecture 26: Final Project Presentations</a:t>
            </a:r>
          </a:p>
        </p:txBody>
      </p:sp>
      <p:sp>
        <p:nvSpPr>
          <p:cNvPr id="7" name="object 3">
            <a:extLst>
              <a:ext uri="{FF2B5EF4-FFF2-40B4-BE49-F238E27FC236}">
                <a16:creationId xmlns:a16="http://schemas.microsoft.com/office/drawing/2014/main" id="{2031B55C-4870-485B-8827-5126092188A4}"/>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Allow students to present and defend their transport research or simulation projects, applying theory, tools, and data learned throughout the course.</a:t>
            </a:r>
          </a:p>
        </p:txBody>
      </p:sp>
      <p:graphicFrame>
        <p:nvGraphicFramePr>
          <p:cNvPr id="4" name="Table 3">
            <a:extLst>
              <a:ext uri="{FF2B5EF4-FFF2-40B4-BE49-F238E27FC236}">
                <a16:creationId xmlns:a16="http://schemas.microsoft.com/office/drawing/2014/main" id="{5104E642-3D38-3443-8518-0C55CCDE157A}"/>
              </a:ext>
            </a:extLst>
          </p:cNvPr>
          <p:cNvGraphicFramePr>
            <a:graphicFrameLocks noGrp="1"/>
          </p:cNvGraphicFramePr>
          <p:nvPr>
            <p:extLst>
              <p:ext uri="{D42A27DB-BD31-4B8C-83A1-F6EECF244321}">
                <p14:modId xmlns:p14="http://schemas.microsoft.com/office/powerpoint/2010/main" val="3496311580"/>
              </p:ext>
            </p:extLst>
          </p:nvPr>
        </p:nvGraphicFramePr>
        <p:xfrm>
          <a:off x="726470" y="2296926"/>
          <a:ext cx="7596000" cy="233172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3888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3083816108"/>
                    </a:ext>
                  </a:extLst>
                </a:gridCol>
                <a:gridCol w="936000">
                  <a:extLst>
                    <a:ext uri="{9D8B030D-6E8A-4147-A177-3AD203B41FA5}">
                      <a16:colId xmlns:a16="http://schemas.microsoft.com/office/drawing/2014/main" val="597043625"/>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Student Presentations on Selected Transport Topics</a:t>
                      </a:r>
                      <a:endParaRPr lang="LID4096" sz="1800" dirty="0"/>
                    </a:p>
                  </a:txBody>
                  <a:tcPr/>
                </a:tc>
                <a:tc>
                  <a:txBody>
                    <a:bodyPr/>
                    <a:lstStyle/>
                    <a:p>
                      <a:pPr algn="ctr"/>
                      <a:r>
                        <a:rPr lang="en-GB" sz="1800" dirty="0"/>
                        <a:t>Presentation</a:t>
                      </a:r>
                      <a:endParaRPr lang="LID4096" sz="1800" dirty="0"/>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dirty="0"/>
                        <a:t>Student</a:t>
                      </a:r>
                    </a:p>
                  </a:txBody>
                  <a:tcPr/>
                </a:tc>
                <a:tc>
                  <a:txBody>
                    <a:bodyPr/>
                    <a:lstStyle/>
                    <a:p>
                      <a:pPr algn="ctr"/>
                      <a:r>
                        <a:rPr lang="en-GB" sz="1800" dirty="0"/>
                        <a:t>60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Peer Reviews</a:t>
                      </a:r>
                      <a:endParaRPr lang="LID4096" sz="1800" dirty="0"/>
                    </a:p>
                  </a:txBody>
                  <a:tcPr/>
                </a:tc>
                <a:tc>
                  <a:txBody>
                    <a:bodyPr/>
                    <a:lstStyle/>
                    <a:p>
                      <a:pPr algn="ctr"/>
                      <a:r>
                        <a:rPr lang="en-GB" sz="1800" dirty="0"/>
                        <a:t>Review</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Instructor Feedback</a:t>
                      </a:r>
                    </a:p>
                  </a:txBody>
                  <a:tcPr/>
                </a:tc>
                <a:tc>
                  <a:txBody>
                    <a:bodyPr/>
                    <a:lstStyle/>
                    <a:p>
                      <a:pPr algn="ctr"/>
                      <a:r>
                        <a:rPr lang="en-GB" sz="1800" dirty="0"/>
                        <a:t>Feedback</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38F057D8-DD2E-80B3-B0B0-1C4C0FF07A72}"/>
              </a:ext>
            </a:extLst>
          </p:cNvPr>
          <p:cNvSpPr txBox="1"/>
          <p:nvPr/>
        </p:nvSpPr>
        <p:spPr>
          <a:xfrm>
            <a:off x="733424" y="540917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session provides a platform for students to present their final projects, demonstrating their ability to apply transport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data analysis, and simulation tools to real-world or theoretical scenarios. Presentations will include problem statements, methodology, results, and reflections.</a:t>
            </a:r>
          </a:p>
        </p:txBody>
      </p:sp>
      <p:sp>
        <p:nvSpPr>
          <p:cNvPr id="8" name="object 2">
            <a:extLst>
              <a:ext uri="{FF2B5EF4-FFF2-40B4-BE49-F238E27FC236}">
                <a16:creationId xmlns:a16="http://schemas.microsoft.com/office/drawing/2014/main" id="{CA329E91-EC97-8DDA-495B-B3979FCFE02F}"/>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5" name="Chart 4">
            <a:extLst>
              <a:ext uri="{FF2B5EF4-FFF2-40B4-BE49-F238E27FC236}">
                <a16:creationId xmlns:a16="http://schemas.microsoft.com/office/drawing/2014/main" id="{5D66B52E-F2BE-72B3-78FB-62A96FE27343}"/>
              </a:ext>
            </a:extLst>
          </p:cNvPr>
          <p:cNvGraphicFramePr/>
          <p:nvPr>
            <p:extLst>
              <p:ext uri="{D42A27DB-BD31-4B8C-83A1-F6EECF244321}">
                <p14:modId xmlns:p14="http://schemas.microsoft.com/office/powerpoint/2010/main" val="2784888801"/>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4509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87740-35D0-7598-63BC-47A1AA43A7A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0FDD3FB-C822-85EC-BFF9-587356C79B0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a:solidFill>
                  <a:sysClr val="windowText" lastClr="000000"/>
                </a:solidFill>
                <a:latin typeface="Arial"/>
                <a:cs typeface="Arial"/>
              </a:rPr>
              <a:t>3.1.27 Module </a:t>
            </a:r>
            <a:r>
              <a:rPr lang="en-GB" sz="2000" b="1" dirty="0">
                <a:solidFill>
                  <a:sysClr val="windowText" lastClr="000000"/>
                </a:solidFill>
                <a:latin typeface="Arial"/>
                <a:cs typeface="Arial"/>
              </a:rPr>
              <a:t>6 &gt; Lecture 27: Final Assessment</a:t>
            </a:r>
          </a:p>
        </p:txBody>
      </p:sp>
      <p:sp>
        <p:nvSpPr>
          <p:cNvPr id="7" name="object 3">
            <a:extLst>
              <a:ext uri="{FF2B5EF4-FFF2-40B4-BE49-F238E27FC236}">
                <a16:creationId xmlns:a16="http://schemas.microsoft.com/office/drawing/2014/main" id="{A3FE7F2A-24BF-C75D-B5F2-B5AE1385DBAB}"/>
              </a:ext>
            </a:extLst>
          </p:cNvPr>
          <p:cNvSpPr txBox="1"/>
          <p:nvPr/>
        </p:nvSpPr>
        <p:spPr>
          <a:xfrm>
            <a:off x="733424" y="156600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Objective:</a:t>
            </a:r>
            <a:r>
              <a:rPr lang="en-GB" sz="1800" dirty="0">
                <a:solidFill>
                  <a:sysClr val="windowText" lastClr="000000"/>
                </a:solidFill>
                <a:latin typeface="Arial"/>
                <a:cs typeface="Arial"/>
              </a:rPr>
              <a:t> Assess students’ overall understanding of transport research concepts,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methods, and practical tools through structured evaluation.</a:t>
            </a:r>
          </a:p>
        </p:txBody>
      </p:sp>
      <p:graphicFrame>
        <p:nvGraphicFramePr>
          <p:cNvPr id="4" name="Table 3">
            <a:extLst>
              <a:ext uri="{FF2B5EF4-FFF2-40B4-BE49-F238E27FC236}">
                <a16:creationId xmlns:a16="http://schemas.microsoft.com/office/drawing/2014/main" id="{C5E1383B-76EB-C9F0-1CAC-A9899BFEC194}"/>
              </a:ext>
            </a:extLst>
          </p:cNvPr>
          <p:cNvGraphicFramePr>
            <a:graphicFrameLocks noGrp="1"/>
          </p:cNvGraphicFramePr>
          <p:nvPr>
            <p:extLst>
              <p:ext uri="{D42A27DB-BD31-4B8C-83A1-F6EECF244321}">
                <p14:modId xmlns:p14="http://schemas.microsoft.com/office/powerpoint/2010/main" val="2064599295"/>
              </p:ext>
            </p:extLst>
          </p:nvPr>
        </p:nvGraphicFramePr>
        <p:xfrm>
          <a:off x="726470" y="2296926"/>
          <a:ext cx="7596000" cy="206248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938120323"/>
                    </a:ext>
                  </a:extLst>
                </a:gridCol>
                <a:gridCol w="3888000">
                  <a:extLst>
                    <a:ext uri="{9D8B030D-6E8A-4147-A177-3AD203B41FA5}">
                      <a16:colId xmlns:a16="http://schemas.microsoft.com/office/drawing/2014/main" val="3705453515"/>
                    </a:ext>
                  </a:extLst>
                </a:gridCol>
                <a:gridCol w="1404000">
                  <a:extLst>
                    <a:ext uri="{9D8B030D-6E8A-4147-A177-3AD203B41FA5}">
                      <a16:colId xmlns:a16="http://schemas.microsoft.com/office/drawing/2014/main" val="2497231171"/>
                    </a:ext>
                  </a:extLst>
                </a:gridCol>
                <a:gridCol w="936000">
                  <a:extLst>
                    <a:ext uri="{9D8B030D-6E8A-4147-A177-3AD203B41FA5}">
                      <a16:colId xmlns:a16="http://schemas.microsoft.com/office/drawing/2014/main" val="2112957659"/>
                    </a:ext>
                  </a:extLst>
                </a:gridCol>
                <a:gridCol w="1008000">
                  <a:extLst>
                    <a:ext uri="{9D8B030D-6E8A-4147-A177-3AD203B41FA5}">
                      <a16:colId xmlns:a16="http://schemas.microsoft.com/office/drawing/2014/main" val="2920265087"/>
                    </a:ext>
                  </a:extLst>
                </a:gridCol>
              </a:tblGrid>
              <a:tr h="370840">
                <a:tc>
                  <a:txBody>
                    <a:bodyPr/>
                    <a:lstStyle/>
                    <a:p>
                      <a:pPr algn="ctr"/>
                      <a:r>
                        <a:rPr lang="en-GB" sz="1600" dirty="0"/>
                        <a:t>#</a:t>
                      </a:r>
                    </a:p>
                  </a:txBody>
                  <a:tcPr anchor="ctr"/>
                </a:tc>
                <a:tc>
                  <a:txBody>
                    <a:bodyPr/>
                    <a:lstStyle/>
                    <a:p>
                      <a:pPr algn="ctr"/>
                      <a:r>
                        <a:rPr lang="en-GB" sz="1600" dirty="0"/>
                        <a:t>Topic</a:t>
                      </a:r>
                    </a:p>
                  </a:txBody>
                  <a:tcPr anchor="ctr"/>
                </a:tc>
                <a:tc>
                  <a:txBody>
                    <a:bodyPr/>
                    <a:lstStyle/>
                    <a:p>
                      <a:pPr algn="ctr"/>
                      <a:r>
                        <a:rPr lang="en-GB" sz="1600" dirty="0"/>
                        <a:t>Activity Type</a:t>
                      </a:r>
                    </a:p>
                  </a:txBody>
                  <a:tcPr anchor="ctr"/>
                </a:tc>
                <a:tc>
                  <a:txBody>
                    <a:bodyPr/>
                    <a:lstStyle/>
                    <a:p>
                      <a:pPr algn="ctr"/>
                      <a:r>
                        <a:rPr lang="en-GB" sz="1600" dirty="0"/>
                        <a:t>Activity Done By</a:t>
                      </a:r>
                    </a:p>
                  </a:txBody>
                  <a:tcPr anchor="ctr"/>
                </a:tc>
                <a:tc>
                  <a:txBody>
                    <a:bodyPr/>
                    <a:lstStyle/>
                    <a:p>
                      <a:pPr algn="ctr"/>
                      <a:r>
                        <a:rPr lang="en-GB" sz="1600" dirty="0"/>
                        <a:t>Duration (minutes)</a:t>
                      </a:r>
                    </a:p>
                  </a:txBody>
                  <a:tcPr anchor="ctr"/>
                </a:tc>
                <a:extLst>
                  <a:ext uri="{0D108BD9-81ED-4DB2-BD59-A6C34878D82A}">
                    <a16:rowId xmlns:a16="http://schemas.microsoft.com/office/drawing/2014/main" val="2509159265"/>
                  </a:ext>
                </a:extLst>
              </a:tr>
              <a:tr h="370840">
                <a:tc>
                  <a:txBody>
                    <a:bodyPr/>
                    <a:lstStyle/>
                    <a:p>
                      <a:pPr algn="ctr"/>
                      <a:r>
                        <a:rPr lang="en-GB" sz="1800" b="1" dirty="0"/>
                        <a:t>1</a:t>
                      </a:r>
                      <a:endParaRPr lang="LID4096" sz="1800" b="1" dirty="0"/>
                    </a:p>
                  </a:txBody>
                  <a:tcPr>
                    <a:solidFill>
                      <a:schemeClr val="accent1"/>
                    </a:solidFill>
                  </a:tcPr>
                </a:tc>
                <a:tc>
                  <a:txBody>
                    <a:bodyPr/>
                    <a:lstStyle/>
                    <a:p>
                      <a:r>
                        <a:rPr lang="en-GB" sz="1800" dirty="0"/>
                        <a:t>Written Exam Covering all Modules</a:t>
                      </a:r>
                      <a:endParaRPr lang="LID4096" sz="1800" dirty="0"/>
                    </a:p>
                  </a:txBody>
                  <a:tcPr/>
                </a:tc>
                <a:tc>
                  <a:txBody>
                    <a:bodyPr/>
                    <a:lstStyle/>
                    <a:p>
                      <a:pPr algn="ctr"/>
                      <a:r>
                        <a:rPr lang="en-GB" sz="1800" dirty="0"/>
                        <a:t>Exam</a:t>
                      </a:r>
                      <a:endParaRPr lang="LID4096" sz="1800" dirty="0"/>
                    </a:p>
                  </a:txBody>
                  <a:tcPr/>
                </a:tc>
                <a:tc>
                  <a:txBody>
                    <a:bodyPr/>
                    <a:lstStyle/>
                    <a:p>
                      <a:pPr algn="ctr"/>
                      <a:r>
                        <a:rPr lang="en-GB" sz="1800" dirty="0"/>
                        <a:t>Student</a:t>
                      </a:r>
                      <a:endParaRPr lang="LID4096" sz="1800" dirty="0"/>
                    </a:p>
                  </a:txBody>
                  <a:tcPr/>
                </a:tc>
                <a:tc>
                  <a:txBody>
                    <a:bodyPr/>
                    <a:lstStyle/>
                    <a:p>
                      <a:pPr algn="ctr"/>
                      <a:r>
                        <a:rPr lang="en-GB" sz="1800" dirty="0"/>
                        <a:t>60</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1" dirty="0"/>
                        <a:t>2</a:t>
                      </a:r>
                    </a:p>
                  </a:txBody>
                  <a:tcPr>
                    <a:solidFill>
                      <a:schemeClr val="accent2"/>
                    </a:solidFill>
                  </a:tcPr>
                </a:tc>
                <a:tc>
                  <a:txBody>
                    <a:bodyPr/>
                    <a:lstStyle/>
                    <a:p>
                      <a:r>
                        <a:rPr lang="en-GB" sz="1800" dirty="0"/>
                        <a:t>Evaluation of Final Projects</a:t>
                      </a:r>
                      <a:endParaRPr lang="LID4096" sz="1800" dirty="0"/>
                    </a:p>
                  </a:txBody>
                  <a:tcPr/>
                </a:tc>
                <a:tc>
                  <a:txBody>
                    <a:bodyPr/>
                    <a:lstStyle/>
                    <a:p>
                      <a:pPr algn="ctr"/>
                      <a:r>
                        <a:rPr lang="en-GB" sz="1800" dirty="0"/>
                        <a:t>Evaluation</a:t>
                      </a:r>
                      <a:endParaRPr lang="LID4096" sz="1800" dirty="0"/>
                    </a:p>
                  </a:txBody>
                  <a:tcPr/>
                </a:tc>
                <a:tc>
                  <a:txBody>
                    <a:bodyPr/>
                    <a:lstStyle/>
                    <a:p>
                      <a:pPr algn="ctr"/>
                      <a:r>
                        <a:rPr lang="en-GB" sz="1800" dirty="0"/>
                        <a:t>Teacher</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1" dirty="0"/>
                        <a:t>3</a:t>
                      </a:r>
                    </a:p>
                  </a:txBody>
                  <a:tcPr>
                    <a:solidFill>
                      <a:schemeClr val="accent3"/>
                    </a:solidFill>
                  </a:tcPr>
                </a:tc>
                <a:tc>
                  <a:txBody>
                    <a:bodyPr/>
                    <a:lstStyle/>
                    <a:p>
                      <a:r>
                        <a:rPr lang="en-GB" sz="1800" dirty="0"/>
                        <a:t>Feedback &amp; Future Directions</a:t>
                      </a:r>
                    </a:p>
                  </a:txBody>
                  <a:tcPr/>
                </a:tc>
                <a:tc>
                  <a:txBody>
                    <a:bodyPr/>
                    <a:lstStyle/>
                    <a:p>
                      <a:pPr algn="ctr"/>
                      <a:r>
                        <a:rPr lang="en-GB" sz="1800" dirty="0"/>
                        <a:t>Feedback</a:t>
                      </a:r>
                    </a:p>
                  </a:txBody>
                  <a:tcPr/>
                </a:tc>
                <a:tc>
                  <a:txBody>
                    <a:bodyPr/>
                    <a:lstStyle/>
                    <a:p>
                      <a:pPr algn="ctr"/>
                      <a:r>
                        <a:rPr lang="en-GB" sz="1800" dirty="0"/>
                        <a:t>Teacher</a:t>
                      </a:r>
                    </a:p>
                  </a:txBody>
                  <a:tcPr/>
                </a:tc>
                <a:tc>
                  <a:txBody>
                    <a:bodyPr/>
                    <a:lstStyle/>
                    <a:p>
                      <a:pPr algn="ctr"/>
                      <a:r>
                        <a:rPr lang="en-GB" sz="1800" dirty="0"/>
                        <a:t>10</a:t>
                      </a:r>
                    </a:p>
                  </a:txBody>
                  <a:tcPr/>
                </a:tc>
                <a:extLst>
                  <a:ext uri="{0D108BD9-81ED-4DB2-BD59-A6C34878D82A}">
                    <a16:rowId xmlns:a16="http://schemas.microsoft.com/office/drawing/2014/main" val="1341259936"/>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endParaRPr lang="en-GB" sz="1800" b="1" dirty="0"/>
                    </a:p>
                  </a:txBody>
                  <a:tcPr anchor="ctr"/>
                </a:tc>
                <a:tc>
                  <a:txBody>
                    <a:bodyPr/>
                    <a:lstStyle/>
                    <a:p>
                      <a:pPr algn="ctr"/>
                      <a:endParaRPr lang="en-GB" sz="1800" b="1" dirty="0"/>
                    </a:p>
                  </a:txBody>
                  <a:tcPr anchor="ctr"/>
                </a:tc>
                <a:tc>
                  <a:txBody>
                    <a:bodyPr/>
                    <a:lstStyle/>
                    <a:p>
                      <a:pPr algn="ctr"/>
                      <a:r>
                        <a:rPr lang="en-GB" sz="1800" b="1" dirty="0"/>
                        <a:t>90</a:t>
                      </a:r>
                    </a:p>
                  </a:txBody>
                  <a:tcPr anchor="ctr"/>
                </a:tc>
                <a:extLst>
                  <a:ext uri="{0D108BD9-81ED-4DB2-BD59-A6C34878D82A}">
                    <a16:rowId xmlns:a16="http://schemas.microsoft.com/office/drawing/2014/main" val="200297325"/>
                  </a:ext>
                </a:extLst>
              </a:tr>
            </a:tbl>
          </a:graphicData>
        </a:graphic>
      </p:graphicFrame>
      <p:sp>
        <p:nvSpPr>
          <p:cNvPr id="10" name="object 3">
            <a:extLst>
              <a:ext uri="{FF2B5EF4-FFF2-40B4-BE49-F238E27FC236}">
                <a16:creationId xmlns:a16="http://schemas.microsoft.com/office/drawing/2014/main" id="{DE755B77-9513-370F-40B6-7C1CFE42770B}"/>
              </a:ext>
            </a:extLst>
          </p:cNvPr>
          <p:cNvSpPr txBox="1"/>
          <p:nvPr/>
        </p:nvSpPr>
        <p:spPr>
          <a:xfrm>
            <a:off x="733424" y="540917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final assessment tests each student’s understanding of key course topics. It may include a written exam, simulation review, or oral questions, focusing on theory, data processing,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and result interpretation to ensure critical thinking and practical application.</a:t>
            </a:r>
          </a:p>
        </p:txBody>
      </p:sp>
      <p:sp>
        <p:nvSpPr>
          <p:cNvPr id="8" name="object 2">
            <a:extLst>
              <a:ext uri="{FF2B5EF4-FFF2-40B4-BE49-F238E27FC236}">
                <a16:creationId xmlns:a16="http://schemas.microsoft.com/office/drawing/2014/main" id="{824B5D61-D3A9-8FB6-BF2F-1A436F0E3A97}"/>
              </a:ext>
            </a:extLst>
          </p:cNvPr>
          <p:cNvSpPr txBox="1">
            <a:spLocks noGrp="1"/>
          </p:cNvSpPr>
          <p:nvPr>
            <p:ph type="title"/>
          </p:nvPr>
        </p:nvSpPr>
        <p:spPr>
          <a:xfrm>
            <a:off x="726470" y="417692"/>
            <a:ext cx="500056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Lecture Content and Time Allocation</a:t>
            </a:r>
          </a:p>
        </p:txBody>
      </p:sp>
      <p:graphicFrame>
        <p:nvGraphicFramePr>
          <p:cNvPr id="5" name="Chart 4">
            <a:extLst>
              <a:ext uri="{FF2B5EF4-FFF2-40B4-BE49-F238E27FC236}">
                <a16:creationId xmlns:a16="http://schemas.microsoft.com/office/drawing/2014/main" id="{1A15D9B2-5F67-D8B7-3E0A-BF3F348C7196}"/>
              </a:ext>
            </a:extLst>
          </p:cNvPr>
          <p:cNvGraphicFramePr/>
          <p:nvPr>
            <p:extLst>
              <p:ext uri="{D42A27DB-BD31-4B8C-83A1-F6EECF244321}">
                <p14:modId xmlns:p14="http://schemas.microsoft.com/office/powerpoint/2010/main" val="1279763988"/>
              </p:ext>
            </p:extLst>
          </p:nvPr>
        </p:nvGraphicFramePr>
        <p:xfrm>
          <a:off x="7671332" y="2172628"/>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4773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454E-E4AD-212F-D038-65FC88F1BBD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9A5D57-984A-5897-26BC-A8E50943A6B1}"/>
              </a:ext>
            </a:extLst>
          </p:cNvPr>
          <p:cNvSpPr txBox="1">
            <a:spLocks noGrp="1"/>
          </p:cNvSpPr>
          <p:nvPr>
            <p:ph type="title"/>
          </p:nvPr>
        </p:nvSpPr>
        <p:spPr>
          <a:xfrm>
            <a:off x="726470" y="417692"/>
            <a:ext cx="385515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Future Transportation - Video</a:t>
            </a:r>
          </a:p>
        </p:txBody>
      </p:sp>
      <p:sp>
        <p:nvSpPr>
          <p:cNvPr id="3" name="object 3">
            <a:extLst>
              <a:ext uri="{FF2B5EF4-FFF2-40B4-BE49-F238E27FC236}">
                <a16:creationId xmlns:a16="http://schemas.microsoft.com/office/drawing/2014/main" id="{16442455-4226-A640-3BB2-E975263D82B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Future Transport Pods Tested in Dubai:</a:t>
            </a:r>
          </a:p>
        </p:txBody>
      </p:sp>
      <p:sp>
        <p:nvSpPr>
          <p:cNvPr id="7" name="object 3">
            <a:extLst>
              <a:ext uri="{FF2B5EF4-FFF2-40B4-BE49-F238E27FC236}">
                <a16:creationId xmlns:a16="http://schemas.microsoft.com/office/drawing/2014/main" id="{D75E250B-9F64-4EBB-CF85-B5FBDB6E6441}"/>
              </a:ext>
            </a:extLst>
          </p:cNvPr>
          <p:cNvSpPr txBox="1"/>
          <p:nvPr/>
        </p:nvSpPr>
        <p:spPr>
          <a:xfrm>
            <a:off x="733424" y="1569219"/>
            <a:ext cx="10725152"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This video showcases modular electric transport pods tested in Dubai, featuring autonomous docking, independent steering, and flexible passenger redistribution.</a:t>
            </a:r>
          </a:p>
        </p:txBody>
      </p:sp>
      <p:sp>
        <p:nvSpPr>
          <p:cNvPr id="5" name="object 3">
            <a:extLst>
              <a:ext uri="{FF2B5EF4-FFF2-40B4-BE49-F238E27FC236}">
                <a16:creationId xmlns:a16="http://schemas.microsoft.com/office/drawing/2014/main" id="{45386CA1-FA3E-72DF-CFD0-261C9BBF4E90}"/>
              </a:ext>
            </a:extLst>
          </p:cNvPr>
          <p:cNvSpPr txBox="1"/>
          <p:nvPr/>
        </p:nvSpPr>
        <p:spPr>
          <a:xfrm>
            <a:off x="7629527" y="2342386"/>
            <a:ext cx="3829050" cy="1162956"/>
          </a:xfrm>
          <a:prstGeom prst="rect">
            <a:avLst/>
          </a:prstGeom>
        </p:spPr>
        <p:txBody>
          <a:bodyPr vert="horz" wrap="square" lIns="0" tIns="16329" rIns="0" bIns="0" rtlCol="0">
            <a:spAutoFit/>
          </a:bodyPr>
          <a:lstStyle/>
          <a:p>
            <a:pPr marL="16328" lvl="0"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Tommaso </a:t>
            </a:r>
            <a:r>
              <a:rPr lang="en-GB" sz="1800" dirty="0" err="1">
                <a:solidFill>
                  <a:sysClr val="windowText" lastClr="000000"/>
                </a:solidFill>
                <a:latin typeface="Arial"/>
                <a:cs typeface="Arial"/>
              </a:rPr>
              <a:t>Gecchelin</a:t>
            </a:r>
            <a:r>
              <a:rPr lang="en-GB" sz="1800" dirty="0">
                <a:solidFill>
                  <a:sysClr val="windowText" lastClr="000000"/>
                </a:solidFill>
                <a:latin typeface="Arial"/>
                <a:cs typeface="Arial"/>
              </a:rPr>
              <a:t> </a:t>
            </a:r>
          </a:p>
          <a:p>
            <a:pPr marL="16328" lvl="0" defTabSz="1175644" hangingPunct="1">
              <a:lnSpc>
                <a:spcPct val="100000"/>
              </a:lnSpc>
              <a:spcBef>
                <a:spcPts val="129"/>
              </a:spcBef>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lvl="0" defTabSz="1175644" hangingPunct="1">
              <a:lnSpc>
                <a:spcPct val="100000"/>
              </a:lnSpc>
              <a:spcBef>
                <a:spcPts val="129"/>
              </a:spcBef>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https://youtu.be/kJlQaCIUHTI</a:t>
            </a:r>
            <a:endParaRPr lang="en-GB" sz="1800" dirty="0">
              <a:solidFill>
                <a:sysClr val="windowText" lastClr="000000"/>
              </a:solidFill>
              <a:latin typeface="Arial"/>
              <a:cs typeface="Arial"/>
            </a:endParaRPr>
          </a:p>
        </p:txBody>
      </p:sp>
      <p:pic>
        <p:nvPicPr>
          <p:cNvPr id="6" name="Online Media 5" title="NEXT Future Transportation - Full Scale Working Modular Prototypes Testing in Dubai">
            <a:hlinkClick r:id="" action="ppaction://media"/>
            <a:extLst>
              <a:ext uri="{FF2B5EF4-FFF2-40B4-BE49-F238E27FC236}">
                <a16:creationId xmlns:a16="http://schemas.microsoft.com/office/drawing/2014/main" id="{3B3595A5-F0FB-CAB1-7566-EAA4241587F2}"/>
              </a:ext>
            </a:extLst>
          </p:cNvPr>
          <p:cNvPicPr>
            <a:picLocks noRot="1" noChangeAspect="1"/>
          </p:cNvPicPr>
          <p:nvPr>
            <a:videoFile r:link="rId1"/>
          </p:nvPr>
        </p:nvPicPr>
        <p:blipFill>
          <a:blip r:embed="rId4"/>
          <a:stretch>
            <a:fillRect/>
          </a:stretch>
        </p:blipFill>
        <p:spPr>
          <a:xfrm>
            <a:off x="733423" y="2342386"/>
            <a:ext cx="6528381" cy="3688544"/>
          </a:xfrm>
          <a:prstGeom prst="rect">
            <a:avLst/>
          </a:prstGeom>
        </p:spPr>
      </p:pic>
    </p:spTree>
    <p:extLst>
      <p:ext uri="{BB962C8B-B14F-4D97-AF65-F5344CB8AC3E}">
        <p14:creationId xmlns:p14="http://schemas.microsoft.com/office/powerpoint/2010/main" val="4698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84DC-CFDC-D58D-4D91-EF03296069F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AA31E67-F6D9-1BF0-BCD9-2D03D7DD14E7}"/>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Expectations &amp; Support</a:t>
            </a:r>
          </a:p>
        </p:txBody>
      </p:sp>
    </p:spTree>
    <p:extLst>
      <p:ext uri="{BB962C8B-B14F-4D97-AF65-F5344CB8AC3E}">
        <p14:creationId xmlns:p14="http://schemas.microsoft.com/office/powerpoint/2010/main" val="2038713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AF81E-DB13-52DC-D44D-182AE8F92AE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37289D-263D-3D3E-8D0C-0AA05BB70F19}"/>
              </a:ext>
            </a:extLst>
          </p:cNvPr>
          <p:cNvSpPr txBox="1">
            <a:spLocks noGrp="1"/>
          </p:cNvSpPr>
          <p:nvPr>
            <p:ph type="title"/>
          </p:nvPr>
        </p:nvSpPr>
        <p:spPr>
          <a:xfrm>
            <a:off x="726470" y="417692"/>
            <a:ext cx="340276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Expectations &amp; Support</a:t>
            </a:r>
          </a:p>
        </p:txBody>
      </p:sp>
      <p:sp>
        <p:nvSpPr>
          <p:cNvPr id="3" name="object 3">
            <a:extLst>
              <a:ext uri="{FF2B5EF4-FFF2-40B4-BE49-F238E27FC236}">
                <a16:creationId xmlns:a16="http://schemas.microsoft.com/office/drawing/2014/main" id="{4B16D5A5-ACE0-59CE-AD1A-8681CE1B555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4.1 What We Expect from Students:</a:t>
            </a:r>
          </a:p>
        </p:txBody>
      </p:sp>
      <p:sp>
        <p:nvSpPr>
          <p:cNvPr id="7" name="object 3">
            <a:extLst>
              <a:ext uri="{FF2B5EF4-FFF2-40B4-BE49-F238E27FC236}">
                <a16:creationId xmlns:a16="http://schemas.microsoft.com/office/drawing/2014/main" id="{F85A9D62-6FCD-3047-AD6F-953DBD8B99A4}"/>
              </a:ext>
            </a:extLst>
          </p:cNvPr>
          <p:cNvSpPr txBox="1"/>
          <p:nvPr/>
        </p:nvSpPr>
        <p:spPr>
          <a:xfrm>
            <a:off x="733424" y="15660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We encourage you to participate actively in all lectures, ask questions, and fully engage with the course materials. Your success in this course depends on consistent attendance, thoughtful learning, and your willingness to explore the topics discussed.</a:t>
            </a:r>
          </a:p>
        </p:txBody>
      </p:sp>
      <p:sp>
        <p:nvSpPr>
          <p:cNvPr id="9" name="object 3">
            <a:extLst>
              <a:ext uri="{FF2B5EF4-FFF2-40B4-BE49-F238E27FC236}">
                <a16:creationId xmlns:a16="http://schemas.microsoft.com/office/drawing/2014/main" id="{D6DCCB3C-2D43-48F3-2D2D-138D3760620F}"/>
              </a:ext>
            </a:extLst>
          </p:cNvPr>
          <p:cNvSpPr txBox="1"/>
          <p:nvPr/>
        </p:nvSpPr>
        <p:spPr>
          <a:xfrm>
            <a:off x="733424" y="2573925"/>
            <a:ext cx="10725152" cy="2093980"/>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Regular participation in all lectures</a:t>
            </a:r>
          </a:p>
          <a:p>
            <a:pPr marL="354013" defTabSz="1175644" hangingPunct="1">
              <a:lnSpc>
                <a:spcPct val="150000"/>
              </a:lnSpc>
              <a:spcBef>
                <a:spcPts val="129"/>
              </a:spcBef>
            </a:pPr>
            <a:r>
              <a:rPr lang="en-GB" sz="1800" dirty="0">
                <a:solidFill>
                  <a:sysClr val="windowText" lastClr="000000"/>
                </a:solidFill>
                <a:latin typeface="Arial"/>
                <a:cs typeface="Arial"/>
              </a:rPr>
              <a:t>✅ On-time review of lecture materials</a:t>
            </a:r>
          </a:p>
          <a:p>
            <a:pPr marL="354013" defTabSz="1175644" hangingPunct="1">
              <a:lnSpc>
                <a:spcPct val="150000"/>
              </a:lnSpc>
              <a:spcBef>
                <a:spcPts val="129"/>
              </a:spcBef>
            </a:pPr>
            <a:r>
              <a:rPr lang="en-GB" sz="1800" dirty="0">
                <a:solidFill>
                  <a:sysClr val="windowText" lastClr="000000"/>
                </a:solidFill>
                <a:latin typeface="Arial"/>
                <a:cs typeface="Arial"/>
              </a:rPr>
              <a:t>✅ A curious and open mindset</a:t>
            </a:r>
          </a:p>
          <a:p>
            <a:pPr marL="354013" defTabSz="1175644" hangingPunct="1">
              <a:lnSpc>
                <a:spcPct val="150000"/>
              </a:lnSpc>
              <a:spcBef>
                <a:spcPts val="129"/>
              </a:spcBef>
            </a:pPr>
            <a:r>
              <a:rPr lang="en-GB" sz="1800" dirty="0">
                <a:solidFill>
                  <a:sysClr val="windowText" lastClr="000000"/>
                </a:solidFill>
                <a:latin typeface="Arial"/>
                <a:cs typeface="Arial"/>
              </a:rPr>
              <a:t>✅ Active note-taking and reflection</a:t>
            </a:r>
          </a:p>
          <a:p>
            <a:pPr marL="354013" defTabSz="1175644" hangingPunct="1">
              <a:lnSpc>
                <a:spcPct val="150000"/>
              </a:lnSpc>
              <a:spcBef>
                <a:spcPts val="129"/>
              </a:spcBef>
            </a:pPr>
            <a:r>
              <a:rPr lang="en-GB" sz="1800" dirty="0">
                <a:solidFill>
                  <a:sysClr val="windowText" lastClr="000000"/>
                </a:solidFill>
                <a:latin typeface="Arial"/>
                <a:cs typeface="Arial"/>
              </a:rPr>
              <a:t>✅ Engagement with real-world transport issues</a:t>
            </a:r>
          </a:p>
        </p:txBody>
      </p:sp>
    </p:spTree>
    <p:extLst>
      <p:ext uri="{BB962C8B-B14F-4D97-AF65-F5344CB8AC3E}">
        <p14:creationId xmlns:p14="http://schemas.microsoft.com/office/powerpoint/2010/main" val="15893253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31824-23E6-2DB5-F00C-B0399C19618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26EF523-B534-3F1E-A1BA-A20738EF9C0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4.2 What You Can Expect from Us:</a:t>
            </a:r>
          </a:p>
        </p:txBody>
      </p:sp>
      <p:sp>
        <p:nvSpPr>
          <p:cNvPr id="7" name="object 3">
            <a:extLst>
              <a:ext uri="{FF2B5EF4-FFF2-40B4-BE49-F238E27FC236}">
                <a16:creationId xmlns:a16="http://schemas.microsoft.com/office/drawing/2014/main" id="{DC17BB4A-90B9-BF59-D4DE-36FA6DA90152}"/>
              </a:ext>
            </a:extLst>
          </p:cNvPr>
          <p:cNvSpPr txBox="1"/>
          <p:nvPr/>
        </p:nvSpPr>
        <p:spPr>
          <a:xfrm>
            <a:off x="726470" y="2568060"/>
            <a:ext cx="10725152" cy="2093980"/>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Clear, simple explanations of complex topics</a:t>
            </a:r>
          </a:p>
          <a:p>
            <a:pPr marL="354013" defTabSz="1175644" hangingPunct="1">
              <a:lnSpc>
                <a:spcPct val="150000"/>
              </a:lnSpc>
              <a:spcBef>
                <a:spcPts val="129"/>
              </a:spcBef>
            </a:pPr>
            <a:r>
              <a:rPr lang="en-GB" sz="1800" dirty="0">
                <a:solidFill>
                  <a:sysClr val="windowText" lastClr="000000"/>
                </a:solidFill>
                <a:latin typeface="Arial"/>
                <a:cs typeface="Arial"/>
              </a:rPr>
              <a:t>✅ Easy-to-follow slides and learning materials</a:t>
            </a:r>
          </a:p>
          <a:p>
            <a:pPr marL="354013" defTabSz="1175644" hangingPunct="1">
              <a:lnSpc>
                <a:spcPct val="150000"/>
              </a:lnSpc>
              <a:spcBef>
                <a:spcPts val="129"/>
              </a:spcBef>
            </a:pPr>
            <a:r>
              <a:rPr lang="en-GB" sz="1800" dirty="0">
                <a:solidFill>
                  <a:sysClr val="windowText" lastClr="000000"/>
                </a:solidFill>
                <a:latin typeface="Arial"/>
                <a:cs typeface="Arial"/>
              </a:rPr>
              <a:t>✅ Interactive discussions and space for questions</a:t>
            </a:r>
          </a:p>
          <a:p>
            <a:pPr marL="354013" defTabSz="1175644" hangingPunct="1">
              <a:lnSpc>
                <a:spcPct val="150000"/>
              </a:lnSpc>
              <a:spcBef>
                <a:spcPts val="129"/>
              </a:spcBef>
            </a:pPr>
            <a:r>
              <a:rPr lang="en-GB" sz="1800" dirty="0">
                <a:solidFill>
                  <a:sysClr val="windowText" lastClr="000000"/>
                </a:solidFill>
                <a:latin typeface="Arial"/>
                <a:cs typeface="Arial"/>
              </a:rPr>
              <a:t>✅ Guidance for applying theory to practice</a:t>
            </a:r>
          </a:p>
          <a:p>
            <a:pPr marL="354013" defTabSz="1175644" hangingPunct="1">
              <a:lnSpc>
                <a:spcPct val="150000"/>
              </a:lnSpc>
              <a:spcBef>
                <a:spcPts val="129"/>
              </a:spcBef>
            </a:pPr>
            <a:r>
              <a:rPr lang="en-GB" sz="1800" dirty="0">
                <a:solidFill>
                  <a:sysClr val="windowText" lastClr="000000"/>
                </a:solidFill>
                <a:latin typeface="Arial"/>
                <a:cs typeface="Arial"/>
              </a:rPr>
              <a:t>✅ Encouragement to develop critical thinking</a:t>
            </a:r>
          </a:p>
        </p:txBody>
      </p:sp>
      <p:sp>
        <p:nvSpPr>
          <p:cNvPr id="4" name="object 3">
            <a:extLst>
              <a:ext uri="{FF2B5EF4-FFF2-40B4-BE49-F238E27FC236}">
                <a16:creationId xmlns:a16="http://schemas.microsoft.com/office/drawing/2014/main" id="{CDB25DD0-0044-3A84-5974-006D7738C728}"/>
              </a:ext>
            </a:extLst>
          </p:cNvPr>
          <p:cNvSpPr txBox="1"/>
          <p:nvPr/>
        </p:nvSpPr>
        <p:spPr>
          <a:xfrm>
            <a:off x="733424" y="15660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You can expect clear explanations, simple learning materials, and supportive guidance throughout the course. We will help you understand complex topics step by step and encourage you to ask questions and think critically. You will always have access to help when you need it.</a:t>
            </a:r>
          </a:p>
        </p:txBody>
      </p:sp>
      <p:sp>
        <p:nvSpPr>
          <p:cNvPr id="8" name="object 2">
            <a:extLst>
              <a:ext uri="{FF2B5EF4-FFF2-40B4-BE49-F238E27FC236}">
                <a16:creationId xmlns:a16="http://schemas.microsoft.com/office/drawing/2014/main" id="{BE6E5D3C-4C35-76BA-6318-2F90F3A0F8DD}"/>
              </a:ext>
            </a:extLst>
          </p:cNvPr>
          <p:cNvSpPr txBox="1">
            <a:spLocks/>
          </p:cNvSpPr>
          <p:nvPr/>
        </p:nvSpPr>
        <p:spPr>
          <a:xfrm>
            <a:off x="726470" y="417692"/>
            <a:ext cx="340276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Expectations &amp; Support</a:t>
            </a:r>
            <a:endParaRPr lang="en-GB" sz="2400" b="1" dirty="0">
              <a:solidFill>
                <a:schemeClr val="bg1"/>
              </a:solidFill>
            </a:endParaRPr>
          </a:p>
        </p:txBody>
      </p:sp>
    </p:spTree>
    <p:extLst>
      <p:ext uri="{BB962C8B-B14F-4D97-AF65-F5344CB8AC3E}">
        <p14:creationId xmlns:p14="http://schemas.microsoft.com/office/powerpoint/2010/main" val="387991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F65D-CFEA-26F8-248A-02CB3D3A2C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8DD22E-5B42-9A88-FB44-51431D9D582D}"/>
              </a:ext>
            </a:extLst>
          </p:cNvPr>
          <p:cNvSpPr txBox="1">
            <a:spLocks noGrp="1"/>
          </p:cNvSpPr>
          <p:nvPr>
            <p:ph type="title"/>
          </p:nvPr>
        </p:nvSpPr>
        <p:spPr>
          <a:xfrm>
            <a:off x="726470" y="417692"/>
            <a:ext cx="659835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of Global Course Structure: Lectures</a:t>
            </a:r>
          </a:p>
        </p:txBody>
      </p:sp>
      <p:sp>
        <p:nvSpPr>
          <p:cNvPr id="3" name="object 3">
            <a:extLst>
              <a:ext uri="{FF2B5EF4-FFF2-40B4-BE49-F238E27FC236}">
                <a16:creationId xmlns:a16="http://schemas.microsoft.com/office/drawing/2014/main" id="{92B4B7A3-AABB-CB43-B664-17FBB3943F0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Global Overview &amp; Objectives</a:t>
            </a:r>
          </a:p>
        </p:txBody>
      </p:sp>
      <p:sp>
        <p:nvSpPr>
          <p:cNvPr id="7" name="object 3">
            <a:extLst>
              <a:ext uri="{FF2B5EF4-FFF2-40B4-BE49-F238E27FC236}">
                <a16:creationId xmlns:a16="http://schemas.microsoft.com/office/drawing/2014/main" id="{1DF8A56E-50DA-1DA4-4A39-DD1A5F2DCC53}"/>
              </a:ext>
            </a:extLst>
          </p:cNvPr>
          <p:cNvSpPr txBox="1"/>
          <p:nvPr/>
        </p:nvSpPr>
        <p:spPr>
          <a:xfrm>
            <a:off x="733424" y="1569219"/>
            <a:ext cx="10725152" cy="14014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series introduces key ideas in </a:t>
            </a:r>
            <a:r>
              <a:rPr lang="en-GB" sz="1800" b="1" dirty="0">
                <a:solidFill>
                  <a:sysClr val="windowText" lastClr="000000"/>
                </a:solidFill>
                <a:latin typeface="Arial"/>
                <a:cs typeface="Arial"/>
              </a:rPr>
              <a:t>transport research and analysis</a:t>
            </a:r>
            <a:r>
              <a:rPr lang="en-GB" sz="1800" dirty="0">
                <a:solidFill>
                  <a:sysClr val="windowText" lastClr="000000"/>
                </a:solidFill>
                <a:latin typeface="Arial"/>
                <a:cs typeface="Arial"/>
              </a:rPr>
              <a:t>. You will learn about </a:t>
            </a:r>
            <a:r>
              <a:rPr lang="en-GB" sz="1800" b="1" dirty="0">
                <a:solidFill>
                  <a:sysClr val="windowText" lastClr="000000"/>
                </a:solidFill>
                <a:latin typeface="Arial"/>
                <a:cs typeface="Arial"/>
              </a:rPr>
              <a:t>transport demand, traffic flow, public transport, and sustainable mobility</a:t>
            </a:r>
            <a:r>
              <a:rPr lang="en-GB" sz="1800" dirty="0">
                <a:solidFill>
                  <a:sysClr val="windowText" lastClr="000000"/>
                </a:solidFill>
                <a:latin typeface="Arial"/>
                <a:cs typeface="Arial"/>
              </a:rPr>
              <a:t>. The lectures will help you understand </a:t>
            </a:r>
            <a:r>
              <a:rPr lang="en-GB" sz="1800" b="1" dirty="0">
                <a:solidFill>
                  <a:sysClr val="windowText" lastClr="000000"/>
                </a:solidFill>
                <a:latin typeface="Arial"/>
                <a:cs typeface="Arial"/>
              </a:rPr>
              <a:t>how transport systems work, how to model them</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how to evaluate policies</a:t>
            </a:r>
            <a:r>
              <a:rPr lang="en-GB" sz="1800" dirty="0">
                <a:solidFill>
                  <a:sysClr val="windowText" lastClr="000000"/>
                </a:solidFill>
                <a:latin typeface="Arial"/>
                <a:cs typeface="Arial"/>
              </a:rPr>
              <a:t>. We will also explore new technologies like intelligent systems and autonomous vehicles. This course builds the knowledge you need to solve real transport problems in the future.</a:t>
            </a:r>
          </a:p>
        </p:txBody>
      </p:sp>
      <p:sp>
        <p:nvSpPr>
          <p:cNvPr id="4" name="object 3">
            <a:extLst>
              <a:ext uri="{FF2B5EF4-FFF2-40B4-BE49-F238E27FC236}">
                <a16:creationId xmlns:a16="http://schemas.microsoft.com/office/drawing/2014/main" id="{7B3AACD3-8D7B-98DF-81DA-31DE53A3FB05}"/>
              </a:ext>
            </a:extLst>
          </p:cNvPr>
          <p:cNvSpPr txBox="1"/>
          <p:nvPr/>
        </p:nvSpPr>
        <p:spPr>
          <a:xfrm>
            <a:off x="733424" y="3685033"/>
            <a:ext cx="10825003" cy="2093917"/>
          </a:xfrm>
          <a:prstGeom prst="rect">
            <a:avLst/>
          </a:prstGeom>
        </p:spPr>
        <p:txBody>
          <a:bodyPr vert="horz" wrap="square" lIns="0" tIns="16329" rIns="0" bIns="0" rtlCol="0">
            <a:spAutoFit/>
          </a:bodyPr>
          <a:lstStyle/>
          <a:p>
            <a:pPr marL="354013" defTabSz="1175644" hangingPunct="1">
              <a:lnSpc>
                <a:spcPct val="150000"/>
              </a:lnSpc>
              <a:spcBef>
                <a:spcPts val="129"/>
              </a:spcBef>
            </a:pPr>
            <a:r>
              <a:rPr lang="en-GB" sz="1800" dirty="0">
                <a:solidFill>
                  <a:sysClr val="windowText" lastClr="000000"/>
                </a:solidFill>
                <a:latin typeface="Arial"/>
                <a:cs typeface="Arial"/>
              </a:rPr>
              <a:t>✅ Learn the fundamentals of transport research and system analysis.</a:t>
            </a:r>
          </a:p>
          <a:p>
            <a:pPr marL="354013" defTabSz="1175644" hangingPunct="1">
              <a:lnSpc>
                <a:spcPct val="150000"/>
              </a:lnSpc>
              <a:spcBef>
                <a:spcPts val="129"/>
              </a:spcBef>
            </a:pPr>
            <a:r>
              <a:rPr lang="en-GB" sz="1800" dirty="0">
                <a:solidFill>
                  <a:sysClr val="windowText" lastClr="000000"/>
                </a:solidFill>
                <a:latin typeface="Arial"/>
                <a:cs typeface="Arial"/>
              </a:rPr>
              <a:t>✅ Understand transport demand, traffic flow, public transport, and sustainable planning.</a:t>
            </a:r>
          </a:p>
          <a:p>
            <a:pPr marL="354013" defTabSz="1175644" hangingPunct="1">
              <a:lnSpc>
                <a:spcPct val="150000"/>
              </a:lnSpc>
              <a:spcBef>
                <a:spcPts val="129"/>
              </a:spcBef>
            </a:pPr>
            <a:r>
              <a:rPr lang="en-GB" sz="1800" dirty="0">
                <a:solidFill>
                  <a:sysClr val="windowText" lastClr="000000"/>
                </a:solidFill>
                <a:latin typeface="Arial"/>
                <a:cs typeface="Arial"/>
              </a:rPr>
              <a:t>✅ Explore modern transport technologies like intelligent transport systems and autonomous vehicles.</a:t>
            </a:r>
          </a:p>
          <a:p>
            <a:pPr marL="354013" defTabSz="1175644" hangingPunct="1">
              <a:lnSpc>
                <a:spcPct val="150000"/>
              </a:lnSpc>
              <a:spcBef>
                <a:spcPts val="129"/>
              </a:spcBef>
            </a:pP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transport data using theoretical models and real-world examples.</a:t>
            </a:r>
          </a:p>
          <a:p>
            <a:pPr marL="354013" defTabSz="1175644" hangingPunct="1">
              <a:lnSpc>
                <a:spcPct val="150000"/>
              </a:lnSpc>
              <a:spcBef>
                <a:spcPts val="129"/>
              </a:spcBef>
            </a:pPr>
            <a:r>
              <a:rPr lang="en-GB" sz="1800" dirty="0">
                <a:solidFill>
                  <a:sysClr val="windowText" lastClr="000000"/>
                </a:solidFill>
                <a:latin typeface="Arial"/>
                <a:cs typeface="Arial"/>
              </a:rPr>
              <a:t>✅ Develop skills to evaluate transport policies from economic, environmental, and social perspectives.</a:t>
            </a:r>
          </a:p>
        </p:txBody>
      </p:sp>
      <p:sp>
        <p:nvSpPr>
          <p:cNvPr id="9" name="object 3">
            <a:extLst>
              <a:ext uri="{FF2B5EF4-FFF2-40B4-BE49-F238E27FC236}">
                <a16:creationId xmlns:a16="http://schemas.microsoft.com/office/drawing/2014/main" id="{A0D78C68-53F1-B1DF-21AC-08AF061D7B42}"/>
              </a:ext>
            </a:extLst>
          </p:cNvPr>
          <p:cNvSpPr txBox="1"/>
          <p:nvPr/>
        </p:nvSpPr>
        <p:spPr>
          <a:xfrm>
            <a:off x="733424" y="328225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Course Competencies:</a:t>
            </a:r>
          </a:p>
        </p:txBody>
      </p:sp>
    </p:spTree>
    <p:extLst>
      <p:ext uri="{BB962C8B-B14F-4D97-AF65-F5344CB8AC3E}">
        <p14:creationId xmlns:p14="http://schemas.microsoft.com/office/powerpoint/2010/main" val="27670516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GB" sz="3200" b="1" dirty="0">
                <a:solidFill>
                  <a:schemeClr val="bg1"/>
                </a:solidFill>
              </a:rPr>
              <a:t>References</a:t>
            </a:r>
          </a:p>
        </p:txBody>
      </p:sp>
    </p:spTree>
    <p:extLst>
      <p:ext uri="{BB962C8B-B14F-4D97-AF65-F5344CB8AC3E}">
        <p14:creationId xmlns:p14="http://schemas.microsoft.com/office/powerpoint/2010/main" val="1162155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Reference Textbooks: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873133"/>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b="1" i="1" dirty="0">
                <a:solidFill>
                  <a:sysClr val="windowText" lastClr="000000"/>
                </a:solidFill>
                <a:latin typeface="Arial"/>
                <a:cs typeface="Arial"/>
              </a:rPr>
              <a:t>“Transportation Engineering and Planning” </a:t>
            </a:r>
            <a:r>
              <a:rPr lang="en-GB" sz="1800" dirty="0">
                <a:solidFill>
                  <a:sysClr val="windowText" lastClr="000000"/>
                </a:solidFill>
                <a:latin typeface="Arial"/>
                <a:cs typeface="Arial"/>
              </a:rPr>
              <a:t>by C.S. </a:t>
            </a:r>
            <a:r>
              <a:rPr lang="en-GB" sz="1800" dirty="0" err="1">
                <a:solidFill>
                  <a:sysClr val="windowText" lastClr="000000"/>
                </a:solidFill>
                <a:latin typeface="Arial"/>
                <a:cs typeface="Arial"/>
              </a:rPr>
              <a:t>Papacostas</a:t>
            </a:r>
            <a:r>
              <a:rPr lang="en-GB" sz="1800" dirty="0">
                <a:solidFill>
                  <a:sysClr val="windowText" lastClr="000000"/>
                </a:solidFill>
                <a:latin typeface="Arial"/>
                <a:cs typeface="Arial"/>
              </a:rPr>
              <a:t> &amp; P.D. </a:t>
            </a:r>
            <a:r>
              <a:rPr lang="en-GB" sz="1800" dirty="0" err="1">
                <a:solidFill>
                  <a:sysClr val="windowText" lastClr="000000"/>
                </a:solidFill>
                <a:latin typeface="Arial"/>
                <a:cs typeface="Arial"/>
              </a:rPr>
              <a:t>Prevedouros</a:t>
            </a:r>
            <a:endParaRPr lang="en-GB" sz="1800"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r>
              <a:rPr lang="en-GB" sz="1800" b="1" i="1" dirty="0">
                <a:solidFill>
                  <a:sysClr val="windowText" lastClr="000000"/>
                </a:solidFill>
                <a:latin typeface="Arial"/>
                <a:cs typeface="Arial"/>
              </a:rPr>
              <a:t>“Urban Transportation Planning” </a:t>
            </a:r>
            <a:r>
              <a:rPr lang="en-GB" sz="1800" dirty="0">
                <a:solidFill>
                  <a:sysClr val="windowText" lastClr="000000"/>
                </a:solidFill>
                <a:latin typeface="Arial"/>
                <a:cs typeface="Arial"/>
              </a:rPr>
              <a:t>by Michael D. Meyer &amp; Eric J. Miller</a:t>
            </a:r>
          </a:p>
          <a:p>
            <a:pPr marL="269875" lvl="1" indent="-254000" defTabSz="1175644" hangingPunct="1">
              <a:lnSpc>
                <a:spcPct val="100000"/>
              </a:lnSpc>
              <a:spcBef>
                <a:spcPts val="129"/>
              </a:spcBef>
              <a:buFont typeface="+mj-lt"/>
              <a:buAutoNum type="arabicPeriod"/>
            </a:pPr>
            <a:r>
              <a:rPr lang="en-GB" sz="1800" b="1" i="1" dirty="0">
                <a:solidFill>
                  <a:sysClr val="windowText" lastClr="000000"/>
                </a:solidFill>
                <a:latin typeface="Arial"/>
                <a:cs typeface="Arial"/>
              </a:rPr>
              <a:t>“Data Science for Transportation” </a:t>
            </a:r>
            <a:r>
              <a:rPr lang="en-GB" sz="1800" dirty="0">
                <a:solidFill>
                  <a:sysClr val="windowText" lastClr="000000"/>
                </a:solidFill>
                <a:latin typeface="Arial"/>
                <a:cs typeface="Arial"/>
              </a:rPr>
              <a:t>by </a:t>
            </a:r>
            <a:r>
              <a:rPr lang="en-GB" sz="1800" dirty="0" err="1">
                <a:solidFill>
                  <a:sysClr val="windowText" lastClr="000000"/>
                </a:solidFill>
                <a:latin typeface="Arial"/>
                <a:cs typeface="Arial"/>
              </a:rPr>
              <a:t>Mashrur</a:t>
            </a:r>
            <a:r>
              <a:rPr lang="en-GB" sz="1800" dirty="0">
                <a:solidFill>
                  <a:sysClr val="windowText" lastClr="000000"/>
                </a:solidFill>
                <a:latin typeface="Arial"/>
                <a:cs typeface="Arial"/>
              </a:rPr>
              <a:t> A. Chowdhury, Amy Apon, and Asad J. Khattak</a:t>
            </a: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References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33424" y="2899568"/>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a:solidFill>
                  <a:sysClr val="windowText" lastClr="000000"/>
                </a:solidFill>
                <a:latin typeface="Arial"/>
                <a:cs typeface="Arial"/>
              </a:rPr>
              <a:t>Video </a:t>
            </a:r>
            <a:r>
              <a:rPr lang="en-GB" sz="2000" b="1" dirty="0">
                <a:solidFill>
                  <a:sysClr val="windowText" lastClr="000000"/>
                </a:solidFill>
                <a:latin typeface="Arial"/>
                <a:cs typeface="Arial"/>
              </a:rPr>
              <a:t>Resources:</a:t>
            </a:r>
          </a:p>
        </p:txBody>
      </p:sp>
      <p:sp>
        <p:nvSpPr>
          <p:cNvPr id="13" name="object 3">
            <a:extLst>
              <a:ext uri="{FF2B5EF4-FFF2-40B4-BE49-F238E27FC236}">
                <a16:creationId xmlns:a16="http://schemas.microsoft.com/office/drawing/2014/main" id="{CB5BAAA0-6D8E-EABC-5FAC-323C82B69515}"/>
              </a:ext>
            </a:extLst>
          </p:cNvPr>
          <p:cNvSpPr txBox="1"/>
          <p:nvPr/>
        </p:nvSpPr>
        <p:spPr>
          <a:xfrm>
            <a:off x="733423" y="3389295"/>
            <a:ext cx="10725152" cy="1427131"/>
          </a:xfrm>
          <a:prstGeom prst="rect">
            <a:avLst/>
          </a:prstGeom>
        </p:spPr>
        <p:txBody>
          <a:bodyPr vert="horz" wrap="square" lIns="0" tIns="16329" rIns="0" bIns="0" rtlCol="0">
            <a:spAutoFit/>
          </a:bodyPr>
          <a:lstStyle/>
          <a:p>
            <a:pPr marL="269875" lvl="1" indent="-2540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The Future of Transport – Mobileye</a:t>
            </a:r>
            <a:br>
              <a:rPr lang="en-GB" sz="1800" b="1" dirty="0">
                <a:solidFill>
                  <a:sysClr val="windowText" lastClr="000000"/>
                </a:solidFill>
                <a:latin typeface="Arial"/>
                <a:cs typeface="Arial"/>
              </a:rPr>
            </a:br>
            <a:r>
              <a:rPr lang="en-GB" sz="1800" dirty="0">
                <a:solidFill>
                  <a:sysClr val="windowText" lastClr="000000"/>
                </a:solidFill>
                <a:latin typeface="Arial"/>
                <a:cs typeface="Arial"/>
              </a:rPr>
              <a:t>A quick overview of future transport technologies like smart mobility and autonomous vehicles.</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3"/>
              </a:rPr>
              <a:t>https://youtu.be/nJwD0WIP50s</a:t>
            </a:r>
            <a:endParaRPr lang="en-GB" sz="1800" i="1"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endParaRPr lang="en-GB" sz="1800" i="1" dirty="0">
              <a:solidFill>
                <a:sysClr val="windowText" lastClr="000000"/>
              </a:solidFill>
              <a:latin typeface="Arial"/>
              <a:cs typeface="Arial"/>
            </a:endParaRPr>
          </a:p>
          <a:p>
            <a:pPr marL="269875" lvl="1" indent="-254000" defTabSz="1175644" hangingPunct="1">
              <a:lnSpc>
                <a:spcPct val="100000"/>
              </a:lnSpc>
              <a:spcBef>
                <a:spcPts val="129"/>
              </a:spcBef>
              <a:buFont typeface="+mj-lt"/>
              <a:buAutoNum type="arabicPeriod"/>
            </a:pP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0053-09B3-6BAA-0582-FB3D770FC3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C936EF-641A-62D1-C1F1-606DDFB389DD}"/>
              </a:ext>
            </a:extLst>
          </p:cNvPr>
          <p:cNvSpPr txBox="1">
            <a:spLocks noGrp="1"/>
          </p:cNvSpPr>
          <p:nvPr>
            <p:ph type="title"/>
          </p:nvPr>
        </p:nvSpPr>
        <p:spPr>
          <a:xfrm>
            <a:off x="726470" y="417692"/>
            <a:ext cx="659835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of Global Course Structure: Lectures</a:t>
            </a:r>
          </a:p>
        </p:txBody>
      </p:sp>
      <p:sp>
        <p:nvSpPr>
          <p:cNvPr id="3" name="object 3">
            <a:extLst>
              <a:ext uri="{FF2B5EF4-FFF2-40B4-BE49-F238E27FC236}">
                <a16:creationId xmlns:a16="http://schemas.microsoft.com/office/drawing/2014/main" id="{3E1D50A9-B8A8-8C99-5332-7E18A70C4EF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Global Course Structure Diagram: Lectures Series</a:t>
            </a:r>
          </a:p>
        </p:txBody>
      </p:sp>
      <p:sp>
        <p:nvSpPr>
          <p:cNvPr id="4" name="Rectangle: Rounded Corners 3">
            <a:extLst>
              <a:ext uri="{FF2B5EF4-FFF2-40B4-BE49-F238E27FC236}">
                <a16:creationId xmlns:a16="http://schemas.microsoft.com/office/drawing/2014/main" id="{8713109D-6B88-E2C7-20A5-6DDEAEB1B075}"/>
              </a:ext>
            </a:extLst>
          </p:cNvPr>
          <p:cNvSpPr/>
          <p:nvPr/>
        </p:nvSpPr>
        <p:spPr>
          <a:xfrm>
            <a:off x="4257573" y="1557364"/>
            <a:ext cx="3676851" cy="4523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800" b="1" dirty="0"/>
              <a:t> Transport Research and Analysis</a:t>
            </a:r>
          </a:p>
        </p:txBody>
      </p:sp>
      <p:sp>
        <p:nvSpPr>
          <p:cNvPr id="5" name="Rectangle: Rounded Corners 4">
            <a:extLst>
              <a:ext uri="{FF2B5EF4-FFF2-40B4-BE49-F238E27FC236}">
                <a16:creationId xmlns:a16="http://schemas.microsoft.com/office/drawing/2014/main" id="{140234CE-EA89-9EF9-A97D-72C4ECBF5C52}"/>
              </a:ext>
            </a:extLst>
          </p:cNvPr>
          <p:cNvSpPr/>
          <p:nvPr/>
        </p:nvSpPr>
        <p:spPr>
          <a:xfrm>
            <a:off x="726470"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1</a:t>
            </a:r>
            <a:endParaRPr lang="LID4096" sz="1700" b="1" dirty="0"/>
          </a:p>
        </p:txBody>
      </p:sp>
      <p:sp>
        <p:nvSpPr>
          <p:cNvPr id="6" name="Rectangle: Rounded Corners 5">
            <a:extLst>
              <a:ext uri="{FF2B5EF4-FFF2-40B4-BE49-F238E27FC236}">
                <a16:creationId xmlns:a16="http://schemas.microsoft.com/office/drawing/2014/main" id="{36651C29-C037-F0BF-E44C-098CE4C0B4F6}"/>
              </a:ext>
            </a:extLst>
          </p:cNvPr>
          <p:cNvSpPr/>
          <p:nvPr/>
        </p:nvSpPr>
        <p:spPr>
          <a:xfrm>
            <a:off x="2577578"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2</a:t>
            </a:r>
            <a:endParaRPr lang="LID4096" sz="1700" b="1" dirty="0"/>
          </a:p>
        </p:txBody>
      </p:sp>
      <p:sp>
        <p:nvSpPr>
          <p:cNvPr id="7" name="Rectangle: Rounded Corners 6">
            <a:extLst>
              <a:ext uri="{FF2B5EF4-FFF2-40B4-BE49-F238E27FC236}">
                <a16:creationId xmlns:a16="http://schemas.microsoft.com/office/drawing/2014/main" id="{16A72BFA-5223-AD86-DAC4-9CBC271C24C8}"/>
              </a:ext>
            </a:extLst>
          </p:cNvPr>
          <p:cNvSpPr/>
          <p:nvPr/>
        </p:nvSpPr>
        <p:spPr>
          <a:xfrm>
            <a:off x="4428686"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3</a:t>
            </a:r>
            <a:endParaRPr lang="LID4096" sz="1700" b="1" dirty="0"/>
          </a:p>
        </p:txBody>
      </p:sp>
      <p:sp>
        <p:nvSpPr>
          <p:cNvPr id="8" name="Rectangle: Rounded Corners 7">
            <a:extLst>
              <a:ext uri="{FF2B5EF4-FFF2-40B4-BE49-F238E27FC236}">
                <a16:creationId xmlns:a16="http://schemas.microsoft.com/office/drawing/2014/main" id="{C69FB77B-987F-A501-F180-91F2157DD42F}"/>
              </a:ext>
            </a:extLst>
          </p:cNvPr>
          <p:cNvSpPr/>
          <p:nvPr/>
        </p:nvSpPr>
        <p:spPr>
          <a:xfrm>
            <a:off x="6401100" y="2712170"/>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4</a:t>
            </a:r>
            <a:endParaRPr lang="LID4096" sz="1700" b="1" dirty="0"/>
          </a:p>
        </p:txBody>
      </p:sp>
      <p:sp>
        <p:nvSpPr>
          <p:cNvPr id="9" name="Rectangle: Rounded Corners 8">
            <a:extLst>
              <a:ext uri="{FF2B5EF4-FFF2-40B4-BE49-F238E27FC236}">
                <a16:creationId xmlns:a16="http://schemas.microsoft.com/office/drawing/2014/main" id="{DEF98B1F-D205-4821-5CEC-AB85076AB3F5}"/>
              </a:ext>
            </a:extLst>
          </p:cNvPr>
          <p:cNvSpPr/>
          <p:nvPr/>
        </p:nvSpPr>
        <p:spPr>
          <a:xfrm>
            <a:off x="8252210"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5</a:t>
            </a:r>
            <a:endParaRPr lang="LID4096" sz="1700" b="1" dirty="0"/>
          </a:p>
        </p:txBody>
      </p:sp>
      <p:sp>
        <p:nvSpPr>
          <p:cNvPr id="10" name="Rectangle: Rounded Corners 9">
            <a:extLst>
              <a:ext uri="{FF2B5EF4-FFF2-40B4-BE49-F238E27FC236}">
                <a16:creationId xmlns:a16="http://schemas.microsoft.com/office/drawing/2014/main" id="{BBCB5ACA-7EDE-4DB7-8209-EC49395A13A8}"/>
              </a:ext>
            </a:extLst>
          </p:cNvPr>
          <p:cNvSpPr/>
          <p:nvPr/>
        </p:nvSpPr>
        <p:spPr>
          <a:xfrm>
            <a:off x="10096364" y="2709738"/>
            <a:ext cx="1362212" cy="4523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GB" sz="1700" b="1" dirty="0"/>
              <a:t>Module 6</a:t>
            </a:r>
            <a:endParaRPr lang="LID4096" sz="1700" b="1" dirty="0"/>
          </a:p>
        </p:txBody>
      </p:sp>
      <p:sp>
        <p:nvSpPr>
          <p:cNvPr id="11" name="Rectangle: Rounded Corners 10">
            <a:extLst>
              <a:ext uri="{FF2B5EF4-FFF2-40B4-BE49-F238E27FC236}">
                <a16:creationId xmlns:a16="http://schemas.microsoft.com/office/drawing/2014/main" id="{2D7BB8F4-66CF-AD72-7337-B6A5F08A5739}"/>
              </a:ext>
            </a:extLst>
          </p:cNvPr>
          <p:cNvSpPr/>
          <p:nvPr/>
        </p:nvSpPr>
        <p:spPr>
          <a:xfrm>
            <a:off x="1106905"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a:t>
            </a:r>
            <a:endParaRPr lang="LID4096" sz="1400" dirty="0"/>
          </a:p>
        </p:txBody>
      </p:sp>
      <p:sp>
        <p:nvSpPr>
          <p:cNvPr id="12" name="Rectangle: Rounded Corners 11">
            <a:extLst>
              <a:ext uri="{FF2B5EF4-FFF2-40B4-BE49-F238E27FC236}">
                <a16:creationId xmlns:a16="http://schemas.microsoft.com/office/drawing/2014/main" id="{AF4501B0-1C85-5010-D266-C1C163DC95AA}"/>
              </a:ext>
            </a:extLst>
          </p:cNvPr>
          <p:cNvSpPr/>
          <p:nvPr/>
        </p:nvSpPr>
        <p:spPr>
          <a:xfrm>
            <a:off x="1106905"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a:t>
            </a:r>
            <a:endParaRPr lang="LID4096" sz="1400" dirty="0"/>
          </a:p>
        </p:txBody>
      </p:sp>
      <p:sp>
        <p:nvSpPr>
          <p:cNvPr id="13" name="Rectangle: Rounded Corners 12">
            <a:extLst>
              <a:ext uri="{FF2B5EF4-FFF2-40B4-BE49-F238E27FC236}">
                <a16:creationId xmlns:a16="http://schemas.microsoft.com/office/drawing/2014/main" id="{7DAB0A8B-67AD-5A26-8DBC-6C58994BD3AB}"/>
              </a:ext>
            </a:extLst>
          </p:cNvPr>
          <p:cNvSpPr/>
          <p:nvPr/>
        </p:nvSpPr>
        <p:spPr>
          <a:xfrm>
            <a:off x="1106905"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3</a:t>
            </a:r>
            <a:endParaRPr lang="LID4096" sz="1400" dirty="0"/>
          </a:p>
        </p:txBody>
      </p:sp>
      <p:sp>
        <p:nvSpPr>
          <p:cNvPr id="14" name="Rectangle: Rounded Corners 13">
            <a:extLst>
              <a:ext uri="{FF2B5EF4-FFF2-40B4-BE49-F238E27FC236}">
                <a16:creationId xmlns:a16="http://schemas.microsoft.com/office/drawing/2014/main" id="{A1828DB8-C134-3EE6-645B-C3D6B333CDC2}"/>
              </a:ext>
            </a:extLst>
          </p:cNvPr>
          <p:cNvSpPr/>
          <p:nvPr/>
        </p:nvSpPr>
        <p:spPr>
          <a:xfrm>
            <a:off x="1106905" y="5191417"/>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4</a:t>
            </a:r>
            <a:endParaRPr lang="LID4096" sz="1400" dirty="0"/>
          </a:p>
        </p:txBody>
      </p:sp>
      <p:cxnSp>
        <p:nvCxnSpPr>
          <p:cNvPr id="17" name="Straight Connector 16">
            <a:extLst>
              <a:ext uri="{FF2B5EF4-FFF2-40B4-BE49-F238E27FC236}">
                <a16:creationId xmlns:a16="http://schemas.microsoft.com/office/drawing/2014/main" id="{6C6A94DA-C835-CF13-686F-95A647A6F430}"/>
              </a:ext>
            </a:extLst>
          </p:cNvPr>
          <p:cNvCxnSpPr>
            <a:cxnSpLocks/>
            <a:stCxn id="4" idx="2"/>
          </p:cNvCxnSpPr>
          <p:nvPr/>
        </p:nvCxnSpPr>
        <p:spPr>
          <a:xfrm>
            <a:off x="6095999" y="2009751"/>
            <a:ext cx="0" cy="34600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45C2D066-009E-37A0-9F7D-3D3E4B385388}"/>
              </a:ext>
            </a:extLst>
          </p:cNvPr>
          <p:cNvCxnSpPr>
            <a:endCxn id="5" idx="0"/>
          </p:cNvCxnSpPr>
          <p:nvPr/>
        </p:nvCxnSpPr>
        <p:spPr>
          <a:xfrm rot="10800000" flipV="1">
            <a:off x="1407577" y="2358190"/>
            <a:ext cx="4688423" cy="353979"/>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11F97832-5549-04D4-4B60-6AF32FC6AF0E}"/>
              </a:ext>
            </a:extLst>
          </p:cNvPr>
          <p:cNvCxnSpPr>
            <a:endCxn id="10" idx="0"/>
          </p:cNvCxnSpPr>
          <p:nvPr/>
        </p:nvCxnSpPr>
        <p:spPr>
          <a:xfrm>
            <a:off x="6095999" y="2358191"/>
            <a:ext cx="4681471" cy="351547"/>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626A7C2-13A0-D8B9-FDA1-D5DE03DEF3C5}"/>
              </a:ext>
            </a:extLst>
          </p:cNvPr>
          <p:cNvCxnSpPr>
            <a:endCxn id="9" idx="0"/>
          </p:cNvCxnSpPr>
          <p:nvPr/>
        </p:nvCxnSpPr>
        <p:spPr>
          <a:xfrm>
            <a:off x="8933316"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566B451-8A12-1228-3C86-C1F54C8EF36F}"/>
              </a:ext>
            </a:extLst>
          </p:cNvPr>
          <p:cNvCxnSpPr/>
          <p:nvPr/>
        </p:nvCxnSpPr>
        <p:spPr>
          <a:xfrm>
            <a:off x="7081673" y="2355758"/>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1F0A8E8-DA9C-8873-BA40-E28F6F6BBFA7}"/>
              </a:ext>
            </a:extLst>
          </p:cNvPr>
          <p:cNvCxnSpPr/>
          <p:nvPr/>
        </p:nvCxnSpPr>
        <p:spPr>
          <a:xfrm>
            <a:off x="5109792"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F811CF3-1562-FC22-3B3B-2451AFFC3A9D}"/>
              </a:ext>
            </a:extLst>
          </p:cNvPr>
          <p:cNvCxnSpPr/>
          <p:nvPr/>
        </p:nvCxnSpPr>
        <p:spPr>
          <a:xfrm>
            <a:off x="3255857" y="2358190"/>
            <a:ext cx="0" cy="3515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5076640D-A4B5-7B3E-3DDF-A5A5B6F66BA4}"/>
              </a:ext>
            </a:extLst>
          </p:cNvPr>
          <p:cNvCxnSpPr>
            <a:cxnSpLocks/>
            <a:endCxn id="14" idx="1"/>
          </p:cNvCxnSpPr>
          <p:nvPr/>
        </p:nvCxnSpPr>
        <p:spPr>
          <a:xfrm rot="16200000" flipH="1">
            <a:off x="-135803" y="4125699"/>
            <a:ext cx="2206282"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C27B681-2161-F40A-160A-8C8E0C9555A9}"/>
              </a:ext>
            </a:extLst>
          </p:cNvPr>
          <p:cNvCxnSpPr>
            <a:stCxn id="11" idx="1"/>
          </p:cNvCxnSpPr>
          <p:nvPr/>
        </p:nvCxnSpPr>
        <p:spPr>
          <a:xfrm flipH="1">
            <a:off x="827771"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37" name="Straight Arrow Connector 36">
            <a:extLst>
              <a:ext uri="{FF2B5EF4-FFF2-40B4-BE49-F238E27FC236}">
                <a16:creationId xmlns:a16="http://schemas.microsoft.com/office/drawing/2014/main" id="{699A62E5-DA6E-8935-BCBF-F6DF0C94EF44}"/>
              </a:ext>
            </a:extLst>
          </p:cNvPr>
          <p:cNvCxnSpPr/>
          <p:nvPr/>
        </p:nvCxnSpPr>
        <p:spPr>
          <a:xfrm flipH="1">
            <a:off x="827771"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38" name="Straight Arrow Connector 37">
            <a:extLst>
              <a:ext uri="{FF2B5EF4-FFF2-40B4-BE49-F238E27FC236}">
                <a16:creationId xmlns:a16="http://schemas.microsoft.com/office/drawing/2014/main" id="{42798811-6537-ED97-9971-D318FD0DA25E}"/>
              </a:ext>
            </a:extLst>
          </p:cNvPr>
          <p:cNvCxnSpPr/>
          <p:nvPr/>
        </p:nvCxnSpPr>
        <p:spPr>
          <a:xfrm flipH="1">
            <a:off x="827771" y="481465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41" name="Rectangle: Rounded Corners 40">
            <a:extLst>
              <a:ext uri="{FF2B5EF4-FFF2-40B4-BE49-F238E27FC236}">
                <a16:creationId xmlns:a16="http://schemas.microsoft.com/office/drawing/2014/main" id="{CFA88662-B7B0-B558-5B1D-B509CBA4FAF1}"/>
              </a:ext>
            </a:extLst>
          </p:cNvPr>
          <p:cNvSpPr/>
          <p:nvPr/>
        </p:nvSpPr>
        <p:spPr>
          <a:xfrm>
            <a:off x="2951058"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5</a:t>
            </a:r>
            <a:endParaRPr lang="LID4096" sz="1400" dirty="0"/>
          </a:p>
        </p:txBody>
      </p:sp>
      <p:sp>
        <p:nvSpPr>
          <p:cNvPr id="42" name="Rectangle: Rounded Corners 41">
            <a:extLst>
              <a:ext uri="{FF2B5EF4-FFF2-40B4-BE49-F238E27FC236}">
                <a16:creationId xmlns:a16="http://schemas.microsoft.com/office/drawing/2014/main" id="{E4C10E46-67C8-E907-6780-400B830874DA}"/>
              </a:ext>
            </a:extLst>
          </p:cNvPr>
          <p:cNvSpPr/>
          <p:nvPr/>
        </p:nvSpPr>
        <p:spPr>
          <a:xfrm>
            <a:off x="2951058"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6</a:t>
            </a:r>
            <a:endParaRPr lang="LID4096" sz="1400" dirty="0"/>
          </a:p>
        </p:txBody>
      </p:sp>
      <p:sp>
        <p:nvSpPr>
          <p:cNvPr id="43" name="Rectangle: Rounded Corners 42">
            <a:extLst>
              <a:ext uri="{FF2B5EF4-FFF2-40B4-BE49-F238E27FC236}">
                <a16:creationId xmlns:a16="http://schemas.microsoft.com/office/drawing/2014/main" id="{F6CD1470-4A03-7EB5-7D2E-158C82583535}"/>
              </a:ext>
            </a:extLst>
          </p:cNvPr>
          <p:cNvSpPr/>
          <p:nvPr/>
        </p:nvSpPr>
        <p:spPr>
          <a:xfrm>
            <a:off x="2951058"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7</a:t>
            </a:r>
            <a:endParaRPr lang="LID4096" sz="1400" dirty="0"/>
          </a:p>
        </p:txBody>
      </p:sp>
      <p:sp>
        <p:nvSpPr>
          <p:cNvPr id="44" name="Rectangle: Rounded Corners 43">
            <a:extLst>
              <a:ext uri="{FF2B5EF4-FFF2-40B4-BE49-F238E27FC236}">
                <a16:creationId xmlns:a16="http://schemas.microsoft.com/office/drawing/2014/main" id="{C7074069-BAF4-1F07-0C23-499F8B678B39}"/>
              </a:ext>
            </a:extLst>
          </p:cNvPr>
          <p:cNvSpPr/>
          <p:nvPr/>
        </p:nvSpPr>
        <p:spPr>
          <a:xfrm>
            <a:off x="2951058" y="5191417"/>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8</a:t>
            </a:r>
            <a:endParaRPr lang="LID4096" sz="1400" dirty="0"/>
          </a:p>
        </p:txBody>
      </p:sp>
      <p:sp>
        <p:nvSpPr>
          <p:cNvPr id="45" name="Rectangle: Rounded Corners 44">
            <a:extLst>
              <a:ext uri="{FF2B5EF4-FFF2-40B4-BE49-F238E27FC236}">
                <a16:creationId xmlns:a16="http://schemas.microsoft.com/office/drawing/2014/main" id="{C8074D3F-CE43-D4A0-C155-15169156E755}"/>
              </a:ext>
            </a:extLst>
          </p:cNvPr>
          <p:cNvSpPr/>
          <p:nvPr/>
        </p:nvSpPr>
        <p:spPr>
          <a:xfrm>
            <a:off x="2951058" y="5758485"/>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9</a:t>
            </a:r>
            <a:endParaRPr lang="LID4096" sz="1400" dirty="0"/>
          </a:p>
        </p:txBody>
      </p:sp>
      <p:cxnSp>
        <p:nvCxnSpPr>
          <p:cNvPr id="46" name="Connector: Elbow 45">
            <a:extLst>
              <a:ext uri="{FF2B5EF4-FFF2-40B4-BE49-F238E27FC236}">
                <a16:creationId xmlns:a16="http://schemas.microsoft.com/office/drawing/2014/main" id="{09883CB5-2450-64D0-1A78-2CFA12DD0E5B}"/>
              </a:ext>
            </a:extLst>
          </p:cNvPr>
          <p:cNvCxnSpPr>
            <a:cxnSpLocks/>
            <a:endCxn id="45" idx="1"/>
          </p:cNvCxnSpPr>
          <p:nvPr/>
        </p:nvCxnSpPr>
        <p:spPr>
          <a:xfrm rot="16200000" flipH="1">
            <a:off x="1424816" y="4409233"/>
            <a:ext cx="2773350"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BDA55B8-A773-7265-E451-0F96060BF4D3}"/>
              </a:ext>
            </a:extLst>
          </p:cNvPr>
          <p:cNvCxnSpPr>
            <a:stCxn id="41" idx="1"/>
          </p:cNvCxnSpPr>
          <p:nvPr/>
        </p:nvCxnSpPr>
        <p:spPr>
          <a:xfrm flipH="1">
            <a:off x="2671924"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8" name="Straight Arrow Connector 47">
            <a:extLst>
              <a:ext uri="{FF2B5EF4-FFF2-40B4-BE49-F238E27FC236}">
                <a16:creationId xmlns:a16="http://schemas.microsoft.com/office/drawing/2014/main" id="{F1E31CBF-DFEF-AFF1-47F9-F91FBAB40330}"/>
              </a:ext>
            </a:extLst>
          </p:cNvPr>
          <p:cNvCxnSpPr/>
          <p:nvPr/>
        </p:nvCxnSpPr>
        <p:spPr>
          <a:xfrm flipH="1">
            <a:off x="2671924"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49" name="Straight Arrow Connector 48">
            <a:extLst>
              <a:ext uri="{FF2B5EF4-FFF2-40B4-BE49-F238E27FC236}">
                <a16:creationId xmlns:a16="http://schemas.microsoft.com/office/drawing/2014/main" id="{4F1BD878-4A97-FD87-EC29-2C703A3E3BEE}"/>
              </a:ext>
            </a:extLst>
          </p:cNvPr>
          <p:cNvCxnSpPr/>
          <p:nvPr/>
        </p:nvCxnSpPr>
        <p:spPr>
          <a:xfrm flipH="1">
            <a:off x="2671924" y="481465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50" name="Straight Arrow Connector 49">
            <a:extLst>
              <a:ext uri="{FF2B5EF4-FFF2-40B4-BE49-F238E27FC236}">
                <a16:creationId xmlns:a16="http://schemas.microsoft.com/office/drawing/2014/main" id="{3FFF9CDD-3AFD-F2E3-F1AF-0E9D3233AC04}"/>
              </a:ext>
            </a:extLst>
          </p:cNvPr>
          <p:cNvCxnSpPr/>
          <p:nvPr/>
        </p:nvCxnSpPr>
        <p:spPr>
          <a:xfrm flipH="1">
            <a:off x="2671924" y="5368407"/>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51" name="Rectangle: Rounded Corners 50">
            <a:extLst>
              <a:ext uri="{FF2B5EF4-FFF2-40B4-BE49-F238E27FC236}">
                <a16:creationId xmlns:a16="http://schemas.microsoft.com/office/drawing/2014/main" id="{D35C98D1-6D3B-17BD-262F-D57E0AABB99D}"/>
              </a:ext>
            </a:extLst>
          </p:cNvPr>
          <p:cNvSpPr/>
          <p:nvPr/>
        </p:nvSpPr>
        <p:spPr>
          <a:xfrm>
            <a:off x="4792540"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10</a:t>
            </a:r>
            <a:endParaRPr lang="LID4096" sz="1400" dirty="0"/>
          </a:p>
        </p:txBody>
      </p:sp>
      <p:sp>
        <p:nvSpPr>
          <p:cNvPr id="52" name="Rectangle: Rounded Corners 51">
            <a:extLst>
              <a:ext uri="{FF2B5EF4-FFF2-40B4-BE49-F238E27FC236}">
                <a16:creationId xmlns:a16="http://schemas.microsoft.com/office/drawing/2014/main" id="{6646BDB2-6190-3538-DFE2-2ADC80A34953}"/>
              </a:ext>
            </a:extLst>
          </p:cNvPr>
          <p:cNvSpPr/>
          <p:nvPr/>
        </p:nvSpPr>
        <p:spPr>
          <a:xfrm>
            <a:off x="4792540"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11</a:t>
            </a:r>
            <a:endParaRPr lang="LID4096" sz="1400" dirty="0"/>
          </a:p>
        </p:txBody>
      </p:sp>
      <p:sp>
        <p:nvSpPr>
          <p:cNvPr id="53" name="Rectangle: Rounded Corners 52">
            <a:extLst>
              <a:ext uri="{FF2B5EF4-FFF2-40B4-BE49-F238E27FC236}">
                <a16:creationId xmlns:a16="http://schemas.microsoft.com/office/drawing/2014/main" id="{4E2C947F-48A1-420B-90FE-CBB842138423}"/>
              </a:ext>
            </a:extLst>
          </p:cNvPr>
          <p:cNvSpPr/>
          <p:nvPr/>
        </p:nvSpPr>
        <p:spPr>
          <a:xfrm>
            <a:off x="4792540"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12</a:t>
            </a:r>
            <a:endParaRPr lang="LID4096" sz="1400" dirty="0"/>
          </a:p>
        </p:txBody>
      </p:sp>
      <p:sp>
        <p:nvSpPr>
          <p:cNvPr id="54" name="Rectangle: Rounded Corners 53">
            <a:extLst>
              <a:ext uri="{FF2B5EF4-FFF2-40B4-BE49-F238E27FC236}">
                <a16:creationId xmlns:a16="http://schemas.microsoft.com/office/drawing/2014/main" id="{E2759E42-B92A-3AB1-7CC2-B838F921A41C}"/>
              </a:ext>
            </a:extLst>
          </p:cNvPr>
          <p:cNvSpPr/>
          <p:nvPr/>
        </p:nvSpPr>
        <p:spPr>
          <a:xfrm>
            <a:off x="4792540" y="5191417"/>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13</a:t>
            </a:r>
            <a:endParaRPr lang="LID4096" sz="1400" dirty="0"/>
          </a:p>
        </p:txBody>
      </p:sp>
      <p:sp>
        <p:nvSpPr>
          <p:cNvPr id="55" name="Rectangle: Rounded Corners 54">
            <a:extLst>
              <a:ext uri="{FF2B5EF4-FFF2-40B4-BE49-F238E27FC236}">
                <a16:creationId xmlns:a16="http://schemas.microsoft.com/office/drawing/2014/main" id="{B491B2D7-17E3-8F13-8105-653B325FC05C}"/>
              </a:ext>
            </a:extLst>
          </p:cNvPr>
          <p:cNvSpPr/>
          <p:nvPr/>
        </p:nvSpPr>
        <p:spPr>
          <a:xfrm>
            <a:off x="4792540" y="5758485"/>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14</a:t>
            </a:r>
            <a:endParaRPr lang="LID4096" sz="1400" dirty="0"/>
          </a:p>
        </p:txBody>
      </p:sp>
      <p:cxnSp>
        <p:nvCxnSpPr>
          <p:cNvPr id="56" name="Connector: Elbow 55">
            <a:extLst>
              <a:ext uri="{FF2B5EF4-FFF2-40B4-BE49-F238E27FC236}">
                <a16:creationId xmlns:a16="http://schemas.microsoft.com/office/drawing/2014/main" id="{5CE91A75-EFE4-CFA8-9E40-3A7823558703}"/>
              </a:ext>
            </a:extLst>
          </p:cNvPr>
          <p:cNvCxnSpPr>
            <a:cxnSpLocks/>
            <a:endCxn id="55" idx="1"/>
          </p:cNvCxnSpPr>
          <p:nvPr/>
        </p:nvCxnSpPr>
        <p:spPr>
          <a:xfrm rot="16200000" flipH="1">
            <a:off x="3266298" y="4409233"/>
            <a:ext cx="2773350"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75F8409E-6B20-7925-A1FD-2247C0576F5A}"/>
              </a:ext>
            </a:extLst>
          </p:cNvPr>
          <p:cNvCxnSpPr>
            <a:stCxn id="51" idx="1"/>
          </p:cNvCxnSpPr>
          <p:nvPr/>
        </p:nvCxnSpPr>
        <p:spPr>
          <a:xfrm flipH="1">
            <a:off x="4513406"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58" name="Straight Arrow Connector 57">
            <a:extLst>
              <a:ext uri="{FF2B5EF4-FFF2-40B4-BE49-F238E27FC236}">
                <a16:creationId xmlns:a16="http://schemas.microsoft.com/office/drawing/2014/main" id="{F5E15D85-650B-9100-297B-D36FA0F99F5A}"/>
              </a:ext>
            </a:extLst>
          </p:cNvPr>
          <p:cNvCxnSpPr/>
          <p:nvPr/>
        </p:nvCxnSpPr>
        <p:spPr>
          <a:xfrm flipH="1">
            <a:off x="4513406"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59" name="Straight Arrow Connector 58">
            <a:extLst>
              <a:ext uri="{FF2B5EF4-FFF2-40B4-BE49-F238E27FC236}">
                <a16:creationId xmlns:a16="http://schemas.microsoft.com/office/drawing/2014/main" id="{70503EAF-961E-9340-A307-6B422740A0C7}"/>
              </a:ext>
            </a:extLst>
          </p:cNvPr>
          <p:cNvCxnSpPr/>
          <p:nvPr/>
        </p:nvCxnSpPr>
        <p:spPr>
          <a:xfrm flipH="1">
            <a:off x="4513406" y="481465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60" name="Straight Arrow Connector 59">
            <a:extLst>
              <a:ext uri="{FF2B5EF4-FFF2-40B4-BE49-F238E27FC236}">
                <a16:creationId xmlns:a16="http://schemas.microsoft.com/office/drawing/2014/main" id="{97579CC0-78B0-DE6C-B5AC-C4F802D8EB97}"/>
              </a:ext>
            </a:extLst>
          </p:cNvPr>
          <p:cNvCxnSpPr/>
          <p:nvPr/>
        </p:nvCxnSpPr>
        <p:spPr>
          <a:xfrm flipH="1">
            <a:off x="4513406" y="5368407"/>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61" name="Rectangle: Rounded Corners 60">
            <a:extLst>
              <a:ext uri="{FF2B5EF4-FFF2-40B4-BE49-F238E27FC236}">
                <a16:creationId xmlns:a16="http://schemas.microsoft.com/office/drawing/2014/main" id="{06862CF2-52CC-62BA-2972-E1914E475118}"/>
              </a:ext>
            </a:extLst>
          </p:cNvPr>
          <p:cNvSpPr/>
          <p:nvPr/>
        </p:nvSpPr>
        <p:spPr>
          <a:xfrm>
            <a:off x="6774582"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15</a:t>
            </a:r>
            <a:endParaRPr lang="LID4096" sz="1400" dirty="0"/>
          </a:p>
        </p:txBody>
      </p:sp>
      <p:sp>
        <p:nvSpPr>
          <p:cNvPr id="62" name="Rectangle: Rounded Corners 61">
            <a:extLst>
              <a:ext uri="{FF2B5EF4-FFF2-40B4-BE49-F238E27FC236}">
                <a16:creationId xmlns:a16="http://schemas.microsoft.com/office/drawing/2014/main" id="{A3B8396B-D8BA-810C-7EAB-049C5F588D1D}"/>
              </a:ext>
            </a:extLst>
          </p:cNvPr>
          <p:cNvSpPr/>
          <p:nvPr/>
        </p:nvSpPr>
        <p:spPr>
          <a:xfrm>
            <a:off x="6774582"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16</a:t>
            </a:r>
            <a:endParaRPr lang="LID4096" sz="1400" dirty="0"/>
          </a:p>
        </p:txBody>
      </p:sp>
      <p:sp>
        <p:nvSpPr>
          <p:cNvPr id="63" name="Rectangle: Rounded Corners 62">
            <a:extLst>
              <a:ext uri="{FF2B5EF4-FFF2-40B4-BE49-F238E27FC236}">
                <a16:creationId xmlns:a16="http://schemas.microsoft.com/office/drawing/2014/main" id="{0184A8D8-3333-7791-FEC7-EC9BB580FB73}"/>
              </a:ext>
            </a:extLst>
          </p:cNvPr>
          <p:cNvSpPr/>
          <p:nvPr/>
        </p:nvSpPr>
        <p:spPr>
          <a:xfrm>
            <a:off x="6774582"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17</a:t>
            </a:r>
            <a:endParaRPr lang="LID4096" sz="1400" dirty="0"/>
          </a:p>
        </p:txBody>
      </p:sp>
      <p:sp>
        <p:nvSpPr>
          <p:cNvPr id="64" name="Rectangle: Rounded Corners 63">
            <a:extLst>
              <a:ext uri="{FF2B5EF4-FFF2-40B4-BE49-F238E27FC236}">
                <a16:creationId xmlns:a16="http://schemas.microsoft.com/office/drawing/2014/main" id="{CB335F12-FF4D-CD4F-081C-56E330157A2A}"/>
              </a:ext>
            </a:extLst>
          </p:cNvPr>
          <p:cNvSpPr/>
          <p:nvPr/>
        </p:nvSpPr>
        <p:spPr>
          <a:xfrm>
            <a:off x="6774582" y="5191417"/>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18</a:t>
            </a:r>
            <a:endParaRPr lang="LID4096" sz="1400" dirty="0"/>
          </a:p>
        </p:txBody>
      </p:sp>
      <p:sp>
        <p:nvSpPr>
          <p:cNvPr id="65" name="Rectangle: Rounded Corners 64">
            <a:extLst>
              <a:ext uri="{FF2B5EF4-FFF2-40B4-BE49-F238E27FC236}">
                <a16:creationId xmlns:a16="http://schemas.microsoft.com/office/drawing/2014/main" id="{31AE7AD1-77B4-E077-F558-D049FA9FF945}"/>
              </a:ext>
            </a:extLst>
          </p:cNvPr>
          <p:cNvSpPr/>
          <p:nvPr/>
        </p:nvSpPr>
        <p:spPr>
          <a:xfrm>
            <a:off x="6774582" y="5758485"/>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19</a:t>
            </a:r>
            <a:endParaRPr lang="LID4096" sz="1400" dirty="0"/>
          </a:p>
        </p:txBody>
      </p:sp>
      <p:cxnSp>
        <p:nvCxnSpPr>
          <p:cNvPr id="66" name="Connector: Elbow 65">
            <a:extLst>
              <a:ext uri="{FF2B5EF4-FFF2-40B4-BE49-F238E27FC236}">
                <a16:creationId xmlns:a16="http://schemas.microsoft.com/office/drawing/2014/main" id="{8BC5B922-AEB3-46E1-A299-89C1C7870CFB}"/>
              </a:ext>
            </a:extLst>
          </p:cNvPr>
          <p:cNvCxnSpPr>
            <a:cxnSpLocks/>
            <a:endCxn id="65" idx="1"/>
          </p:cNvCxnSpPr>
          <p:nvPr/>
        </p:nvCxnSpPr>
        <p:spPr>
          <a:xfrm rot="16200000" flipH="1">
            <a:off x="5248340" y="4409233"/>
            <a:ext cx="2773350"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B9C82A0A-C5CD-7791-18B0-9C78775694C5}"/>
              </a:ext>
            </a:extLst>
          </p:cNvPr>
          <p:cNvCxnSpPr>
            <a:stCxn id="61" idx="1"/>
          </p:cNvCxnSpPr>
          <p:nvPr/>
        </p:nvCxnSpPr>
        <p:spPr>
          <a:xfrm flipH="1">
            <a:off x="6495448"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68" name="Straight Arrow Connector 67">
            <a:extLst>
              <a:ext uri="{FF2B5EF4-FFF2-40B4-BE49-F238E27FC236}">
                <a16:creationId xmlns:a16="http://schemas.microsoft.com/office/drawing/2014/main" id="{74674086-CAA5-C81B-634A-ECF4CA7321D6}"/>
              </a:ext>
            </a:extLst>
          </p:cNvPr>
          <p:cNvCxnSpPr/>
          <p:nvPr/>
        </p:nvCxnSpPr>
        <p:spPr>
          <a:xfrm flipH="1">
            <a:off x="6495448"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69" name="Straight Arrow Connector 68">
            <a:extLst>
              <a:ext uri="{FF2B5EF4-FFF2-40B4-BE49-F238E27FC236}">
                <a16:creationId xmlns:a16="http://schemas.microsoft.com/office/drawing/2014/main" id="{F2367BDB-ACCD-5121-8846-935141C649FC}"/>
              </a:ext>
            </a:extLst>
          </p:cNvPr>
          <p:cNvCxnSpPr/>
          <p:nvPr/>
        </p:nvCxnSpPr>
        <p:spPr>
          <a:xfrm flipH="1">
            <a:off x="6495448" y="481465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0" name="Straight Arrow Connector 69">
            <a:extLst>
              <a:ext uri="{FF2B5EF4-FFF2-40B4-BE49-F238E27FC236}">
                <a16:creationId xmlns:a16="http://schemas.microsoft.com/office/drawing/2014/main" id="{A6254FDC-4598-9442-2A0C-630521CB2B24}"/>
              </a:ext>
            </a:extLst>
          </p:cNvPr>
          <p:cNvCxnSpPr/>
          <p:nvPr/>
        </p:nvCxnSpPr>
        <p:spPr>
          <a:xfrm flipH="1">
            <a:off x="6495448" y="5368407"/>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71" name="Rectangle: Rounded Corners 70">
            <a:extLst>
              <a:ext uri="{FF2B5EF4-FFF2-40B4-BE49-F238E27FC236}">
                <a16:creationId xmlns:a16="http://schemas.microsoft.com/office/drawing/2014/main" id="{C67223B2-5811-45DA-7445-07802BCF73FC}"/>
              </a:ext>
            </a:extLst>
          </p:cNvPr>
          <p:cNvSpPr/>
          <p:nvPr/>
        </p:nvSpPr>
        <p:spPr>
          <a:xfrm>
            <a:off x="8625692"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20</a:t>
            </a:r>
            <a:endParaRPr lang="LID4096" sz="1400" dirty="0"/>
          </a:p>
        </p:txBody>
      </p:sp>
      <p:sp>
        <p:nvSpPr>
          <p:cNvPr id="72" name="Rectangle: Rounded Corners 71">
            <a:extLst>
              <a:ext uri="{FF2B5EF4-FFF2-40B4-BE49-F238E27FC236}">
                <a16:creationId xmlns:a16="http://schemas.microsoft.com/office/drawing/2014/main" id="{0EDB76E8-D894-51E5-C827-7C23BD4A01DB}"/>
              </a:ext>
            </a:extLst>
          </p:cNvPr>
          <p:cNvSpPr/>
          <p:nvPr/>
        </p:nvSpPr>
        <p:spPr>
          <a:xfrm>
            <a:off x="8625692"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21</a:t>
            </a:r>
            <a:endParaRPr lang="LID4096" sz="1400" dirty="0"/>
          </a:p>
        </p:txBody>
      </p:sp>
      <p:sp>
        <p:nvSpPr>
          <p:cNvPr id="73" name="Rectangle: Rounded Corners 72">
            <a:extLst>
              <a:ext uri="{FF2B5EF4-FFF2-40B4-BE49-F238E27FC236}">
                <a16:creationId xmlns:a16="http://schemas.microsoft.com/office/drawing/2014/main" id="{1CB0601B-3FA8-D787-735F-DB7D16F33DDF}"/>
              </a:ext>
            </a:extLst>
          </p:cNvPr>
          <p:cNvSpPr/>
          <p:nvPr/>
        </p:nvSpPr>
        <p:spPr>
          <a:xfrm>
            <a:off x="8625692"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22</a:t>
            </a:r>
            <a:endParaRPr lang="LID4096" sz="1400" dirty="0"/>
          </a:p>
        </p:txBody>
      </p:sp>
      <p:sp>
        <p:nvSpPr>
          <p:cNvPr id="74" name="Rectangle: Rounded Corners 73">
            <a:extLst>
              <a:ext uri="{FF2B5EF4-FFF2-40B4-BE49-F238E27FC236}">
                <a16:creationId xmlns:a16="http://schemas.microsoft.com/office/drawing/2014/main" id="{05FEC36A-11D8-1211-D3BB-DE51FBB7349B}"/>
              </a:ext>
            </a:extLst>
          </p:cNvPr>
          <p:cNvSpPr/>
          <p:nvPr/>
        </p:nvSpPr>
        <p:spPr>
          <a:xfrm>
            <a:off x="8625692" y="5191417"/>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23</a:t>
            </a:r>
            <a:endParaRPr lang="LID4096" sz="1400" dirty="0"/>
          </a:p>
        </p:txBody>
      </p:sp>
      <p:sp>
        <p:nvSpPr>
          <p:cNvPr id="75" name="Rectangle: Rounded Corners 74">
            <a:extLst>
              <a:ext uri="{FF2B5EF4-FFF2-40B4-BE49-F238E27FC236}">
                <a16:creationId xmlns:a16="http://schemas.microsoft.com/office/drawing/2014/main" id="{37D6E9C4-A455-76C4-7D07-C4315373676A}"/>
              </a:ext>
            </a:extLst>
          </p:cNvPr>
          <p:cNvSpPr/>
          <p:nvPr/>
        </p:nvSpPr>
        <p:spPr>
          <a:xfrm>
            <a:off x="8625692" y="5758485"/>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24</a:t>
            </a:r>
            <a:endParaRPr lang="LID4096" sz="1400" dirty="0"/>
          </a:p>
        </p:txBody>
      </p:sp>
      <p:cxnSp>
        <p:nvCxnSpPr>
          <p:cNvPr id="76" name="Connector: Elbow 75">
            <a:extLst>
              <a:ext uri="{FF2B5EF4-FFF2-40B4-BE49-F238E27FC236}">
                <a16:creationId xmlns:a16="http://schemas.microsoft.com/office/drawing/2014/main" id="{3BDB452A-473C-336F-33BF-6C34D7F639C0}"/>
              </a:ext>
            </a:extLst>
          </p:cNvPr>
          <p:cNvCxnSpPr>
            <a:cxnSpLocks/>
            <a:endCxn id="75" idx="1"/>
          </p:cNvCxnSpPr>
          <p:nvPr/>
        </p:nvCxnSpPr>
        <p:spPr>
          <a:xfrm rot="16200000" flipH="1">
            <a:off x="7099450" y="4409233"/>
            <a:ext cx="2773350"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194592F6-DD1A-7E20-F1AF-1D3B47A1B7BD}"/>
              </a:ext>
            </a:extLst>
          </p:cNvPr>
          <p:cNvCxnSpPr>
            <a:stCxn id="71" idx="1"/>
          </p:cNvCxnSpPr>
          <p:nvPr/>
        </p:nvCxnSpPr>
        <p:spPr>
          <a:xfrm flipH="1">
            <a:off x="8346558"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8" name="Straight Arrow Connector 77">
            <a:extLst>
              <a:ext uri="{FF2B5EF4-FFF2-40B4-BE49-F238E27FC236}">
                <a16:creationId xmlns:a16="http://schemas.microsoft.com/office/drawing/2014/main" id="{919A4933-8F97-3D94-31FC-BCBBE424D9E0}"/>
              </a:ext>
            </a:extLst>
          </p:cNvPr>
          <p:cNvCxnSpPr/>
          <p:nvPr/>
        </p:nvCxnSpPr>
        <p:spPr>
          <a:xfrm flipH="1">
            <a:off x="8346558"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79" name="Straight Arrow Connector 78">
            <a:extLst>
              <a:ext uri="{FF2B5EF4-FFF2-40B4-BE49-F238E27FC236}">
                <a16:creationId xmlns:a16="http://schemas.microsoft.com/office/drawing/2014/main" id="{16F02254-A635-6367-9035-F48D27E7558D}"/>
              </a:ext>
            </a:extLst>
          </p:cNvPr>
          <p:cNvCxnSpPr/>
          <p:nvPr/>
        </p:nvCxnSpPr>
        <p:spPr>
          <a:xfrm flipH="1">
            <a:off x="8346558" y="481465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80" name="Straight Arrow Connector 79">
            <a:extLst>
              <a:ext uri="{FF2B5EF4-FFF2-40B4-BE49-F238E27FC236}">
                <a16:creationId xmlns:a16="http://schemas.microsoft.com/office/drawing/2014/main" id="{B5258EBC-262C-F732-B719-284CB06C534C}"/>
              </a:ext>
            </a:extLst>
          </p:cNvPr>
          <p:cNvCxnSpPr/>
          <p:nvPr/>
        </p:nvCxnSpPr>
        <p:spPr>
          <a:xfrm flipH="1">
            <a:off x="8346558" y="5368407"/>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
        <p:nvSpPr>
          <p:cNvPr id="81" name="Rectangle: Rounded Corners 80">
            <a:extLst>
              <a:ext uri="{FF2B5EF4-FFF2-40B4-BE49-F238E27FC236}">
                <a16:creationId xmlns:a16="http://schemas.microsoft.com/office/drawing/2014/main" id="{8666FA43-B2D5-D256-3FB6-25D3CB9EE3F3}"/>
              </a:ext>
            </a:extLst>
          </p:cNvPr>
          <p:cNvSpPr/>
          <p:nvPr/>
        </p:nvSpPr>
        <p:spPr>
          <a:xfrm>
            <a:off x="10469846" y="3490213"/>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25</a:t>
            </a:r>
            <a:endParaRPr lang="LID4096" sz="1400" dirty="0"/>
          </a:p>
        </p:txBody>
      </p:sp>
      <p:sp>
        <p:nvSpPr>
          <p:cNvPr id="82" name="Rectangle: Rounded Corners 81">
            <a:extLst>
              <a:ext uri="{FF2B5EF4-FFF2-40B4-BE49-F238E27FC236}">
                <a16:creationId xmlns:a16="http://schemas.microsoft.com/office/drawing/2014/main" id="{1C7DF2BA-EDBB-0519-B3EC-070B0EACDF05}"/>
              </a:ext>
            </a:extLst>
          </p:cNvPr>
          <p:cNvSpPr/>
          <p:nvPr/>
        </p:nvSpPr>
        <p:spPr>
          <a:xfrm>
            <a:off x="10469846" y="4057281"/>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26</a:t>
            </a:r>
            <a:endParaRPr lang="LID4096" sz="1400" dirty="0"/>
          </a:p>
        </p:txBody>
      </p:sp>
      <p:sp>
        <p:nvSpPr>
          <p:cNvPr id="83" name="Rectangle: Rounded Corners 82">
            <a:extLst>
              <a:ext uri="{FF2B5EF4-FFF2-40B4-BE49-F238E27FC236}">
                <a16:creationId xmlns:a16="http://schemas.microsoft.com/office/drawing/2014/main" id="{BB340638-A0B3-89A6-23E1-C96E147DC7FE}"/>
              </a:ext>
            </a:extLst>
          </p:cNvPr>
          <p:cNvSpPr/>
          <p:nvPr/>
        </p:nvSpPr>
        <p:spPr>
          <a:xfrm>
            <a:off x="10469846" y="4624349"/>
            <a:ext cx="988730" cy="3539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Lecture 27</a:t>
            </a:r>
            <a:endParaRPr lang="LID4096" sz="1400" dirty="0"/>
          </a:p>
        </p:txBody>
      </p:sp>
      <p:cxnSp>
        <p:nvCxnSpPr>
          <p:cNvPr id="86" name="Connector: Elbow 85">
            <a:extLst>
              <a:ext uri="{FF2B5EF4-FFF2-40B4-BE49-F238E27FC236}">
                <a16:creationId xmlns:a16="http://schemas.microsoft.com/office/drawing/2014/main" id="{C2A88272-906A-7DDA-1049-90EB7B296CEC}"/>
              </a:ext>
            </a:extLst>
          </p:cNvPr>
          <p:cNvCxnSpPr>
            <a:cxnSpLocks/>
            <a:endCxn id="83" idx="1"/>
          </p:cNvCxnSpPr>
          <p:nvPr/>
        </p:nvCxnSpPr>
        <p:spPr>
          <a:xfrm rot="16200000" flipH="1">
            <a:off x="9510672" y="3842165"/>
            <a:ext cx="1639214" cy="279134"/>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E8BF1169-1802-7609-B33C-A982CCB7D049}"/>
              </a:ext>
            </a:extLst>
          </p:cNvPr>
          <p:cNvCxnSpPr>
            <a:stCxn id="81" idx="1"/>
          </p:cNvCxnSpPr>
          <p:nvPr/>
        </p:nvCxnSpPr>
        <p:spPr>
          <a:xfrm flipH="1">
            <a:off x="10190712" y="3667203"/>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cxnSp>
        <p:nvCxnSpPr>
          <p:cNvPr id="88" name="Straight Arrow Connector 87">
            <a:extLst>
              <a:ext uri="{FF2B5EF4-FFF2-40B4-BE49-F238E27FC236}">
                <a16:creationId xmlns:a16="http://schemas.microsoft.com/office/drawing/2014/main" id="{F48E57E2-1082-48EE-7944-C08275F65E00}"/>
              </a:ext>
            </a:extLst>
          </p:cNvPr>
          <p:cNvCxnSpPr/>
          <p:nvPr/>
        </p:nvCxnSpPr>
        <p:spPr>
          <a:xfrm flipH="1">
            <a:off x="10190712" y="4247608"/>
            <a:ext cx="279134" cy="23"/>
          </a:xfrm>
          <a:prstGeom prst="straightConnector1">
            <a:avLst/>
          </a:prstGeom>
          <a:ln w="19050">
            <a:headEnd type="triangle" w="med" len="med"/>
            <a:tailEnd type="none" w="med" len="med"/>
          </a:ln>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241181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F65D-CFEA-26F8-248A-02CB3D3A2C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8DD22E-5B42-9A88-FB44-51431D9D582D}"/>
              </a:ext>
            </a:extLst>
          </p:cNvPr>
          <p:cNvSpPr txBox="1">
            <a:spLocks noGrp="1"/>
          </p:cNvSpPr>
          <p:nvPr>
            <p:ph type="title"/>
          </p:nvPr>
        </p:nvSpPr>
        <p:spPr>
          <a:xfrm>
            <a:off x="726470" y="417692"/>
            <a:ext cx="457499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Evolution of Transportation - Video</a:t>
            </a:r>
          </a:p>
        </p:txBody>
      </p:sp>
      <p:sp>
        <p:nvSpPr>
          <p:cNvPr id="3" name="object 3">
            <a:extLst>
              <a:ext uri="{FF2B5EF4-FFF2-40B4-BE49-F238E27FC236}">
                <a16:creationId xmlns:a16="http://schemas.microsoft.com/office/drawing/2014/main" id="{92B4B7A3-AABB-CB43-B664-17FBB3943F0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Evolution of Transportation: </a:t>
            </a:r>
          </a:p>
        </p:txBody>
      </p:sp>
      <p:sp>
        <p:nvSpPr>
          <p:cNvPr id="7" name="object 3">
            <a:extLst>
              <a:ext uri="{FF2B5EF4-FFF2-40B4-BE49-F238E27FC236}">
                <a16:creationId xmlns:a16="http://schemas.microsoft.com/office/drawing/2014/main" id="{1DF8A56E-50DA-1DA4-4A39-DD1A5F2DCC5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provides a quick overview of how transportation has evolved from ancient methods to modern, high-tech systems shaping our future mobility.</a:t>
            </a:r>
          </a:p>
        </p:txBody>
      </p:sp>
      <p:sp>
        <p:nvSpPr>
          <p:cNvPr id="4" name="object 3">
            <a:extLst>
              <a:ext uri="{FF2B5EF4-FFF2-40B4-BE49-F238E27FC236}">
                <a16:creationId xmlns:a16="http://schemas.microsoft.com/office/drawing/2014/main" id="{CA23FFED-29C4-D19D-9C1E-99149925738F}"/>
              </a:ext>
            </a:extLst>
          </p:cNvPr>
          <p:cNvSpPr txBox="1"/>
          <p:nvPr/>
        </p:nvSpPr>
        <p:spPr>
          <a:xfrm>
            <a:off x="7629527" y="2342386"/>
            <a:ext cx="3829050" cy="1452779"/>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Worldostats</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https://youtu.be/YYsaZdy6TwU</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5" name="Online Media 4" title="Evolution of Transportation: Past, Present &amp; Future">
            <a:hlinkClick r:id="" action="ppaction://media"/>
            <a:extLst>
              <a:ext uri="{FF2B5EF4-FFF2-40B4-BE49-F238E27FC236}">
                <a16:creationId xmlns:a16="http://schemas.microsoft.com/office/drawing/2014/main" id="{1FF1791F-C6C3-E605-271C-09B10C34962D}"/>
              </a:ext>
            </a:extLst>
          </p:cNvPr>
          <p:cNvPicPr>
            <a:picLocks noRot="1" noChangeAspect="1"/>
          </p:cNvPicPr>
          <p:nvPr>
            <a:videoFile r:link="rId1"/>
          </p:nvPr>
        </p:nvPicPr>
        <p:blipFill>
          <a:blip r:embed="rId4"/>
          <a:stretch>
            <a:fillRect/>
          </a:stretch>
        </p:blipFill>
        <p:spPr>
          <a:xfrm>
            <a:off x="733423" y="2334142"/>
            <a:ext cx="6609995" cy="3734656"/>
          </a:xfrm>
          <a:prstGeom prst="rect">
            <a:avLst/>
          </a:prstGeom>
        </p:spPr>
      </p:pic>
    </p:spTree>
    <p:extLst>
      <p:ext uri="{BB962C8B-B14F-4D97-AF65-F5344CB8AC3E}">
        <p14:creationId xmlns:p14="http://schemas.microsoft.com/office/powerpoint/2010/main" val="54542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83EA1-863E-181D-71F5-7951DA763A2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B845F60-0EFD-0C07-AF2A-2900F478148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Course Modules at a Glance</a:t>
            </a:r>
          </a:p>
        </p:txBody>
      </p:sp>
    </p:spTree>
    <p:extLst>
      <p:ext uri="{BB962C8B-B14F-4D97-AF65-F5344CB8AC3E}">
        <p14:creationId xmlns:p14="http://schemas.microsoft.com/office/powerpoint/2010/main" val="3671876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9407B-CAA5-8E41-3C15-15AA9977DD7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5B6060F-547B-DDAA-01F2-33804C66EF2F}"/>
              </a:ext>
            </a:extLst>
          </p:cNvPr>
          <p:cNvSpPr txBox="1">
            <a:spLocks noGrp="1"/>
          </p:cNvSpPr>
          <p:nvPr>
            <p:ph type="title"/>
          </p:nvPr>
        </p:nvSpPr>
        <p:spPr>
          <a:xfrm>
            <a:off x="726470" y="417692"/>
            <a:ext cx="395140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Course Modules at a Glance</a:t>
            </a:r>
          </a:p>
        </p:txBody>
      </p:sp>
      <p:sp>
        <p:nvSpPr>
          <p:cNvPr id="3" name="object 3">
            <a:extLst>
              <a:ext uri="{FF2B5EF4-FFF2-40B4-BE49-F238E27FC236}">
                <a16:creationId xmlns:a16="http://schemas.microsoft.com/office/drawing/2014/main" id="{DF97ECD0-2568-2DAD-0ABE-18113DA5D59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 Summary of All Modules</a:t>
            </a:r>
          </a:p>
        </p:txBody>
      </p:sp>
      <p:sp>
        <p:nvSpPr>
          <p:cNvPr id="7" name="object 3">
            <a:extLst>
              <a:ext uri="{FF2B5EF4-FFF2-40B4-BE49-F238E27FC236}">
                <a16:creationId xmlns:a16="http://schemas.microsoft.com/office/drawing/2014/main" id="{C6F910CC-43D1-D30A-18D2-438B0A8455A0}"/>
              </a:ext>
            </a:extLst>
          </p:cNvPr>
          <p:cNvSpPr txBox="1"/>
          <p:nvPr/>
        </p:nvSpPr>
        <p:spPr>
          <a:xfrm>
            <a:off x="733424" y="1566000"/>
            <a:ext cx="10739439"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course introduces students to the fundamentals of transportation research,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and simulation. It combines theoretical lectures with hands-on labs using tools like Python, VISSIM, and GIS.</a:t>
            </a:r>
          </a:p>
        </p:txBody>
      </p:sp>
      <p:graphicFrame>
        <p:nvGraphicFramePr>
          <p:cNvPr id="4" name="Table 3">
            <a:extLst>
              <a:ext uri="{FF2B5EF4-FFF2-40B4-BE49-F238E27FC236}">
                <a16:creationId xmlns:a16="http://schemas.microsoft.com/office/drawing/2014/main" id="{C3AE3D99-78E1-5822-8480-B63D9677D564}"/>
              </a:ext>
            </a:extLst>
          </p:cNvPr>
          <p:cNvGraphicFramePr>
            <a:graphicFrameLocks noGrp="1"/>
          </p:cNvGraphicFramePr>
          <p:nvPr>
            <p:extLst>
              <p:ext uri="{D42A27DB-BD31-4B8C-83A1-F6EECF244321}">
                <p14:modId xmlns:p14="http://schemas.microsoft.com/office/powerpoint/2010/main" val="2227710091"/>
              </p:ext>
            </p:extLst>
          </p:nvPr>
        </p:nvGraphicFramePr>
        <p:xfrm>
          <a:off x="726470" y="2296926"/>
          <a:ext cx="7863317" cy="3713480"/>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938120323"/>
                    </a:ext>
                  </a:extLst>
                </a:gridCol>
                <a:gridCol w="3867317">
                  <a:extLst>
                    <a:ext uri="{9D8B030D-6E8A-4147-A177-3AD203B41FA5}">
                      <a16:colId xmlns:a16="http://schemas.microsoft.com/office/drawing/2014/main" val="3705453515"/>
                    </a:ext>
                  </a:extLst>
                </a:gridCol>
                <a:gridCol w="936000">
                  <a:extLst>
                    <a:ext uri="{9D8B030D-6E8A-4147-A177-3AD203B41FA5}">
                      <a16:colId xmlns:a16="http://schemas.microsoft.com/office/drawing/2014/main" val="2910354735"/>
                    </a:ext>
                  </a:extLst>
                </a:gridCol>
                <a:gridCol w="936000">
                  <a:extLst>
                    <a:ext uri="{9D8B030D-6E8A-4147-A177-3AD203B41FA5}">
                      <a16:colId xmlns:a16="http://schemas.microsoft.com/office/drawing/2014/main" val="242414811"/>
                    </a:ext>
                  </a:extLst>
                </a:gridCol>
                <a:gridCol w="936000">
                  <a:extLst>
                    <a:ext uri="{9D8B030D-6E8A-4147-A177-3AD203B41FA5}">
                      <a16:colId xmlns:a16="http://schemas.microsoft.com/office/drawing/2014/main" val="2920265087"/>
                    </a:ext>
                  </a:extLst>
                </a:gridCol>
              </a:tblGrid>
              <a:tr h="370840">
                <a:tc>
                  <a:txBody>
                    <a:bodyPr/>
                    <a:lstStyle/>
                    <a:p>
                      <a:pPr algn="ctr"/>
                      <a:r>
                        <a:rPr lang="en-GB" sz="1600" dirty="0"/>
                        <a:t>Module</a:t>
                      </a:r>
                    </a:p>
                  </a:txBody>
                  <a:tcPr anchor="ctr"/>
                </a:tc>
                <a:tc>
                  <a:txBody>
                    <a:bodyPr/>
                    <a:lstStyle/>
                    <a:p>
                      <a:pPr algn="ctr"/>
                      <a:r>
                        <a:rPr lang="en-GB" sz="1600" dirty="0"/>
                        <a:t>Topic</a:t>
                      </a:r>
                    </a:p>
                  </a:txBody>
                  <a:tcPr anchor="ctr"/>
                </a:tc>
                <a:tc>
                  <a:txBody>
                    <a:bodyPr/>
                    <a:lstStyle/>
                    <a:p>
                      <a:pPr algn="ctr"/>
                      <a:r>
                        <a:rPr lang="en-GB" sz="1600" dirty="0"/>
                        <a:t>Lectures Count </a:t>
                      </a:r>
                    </a:p>
                  </a:txBody>
                  <a:tcPr anchor="ctr"/>
                </a:tc>
                <a:tc>
                  <a:txBody>
                    <a:bodyPr/>
                    <a:lstStyle/>
                    <a:p>
                      <a:pPr algn="ctr"/>
                      <a:r>
                        <a:rPr lang="en-GB" sz="1600" dirty="0"/>
                        <a:t>Labs Count</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Duration (hours)</a:t>
                      </a:r>
                    </a:p>
                  </a:txBody>
                  <a:tcPr anchor="ctr"/>
                </a:tc>
                <a:extLst>
                  <a:ext uri="{0D108BD9-81ED-4DB2-BD59-A6C34878D82A}">
                    <a16:rowId xmlns:a16="http://schemas.microsoft.com/office/drawing/2014/main" val="2509159265"/>
                  </a:ext>
                </a:extLst>
              </a:tr>
              <a:tr h="370840">
                <a:tc>
                  <a:txBody>
                    <a:bodyPr/>
                    <a:lstStyle/>
                    <a:p>
                      <a:r>
                        <a:rPr lang="en-GB" sz="1800" b="1" dirty="0"/>
                        <a:t>Module 1</a:t>
                      </a:r>
                      <a:endParaRPr lang="LID4096" sz="1800" b="1" dirty="0"/>
                    </a:p>
                  </a:txBody>
                  <a:tcPr>
                    <a:solidFill>
                      <a:schemeClr val="accent1"/>
                    </a:solidFill>
                  </a:tcPr>
                </a:tc>
                <a:tc>
                  <a:txBody>
                    <a:bodyPr/>
                    <a:lstStyle/>
                    <a:p>
                      <a:r>
                        <a:rPr lang="en-GB" sz="1800" dirty="0"/>
                        <a:t>Introduction to Transport Research and Analysis</a:t>
                      </a:r>
                      <a:endParaRPr lang="LID4096" sz="1800" dirty="0"/>
                    </a:p>
                  </a:txBody>
                  <a:tcPr/>
                </a:tc>
                <a:tc>
                  <a:txBody>
                    <a:bodyPr/>
                    <a:lstStyle/>
                    <a:p>
                      <a:pPr algn="ctr"/>
                      <a:r>
                        <a:rPr lang="en-GB" sz="1800" dirty="0"/>
                        <a:t>4</a:t>
                      </a:r>
                      <a:endParaRPr lang="LID4096" sz="1800" dirty="0"/>
                    </a:p>
                  </a:txBody>
                  <a:tcPr/>
                </a:tc>
                <a:tc>
                  <a:txBody>
                    <a:bodyPr/>
                    <a:lstStyle/>
                    <a:p>
                      <a:pPr algn="ctr"/>
                      <a:r>
                        <a:rPr lang="en-GB" sz="1800" dirty="0"/>
                        <a:t>2</a:t>
                      </a:r>
                      <a:endParaRPr lang="LID4096" sz="1800" dirty="0"/>
                    </a:p>
                  </a:txBody>
                  <a:tcPr/>
                </a:tc>
                <a:tc>
                  <a:txBody>
                    <a:bodyPr/>
                    <a:lstStyle/>
                    <a:p>
                      <a:pPr algn="ctr"/>
                      <a:r>
                        <a:rPr lang="en-GB" sz="1800" dirty="0"/>
                        <a:t>10</a:t>
                      </a:r>
                      <a:endParaRPr lang="LID4096" sz="1800" dirty="0"/>
                    </a:p>
                  </a:txBody>
                  <a:tcPr/>
                </a:tc>
                <a:extLst>
                  <a:ext uri="{0D108BD9-81ED-4DB2-BD59-A6C34878D82A}">
                    <a16:rowId xmlns:a16="http://schemas.microsoft.com/office/drawing/2014/main" val="2175920149"/>
                  </a:ext>
                </a:extLst>
              </a:tr>
              <a:tr h="370840">
                <a:tc>
                  <a:txBody>
                    <a:bodyPr/>
                    <a:lstStyle/>
                    <a:p>
                      <a:r>
                        <a:rPr lang="en-GB" sz="1800" b="1" dirty="0"/>
                        <a:t>Module 2</a:t>
                      </a:r>
                    </a:p>
                  </a:txBody>
                  <a:tcPr>
                    <a:solidFill>
                      <a:schemeClr val="accent2"/>
                    </a:solidFill>
                  </a:tcPr>
                </a:tc>
                <a:tc>
                  <a:txBody>
                    <a:bodyPr/>
                    <a:lstStyle/>
                    <a:p>
                      <a:r>
                        <a:rPr lang="en-GB" sz="1800" dirty="0"/>
                        <a:t>Transport Data Collection and Management</a:t>
                      </a:r>
                      <a:endParaRPr lang="LID4096" sz="1800" dirty="0"/>
                    </a:p>
                  </a:txBody>
                  <a:tcPr/>
                </a:tc>
                <a:tc>
                  <a:txBody>
                    <a:bodyPr/>
                    <a:lstStyle/>
                    <a:p>
                      <a:pPr algn="ctr"/>
                      <a:r>
                        <a:rPr lang="en-GB" sz="1800" dirty="0"/>
                        <a:t>5</a:t>
                      </a:r>
                      <a:endParaRPr lang="LID4096" sz="1800" dirty="0"/>
                    </a:p>
                  </a:txBody>
                  <a:tcPr/>
                </a:tc>
                <a:tc>
                  <a:txBody>
                    <a:bodyPr/>
                    <a:lstStyle/>
                    <a:p>
                      <a:pPr algn="ctr"/>
                      <a:r>
                        <a:rPr lang="en-GB" sz="1800" dirty="0"/>
                        <a:t>3</a:t>
                      </a:r>
                      <a:endParaRPr lang="LID4096" sz="1800" dirty="0"/>
                    </a:p>
                  </a:txBody>
                  <a:tcPr/>
                </a:tc>
                <a:tc>
                  <a:txBody>
                    <a:bodyPr/>
                    <a:lstStyle/>
                    <a:p>
                      <a:pPr algn="ctr"/>
                      <a:r>
                        <a:rPr lang="en-GB" sz="1800" dirty="0"/>
                        <a:t>20</a:t>
                      </a:r>
                      <a:endParaRPr lang="LID4096" sz="1800" dirty="0"/>
                    </a:p>
                  </a:txBody>
                  <a:tcPr/>
                </a:tc>
                <a:extLst>
                  <a:ext uri="{0D108BD9-81ED-4DB2-BD59-A6C34878D82A}">
                    <a16:rowId xmlns:a16="http://schemas.microsoft.com/office/drawing/2014/main" val="667188357"/>
                  </a:ext>
                </a:extLst>
              </a:tr>
              <a:tr h="370840">
                <a:tc>
                  <a:txBody>
                    <a:bodyPr/>
                    <a:lstStyle/>
                    <a:p>
                      <a:r>
                        <a:rPr lang="en-GB" sz="1800" b="1" dirty="0"/>
                        <a:t>Module 3</a:t>
                      </a:r>
                    </a:p>
                  </a:txBody>
                  <a:tcPr>
                    <a:solidFill>
                      <a:schemeClr val="accent3"/>
                    </a:solidFill>
                  </a:tcPr>
                </a:tc>
                <a:tc>
                  <a:txBody>
                    <a:bodyPr/>
                    <a:lstStyle/>
                    <a:p>
                      <a:r>
                        <a:rPr lang="en-GB" sz="1800" dirty="0"/>
                        <a:t>Transport </a:t>
                      </a:r>
                      <a:r>
                        <a:rPr lang="en-GB" sz="1800" dirty="0" err="1"/>
                        <a:t>Modeling</a:t>
                      </a:r>
                      <a:r>
                        <a:rPr lang="en-GB" sz="1800" dirty="0"/>
                        <a:t> and Simulation</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1341259936"/>
                  </a:ext>
                </a:extLst>
              </a:tr>
              <a:tr h="370840">
                <a:tc>
                  <a:txBody>
                    <a:bodyPr/>
                    <a:lstStyle/>
                    <a:p>
                      <a:r>
                        <a:rPr lang="en-GB" sz="1800" b="1" dirty="0"/>
                        <a:t>Module 4</a:t>
                      </a:r>
                    </a:p>
                  </a:txBody>
                  <a:tcPr>
                    <a:solidFill>
                      <a:schemeClr val="accent4"/>
                    </a:solidFill>
                  </a:tcPr>
                </a:tc>
                <a:tc>
                  <a:txBody>
                    <a:bodyPr/>
                    <a:lstStyle/>
                    <a:p>
                      <a:r>
                        <a:rPr lang="en-GB" sz="1800" dirty="0"/>
                        <a:t>Sustainable Transport and Policy</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3606201470"/>
                  </a:ext>
                </a:extLst>
              </a:tr>
              <a:tr h="370840">
                <a:tc>
                  <a:txBody>
                    <a:bodyPr/>
                    <a:lstStyle/>
                    <a:p>
                      <a:r>
                        <a:rPr lang="en-GB" sz="1800" b="1" dirty="0"/>
                        <a:t>Module 5</a:t>
                      </a:r>
                    </a:p>
                  </a:txBody>
                  <a:tcPr>
                    <a:solidFill>
                      <a:schemeClr val="accent5"/>
                    </a:solidFill>
                  </a:tcPr>
                </a:tc>
                <a:tc>
                  <a:txBody>
                    <a:bodyPr/>
                    <a:lstStyle/>
                    <a:p>
                      <a:r>
                        <a:rPr lang="en-GB" sz="1800" dirty="0"/>
                        <a:t>Advanced Topics and Case Studies</a:t>
                      </a:r>
                    </a:p>
                  </a:txBody>
                  <a:tcPr/>
                </a:tc>
                <a:tc>
                  <a:txBody>
                    <a:bodyPr/>
                    <a:lstStyle/>
                    <a:p>
                      <a:pPr algn="ctr"/>
                      <a:r>
                        <a:rPr lang="en-GB" sz="1800" dirty="0"/>
                        <a:t>5</a:t>
                      </a:r>
                    </a:p>
                  </a:txBody>
                  <a:tcPr/>
                </a:tc>
                <a:tc>
                  <a:txBody>
                    <a:bodyPr/>
                    <a:lstStyle/>
                    <a:p>
                      <a:pPr algn="ctr"/>
                      <a:r>
                        <a:rPr lang="en-GB" sz="1800" dirty="0"/>
                        <a:t>3</a:t>
                      </a:r>
                    </a:p>
                  </a:txBody>
                  <a:tcPr/>
                </a:tc>
                <a:tc>
                  <a:txBody>
                    <a:bodyPr/>
                    <a:lstStyle/>
                    <a:p>
                      <a:pPr algn="ctr"/>
                      <a:r>
                        <a:rPr lang="en-GB" sz="1800" dirty="0"/>
                        <a:t>20</a:t>
                      </a:r>
                    </a:p>
                  </a:txBody>
                  <a:tcPr/>
                </a:tc>
                <a:extLst>
                  <a:ext uri="{0D108BD9-81ED-4DB2-BD59-A6C34878D82A}">
                    <a16:rowId xmlns:a16="http://schemas.microsoft.com/office/drawing/2014/main" val="3956148332"/>
                  </a:ext>
                </a:extLst>
              </a:tr>
              <a:tr h="370840">
                <a:tc>
                  <a:txBody>
                    <a:bodyPr/>
                    <a:lstStyle/>
                    <a:p>
                      <a:r>
                        <a:rPr lang="en-GB" sz="1800" b="1" dirty="0"/>
                        <a:t>Module 6</a:t>
                      </a:r>
                    </a:p>
                  </a:txBody>
                  <a:tcPr>
                    <a:solidFill>
                      <a:schemeClr val="accent6"/>
                    </a:solidFill>
                  </a:tcPr>
                </a:tc>
                <a:tc>
                  <a:txBody>
                    <a:bodyPr/>
                    <a:lstStyle/>
                    <a:p>
                      <a:r>
                        <a:rPr lang="en-GB" sz="1800" dirty="0"/>
                        <a:t>Review and Final Assessment</a:t>
                      </a:r>
                    </a:p>
                  </a:txBody>
                  <a:tcPr/>
                </a:tc>
                <a:tc>
                  <a:txBody>
                    <a:bodyPr/>
                    <a:lstStyle/>
                    <a:p>
                      <a:pPr algn="ctr"/>
                      <a:r>
                        <a:rPr lang="en-GB" sz="1800" dirty="0"/>
                        <a:t>3</a:t>
                      </a:r>
                    </a:p>
                  </a:txBody>
                  <a:tcPr/>
                </a:tc>
                <a:tc>
                  <a:txBody>
                    <a:bodyPr/>
                    <a:lstStyle/>
                    <a:p>
                      <a:pPr algn="ctr"/>
                      <a:r>
                        <a:rPr lang="en-GB" sz="1800" dirty="0"/>
                        <a:t>1</a:t>
                      </a:r>
                    </a:p>
                  </a:txBody>
                  <a:tcPr/>
                </a:tc>
                <a:tc>
                  <a:txBody>
                    <a:bodyPr/>
                    <a:lstStyle/>
                    <a:p>
                      <a:pPr algn="ctr"/>
                      <a:r>
                        <a:rPr lang="en-GB" sz="1800" dirty="0"/>
                        <a:t>10</a:t>
                      </a:r>
                    </a:p>
                  </a:txBody>
                  <a:tcPr/>
                </a:tc>
                <a:extLst>
                  <a:ext uri="{0D108BD9-81ED-4DB2-BD59-A6C34878D82A}">
                    <a16:rowId xmlns:a16="http://schemas.microsoft.com/office/drawing/2014/main" val="3936594563"/>
                  </a:ext>
                </a:extLst>
              </a:tr>
              <a:tr h="370840">
                <a:tc gridSpan="2">
                  <a:txBody>
                    <a:bodyPr/>
                    <a:lstStyle/>
                    <a:p>
                      <a:pPr algn="ctr"/>
                      <a:r>
                        <a:rPr lang="en-GB" sz="1800" b="1" dirty="0"/>
                        <a:t>Total </a:t>
                      </a:r>
                    </a:p>
                  </a:txBody>
                  <a:tcPr anchor="ctr"/>
                </a:tc>
                <a:tc hMerge="1">
                  <a:txBody>
                    <a:bodyPr/>
                    <a:lstStyle/>
                    <a:p>
                      <a:endParaRPr dirty="0"/>
                    </a:p>
                  </a:txBody>
                  <a:tcPr/>
                </a:tc>
                <a:tc>
                  <a:txBody>
                    <a:bodyPr/>
                    <a:lstStyle/>
                    <a:p>
                      <a:pPr algn="ctr"/>
                      <a:r>
                        <a:rPr lang="en-GB" sz="1800" b="1" dirty="0"/>
                        <a:t>27</a:t>
                      </a:r>
                    </a:p>
                  </a:txBody>
                  <a:tcPr anchor="ctr"/>
                </a:tc>
                <a:tc>
                  <a:txBody>
                    <a:bodyPr/>
                    <a:lstStyle/>
                    <a:p>
                      <a:pPr algn="ctr"/>
                      <a:r>
                        <a:rPr lang="en-GB" sz="1800" b="1" dirty="0"/>
                        <a:t>15</a:t>
                      </a:r>
                    </a:p>
                  </a:txBody>
                  <a:tcPr anchor="ctr"/>
                </a:tc>
                <a:tc>
                  <a:txBody>
                    <a:bodyPr/>
                    <a:lstStyle/>
                    <a:p>
                      <a:pPr algn="ctr"/>
                      <a:r>
                        <a:rPr lang="en-GB" sz="1800" b="1" dirty="0"/>
                        <a:t>100</a:t>
                      </a:r>
                    </a:p>
                  </a:txBody>
                  <a:tcPr anchor="ctr"/>
                </a:tc>
                <a:extLst>
                  <a:ext uri="{0D108BD9-81ED-4DB2-BD59-A6C34878D82A}">
                    <a16:rowId xmlns:a16="http://schemas.microsoft.com/office/drawing/2014/main" val="200297325"/>
                  </a:ext>
                </a:extLst>
              </a:tr>
            </a:tbl>
          </a:graphicData>
        </a:graphic>
      </p:graphicFrame>
      <p:graphicFrame>
        <p:nvGraphicFramePr>
          <p:cNvPr id="6" name="Chart 5">
            <a:extLst>
              <a:ext uri="{FF2B5EF4-FFF2-40B4-BE49-F238E27FC236}">
                <a16:creationId xmlns:a16="http://schemas.microsoft.com/office/drawing/2014/main" id="{B1437952-8254-D1CA-1D1E-693F81E0584F}"/>
              </a:ext>
            </a:extLst>
          </p:cNvPr>
          <p:cNvGraphicFramePr/>
          <p:nvPr>
            <p:extLst>
              <p:ext uri="{D42A27DB-BD31-4B8C-83A1-F6EECF244321}">
                <p14:modId xmlns:p14="http://schemas.microsoft.com/office/powerpoint/2010/main" val="2016101181"/>
              </p:ext>
            </p:extLst>
          </p:nvPr>
        </p:nvGraphicFramePr>
        <p:xfrm>
          <a:off x="7682400" y="2165906"/>
          <a:ext cx="4928136" cy="333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89764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documentManagement/types"/>
    <ds:schemaRef ds:uri="597320a7-26c9-4ada-a5d3-9ce4cfbbe2be"/>
    <ds:schemaRef ds:uri="http://schemas.microsoft.com/office/infopath/2007/PartnerControls"/>
    <ds:schemaRef ds:uri="http://purl.org/dc/dcmitype/"/>
    <ds:schemaRef ds:uri="http://purl.org/dc/terms/"/>
    <ds:schemaRef ds:uri="http://purl.org/dc/elements/1.1/"/>
    <ds:schemaRef ds:uri="d7c2d7e5-d637-40e7-a03d-32f79b35a394"/>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A0CC78B-7063-4E4D-A5E0-3FBC7B4F70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4060</TotalTime>
  <Words>4842</Words>
  <Application>Microsoft Office PowerPoint</Application>
  <PresentationFormat>Widescreen</PresentationFormat>
  <Paragraphs>1468</Paragraphs>
  <Slides>52</Slides>
  <Notes>37</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Aptos</vt:lpstr>
      <vt:lpstr>Arial</vt:lpstr>
      <vt:lpstr>Arial Rounded MT Bold</vt:lpstr>
      <vt:lpstr>Calibri</vt:lpstr>
      <vt:lpstr>Helvetica Neue</vt:lpstr>
      <vt:lpstr>Helvetica Neue Medium</vt:lpstr>
      <vt:lpstr>Montserrat Regular</vt:lpstr>
      <vt:lpstr>21_BasicWhite</vt:lpstr>
      <vt:lpstr>Office Theme</vt:lpstr>
      <vt:lpstr>Transport Research and Analysis</vt:lpstr>
      <vt:lpstr>PowerPoint Presentation</vt:lpstr>
      <vt:lpstr>Table of Contents</vt:lpstr>
      <vt:lpstr>PowerPoint Presentation</vt:lpstr>
      <vt:lpstr>1. Introduction of Global Course Structure: Lectures</vt:lpstr>
      <vt:lpstr>1. Introduction of Global Course Structure: Lectures</vt:lpstr>
      <vt:lpstr>Evolution of Transportation - Video</vt:lpstr>
      <vt:lpstr>PowerPoint Presentation</vt:lpstr>
      <vt:lpstr>2. Course Modules at a Glance</vt:lpstr>
      <vt:lpstr>2. Course Modules at a Glance</vt:lpstr>
      <vt:lpstr>2. Course Modules at a Glance</vt:lpstr>
      <vt:lpstr>2. Course Modules at a Glance</vt:lpstr>
      <vt:lpstr>2. Course Modules at a Glance</vt:lpstr>
      <vt:lpstr>2. Course Modules at a Glance</vt:lpstr>
      <vt:lpstr>2. Course Modules at a Glance</vt:lpstr>
      <vt:lpstr>Autonomous Vehicles - Video</vt:lpstr>
      <vt:lpstr>PowerPoint Presentation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3. Lecture Content and Time Allocation</vt:lpstr>
      <vt:lpstr>Future Transportation - Video</vt:lpstr>
      <vt:lpstr>PowerPoint Presentation</vt:lpstr>
      <vt:lpstr>4. Expectations &amp; Support</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1948</cp:revision>
  <dcterms:modified xsi:type="dcterms:W3CDTF">2026-05-04T16:30:14Z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