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63"/>
  </p:notesMasterIdLst>
  <p:sldIdLst>
    <p:sldId id="256" r:id="rId2"/>
    <p:sldId id="274" r:id="rId3"/>
    <p:sldId id="263" r:id="rId4"/>
    <p:sldId id="257" r:id="rId5"/>
    <p:sldId id="269" r:id="rId6"/>
    <p:sldId id="324" r:id="rId7"/>
    <p:sldId id="325" r:id="rId8"/>
    <p:sldId id="326" r:id="rId9"/>
    <p:sldId id="327" r:id="rId10"/>
    <p:sldId id="328" r:id="rId11"/>
    <p:sldId id="329" r:id="rId12"/>
    <p:sldId id="313" r:id="rId13"/>
    <p:sldId id="315" r:id="rId14"/>
    <p:sldId id="312" r:id="rId15"/>
    <p:sldId id="314" r:id="rId16"/>
    <p:sldId id="319" r:id="rId17"/>
    <p:sldId id="320" r:id="rId18"/>
    <p:sldId id="321" r:id="rId19"/>
    <p:sldId id="322" r:id="rId20"/>
    <p:sldId id="323" r:id="rId21"/>
    <p:sldId id="259" r:id="rId22"/>
    <p:sldId id="260" r:id="rId23"/>
    <p:sldId id="261" r:id="rId24"/>
    <p:sldId id="262" r:id="rId25"/>
    <p:sldId id="264" r:id="rId26"/>
    <p:sldId id="268" r:id="rId27"/>
    <p:sldId id="282" r:id="rId28"/>
    <p:sldId id="275" r:id="rId29"/>
    <p:sldId id="276" r:id="rId30"/>
    <p:sldId id="283" r:id="rId31"/>
    <p:sldId id="285" r:id="rId32"/>
    <p:sldId id="284" r:id="rId33"/>
    <p:sldId id="286" r:id="rId34"/>
    <p:sldId id="287" r:id="rId35"/>
    <p:sldId id="279" r:id="rId36"/>
    <p:sldId id="288" r:id="rId37"/>
    <p:sldId id="289" r:id="rId38"/>
    <p:sldId id="271" r:id="rId39"/>
    <p:sldId id="272" r:id="rId40"/>
    <p:sldId id="291" r:id="rId41"/>
    <p:sldId id="292" r:id="rId42"/>
    <p:sldId id="293" r:id="rId43"/>
    <p:sldId id="290" r:id="rId44"/>
    <p:sldId id="273" r:id="rId45"/>
    <p:sldId id="316" r:id="rId46"/>
    <p:sldId id="294" r:id="rId47"/>
    <p:sldId id="295" r:id="rId48"/>
    <p:sldId id="296" r:id="rId49"/>
    <p:sldId id="299" r:id="rId50"/>
    <p:sldId id="300" r:id="rId51"/>
    <p:sldId id="265" r:id="rId52"/>
    <p:sldId id="301" r:id="rId53"/>
    <p:sldId id="302" r:id="rId54"/>
    <p:sldId id="305" r:id="rId55"/>
    <p:sldId id="304" r:id="rId56"/>
    <p:sldId id="306" r:id="rId57"/>
    <p:sldId id="310" r:id="rId58"/>
    <p:sldId id="307" r:id="rId59"/>
    <p:sldId id="308" r:id="rId60"/>
    <p:sldId id="330" r:id="rId61"/>
    <p:sldId id="331"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7" autoAdjust="0"/>
    <p:restoredTop sz="79103" autoAdjust="0"/>
  </p:normalViewPr>
  <p:slideViewPr>
    <p:cSldViewPr snapToGrid="0">
      <p:cViewPr varScale="1">
        <p:scale>
          <a:sx n="52" d="100"/>
          <a:sy n="52" d="100"/>
        </p:scale>
        <p:origin x="11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D4177-7FA2-422C-9483-4B910A399C98}" type="datetimeFigureOut">
              <a:rPr lang="pl-PL" smtClean="0"/>
              <a:t>11.09.2025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733E7D-07FB-4986-9C9C-8CBCAEE1155F}" type="slidenum">
              <a:rPr lang="pl-PL" smtClean="0"/>
              <a:t>‹#›</a:t>
            </a:fld>
            <a:endParaRPr lang="pl-PL"/>
          </a:p>
        </p:txBody>
      </p:sp>
    </p:spTree>
    <p:extLst>
      <p:ext uri="{BB962C8B-B14F-4D97-AF65-F5344CB8AC3E}">
        <p14:creationId xmlns:p14="http://schemas.microsoft.com/office/powerpoint/2010/main" val="1843023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a:t>
            </a:fld>
            <a:endParaRPr lang="pl-PL"/>
          </a:p>
        </p:txBody>
      </p:sp>
    </p:spTree>
    <p:extLst>
      <p:ext uri="{BB962C8B-B14F-4D97-AF65-F5344CB8AC3E}">
        <p14:creationId xmlns:p14="http://schemas.microsoft.com/office/powerpoint/2010/main" val="1003209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13</a:t>
            </a:fld>
            <a:endParaRPr lang="pl-PL"/>
          </a:p>
        </p:txBody>
      </p:sp>
    </p:spTree>
    <p:extLst>
      <p:ext uri="{BB962C8B-B14F-4D97-AF65-F5344CB8AC3E}">
        <p14:creationId xmlns:p14="http://schemas.microsoft.com/office/powerpoint/2010/main" val="660290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smtClean="0"/>
              <a:t>This index evaluated 100 major cities worldwide based on 15 factors, including road quality, safety, congestion, and public transport availability. Karachi ranked 96th, placing it among the cities with the worst driving conditions globally .</a:t>
            </a:r>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14</a:t>
            </a:fld>
            <a:endParaRPr lang="pl-PL"/>
          </a:p>
        </p:txBody>
      </p:sp>
    </p:spTree>
    <p:extLst>
      <p:ext uri="{BB962C8B-B14F-4D97-AF65-F5344CB8AC3E}">
        <p14:creationId xmlns:p14="http://schemas.microsoft.com/office/powerpoint/2010/main" val="1819004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17</a:t>
            </a:fld>
            <a:endParaRPr lang="pl-PL"/>
          </a:p>
        </p:txBody>
      </p:sp>
    </p:spTree>
    <p:extLst>
      <p:ext uri="{BB962C8B-B14F-4D97-AF65-F5344CB8AC3E}">
        <p14:creationId xmlns:p14="http://schemas.microsoft.com/office/powerpoint/2010/main" val="840682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18</a:t>
            </a:fld>
            <a:endParaRPr lang="pl-PL"/>
          </a:p>
        </p:txBody>
      </p:sp>
    </p:spTree>
    <p:extLst>
      <p:ext uri="{BB962C8B-B14F-4D97-AF65-F5344CB8AC3E}">
        <p14:creationId xmlns:p14="http://schemas.microsoft.com/office/powerpoint/2010/main" val="1195812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21</a:t>
            </a:fld>
            <a:endParaRPr lang="pl-PL"/>
          </a:p>
        </p:txBody>
      </p:sp>
    </p:spTree>
    <p:extLst>
      <p:ext uri="{BB962C8B-B14F-4D97-AF65-F5344CB8AC3E}">
        <p14:creationId xmlns:p14="http://schemas.microsoft.com/office/powerpoint/2010/main" val="3198038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22</a:t>
            </a:fld>
            <a:endParaRPr lang="pl-PL"/>
          </a:p>
        </p:txBody>
      </p:sp>
    </p:spTree>
    <p:extLst>
      <p:ext uri="{BB962C8B-B14F-4D97-AF65-F5344CB8AC3E}">
        <p14:creationId xmlns:p14="http://schemas.microsoft.com/office/powerpoint/2010/main" val="3779539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23</a:t>
            </a:fld>
            <a:endParaRPr lang="pl-PL"/>
          </a:p>
        </p:txBody>
      </p:sp>
    </p:spTree>
    <p:extLst>
      <p:ext uri="{BB962C8B-B14F-4D97-AF65-F5344CB8AC3E}">
        <p14:creationId xmlns:p14="http://schemas.microsoft.com/office/powerpoint/2010/main" val="642845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24</a:t>
            </a:fld>
            <a:endParaRPr lang="pl-PL"/>
          </a:p>
        </p:txBody>
      </p:sp>
    </p:spTree>
    <p:extLst>
      <p:ext uri="{BB962C8B-B14F-4D97-AF65-F5344CB8AC3E}">
        <p14:creationId xmlns:p14="http://schemas.microsoft.com/office/powerpoint/2010/main" val="3609909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25</a:t>
            </a:fld>
            <a:endParaRPr lang="pl-PL"/>
          </a:p>
        </p:txBody>
      </p:sp>
    </p:spTree>
    <p:extLst>
      <p:ext uri="{BB962C8B-B14F-4D97-AF65-F5344CB8AC3E}">
        <p14:creationId xmlns:p14="http://schemas.microsoft.com/office/powerpoint/2010/main" val="545244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26</a:t>
            </a:fld>
            <a:endParaRPr lang="pl-PL"/>
          </a:p>
        </p:txBody>
      </p:sp>
    </p:spTree>
    <p:extLst>
      <p:ext uri="{BB962C8B-B14F-4D97-AF65-F5344CB8AC3E}">
        <p14:creationId xmlns:p14="http://schemas.microsoft.com/office/powerpoint/2010/main" val="450703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a:t>
            </a:fld>
            <a:endParaRPr lang="pl-PL"/>
          </a:p>
        </p:txBody>
      </p:sp>
    </p:spTree>
    <p:extLst>
      <p:ext uri="{BB962C8B-B14F-4D97-AF65-F5344CB8AC3E}">
        <p14:creationId xmlns:p14="http://schemas.microsoft.com/office/powerpoint/2010/main" val="1052569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27</a:t>
            </a:fld>
            <a:endParaRPr lang="pl-PL"/>
          </a:p>
        </p:txBody>
      </p:sp>
    </p:spTree>
    <p:extLst>
      <p:ext uri="{BB962C8B-B14F-4D97-AF65-F5344CB8AC3E}">
        <p14:creationId xmlns:p14="http://schemas.microsoft.com/office/powerpoint/2010/main" val="65399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28</a:t>
            </a:fld>
            <a:endParaRPr lang="pl-PL"/>
          </a:p>
        </p:txBody>
      </p:sp>
    </p:spTree>
    <p:extLst>
      <p:ext uri="{BB962C8B-B14F-4D97-AF65-F5344CB8AC3E}">
        <p14:creationId xmlns:p14="http://schemas.microsoft.com/office/powerpoint/2010/main" val="568496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29</a:t>
            </a:fld>
            <a:endParaRPr lang="pl-PL"/>
          </a:p>
        </p:txBody>
      </p:sp>
    </p:spTree>
    <p:extLst>
      <p:ext uri="{BB962C8B-B14F-4D97-AF65-F5344CB8AC3E}">
        <p14:creationId xmlns:p14="http://schemas.microsoft.com/office/powerpoint/2010/main" val="2205537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30</a:t>
            </a:fld>
            <a:endParaRPr lang="pl-PL"/>
          </a:p>
        </p:txBody>
      </p:sp>
    </p:spTree>
    <p:extLst>
      <p:ext uri="{BB962C8B-B14F-4D97-AF65-F5344CB8AC3E}">
        <p14:creationId xmlns:p14="http://schemas.microsoft.com/office/powerpoint/2010/main" val="2263236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31</a:t>
            </a:fld>
            <a:endParaRPr lang="pl-PL"/>
          </a:p>
        </p:txBody>
      </p:sp>
    </p:spTree>
    <p:extLst>
      <p:ext uri="{BB962C8B-B14F-4D97-AF65-F5344CB8AC3E}">
        <p14:creationId xmlns:p14="http://schemas.microsoft.com/office/powerpoint/2010/main" val="1758169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32</a:t>
            </a:fld>
            <a:endParaRPr lang="pl-PL"/>
          </a:p>
        </p:txBody>
      </p:sp>
    </p:spTree>
    <p:extLst>
      <p:ext uri="{BB962C8B-B14F-4D97-AF65-F5344CB8AC3E}">
        <p14:creationId xmlns:p14="http://schemas.microsoft.com/office/powerpoint/2010/main" val="38401614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33</a:t>
            </a:fld>
            <a:endParaRPr lang="pl-PL"/>
          </a:p>
        </p:txBody>
      </p:sp>
    </p:spTree>
    <p:extLst>
      <p:ext uri="{BB962C8B-B14F-4D97-AF65-F5344CB8AC3E}">
        <p14:creationId xmlns:p14="http://schemas.microsoft.com/office/powerpoint/2010/main" val="4003438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35</a:t>
            </a:fld>
            <a:endParaRPr lang="pl-PL"/>
          </a:p>
        </p:txBody>
      </p:sp>
    </p:spTree>
    <p:extLst>
      <p:ext uri="{BB962C8B-B14F-4D97-AF65-F5344CB8AC3E}">
        <p14:creationId xmlns:p14="http://schemas.microsoft.com/office/powerpoint/2010/main" val="2747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36</a:t>
            </a:fld>
            <a:endParaRPr lang="pl-PL"/>
          </a:p>
        </p:txBody>
      </p:sp>
    </p:spTree>
    <p:extLst>
      <p:ext uri="{BB962C8B-B14F-4D97-AF65-F5344CB8AC3E}">
        <p14:creationId xmlns:p14="http://schemas.microsoft.com/office/powerpoint/2010/main" val="1886929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38</a:t>
            </a:fld>
            <a:endParaRPr lang="pl-PL"/>
          </a:p>
        </p:txBody>
      </p:sp>
    </p:spTree>
    <p:extLst>
      <p:ext uri="{BB962C8B-B14F-4D97-AF65-F5344CB8AC3E}">
        <p14:creationId xmlns:p14="http://schemas.microsoft.com/office/powerpoint/2010/main" val="686524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a:t>
            </a:fld>
            <a:endParaRPr lang="pl-PL"/>
          </a:p>
        </p:txBody>
      </p:sp>
    </p:spTree>
    <p:extLst>
      <p:ext uri="{BB962C8B-B14F-4D97-AF65-F5344CB8AC3E}">
        <p14:creationId xmlns:p14="http://schemas.microsoft.com/office/powerpoint/2010/main" val="4066794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40</a:t>
            </a:fld>
            <a:endParaRPr lang="pl-PL"/>
          </a:p>
        </p:txBody>
      </p:sp>
    </p:spTree>
    <p:extLst>
      <p:ext uri="{BB962C8B-B14F-4D97-AF65-F5344CB8AC3E}">
        <p14:creationId xmlns:p14="http://schemas.microsoft.com/office/powerpoint/2010/main" val="452133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43</a:t>
            </a:fld>
            <a:endParaRPr lang="pl-PL"/>
          </a:p>
        </p:txBody>
      </p:sp>
    </p:spTree>
    <p:extLst>
      <p:ext uri="{BB962C8B-B14F-4D97-AF65-F5344CB8AC3E}">
        <p14:creationId xmlns:p14="http://schemas.microsoft.com/office/powerpoint/2010/main" val="27712300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2D8EA04-122F-40E7-B388-FDF3D93E1022}" type="slidenum">
              <a:rPr lang="pl-PL" smtClean="0"/>
              <a:t>44</a:t>
            </a:fld>
            <a:endParaRPr lang="pl-PL"/>
          </a:p>
        </p:txBody>
      </p:sp>
    </p:spTree>
    <p:extLst>
      <p:ext uri="{BB962C8B-B14F-4D97-AF65-F5344CB8AC3E}">
        <p14:creationId xmlns:p14="http://schemas.microsoft.com/office/powerpoint/2010/main" val="3180101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45</a:t>
            </a:fld>
            <a:endParaRPr lang="pl-PL"/>
          </a:p>
        </p:txBody>
      </p:sp>
    </p:spTree>
    <p:extLst>
      <p:ext uri="{BB962C8B-B14F-4D97-AF65-F5344CB8AC3E}">
        <p14:creationId xmlns:p14="http://schemas.microsoft.com/office/powerpoint/2010/main" val="3446075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46</a:t>
            </a:fld>
            <a:endParaRPr lang="pl-PL"/>
          </a:p>
        </p:txBody>
      </p:sp>
    </p:spTree>
    <p:extLst>
      <p:ext uri="{BB962C8B-B14F-4D97-AF65-F5344CB8AC3E}">
        <p14:creationId xmlns:p14="http://schemas.microsoft.com/office/powerpoint/2010/main" val="2379504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47</a:t>
            </a:fld>
            <a:endParaRPr lang="pl-PL"/>
          </a:p>
        </p:txBody>
      </p:sp>
    </p:spTree>
    <p:extLst>
      <p:ext uri="{BB962C8B-B14F-4D97-AF65-F5344CB8AC3E}">
        <p14:creationId xmlns:p14="http://schemas.microsoft.com/office/powerpoint/2010/main" val="19260831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48</a:t>
            </a:fld>
            <a:endParaRPr lang="pl-PL"/>
          </a:p>
        </p:txBody>
      </p:sp>
    </p:spTree>
    <p:extLst>
      <p:ext uri="{BB962C8B-B14F-4D97-AF65-F5344CB8AC3E}">
        <p14:creationId xmlns:p14="http://schemas.microsoft.com/office/powerpoint/2010/main" val="26146688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49</a:t>
            </a:fld>
            <a:endParaRPr lang="pl-PL"/>
          </a:p>
        </p:txBody>
      </p:sp>
    </p:spTree>
    <p:extLst>
      <p:ext uri="{BB962C8B-B14F-4D97-AF65-F5344CB8AC3E}">
        <p14:creationId xmlns:p14="http://schemas.microsoft.com/office/powerpoint/2010/main" val="24858240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50</a:t>
            </a:fld>
            <a:endParaRPr lang="pl-PL"/>
          </a:p>
        </p:txBody>
      </p:sp>
    </p:spTree>
    <p:extLst>
      <p:ext uri="{BB962C8B-B14F-4D97-AF65-F5344CB8AC3E}">
        <p14:creationId xmlns:p14="http://schemas.microsoft.com/office/powerpoint/2010/main" val="612562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51</a:t>
            </a:fld>
            <a:endParaRPr lang="pl-PL"/>
          </a:p>
        </p:txBody>
      </p:sp>
    </p:spTree>
    <p:extLst>
      <p:ext uri="{BB962C8B-B14F-4D97-AF65-F5344CB8AC3E}">
        <p14:creationId xmlns:p14="http://schemas.microsoft.com/office/powerpoint/2010/main" val="75652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7</a:t>
            </a:fld>
            <a:endParaRPr lang="pl-PL"/>
          </a:p>
        </p:txBody>
      </p:sp>
    </p:spTree>
    <p:extLst>
      <p:ext uri="{BB962C8B-B14F-4D97-AF65-F5344CB8AC3E}">
        <p14:creationId xmlns:p14="http://schemas.microsoft.com/office/powerpoint/2010/main" val="6965603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52</a:t>
            </a:fld>
            <a:endParaRPr lang="pl-PL"/>
          </a:p>
        </p:txBody>
      </p:sp>
    </p:spTree>
    <p:extLst>
      <p:ext uri="{BB962C8B-B14F-4D97-AF65-F5344CB8AC3E}">
        <p14:creationId xmlns:p14="http://schemas.microsoft.com/office/powerpoint/2010/main" val="6288640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53</a:t>
            </a:fld>
            <a:endParaRPr lang="pl-PL"/>
          </a:p>
        </p:txBody>
      </p:sp>
    </p:spTree>
    <p:extLst>
      <p:ext uri="{BB962C8B-B14F-4D97-AF65-F5344CB8AC3E}">
        <p14:creationId xmlns:p14="http://schemas.microsoft.com/office/powerpoint/2010/main" val="2754664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54</a:t>
            </a:fld>
            <a:endParaRPr lang="pl-PL"/>
          </a:p>
        </p:txBody>
      </p:sp>
    </p:spTree>
    <p:extLst>
      <p:ext uri="{BB962C8B-B14F-4D97-AF65-F5344CB8AC3E}">
        <p14:creationId xmlns:p14="http://schemas.microsoft.com/office/powerpoint/2010/main" val="9004364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55</a:t>
            </a:fld>
            <a:endParaRPr lang="pl-PL"/>
          </a:p>
        </p:txBody>
      </p:sp>
    </p:spTree>
    <p:extLst>
      <p:ext uri="{BB962C8B-B14F-4D97-AF65-F5344CB8AC3E}">
        <p14:creationId xmlns:p14="http://schemas.microsoft.com/office/powerpoint/2010/main" val="14298524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56</a:t>
            </a:fld>
            <a:endParaRPr lang="pl-PL"/>
          </a:p>
        </p:txBody>
      </p:sp>
    </p:spTree>
    <p:extLst>
      <p:ext uri="{BB962C8B-B14F-4D97-AF65-F5344CB8AC3E}">
        <p14:creationId xmlns:p14="http://schemas.microsoft.com/office/powerpoint/2010/main" val="13336538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57</a:t>
            </a:fld>
            <a:endParaRPr lang="pl-PL"/>
          </a:p>
        </p:txBody>
      </p:sp>
    </p:spTree>
    <p:extLst>
      <p:ext uri="{BB962C8B-B14F-4D97-AF65-F5344CB8AC3E}">
        <p14:creationId xmlns:p14="http://schemas.microsoft.com/office/powerpoint/2010/main" val="32781367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59</a:t>
            </a:fld>
            <a:endParaRPr lang="pl-PL"/>
          </a:p>
        </p:txBody>
      </p:sp>
    </p:spTree>
    <p:extLst>
      <p:ext uri="{BB962C8B-B14F-4D97-AF65-F5344CB8AC3E}">
        <p14:creationId xmlns:p14="http://schemas.microsoft.com/office/powerpoint/2010/main" val="34813845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60</a:t>
            </a:fld>
            <a:endParaRPr lang="pl-PL"/>
          </a:p>
        </p:txBody>
      </p:sp>
    </p:spTree>
    <p:extLst>
      <p:ext uri="{BB962C8B-B14F-4D97-AF65-F5344CB8AC3E}">
        <p14:creationId xmlns:p14="http://schemas.microsoft.com/office/powerpoint/2010/main" val="29699918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61</a:t>
            </a:fld>
            <a:endParaRPr lang="pl-PL"/>
          </a:p>
        </p:txBody>
      </p:sp>
    </p:spTree>
    <p:extLst>
      <p:ext uri="{BB962C8B-B14F-4D97-AF65-F5344CB8AC3E}">
        <p14:creationId xmlns:p14="http://schemas.microsoft.com/office/powerpoint/2010/main" val="4155998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8</a:t>
            </a:fld>
            <a:endParaRPr lang="pl-PL"/>
          </a:p>
        </p:txBody>
      </p:sp>
    </p:spTree>
    <p:extLst>
      <p:ext uri="{BB962C8B-B14F-4D97-AF65-F5344CB8AC3E}">
        <p14:creationId xmlns:p14="http://schemas.microsoft.com/office/powerpoint/2010/main" val="94976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9</a:t>
            </a:fld>
            <a:endParaRPr lang="pl-PL"/>
          </a:p>
        </p:txBody>
      </p:sp>
    </p:spTree>
    <p:extLst>
      <p:ext uri="{BB962C8B-B14F-4D97-AF65-F5344CB8AC3E}">
        <p14:creationId xmlns:p14="http://schemas.microsoft.com/office/powerpoint/2010/main" val="150216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10</a:t>
            </a:fld>
            <a:endParaRPr lang="pl-PL"/>
          </a:p>
        </p:txBody>
      </p:sp>
    </p:spTree>
    <p:extLst>
      <p:ext uri="{BB962C8B-B14F-4D97-AF65-F5344CB8AC3E}">
        <p14:creationId xmlns:p14="http://schemas.microsoft.com/office/powerpoint/2010/main" val="585800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11</a:t>
            </a:fld>
            <a:endParaRPr lang="pl-PL"/>
          </a:p>
        </p:txBody>
      </p:sp>
    </p:spTree>
    <p:extLst>
      <p:ext uri="{BB962C8B-B14F-4D97-AF65-F5344CB8AC3E}">
        <p14:creationId xmlns:p14="http://schemas.microsoft.com/office/powerpoint/2010/main" val="1942698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5733E7D-07FB-4986-9C9C-8CBCAEE1155F}" type="slidenum">
              <a:rPr lang="pl-PL" smtClean="0"/>
              <a:t>12</a:t>
            </a:fld>
            <a:endParaRPr lang="pl-PL"/>
          </a:p>
        </p:txBody>
      </p:sp>
    </p:spTree>
    <p:extLst>
      <p:ext uri="{BB962C8B-B14F-4D97-AF65-F5344CB8AC3E}">
        <p14:creationId xmlns:p14="http://schemas.microsoft.com/office/powerpoint/2010/main" val="617455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smtClean="0"/>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smtClean="0"/>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smtClean="0"/>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9/11/2025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8"/>
          <p:cNvSpPr/>
          <p:nvPr/>
        </p:nvSpPr>
        <p:spPr>
          <a:xfrm>
            <a:off x="0" y="0"/>
            <a:ext cx="12192000" cy="1763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ctrTitle"/>
          </p:nvPr>
        </p:nvSpPr>
        <p:spPr>
          <a:xfrm>
            <a:off x="1069847" y="1298448"/>
            <a:ext cx="7765233" cy="3255264"/>
          </a:xfrm>
        </p:spPr>
        <p:txBody>
          <a:bodyPr>
            <a:normAutofit/>
          </a:bodyPr>
          <a:lstStyle/>
          <a:p>
            <a:pPr algn="ctr"/>
            <a:r>
              <a:rPr lang="pl-PL" sz="4400" dirty="0" err="1">
                <a:latin typeface="Calibri" panose="020F0502020204030204" pitchFamily="34" charset="0"/>
                <a:cs typeface="Calibri" panose="020F0502020204030204" pitchFamily="34" charset="0"/>
              </a:rPr>
              <a:t>Sustainable</a:t>
            </a:r>
            <a:r>
              <a:rPr lang="pl-PL" sz="4400" dirty="0">
                <a:latin typeface="Calibri" panose="020F0502020204030204" pitchFamily="34" charset="0"/>
                <a:cs typeface="Calibri" panose="020F0502020204030204" pitchFamily="34" charset="0"/>
              </a:rPr>
              <a:t> and </a:t>
            </a:r>
            <a:r>
              <a:rPr lang="pl-PL" sz="4400" dirty="0" err="1">
                <a:latin typeface="Calibri" panose="020F0502020204030204" pitchFamily="34" charset="0"/>
                <a:cs typeface="Calibri" panose="020F0502020204030204" pitchFamily="34" charset="0"/>
              </a:rPr>
              <a:t>Affordable</a:t>
            </a:r>
            <a:r>
              <a:rPr lang="pl-PL" sz="4400" dirty="0">
                <a:latin typeface="Calibri" panose="020F0502020204030204" pitchFamily="34" charset="0"/>
                <a:cs typeface="Calibri" panose="020F0502020204030204" pitchFamily="34" charset="0"/>
              </a:rPr>
              <a:t> </a:t>
            </a:r>
            <a:r>
              <a:rPr lang="pl-PL" sz="4400" dirty="0" err="1">
                <a:latin typeface="Calibri" panose="020F0502020204030204" pitchFamily="34" charset="0"/>
                <a:cs typeface="Calibri" panose="020F0502020204030204" pitchFamily="34" charset="0"/>
              </a:rPr>
              <a:t>Transportation</a:t>
            </a:r>
            <a:r>
              <a:rPr lang="pl-PL" sz="4400" dirty="0">
                <a:latin typeface="Calibri" panose="020F0502020204030204" pitchFamily="34" charset="0"/>
                <a:cs typeface="Calibri" panose="020F0502020204030204" pitchFamily="34" charset="0"/>
              </a:rPr>
              <a:t> Solutions</a:t>
            </a:r>
          </a:p>
        </p:txBody>
      </p:sp>
      <p:sp>
        <p:nvSpPr>
          <p:cNvPr id="3" name="Podtytuł 2"/>
          <p:cNvSpPr>
            <a:spLocks noGrp="1"/>
          </p:cNvSpPr>
          <p:nvPr>
            <p:ph type="subTitle" idx="1"/>
          </p:nvPr>
        </p:nvSpPr>
        <p:spPr>
          <a:xfrm>
            <a:off x="1286206" y="4660721"/>
            <a:ext cx="7315200" cy="914400"/>
          </a:xfrm>
        </p:spPr>
        <p:txBody>
          <a:bodyPr/>
          <a:lstStyle/>
          <a:p>
            <a:pPr algn="r"/>
            <a:endParaRPr lang="pl-PL" dirty="0" smtClean="0"/>
          </a:p>
          <a:p>
            <a:pPr algn="r"/>
            <a:r>
              <a:rPr lang="pl-PL" dirty="0" smtClean="0">
                <a:latin typeface="Calibri" panose="020F0502020204030204" pitchFamily="34" charset="0"/>
                <a:cs typeface="Calibri" panose="020F0502020204030204" pitchFamily="34" charset="0"/>
              </a:rPr>
              <a:t>Justyna Staszak-Winkler</a:t>
            </a:r>
            <a:endParaRPr lang="pl-PL" dirty="0">
              <a:latin typeface="Calibri" panose="020F0502020204030204" pitchFamily="34" charset="0"/>
              <a:cs typeface="Calibri" panose="020F0502020204030204" pitchFamily="34" charset="0"/>
            </a:endParaRPr>
          </a:p>
        </p:txBody>
      </p:sp>
      <p:pic>
        <p:nvPicPr>
          <p:cNvPr id="4" name="Picture 2" descr="SQUARES – Sustainability and Quality Assurance for Academic Governance and Redesign Engineering Studies">
            <a:extLst>
              <a:ext uri="{FF2B5EF4-FFF2-40B4-BE49-F238E27FC236}">
                <a16:creationId xmlns="" xmlns:a16="http://schemas.microsoft.com/office/drawing/2014/main" xmlns:lc="http://schemas.openxmlformats.org/drawingml/2006/lockedCanvas" id="{62AE5BEC-2F30-CD72-49FE-F863FD9A2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599" y="408985"/>
            <a:ext cx="1764831" cy="78245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xmlns="" id="{3207F96E-4ED2-5BE3-9233-4BF373C4E320}"/>
              </a:ext>
            </a:extLst>
          </p:cNvPr>
          <p:cNvSpPr txBox="1"/>
          <p:nvPr/>
        </p:nvSpPr>
        <p:spPr>
          <a:xfrm>
            <a:off x="2150623" y="408985"/>
            <a:ext cx="5479991" cy="757130"/>
          </a:xfrm>
          <a:prstGeom prst="rect">
            <a:avLst/>
          </a:prstGeom>
          <a:noFill/>
        </p:spPr>
        <p:txBody>
          <a:bodyPr wrap="square" rtlCol="0">
            <a:spAutoFit/>
          </a:bodyPr>
          <a:lstStyle/>
          <a:p>
            <a:pPr algn="ctr">
              <a:lnSpc>
                <a:spcPct val="120000"/>
              </a:lnSpc>
            </a:pPr>
            <a:r>
              <a:rPr lang="en-US" sz="1800" b="1" i="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pic>
        <p:nvPicPr>
          <p:cNvPr id="6" name="Google Shape;86;p1"/>
          <p:cNvPicPr preferRelativeResize="0"/>
          <p:nvPr/>
        </p:nvPicPr>
        <p:blipFill rotWithShape="1">
          <a:blip r:embed="rId4">
            <a:alphaModFix/>
          </a:blip>
          <a:srcRect/>
          <a:stretch/>
        </p:blipFill>
        <p:spPr>
          <a:xfrm>
            <a:off x="217599" y="6207125"/>
            <a:ext cx="2352675" cy="504825"/>
          </a:xfrm>
          <a:prstGeom prst="rect">
            <a:avLst/>
          </a:prstGeom>
          <a:noFill/>
          <a:ln>
            <a:noFill/>
          </a:ln>
        </p:spPr>
      </p:pic>
      <p:pic>
        <p:nvPicPr>
          <p:cNvPr id="7" name="Google Shape;90;p1"/>
          <p:cNvPicPr preferRelativeResize="0"/>
          <p:nvPr/>
        </p:nvPicPr>
        <p:blipFill rotWithShape="1">
          <a:blip r:embed="rId5">
            <a:alphaModFix/>
          </a:blip>
          <a:srcRect/>
          <a:stretch/>
        </p:blipFill>
        <p:spPr>
          <a:xfrm>
            <a:off x="9047661" y="6264275"/>
            <a:ext cx="2924175" cy="447675"/>
          </a:xfrm>
          <a:prstGeom prst="rect">
            <a:avLst/>
          </a:prstGeom>
          <a:noFill/>
          <a:ln>
            <a:noFill/>
          </a:ln>
        </p:spPr>
      </p:pic>
      <p:pic>
        <p:nvPicPr>
          <p:cNvPr id="8" name="Google Shape;91;p1"/>
          <p:cNvPicPr preferRelativeResize="0"/>
          <p:nvPr/>
        </p:nvPicPr>
        <p:blipFill rotWithShape="1">
          <a:blip r:embed="rId6">
            <a:alphaModFix/>
          </a:blip>
          <a:srcRect/>
          <a:stretch/>
        </p:blipFill>
        <p:spPr>
          <a:xfrm>
            <a:off x="7403898" y="6264276"/>
            <a:ext cx="1227411" cy="447674"/>
          </a:xfrm>
          <a:prstGeom prst="rect">
            <a:avLst/>
          </a:prstGeom>
          <a:noFill/>
          <a:ln>
            <a:noFill/>
          </a:ln>
        </p:spPr>
      </p:pic>
      <p:sp>
        <p:nvSpPr>
          <p:cNvPr id="10" name="Prostokąt 9"/>
          <p:cNvSpPr/>
          <p:nvPr/>
        </p:nvSpPr>
        <p:spPr>
          <a:xfrm>
            <a:off x="9267825" y="1763486"/>
            <a:ext cx="2924175" cy="44341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p:cNvSpPr txBox="1"/>
          <p:nvPr/>
        </p:nvSpPr>
        <p:spPr>
          <a:xfrm>
            <a:off x="9527380" y="3362786"/>
            <a:ext cx="2405063" cy="646331"/>
          </a:xfrm>
          <a:prstGeom prst="rect">
            <a:avLst/>
          </a:prstGeom>
          <a:noFill/>
        </p:spPr>
        <p:txBody>
          <a:bodyPr wrap="square" rtlCol="0">
            <a:spAutoFit/>
          </a:bodyPr>
          <a:lstStyle/>
          <a:p>
            <a:r>
              <a:rPr lang="pl-PL" sz="3600" b="1" dirty="0" smtClean="0">
                <a:solidFill>
                  <a:schemeClr val="bg1"/>
                </a:solidFill>
                <a:latin typeface="Calibri" panose="020F0502020204030204" pitchFamily="34" charset="0"/>
                <a:cs typeface="Calibri" panose="020F0502020204030204" pitchFamily="34" charset="0"/>
              </a:rPr>
              <a:t>MODULE 2</a:t>
            </a:r>
            <a:endParaRPr lang="pl-PL"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0715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670010" y="1386751"/>
            <a:ext cx="8182466" cy="3519769"/>
          </a:xfrm>
          <a:prstGeom prst="rect">
            <a:avLst/>
          </a:prstGeom>
        </p:spPr>
      </p:pic>
      <p:sp>
        <p:nvSpPr>
          <p:cNvPr id="5" name="Prostokąt 4"/>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7" name="Prostokąt 6"/>
          <p:cNvSpPr/>
          <p:nvPr/>
        </p:nvSpPr>
        <p:spPr>
          <a:xfrm>
            <a:off x="6829063" y="5174942"/>
            <a:ext cx="5023413" cy="369332"/>
          </a:xfrm>
          <a:prstGeom prst="rect">
            <a:avLst/>
          </a:prstGeom>
        </p:spPr>
        <p:txBody>
          <a:bodyPr wrap="square">
            <a:spAutoFit/>
          </a:bodyPr>
          <a:lstStyle/>
          <a:p>
            <a:endParaRPr lang="pl-PL" sz="900" dirty="0">
              <a:solidFill>
                <a:srgbClr val="000000"/>
              </a:solidFill>
              <a:latin typeface="Calibri" panose="020F0502020204030204" pitchFamily="34" charset="0"/>
              <a:cs typeface="Calibri" panose="020F0502020204030204" pitchFamily="34" charset="0"/>
            </a:endParaRPr>
          </a:p>
          <a:p>
            <a:r>
              <a:rPr lang="pl-PL" sz="900" dirty="0">
                <a:solidFill>
                  <a:srgbClr val="000000"/>
                </a:solidFill>
                <a:latin typeface="Calibri" panose="020F0502020204030204" pitchFamily="34" charset="0"/>
                <a:cs typeface="Calibri" panose="020F0502020204030204" pitchFamily="34" charset="0"/>
              </a:rPr>
              <a:t> </a:t>
            </a:r>
            <a:r>
              <a:rPr lang="pl-PL" sz="900" dirty="0" err="1">
                <a:solidFill>
                  <a:srgbClr val="000000"/>
                </a:solidFill>
                <a:latin typeface="Calibri" panose="020F0502020204030204" pitchFamily="34" charset="0"/>
                <a:cs typeface="Calibri" panose="020F0502020204030204" pitchFamily="34" charset="0"/>
              </a:rPr>
              <a:t>Karachi</a:t>
            </a:r>
            <a:r>
              <a:rPr lang="pl-PL" sz="900" dirty="0">
                <a:solidFill>
                  <a:srgbClr val="000000"/>
                </a:solidFill>
                <a:latin typeface="Calibri" panose="020F0502020204030204" pitchFamily="34" charset="0"/>
                <a:cs typeface="Calibri" panose="020F0502020204030204" pitchFamily="34" charset="0"/>
              </a:rPr>
              <a:t> </a:t>
            </a:r>
            <a:r>
              <a:rPr lang="pl-PL" sz="900" dirty="0" smtClean="0">
                <a:solidFill>
                  <a:srgbClr val="000000"/>
                </a:solidFill>
                <a:latin typeface="Calibri" panose="020F0502020204030204" pitchFamily="34" charset="0"/>
                <a:cs typeface="Calibri" panose="020F0502020204030204" pitchFamily="34" charset="0"/>
              </a:rPr>
              <a:t>, </a:t>
            </a:r>
            <a:r>
              <a:rPr lang="en-US" sz="900" dirty="0" smtClean="0">
                <a:solidFill>
                  <a:srgbClr val="000000"/>
                </a:solidFill>
                <a:latin typeface="Calibri" panose="020F0502020204030204" pitchFamily="34" charset="0"/>
                <a:cs typeface="Calibri" panose="020F0502020204030204" pitchFamily="34" charset="0"/>
              </a:rPr>
              <a:t>Urban </a:t>
            </a:r>
            <a:r>
              <a:rPr lang="en-US" sz="900" dirty="0">
                <a:solidFill>
                  <a:srgbClr val="000000"/>
                </a:solidFill>
                <a:latin typeface="Calibri" panose="020F0502020204030204" pitchFamily="34" charset="0"/>
                <a:cs typeface="Calibri" panose="020F0502020204030204" pitchFamily="34" charset="0"/>
              </a:rPr>
              <a:t>Transport - State of </a:t>
            </a:r>
            <a:r>
              <a:rPr lang="en-US" sz="900" dirty="0" smtClean="0">
                <a:solidFill>
                  <a:srgbClr val="000000"/>
                </a:solidFill>
                <a:latin typeface="Calibri" panose="020F0502020204030204" pitchFamily="34" charset="0"/>
                <a:cs typeface="Calibri" panose="020F0502020204030204" pitchFamily="34" charset="0"/>
              </a:rPr>
              <a:t>Play</a:t>
            </a:r>
            <a:r>
              <a:rPr lang="pl-PL" sz="900" dirty="0" smtClean="0">
                <a:solidFill>
                  <a:srgbClr val="000000"/>
                </a:solidFill>
                <a:latin typeface="Calibri" panose="020F0502020204030204" pitchFamily="34" charset="0"/>
                <a:cs typeface="Calibri" panose="020F0502020204030204" pitchFamily="34" charset="0"/>
              </a:rPr>
              <a:t>, </a:t>
            </a:r>
            <a:r>
              <a:rPr lang="en-US" sz="900" dirty="0" smtClean="0">
                <a:solidFill>
                  <a:srgbClr val="000000"/>
                </a:solidFill>
                <a:latin typeface="Calibri" panose="020F0502020204030204" pitchFamily="34" charset="0"/>
                <a:cs typeface="Calibri" panose="020F0502020204030204" pitchFamily="34" charset="0"/>
              </a:rPr>
              <a:t>Insights </a:t>
            </a:r>
            <a:r>
              <a:rPr lang="en-US" sz="900" dirty="0">
                <a:solidFill>
                  <a:srgbClr val="000000"/>
                </a:solidFill>
                <a:latin typeface="Calibri" panose="020F0502020204030204" pitchFamily="34" charset="0"/>
                <a:cs typeface="Calibri" panose="020F0502020204030204" pitchFamily="34" charset="0"/>
              </a:rPr>
              <a:t>from the Asian Transport Observatory (ATO) </a:t>
            </a:r>
            <a:endParaRPr lang="pl-PL" sz="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8976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695116" y="1014837"/>
            <a:ext cx="8124955" cy="4529436"/>
          </a:xfrm>
          <a:prstGeom prst="rect">
            <a:avLst/>
          </a:prstGeom>
        </p:spPr>
      </p:pic>
      <p:sp>
        <p:nvSpPr>
          <p:cNvPr id="5" name="Prostokąt 4"/>
          <p:cNvSpPr/>
          <p:nvPr/>
        </p:nvSpPr>
        <p:spPr>
          <a:xfrm>
            <a:off x="6991109" y="5725020"/>
            <a:ext cx="5023413" cy="369332"/>
          </a:xfrm>
          <a:prstGeom prst="rect">
            <a:avLst/>
          </a:prstGeom>
        </p:spPr>
        <p:txBody>
          <a:bodyPr wrap="square">
            <a:spAutoFit/>
          </a:bodyPr>
          <a:lstStyle/>
          <a:p>
            <a:endParaRPr lang="pl-PL" sz="900" dirty="0">
              <a:solidFill>
                <a:srgbClr val="000000"/>
              </a:solidFill>
              <a:latin typeface="Calibri" panose="020F0502020204030204" pitchFamily="34" charset="0"/>
              <a:cs typeface="Calibri" panose="020F0502020204030204" pitchFamily="34" charset="0"/>
            </a:endParaRPr>
          </a:p>
          <a:p>
            <a:r>
              <a:rPr lang="pl-PL" sz="900" dirty="0">
                <a:solidFill>
                  <a:srgbClr val="000000"/>
                </a:solidFill>
                <a:latin typeface="Calibri" panose="020F0502020204030204" pitchFamily="34" charset="0"/>
                <a:cs typeface="Calibri" panose="020F0502020204030204" pitchFamily="34" charset="0"/>
              </a:rPr>
              <a:t> </a:t>
            </a:r>
            <a:r>
              <a:rPr lang="pl-PL" sz="900" b="1" dirty="0" err="1">
                <a:solidFill>
                  <a:srgbClr val="000000"/>
                </a:solidFill>
                <a:latin typeface="Calibri" panose="020F0502020204030204" pitchFamily="34" charset="0"/>
                <a:cs typeface="Calibri" panose="020F0502020204030204" pitchFamily="34" charset="0"/>
              </a:rPr>
              <a:t>Karachi</a:t>
            </a:r>
            <a:r>
              <a:rPr lang="pl-PL" sz="900" b="1" dirty="0">
                <a:solidFill>
                  <a:srgbClr val="000000"/>
                </a:solidFill>
                <a:latin typeface="Calibri" panose="020F0502020204030204" pitchFamily="34" charset="0"/>
                <a:cs typeface="Calibri" panose="020F0502020204030204" pitchFamily="34" charset="0"/>
              </a:rPr>
              <a:t> </a:t>
            </a:r>
            <a:r>
              <a:rPr lang="pl-PL" sz="900" dirty="0" smtClean="0">
                <a:solidFill>
                  <a:srgbClr val="000000"/>
                </a:solidFill>
                <a:latin typeface="Calibri" panose="020F0502020204030204" pitchFamily="34" charset="0"/>
                <a:cs typeface="Calibri" panose="020F0502020204030204" pitchFamily="34" charset="0"/>
              </a:rPr>
              <a:t>, </a:t>
            </a:r>
            <a:r>
              <a:rPr lang="en-US" sz="900" b="1" dirty="0" smtClean="0">
                <a:solidFill>
                  <a:srgbClr val="000000"/>
                </a:solidFill>
                <a:latin typeface="Calibri" panose="020F0502020204030204" pitchFamily="34" charset="0"/>
                <a:cs typeface="Calibri" panose="020F0502020204030204" pitchFamily="34" charset="0"/>
              </a:rPr>
              <a:t>Urban </a:t>
            </a:r>
            <a:r>
              <a:rPr lang="en-US" sz="900" b="1" dirty="0">
                <a:solidFill>
                  <a:srgbClr val="000000"/>
                </a:solidFill>
                <a:latin typeface="Calibri" panose="020F0502020204030204" pitchFamily="34" charset="0"/>
                <a:cs typeface="Calibri" panose="020F0502020204030204" pitchFamily="34" charset="0"/>
              </a:rPr>
              <a:t>Transport - State of </a:t>
            </a:r>
            <a:r>
              <a:rPr lang="en-US" sz="900" b="1" dirty="0" smtClean="0">
                <a:solidFill>
                  <a:srgbClr val="000000"/>
                </a:solidFill>
                <a:latin typeface="Calibri" panose="020F0502020204030204" pitchFamily="34" charset="0"/>
                <a:cs typeface="Calibri" panose="020F0502020204030204" pitchFamily="34" charset="0"/>
              </a:rPr>
              <a:t>Play</a:t>
            </a:r>
            <a:r>
              <a:rPr lang="pl-PL" sz="900" b="1" dirty="0" smtClean="0">
                <a:solidFill>
                  <a:srgbClr val="000000"/>
                </a:solidFill>
                <a:latin typeface="Calibri" panose="020F0502020204030204" pitchFamily="34" charset="0"/>
                <a:cs typeface="Calibri" panose="020F0502020204030204" pitchFamily="34" charset="0"/>
              </a:rPr>
              <a:t>, </a:t>
            </a:r>
            <a:r>
              <a:rPr lang="en-US" sz="900" b="1" dirty="0" smtClean="0">
                <a:solidFill>
                  <a:srgbClr val="000000"/>
                </a:solidFill>
                <a:latin typeface="Calibri" panose="020F0502020204030204" pitchFamily="34" charset="0"/>
                <a:cs typeface="Calibri" panose="020F0502020204030204" pitchFamily="34" charset="0"/>
              </a:rPr>
              <a:t>Insights </a:t>
            </a:r>
            <a:r>
              <a:rPr lang="en-US" sz="900" b="1" dirty="0">
                <a:solidFill>
                  <a:srgbClr val="000000"/>
                </a:solidFill>
                <a:latin typeface="Calibri" panose="020F0502020204030204" pitchFamily="34" charset="0"/>
                <a:cs typeface="Calibri" panose="020F0502020204030204" pitchFamily="34" charset="0"/>
              </a:rPr>
              <a:t>from the Asian Transport Observatory (ATO) </a:t>
            </a:r>
            <a:endParaRPr lang="pl-PL" sz="900" dirty="0">
              <a:latin typeface="Calibri" panose="020F0502020204030204" pitchFamily="34" charset="0"/>
              <a:cs typeface="Calibri" panose="020F0502020204030204" pitchFamily="34" charset="0"/>
            </a:endParaRPr>
          </a:p>
        </p:txBody>
      </p:sp>
      <p:sp>
        <p:nvSpPr>
          <p:cNvPr id="6" name="Prostokąt 5"/>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6755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98013" cy="5120640"/>
          </a:xfrm>
        </p:spPr>
        <p:txBody>
          <a:bodyPr>
            <a:normAutofit/>
          </a:bodyPr>
          <a:lstStyle/>
          <a:p>
            <a:r>
              <a:rPr lang="en-US" sz="2800" dirty="0">
                <a:latin typeface="Calibri" panose="020F0502020204030204" pitchFamily="34" charset="0"/>
                <a:cs typeface="Calibri" panose="020F0502020204030204" pitchFamily="34" charset="0"/>
              </a:rPr>
              <a:t>Public transport is insufficient, outdated, and </a:t>
            </a:r>
            <a:r>
              <a:rPr lang="en-US" sz="2800" dirty="0" smtClean="0">
                <a:latin typeface="Calibri" panose="020F0502020204030204" pitchFamily="34" charset="0"/>
                <a:cs typeface="Calibri" panose="020F0502020204030204" pitchFamily="34" charset="0"/>
              </a:rPr>
              <a:t>overcrowded</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Roads </a:t>
            </a:r>
            <a:r>
              <a:rPr lang="en-US" sz="2800" dirty="0">
                <a:latin typeface="Calibri" panose="020F0502020204030204" pitchFamily="34" charset="0"/>
                <a:cs typeface="Calibri" panose="020F0502020204030204" pitchFamily="34" charset="0"/>
              </a:rPr>
              <a:t>are often in poor condition, full of potholes, and some traffic signals are not </a:t>
            </a:r>
            <a:r>
              <a:rPr lang="en-US" sz="2800" dirty="0" smtClean="0">
                <a:latin typeface="Calibri" panose="020F0502020204030204" pitchFamily="34" charset="0"/>
                <a:cs typeface="Calibri" panose="020F0502020204030204" pitchFamily="34" charset="0"/>
              </a:rPr>
              <a:t>automated</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High </a:t>
            </a:r>
            <a:r>
              <a:rPr lang="en-US" sz="2800" dirty="0">
                <a:latin typeface="Calibri" panose="020F0502020204030204" pitchFamily="34" charset="0"/>
                <a:cs typeface="Calibri" panose="020F0502020204030204" pitchFamily="34" charset="0"/>
              </a:rPr>
              <a:t>number of private cars, motorcycles, and </a:t>
            </a:r>
            <a:r>
              <a:rPr lang="en-US" sz="2800" dirty="0" smtClean="0">
                <a:latin typeface="Calibri" panose="020F0502020204030204" pitchFamily="34" charset="0"/>
                <a:cs typeface="Calibri" panose="020F0502020204030204" pitchFamily="34" charset="0"/>
              </a:rPr>
              <a:t>rickshaws</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Lack </a:t>
            </a:r>
            <a:r>
              <a:rPr lang="en-US" sz="2800" dirty="0">
                <a:latin typeface="Calibri" panose="020F0502020204030204" pitchFamily="34" charset="0"/>
                <a:cs typeface="Calibri" panose="020F0502020204030204" pitchFamily="34" charset="0"/>
              </a:rPr>
              <a:t>of integration between public transport and pedestrian/cycling </a:t>
            </a:r>
            <a:r>
              <a:rPr lang="en-US" sz="2800" dirty="0" smtClean="0">
                <a:latin typeface="Calibri" panose="020F0502020204030204" pitchFamily="34" charset="0"/>
                <a:cs typeface="Calibri" panose="020F0502020204030204" pitchFamily="34" charset="0"/>
              </a:rPr>
              <a:t>infrastructure</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Issues </a:t>
            </a:r>
            <a:r>
              <a:rPr lang="en-US" sz="2800" dirty="0">
                <a:latin typeface="Calibri" panose="020F0502020204030204" pitchFamily="34" charset="0"/>
                <a:cs typeface="Calibri" panose="020F0502020204030204" pitchFamily="34" charset="0"/>
              </a:rPr>
              <a:t>with safety, accessibility, and urban planning</a:t>
            </a:r>
            <a:endParaRPr lang="pl-PL" sz="2800" dirty="0">
              <a:latin typeface="Calibri" panose="020F0502020204030204" pitchFamily="34" charset="0"/>
              <a:cs typeface="Calibri" panose="020F0502020204030204" pitchFamily="34" charset="0"/>
            </a:endParaRPr>
          </a:p>
        </p:txBody>
      </p:sp>
      <p:sp>
        <p:nvSpPr>
          <p:cNvPr id="5" name="Prostokąt 4"/>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p:cNvSpPr>
            <a:spLocks noGrp="1"/>
          </p:cNvSpPr>
          <p:nvPr>
            <p:ph type="title"/>
          </p:nvPr>
        </p:nvSpPr>
        <p:spPr>
          <a:xfrm>
            <a:off x="252919" y="1123837"/>
            <a:ext cx="2947482" cy="4767677"/>
          </a:xfrm>
        </p:spPr>
        <p:txBody>
          <a:bodyPr>
            <a:normAutofit/>
          </a:body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a:latin typeface="Calibri" panose="020F0502020204030204" pitchFamily="34" charset="0"/>
                <a:cs typeface="Calibri" panose="020F0502020204030204" pitchFamily="34" charset="0"/>
              </a:rPr>
              <a:t/>
            </a:r>
            <a:br>
              <a:rPr lang="pl-PL" sz="3200" dirty="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a:t>
            </a:r>
            <a:r>
              <a:rPr lang="en-US" sz="3200" dirty="0">
                <a:latin typeface="Calibri" panose="020F0502020204030204" pitchFamily="34" charset="0"/>
                <a:cs typeface="Calibri" panose="020F0502020204030204" pitchFamily="34" charset="0"/>
              </a:rPr>
              <a:t>–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a:latin typeface="Calibri" panose="020F0502020204030204" pitchFamily="34" charset="0"/>
                <a:cs typeface="Calibri" panose="020F0502020204030204" pitchFamily="34" charset="0"/>
              </a:rPr>
              <a:t/>
            </a:r>
            <a:br>
              <a:rPr lang="pl-PL" sz="3200" dirty="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a:latin typeface="Calibri" panose="020F0502020204030204" pitchFamily="34" charset="0"/>
                <a:cs typeface="Calibri" panose="020F0502020204030204" pitchFamily="34" charset="0"/>
              </a:rPr>
              <a:t/>
            </a:r>
            <a:br>
              <a:rPr lang="pl-PL" sz="3200" dirty="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1220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3"/>
          <a:stretch>
            <a:fillRect/>
          </a:stretch>
        </p:blipFill>
        <p:spPr>
          <a:xfrm>
            <a:off x="3937221" y="261640"/>
            <a:ext cx="5079458" cy="4813196"/>
          </a:xfrm>
          <a:prstGeom prst="rect">
            <a:avLst/>
          </a:prstGeom>
        </p:spPr>
      </p:pic>
      <p:sp>
        <p:nvSpPr>
          <p:cNvPr id="4" name="Prostokąt 3"/>
          <p:cNvSpPr/>
          <p:nvPr/>
        </p:nvSpPr>
        <p:spPr>
          <a:xfrm>
            <a:off x="5490259" y="5602147"/>
            <a:ext cx="6096000" cy="923330"/>
          </a:xfrm>
          <a:prstGeom prst="rect">
            <a:avLst/>
          </a:prstGeom>
          <a:solidFill>
            <a:schemeClr val="accent1">
              <a:lumMod val="20000"/>
              <a:lumOff val="80000"/>
            </a:schemeClr>
          </a:solidFill>
        </p:spPr>
        <p:txBody>
          <a:bodyPr>
            <a:spAutoFit/>
          </a:bodyPr>
          <a:lstStyle/>
          <a:p>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Considering </a:t>
            </a:r>
            <a:r>
              <a:rPr lang="en-US" dirty="0">
                <a:latin typeface="Calibri" panose="020F0502020204030204" pitchFamily="34" charset="0"/>
                <a:cs typeface="Calibri" panose="020F0502020204030204" pitchFamily="34" charset="0"/>
              </a:rPr>
              <a:t>the city’s population, there should be 20,448 35-seater minibuses and 5,566 50-seater buses, but the numbers available are much less than </a:t>
            </a:r>
            <a:r>
              <a:rPr lang="en-US" dirty="0" smtClean="0">
                <a:latin typeface="Calibri" panose="020F0502020204030204" pitchFamily="34" charset="0"/>
                <a:cs typeface="Calibri" panose="020F0502020204030204" pitchFamily="34" charset="0"/>
              </a:rPr>
              <a:t>that</a:t>
            </a:r>
            <a:r>
              <a:rPr lang="pl-PL" dirty="0">
                <a:latin typeface="Calibri" panose="020F0502020204030204" pitchFamily="34" charset="0"/>
                <a:cs typeface="Calibri" panose="020F0502020204030204" pitchFamily="34" charset="0"/>
              </a:rPr>
              <a:t>” </a:t>
            </a:r>
            <a:r>
              <a:rPr lang="pl-PL" sz="900" dirty="0">
                <a:latin typeface="Calibri" panose="020F0502020204030204" pitchFamily="34" charset="0"/>
                <a:cs typeface="Calibri" panose="020F0502020204030204" pitchFamily="34" charset="0"/>
              </a:rPr>
              <a:t>https://www.dawn.com/news/1494018</a:t>
            </a:r>
          </a:p>
        </p:txBody>
      </p:sp>
      <p:sp>
        <p:nvSpPr>
          <p:cNvPr id="6" name="Prostokąt 5"/>
          <p:cNvSpPr/>
          <p:nvPr/>
        </p:nvSpPr>
        <p:spPr>
          <a:xfrm>
            <a:off x="5119868" y="5157611"/>
            <a:ext cx="6096000" cy="246221"/>
          </a:xfrm>
          <a:prstGeom prst="rect">
            <a:avLst/>
          </a:prstGeom>
        </p:spPr>
        <p:txBody>
          <a:bodyPr>
            <a:spAutoFit/>
          </a:bodyPr>
          <a:lstStyle/>
          <a:p>
            <a:r>
              <a:rPr lang="pl-PL" sz="1000" dirty="0"/>
              <a:t>https://pakistanhorizon.wordpress.com/2015/04/19/karachi-the-transport-crisis/</a:t>
            </a:r>
          </a:p>
        </p:txBody>
      </p:sp>
      <p:sp>
        <p:nvSpPr>
          <p:cNvPr id="7" name="Prostokąt 6"/>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80058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4190035" y="0"/>
            <a:ext cx="6516547" cy="4481936"/>
          </a:xfrm>
          <a:prstGeom prst="rect">
            <a:avLst/>
          </a:prstGeom>
        </p:spPr>
      </p:pic>
      <p:sp>
        <p:nvSpPr>
          <p:cNvPr id="5" name="Prostokąt 4"/>
          <p:cNvSpPr/>
          <p:nvPr/>
        </p:nvSpPr>
        <p:spPr>
          <a:xfrm>
            <a:off x="3750197" y="4551837"/>
            <a:ext cx="7717520" cy="246221"/>
          </a:xfrm>
          <a:prstGeom prst="rect">
            <a:avLst/>
          </a:prstGeom>
        </p:spPr>
        <p:txBody>
          <a:bodyPr wrap="square">
            <a:spAutoFit/>
          </a:bodyPr>
          <a:lstStyle/>
          <a:p>
            <a:pPr algn="r"/>
            <a:r>
              <a:rPr lang="pl-PL" sz="1000" dirty="0"/>
              <a:t>https://www.bloomberg.com/news/features/2020-11-02/pakistan-s-megacity-tries-to-modernize</a:t>
            </a:r>
          </a:p>
        </p:txBody>
      </p:sp>
      <p:sp>
        <p:nvSpPr>
          <p:cNvPr id="6" name="Prostokąt 5"/>
          <p:cNvSpPr/>
          <p:nvPr/>
        </p:nvSpPr>
        <p:spPr>
          <a:xfrm>
            <a:off x="4017481" y="4867959"/>
            <a:ext cx="7626651" cy="1938992"/>
          </a:xfrm>
          <a:prstGeom prst="rect">
            <a:avLst/>
          </a:prstGeom>
          <a:solidFill>
            <a:schemeClr val="accent1">
              <a:lumMod val="20000"/>
              <a:lumOff val="80000"/>
            </a:schemeClr>
          </a:solidFill>
        </p:spPr>
        <p:txBody>
          <a:bodyPr wrap="square">
            <a:spAutoFit/>
          </a:bodyPr>
          <a:lstStyle/>
          <a:p>
            <a:r>
              <a:rPr lang="pl-PL" i="1" dirty="0" smtClean="0">
                <a:latin typeface="Calibri" panose="020F0502020204030204" pitchFamily="34" charset="0"/>
                <a:cs typeface="Calibri" panose="020F0502020204030204" pitchFamily="34" charset="0"/>
              </a:rPr>
              <a:t>„</a:t>
            </a:r>
            <a:r>
              <a:rPr lang="en-US" i="1" dirty="0" smtClean="0">
                <a:latin typeface="Calibri" panose="020F0502020204030204" pitchFamily="34" charset="0"/>
                <a:cs typeface="Calibri" panose="020F0502020204030204" pitchFamily="34" charset="0"/>
              </a:rPr>
              <a:t>Karachi </a:t>
            </a:r>
            <a:r>
              <a:rPr lang="en-US" i="1" dirty="0">
                <a:latin typeface="Calibri" panose="020F0502020204030204" pitchFamily="34" charset="0"/>
                <a:cs typeface="Calibri" panose="020F0502020204030204" pitchFamily="34" charset="0"/>
              </a:rPr>
              <a:t>ranks as having the worst public transport system globally, according to a 2019 study by car-parts company Mister </a:t>
            </a:r>
            <a:r>
              <a:rPr lang="en-US" i="1" dirty="0" smtClean="0">
                <a:latin typeface="Calibri" panose="020F0502020204030204" pitchFamily="34" charset="0"/>
                <a:cs typeface="Calibri" panose="020F0502020204030204" pitchFamily="34" charset="0"/>
              </a:rPr>
              <a:t>Auto </a:t>
            </a:r>
            <a:r>
              <a:rPr lang="en-US" i="1" dirty="0">
                <a:latin typeface="Calibri" panose="020F0502020204030204" pitchFamily="34" charset="0"/>
                <a:cs typeface="Calibri" panose="020F0502020204030204" pitchFamily="34" charset="0"/>
              </a:rPr>
              <a:t>that looked at 100 major cities</a:t>
            </a:r>
            <a:r>
              <a:rPr lang="en-US" i="1" dirty="0" smtClean="0">
                <a:latin typeface="Calibri" panose="020F0502020204030204" pitchFamily="34" charset="0"/>
                <a:cs typeface="Calibri" panose="020F0502020204030204" pitchFamily="34" charset="0"/>
              </a:rPr>
              <a:t>.</a:t>
            </a:r>
            <a:r>
              <a:rPr lang="pl-PL" i="1" dirty="0" smtClean="0">
                <a:latin typeface="Calibri" panose="020F0502020204030204" pitchFamily="34" charset="0"/>
                <a:cs typeface="Calibri" panose="020F0502020204030204" pitchFamily="34" charset="0"/>
              </a:rPr>
              <a:t>” </a:t>
            </a:r>
          </a:p>
          <a:p>
            <a:pPr algn="r"/>
            <a:r>
              <a:rPr lang="en-US" sz="1600" dirty="0">
                <a:latin typeface="Calibri" panose="020F0502020204030204" pitchFamily="34" charset="0"/>
                <a:cs typeface="Calibri" panose="020F0502020204030204" pitchFamily="34" charset="0"/>
              </a:rPr>
              <a:t>This index evaluated 100 major cities worldwide based on 15 factors, including road quality, safety, congestion, and public transport availability. Karachi ranked 96th, placing it among the cities with the worst driving conditions globally .</a:t>
            </a:r>
            <a:endParaRPr lang="pl-PL" sz="1600" dirty="0">
              <a:latin typeface="Calibri" panose="020F0502020204030204" pitchFamily="34" charset="0"/>
              <a:cs typeface="Calibri" panose="020F0502020204030204" pitchFamily="34" charset="0"/>
            </a:endParaRPr>
          </a:p>
          <a:p>
            <a:endParaRPr lang="pl-PL" i="1" dirty="0">
              <a:latin typeface="Calibri" panose="020F0502020204030204" pitchFamily="34" charset="0"/>
              <a:cs typeface="Calibri" panose="020F0502020204030204" pitchFamily="34" charset="0"/>
            </a:endParaRPr>
          </a:p>
        </p:txBody>
      </p:sp>
      <p:sp>
        <p:nvSpPr>
          <p:cNvPr id="8" name="Prostokąt 7"/>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2664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3451" y="165964"/>
            <a:ext cx="6105685" cy="4572120"/>
          </a:xfrm>
        </p:spPr>
      </p:pic>
      <p:sp>
        <p:nvSpPr>
          <p:cNvPr id="4" name="Prostokąt 3"/>
          <p:cNvSpPr/>
          <p:nvPr/>
        </p:nvSpPr>
        <p:spPr>
          <a:xfrm>
            <a:off x="4714755" y="5183125"/>
            <a:ext cx="6883078" cy="1477328"/>
          </a:xfrm>
          <a:prstGeom prst="rect">
            <a:avLst/>
          </a:prstGeom>
          <a:solidFill>
            <a:schemeClr val="accent1">
              <a:lumMod val="20000"/>
              <a:lumOff val="80000"/>
            </a:schemeClr>
          </a:solidFill>
        </p:spPr>
        <p:txBody>
          <a:bodyPr wrap="square">
            <a:spAutoFit/>
          </a:bodyPr>
          <a:lstStyle/>
          <a:p>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The </a:t>
            </a:r>
            <a:r>
              <a:rPr lang="en-US" dirty="0">
                <a:latin typeface="Calibri" panose="020F0502020204030204" pitchFamily="34" charset="0"/>
                <a:cs typeface="Calibri" panose="020F0502020204030204" pitchFamily="34" charset="0"/>
              </a:rPr>
              <a:t>city now has 17 million citizens and a population density of 24,000 persons per square </a:t>
            </a:r>
            <a:r>
              <a:rPr lang="en-US" dirty="0" smtClean="0">
                <a:latin typeface="Calibri" panose="020F0502020204030204" pitchFamily="34" charset="0"/>
                <a:cs typeface="Calibri" panose="020F0502020204030204" pitchFamily="34" charset="0"/>
              </a:rPr>
              <a:t>kilometer. </a:t>
            </a:r>
            <a:r>
              <a:rPr lang="en-US" dirty="0">
                <a:latin typeface="Calibri" panose="020F0502020204030204" pitchFamily="34" charset="0"/>
                <a:cs typeface="Calibri" panose="020F0502020204030204" pitchFamily="34" charset="0"/>
              </a:rPr>
              <a:t>Overall, 60 percent of Karachi’s population relies excessively on private transportation, causing massive traffic jams and severe air </a:t>
            </a:r>
            <a:r>
              <a:rPr lang="en-US" dirty="0" smtClean="0">
                <a:latin typeface="Calibri" panose="020F0502020204030204" pitchFamily="34" charset="0"/>
                <a:cs typeface="Calibri" panose="020F0502020204030204" pitchFamily="34" charset="0"/>
              </a:rPr>
              <a:t>pollution</a:t>
            </a:r>
            <a:r>
              <a:rPr lang="pl-PL" dirty="0" smtClean="0">
                <a:latin typeface="Calibri" panose="020F0502020204030204" pitchFamily="34" charset="0"/>
                <a:cs typeface="Calibri" panose="020F0502020204030204" pitchFamily="34" charset="0"/>
              </a:rPr>
              <a:t>.” </a:t>
            </a:r>
          </a:p>
          <a:p>
            <a:r>
              <a:rPr lang="en-US" sz="900" i="1" dirty="0" err="1">
                <a:latin typeface="Calibri" panose="020F0502020204030204" pitchFamily="34" charset="0"/>
                <a:cs typeface="Calibri" panose="020F0502020204030204" pitchFamily="34" charset="0"/>
              </a:rPr>
              <a:t>Rabia</a:t>
            </a:r>
            <a:r>
              <a:rPr lang="en-US" sz="900" i="1" dirty="0">
                <a:latin typeface="Calibri" panose="020F0502020204030204" pitchFamily="34" charset="0"/>
                <a:cs typeface="Calibri" panose="020F0502020204030204" pitchFamily="34" charset="0"/>
              </a:rPr>
              <a:t> </a:t>
            </a:r>
            <a:r>
              <a:rPr lang="en-US" sz="900" i="1" dirty="0" err="1" smtClean="0">
                <a:latin typeface="Calibri" panose="020F0502020204030204" pitchFamily="34" charset="0"/>
                <a:cs typeface="Calibri" panose="020F0502020204030204" pitchFamily="34" charset="0"/>
              </a:rPr>
              <a:t>Soomro</a:t>
            </a:r>
            <a:r>
              <a:rPr lang="en-US" sz="900" i="1" dirty="0" smtClean="0">
                <a:latin typeface="Calibri" panose="020F0502020204030204" pitchFamily="34" charset="0"/>
                <a:cs typeface="Calibri" panose="020F0502020204030204" pitchFamily="34" charset="0"/>
              </a:rPr>
              <a:t>,</a:t>
            </a:r>
            <a:r>
              <a:rPr lang="pl-PL" sz="900" i="1" dirty="0" smtClean="0">
                <a:latin typeface="Calibri" panose="020F0502020204030204" pitchFamily="34" charset="0"/>
                <a:cs typeface="Calibri" panose="020F0502020204030204" pitchFamily="34" charset="0"/>
              </a:rPr>
              <a:t> </a:t>
            </a:r>
            <a:r>
              <a:rPr lang="en-US" sz="900" i="1" dirty="0" smtClean="0">
                <a:latin typeface="Calibri" panose="020F0502020204030204" pitchFamily="34" charset="0"/>
                <a:cs typeface="Calibri" panose="020F0502020204030204" pitchFamily="34" charset="0"/>
              </a:rPr>
              <a:t>Irfan </a:t>
            </a:r>
            <a:r>
              <a:rPr lang="en-US" sz="900" i="1" dirty="0">
                <a:latin typeface="Calibri" panose="020F0502020204030204" pitchFamily="34" charset="0"/>
                <a:cs typeface="Calibri" panose="020F0502020204030204" pitchFamily="34" charset="0"/>
              </a:rPr>
              <a:t>Ahmed </a:t>
            </a:r>
            <a:r>
              <a:rPr lang="en-US" sz="900" i="1" dirty="0" err="1" smtClean="0">
                <a:latin typeface="Calibri" panose="020F0502020204030204" pitchFamily="34" charset="0"/>
                <a:cs typeface="Calibri" panose="020F0502020204030204" pitchFamily="34" charset="0"/>
              </a:rPr>
              <a:t>Memon</a:t>
            </a:r>
            <a:r>
              <a:rPr lang="pl-PL" sz="900" i="1" dirty="0" smtClean="0">
                <a:latin typeface="Calibri" panose="020F0502020204030204" pitchFamily="34" charset="0"/>
                <a:cs typeface="Calibri" panose="020F0502020204030204" pitchFamily="34" charset="0"/>
              </a:rPr>
              <a:t>, </a:t>
            </a:r>
            <a:r>
              <a:rPr lang="en-US" sz="900" i="1" dirty="0" smtClean="0">
                <a:latin typeface="Calibri" panose="020F0502020204030204" pitchFamily="34" charset="0"/>
                <a:cs typeface="Calibri" panose="020F0502020204030204" pitchFamily="34" charset="0"/>
              </a:rPr>
              <a:t>Agha </a:t>
            </a:r>
            <a:r>
              <a:rPr lang="en-US" sz="900" i="1" dirty="0">
                <a:latin typeface="Calibri" panose="020F0502020204030204" pitchFamily="34" charset="0"/>
                <a:cs typeface="Calibri" panose="020F0502020204030204" pitchFamily="34" charset="0"/>
              </a:rPr>
              <a:t>Faisal Habib </a:t>
            </a:r>
            <a:r>
              <a:rPr lang="en-US" sz="900" i="1" dirty="0" err="1" smtClean="0">
                <a:latin typeface="Calibri" panose="020F0502020204030204" pitchFamily="34" charset="0"/>
                <a:cs typeface="Calibri" panose="020F0502020204030204" pitchFamily="34" charset="0"/>
              </a:rPr>
              <a:t>Pathan</a:t>
            </a:r>
            <a:r>
              <a:rPr lang="pl-PL" sz="900" i="1" dirty="0" smtClean="0">
                <a:latin typeface="Calibri" panose="020F0502020204030204" pitchFamily="34" charset="0"/>
                <a:cs typeface="Calibri" panose="020F0502020204030204" pitchFamily="34" charset="0"/>
              </a:rPr>
              <a:t>, </a:t>
            </a:r>
            <a:r>
              <a:rPr lang="en-US" sz="900" i="1" dirty="0" err="1" smtClean="0">
                <a:latin typeface="Calibri" panose="020F0502020204030204" pitchFamily="34" charset="0"/>
                <a:cs typeface="Calibri" panose="020F0502020204030204" pitchFamily="34" charset="0"/>
              </a:rPr>
              <a:t>Waqas</a:t>
            </a:r>
            <a:r>
              <a:rPr lang="en-US" sz="900" i="1" dirty="0" smtClean="0">
                <a:latin typeface="Calibri" panose="020F0502020204030204" pitchFamily="34" charset="0"/>
                <a:cs typeface="Calibri" panose="020F0502020204030204" pitchFamily="34" charset="0"/>
              </a:rPr>
              <a:t> </a:t>
            </a:r>
            <a:r>
              <a:rPr lang="en-US" sz="900" i="1" dirty="0">
                <a:latin typeface="Calibri" panose="020F0502020204030204" pitchFamily="34" charset="0"/>
                <a:cs typeface="Calibri" panose="020F0502020204030204" pitchFamily="34" charset="0"/>
              </a:rPr>
              <a:t>Ahmed </a:t>
            </a:r>
            <a:r>
              <a:rPr lang="en-US" sz="900" i="1" dirty="0" smtClean="0">
                <a:latin typeface="Calibri" panose="020F0502020204030204" pitchFamily="34" charset="0"/>
                <a:cs typeface="Calibri" panose="020F0502020204030204" pitchFamily="34" charset="0"/>
              </a:rPr>
              <a:t>Mahar,</a:t>
            </a:r>
            <a:r>
              <a:rPr lang="pl-PL" sz="900" i="1" dirty="0" smtClean="0">
                <a:latin typeface="Calibri" panose="020F0502020204030204" pitchFamily="34" charset="0"/>
                <a:cs typeface="Calibri" panose="020F0502020204030204" pitchFamily="34" charset="0"/>
              </a:rPr>
              <a:t> </a:t>
            </a:r>
            <a:r>
              <a:rPr lang="en-US" sz="900" i="1" dirty="0" smtClean="0">
                <a:latin typeface="Calibri" panose="020F0502020204030204" pitchFamily="34" charset="0"/>
                <a:cs typeface="Calibri" panose="020F0502020204030204" pitchFamily="34" charset="0"/>
              </a:rPr>
              <a:t>Noman </a:t>
            </a:r>
            <a:r>
              <a:rPr lang="en-US" sz="900" i="1" dirty="0" err="1" smtClean="0">
                <a:latin typeface="Calibri" panose="020F0502020204030204" pitchFamily="34" charset="0"/>
                <a:cs typeface="Calibri" panose="020F0502020204030204" pitchFamily="34" charset="0"/>
              </a:rPr>
              <a:t>Sahito</a:t>
            </a:r>
            <a:r>
              <a:rPr lang="pl-PL" sz="900" i="1" dirty="0" smtClean="0">
                <a:latin typeface="Calibri" panose="020F0502020204030204" pitchFamily="34" charset="0"/>
                <a:cs typeface="Calibri" panose="020F0502020204030204" pitchFamily="34" charset="0"/>
              </a:rPr>
              <a:t> </a:t>
            </a:r>
            <a:r>
              <a:rPr lang="en-US" sz="900" i="1" dirty="0" smtClean="0">
                <a:latin typeface="Calibri" panose="020F0502020204030204" pitchFamily="34" charset="0"/>
                <a:cs typeface="Calibri" panose="020F0502020204030204" pitchFamily="34" charset="0"/>
              </a:rPr>
              <a:t>and </a:t>
            </a:r>
            <a:r>
              <a:rPr lang="en-US" sz="900" i="1" dirty="0">
                <a:latin typeface="Calibri" panose="020F0502020204030204" pitchFamily="34" charset="0"/>
                <a:cs typeface="Calibri" panose="020F0502020204030204" pitchFamily="34" charset="0"/>
              </a:rPr>
              <a:t>Zulfiqar Ali </a:t>
            </a:r>
            <a:r>
              <a:rPr lang="en-US" sz="900" i="1" dirty="0" err="1" smtClean="0">
                <a:latin typeface="Calibri" panose="020F0502020204030204" pitchFamily="34" charset="0"/>
                <a:cs typeface="Calibri" panose="020F0502020204030204" pitchFamily="34" charset="0"/>
              </a:rPr>
              <a:t>Lashar</a:t>
            </a:r>
            <a:r>
              <a:rPr lang="pl-PL" sz="900" i="1" dirty="0" smtClean="0">
                <a:latin typeface="Calibri" panose="020F0502020204030204" pitchFamily="34" charset="0"/>
                <a:cs typeface="Calibri" panose="020F0502020204030204" pitchFamily="34" charset="0"/>
              </a:rPr>
              <a:t>: </a:t>
            </a:r>
            <a:r>
              <a:rPr lang="en-US" sz="900" i="1" dirty="0" smtClean="0">
                <a:latin typeface="Calibri" panose="020F0502020204030204" pitchFamily="34" charset="0"/>
                <a:cs typeface="Calibri" panose="020F0502020204030204" pitchFamily="34" charset="0"/>
              </a:rPr>
              <a:t>Factors </a:t>
            </a:r>
            <a:r>
              <a:rPr lang="en-US" sz="900" i="1" dirty="0">
                <a:latin typeface="Calibri" panose="020F0502020204030204" pitchFamily="34" charset="0"/>
                <a:cs typeface="Calibri" panose="020F0502020204030204" pitchFamily="34" charset="0"/>
              </a:rPr>
              <a:t>That Influence Travelers’ Willingness to Adopt </a:t>
            </a:r>
            <a:r>
              <a:rPr lang="en-US" sz="900" i="1" dirty="0" smtClean="0">
                <a:latin typeface="Calibri" panose="020F0502020204030204" pitchFamily="34" charset="0"/>
                <a:cs typeface="Calibri" panose="020F0502020204030204" pitchFamily="34" charset="0"/>
              </a:rPr>
              <a:t>Bus</a:t>
            </a:r>
            <a:r>
              <a:rPr lang="pl-PL" sz="900" i="1" dirty="0" smtClean="0">
                <a:latin typeface="Calibri" panose="020F0502020204030204" pitchFamily="34" charset="0"/>
                <a:cs typeface="Calibri" panose="020F0502020204030204" pitchFamily="34" charset="0"/>
              </a:rPr>
              <a:t> </a:t>
            </a:r>
            <a:r>
              <a:rPr lang="en-US" sz="900" i="1" dirty="0" smtClean="0">
                <a:latin typeface="Calibri" panose="020F0502020204030204" pitchFamily="34" charset="0"/>
                <a:cs typeface="Calibri" panose="020F0502020204030204" pitchFamily="34" charset="0"/>
              </a:rPr>
              <a:t>Rapid </a:t>
            </a:r>
            <a:r>
              <a:rPr lang="en-US" sz="900" i="1" dirty="0">
                <a:latin typeface="Calibri" panose="020F0502020204030204" pitchFamily="34" charset="0"/>
                <a:cs typeface="Calibri" panose="020F0502020204030204" pitchFamily="34" charset="0"/>
              </a:rPr>
              <a:t>Transit (Green Line) Service in Karachi</a:t>
            </a:r>
            <a:endParaRPr lang="pl-PL" sz="900" i="1" dirty="0">
              <a:latin typeface="Calibri" panose="020F0502020204030204" pitchFamily="34" charset="0"/>
              <a:cs typeface="Calibri" panose="020F0502020204030204" pitchFamily="34" charset="0"/>
            </a:endParaRPr>
          </a:p>
        </p:txBody>
      </p:sp>
      <p:sp>
        <p:nvSpPr>
          <p:cNvPr id="6" name="Prostokąt 5"/>
          <p:cNvSpPr/>
          <p:nvPr/>
        </p:nvSpPr>
        <p:spPr>
          <a:xfrm>
            <a:off x="9157433" y="4738084"/>
            <a:ext cx="2220480" cy="246221"/>
          </a:xfrm>
          <a:prstGeom prst="rect">
            <a:avLst/>
          </a:prstGeom>
        </p:spPr>
        <p:txBody>
          <a:bodyPr wrap="none">
            <a:spAutoFit/>
          </a:bodyPr>
          <a:lstStyle/>
          <a:p>
            <a:pPr algn="r"/>
            <a:r>
              <a:rPr lang="pl-PL" sz="1000" dirty="0"/>
              <a:t>https://www.dawn.com/news/1612406</a:t>
            </a:r>
          </a:p>
        </p:txBody>
      </p:sp>
      <p:sp>
        <p:nvSpPr>
          <p:cNvPr id="7" name="Prostokąt 6"/>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7441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stretch>
            <a:fillRect/>
          </a:stretch>
        </p:blipFill>
        <p:spPr>
          <a:xfrm>
            <a:off x="3929536" y="386778"/>
            <a:ext cx="7369764" cy="3544277"/>
          </a:xfrm>
          <a:prstGeom prst="rect">
            <a:avLst/>
          </a:prstGeom>
        </p:spPr>
      </p:pic>
      <p:sp>
        <p:nvSpPr>
          <p:cNvPr id="7" name="Prostokąt 6"/>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2400" b="1" dirty="0" smtClean="0">
                <a:solidFill>
                  <a:schemeClr val="tx1"/>
                </a:solidFill>
                <a:latin typeface="Calibri" panose="020F0502020204030204" pitchFamily="34" charset="0"/>
                <a:cs typeface="Calibri" panose="020F0502020204030204" pitchFamily="34" charset="0"/>
              </a:rPr>
              <a:t>Lahore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9" name="Prostokąt 8"/>
          <p:cNvSpPr/>
          <p:nvPr/>
        </p:nvSpPr>
        <p:spPr>
          <a:xfrm>
            <a:off x="3702175" y="4877968"/>
            <a:ext cx="7824486" cy="1200329"/>
          </a:xfrm>
          <a:prstGeom prst="rect">
            <a:avLst/>
          </a:prstGeom>
          <a:solidFill>
            <a:schemeClr val="accent1">
              <a:lumMod val="20000"/>
              <a:lumOff val="80000"/>
            </a:schemeClr>
          </a:solidFill>
        </p:spPr>
        <p:txBody>
          <a:bodyPr wrap="square">
            <a:spAutoFit/>
          </a:bodyPr>
          <a:lstStyle/>
          <a:p>
            <a:r>
              <a:rPr lang="pl-PL" b="1" dirty="0" err="1">
                <a:latin typeface="Calibri" panose="020F0502020204030204" pitchFamily="34" charset="0"/>
                <a:cs typeface="Calibri" panose="020F0502020204030204" pitchFamily="34" charset="0"/>
              </a:rPr>
              <a:t>Traffic</a:t>
            </a:r>
            <a:r>
              <a:rPr lang="pl-PL" b="1" dirty="0">
                <a:latin typeface="Calibri" panose="020F0502020204030204" pitchFamily="34" charset="0"/>
                <a:cs typeface="Calibri" panose="020F0502020204030204" pitchFamily="34" charset="0"/>
              </a:rPr>
              <a:t> </a:t>
            </a:r>
            <a:r>
              <a:rPr lang="pl-PL" b="1" dirty="0" err="1" smtClean="0">
                <a:latin typeface="Calibri" panose="020F0502020204030204" pitchFamily="34" charset="0"/>
                <a:cs typeface="Calibri" panose="020F0502020204030204" pitchFamily="34" charset="0"/>
              </a:rPr>
              <a:t>Congestion</a:t>
            </a:r>
            <a:r>
              <a:rPr lang="pl-PL" b="1" dirty="0" smtClean="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Traffic </a:t>
            </a:r>
            <a:r>
              <a:rPr lang="en-US" dirty="0">
                <a:latin typeface="Calibri" panose="020F0502020204030204" pitchFamily="34" charset="0"/>
                <a:cs typeface="Calibri" panose="020F0502020204030204" pitchFamily="34" charset="0"/>
              </a:rPr>
              <a:t>congestion </a:t>
            </a:r>
            <a:r>
              <a:rPr lang="en-US" dirty="0" smtClean="0">
                <a:latin typeface="Calibri" panose="020F0502020204030204" pitchFamily="34" charset="0"/>
                <a:cs typeface="Calibri" panose="020F0502020204030204" pitchFamily="34" charset="0"/>
              </a:rPr>
              <a:t>is</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increasing </a:t>
            </a:r>
            <a:r>
              <a:rPr lang="en-US" dirty="0">
                <a:latin typeface="Calibri" panose="020F0502020204030204" pitchFamily="34" charset="0"/>
                <a:cs typeface="Calibri" panose="020F0502020204030204" pitchFamily="34" charset="0"/>
              </a:rPr>
              <a:t>with the number of vehicles on </a:t>
            </a:r>
            <a:r>
              <a:rPr lang="en-US" dirty="0" smtClean="0">
                <a:latin typeface="Calibri" panose="020F0502020204030204" pitchFamily="34" charset="0"/>
                <a:cs typeface="Calibri" panose="020F0502020204030204" pitchFamily="34" charset="0"/>
              </a:rPr>
              <a:t>the</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roads</a:t>
            </a:r>
            <a:r>
              <a:rPr lang="en-US" dirty="0">
                <a:latin typeface="Calibri" panose="020F0502020204030204" pitchFamily="34" charset="0"/>
                <a:cs typeface="Calibri" panose="020F0502020204030204" pitchFamily="34" charset="0"/>
              </a:rPr>
              <a:t>. The current traffic volumes on </a:t>
            </a:r>
            <a:r>
              <a:rPr lang="en-US" dirty="0" smtClean="0">
                <a:latin typeface="Calibri" panose="020F0502020204030204" pitchFamily="34" charset="0"/>
                <a:cs typeface="Calibri" panose="020F0502020204030204" pitchFamily="34" charset="0"/>
              </a:rPr>
              <a:t>all</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Lahore's </a:t>
            </a:r>
            <a:r>
              <a:rPr lang="en-US" dirty="0">
                <a:latin typeface="Calibri" panose="020F0502020204030204" pitchFamily="34" charset="0"/>
                <a:cs typeface="Calibri" panose="020F0502020204030204" pitchFamily="34" charset="0"/>
              </a:rPr>
              <a:t>major roadways is estimated as </a:t>
            </a:r>
            <a:r>
              <a:rPr lang="en-US" dirty="0" smtClean="0">
                <a:latin typeface="Calibri" panose="020F0502020204030204" pitchFamily="34" charset="0"/>
                <a:cs typeface="Calibri" panose="020F0502020204030204" pitchFamily="34" charset="0"/>
              </a:rPr>
              <a:t>8,000</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vehicles </a:t>
            </a:r>
            <a:r>
              <a:rPr lang="en-US" dirty="0">
                <a:latin typeface="Calibri" panose="020F0502020204030204" pitchFamily="34" charset="0"/>
                <a:cs typeface="Calibri" panose="020F0502020204030204" pitchFamily="34" charset="0"/>
              </a:rPr>
              <a:t>per lane which is a serious challenge </a:t>
            </a:r>
            <a:r>
              <a:rPr lang="en-US" dirty="0" smtClean="0">
                <a:latin typeface="Calibri" panose="020F0502020204030204" pitchFamily="34" charset="0"/>
                <a:cs typeface="Calibri" panose="020F0502020204030204" pitchFamily="34" charset="0"/>
              </a:rPr>
              <a:t>to</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fluent </a:t>
            </a:r>
            <a:r>
              <a:rPr lang="en-US" dirty="0">
                <a:latin typeface="Calibri" panose="020F0502020204030204" pitchFamily="34" charset="0"/>
                <a:cs typeface="Calibri" panose="020F0502020204030204" pitchFamily="34" charset="0"/>
              </a:rPr>
              <a:t>urban </a:t>
            </a:r>
            <a:r>
              <a:rPr lang="en-US" dirty="0" smtClean="0">
                <a:latin typeface="Calibri" panose="020F0502020204030204" pitchFamily="34" charset="0"/>
                <a:cs typeface="Calibri" panose="020F0502020204030204" pitchFamily="34" charset="0"/>
              </a:rPr>
              <a:t>mobility</a:t>
            </a:r>
            <a:r>
              <a:rPr lang="pl-PL"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
        <p:nvSpPr>
          <p:cNvPr id="10" name="Prostokąt 9"/>
          <p:cNvSpPr/>
          <p:nvPr/>
        </p:nvSpPr>
        <p:spPr>
          <a:xfrm>
            <a:off x="5127585" y="3994377"/>
            <a:ext cx="6171715" cy="369332"/>
          </a:xfrm>
          <a:prstGeom prst="rect">
            <a:avLst/>
          </a:prstGeom>
        </p:spPr>
        <p:txBody>
          <a:bodyPr wrap="square">
            <a:spAutoFit/>
          </a:bodyPr>
          <a:lstStyle/>
          <a:p>
            <a:pPr algn="r"/>
            <a:r>
              <a:rPr lang="en-US" sz="900" dirty="0" smtClean="0"/>
              <a:t>Syed Akhtar Ali SHAH</a:t>
            </a:r>
            <a:r>
              <a:rPr lang="pl-PL" sz="900" dirty="0" smtClean="0"/>
              <a:t>: </a:t>
            </a:r>
            <a:r>
              <a:rPr lang="en-US" sz="900" dirty="0" smtClean="0"/>
              <a:t>Urban Mobility in Pakistan:</a:t>
            </a:r>
            <a:r>
              <a:rPr lang="pl-PL" sz="900" dirty="0" smtClean="0"/>
              <a:t> </a:t>
            </a:r>
            <a:r>
              <a:rPr lang="en-US" sz="900" dirty="0" smtClean="0"/>
              <a:t>An Overview with a Focus on Lahore</a:t>
            </a:r>
            <a:endParaRPr lang="pl-PL" sz="900" dirty="0" smtClean="0"/>
          </a:p>
          <a:p>
            <a:pPr algn="r"/>
            <a:r>
              <a:rPr lang="en-US" sz="900" dirty="0"/>
              <a:t>Background </a:t>
            </a:r>
            <a:r>
              <a:rPr lang="en-US" sz="900" dirty="0" smtClean="0"/>
              <a:t>Paper</a:t>
            </a:r>
            <a:r>
              <a:rPr lang="pl-PL" sz="900" dirty="0" smtClean="0"/>
              <a:t> </a:t>
            </a:r>
            <a:r>
              <a:rPr lang="en-US" sz="900" dirty="0" smtClean="0"/>
              <a:t>23rd </a:t>
            </a:r>
            <a:r>
              <a:rPr lang="en-US" sz="900" dirty="0"/>
              <a:t>ASEF Summer </a:t>
            </a:r>
            <a:r>
              <a:rPr lang="en-US" sz="900" dirty="0" smtClean="0"/>
              <a:t>University</a:t>
            </a:r>
            <a:r>
              <a:rPr lang="pl-PL" sz="900" dirty="0" smtClean="0"/>
              <a:t>,  </a:t>
            </a:r>
            <a:r>
              <a:rPr lang="en-US" sz="900" dirty="0" smtClean="0"/>
              <a:t>ASEF </a:t>
            </a:r>
            <a:r>
              <a:rPr lang="en-US" sz="900" dirty="0"/>
              <a:t>Education </a:t>
            </a:r>
            <a:r>
              <a:rPr lang="en-US" sz="900" dirty="0" smtClean="0"/>
              <a:t>Department</a:t>
            </a:r>
            <a:r>
              <a:rPr lang="pl-PL" sz="900" dirty="0" smtClean="0"/>
              <a:t>, </a:t>
            </a:r>
            <a:r>
              <a:rPr lang="en-US" sz="900" dirty="0" smtClean="0"/>
              <a:t>October </a:t>
            </a:r>
            <a:r>
              <a:rPr lang="en-US" sz="900" dirty="0"/>
              <a:t>2021</a:t>
            </a:r>
            <a:endParaRPr lang="pl-PL" sz="900" dirty="0"/>
          </a:p>
        </p:txBody>
      </p:sp>
    </p:spTree>
    <p:extLst>
      <p:ext uri="{BB962C8B-B14F-4D97-AF65-F5344CB8AC3E}">
        <p14:creationId xmlns:p14="http://schemas.microsoft.com/office/powerpoint/2010/main" val="25980628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666150" y="169833"/>
            <a:ext cx="4213287" cy="3703899"/>
          </a:xfrm>
          <a:prstGeom prst="rect">
            <a:avLst/>
          </a:prstGeom>
        </p:spPr>
      </p:pic>
      <p:sp>
        <p:nvSpPr>
          <p:cNvPr id="5" name="Prostokąt 4"/>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2400" b="1" dirty="0" smtClean="0">
                <a:solidFill>
                  <a:schemeClr val="tx1"/>
                </a:solidFill>
                <a:latin typeface="Calibri" panose="020F0502020204030204" pitchFamily="34" charset="0"/>
                <a:cs typeface="Calibri" panose="020F0502020204030204" pitchFamily="34" charset="0"/>
              </a:rPr>
              <a:t>Lahore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7" name="Prostokąt 6"/>
          <p:cNvSpPr/>
          <p:nvPr/>
        </p:nvSpPr>
        <p:spPr>
          <a:xfrm>
            <a:off x="3984297" y="3896882"/>
            <a:ext cx="6171715" cy="369332"/>
          </a:xfrm>
          <a:prstGeom prst="rect">
            <a:avLst/>
          </a:prstGeom>
        </p:spPr>
        <p:txBody>
          <a:bodyPr wrap="square">
            <a:spAutoFit/>
          </a:bodyPr>
          <a:lstStyle/>
          <a:p>
            <a:pPr algn="r"/>
            <a:r>
              <a:rPr lang="en-US" sz="900" dirty="0" smtClean="0"/>
              <a:t>Syed Akhtar Ali SHAH</a:t>
            </a:r>
            <a:r>
              <a:rPr lang="pl-PL" sz="900" dirty="0" smtClean="0"/>
              <a:t>: </a:t>
            </a:r>
            <a:r>
              <a:rPr lang="en-US" sz="900" dirty="0" smtClean="0"/>
              <a:t>Urban Mobility in Pakistan:</a:t>
            </a:r>
            <a:r>
              <a:rPr lang="pl-PL" sz="900" dirty="0" smtClean="0"/>
              <a:t> </a:t>
            </a:r>
            <a:r>
              <a:rPr lang="en-US" sz="900" dirty="0" smtClean="0"/>
              <a:t>An Overview with a Focus on Lahore</a:t>
            </a:r>
            <a:endParaRPr lang="pl-PL" sz="900" dirty="0" smtClean="0"/>
          </a:p>
          <a:p>
            <a:pPr algn="r"/>
            <a:r>
              <a:rPr lang="en-US" sz="900" dirty="0"/>
              <a:t>Background </a:t>
            </a:r>
            <a:r>
              <a:rPr lang="en-US" sz="900" dirty="0" smtClean="0"/>
              <a:t>Paper</a:t>
            </a:r>
            <a:r>
              <a:rPr lang="pl-PL" sz="900" dirty="0" smtClean="0"/>
              <a:t> </a:t>
            </a:r>
            <a:r>
              <a:rPr lang="en-US" sz="900" dirty="0" smtClean="0"/>
              <a:t>23rd </a:t>
            </a:r>
            <a:r>
              <a:rPr lang="en-US" sz="900" dirty="0"/>
              <a:t>ASEF Summer </a:t>
            </a:r>
            <a:r>
              <a:rPr lang="en-US" sz="900" dirty="0" smtClean="0"/>
              <a:t>University</a:t>
            </a:r>
            <a:r>
              <a:rPr lang="pl-PL" sz="900" dirty="0" smtClean="0"/>
              <a:t>,  </a:t>
            </a:r>
            <a:r>
              <a:rPr lang="en-US" sz="900" dirty="0" smtClean="0"/>
              <a:t>ASEF </a:t>
            </a:r>
            <a:r>
              <a:rPr lang="en-US" sz="900" dirty="0"/>
              <a:t>Education </a:t>
            </a:r>
            <a:r>
              <a:rPr lang="en-US" sz="900" dirty="0" smtClean="0"/>
              <a:t>Department</a:t>
            </a:r>
            <a:r>
              <a:rPr lang="pl-PL" sz="900" dirty="0" smtClean="0"/>
              <a:t>, </a:t>
            </a:r>
            <a:r>
              <a:rPr lang="en-US" sz="900" dirty="0" smtClean="0"/>
              <a:t>October </a:t>
            </a:r>
            <a:r>
              <a:rPr lang="en-US" sz="900" dirty="0"/>
              <a:t>2021</a:t>
            </a:r>
            <a:endParaRPr lang="pl-PL" sz="900" dirty="0"/>
          </a:p>
        </p:txBody>
      </p:sp>
      <p:sp>
        <p:nvSpPr>
          <p:cNvPr id="8" name="Prostokąt 7"/>
          <p:cNvSpPr/>
          <p:nvPr/>
        </p:nvSpPr>
        <p:spPr>
          <a:xfrm>
            <a:off x="3666150" y="4507445"/>
            <a:ext cx="8035855" cy="2031325"/>
          </a:xfrm>
          <a:prstGeom prst="rect">
            <a:avLst/>
          </a:prstGeom>
          <a:solidFill>
            <a:schemeClr val="accent1">
              <a:lumMod val="20000"/>
              <a:lumOff val="80000"/>
            </a:schemeClr>
          </a:solidFill>
        </p:spPr>
        <p:txBody>
          <a:bodyPr wrap="square">
            <a:spAutoFit/>
          </a:bodyPr>
          <a:lstStyle/>
          <a:p>
            <a:r>
              <a:rPr lang="en-US" b="1" dirty="0">
                <a:latin typeface="Calibri" panose="020F0502020204030204" pitchFamily="34" charset="0"/>
                <a:cs typeface="Calibri" panose="020F0502020204030204" pitchFamily="34" charset="0"/>
              </a:rPr>
              <a:t>Mixed Use of Road </a:t>
            </a:r>
            <a:r>
              <a:rPr lang="en-US" b="1" dirty="0" smtClean="0">
                <a:latin typeface="Calibri" panose="020F0502020204030204" pitchFamily="34" charset="0"/>
                <a:cs typeface="Calibri" panose="020F0502020204030204" pitchFamily="34" charset="0"/>
              </a:rPr>
              <a:t>Space</a:t>
            </a:r>
            <a:r>
              <a:rPr lang="pl-PL" b="1" dirty="0" smtClean="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The </a:t>
            </a:r>
            <a:r>
              <a:rPr lang="en-US" dirty="0">
                <a:latin typeface="Calibri" panose="020F0502020204030204" pitchFamily="34" charset="0"/>
                <a:cs typeface="Calibri" panose="020F0502020204030204" pitchFamily="34" charset="0"/>
              </a:rPr>
              <a:t>absence of </a:t>
            </a:r>
            <a:r>
              <a:rPr lang="en-US" dirty="0" smtClean="0">
                <a:latin typeface="Calibri" panose="020F0502020204030204" pitchFamily="34" charset="0"/>
                <a:cs typeface="Calibri" panose="020F0502020204030204" pitchFamily="34" charset="0"/>
              </a:rPr>
              <a:t>appropriate</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placed </a:t>
            </a:r>
            <a:r>
              <a:rPr lang="en-US" dirty="0">
                <a:latin typeface="Calibri" panose="020F0502020204030204" pitchFamily="34" charset="0"/>
                <a:cs typeface="Calibri" panose="020F0502020204030204" pitchFamily="34" charset="0"/>
              </a:rPr>
              <a:t>and well-designed traffic </a:t>
            </a:r>
            <a:r>
              <a:rPr lang="en-US" dirty="0" smtClean="0">
                <a:latin typeface="Calibri" panose="020F0502020204030204" pitchFamily="34" charset="0"/>
                <a:cs typeface="Calibri" panose="020F0502020204030204" pitchFamily="34" charset="0"/>
              </a:rPr>
              <a:t>control</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devices</a:t>
            </a:r>
            <a:r>
              <a:rPr lang="en-US" dirty="0">
                <a:latin typeface="Calibri" panose="020F0502020204030204" pitchFamily="34" charset="0"/>
                <a:cs typeface="Calibri" panose="020F0502020204030204" pitchFamily="34" charset="0"/>
              </a:rPr>
              <a:t>, lane marking, pavement </a:t>
            </a:r>
            <a:r>
              <a:rPr lang="en-US" dirty="0" smtClean="0">
                <a:latin typeface="Calibri" panose="020F0502020204030204" pitchFamily="34" charset="0"/>
                <a:cs typeface="Calibri" panose="020F0502020204030204" pitchFamily="34" charset="0"/>
              </a:rPr>
              <a:t>marking,</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traffic </a:t>
            </a:r>
            <a:r>
              <a:rPr lang="en-US" dirty="0">
                <a:latin typeface="Calibri" panose="020F0502020204030204" pitchFamily="34" charset="0"/>
                <a:cs typeface="Calibri" panose="020F0502020204030204" pitchFamily="34" charset="0"/>
              </a:rPr>
              <a:t>and signals on both major and </a:t>
            </a:r>
            <a:r>
              <a:rPr lang="en-US" dirty="0" smtClean="0">
                <a:latin typeface="Calibri" panose="020F0502020204030204" pitchFamily="34" charset="0"/>
                <a:cs typeface="Calibri" panose="020F0502020204030204" pitchFamily="34" charset="0"/>
              </a:rPr>
              <a:t>minor</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roads </a:t>
            </a:r>
            <a:r>
              <a:rPr lang="en-US" dirty="0">
                <a:latin typeface="Calibri" panose="020F0502020204030204" pitchFamily="34" charset="0"/>
                <a:cs typeface="Calibri" panose="020F0502020204030204" pitchFamily="34" charset="0"/>
              </a:rPr>
              <a:t>encourages a mixed use of road </a:t>
            </a:r>
            <a:r>
              <a:rPr lang="en-US" dirty="0" smtClean="0">
                <a:latin typeface="Calibri" panose="020F0502020204030204" pitchFamily="34" charset="0"/>
                <a:cs typeface="Calibri" panose="020F0502020204030204" pitchFamily="34" charset="0"/>
              </a:rPr>
              <a:t>space</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that </a:t>
            </a:r>
            <a:r>
              <a:rPr lang="en-US" dirty="0">
                <a:latin typeface="Calibri" panose="020F0502020204030204" pitchFamily="34" charset="0"/>
                <a:cs typeface="Calibri" panose="020F0502020204030204" pitchFamily="34" charset="0"/>
              </a:rPr>
              <a:t>causes traffic delays. Poorly </a:t>
            </a:r>
            <a:r>
              <a:rPr lang="en-US" dirty="0" smtClean="0">
                <a:latin typeface="Calibri" panose="020F0502020204030204" pitchFamily="34" charset="0"/>
                <a:cs typeface="Calibri" panose="020F0502020204030204" pitchFamily="34" charset="0"/>
              </a:rPr>
              <a:t>designed</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traffic </a:t>
            </a:r>
            <a:r>
              <a:rPr lang="en-US" dirty="0">
                <a:latin typeface="Calibri" panose="020F0502020204030204" pitchFamily="34" charset="0"/>
                <a:cs typeface="Calibri" panose="020F0502020204030204" pitchFamily="34" charset="0"/>
              </a:rPr>
              <a:t>signal controls, poor and overloading </a:t>
            </a:r>
            <a:r>
              <a:rPr lang="en-US" dirty="0" smtClean="0">
                <a:latin typeface="Calibri" panose="020F0502020204030204" pitchFamily="34" charset="0"/>
                <a:cs typeface="Calibri" panose="020F0502020204030204" pitchFamily="34" charset="0"/>
              </a:rPr>
              <a:t>of</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public </a:t>
            </a:r>
            <a:r>
              <a:rPr lang="en-US" dirty="0">
                <a:latin typeface="Calibri" panose="020F0502020204030204" pitchFamily="34" charset="0"/>
                <a:cs typeface="Calibri" panose="020F0502020204030204" pitchFamily="34" charset="0"/>
              </a:rPr>
              <a:t>transportation and unloading </a:t>
            </a:r>
            <a:r>
              <a:rPr lang="en-US" dirty="0" smtClean="0">
                <a:latin typeface="Calibri" panose="020F0502020204030204" pitchFamily="34" charset="0"/>
                <a:cs typeface="Calibri" panose="020F0502020204030204" pitchFamily="34" charset="0"/>
              </a:rPr>
              <a:t>of</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passengers </a:t>
            </a:r>
            <a:r>
              <a:rPr lang="en-US" dirty="0">
                <a:latin typeface="Calibri" panose="020F0502020204030204" pitchFamily="34" charset="0"/>
                <a:cs typeface="Calibri" panose="020F0502020204030204" pitchFamily="34" charset="0"/>
              </a:rPr>
              <a:t>and freight along the </a:t>
            </a:r>
            <a:r>
              <a:rPr lang="en-US" dirty="0" smtClean="0">
                <a:latin typeface="Calibri" panose="020F0502020204030204" pitchFamily="34" charset="0"/>
                <a:cs typeface="Calibri" panose="020F0502020204030204" pitchFamily="34" charset="0"/>
              </a:rPr>
              <a:t>roadside,</a:t>
            </a:r>
            <a:r>
              <a:rPr lang="pl-PL" dirty="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trading </a:t>
            </a:r>
            <a:r>
              <a:rPr lang="en-US" dirty="0">
                <a:latin typeface="Calibri" panose="020F0502020204030204" pitchFamily="34" charset="0"/>
                <a:cs typeface="Calibri" panose="020F0502020204030204" pitchFamily="34" charset="0"/>
              </a:rPr>
              <a:t>obstructions, pedestrian </a:t>
            </a:r>
            <a:r>
              <a:rPr lang="en-US" dirty="0" smtClean="0">
                <a:latin typeface="Calibri" panose="020F0502020204030204" pitchFamily="34" charset="0"/>
                <a:cs typeface="Calibri" panose="020F0502020204030204" pitchFamily="34" charset="0"/>
              </a:rPr>
              <a:t>obstructions</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and </a:t>
            </a:r>
            <a:r>
              <a:rPr lang="en-US" dirty="0">
                <a:latin typeface="Calibri" panose="020F0502020204030204" pitchFamily="34" charset="0"/>
                <a:cs typeface="Calibri" panose="020F0502020204030204" pitchFamily="34" charset="0"/>
              </a:rPr>
              <a:t>narrow traffic lanes further encourages </a:t>
            </a:r>
            <a:r>
              <a:rPr lang="en-US" dirty="0" smtClean="0">
                <a:latin typeface="Calibri" panose="020F0502020204030204" pitchFamily="34" charset="0"/>
                <a:cs typeface="Calibri" panose="020F0502020204030204" pitchFamily="34" charset="0"/>
              </a:rPr>
              <a:t>the</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mixed </a:t>
            </a:r>
            <a:r>
              <a:rPr lang="en-US" dirty="0">
                <a:latin typeface="Calibri" panose="020F0502020204030204" pitchFamily="34" charset="0"/>
                <a:cs typeface="Calibri" panose="020F0502020204030204" pitchFamily="34" charset="0"/>
              </a:rPr>
              <a:t>and inefficient use of road space</a:t>
            </a:r>
            <a:r>
              <a:rPr lang="en-US" dirty="0" smtClean="0">
                <a:latin typeface="Calibri" panose="020F0502020204030204" pitchFamily="34" charset="0"/>
                <a:cs typeface="Calibri" panose="020F0502020204030204" pitchFamily="34" charset="0"/>
              </a:rPr>
              <a:t>.</a:t>
            </a:r>
            <a:r>
              <a:rPr lang="pl-PL"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0263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4084987" y="601884"/>
            <a:ext cx="5099710" cy="3310359"/>
          </a:xfrm>
          <a:prstGeom prst="rect">
            <a:avLst/>
          </a:prstGeom>
        </p:spPr>
      </p:pic>
      <p:sp>
        <p:nvSpPr>
          <p:cNvPr id="5" name="Prostokąt 4"/>
          <p:cNvSpPr/>
          <p:nvPr/>
        </p:nvSpPr>
        <p:spPr>
          <a:xfrm>
            <a:off x="3984297" y="3896882"/>
            <a:ext cx="6171715" cy="369332"/>
          </a:xfrm>
          <a:prstGeom prst="rect">
            <a:avLst/>
          </a:prstGeom>
        </p:spPr>
        <p:txBody>
          <a:bodyPr wrap="square">
            <a:spAutoFit/>
          </a:bodyPr>
          <a:lstStyle/>
          <a:p>
            <a:pPr algn="r"/>
            <a:r>
              <a:rPr lang="en-US" sz="900" dirty="0" smtClean="0"/>
              <a:t>Syed Akhtar Ali SHAH</a:t>
            </a:r>
            <a:r>
              <a:rPr lang="pl-PL" sz="900" dirty="0" smtClean="0"/>
              <a:t>: </a:t>
            </a:r>
            <a:r>
              <a:rPr lang="en-US" sz="900" dirty="0" smtClean="0"/>
              <a:t>Urban Mobility in Pakistan:</a:t>
            </a:r>
            <a:r>
              <a:rPr lang="pl-PL" sz="900" dirty="0" smtClean="0"/>
              <a:t> </a:t>
            </a:r>
            <a:r>
              <a:rPr lang="en-US" sz="900" dirty="0" smtClean="0"/>
              <a:t>An Overview with a Focus on Lahore</a:t>
            </a:r>
            <a:endParaRPr lang="pl-PL" sz="900" dirty="0" smtClean="0"/>
          </a:p>
          <a:p>
            <a:pPr algn="r"/>
            <a:r>
              <a:rPr lang="en-US" sz="900" dirty="0"/>
              <a:t>Background </a:t>
            </a:r>
            <a:r>
              <a:rPr lang="en-US" sz="900" dirty="0" smtClean="0"/>
              <a:t>Paper</a:t>
            </a:r>
            <a:r>
              <a:rPr lang="pl-PL" sz="900" dirty="0" smtClean="0"/>
              <a:t> </a:t>
            </a:r>
            <a:r>
              <a:rPr lang="en-US" sz="900" dirty="0" smtClean="0"/>
              <a:t>23rd </a:t>
            </a:r>
            <a:r>
              <a:rPr lang="en-US" sz="900" dirty="0"/>
              <a:t>ASEF Summer </a:t>
            </a:r>
            <a:r>
              <a:rPr lang="en-US" sz="900" dirty="0" smtClean="0"/>
              <a:t>University</a:t>
            </a:r>
            <a:r>
              <a:rPr lang="pl-PL" sz="900" dirty="0" smtClean="0"/>
              <a:t>,  </a:t>
            </a:r>
            <a:r>
              <a:rPr lang="en-US" sz="900" dirty="0" smtClean="0"/>
              <a:t>ASEF </a:t>
            </a:r>
            <a:r>
              <a:rPr lang="en-US" sz="900" dirty="0"/>
              <a:t>Education </a:t>
            </a:r>
            <a:r>
              <a:rPr lang="en-US" sz="900" dirty="0" smtClean="0"/>
              <a:t>Department</a:t>
            </a:r>
            <a:r>
              <a:rPr lang="pl-PL" sz="900" dirty="0" smtClean="0"/>
              <a:t>, </a:t>
            </a:r>
            <a:r>
              <a:rPr lang="en-US" sz="900" dirty="0" smtClean="0"/>
              <a:t>October </a:t>
            </a:r>
            <a:r>
              <a:rPr lang="en-US" sz="900" dirty="0"/>
              <a:t>2021</a:t>
            </a:r>
            <a:endParaRPr lang="pl-PL" sz="900" dirty="0"/>
          </a:p>
        </p:txBody>
      </p:sp>
      <p:sp>
        <p:nvSpPr>
          <p:cNvPr id="6" name="Prostokąt 5"/>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2400" b="1" dirty="0" smtClean="0">
                <a:solidFill>
                  <a:schemeClr val="tx1"/>
                </a:solidFill>
                <a:latin typeface="Calibri" panose="020F0502020204030204" pitchFamily="34" charset="0"/>
                <a:cs typeface="Calibri" panose="020F0502020204030204" pitchFamily="34" charset="0"/>
              </a:rPr>
              <a:t>Lahore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8" name="Prostokąt 7"/>
          <p:cNvSpPr/>
          <p:nvPr/>
        </p:nvSpPr>
        <p:spPr>
          <a:xfrm>
            <a:off x="3984297" y="4806931"/>
            <a:ext cx="7425735" cy="923330"/>
          </a:xfrm>
          <a:prstGeom prst="rect">
            <a:avLst/>
          </a:prstGeom>
          <a:solidFill>
            <a:schemeClr val="accent1">
              <a:lumMod val="20000"/>
              <a:lumOff val="80000"/>
            </a:schemeClr>
          </a:solidFill>
        </p:spPr>
        <p:txBody>
          <a:bodyPr wrap="square">
            <a:spAutoFit/>
          </a:bodyPr>
          <a:lstStyle/>
          <a:p>
            <a:r>
              <a:rPr lang="pl-PL" b="1" dirty="0">
                <a:latin typeface="Calibri" panose="020F0502020204030204" pitchFamily="34" charset="0"/>
                <a:cs typeface="Calibri" panose="020F0502020204030204" pitchFamily="34" charset="0"/>
              </a:rPr>
              <a:t>Parking </a:t>
            </a:r>
            <a:r>
              <a:rPr lang="pl-PL" b="1" dirty="0" err="1" smtClean="0">
                <a:latin typeface="Calibri" panose="020F0502020204030204" pitchFamily="34" charset="0"/>
                <a:cs typeface="Calibri" panose="020F0502020204030204" pitchFamily="34" charset="0"/>
              </a:rPr>
              <a:t>Problems</a:t>
            </a:r>
            <a:r>
              <a:rPr lang="pl-PL" b="1" dirty="0" smtClean="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Unregulated </a:t>
            </a:r>
            <a:r>
              <a:rPr lang="en-US" dirty="0">
                <a:latin typeface="Calibri" panose="020F0502020204030204" pitchFamily="34" charset="0"/>
                <a:cs typeface="Calibri" panose="020F0502020204030204" pitchFamily="34" charset="0"/>
              </a:rPr>
              <a:t>on-road and off-road </a:t>
            </a:r>
            <a:r>
              <a:rPr lang="en-US" dirty="0" smtClean="0">
                <a:latin typeface="Calibri" panose="020F0502020204030204" pitchFamily="34" charset="0"/>
                <a:cs typeface="Calibri" panose="020F0502020204030204" pitchFamily="34" charset="0"/>
              </a:rPr>
              <a:t>parking</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causes </a:t>
            </a:r>
            <a:r>
              <a:rPr lang="en-US" dirty="0">
                <a:latin typeface="Calibri" panose="020F0502020204030204" pitchFamily="34" charset="0"/>
                <a:cs typeface="Calibri" panose="020F0502020204030204" pitchFamily="34" charset="0"/>
              </a:rPr>
              <a:t>reduction in the potential capacity </a:t>
            </a:r>
            <a:r>
              <a:rPr lang="en-US" dirty="0" smtClean="0">
                <a:latin typeface="Calibri" panose="020F0502020204030204" pitchFamily="34" charset="0"/>
                <a:cs typeface="Calibri" panose="020F0502020204030204" pitchFamily="34" charset="0"/>
              </a:rPr>
              <a:t>of</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roadways </a:t>
            </a:r>
            <a:r>
              <a:rPr lang="en-US" dirty="0">
                <a:latin typeface="Calibri" panose="020F0502020204030204" pitchFamily="34" charset="0"/>
                <a:cs typeface="Calibri" panose="020F0502020204030204" pitchFamily="34" charset="0"/>
              </a:rPr>
              <a:t>and is regarded as one of the </a:t>
            </a:r>
            <a:r>
              <a:rPr lang="en-US" dirty="0" smtClean="0">
                <a:latin typeface="Calibri" panose="020F0502020204030204" pitchFamily="34" charset="0"/>
                <a:cs typeface="Calibri" panose="020F0502020204030204" pitchFamily="34" charset="0"/>
              </a:rPr>
              <a:t>major</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causes </a:t>
            </a:r>
            <a:r>
              <a:rPr lang="en-US" dirty="0">
                <a:latin typeface="Calibri" panose="020F0502020204030204" pitchFamily="34" charset="0"/>
                <a:cs typeface="Calibri" panose="020F0502020204030204" pitchFamily="34" charset="0"/>
              </a:rPr>
              <a:t>of traffic </a:t>
            </a:r>
            <a:r>
              <a:rPr lang="en-US" dirty="0" smtClean="0">
                <a:latin typeface="Calibri" panose="020F0502020204030204" pitchFamily="34" charset="0"/>
                <a:cs typeface="Calibri" panose="020F0502020204030204" pitchFamily="34" charset="0"/>
              </a:rPr>
              <a:t>congestion</a:t>
            </a:r>
            <a:r>
              <a:rPr lang="pl-PL"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36704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stretch>
            <a:fillRect/>
          </a:stretch>
        </p:blipFill>
        <p:spPr>
          <a:xfrm>
            <a:off x="3796497" y="786278"/>
            <a:ext cx="4324416" cy="2638150"/>
          </a:xfrm>
          <a:prstGeom prst="rect">
            <a:avLst/>
          </a:prstGeom>
        </p:spPr>
      </p:pic>
      <p:sp>
        <p:nvSpPr>
          <p:cNvPr id="5" name="Prostokąt 4"/>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2400" b="1" dirty="0" smtClean="0">
                <a:solidFill>
                  <a:schemeClr val="tx1"/>
                </a:solidFill>
                <a:latin typeface="Calibri" panose="020F0502020204030204" pitchFamily="34" charset="0"/>
                <a:cs typeface="Calibri" panose="020F0502020204030204" pitchFamily="34" charset="0"/>
              </a:rPr>
              <a:t>Lahore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7" name="Prostokąt 6"/>
          <p:cNvSpPr/>
          <p:nvPr/>
        </p:nvSpPr>
        <p:spPr>
          <a:xfrm>
            <a:off x="3449256" y="3507675"/>
            <a:ext cx="6171715" cy="369332"/>
          </a:xfrm>
          <a:prstGeom prst="rect">
            <a:avLst/>
          </a:prstGeom>
        </p:spPr>
        <p:txBody>
          <a:bodyPr wrap="square">
            <a:spAutoFit/>
          </a:bodyPr>
          <a:lstStyle/>
          <a:p>
            <a:pPr algn="r"/>
            <a:r>
              <a:rPr lang="en-US" sz="900" dirty="0" smtClean="0"/>
              <a:t>Syed Akhtar Ali SHAH</a:t>
            </a:r>
            <a:r>
              <a:rPr lang="pl-PL" sz="900" dirty="0" smtClean="0"/>
              <a:t>: </a:t>
            </a:r>
            <a:r>
              <a:rPr lang="en-US" sz="900" dirty="0" smtClean="0"/>
              <a:t>Urban Mobility in Pakistan:</a:t>
            </a:r>
            <a:r>
              <a:rPr lang="pl-PL" sz="900" dirty="0" smtClean="0"/>
              <a:t> </a:t>
            </a:r>
            <a:r>
              <a:rPr lang="en-US" sz="900" dirty="0" smtClean="0"/>
              <a:t>An Overview with a Focus on Lahore</a:t>
            </a:r>
            <a:endParaRPr lang="pl-PL" sz="900" dirty="0" smtClean="0"/>
          </a:p>
          <a:p>
            <a:pPr algn="r"/>
            <a:r>
              <a:rPr lang="en-US" sz="900" dirty="0"/>
              <a:t>Background </a:t>
            </a:r>
            <a:r>
              <a:rPr lang="en-US" sz="900" dirty="0" smtClean="0"/>
              <a:t>Paper</a:t>
            </a:r>
            <a:r>
              <a:rPr lang="pl-PL" sz="900" dirty="0" smtClean="0"/>
              <a:t> </a:t>
            </a:r>
            <a:r>
              <a:rPr lang="en-US" sz="900" dirty="0" smtClean="0"/>
              <a:t>23rd </a:t>
            </a:r>
            <a:r>
              <a:rPr lang="en-US" sz="900" dirty="0"/>
              <a:t>ASEF Summer </a:t>
            </a:r>
            <a:r>
              <a:rPr lang="en-US" sz="900" dirty="0" smtClean="0"/>
              <a:t>University</a:t>
            </a:r>
            <a:r>
              <a:rPr lang="pl-PL" sz="900" dirty="0" smtClean="0"/>
              <a:t>,  </a:t>
            </a:r>
            <a:r>
              <a:rPr lang="en-US" sz="900" dirty="0" smtClean="0"/>
              <a:t>ASEF </a:t>
            </a:r>
            <a:r>
              <a:rPr lang="en-US" sz="900" dirty="0"/>
              <a:t>Education </a:t>
            </a:r>
            <a:r>
              <a:rPr lang="en-US" sz="900" dirty="0" smtClean="0"/>
              <a:t>Department</a:t>
            </a:r>
            <a:r>
              <a:rPr lang="pl-PL" sz="900" dirty="0" smtClean="0"/>
              <a:t>, </a:t>
            </a:r>
            <a:r>
              <a:rPr lang="en-US" sz="900" dirty="0" smtClean="0"/>
              <a:t>October </a:t>
            </a:r>
            <a:r>
              <a:rPr lang="en-US" sz="900" dirty="0"/>
              <a:t>2021</a:t>
            </a:r>
            <a:endParaRPr lang="pl-PL" sz="900" dirty="0"/>
          </a:p>
        </p:txBody>
      </p:sp>
      <p:sp>
        <p:nvSpPr>
          <p:cNvPr id="8" name="Prostokąt 7"/>
          <p:cNvSpPr/>
          <p:nvPr/>
        </p:nvSpPr>
        <p:spPr>
          <a:xfrm>
            <a:off x="3702175" y="4678817"/>
            <a:ext cx="7988255" cy="1200329"/>
          </a:xfrm>
          <a:prstGeom prst="rect">
            <a:avLst/>
          </a:prstGeom>
          <a:solidFill>
            <a:schemeClr val="accent1">
              <a:lumMod val="20000"/>
              <a:lumOff val="80000"/>
            </a:schemeClr>
          </a:solidFill>
        </p:spPr>
        <p:txBody>
          <a:bodyPr wrap="square">
            <a:spAutoFit/>
          </a:bodyPr>
          <a:lstStyle/>
          <a:p>
            <a:r>
              <a:rPr lang="en-US" b="1" dirty="0">
                <a:latin typeface="Calibri" panose="020F0502020204030204" pitchFamily="34" charset="0"/>
                <a:cs typeface="Calibri" panose="020F0502020204030204" pitchFamily="34" charset="0"/>
              </a:rPr>
              <a:t>Improperly Designed Roads and </a:t>
            </a:r>
            <a:r>
              <a:rPr lang="en-US" b="1" dirty="0" smtClean="0">
                <a:latin typeface="Calibri" panose="020F0502020204030204" pitchFamily="34" charset="0"/>
                <a:cs typeface="Calibri" panose="020F0502020204030204" pitchFamily="34" charset="0"/>
              </a:rPr>
              <a:t>Junctions</a:t>
            </a:r>
            <a:r>
              <a:rPr lang="pl-PL" b="1" dirty="0" smtClean="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Many </a:t>
            </a:r>
            <a:r>
              <a:rPr lang="en-US" dirty="0">
                <a:latin typeface="Calibri" panose="020F0502020204030204" pitchFamily="34" charset="0"/>
                <a:cs typeface="Calibri" panose="020F0502020204030204" pitchFamily="34" charset="0"/>
              </a:rPr>
              <a:t>roads of the old city in Lahore are </a:t>
            </a:r>
            <a:r>
              <a:rPr lang="en-US" dirty="0" smtClean="0">
                <a:latin typeface="Calibri" panose="020F0502020204030204" pitchFamily="34" charset="0"/>
                <a:cs typeface="Calibri" panose="020F0502020204030204" pitchFamily="34" charset="0"/>
              </a:rPr>
              <a:t>not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compatible </a:t>
            </a:r>
            <a:r>
              <a:rPr lang="en-US" dirty="0">
                <a:latin typeface="Calibri" panose="020F0502020204030204" pitchFamily="34" charset="0"/>
                <a:cs typeface="Calibri" panose="020F0502020204030204" pitchFamily="34" charset="0"/>
              </a:rPr>
              <a:t>with the present fast </a:t>
            </a:r>
            <a:r>
              <a:rPr lang="en-US" dirty="0" smtClean="0">
                <a:latin typeface="Calibri" panose="020F0502020204030204" pitchFamily="34" charset="0"/>
                <a:cs typeface="Calibri" panose="020F0502020204030204" pitchFamily="34" charset="0"/>
              </a:rPr>
              <a:t>moving</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vehicular </a:t>
            </a:r>
            <a:r>
              <a:rPr lang="en-US" dirty="0">
                <a:latin typeface="Calibri" panose="020F0502020204030204" pitchFamily="34" charset="0"/>
                <a:cs typeface="Calibri" panose="020F0502020204030204" pitchFamily="34" charset="0"/>
              </a:rPr>
              <a:t>traffic. Poor geometric design </a:t>
            </a:r>
            <a:r>
              <a:rPr lang="en-US" dirty="0" smtClean="0">
                <a:latin typeface="Calibri" panose="020F0502020204030204" pitchFamily="34" charset="0"/>
                <a:cs typeface="Calibri" panose="020F0502020204030204" pitchFamily="34" charset="0"/>
              </a:rPr>
              <a:t>of</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horizontal </a:t>
            </a:r>
            <a:r>
              <a:rPr lang="en-US" dirty="0">
                <a:latin typeface="Calibri" panose="020F0502020204030204" pitchFamily="34" charset="0"/>
                <a:cs typeface="Calibri" panose="020F0502020204030204" pitchFamily="34" charset="0"/>
              </a:rPr>
              <a:t>curves, no lane markings, ill </a:t>
            </a:r>
            <a:r>
              <a:rPr lang="en-US" dirty="0" smtClean="0">
                <a:latin typeface="Calibri" panose="020F0502020204030204" pitchFamily="34" charset="0"/>
                <a:cs typeface="Calibri" panose="020F0502020204030204" pitchFamily="34" charset="0"/>
              </a:rPr>
              <a:t>placed</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signs </a:t>
            </a:r>
            <a:r>
              <a:rPr lang="en-US" dirty="0">
                <a:latin typeface="Calibri" panose="020F0502020204030204" pitchFamily="34" charset="0"/>
                <a:cs typeface="Calibri" panose="020F0502020204030204" pitchFamily="34" charset="0"/>
              </a:rPr>
              <a:t>and signals create a chaotic </a:t>
            </a:r>
            <a:r>
              <a:rPr lang="en-US" dirty="0" smtClean="0">
                <a:latin typeface="Calibri" panose="020F0502020204030204" pitchFamily="34" charset="0"/>
                <a:cs typeface="Calibri" panose="020F0502020204030204" pitchFamily="34" charset="0"/>
              </a:rPr>
              <a:t>mobility</a:t>
            </a:r>
            <a:r>
              <a:rPr lang="pl-PL" dirty="0" smtClean="0">
                <a:latin typeface="Calibri" panose="020F0502020204030204" pitchFamily="34" charset="0"/>
                <a:cs typeface="Calibri" panose="020F0502020204030204" pitchFamily="34" charset="0"/>
              </a:rPr>
              <a:t> s</a:t>
            </a:r>
            <a:r>
              <a:rPr lang="en-US" dirty="0" err="1" smtClean="0">
                <a:latin typeface="Calibri" panose="020F0502020204030204" pitchFamily="34" charset="0"/>
                <a:cs typeface="Calibri" panose="020F0502020204030204" pitchFamily="34" charset="0"/>
              </a:rPr>
              <a:t>ituation</a:t>
            </a:r>
            <a:r>
              <a:rPr lang="pl-PL"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29349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a:stretch>
            <a:fillRect/>
          </a:stretch>
        </p:blipFill>
        <p:spPr>
          <a:xfrm>
            <a:off x="671663" y="219919"/>
            <a:ext cx="10104368" cy="6051395"/>
          </a:xfrm>
          <a:prstGeom prst="rect">
            <a:avLst/>
          </a:prstGeom>
        </p:spPr>
      </p:pic>
      <p:sp>
        <p:nvSpPr>
          <p:cNvPr id="3" name="Prostokąt 2"/>
          <p:cNvSpPr/>
          <p:nvPr/>
        </p:nvSpPr>
        <p:spPr>
          <a:xfrm>
            <a:off x="3680748" y="6521700"/>
            <a:ext cx="8113853" cy="246221"/>
          </a:xfrm>
          <a:prstGeom prst="rect">
            <a:avLst/>
          </a:prstGeom>
        </p:spPr>
        <p:txBody>
          <a:bodyPr wrap="square">
            <a:spAutoFit/>
          </a:bodyPr>
          <a:lstStyle/>
          <a:p>
            <a:pPr algn="r"/>
            <a:r>
              <a:rPr lang="pl-PL" sz="1000" dirty="0"/>
              <a:t>https://kathmandupost.com/valley/2019/03/28/metropolitan-traffic-police-division-launch-pilot-project-in-a-bid-to-alleviate-traffic-woes-in-the-valley</a:t>
            </a:r>
          </a:p>
        </p:txBody>
      </p:sp>
    </p:spTree>
    <p:extLst>
      <p:ext uri="{BB962C8B-B14F-4D97-AF65-F5344CB8AC3E}">
        <p14:creationId xmlns:p14="http://schemas.microsoft.com/office/powerpoint/2010/main" val="27039129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stretch>
            <a:fillRect/>
          </a:stretch>
        </p:blipFill>
        <p:spPr>
          <a:xfrm>
            <a:off x="3682021" y="682907"/>
            <a:ext cx="5954375" cy="3113590"/>
          </a:xfrm>
          <a:prstGeom prst="rect">
            <a:avLst/>
          </a:prstGeom>
        </p:spPr>
      </p:pic>
      <p:sp>
        <p:nvSpPr>
          <p:cNvPr id="5" name="Prostokąt 4"/>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2400" b="1" dirty="0" smtClean="0">
                <a:solidFill>
                  <a:schemeClr val="tx1"/>
                </a:solidFill>
                <a:latin typeface="Calibri" panose="020F0502020204030204" pitchFamily="34" charset="0"/>
                <a:cs typeface="Calibri" panose="020F0502020204030204" pitchFamily="34" charset="0"/>
              </a:rPr>
              <a:t>Lahore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7" name="Prostokąt 6"/>
          <p:cNvSpPr/>
          <p:nvPr/>
        </p:nvSpPr>
        <p:spPr>
          <a:xfrm>
            <a:off x="3825388" y="4634105"/>
            <a:ext cx="7922915" cy="1477328"/>
          </a:xfrm>
          <a:prstGeom prst="rect">
            <a:avLst/>
          </a:prstGeom>
          <a:solidFill>
            <a:schemeClr val="accent1">
              <a:lumMod val="20000"/>
              <a:lumOff val="80000"/>
            </a:schemeClr>
          </a:solidFill>
        </p:spPr>
        <p:txBody>
          <a:bodyPr wrap="square">
            <a:spAutoFit/>
          </a:bodyPr>
          <a:lstStyle/>
          <a:p>
            <a:r>
              <a:rPr lang="pl-PL" b="1" dirty="0" err="1" smtClean="0">
                <a:latin typeface="Calibri" panose="020F0502020204030204" pitchFamily="34" charset="0"/>
                <a:cs typeface="Calibri" panose="020F0502020204030204" pitchFamily="34" charset="0"/>
              </a:rPr>
              <a:t>Poor</a:t>
            </a:r>
            <a:r>
              <a:rPr lang="pl-PL" b="1" dirty="0" smtClean="0">
                <a:latin typeface="Calibri" panose="020F0502020204030204" pitchFamily="34" charset="0"/>
                <a:cs typeface="Calibri" panose="020F0502020204030204" pitchFamily="34" charset="0"/>
              </a:rPr>
              <a:t> </a:t>
            </a:r>
            <a:r>
              <a:rPr lang="pl-PL" b="1" dirty="0" err="1" smtClean="0">
                <a:latin typeface="Calibri" panose="020F0502020204030204" pitchFamily="34" charset="0"/>
                <a:cs typeface="Calibri" panose="020F0502020204030204" pitchFamily="34" charset="0"/>
              </a:rPr>
              <a:t>traffic</a:t>
            </a:r>
            <a:r>
              <a:rPr lang="pl-PL" b="1" dirty="0" smtClean="0">
                <a:latin typeface="Calibri" panose="020F0502020204030204" pitchFamily="34" charset="0"/>
                <a:cs typeface="Calibri" panose="020F0502020204030204" pitchFamily="34" charset="0"/>
              </a:rPr>
              <a:t> management: </a:t>
            </a:r>
            <a:r>
              <a:rPr lang="pl-PL" dirty="0" smtClean="0">
                <a:latin typeface="Calibri" panose="020F0502020204030204" pitchFamily="34" charset="0"/>
                <a:cs typeface="Calibri" panose="020F0502020204030204" pitchFamily="34" charset="0"/>
              </a:rPr>
              <a:t>„</a:t>
            </a:r>
            <a:r>
              <a:rPr lang="en-US" dirty="0" smtClean="0">
                <a:latin typeface="Calibri" panose="020F0502020204030204" pitchFamily="34" charset="0"/>
                <a:cs typeface="Calibri" panose="020F0502020204030204" pitchFamily="34" charset="0"/>
              </a:rPr>
              <a:t>Poor </a:t>
            </a:r>
            <a:r>
              <a:rPr lang="en-US" dirty="0">
                <a:latin typeface="Calibri" panose="020F0502020204030204" pitchFamily="34" charset="0"/>
                <a:cs typeface="Calibri" panose="020F0502020204030204" pitchFamily="34" charset="0"/>
              </a:rPr>
              <a:t>traffic management results in </a:t>
            </a:r>
            <a:r>
              <a:rPr lang="en-US" dirty="0" smtClean="0">
                <a:latin typeface="Calibri" panose="020F0502020204030204" pitchFamily="34" charset="0"/>
                <a:cs typeface="Calibri" panose="020F0502020204030204" pitchFamily="34" charset="0"/>
              </a:rPr>
              <a:t>increasing</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crashes </a:t>
            </a:r>
            <a:r>
              <a:rPr lang="en-US" dirty="0">
                <a:latin typeface="Calibri" panose="020F0502020204030204" pitchFamily="34" charset="0"/>
                <a:cs typeface="Calibri" panose="020F0502020204030204" pitchFamily="34" charset="0"/>
              </a:rPr>
              <a:t>and environmental degradation, </a:t>
            </a:r>
            <a:r>
              <a:rPr lang="en-US" dirty="0" smtClean="0">
                <a:latin typeface="Calibri" panose="020F0502020204030204" pitchFamily="34" charset="0"/>
                <a:cs typeface="Calibri" panose="020F0502020204030204" pitchFamily="34" charset="0"/>
              </a:rPr>
              <a:t>along</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with </a:t>
            </a:r>
            <a:r>
              <a:rPr lang="en-US" dirty="0">
                <a:latin typeface="Calibri" panose="020F0502020204030204" pitchFamily="34" charset="0"/>
                <a:cs typeface="Calibri" panose="020F0502020204030204" pitchFamily="34" charset="0"/>
              </a:rPr>
              <a:t>poor performance of the </a:t>
            </a:r>
            <a:r>
              <a:rPr lang="en-US" dirty="0" smtClean="0">
                <a:latin typeface="Calibri" panose="020F0502020204030204" pitchFamily="34" charset="0"/>
                <a:cs typeface="Calibri" panose="020F0502020204030204" pitchFamily="34" charset="0"/>
              </a:rPr>
              <a:t>mobility</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infrastructure</a:t>
            </a:r>
            <a:r>
              <a:rPr lang="pl-PL" dirty="0" smtClean="0">
                <a:latin typeface="Calibri" panose="020F0502020204030204" pitchFamily="34" charset="0"/>
                <a:cs typeface="Calibri" panose="020F0502020204030204" pitchFamily="34" charset="0"/>
              </a:rPr>
              <a:t>e. </a:t>
            </a:r>
            <a:r>
              <a:rPr lang="en-US" dirty="0" smtClean="0">
                <a:latin typeface="Calibri" panose="020F0502020204030204" pitchFamily="34" charset="0"/>
                <a:cs typeface="Calibri" panose="020F0502020204030204" pitchFamily="34" charset="0"/>
              </a:rPr>
              <a:t> Institutional</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incapability </a:t>
            </a:r>
            <a:r>
              <a:rPr lang="en-US" dirty="0">
                <a:latin typeface="Calibri" panose="020F0502020204030204" pitchFamily="34" charset="0"/>
                <a:cs typeface="Calibri" panose="020F0502020204030204" pitchFamily="34" charset="0"/>
              </a:rPr>
              <a:t>with poor implementation of </a:t>
            </a:r>
            <a:r>
              <a:rPr lang="en-US" dirty="0" smtClean="0">
                <a:latin typeface="Calibri" panose="020F0502020204030204" pitchFamily="34" charset="0"/>
                <a:cs typeface="Calibri" panose="020F0502020204030204" pitchFamily="34" charset="0"/>
              </a:rPr>
              <a:t>traffic</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rules </a:t>
            </a:r>
            <a:r>
              <a:rPr lang="en-US" dirty="0">
                <a:latin typeface="Calibri" panose="020F0502020204030204" pitchFamily="34" charset="0"/>
                <a:cs typeface="Calibri" panose="020F0502020204030204" pitchFamily="34" charset="0"/>
              </a:rPr>
              <a:t>and regulations is the main cause </a:t>
            </a:r>
            <a:r>
              <a:rPr lang="en-US" dirty="0" smtClean="0">
                <a:latin typeface="Calibri" panose="020F0502020204030204" pitchFamily="34" charset="0"/>
                <a:cs typeface="Calibri" panose="020F0502020204030204" pitchFamily="34" charset="0"/>
              </a:rPr>
              <a:t>of</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existing </a:t>
            </a:r>
            <a:r>
              <a:rPr lang="en-US" dirty="0">
                <a:latin typeface="Calibri" panose="020F0502020204030204" pitchFamily="34" charset="0"/>
                <a:cs typeface="Calibri" panose="020F0502020204030204" pitchFamily="34" charset="0"/>
              </a:rPr>
              <a:t>haphazardness and chaos </a:t>
            </a:r>
            <a:r>
              <a:rPr lang="en-US" dirty="0" smtClean="0">
                <a:latin typeface="Calibri" panose="020F0502020204030204" pitchFamily="34" charset="0"/>
                <a:cs typeface="Calibri" panose="020F0502020204030204" pitchFamily="34" charset="0"/>
              </a:rPr>
              <a:t>on </a:t>
            </a:r>
            <a:r>
              <a:rPr lang="en-US" dirty="0">
                <a:latin typeface="Calibri" panose="020F0502020204030204" pitchFamily="34" charset="0"/>
                <a:cs typeface="Calibri" panose="020F0502020204030204" pitchFamily="34" charset="0"/>
              </a:rPr>
              <a:t>the roads of </a:t>
            </a:r>
            <a:r>
              <a:rPr lang="en-US" dirty="0" smtClean="0">
                <a:latin typeface="Calibri" panose="020F0502020204030204" pitchFamily="34" charset="0"/>
                <a:cs typeface="Calibri" panose="020F0502020204030204" pitchFamily="34" charset="0"/>
              </a:rPr>
              <a:t>Lahore</a:t>
            </a:r>
            <a:r>
              <a:rPr lang="pl-PL"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
        <p:nvSpPr>
          <p:cNvPr id="8" name="Prostokąt 7"/>
          <p:cNvSpPr/>
          <p:nvPr/>
        </p:nvSpPr>
        <p:spPr>
          <a:xfrm>
            <a:off x="3682021" y="3890681"/>
            <a:ext cx="6171715" cy="369332"/>
          </a:xfrm>
          <a:prstGeom prst="rect">
            <a:avLst/>
          </a:prstGeom>
        </p:spPr>
        <p:txBody>
          <a:bodyPr wrap="square">
            <a:spAutoFit/>
          </a:bodyPr>
          <a:lstStyle/>
          <a:p>
            <a:pPr algn="r"/>
            <a:r>
              <a:rPr lang="en-US" sz="900" dirty="0" smtClean="0"/>
              <a:t>Syed Akhtar Ali SHAH</a:t>
            </a:r>
            <a:r>
              <a:rPr lang="pl-PL" sz="900" dirty="0" smtClean="0"/>
              <a:t>: </a:t>
            </a:r>
            <a:r>
              <a:rPr lang="en-US" sz="900" dirty="0" smtClean="0"/>
              <a:t>Urban Mobility in Pakistan:</a:t>
            </a:r>
            <a:r>
              <a:rPr lang="pl-PL" sz="900" dirty="0" smtClean="0"/>
              <a:t> </a:t>
            </a:r>
            <a:r>
              <a:rPr lang="en-US" sz="900" dirty="0" smtClean="0"/>
              <a:t>An Overview with a Focus on Lahore</a:t>
            </a:r>
            <a:endParaRPr lang="pl-PL" sz="900" dirty="0" smtClean="0"/>
          </a:p>
          <a:p>
            <a:pPr algn="r"/>
            <a:r>
              <a:rPr lang="en-US" sz="900" dirty="0"/>
              <a:t>Background </a:t>
            </a:r>
            <a:r>
              <a:rPr lang="en-US" sz="900" dirty="0" smtClean="0"/>
              <a:t>Paper</a:t>
            </a:r>
            <a:r>
              <a:rPr lang="pl-PL" sz="900" dirty="0" smtClean="0"/>
              <a:t> </a:t>
            </a:r>
            <a:r>
              <a:rPr lang="en-US" sz="900" dirty="0" smtClean="0"/>
              <a:t>23rd </a:t>
            </a:r>
            <a:r>
              <a:rPr lang="en-US" sz="900" dirty="0"/>
              <a:t>ASEF Summer </a:t>
            </a:r>
            <a:r>
              <a:rPr lang="en-US" sz="900" dirty="0" smtClean="0"/>
              <a:t>University</a:t>
            </a:r>
            <a:r>
              <a:rPr lang="pl-PL" sz="900" dirty="0" smtClean="0"/>
              <a:t>,  </a:t>
            </a:r>
            <a:r>
              <a:rPr lang="en-US" sz="900" dirty="0" smtClean="0"/>
              <a:t>ASEF </a:t>
            </a:r>
            <a:r>
              <a:rPr lang="en-US" sz="900" dirty="0"/>
              <a:t>Education </a:t>
            </a:r>
            <a:r>
              <a:rPr lang="en-US" sz="900" dirty="0" smtClean="0"/>
              <a:t>Department</a:t>
            </a:r>
            <a:r>
              <a:rPr lang="pl-PL" sz="900" dirty="0" smtClean="0"/>
              <a:t>, </a:t>
            </a:r>
            <a:r>
              <a:rPr lang="en-US" sz="900" dirty="0" smtClean="0"/>
              <a:t>October </a:t>
            </a:r>
            <a:r>
              <a:rPr lang="en-US" sz="900" dirty="0"/>
              <a:t>2021</a:t>
            </a:r>
            <a:endParaRPr lang="pl-PL" sz="900" dirty="0"/>
          </a:p>
        </p:txBody>
      </p:sp>
    </p:spTree>
    <p:extLst>
      <p:ext uri="{BB962C8B-B14F-4D97-AF65-F5344CB8AC3E}">
        <p14:creationId xmlns:p14="http://schemas.microsoft.com/office/powerpoint/2010/main" val="28927848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3200" dirty="0">
                <a:latin typeface="Calibri" panose="020F0502020204030204" pitchFamily="34" charset="0"/>
                <a:cs typeface="Calibri" panose="020F0502020204030204" pitchFamily="34" charset="0"/>
              </a:rPr>
              <a:t>Core Principles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of </a:t>
            </a:r>
            <a:r>
              <a:rPr lang="en-US" sz="3200" dirty="0">
                <a:latin typeface="Calibri" panose="020F0502020204030204" pitchFamily="34" charset="0"/>
                <a:cs typeface="Calibri" panose="020F0502020204030204" pitchFamily="34" charset="0"/>
              </a:rPr>
              <a:t>Sustainable Mobility</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74864" cy="5120640"/>
          </a:xfrm>
        </p:spPr>
        <p:txBody>
          <a:bodyPr>
            <a:normAutofit/>
          </a:bodyPr>
          <a:lstStyle/>
          <a:p>
            <a:r>
              <a:rPr lang="en-US" sz="2800" b="1" dirty="0">
                <a:latin typeface="Calibri" panose="020F0502020204030204" pitchFamily="34" charset="0"/>
                <a:cs typeface="Calibri" panose="020F0502020204030204" pitchFamily="34" charset="0"/>
              </a:rPr>
              <a:t>Accessibility for all </a:t>
            </a:r>
            <a:r>
              <a:rPr lang="en-US" sz="2800" dirty="0">
                <a:latin typeface="Calibri" panose="020F0502020204030204" pitchFamily="34" charset="0"/>
                <a:cs typeface="Calibri" panose="020F0502020204030204" pitchFamily="34" charset="0"/>
              </a:rPr>
              <a:t>– mobility that serves diverse users (children, elderly, disabled</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Safety and health </a:t>
            </a:r>
            <a:r>
              <a:rPr lang="en-US" sz="2800" dirty="0">
                <a:latin typeface="Calibri" panose="020F0502020204030204" pitchFamily="34" charset="0"/>
                <a:cs typeface="Calibri" panose="020F0502020204030204" pitchFamily="34" charset="0"/>
              </a:rPr>
              <a:t>– promoting walking, cycling, and clean </a:t>
            </a:r>
            <a:r>
              <a:rPr lang="en-US" sz="2800" dirty="0" smtClean="0">
                <a:latin typeface="Calibri" panose="020F0502020204030204" pitchFamily="34" charset="0"/>
                <a:cs typeface="Calibri" panose="020F0502020204030204" pitchFamily="34" charset="0"/>
              </a:rPr>
              <a:t>air</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Environmental protection </a:t>
            </a:r>
            <a:r>
              <a:rPr lang="en-US" sz="2800" dirty="0">
                <a:latin typeface="Calibri" panose="020F0502020204030204" pitchFamily="34" charset="0"/>
                <a:cs typeface="Calibri" panose="020F0502020204030204" pitchFamily="34" charset="0"/>
              </a:rPr>
              <a:t>– reducing CO₂, noise, and resource </a:t>
            </a:r>
            <a:r>
              <a:rPr lang="en-US" sz="2800" dirty="0" smtClean="0">
                <a:latin typeface="Calibri" panose="020F0502020204030204" pitchFamily="34" charset="0"/>
                <a:cs typeface="Calibri" panose="020F0502020204030204" pitchFamily="34" charset="0"/>
              </a:rPr>
              <a:t>use</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Efficiency and integration </a:t>
            </a:r>
            <a:r>
              <a:rPr lang="en-US" sz="2800" dirty="0">
                <a:latin typeface="Calibri" panose="020F0502020204030204" pitchFamily="34" charset="0"/>
                <a:cs typeface="Calibri" panose="020F0502020204030204" pitchFamily="34" charset="0"/>
              </a:rPr>
              <a:t>– linking modes and optimizing </a:t>
            </a:r>
            <a:r>
              <a:rPr lang="en-US" sz="2800" dirty="0" smtClean="0">
                <a:latin typeface="Calibri" panose="020F0502020204030204" pitchFamily="34" charset="0"/>
                <a:cs typeface="Calibri" panose="020F0502020204030204" pitchFamily="34" charset="0"/>
              </a:rPr>
              <a:t>systems</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Affordability </a:t>
            </a:r>
            <a:r>
              <a:rPr lang="en-US" sz="2800" dirty="0">
                <a:latin typeface="Calibri" panose="020F0502020204030204" pitchFamily="34" charset="0"/>
                <a:cs typeface="Calibri" panose="020F0502020204030204" pitchFamily="34" charset="0"/>
              </a:rPr>
              <a:t>– cost-effective for individuals and public budgets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85991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Pillars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Sustainable</a:t>
            </a:r>
            <a:r>
              <a:rPr lang="pl-PL" sz="3200" dirty="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Mobility</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000" b="1" dirty="0" smtClean="0">
                <a:latin typeface="Calibri" panose="020F0502020204030204" pitchFamily="34" charset="0"/>
                <a:cs typeface="Calibri" panose="020F0502020204030204" pitchFamily="34" charset="0"/>
              </a:rPr>
              <a:t>– </a:t>
            </a:r>
            <a:r>
              <a:rPr lang="pl-PL" sz="3000" b="1" dirty="0" err="1" smtClean="0">
                <a:latin typeface="Calibri" panose="020F0502020204030204" pitchFamily="34" charset="0"/>
                <a:cs typeface="Calibri" panose="020F0502020204030204" pitchFamily="34" charset="0"/>
              </a:rPr>
              <a:t>Low</a:t>
            </a:r>
            <a:r>
              <a:rPr lang="pl-PL" sz="3000" b="1" dirty="0" smtClean="0">
                <a:latin typeface="Calibri" panose="020F0502020204030204" pitchFamily="34" charset="0"/>
                <a:cs typeface="Calibri" panose="020F0502020204030204" pitchFamily="34" charset="0"/>
              </a:rPr>
              <a:t> – Carbon Transport</a:t>
            </a:r>
            <a:endParaRPr lang="pl-PL" sz="30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91474" y="983848"/>
            <a:ext cx="8064232" cy="4236335"/>
          </a:xfrm>
        </p:spPr>
        <p:txBody>
          <a:bodyPr>
            <a:normAutofit fontScale="92500" lnSpcReduction="10000"/>
          </a:bodyPr>
          <a:lstStyle/>
          <a:p>
            <a:r>
              <a:rPr lang="en-US" sz="2800" b="1" dirty="0" smtClean="0">
                <a:latin typeface="Calibri" panose="020F0502020204030204" pitchFamily="34" charset="0"/>
                <a:cs typeface="Calibri" panose="020F0502020204030204" pitchFamily="34" charset="0"/>
              </a:rPr>
              <a:t>Electric vehicles</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do not emit exhaust fumes while driving, unlike internal combustion engine cars. When powered by clean energy sources (such as solar or wind), their impact on the climate and air quality is minimal.</a:t>
            </a:r>
          </a:p>
          <a:p>
            <a:r>
              <a:rPr lang="en-US" sz="2800" b="1" dirty="0">
                <a:latin typeface="Calibri" panose="020F0502020204030204" pitchFamily="34" charset="0"/>
                <a:cs typeface="Calibri" panose="020F0502020204030204" pitchFamily="34" charset="0"/>
              </a:rPr>
              <a:t>Promotion of public transport over private </a:t>
            </a:r>
            <a:r>
              <a:rPr lang="en-US" sz="2800" b="1" dirty="0" smtClean="0">
                <a:latin typeface="Calibri" panose="020F0502020204030204" pitchFamily="34" charset="0"/>
                <a:cs typeface="Calibri" panose="020F0502020204030204" pitchFamily="34" charset="0"/>
              </a:rPr>
              <a:t>cars</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t</a:t>
            </a:r>
            <a:r>
              <a:rPr lang="en-US" sz="2800" dirty="0" smtClean="0">
                <a:latin typeface="Calibri" panose="020F0502020204030204" pitchFamily="34" charset="0"/>
                <a:cs typeface="Calibri" panose="020F0502020204030204" pitchFamily="34" charset="0"/>
              </a:rPr>
              <a:t>rams</a:t>
            </a:r>
            <a:r>
              <a:rPr lang="en-US" sz="2800" dirty="0">
                <a:latin typeface="Calibri" panose="020F0502020204030204" pitchFamily="34" charset="0"/>
                <a:cs typeface="Calibri" panose="020F0502020204030204" pitchFamily="34" charset="0"/>
              </a:rPr>
              <a:t>, buses, and trains (especially electric or hybrid) carry more people with lower per-capita emissions</a:t>
            </a:r>
          </a:p>
          <a:p>
            <a:r>
              <a:rPr lang="en-US" sz="2800" b="1" dirty="0">
                <a:latin typeface="Calibri" panose="020F0502020204030204" pitchFamily="34" charset="0"/>
                <a:cs typeface="Calibri" panose="020F0502020204030204" pitchFamily="34" charset="0"/>
              </a:rPr>
              <a:t>Support for active </a:t>
            </a:r>
            <a:r>
              <a:rPr lang="en-US" sz="2800" b="1" dirty="0" smtClean="0">
                <a:latin typeface="Calibri" panose="020F0502020204030204" pitchFamily="34" charset="0"/>
                <a:cs typeface="Calibri" panose="020F0502020204030204" pitchFamily="34" charset="0"/>
              </a:rPr>
              <a:t>travel</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w</a:t>
            </a:r>
            <a:r>
              <a:rPr lang="en-US" sz="2800" dirty="0" err="1" smtClean="0">
                <a:latin typeface="Calibri" panose="020F0502020204030204" pitchFamily="34" charset="0"/>
                <a:cs typeface="Calibri" panose="020F0502020204030204" pitchFamily="34" charset="0"/>
              </a:rPr>
              <a:t>alking</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and cycling are completely emission-free and support public </a:t>
            </a:r>
            <a:r>
              <a:rPr lang="en-US" sz="2800" dirty="0" smtClean="0">
                <a:latin typeface="Calibri" panose="020F0502020204030204" pitchFamily="34" charset="0"/>
                <a:cs typeface="Calibri" panose="020F0502020204030204" pitchFamily="34" charset="0"/>
              </a:rPr>
              <a:t>health</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Shared </a:t>
            </a:r>
            <a:r>
              <a:rPr lang="en-US" sz="2800" b="1" dirty="0" smtClean="0">
                <a:latin typeface="Calibri" panose="020F0502020204030204" pitchFamily="34" charset="0"/>
                <a:cs typeface="Calibri" panose="020F0502020204030204" pitchFamily="34" charset="0"/>
              </a:rPr>
              <a:t>Mobility</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 </a:t>
            </a:r>
            <a:r>
              <a:rPr lang="pl-PL" sz="2800" dirty="0" err="1" smtClean="0">
                <a:latin typeface="Calibri" panose="020F0502020204030204" pitchFamily="34" charset="0"/>
                <a:cs typeface="Calibri" panose="020F0502020204030204" pitchFamily="34" charset="0"/>
              </a:rPr>
              <a:t>c</a:t>
            </a:r>
            <a:r>
              <a:rPr lang="en-US" sz="2800" dirty="0" err="1" smtClean="0">
                <a:latin typeface="Calibri" panose="020F0502020204030204" pitchFamily="34" charset="0"/>
                <a:cs typeface="Calibri" panose="020F0502020204030204" pitchFamily="34" charset="0"/>
              </a:rPr>
              <a:t>arsharing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bikesharing</a:t>
            </a:r>
            <a:r>
              <a:rPr lang="en-US" sz="2800" dirty="0">
                <a:latin typeface="Calibri" panose="020F0502020204030204" pitchFamily="34" charset="0"/>
                <a:cs typeface="Calibri" panose="020F0502020204030204" pitchFamily="34" charset="0"/>
              </a:rPr>
              <a:t>, and ridesharing reduce the number of vehicles on the road</a:t>
            </a:r>
            <a:endParaRPr lang="pl-PL" sz="2800" dirty="0">
              <a:latin typeface="Calibri" panose="020F0502020204030204" pitchFamily="34" charset="0"/>
              <a:cs typeface="Calibri" panose="020F0502020204030204" pitchFamily="34" charset="0"/>
            </a:endParaRPr>
          </a:p>
        </p:txBody>
      </p:sp>
      <p:sp>
        <p:nvSpPr>
          <p:cNvPr id="5" name="Prostokąt 4"/>
          <p:cNvSpPr/>
          <p:nvPr/>
        </p:nvSpPr>
        <p:spPr>
          <a:xfrm>
            <a:off x="5228431" y="5586123"/>
            <a:ext cx="6520178" cy="923330"/>
          </a:xfrm>
          <a:prstGeom prst="rect">
            <a:avLst/>
          </a:prstGeom>
          <a:solidFill>
            <a:schemeClr val="accent1">
              <a:lumMod val="40000"/>
              <a:lumOff val="60000"/>
            </a:schemeClr>
          </a:solidFill>
        </p:spPr>
        <p:txBody>
          <a:bodyPr wrap="square">
            <a:spAutoFit/>
          </a:bodyPr>
          <a:lstStyle/>
          <a:p>
            <a:r>
              <a:rPr lang="pl-PL" dirty="0" err="1">
                <a:latin typeface="Calibri" panose="020F0502020204030204" pitchFamily="34" charset="0"/>
                <a:cs typeface="Calibri" panose="020F0502020204030204" pitchFamily="34" charset="0"/>
              </a:rPr>
              <a:t>Low</a:t>
            </a:r>
            <a:r>
              <a:rPr lang="pl-PL" dirty="0">
                <a:latin typeface="Calibri" panose="020F0502020204030204" pitchFamily="34" charset="0"/>
                <a:cs typeface="Calibri" panose="020F0502020204030204" pitchFamily="34" charset="0"/>
              </a:rPr>
              <a:t>-Carbon </a:t>
            </a:r>
            <a:r>
              <a:rPr lang="pl-PL" dirty="0" smtClean="0">
                <a:latin typeface="Calibri" panose="020F0502020204030204" pitchFamily="34" charset="0"/>
                <a:cs typeface="Calibri" panose="020F0502020204030204" pitchFamily="34" charset="0"/>
              </a:rPr>
              <a:t>Transport </a:t>
            </a:r>
            <a:r>
              <a:rPr lang="en-US" dirty="0" smtClean="0">
                <a:latin typeface="Calibri" panose="020F0502020204030204" pitchFamily="34" charset="0"/>
                <a:cs typeface="Calibri" panose="020F0502020204030204" pitchFamily="34" charset="0"/>
              </a:rPr>
              <a:t>refers </a:t>
            </a:r>
            <a:r>
              <a:rPr lang="en-US" dirty="0">
                <a:latin typeface="Calibri" panose="020F0502020204030204" pitchFamily="34" charset="0"/>
                <a:cs typeface="Calibri" panose="020F0502020204030204" pitchFamily="34" charset="0"/>
              </a:rPr>
              <a:t>to mobility solutions that significantly reduce greenhouse gas (GHG) emissions compared to traditional fossil fuel-based systems</a:t>
            </a:r>
            <a:r>
              <a:rPr lang="en-US"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90481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68326" y="231494"/>
            <a:ext cx="8052656" cy="5301205"/>
          </a:xfrm>
        </p:spPr>
        <p:txBody>
          <a:bodyPr>
            <a:normAutofit fontScale="92500" lnSpcReduction="10000"/>
          </a:bodyPr>
          <a:lstStyle/>
          <a:p>
            <a:r>
              <a:rPr lang="pl-PL" sz="2800" b="1" dirty="0" err="1" smtClean="0">
                <a:latin typeface="Calibri" panose="020F0502020204030204" pitchFamily="34" charset="0"/>
                <a:cs typeface="Calibri" panose="020F0502020204030204" pitchFamily="34" charset="0"/>
              </a:rPr>
              <a:t>Intelligent</a:t>
            </a:r>
            <a:r>
              <a:rPr lang="pl-PL" sz="2800" b="1" dirty="0" smtClean="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Transport Systems (ITS</a:t>
            </a:r>
            <a:r>
              <a:rPr lang="pl-PL" sz="2800" b="1" dirty="0" smtClean="0">
                <a:latin typeface="Calibri" panose="020F0502020204030204" pitchFamily="34" charset="0"/>
                <a:cs typeface="Calibri" panose="020F0502020204030204" pitchFamily="34" charset="0"/>
              </a:rPr>
              <a:t>)</a:t>
            </a:r>
            <a:r>
              <a:rPr lang="en-US" sz="2800" b="1" dirty="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refer </a:t>
            </a:r>
            <a:r>
              <a:rPr lang="en-US" sz="2800" dirty="0">
                <a:latin typeface="Calibri" panose="020F0502020204030204" pitchFamily="34" charset="0"/>
                <a:cs typeface="Calibri" panose="020F0502020204030204" pitchFamily="34" charset="0"/>
              </a:rPr>
              <a:t>to the use of digital technologies and data to improve the efficiency, safety, and sustainability of transportation </a:t>
            </a:r>
            <a:r>
              <a:rPr lang="en-US" sz="2800" dirty="0" smtClean="0">
                <a:latin typeface="Calibri" panose="020F0502020204030204" pitchFamily="34" charset="0"/>
                <a:cs typeface="Calibri" panose="020F0502020204030204" pitchFamily="34" charset="0"/>
              </a:rPr>
              <a:t>systems</a:t>
            </a:r>
            <a:endParaRPr lang="pl-PL" sz="2800"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Energy-</a:t>
            </a:r>
            <a:r>
              <a:rPr lang="pl-PL" sz="2800" b="1" dirty="0" smtClean="0">
                <a:latin typeface="Calibri" panose="020F0502020204030204" pitchFamily="34" charset="0"/>
                <a:cs typeface="Calibri" panose="020F0502020204030204" pitchFamily="34" charset="0"/>
              </a:rPr>
              <a:t>e</a:t>
            </a:r>
            <a:r>
              <a:rPr lang="en-US" sz="2800" b="1" dirty="0" err="1" smtClean="0">
                <a:latin typeface="Calibri" panose="020F0502020204030204" pitchFamily="34" charset="0"/>
                <a:cs typeface="Calibri" panose="020F0502020204030204" pitchFamily="34" charset="0"/>
              </a:rPr>
              <a:t>fficient</a:t>
            </a:r>
            <a:r>
              <a:rPr lang="en-US" sz="2800" b="1" dirty="0" smtClean="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p</a:t>
            </a:r>
            <a:r>
              <a:rPr lang="en-US" sz="2800" b="1" dirty="0" err="1" smtClean="0">
                <a:latin typeface="Calibri" panose="020F0502020204030204" pitchFamily="34" charset="0"/>
                <a:cs typeface="Calibri" panose="020F0502020204030204" pitchFamily="34" charset="0"/>
              </a:rPr>
              <a:t>ublic</a:t>
            </a:r>
            <a:r>
              <a:rPr lang="en-US" sz="2800" b="1" dirty="0" smtClean="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t</a:t>
            </a:r>
            <a:r>
              <a:rPr lang="en-US" sz="2800" b="1" dirty="0" err="1" smtClean="0">
                <a:latin typeface="Calibri" panose="020F0502020204030204" pitchFamily="34" charset="0"/>
                <a:cs typeface="Calibri" panose="020F0502020204030204" pitchFamily="34" charset="0"/>
              </a:rPr>
              <a:t>ransport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e</a:t>
            </a:r>
            <a:r>
              <a:rPr lang="en-US" sz="2800" dirty="0" err="1" smtClean="0">
                <a:latin typeface="Calibri" panose="020F0502020204030204" pitchFamily="34" charset="0"/>
                <a:cs typeface="Calibri" panose="020F0502020204030204" pitchFamily="34" charset="0"/>
              </a:rPr>
              <a:t>lectric</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buses, trams, and trains powered by renewable energy sources</a:t>
            </a:r>
            <a:endParaRPr lang="pl-PL" sz="2800" dirty="0">
              <a:latin typeface="Calibri" panose="020F0502020204030204" pitchFamily="34" charset="0"/>
              <a:cs typeface="Calibri" panose="020F0502020204030204" pitchFamily="34" charset="0"/>
            </a:endParaRPr>
          </a:p>
          <a:p>
            <a:r>
              <a:rPr lang="pl-PL" sz="2800" b="1" dirty="0">
                <a:latin typeface="Calibri" panose="020F0502020204030204" pitchFamily="34" charset="0"/>
                <a:cs typeface="Calibri" panose="020F0502020204030204" pitchFamily="34" charset="0"/>
              </a:rPr>
              <a:t>Smart </a:t>
            </a:r>
            <a:r>
              <a:rPr lang="pl-PL" sz="2800" b="1" dirty="0" err="1">
                <a:latin typeface="Calibri" panose="020F0502020204030204" pitchFamily="34" charset="0"/>
                <a:cs typeface="Calibri" panose="020F0502020204030204" pitchFamily="34" charset="0"/>
              </a:rPr>
              <a:t>traffic</a:t>
            </a:r>
            <a:r>
              <a:rPr lang="pl-PL" sz="2800" b="1" dirty="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management </a:t>
            </a:r>
            <a:r>
              <a:rPr lang="pl-PL" sz="2800" b="1" dirty="0" err="1" smtClean="0">
                <a:latin typeface="Calibri" panose="020F0502020204030204" pitchFamily="34" charset="0"/>
                <a:cs typeface="Calibri" panose="020F0502020204030204" pitchFamily="34" charset="0"/>
              </a:rPr>
              <a:t>systems</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r</a:t>
            </a:r>
            <a:r>
              <a:rPr lang="en-US" sz="2800" dirty="0" smtClean="0">
                <a:latin typeface="Calibri" panose="020F0502020204030204" pitchFamily="34" charset="0"/>
                <a:cs typeface="Calibri" panose="020F0502020204030204" pitchFamily="34" charset="0"/>
              </a:rPr>
              <a:t>educe </a:t>
            </a:r>
            <a:r>
              <a:rPr lang="en-US" sz="2800" dirty="0">
                <a:latin typeface="Calibri" panose="020F0502020204030204" pitchFamily="34" charset="0"/>
                <a:cs typeface="Calibri" panose="020F0502020204030204" pitchFamily="34" charset="0"/>
              </a:rPr>
              <a:t>idling, smooth traffic flow, and optimize fuel usage (e.g. adaptive traffic lights)</a:t>
            </a:r>
            <a:endParaRPr lang="pl-PL" sz="2800" dirty="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Electric </a:t>
            </a:r>
            <a:r>
              <a:rPr lang="en-US" sz="2800" b="1" dirty="0">
                <a:latin typeface="Calibri" panose="020F0502020204030204" pitchFamily="34" charset="0"/>
                <a:cs typeface="Calibri" panose="020F0502020204030204" pitchFamily="34" charset="0"/>
              </a:rPr>
              <a:t>and </a:t>
            </a:r>
            <a:r>
              <a:rPr lang="pl-PL" sz="2800" b="1" dirty="0" smtClean="0">
                <a:latin typeface="Calibri" panose="020F0502020204030204" pitchFamily="34" charset="0"/>
                <a:cs typeface="Calibri" panose="020F0502020204030204" pitchFamily="34" charset="0"/>
              </a:rPr>
              <a:t>h</a:t>
            </a:r>
            <a:r>
              <a:rPr lang="en-US" sz="2800" b="1" dirty="0" err="1" smtClean="0">
                <a:latin typeface="Calibri" panose="020F0502020204030204" pitchFamily="34" charset="0"/>
                <a:cs typeface="Calibri" panose="020F0502020204030204" pitchFamily="34" charset="0"/>
              </a:rPr>
              <a:t>ybrid</a:t>
            </a:r>
            <a:r>
              <a:rPr lang="en-US" sz="2800" b="1" dirty="0" smtClean="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v</a:t>
            </a:r>
            <a:r>
              <a:rPr lang="en-US" sz="2800" b="1" dirty="0" err="1" smtClean="0">
                <a:latin typeface="Calibri" panose="020F0502020204030204" pitchFamily="34" charset="0"/>
                <a:cs typeface="Calibri" panose="020F0502020204030204" pitchFamily="34" charset="0"/>
              </a:rPr>
              <a:t>ehicles</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u</a:t>
            </a:r>
            <a:r>
              <a:rPr lang="en-US" sz="2800" dirty="0" smtClean="0">
                <a:latin typeface="Calibri" panose="020F0502020204030204" pitchFamily="34" charset="0"/>
                <a:cs typeface="Calibri" panose="020F0502020204030204" pitchFamily="34" charset="0"/>
              </a:rPr>
              <a:t>se </a:t>
            </a:r>
            <a:r>
              <a:rPr lang="en-US" sz="2800" dirty="0">
                <a:latin typeface="Calibri" panose="020F0502020204030204" pitchFamily="34" charset="0"/>
                <a:cs typeface="Calibri" panose="020F0502020204030204" pitchFamily="34" charset="0"/>
              </a:rPr>
              <a:t>less energy per kilometer and emit fewer pollutants than internal combustion </a:t>
            </a:r>
            <a:r>
              <a:rPr lang="en-US" sz="2800" dirty="0" smtClean="0">
                <a:latin typeface="Calibri" panose="020F0502020204030204" pitchFamily="34" charset="0"/>
                <a:cs typeface="Calibri" panose="020F0502020204030204" pitchFamily="34" charset="0"/>
              </a:rPr>
              <a:t>engines</a:t>
            </a:r>
            <a:endParaRPr lang="pl-PL" sz="2800" dirty="0" smtClean="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Alternative</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f</a:t>
            </a:r>
            <a:r>
              <a:rPr lang="pl-PL" sz="2800" b="1" dirty="0" err="1" smtClean="0">
                <a:latin typeface="Calibri" panose="020F0502020204030204" pitchFamily="34" charset="0"/>
                <a:cs typeface="Calibri" panose="020F0502020204030204" pitchFamily="34" charset="0"/>
              </a:rPr>
              <a:t>uels</a:t>
            </a:r>
            <a:r>
              <a:rPr lang="pl-PL" sz="2800" dirty="0" smtClean="0">
                <a:latin typeface="Calibri" panose="020F0502020204030204" pitchFamily="34" charset="0"/>
                <a:cs typeface="Calibri" panose="020F0502020204030204" pitchFamily="34" charset="0"/>
              </a:rPr>
              <a:t> – </a:t>
            </a:r>
            <a:r>
              <a:rPr lang="pl-PL" sz="2800" dirty="0" err="1" smtClean="0">
                <a:latin typeface="Calibri" panose="020F0502020204030204" pitchFamily="34" charset="0"/>
                <a:cs typeface="Calibri" panose="020F0502020204030204" pitchFamily="34" charset="0"/>
              </a:rPr>
              <a:t>biofuels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hydrogen</a:t>
            </a:r>
            <a:r>
              <a:rPr lang="pl-PL" sz="2800" dirty="0">
                <a:latin typeface="Calibri" panose="020F0502020204030204" pitchFamily="34" charset="0"/>
                <a:cs typeface="Calibri" panose="020F0502020204030204" pitchFamily="34" charset="0"/>
              </a:rPr>
              <a:t>, and </a:t>
            </a:r>
            <a:r>
              <a:rPr lang="pl-PL" sz="2800" dirty="0" err="1">
                <a:latin typeface="Calibri" panose="020F0502020204030204" pitchFamily="34" charset="0"/>
                <a:cs typeface="Calibri" panose="020F0502020204030204" pitchFamily="34" charset="0"/>
              </a:rPr>
              <a:t>synthetic</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fuels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offer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cleaner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energy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options</a:t>
            </a:r>
            <a:endParaRPr lang="pl-PL" sz="2800" dirty="0">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a:xfrm>
            <a:off x="114022" y="1054389"/>
            <a:ext cx="3138463" cy="4601183"/>
          </a:xfrm>
        </p:spPr>
        <p:txBody>
          <a:bodyPr>
            <a:normAutofit/>
          </a:bodyPr>
          <a:lstStyle/>
          <a:p>
            <a:r>
              <a:rPr lang="pl-PL" sz="3200" dirty="0" err="1">
                <a:latin typeface="Calibri" panose="020F0502020204030204" pitchFamily="34" charset="0"/>
                <a:cs typeface="Calibri" panose="020F0502020204030204" pitchFamily="34" charset="0"/>
              </a:rPr>
              <a:t>Pillars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Sustainable</a:t>
            </a:r>
            <a:r>
              <a:rPr lang="pl-PL" sz="3200" dirty="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Mobility</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000" b="1" dirty="0" smtClean="0">
                <a:latin typeface="Calibri" panose="020F0502020204030204" pitchFamily="34" charset="0"/>
                <a:cs typeface="Calibri" panose="020F0502020204030204" pitchFamily="34" charset="0"/>
              </a:rPr>
              <a:t>– Energy – </a:t>
            </a:r>
            <a:r>
              <a:rPr lang="pl-PL" sz="3000" b="1" dirty="0" err="1" smtClean="0">
                <a:latin typeface="Calibri" panose="020F0502020204030204" pitchFamily="34" charset="0"/>
                <a:cs typeface="Calibri" panose="020F0502020204030204" pitchFamily="34" charset="0"/>
              </a:rPr>
              <a:t>efficient</a:t>
            </a:r>
            <a:r>
              <a:rPr lang="pl-PL" sz="3000" b="1" dirty="0" smtClean="0">
                <a:latin typeface="Calibri" panose="020F0502020204030204" pitchFamily="34" charset="0"/>
                <a:cs typeface="Calibri" panose="020F0502020204030204" pitchFamily="34" charset="0"/>
              </a:rPr>
              <a:t> transport system</a:t>
            </a:r>
            <a:endParaRPr lang="pl-PL" sz="3000" b="1" dirty="0">
              <a:latin typeface="Calibri" panose="020F0502020204030204" pitchFamily="34" charset="0"/>
              <a:cs typeface="Calibri" panose="020F0502020204030204" pitchFamily="34" charset="0"/>
            </a:endParaRPr>
          </a:p>
        </p:txBody>
      </p:sp>
      <p:sp>
        <p:nvSpPr>
          <p:cNvPr id="7" name="Prostokąt 6"/>
          <p:cNvSpPr/>
          <p:nvPr/>
        </p:nvSpPr>
        <p:spPr>
          <a:xfrm>
            <a:off x="5712037" y="5532699"/>
            <a:ext cx="5908945" cy="1200329"/>
          </a:xfrm>
          <a:prstGeom prst="rect">
            <a:avLst/>
          </a:prstGeom>
          <a:solidFill>
            <a:schemeClr val="accent2">
              <a:lumMod val="40000"/>
              <a:lumOff val="60000"/>
            </a:schemeClr>
          </a:solidFill>
        </p:spPr>
        <p:txBody>
          <a:bodyPr wrap="square">
            <a:spAutoFit/>
          </a:bodyPr>
          <a:lstStyle/>
          <a:p>
            <a:r>
              <a:rPr lang="en-US" dirty="0">
                <a:latin typeface="Calibri" panose="020F0502020204030204" pitchFamily="34" charset="0"/>
                <a:cs typeface="Calibri" panose="020F0502020204030204" pitchFamily="34" charset="0"/>
              </a:rPr>
              <a:t>Energy-efficient transport systems reduce energy consumption, lower greenhouse gas emissions, and support long-term sustainability — all while improving system performance and cost-effectiveness.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57371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5647" y="451414"/>
            <a:ext cx="7913761" cy="5468972"/>
          </a:xfrm>
        </p:spPr>
        <p:txBody>
          <a:bodyPr>
            <a:normAutofit/>
          </a:bodyPr>
          <a:lstStyle/>
          <a:p>
            <a:r>
              <a:rPr lang="pl-PL" sz="2800" b="1" dirty="0" err="1" smtClean="0">
                <a:latin typeface="Calibri" panose="020F0502020204030204" pitchFamily="34" charset="0"/>
                <a:cs typeface="Calibri" panose="020F0502020204030204" pitchFamily="34" charset="0"/>
              </a:rPr>
              <a:t>Reduces</a:t>
            </a:r>
            <a:r>
              <a:rPr lang="pl-PL" sz="2800" b="1" dirty="0" smtClean="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travel</a:t>
            </a:r>
            <a:r>
              <a:rPr lang="pl-PL" sz="2800" b="1" dirty="0">
                <a:latin typeface="Calibri" panose="020F0502020204030204" pitchFamily="34" charset="0"/>
                <a:cs typeface="Calibri" panose="020F0502020204030204" pitchFamily="34" charset="0"/>
              </a:rPr>
              <a:t> </a:t>
            </a:r>
            <a:r>
              <a:rPr lang="pl-PL" sz="2800" b="1" dirty="0" err="1" smtClean="0">
                <a:latin typeface="Calibri" panose="020F0502020204030204" pitchFamily="34" charset="0"/>
                <a:cs typeface="Calibri" panose="020F0502020204030204" pitchFamily="34" charset="0"/>
              </a:rPr>
              <a:t>distances</a:t>
            </a:r>
            <a:r>
              <a:rPr lang="pl-PL" sz="2800" b="1" dirty="0">
                <a:latin typeface="Calibri" panose="020F0502020204030204" pitchFamily="34" charset="0"/>
                <a:cs typeface="Calibri" panose="020F0502020204030204" pitchFamily="34" charset="0"/>
              </a:rPr>
              <a:t> </a:t>
            </a:r>
            <a:r>
              <a:rPr lang="pl-PL" sz="2800" b="1" dirty="0" smtClean="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c</a:t>
            </a:r>
            <a:r>
              <a:rPr lang="en-US" sz="2800" dirty="0" err="1" smtClean="0">
                <a:latin typeface="Calibri" panose="020F0502020204030204" pitchFamily="34" charset="0"/>
                <a:cs typeface="Calibri" panose="020F0502020204030204" pitchFamily="34" charset="0"/>
              </a:rPr>
              <a:t>ompact</a:t>
            </a:r>
            <a:r>
              <a:rPr lang="en-US" sz="2800" dirty="0">
                <a:latin typeface="Calibri" panose="020F0502020204030204" pitchFamily="34" charset="0"/>
                <a:cs typeface="Calibri" panose="020F0502020204030204" pitchFamily="34" charset="0"/>
              </a:rPr>
              <a:t>, mixed-use neighborhoods support </a:t>
            </a:r>
            <a:r>
              <a:rPr lang="en-US" sz="2800" dirty="0" smtClean="0">
                <a:latin typeface="Calibri" panose="020F0502020204030204" pitchFamily="34" charset="0"/>
                <a:cs typeface="Calibri" panose="020F0502020204030204" pitchFamily="34" charset="0"/>
              </a:rPr>
              <a:t>walking </a:t>
            </a:r>
            <a:r>
              <a:rPr lang="en-US" sz="2800" dirty="0">
                <a:latin typeface="Calibri" panose="020F0502020204030204" pitchFamily="34" charset="0"/>
                <a:cs typeface="Calibri" panose="020F0502020204030204" pitchFamily="34" charset="0"/>
              </a:rPr>
              <a:t>and </a:t>
            </a:r>
            <a:r>
              <a:rPr lang="en-US" sz="2800" dirty="0" smtClean="0">
                <a:latin typeface="Calibri" panose="020F0502020204030204" pitchFamily="34" charset="0"/>
                <a:cs typeface="Calibri" panose="020F0502020204030204" pitchFamily="34" charset="0"/>
              </a:rPr>
              <a:t>cycling</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Supports public </a:t>
            </a:r>
            <a:r>
              <a:rPr lang="en-US" sz="2800" b="1" dirty="0" smtClean="0">
                <a:latin typeface="Calibri" panose="020F0502020204030204" pitchFamily="34" charset="0"/>
                <a:cs typeface="Calibri" panose="020F0502020204030204" pitchFamily="34" charset="0"/>
              </a:rPr>
              <a:t>transport</a:t>
            </a:r>
            <a:r>
              <a:rPr lang="pl-PL" sz="2800" dirty="0">
                <a:latin typeface="Calibri" panose="020F0502020204030204" pitchFamily="34" charset="0"/>
                <a:cs typeface="Calibri" panose="020F0502020204030204" pitchFamily="34" charset="0"/>
              </a:rPr>
              <a:t> </a:t>
            </a:r>
            <a:r>
              <a:rPr lang="pl-PL" sz="2800" dirty="0" smtClean="0">
                <a:latin typeface="Calibri" panose="020F0502020204030204" pitchFamily="34" charset="0"/>
                <a:cs typeface="Calibri" panose="020F0502020204030204" pitchFamily="34" charset="0"/>
              </a:rPr>
              <a:t>- d</a:t>
            </a:r>
            <a:r>
              <a:rPr lang="en-US" sz="2800" dirty="0" err="1" smtClean="0">
                <a:latin typeface="Calibri" panose="020F0502020204030204" pitchFamily="34" charset="0"/>
                <a:cs typeface="Calibri" panose="020F0502020204030204" pitchFamily="34" charset="0"/>
              </a:rPr>
              <a:t>ense</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development makes bus, tram, and rail systems more efficient and </a:t>
            </a:r>
            <a:r>
              <a:rPr lang="en-US" sz="2800" dirty="0" smtClean="0">
                <a:latin typeface="Calibri" panose="020F0502020204030204" pitchFamily="34" charset="0"/>
                <a:cs typeface="Calibri" panose="020F0502020204030204" pitchFamily="34" charset="0"/>
              </a:rPr>
              <a:t>accessible</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Prioritizes walking and </a:t>
            </a:r>
            <a:r>
              <a:rPr lang="en-US" sz="2800" b="1" dirty="0" smtClean="0">
                <a:latin typeface="Calibri" panose="020F0502020204030204" pitchFamily="34" charset="0"/>
                <a:cs typeface="Calibri" panose="020F0502020204030204" pitchFamily="34" charset="0"/>
              </a:rPr>
              <a:t>cycling</a:t>
            </a:r>
            <a:r>
              <a:rPr lang="pl-PL" sz="2800" dirty="0" smtClean="0">
                <a:latin typeface="Calibri" panose="020F0502020204030204" pitchFamily="34" charset="0"/>
                <a:cs typeface="Calibri" panose="020F0502020204030204" pitchFamily="34" charset="0"/>
              </a:rPr>
              <a:t> - s</a:t>
            </a:r>
            <a:r>
              <a:rPr lang="en-US" sz="2800" dirty="0" err="1" smtClean="0">
                <a:latin typeface="Calibri" panose="020F0502020204030204" pitchFamily="34" charset="0"/>
                <a:cs typeface="Calibri" panose="020F0502020204030204" pitchFamily="34" charset="0"/>
              </a:rPr>
              <a:t>afe</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sidewalks, bike lanes, and traffic-calmed zones promote active </a:t>
            </a:r>
            <a:r>
              <a:rPr lang="en-US" sz="2800" dirty="0" smtClean="0">
                <a:latin typeface="Calibri" panose="020F0502020204030204" pitchFamily="34" charset="0"/>
                <a:cs typeface="Calibri" panose="020F0502020204030204" pitchFamily="34" charset="0"/>
              </a:rPr>
              <a:t>travel</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Discourages private car </a:t>
            </a:r>
            <a:r>
              <a:rPr lang="en-US" sz="2800" b="1" dirty="0" smtClean="0">
                <a:latin typeface="Calibri" panose="020F0502020204030204" pitchFamily="34" charset="0"/>
                <a:cs typeface="Calibri" panose="020F0502020204030204" pitchFamily="34" charset="0"/>
              </a:rPr>
              <a:t>use</a:t>
            </a:r>
            <a:r>
              <a:rPr lang="pl-PL" sz="2800" dirty="0" smtClean="0">
                <a:latin typeface="Calibri" panose="020F0502020204030204" pitchFamily="34" charset="0"/>
                <a:cs typeface="Calibri" panose="020F0502020204030204" pitchFamily="34" charset="0"/>
              </a:rPr>
              <a:t> - </a:t>
            </a:r>
            <a:r>
              <a:rPr lang="pl-PL" sz="2800" dirty="0">
                <a:latin typeface="Calibri" panose="020F0502020204030204" pitchFamily="34" charset="0"/>
                <a:cs typeface="Calibri" panose="020F0502020204030204" pitchFamily="34" charset="0"/>
              </a:rPr>
              <a:t>c</a:t>
            </a:r>
            <a:r>
              <a:rPr lang="en-US" sz="2800" dirty="0" err="1" smtClean="0">
                <a:latin typeface="Calibri" panose="020F0502020204030204" pitchFamily="34" charset="0"/>
                <a:cs typeface="Calibri" panose="020F0502020204030204" pitchFamily="34" charset="0"/>
              </a:rPr>
              <a:t>ar</a:t>
            </a:r>
            <a:r>
              <a:rPr lang="en-US" sz="2800" dirty="0" smtClean="0">
                <a:latin typeface="Calibri" panose="020F0502020204030204" pitchFamily="34" charset="0"/>
                <a:cs typeface="Calibri" panose="020F0502020204030204" pitchFamily="34" charset="0"/>
              </a:rPr>
              <a:t>-free </a:t>
            </a:r>
            <a:r>
              <a:rPr lang="en-US" sz="2800" dirty="0">
                <a:latin typeface="Calibri" panose="020F0502020204030204" pitchFamily="34" charset="0"/>
                <a:cs typeface="Calibri" panose="020F0502020204030204" pitchFamily="34" charset="0"/>
              </a:rPr>
              <a:t>zones, limited parking, and pedestrian-friendly design reduce car dependency</a:t>
            </a:r>
            <a:endParaRPr lang="pl-PL" sz="2800" dirty="0" smtClean="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5771908" y="5725020"/>
            <a:ext cx="5930096" cy="923330"/>
          </a:xfrm>
          <a:prstGeom prst="rect">
            <a:avLst/>
          </a:prstGeom>
          <a:solidFill>
            <a:schemeClr val="accent3">
              <a:lumMod val="40000"/>
              <a:lumOff val="60000"/>
            </a:schemeClr>
          </a:solidFill>
        </p:spPr>
        <p:txBody>
          <a:bodyPr wrap="square">
            <a:spAutoFit/>
          </a:bodyPr>
          <a:lstStyle/>
          <a:p>
            <a:r>
              <a:rPr lang="pl-PL" dirty="0">
                <a:latin typeface="Calibri" panose="020F0502020204030204" pitchFamily="34" charset="0"/>
                <a:cs typeface="Calibri" panose="020F0502020204030204" pitchFamily="34" charset="0"/>
              </a:rPr>
              <a:t>Eco-</a:t>
            </a:r>
            <a:r>
              <a:rPr lang="pl-PL" dirty="0" err="1">
                <a:latin typeface="Calibri" panose="020F0502020204030204" pitchFamily="34" charset="0"/>
                <a:cs typeface="Calibri" panose="020F0502020204030204" pitchFamily="34" charset="0"/>
              </a:rPr>
              <a:t>Friendly</a:t>
            </a:r>
            <a:r>
              <a:rPr lang="pl-PL" dirty="0">
                <a:latin typeface="Calibri" panose="020F0502020204030204" pitchFamily="34" charset="0"/>
                <a:cs typeface="Calibri" panose="020F0502020204030204" pitchFamily="34" charset="0"/>
              </a:rPr>
              <a:t> Urban </a:t>
            </a:r>
            <a:r>
              <a:rPr lang="pl-PL" dirty="0" smtClean="0">
                <a:latin typeface="Calibri" panose="020F0502020204030204" pitchFamily="34" charset="0"/>
                <a:cs typeface="Calibri" panose="020F0502020204030204" pitchFamily="34" charset="0"/>
              </a:rPr>
              <a:t>Planning</a:t>
            </a:r>
            <a:r>
              <a:rPr lang="en-US" dirty="0">
                <a:latin typeface="Calibri" panose="020F0502020204030204" pitchFamily="34" charset="0"/>
                <a:cs typeface="Calibri" panose="020F0502020204030204" pitchFamily="34" charset="0"/>
              </a:rPr>
              <a:t> creates the physical and social environment that enables and encourages sustainable mobility</a:t>
            </a:r>
            <a:r>
              <a:rPr lang="pl-PL" dirty="0" smtClean="0">
                <a:latin typeface="Calibri" panose="020F0502020204030204" pitchFamily="34" charset="0"/>
                <a:cs typeface="Calibri" panose="020F0502020204030204" pitchFamily="34" charset="0"/>
              </a:rPr>
              <a:t> </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a:xfrm>
            <a:off x="252919" y="1123837"/>
            <a:ext cx="2947482" cy="4200517"/>
          </a:xfrm>
        </p:spPr>
        <p:txBody>
          <a:bodyPr>
            <a:normAutofit/>
          </a:bodyPr>
          <a:lstStyle/>
          <a:p>
            <a:r>
              <a:rPr lang="pl-PL" sz="3200" dirty="0" err="1">
                <a:latin typeface="Calibri" panose="020F0502020204030204" pitchFamily="34" charset="0"/>
                <a:cs typeface="Calibri" panose="020F0502020204030204" pitchFamily="34" charset="0"/>
              </a:rPr>
              <a:t>Pillars</a:t>
            </a:r>
            <a:r>
              <a:rPr lang="pl-PL" sz="3200" dirty="0">
                <a:latin typeface="Calibri" panose="020F0502020204030204" pitchFamily="34" charset="0"/>
                <a:cs typeface="Calibri" panose="020F0502020204030204" pitchFamily="34" charset="0"/>
              </a:rPr>
              <a:t> of </a:t>
            </a:r>
            <a:r>
              <a:rPr lang="pl-PL" sz="3200" dirty="0" err="1">
                <a:latin typeface="Calibri" panose="020F0502020204030204" pitchFamily="34" charset="0"/>
                <a:cs typeface="Calibri" panose="020F0502020204030204" pitchFamily="34" charset="0"/>
              </a:rPr>
              <a:t>Sustainable</a:t>
            </a:r>
            <a:r>
              <a:rPr lang="pl-PL" sz="3200" dirty="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Mobility</a:t>
            </a:r>
            <a:r>
              <a:rPr lang="pl-PL" sz="3200" dirty="0" smtClean="0">
                <a:latin typeface="Calibri" panose="020F0502020204030204" pitchFamily="34" charset="0"/>
                <a:cs typeface="Calibri" panose="020F0502020204030204" pitchFamily="34" charset="0"/>
              </a:rPr>
              <a:t> – </a:t>
            </a:r>
            <a:br>
              <a:rPr lang="pl-PL" sz="3200" dirty="0" smtClean="0">
                <a:latin typeface="Calibri" panose="020F0502020204030204" pitchFamily="34" charset="0"/>
                <a:cs typeface="Calibri" panose="020F0502020204030204" pitchFamily="34" charset="0"/>
              </a:rPr>
            </a:br>
            <a:r>
              <a:rPr lang="pl-PL" sz="3000" b="1" dirty="0" smtClean="0">
                <a:latin typeface="Calibri" panose="020F0502020204030204" pitchFamily="34" charset="0"/>
                <a:cs typeface="Calibri" panose="020F0502020204030204" pitchFamily="34" charset="0"/>
              </a:rPr>
              <a:t>Eco-</a:t>
            </a:r>
            <a:r>
              <a:rPr lang="pl-PL" sz="3000" b="1" dirty="0" err="1" smtClean="0">
                <a:latin typeface="Calibri" panose="020F0502020204030204" pitchFamily="34" charset="0"/>
                <a:cs typeface="Calibri" panose="020F0502020204030204" pitchFamily="34" charset="0"/>
              </a:rPr>
              <a:t>Friendly</a:t>
            </a:r>
            <a:r>
              <a:rPr lang="pl-PL" sz="3000" b="1" dirty="0" smtClean="0">
                <a:latin typeface="Calibri" panose="020F0502020204030204" pitchFamily="34" charset="0"/>
                <a:cs typeface="Calibri" panose="020F0502020204030204" pitchFamily="34" charset="0"/>
              </a:rPr>
              <a:t> Urban Planning</a:t>
            </a:r>
            <a:endParaRPr lang="pl-PL" sz="3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30338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3045866" cy="4601183"/>
          </a:xfrm>
        </p:spPr>
        <p:txBody>
          <a:bodyPr>
            <a:normAutofit/>
          </a:bodyPr>
          <a:lstStyle/>
          <a:p>
            <a:r>
              <a:rPr lang="en-US" sz="3200" dirty="0">
                <a:latin typeface="Calibri" panose="020F0502020204030204" pitchFamily="34" charset="0"/>
                <a:cs typeface="Calibri" panose="020F0502020204030204" pitchFamily="34" charset="0"/>
              </a:rPr>
              <a:t>Reducing Emissions and Promoting Sustainable Transport in </a:t>
            </a:r>
            <a:r>
              <a:rPr lang="en-US" sz="3200" dirty="0" smtClean="0">
                <a:latin typeface="Calibri" panose="020F0502020204030204" pitchFamily="34" charset="0"/>
                <a:cs typeface="Calibri" panose="020F0502020204030204" pitchFamily="34" charset="0"/>
              </a:rPr>
              <a:t>Cities</a:t>
            </a:r>
            <a:r>
              <a:rPr lang="pl-PL" sz="3200" dirty="0" smtClean="0">
                <a:latin typeface="Calibri" panose="020F0502020204030204" pitchFamily="34" charset="0"/>
                <a:cs typeface="Calibri" panose="020F0502020204030204" pitchFamily="34" charset="0"/>
              </a:rPr>
              <a:t> - </a:t>
            </a:r>
            <a:r>
              <a:rPr lang="pl-PL" sz="3200" dirty="0" err="1">
                <a:latin typeface="Calibri" panose="020F0502020204030204" pitchFamily="34" charset="0"/>
                <a:cs typeface="Calibri" panose="020F0502020204030204" pitchFamily="34" charset="0"/>
              </a:rPr>
              <a:t>Why</a:t>
            </a:r>
            <a:r>
              <a:rPr lang="pl-PL" sz="3200" dirty="0">
                <a:latin typeface="Calibri" panose="020F0502020204030204" pitchFamily="34" charset="0"/>
                <a:cs typeface="Calibri" panose="020F0502020204030204" pitchFamily="34" charset="0"/>
              </a:rPr>
              <a:t> It </a:t>
            </a:r>
            <a:r>
              <a:rPr lang="pl-PL" sz="3200" dirty="0" err="1" smtClean="0">
                <a:latin typeface="Calibri" panose="020F0502020204030204" pitchFamily="34" charset="0"/>
                <a:cs typeface="Calibri" panose="020F0502020204030204" pitchFamily="34" charset="0"/>
              </a:rPr>
              <a:t>Matters</a:t>
            </a:r>
            <a:r>
              <a:rPr lang="pl-PL" sz="3200" dirty="0" smtClean="0">
                <a:latin typeface="Calibri" panose="020F0502020204030204" pitchFamily="34" charset="0"/>
                <a:cs typeface="Calibri" panose="020F0502020204030204" pitchFamily="34" charset="0"/>
              </a:rPr>
              <a:t> ?</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22969" y="505293"/>
            <a:ext cx="7751714" cy="5501968"/>
          </a:xfrm>
        </p:spPr>
        <p:txBody>
          <a:bodyPr>
            <a:normAutofit/>
          </a:bodyPr>
          <a:lstStyle/>
          <a:p>
            <a:pPr marL="0" indent="0">
              <a:buNone/>
            </a:pPr>
            <a:r>
              <a:rPr lang="en-US" sz="2800" dirty="0">
                <a:latin typeface="Calibri" panose="020F0502020204030204" pitchFamily="34" charset="0"/>
                <a:cs typeface="Calibri" panose="020F0502020204030204" pitchFamily="34" charset="0"/>
              </a:rPr>
              <a:t>Urban areas are major contributors to greenhouse gas (GHG) emissions, especially from transport. Shifting to low-emission and sustainable transport options is essential for</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Combating climate </a:t>
            </a:r>
            <a:r>
              <a:rPr lang="en-US" sz="2800" dirty="0" smtClean="0">
                <a:latin typeface="Calibri" panose="020F0502020204030204" pitchFamily="34" charset="0"/>
                <a:cs typeface="Calibri" panose="020F0502020204030204" pitchFamily="34" charset="0"/>
              </a:rPr>
              <a:t>change</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Improving air </a:t>
            </a:r>
            <a:r>
              <a:rPr lang="en-US" sz="2800" dirty="0" smtClean="0">
                <a:latin typeface="Calibri" panose="020F0502020204030204" pitchFamily="34" charset="0"/>
                <a:cs typeface="Calibri" panose="020F0502020204030204" pitchFamily="34" charset="0"/>
              </a:rPr>
              <a:t>quality</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Enhancing the health and well-being of urban </a:t>
            </a:r>
            <a:r>
              <a:rPr lang="en-US" sz="2800" dirty="0" smtClean="0">
                <a:latin typeface="Calibri" panose="020F0502020204030204" pitchFamily="34" charset="0"/>
                <a:cs typeface="Calibri" panose="020F0502020204030204" pitchFamily="34" charset="0"/>
              </a:rPr>
              <a:t>residents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Making cities more livable and resilient</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44890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a:latin typeface="Calibri" panose="020F0502020204030204" pitchFamily="34" charset="0"/>
                <a:cs typeface="Calibri" panose="020F0502020204030204" pitchFamily="34" charset="0"/>
              </a:rPr>
              <a:t>A</a:t>
            </a:r>
            <a:r>
              <a:rPr lang="en-US" sz="3200" dirty="0" err="1" smtClean="0">
                <a:latin typeface="Calibri" panose="020F0502020204030204" pitchFamily="34" charset="0"/>
                <a:cs typeface="Calibri" panose="020F0502020204030204" pitchFamily="34" charset="0"/>
              </a:rPr>
              <a:t>ffordable</a:t>
            </a:r>
            <a:r>
              <a:rPr lang="en-US" sz="3200" dirty="0" smtClean="0">
                <a:latin typeface="Calibri" panose="020F0502020204030204" pitchFamily="34" charset="0"/>
                <a:cs typeface="Calibri" panose="020F0502020204030204" pitchFamily="34" charset="0"/>
              </a:rPr>
              <a:t> </a:t>
            </a:r>
            <a:r>
              <a:rPr lang="pl-PL" sz="3200" dirty="0" smtClean="0">
                <a:latin typeface="Calibri" panose="020F0502020204030204" pitchFamily="34" charset="0"/>
                <a:cs typeface="Calibri" panose="020F0502020204030204" pitchFamily="34" charset="0"/>
              </a:rPr>
              <a:t>p</a:t>
            </a:r>
            <a:r>
              <a:rPr lang="en-US" sz="3200" dirty="0" err="1" smtClean="0">
                <a:latin typeface="Calibri" panose="020F0502020204030204" pitchFamily="34" charset="0"/>
                <a:cs typeface="Calibri" panose="020F0502020204030204" pitchFamily="34" charset="0"/>
              </a:rPr>
              <a:t>ublic</a:t>
            </a:r>
            <a:r>
              <a:rPr lang="en-US" sz="3200" dirty="0" smtClean="0">
                <a:latin typeface="Calibri" panose="020F0502020204030204" pitchFamily="34" charset="0"/>
                <a:cs typeface="Calibri" panose="020F0502020204030204" pitchFamily="34" charset="0"/>
              </a:rPr>
              <a:t> </a:t>
            </a:r>
            <a:r>
              <a:rPr lang="pl-PL" sz="3200" dirty="0" smtClean="0">
                <a:latin typeface="Calibri" panose="020F0502020204030204" pitchFamily="34" charset="0"/>
                <a:cs typeface="Calibri" panose="020F0502020204030204" pitchFamily="34" charset="0"/>
              </a:rPr>
              <a:t>t</a:t>
            </a:r>
            <a:r>
              <a:rPr lang="en-US" sz="3200" dirty="0" err="1" smtClean="0">
                <a:latin typeface="Calibri" panose="020F0502020204030204" pitchFamily="34" charset="0"/>
                <a:cs typeface="Calibri" panose="020F0502020204030204" pitchFamily="34" charset="0"/>
              </a:rPr>
              <a:t>ransport</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models</a:t>
            </a:r>
            <a:endParaRPr lang="pl-PL" sz="3200" dirty="0">
              <a:latin typeface="Calibri" panose="020F0502020204030204" pitchFamily="34" charset="0"/>
              <a:cs typeface="Calibri" panose="020F0502020204030204" pitchFamily="34" charset="0"/>
            </a:endParaRPr>
          </a:p>
        </p:txBody>
      </p:sp>
      <p:sp>
        <p:nvSpPr>
          <p:cNvPr id="4" name="Rectangle 1"/>
          <p:cNvSpPr>
            <a:spLocks noGrp="1" noChangeArrowheads="1"/>
          </p:cNvSpPr>
          <p:nvPr>
            <p:ph idx="1"/>
          </p:nvPr>
        </p:nvSpPr>
        <p:spPr bwMode="auto">
          <a:xfrm>
            <a:off x="3660923" y="1933970"/>
            <a:ext cx="800635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Clr>
                <a:schemeClr val="accent1">
                  <a:lumMod val="60000"/>
                  <a:lumOff val="40000"/>
                </a:schemeClr>
              </a:buClr>
              <a:buSzPct val="50000"/>
              <a:buFontTx/>
              <a:buChar char="•"/>
            </a:pPr>
            <a:r>
              <a:rPr lang="pl-PL" altLang="pl-PL" sz="2800" dirty="0" smtClean="0">
                <a:solidFill>
                  <a:schemeClr val="tx1"/>
                </a:solidFill>
                <a:latin typeface="Calibri" panose="020F0502020204030204" pitchFamily="34" charset="0"/>
                <a:cs typeface="Calibri" panose="020F0502020204030204" pitchFamily="34" charset="0"/>
              </a:rPr>
              <a:t> </a:t>
            </a:r>
            <a:r>
              <a:rPr lang="en-US" altLang="pl-PL" sz="2800" dirty="0" smtClean="0">
                <a:solidFill>
                  <a:schemeClr val="tx1"/>
                </a:solidFill>
                <a:latin typeface="Calibri" panose="020F0502020204030204" pitchFamily="34" charset="0"/>
                <a:cs typeface="Calibri" panose="020F0502020204030204" pitchFamily="34" charset="0"/>
              </a:rPr>
              <a:t>Ensures </a:t>
            </a:r>
            <a:r>
              <a:rPr lang="en-US" altLang="pl-PL" sz="2800" dirty="0">
                <a:solidFill>
                  <a:schemeClr val="tx1"/>
                </a:solidFill>
                <a:latin typeface="Calibri" panose="020F0502020204030204" pitchFamily="34" charset="0"/>
                <a:cs typeface="Calibri" panose="020F0502020204030204" pitchFamily="34" charset="0"/>
              </a:rPr>
              <a:t>access to jobs, education, and </a:t>
            </a:r>
            <a:r>
              <a:rPr lang="en-US" altLang="pl-PL" sz="2800" dirty="0" smtClean="0">
                <a:solidFill>
                  <a:schemeClr val="tx1"/>
                </a:solidFill>
                <a:latin typeface="Calibri" panose="020F0502020204030204" pitchFamily="34" charset="0"/>
                <a:cs typeface="Calibri" panose="020F0502020204030204" pitchFamily="34" charset="0"/>
              </a:rPr>
              <a:t>healthcare</a:t>
            </a:r>
            <a:endParaRPr lang="en-US" altLang="pl-PL" sz="28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
                <a:schemeClr val="accent1">
                  <a:lumMod val="60000"/>
                  <a:lumOff val="40000"/>
                </a:schemeClr>
              </a:buClr>
              <a:buSzPct val="50000"/>
              <a:buFontTx/>
              <a:buChar char="•"/>
            </a:pPr>
            <a:r>
              <a:rPr lang="pl-PL" altLang="pl-PL" sz="2800" dirty="0" smtClean="0">
                <a:solidFill>
                  <a:schemeClr val="tx1"/>
                </a:solidFill>
                <a:latin typeface="Calibri" panose="020F0502020204030204" pitchFamily="34" charset="0"/>
                <a:cs typeface="Calibri" panose="020F0502020204030204" pitchFamily="34" charset="0"/>
              </a:rPr>
              <a:t> </a:t>
            </a:r>
            <a:r>
              <a:rPr lang="en-US" altLang="pl-PL" sz="2800" dirty="0" smtClean="0">
                <a:solidFill>
                  <a:schemeClr val="tx1"/>
                </a:solidFill>
                <a:latin typeface="Calibri" panose="020F0502020204030204" pitchFamily="34" charset="0"/>
                <a:cs typeface="Calibri" panose="020F0502020204030204" pitchFamily="34" charset="0"/>
              </a:rPr>
              <a:t>Reduces </a:t>
            </a:r>
            <a:r>
              <a:rPr lang="en-US" altLang="pl-PL" sz="2800" dirty="0">
                <a:solidFill>
                  <a:schemeClr val="tx1"/>
                </a:solidFill>
                <a:latin typeface="Calibri" panose="020F0502020204030204" pitchFamily="34" charset="0"/>
                <a:cs typeface="Calibri" panose="020F0502020204030204" pitchFamily="34" charset="0"/>
              </a:rPr>
              <a:t>transport-related poverty and social </a:t>
            </a:r>
            <a:r>
              <a:rPr lang="en-US" altLang="pl-PL" sz="2800" dirty="0" smtClean="0">
                <a:solidFill>
                  <a:schemeClr val="tx1"/>
                </a:solidFill>
                <a:latin typeface="Calibri" panose="020F0502020204030204" pitchFamily="34" charset="0"/>
                <a:cs typeface="Calibri" panose="020F0502020204030204" pitchFamily="34" charset="0"/>
              </a:rPr>
              <a:t>exclusion</a:t>
            </a:r>
            <a:endParaRPr lang="en-US" altLang="pl-PL" sz="28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
                <a:schemeClr val="accent1">
                  <a:lumMod val="60000"/>
                  <a:lumOff val="40000"/>
                </a:schemeClr>
              </a:buClr>
              <a:buSzPct val="50000"/>
              <a:buFontTx/>
              <a:buChar char="•"/>
            </a:pPr>
            <a:r>
              <a:rPr lang="pl-PL" altLang="pl-PL" sz="2800" dirty="0" smtClean="0">
                <a:solidFill>
                  <a:schemeClr val="tx1"/>
                </a:solidFill>
                <a:latin typeface="Calibri" panose="020F0502020204030204" pitchFamily="34" charset="0"/>
                <a:cs typeface="Calibri" panose="020F0502020204030204" pitchFamily="34" charset="0"/>
              </a:rPr>
              <a:t> </a:t>
            </a:r>
            <a:r>
              <a:rPr lang="en-US" altLang="pl-PL" sz="2800" dirty="0" smtClean="0">
                <a:solidFill>
                  <a:schemeClr val="tx1"/>
                </a:solidFill>
                <a:latin typeface="Calibri" panose="020F0502020204030204" pitchFamily="34" charset="0"/>
                <a:cs typeface="Calibri" panose="020F0502020204030204" pitchFamily="34" charset="0"/>
              </a:rPr>
              <a:t>Encourages </a:t>
            </a:r>
            <a:r>
              <a:rPr lang="en-US" altLang="pl-PL" sz="2800" dirty="0">
                <a:solidFill>
                  <a:schemeClr val="tx1"/>
                </a:solidFill>
                <a:latin typeface="Calibri" panose="020F0502020204030204" pitchFamily="34" charset="0"/>
                <a:cs typeface="Calibri" panose="020F0502020204030204" pitchFamily="34" charset="0"/>
              </a:rPr>
              <a:t>shift from private vehicles to sustainable </a:t>
            </a:r>
            <a:r>
              <a:rPr lang="en-US" altLang="pl-PL" sz="2800" dirty="0" smtClean="0">
                <a:solidFill>
                  <a:schemeClr val="tx1"/>
                </a:solidFill>
                <a:latin typeface="Calibri" panose="020F0502020204030204" pitchFamily="34" charset="0"/>
                <a:cs typeface="Calibri" panose="020F0502020204030204" pitchFamily="34" charset="0"/>
              </a:rPr>
              <a:t>modes</a:t>
            </a:r>
            <a:endParaRPr lang="en-US" altLang="pl-PL" sz="28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
                <a:schemeClr val="accent1">
                  <a:lumMod val="60000"/>
                  <a:lumOff val="40000"/>
                </a:schemeClr>
              </a:buClr>
              <a:buSzPct val="50000"/>
              <a:buFontTx/>
              <a:buChar char="•"/>
            </a:pPr>
            <a:r>
              <a:rPr lang="pl-PL" altLang="pl-PL" sz="2800" dirty="0" smtClean="0">
                <a:solidFill>
                  <a:schemeClr val="tx1"/>
                </a:solidFill>
                <a:latin typeface="Calibri" panose="020F0502020204030204" pitchFamily="34" charset="0"/>
                <a:cs typeface="Calibri" panose="020F0502020204030204" pitchFamily="34" charset="0"/>
              </a:rPr>
              <a:t> </a:t>
            </a:r>
            <a:r>
              <a:rPr lang="en-US" altLang="pl-PL" sz="2800" dirty="0" smtClean="0">
                <a:solidFill>
                  <a:schemeClr val="tx1"/>
                </a:solidFill>
                <a:latin typeface="Calibri" panose="020F0502020204030204" pitchFamily="34" charset="0"/>
                <a:cs typeface="Calibri" panose="020F0502020204030204" pitchFamily="34" charset="0"/>
              </a:rPr>
              <a:t>Helps </a:t>
            </a:r>
            <a:r>
              <a:rPr lang="en-US" altLang="pl-PL" sz="2800" dirty="0">
                <a:solidFill>
                  <a:schemeClr val="tx1"/>
                </a:solidFill>
                <a:latin typeface="Calibri" panose="020F0502020204030204" pitchFamily="34" charset="0"/>
                <a:cs typeface="Calibri" panose="020F0502020204030204" pitchFamily="34" charset="0"/>
              </a:rPr>
              <a:t>cities meet climate and equity goals</a:t>
            </a:r>
            <a:endParaRPr kumimoji="0" lang="pl-PL" altLang="pl-PL" sz="2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30134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69175" y="852795"/>
            <a:ext cx="7824486" cy="5216324"/>
          </a:xfrm>
        </p:spPr>
      </p:pic>
      <p:sp>
        <p:nvSpPr>
          <p:cNvPr id="5" name="Tytuł 1"/>
          <p:cNvSpPr>
            <a:spLocks noGrp="1"/>
          </p:cNvSpPr>
          <p:nvPr>
            <p:ph type="title"/>
          </p:nvPr>
        </p:nvSpPr>
        <p:spPr/>
        <p:txBody>
          <a:bodyPr>
            <a:normAutofit/>
          </a:bodyPr>
          <a:lstStyle/>
          <a:p>
            <a:r>
              <a:rPr lang="en-US" sz="3200" dirty="0" smtClean="0">
                <a:latin typeface="Calibri" panose="020F0502020204030204" pitchFamily="34" charset="0"/>
                <a:cs typeface="Calibri" panose="020F0502020204030204" pitchFamily="34" charset="0"/>
              </a:rPr>
              <a:t>Bus </a:t>
            </a:r>
            <a:r>
              <a:rPr lang="en-US" sz="3200" dirty="0">
                <a:latin typeface="Calibri" panose="020F0502020204030204" pitchFamily="34" charset="0"/>
                <a:cs typeface="Calibri" panose="020F0502020204030204" pitchFamily="34" charset="0"/>
              </a:rPr>
              <a:t>Rapid Transit (BRT)</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8056502" y="6184303"/>
            <a:ext cx="3437159" cy="246221"/>
          </a:xfrm>
          <a:prstGeom prst="rect">
            <a:avLst/>
          </a:prstGeom>
        </p:spPr>
        <p:txBody>
          <a:bodyPr wrap="none">
            <a:spAutoFit/>
          </a:bodyPr>
          <a:lstStyle/>
          <a:p>
            <a:pPr algn="r"/>
            <a:r>
              <a:rPr lang="pl-PL" sz="1000" dirty="0"/>
              <a:t>https://www.zatran.com/en/technology/bus-rapid-transit-brt/</a:t>
            </a:r>
          </a:p>
        </p:txBody>
      </p:sp>
    </p:spTree>
    <p:extLst>
      <p:ext uri="{BB962C8B-B14F-4D97-AF65-F5344CB8AC3E}">
        <p14:creationId xmlns:p14="http://schemas.microsoft.com/office/powerpoint/2010/main" val="3009542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smtClean="0">
                <a:latin typeface="Calibri" panose="020F0502020204030204" pitchFamily="34" charset="0"/>
                <a:cs typeface="Calibri" panose="020F0502020204030204" pitchFamily="34" charset="0"/>
              </a:rPr>
              <a:t>Bus </a:t>
            </a:r>
            <a:r>
              <a:rPr lang="en-US" sz="3200" dirty="0">
                <a:latin typeface="Calibri" panose="020F0502020204030204" pitchFamily="34" charset="0"/>
                <a:cs typeface="Calibri" panose="020F0502020204030204" pitchFamily="34" charset="0"/>
              </a:rPr>
              <a:t>Rapid Transit (BRT)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34450" y="718723"/>
            <a:ext cx="7928659" cy="4356074"/>
          </a:xfrm>
        </p:spPr>
        <p:txBody>
          <a:bodyPr>
            <a:normAutofit/>
          </a:bodyPr>
          <a:lstStyle/>
          <a:p>
            <a:r>
              <a:rPr lang="en-US" sz="2800" b="1" dirty="0">
                <a:latin typeface="Calibri" panose="020F0502020204030204" pitchFamily="34" charset="0"/>
                <a:cs typeface="Calibri" panose="020F0502020204030204" pitchFamily="34" charset="0"/>
              </a:rPr>
              <a:t>High-quality bus-based system with dedicated </a:t>
            </a:r>
            <a:r>
              <a:rPr lang="en-US" sz="2800" b="1" dirty="0" smtClean="0">
                <a:latin typeface="Calibri" panose="020F0502020204030204" pitchFamily="34" charset="0"/>
                <a:cs typeface="Calibri" panose="020F0502020204030204" pitchFamily="34" charset="0"/>
              </a:rPr>
              <a:t>lanes</a:t>
            </a:r>
            <a:r>
              <a:rPr lang="pl-PL" sz="2800" dirty="0" smtClean="0">
                <a:latin typeface="Calibri" panose="020F0502020204030204" pitchFamily="34" charset="0"/>
                <a:cs typeface="Calibri" panose="020F0502020204030204" pitchFamily="34" charset="0"/>
              </a:rPr>
              <a:t> (</a:t>
            </a:r>
            <a:r>
              <a:rPr lang="pl-PL" sz="2800" i="1" dirty="0" smtClean="0">
                <a:latin typeface="Calibri" panose="020F0502020204030204" pitchFamily="34" charset="0"/>
                <a:cs typeface="Calibri" panose="020F0502020204030204" pitchFamily="34" charset="0"/>
              </a:rPr>
              <a:t>p</a:t>
            </a:r>
            <a:r>
              <a:rPr lang="en-US" sz="2800" i="1" dirty="0" err="1" smtClean="0">
                <a:latin typeface="Calibri" panose="020F0502020204030204" pitchFamily="34" charset="0"/>
                <a:cs typeface="Calibri" panose="020F0502020204030204" pitchFamily="34" charset="0"/>
              </a:rPr>
              <a:t>hysically</a:t>
            </a:r>
            <a:r>
              <a:rPr lang="en-US" sz="2800" i="1" dirty="0" smtClean="0">
                <a:latin typeface="Calibri" panose="020F0502020204030204" pitchFamily="34" charset="0"/>
                <a:cs typeface="Calibri" panose="020F0502020204030204" pitchFamily="34" charset="0"/>
              </a:rPr>
              <a:t> </a:t>
            </a:r>
            <a:r>
              <a:rPr lang="en-US" sz="2800" i="1" dirty="0">
                <a:latin typeface="Calibri" panose="020F0502020204030204" pitchFamily="34" charset="0"/>
                <a:cs typeface="Calibri" panose="020F0502020204030204" pitchFamily="34" charset="0"/>
              </a:rPr>
              <a:t>separated lanes that prevent buses from getting stuck in regular </a:t>
            </a:r>
            <a:r>
              <a:rPr lang="en-US" sz="2800" i="1" dirty="0" smtClean="0">
                <a:latin typeface="Calibri" panose="020F0502020204030204" pitchFamily="34" charset="0"/>
                <a:cs typeface="Calibri" panose="020F0502020204030204" pitchFamily="34" charset="0"/>
              </a:rPr>
              <a:t>traffic</a:t>
            </a:r>
            <a:r>
              <a:rPr lang="pl-PL" sz="2800" i="1" dirty="0" smtClean="0">
                <a:latin typeface="Calibri" panose="020F0502020204030204" pitchFamily="34" charset="0"/>
                <a:cs typeface="Calibri" panose="020F0502020204030204" pitchFamily="34" charset="0"/>
              </a:rPr>
              <a:t>)</a:t>
            </a:r>
            <a:endParaRPr lang="en-US" sz="2800" i="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Cheaper than metro systems but with similar </a:t>
            </a:r>
            <a:r>
              <a:rPr lang="en-US" sz="2800" dirty="0" smtClean="0">
                <a:latin typeface="Calibri" panose="020F0502020204030204" pitchFamily="34" charset="0"/>
                <a:cs typeface="Calibri" panose="020F0502020204030204" pitchFamily="34" charset="0"/>
              </a:rPr>
              <a:t>performance</a:t>
            </a:r>
            <a:endParaRPr lang="en-US" sz="2800" dirty="0">
              <a:latin typeface="Calibri" panose="020F0502020204030204" pitchFamily="34" charset="0"/>
              <a:cs typeface="Calibri" panose="020F0502020204030204" pitchFamily="34" charset="0"/>
            </a:endParaRPr>
          </a:p>
          <a:p>
            <a:r>
              <a:rPr lang="pl-PL" sz="2800" b="1" dirty="0">
                <a:latin typeface="Calibri" panose="020F0502020204030204" pitchFamily="34" charset="0"/>
                <a:cs typeface="Calibri" panose="020F0502020204030204" pitchFamily="34" charset="0"/>
              </a:rPr>
              <a:t>M</a:t>
            </a:r>
            <a:r>
              <a:rPr lang="en-US" sz="2800" b="1" dirty="0" err="1" smtClean="0">
                <a:latin typeface="Calibri" panose="020F0502020204030204" pitchFamily="34" charset="0"/>
                <a:cs typeface="Calibri" panose="020F0502020204030204" pitchFamily="34" charset="0"/>
              </a:rPr>
              <a:t>odern</a:t>
            </a:r>
            <a:r>
              <a:rPr lang="en-US" sz="2800" b="1" dirty="0" smtClean="0">
                <a:latin typeface="Calibri" panose="020F0502020204030204" pitchFamily="34" charset="0"/>
                <a:cs typeface="Calibri" panose="020F0502020204030204" pitchFamily="34" charset="0"/>
              </a:rPr>
              <a:t> stations</a:t>
            </a:r>
            <a:r>
              <a:rPr lang="pl-PL" sz="2800" b="1" dirty="0">
                <a:latin typeface="Calibri" panose="020F0502020204030204" pitchFamily="34" charset="0"/>
                <a:cs typeface="Calibri" panose="020F0502020204030204" pitchFamily="34" charset="0"/>
              </a:rPr>
              <a:t> </a:t>
            </a:r>
            <a:r>
              <a:rPr lang="pl-PL" sz="2800" i="1" dirty="0" smtClean="0"/>
              <a:t>(a</a:t>
            </a:r>
            <a:r>
              <a:rPr lang="en-US" sz="2800" i="1" dirty="0" err="1" smtClean="0"/>
              <a:t>ccessible</a:t>
            </a:r>
            <a:r>
              <a:rPr lang="en-US" sz="2800" i="1" dirty="0"/>
              <a:t>, sheltered stations often with pre-boarding ticketing and real-time </a:t>
            </a:r>
            <a:r>
              <a:rPr lang="en-US" sz="2800" i="1" dirty="0" smtClean="0"/>
              <a:t>info</a:t>
            </a:r>
            <a:r>
              <a:rPr lang="pl-PL" sz="2800" i="1" dirty="0" smtClean="0"/>
              <a:t>)</a:t>
            </a:r>
            <a:endParaRPr lang="pl-PL" sz="2800" i="1" dirty="0" smtClean="0">
              <a:latin typeface="Calibri" panose="020F0502020204030204" pitchFamily="34" charset="0"/>
              <a:cs typeface="Calibri" panose="020F0502020204030204" pitchFamily="34" charset="0"/>
            </a:endParaRPr>
          </a:p>
          <a:p>
            <a:r>
              <a:rPr lang="pl-PL" sz="2800" b="1" dirty="0">
                <a:latin typeface="Calibri" panose="020F0502020204030204" pitchFamily="34" charset="0"/>
                <a:cs typeface="Calibri" panose="020F0502020204030204" pitchFamily="34" charset="0"/>
              </a:rPr>
              <a:t>P</a:t>
            </a:r>
            <a:r>
              <a:rPr lang="en-US" sz="2800" b="1" dirty="0" err="1" smtClean="0">
                <a:latin typeface="Calibri" panose="020F0502020204030204" pitchFamily="34" charset="0"/>
                <a:cs typeface="Calibri" panose="020F0502020204030204" pitchFamily="34" charset="0"/>
              </a:rPr>
              <a:t>riority</a:t>
            </a:r>
            <a:r>
              <a:rPr lang="en-US" sz="2800" b="1" dirty="0" smtClean="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at </a:t>
            </a:r>
            <a:r>
              <a:rPr lang="en-US" sz="2800" b="1" dirty="0" smtClean="0">
                <a:latin typeface="Calibri" panose="020F0502020204030204" pitchFamily="34" charset="0"/>
                <a:cs typeface="Calibri" panose="020F0502020204030204" pitchFamily="34" charset="0"/>
              </a:rPr>
              <a:t>intersections</a:t>
            </a:r>
            <a:r>
              <a:rPr lang="pl-PL" sz="2800" b="1" dirty="0" smtClean="0">
                <a:latin typeface="Calibri" panose="020F0502020204030204" pitchFamily="34" charset="0"/>
                <a:cs typeface="Calibri" panose="020F0502020204030204" pitchFamily="34" charset="0"/>
              </a:rPr>
              <a:t> </a:t>
            </a:r>
            <a:r>
              <a:rPr lang="pl-PL" sz="2800" i="1" dirty="0" smtClean="0">
                <a:latin typeface="Calibri" panose="020F0502020204030204" pitchFamily="34" charset="0"/>
                <a:cs typeface="Calibri" panose="020F0502020204030204" pitchFamily="34" charset="0"/>
              </a:rPr>
              <a:t>(</a:t>
            </a:r>
            <a:r>
              <a:rPr lang="pl-PL" sz="2800" i="1" dirty="0"/>
              <a:t>b</a:t>
            </a:r>
            <a:r>
              <a:rPr lang="en-US" sz="2800" i="1" dirty="0" smtClean="0"/>
              <a:t>uses </a:t>
            </a:r>
            <a:r>
              <a:rPr lang="en-US" sz="2800" i="1" dirty="0"/>
              <a:t>are given green light priority at intersections to reduce </a:t>
            </a:r>
            <a:r>
              <a:rPr lang="en-US" sz="2800" i="1" dirty="0" smtClean="0"/>
              <a:t>delays</a:t>
            </a:r>
            <a:r>
              <a:rPr lang="pl-PL" sz="2800" i="1" dirty="0" smtClean="0"/>
              <a:t>)</a:t>
            </a:r>
            <a:r>
              <a:rPr lang="en-US" sz="2800" dirty="0" smtClean="0"/>
              <a:t>.</a:t>
            </a:r>
            <a:endParaRPr lang="pl-PL" sz="2800" dirty="0">
              <a:latin typeface="Calibri" panose="020F0502020204030204" pitchFamily="34" charset="0"/>
              <a:cs typeface="Calibri" panose="020F0502020204030204" pitchFamily="34" charset="0"/>
            </a:endParaRPr>
          </a:p>
        </p:txBody>
      </p:sp>
      <p:sp>
        <p:nvSpPr>
          <p:cNvPr id="7" name="Prostokąt 6"/>
          <p:cNvSpPr/>
          <p:nvPr/>
        </p:nvSpPr>
        <p:spPr>
          <a:xfrm>
            <a:off x="5467109" y="5220182"/>
            <a:ext cx="6096000" cy="1477328"/>
          </a:xfrm>
          <a:prstGeom prst="rect">
            <a:avLst/>
          </a:prstGeom>
          <a:solidFill>
            <a:schemeClr val="accent1">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Bus Rapid Transit (BRT) is a high-quality, bus-based public transport system designed to deliver fast, comfortable, and cost-effective urban mobility. It combines the capacity and speed of a metro system with the flexibility and lower cost of buses.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1947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63289" cy="5120640"/>
          </a:xfrm>
        </p:spPr>
        <p:txBody>
          <a:bodyPr>
            <a:normAutofit/>
          </a:bodyPr>
          <a:lstStyle/>
          <a:p>
            <a:r>
              <a:rPr lang="en-US" sz="2800" b="1" dirty="0">
                <a:latin typeface="Calibri" panose="020F0502020204030204" pitchFamily="34" charset="0"/>
                <a:cs typeface="Calibri" panose="020F0502020204030204" pitchFamily="34" charset="0"/>
              </a:rPr>
              <a:t>Frequent and Reliable </a:t>
            </a:r>
            <a:r>
              <a:rPr lang="en-US" sz="2800" b="1" dirty="0" smtClean="0">
                <a:latin typeface="Calibri" panose="020F0502020204030204" pitchFamily="34" charset="0"/>
                <a:cs typeface="Calibri" panose="020F0502020204030204" pitchFamily="34" charset="0"/>
              </a:rPr>
              <a:t>Service</a:t>
            </a:r>
            <a:r>
              <a:rPr lang="pl-PL" sz="2800" dirty="0" smtClean="0">
                <a:latin typeface="Calibri" panose="020F0502020204030204" pitchFamily="34" charset="0"/>
                <a:cs typeface="Calibri" panose="020F0502020204030204" pitchFamily="34" charset="0"/>
              </a:rPr>
              <a:t> </a:t>
            </a:r>
            <a:r>
              <a:rPr lang="pl-PL" sz="2800" i="1" dirty="0" smtClean="0">
                <a:latin typeface="Calibri" panose="020F0502020204030204" pitchFamily="34" charset="0"/>
                <a:cs typeface="Calibri" panose="020F0502020204030204" pitchFamily="34" charset="0"/>
              </a:rPr>
              <a:t>(</a:t>
            </a:r>
            <a:r>
              <a:rPr lang="pl-PL" sz="2800" i="1" dirty="0">
                <a:latin typeface="Calibri" panose="020F0502020204030204" pitchFamily="34" charset="0"/>
                <a:cs typeface="Calibri" panose="020F0502020204030204" pitchFamily="34" charset="0"/>
              </a:rPr>
              <a:t>h</a:t>
            </a:r>
            <a:r>
              <a:rPr lang="en-US" sz="2800" i="1" dirty="0" err="1" smtClean="0">
                <a:latin typeface="Calibri" panose="020F0502020204030204" pitchFamily="34" charset="0"/>
                <a:cs typeface="Calibri" panose="020F0502020204030204" pitchFamily="34" charset="0"/>
              </a:rPr>
              <a:t>igh</a:t>
            </a:r>
            <a:r>
              <a:rPr lang="en-US" sz="2800" i="1" dirty="0" smtClean="0">
                <a:latin typeface="Calibri" panose="020F0502020204030204" pitchFamily="34" charset="0"/>
                <a:cs typeface="Calibri" panose="020F0502020204030204" pitchFamily="34" charset="0"/>
              </a:rPr>
              <a:t>-frequency </a:t>
            </a:r>
            <a:r>
              <a:rPr lang="en-US" sz="2800" i="1" dirty="0">
                <a:latin typeface="Calibri" panose="020F0502020204030204" pitchFamily="34" charset="0"/>
                <a:cs typeface="Calibri" panose="020F0502020204030204" pitchFamily="34" charset="0"/>
              </a:rPr>
              <a:t>buses with headway-based </a:t>
            </a:r>
            <a:r>
              <a:rPr lang="en-US" sz="2800" i="1" dirty="0" smtClean="0">
                <a:latin typeface="Calibri" panose="020F0502020204030204" pitchFamily="34" charset="0"/>
                <a:cs typeface="Calibri" panose="020F0502020204030204" pitchFamily="34" charset="0"/>
              </a:rPr>
              <a:t>schedules</a:t>
            </a:r>
            <a:r>
              <a:rPr lang="pl-PL" sz="2800" i="1" dirty="0" smtClean="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Integrated Fare </a:t>
            </a:r>
            <a:r>
              <a:rPr lang="en-US" sz="2800" b="1" dirty="0" smtClean="0">
                <a:latin typeface="Calibri" panose="020F0502020204030204" pitchFamily="34" charset="0"/>
                <a:cs typeface="Calibri" panose="020F0502020204030204" pitchFamily="34" charset="0"/>
              </a:rPr>
              <a:t>System</a:t>
            </a:r>
            <a:r>
              <a:rPr lang="pl-PL" sz="2800" b="1" dirty="0" smtClean="0">
                <a:latin typeface="Calibri" panose="020F0502020204030204" pitchFamily="34" charset="0"/>
                <a:cs typeface="Calibri" panose="020F0502020204030204" pitchFamily="34" charset="0"/>
              </a:rPr>
              <a:t> </a:t>
            </a:r>
            <a:r>
              <a:rPr lang="pl-PL" sz="2800" i="1" dirty="0" smtClean="0">
                <a:latin typeface="Calibri" panose="020F0502020204030204" pitchFamily="34" charset="0"/>
                <a:cs typeface="Calibri" panose="020F0502020204030204" pitchFamily="34" charset="0"/>
              </a:rPr>
              <a:t>(</a:t>
            </a:r>
            <a:r>
              <a:rPr lang="pl-PL" sz="2800" i="1" dirty="0">
                <a:latin typeface="Calibri" panose="020F0502020204030204" pitchFamily="34" charset="0"/>
                <a:cs typeface="Calibri" panose="020F0502020204030204" pitchFamily="34" charset="0"/>
              </a:rPr>
              <a:t>a</a:t>
            </a:r>
            <a:r>
              <a:rPr lang="en-US" sz="2800" i="1" dirty="0" err="1" smtClean="0">
                <a:latin typeface="Calibri" panose="020F0502020204030204" pitchFamily="34" charset="0"/>
                <a:cs typeface="Calibri" panose="020F0502020204030204" pitchFamily="34" charset="0"/>
              </a:rPr>
              <a:t>llows</a:t>
            </a:r>
            <a:r>
              <a:rPr lang="en-US" sz="2800" i="1" dirty="0" smtClean="0">
                <a:latin typeface="Calibri" panose="020F0502020204030204" pitchFamily="34" charset="0"/>
                <a:cs typeface="Calibri" panose="020F0502020204030204" pitchFamily="34" charset="0"/>
              </a:rPr>
              <a:t> </a:t>
            </a:r>
            <a:r>
              <a:rPr lang="en-US" sz="2800" i="1" dirty="0">
                <a:latin typeface="Calibri" panose="020F0502020204030204" pitchFamily="34" charset="0"/>
                <a:cs typeface="Calibri" panose="020F0502020204030204" pitchFamily="34" charset="0"/>
              </a:rPr>
              <a:t>smooth transfers between BRT and other public </a:t>
            </a:r>
            <a:r>
              <a:rPr lang="en-US" sz="2800" i="1" dirty="0" smtClean="0">
                <a:latin typeface="Calibri" panose="020F0502020204030204" pitchFamily="34" charset="0"/>
                <a:cs typeface="Calibri" panose="020F0502020204030204" pitchFamily="34" charset="0"/>
              </a:rPr>
              <a:t>transport</a:t>
            </a:r>
            <a:r>
              <a:rPr lang="pl-PL" sz="2800" i="1" dirty="0" smtClean="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Level </a:t>
            </a:r>
            <a:r>
              <a:rPr lang="en-US" sz="2800" b="1" dirty="0" smtClean="0">
                <a:latin typeface="Calibri" panose="020F0502020204030204" pitchFamily="34" charset="0"/>
                <a:cs typeface="Calibri" panose="020F0502020204030204" pitchFamily="34" charset="0"/>
              </a:rPr>
              <a:t>Boarding</a:t>
            </a:r>
            <a:r>
              <a:rPr lang="pl-PL" sz="2800" b="1" dirty="0" smtClean="0">
                <a:latin typeface="Calibri" panose="020F0502020204030204" pitchFamily="34" charset="0"/>
                <a:cs typeface="Calibri" panose="020F0502020204030204" pitchFamily="34" charset="0"/>
              </a:rPr>
              <a:t> </a:t>
            </a:r>
            <a:r>
              <a:rPr lang="pl-PL" sz="2800" i="1" dirty="0" smtClean="0">
                <a:latin typeface="Calibri" panose="020F0502020204030204" pitchFamily="34" charset="0"/>
                <a:cs typeface="Calibri" panose="020F0502020204030204" pitchFamily="34" charset="0"/>
              </a:rPr>
              <a:t>(</a:t>
            </a:r>
            <a:r>
              <a:rPr lang="pl-PL" sz="2800" i="1" dirty="0">
                <a:latin typeface="Calibri" panose="020F0502020204030204" pitchFamily="34" charset="0"/>
                <a:cs typeface="Calibri" panose="020F0502020204030204" pitchFamily="34" charset="0"/>
              </a:rPr>
              <a:t>r</a:t>
            </a:r>
            <a:r>
              <a:rPr lang="en-US" sz="2800" i="1" dirty="0" err="1" smtClean="0">
                <a:latin typeface="Calibri" panose="020F0502020204030204" pitchFamily="34" charset="0"/>
                <a:cs typeface="Calibri" panose="020F0502020204030204" pitchFamily="34" charset="0"/>
              </a:rPr>
              <a:t>aised</a:t>
            </a:r>
            <a:r>
              <a:rPr lang="en-US" sz="2800" i="1" dirty="0" smtClean="0">
                <a:latin typeface="Calibri" panose="020F0502020204030204" pitchFamily="34" charset="0"/>
                <a:cs typeface="Calibri" panose="020F0502020204030204" pitchFamily="34" charset="0"/>
              </a:rPr>
              <a:t> </a:t>
            </a:r>
            <a:r>
              <a:rPr lang="en-US" sz="2800" i="1" dirty="0">
                <a:latin typeface="Calibri" panose="020F0502020204030204" pitchFamily="34" charset="0"/>
                <a:cs typeface="Calibri" panose="020F0502020204030204" pitchFamily="34" charset="0"/>
              </a:rPr>
              <a:t>platforms for easier and faster boarding, especially for people with </a:t>
            </a:r>
            <a:r>
              <a:rPr lang="en-US" sz="2800" i="1" dirty="0" smtClean="0">
                <a:latin typeface="Calibri" panose="020F0502020204030204" pitchFamily="34" charset="0"/>
                <a:cs typeface="Calibri" panose="020F0502020204030204" pitchFamily="34" charset="0"/>
              </a:rPr>
              <a:t>disabilities</a:t>
            </a:r>
            <a:r>
              <a:rPr lang="pl-PL" sz="2800" i="1" dirty="0" smtClean="0">
                <a:latin typeface="Calibri" panose="020F0502020204030204" pitchFamily="34" charset="0"/>
                <a:cs typeface="Calibri" panose="020F0502020204030204" pitchFamily="34" charset="0"/>
              </a:rPr>
              <a:t>)</a:t>
            </a:r>
            <a:endParaRPr lang="pl-PL" sz="2800" i="1"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smtClean="0">
                <a:latin typeface="Calibri" panose="020F0502020204030204" pitchFamily="34" charset="0"/>
                <a:cs typeface="Calibri" panose="020F0502020204030204" pitchFamily="34" charset="0"/>
              </a:rPr>
              <a:t>Bus </a:t>
            </a:r>
            <a:r>
              <a:rPr lang="en-US" sz="3200" dirty="0">
                <a:latin typeface="Calibri" panose="020F0502020204030204" pitchFamily="34" charset="0"/>
                <a:cs typeface="Calibri" panose="020F0502020204030204" pitchFamily="34" charset="0"/>
              </a:rPr>
              <a:t>Rapid Transit (BRT)</a:t>
            </a:r>
            <a:endParaRPr lang="pl-PL"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2130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Sustainable</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Mobility</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Principles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3289" cy="5154727"/>
          </a:xfrm>
        </p:spPr>
        <p:txBody>
          <a:bodyPr>
            <a:normAutofit/>
          </a:bodyPr>
          <a:lstStyle/>
          <a:p>
            <a:r>
              <a:rPr lang="en-US" sz="3200" i="1" dirty="0" smtClean="0">
                <a:latin typeface="Calibri" panose="020F0502020204030204" pitchFamily="34" charset="0"/>
                <a:cs typeface="Calibri" panose="020F0502020204030204" pitchFamily="34" charset="0"/>
              </a:rPr>
              <a:t>Transport </a:t>
            </a:r>
            <a:r>
              <a:rPr lang="en-US" sz="3200" i="1" dirty="0">
                <a:latin typeface="Calibri" panose="020F0502020204030204" pitchFamily="34" charset="0"/>
                <a:cs typeface="Calibri" panose="020F0502020204030204" pitchFamily="34" charset="0"/>
              </a:rPr>
              <a:t>is not a problem to solve, but an opportunity to redesign our cities</a:t>
            </a:r>
            <a:r>
              <a:rPr lang="en-US" sz="3200" i="1" dirty="0" smtClean="0">
                <a:latin typeface="Calibri" panose="020F0502020204030204" pitchFamily="34" charset="0"/>
                <a:cs typeface="Calibri" panose="020F0502020204030204" pitchFamily="34" charset="0"/>
              </a:rPr>
              <a:t>.</a:t>
            </a:r>
            <a:endParaRPr lang="pl-PL" sz="3200" i="1" dirty="0" smtClean="0">
              <a:latin typeface="Calibri" panose="020F0502020204030204" pitchFamily="34" charset="0"/>
              <a:cs typeface="Calibri" panose="020F0502020204030204" pitchFamily="34" charset="0"/>
            </a:endParaRPr>
          </a:p>
          <a:p>
            <a:r>
              <a:rPr lang="en-US" sz="3200" i="1" dirty="0">
                <a:latin typeface="Calibri" panose="020F0502020204030204" pitchFamily="34" charset="0"/>
                <a:cs typeface="Calibri" panose="020F0502020204030204" pitchFamily="34" charset="0"/>
              </a:rPr>
              <a:t>Sustainable urban mobility is not just about moving people — it's about moving them cleanly, efficiently, and equitably.</a:t>
            </a:r>
            <a:endParaRPr lang="pl-PL" sz="3200" i="1" dirty="0" smtClean="0">
              <a:latin typeface="Calibri" panose="020F0502020204030204" pitchFamily="34" charset="0"/>
              <a:cs typeface="Calibri" panose="020F0502020204030204" pitchFamily="34" charset="0"/>
            </a:endParaRPr>
          </a:p>
          <a:p>
            <a:endParaRPr lang="pl-PL" sz="32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31140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123837"/>
            <a:ext cx="3391381" cy="4601183"/>
          </a:xfrm>
        </p:spPr>
        <p:txBody>
          <a:bodyPr>
            <a:normAutofit/>
          </a:bodyPr>
          <a:lstStyle/>
          <a:p>
            <a:pPr algn="ctr"/>
            <a:r>
              <a:rPr lang="pl-PL" sz="3200" dirty="0" err="1" smtClean="0">
                <a:latin typeface="Calibri" panose="020F0502020204030204" pitchFamily="34" charset="0"/>
                <a:cs typeface="Calibri" panose="020F0502020204030204" pitchFamily="34" charset="0"/>
              </a:rPr>
              <a:t>Characteristics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Bus </a:t>
            </a:r>
            <a:r>
              <a:rPr lang="pl-PL" sz="3200" dirty="0" err="1" smtClean="0">
                <a:latin typeface="Calibri" panose="020F0502020204030204" pitchFamily="34" charset="0"/>
                <a:cs typeface="Calibri" panose="020F0502020204030204" pitchFamily="34" charset="0"/>
              </a:rPr>
              <a:t>Rapid</a:t>
            </a:r>
            <a:r>
              <a:rPr lang="pl-PL" sz="3200" dirty="0" smtClean="0">
                <a:latin typeface="Calibri" panose="020F0502020204030204" pitchFamily="34" charset="0"/>
                <a:cs typeface="Calibri" panose="020F0502020204030204" pitchFamily="34" charset="0"/>
              </a:rPr>
              <a:t> Transit</a:t>
            </a:r>
            <a:endParaRPr lang="pl-PL" sz="3200"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4307484" y="162046"/>
            <a:ext cx="6595868" cy="6192398"/>
          </a:xfrm>
          <a:prstGeom prst="rect">
            <a:avLst/>
          </a:prstGeom>
        </p:spPr>
      </p:pic>
      <p:sp>
        <p:nvSpPr>
          <p:cNvPr id="5" name="Prostokąt 4"/>
          <p:cNvSpPr/>
          <p:nvPr/>
        </p:nvSpPr>
        <p:spPr>
          <a:xfrm>
            <a:off x="4307484" y="48643"/>
            <a:ext cx="3738624" cy="370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p:cNvSpPr/>
          <p:nvPr/>
        </p:nvSpPr>
        <p:spPr>
          <a:xfrm>
            <a:off x="4965539" y="6467847"/>
            <a:ext cx="7083706" cy="246221"/>
          </a:xfrm>
          <a:prstGeom prst="rect">
            <a:avLst/>
          </a:prstGeom>
        </p:spPr>
        <p:txBody>
          <a:bodyPr wrap="square">
            <a:spAutoFit/>
          </a:bodyPr>
          <a:lstStyle/>
          <a:p>
            <a:pPr algn="r"/>
            <a:r>
              <a:rPr lang="pl-PL" sz="1000" dirty="0"/>
              <a:t>https://www.gao.gov/blog/2016/04/13/rapid-buses-for-rapid-transit</a:t>
            </a:r>
          </a:p>
        </p:txBody>
      </p:sp>
    </p:spTree>
    <p:extLst>
      <p:ext uri="{BB962C8B-B14F-4D97-AF65-F5344CB8AC3E}">
        <p14:creationId xmlns:p14="http://schemas.microsoft.com/office/powerpoint/2010/main" val="11441047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27586" y="168223"/>
            <a:ext cx="5694744" cy="3203294"/>
          </a:xfrm>
        </p:spPr>
      </p:pic>
      <p:sp>
        <p:nvSpPr>
          <p:cNvPr id="6" name="Tytuł 1"/>
          <p:cNvSpPr txBox="1">
            <a:spLocks/>
          </p:cNvSpPr>
          <p:nvPr/>
        </p:nvSpPr>
        <p:spPr>
          <a:xfrm>
            <a:off x="0" y="5497974"/>
            <a:ext cx="3460830" cy="1360026"/>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US" sz="2000" b="1" smtClean="0">
                <a:solidFill>
                  <a:schemeClr val="tx1"/>
                </a:solidFill>
                <a:latin typeface="Calibri" panose="020F0502020204030204" pitchFamily="34" charset="0"/>
                <a:cs typeface="Calibri" panose="020F0502020204030204" pitchFamily="34" charset="0"/>
              </a:rPr>
              <a:t>Lahore Metrobus </a:t>
            </a:r>
            <a:r>
              <a:rPr lang="pl-PL" sz="2000" b="1" smtClean="0">
                <a:solidFill>
                  <a:schemeClr val="tx1"/>
                </a:solidFill>
                <a:latin typeface="Calibri" panose="020F0502020204030204" pitchFamily="34" charset="0"/>
                <a:cs typeface="Calibri" panose="020F0502020204030204" pitchFamily="34" charset="0"/>
              </a:rPr>
              <a:t>- </a:t>
            </a:r>
            <a:r>
              <a:rPr lang="en-US" sz="2000" b="1" smtClean="0">
                <a:solidFill>
                  <a:schemeClr val="tx1"/>
                </a:solidFill>
                <a:latin typeface="Calibri" panose="020F0502020204030204" pitchFamily="34" charset="0"/>
                <a:cs typeface="Calibri" panose="020F0502020204030204" pitchFamily="34" charset="0"/>
              </a:rPr>
              <a:t>launched in 2013</a:t>
            </a:r>
            <a:r>
              <a:rPr lang="pl-PL" sz="2000" b="1" smtClean="0">
                <a:solidFill>
                  <a:schemeClr val="tx1"/>
                </a:solidFill>
                <a:latin typeface="Calibri" panose="020F0502020204030204" pitchFamily="34" charset="0"/>
                <a:cs typeface="Calibri" panose="020F0502020204030204" pitchFamily="34" charset="0"/>
              </a:rPr>
              <a:t> (Pakistan)</a:t>
            </a:r>
            <a:endParaRPr lang="pl-PL" sz="2000" b="1" dirty="0">
              <a:solidFill>
                <a:schemeClr val="tx1"/>
              </a:solidFill>
              <a:latin typeface="Calibri" panose="020F0502020204030204" pitchFamily="34" charset="0"/>
              <a:cs typeface="Calibri" panose="020F0502020204030204" pitchFamily="34" charset="0"/>
            </a:endParaRPr>
          </a:p>
        </p:txBody>
      </p:sp>
      <p:sp>
        <p:nvSpPr>
          <p:cNvPr id="7" name="Tytuł 1"/>
          <p:cNvSpPr txBox="1">
            <a:spLocks/>
          </p:cNvSpPr>
          <p:nvPr/>
        </p:nvSpPr>
        <p:spPr>
          <a:xfrm>
            <a:off x="152400" y="1049191"/>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pl-PL" sz="3200" dirty="0">
                <a:latin typeface="Calibri" panose="020F0502020204030204" pitchFamily="34" charset="0"/>
                <a:cs typeface="Calibri" panose="020F0502020204030204" pitchFamily="34" charset="0"/>
              </a:rPr>
              <a:t>L</a:t>
            </a:r>
            <a:r>
              <a:rPr lang="en-US" sz="3200" dirty="0" err="1" smtClean="0">
                <a:latin typeface="Calibri" panose="020F0502020204030204" pitchFamily="34" charset="0"/>
                <a:cs typeface="Calibri" panose="020F0502020204030204" pitchFamily="34" charset="0"/>
              </a:rPr>
              <a:t>ocal</a:t>
            </a:r>
            <a:r>
              <a:rPr lang="en-US" sz="3200" dirty="0" smtClean="0">
                <a:latin typeface="Calibri" panose="020F0502020204030204" pitchFamily="34" charset="0"/>
                <a:cs typeface="Calibri" panose="020F0502020204030204" pitchFamily="34" charset="0"/>
              </a:rPr>
              <a:t> initiatives</a:t>
            </a:r>
            <a:endParaRPr lang="pl-PL" sz="3200" dirty="0">
              <a:latin typeface="Calibri" panose="020F0502020204030204" pitchFamily="34" charset="0"/>
              <a:cs typeface="Calibri" panose="020F0502020204030204" pitchFamily="34" charset="0"/>
            </a:endParaRPr>
          </a:p>
        </p:txBody>
      </p:sp>
      <p:sp>
        <p:nvSpPr>
          <p:cNvPr id="9" name="Prostokąt 8"/>
          <p:cNvSpPr/>
          <p:nvPr/>
        </p:nvSpPr>
        <p:spPr>
          <a:xfrm>
            <a:off x="8673295" y="4081243"/>
            <a:ext cx="3028709" cy="1754326"/>
          </a:xfrm>
          <a:prstGeom prst="rect">
            <a:avLst/>
          </a:prstGeom>
        </p:spPr>
        <p:txBody>
          <a:bodyPr wrap="square">
            <a:spAutoFit/>
          </a:bodyPr>
          <a:lstStyle/>
          <a:p>
            <a:r>
              <a:rPr lang="en-US" dirty="0">
                <a:latin typeface="Calibri" panose="020F0502020204030204" pitchFamily="34" charset="0"/>
                <a:cs typeface="Calibri" panose="020F0502020204030204" pitchFamily="34" charset="0"/>
              </a:rPr>
              <a:t>Pakistan faces major urban mobility challenges due to rapid urbanization, traffic congestion, air pollution, and a lack of integrated transport systems.</a:t>
            </a:r>
            <a:endParaRPr lang="pl-PL" dirty="0">
              <a:latin typeface="Calibri" panose="020F0502020204030204" pitchFamily="34" charset="0"/>
              <a:cs typeface="Calibri" panose="020F0502020204030204" pitchFamily="34" charset="0"/>
            </a:endParaRPr>
          </a:p>
        </p:txBody>
      </p:sp>
      <p:pic>
        <p:nvPicPr>
          <p:cNvPr id="10" name="Obraz 9"/>
          <p:cNvPicPr>
            <a:picLocks noChangeAspect="1"/>
          </p:cNvPicPr>
          <p:nvPr/>
        </p:nvPicPr>
        <p:blipFill>
          <a:blip r:embed="rId4"/>
          <a:stretch>
            <a:fillRect/>
          </a:stretch>
        </p:blipFill>
        <p:spPr>
          <a:xfrm>
            <a:off x="3478572" y="3698196"/>
            <a:ext cx="4967087" cy="2796127"/>
          </a:xfrm>
          <a:prstGeom prst="rect">
            <a:avLst/>
          </a:prstGeom>
        </p:spPr>
      </p:pic>
      <p:sp>
        <p:nvSpPr>
          <p:cNvPr id="11" name="Prostokąt 10"/>
          <p:cNvSpPr/>
          <p:nvPr/>
        </p:nvSpPr>
        <p:spPr>
          <a:xfrm>
            <a:off x="4564283" y="3349782"/>
            <a:ext cx="7137721" cy="246221"/>
          </a:xfrm>
          <a:prstGeom prst="rect">
            <a:avLst/>
          </a:prstGeom>
        </p:spPr>
        <p:txBody>
          <a:bodyPr wrap="square">
            <a:spAutoFit/>
          </a:bodyPr>
          <a:lstStyle/>
          <a:p>
            <a:pPr algn="r"/>
            <a:r>
              <a:rPr lang="pl-PL" sz="1000" dirty="0"/>
              <a:t>https://cometinsure.com/blog/metro-bus-lahore-routes-ticket-prices-stations-timing-and-more/</a:t>
            </a:r>
          </a:p>
        </p:txBody>
      </p:sp>
      <p:sp>
        <p:nvSpPr>
          <p:cNvPr id="12" name="Prostokąt 11"/>
          <p:cNvSpPr/>
          <p:nvPr/>
        </p:nvSpPr>
        <p:spPr>
          <a:xfrm>
            <a:off x="4714755" y="6473405"/>
            <a:ext cx="3850511" cy="246221"/>
          </a:xfrm>
          <a:prstGeom prst="rect">
            <a:avLst/>
          </a:prstGeom>
        </p:spPr>
        <p:txBody>
          <a:bodyPr wrap="square">
            <a:spAutoFit/>
          </a:bodyPr>
          <a:lstStyle/>
          <a:p>
            <a:r>
              <a:rPr lang="pl-PL" sz="1000" dirty="0"/>
              <a:t>https://edition.cnn.com/travel/article/life-on-the-lahore-metrobus</a:t>
            </a:r>
          </a:p>
        </p:txBody>
      </p:sp>
    </p:spTree>
    <p:extLst>
      <p:ext uri="{BB962C8B-B14F-4D97-AF65-F5344CB8AC3E}">
        <p14:creationId xmlns:p14="http://schemas.microsoft.com/office/powerpoint/2010/main" val="24340081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497974"/>
            <a:ext cx="3460830" cy="1360026"/>
          </a:xfrm>
          <a:solidFill>
            <a:schemeClr val="accent2">
              <a:lumMod val="60000"/>
              <a:lumOff val="40000"/>
            </a:schemeClr>
          </a:solidFill>
        </p:spPr>
        <p:txBody>
          <a:bodyPr>
            <a:normAutofit/>
          </a:bodyPr>
          <a:lstStyle/>
          <a:p>
            <a:pPr algn="r"/>
            <a:r>
              <a:rPr lang="en-US" sz="2000" b="1" dirty="0">
                <a:solidFill>
                  <a:schemeClr val="tx1"/>
                </a:solidFill>
                <a:latin typeface="Calibri" panose="020F0502020204030204" pitchFamily="34" charset="0"/>
                <a:cs typeface="Calibri" panose="020F0502020204030204" pitchFamily="34" charset="0"/>
              </a:rPr>
              <a:t>Lahore </a:t>
            </a:r>
            <a:r>
              <a:rPr lang="en-US" sz="2000" b="1" dirty="0" err="1">
                <a:solidFill>
                  <a:schemeClr val="tx1"/>
                </a:solidFill>
                <a:latin typeface="Calibri" panose="020F0502020204030204" pitchFamily="34" charset="0"/>
                <a:cs typeface="Calibri" panose="020F0502020204030204" pitchFamily="34" charset="0"/>
              </a:rPr>
              <a:t>Metrobus</a:t>
            </a:r>
            <a:r>
              <a:rPr lang="en-US" sz="2000" b="1" dirty="0">
                <a:solidFill>
                  <a:schemeClr val="tx1"/>
                </a:solidFill>
                <a:latin typeface="Calibri" panose="020F0502020204030204" pitchFamily="34" charset="0"/>
                <a:cs typeface="Calibri" panose="020F0502020204030204" pitchFamily="34" charset="0"/>
              </a:rPr>
              <a:t> </a:t>
            </a:r>
            <a:r>
              <a:rPr lang="pl-PL" sz="2000" b="1" dirty="0" smtClean="0">
                <a:solidFill>
                  <a:schemeClr val="tx1"/>
                </a:solidFill>
                <a:latin typeface="Calibri" panose="020F0502020204030204" pitchFamily="34" charset="0"/>
                <a:cs typeface="Calibri" panose="020F0502020204030204" pitchFamily="34" charset="0"/>
              </a:rPr>
              <a:t>- </a:t>
            </a:r>
            <a:r>
              <a:rPr lang="en-US" sz="2000" b="1" dirty="0" smtClean="0">
                <a:solidFill>
                  <a:schemeClr val="tx1"/>
                </a:solidFill>
                <a:latin typeface="Calibri" panose="020F0502020204030204" pitchFamily="34" charset="0"/>
                <a:cs typeface="Calibri" panose="020F0502020204030204" pitchFamily="34" charset="0"/>
              </a:rPr>
              <a:t>launched </a:t>
            </a:r>
            <a:r>
              <a:rPr lang="en-US" sz="2000" b="1" dirty="0">
                <a:solidFill>
                  <a:schemeClr val="tx1"/>
                </a:solidFill>
                <a:latin typeface="Calibri" panose="020F0502020204030204" pitchFamily="34" charset="0"/>
                <a:cs typeface="Calibri" panose="020F0502020204030204" pitchFamily="34" charset="0"/>
              </a:rPr>
              <a:t>in </a:t>
            </a:r>
            <a:r>
              <a:rPr lang="en-US" sz="2000" b="1" dirty="0" smtClean="0">
                <a:solidFill>
                  <a:schemeClr val="tx1"/>
                </a:solidFill>
                <a:latin typeface="Calibri" panose="020F0502020204030204" pitchFamily="34" charset="0"/>
                <a:cs typeface="Calibri" panose="020F0502020204030204" pitchFamily="34" charset="0"/>
              </a:rPr>
              <a:t>2013</a:t>
            </a:r>
            <a:r>
              <a:rPr lang="pl-PL" sz="2000" b="1" dirty="0">
                <a:solidFill>
                  <a:schemeClr val="tx1"/>
                </a:solidFill>
                <a:latin typeface="Calibri" panose="020F0502020204030204" pitchFamily="34" charset="0"/>
                <a:cs typeface="Calibri" panose="020F0502020204030204" pitchFamily="34" charset="0"/>
              </a:rPr>
              <a:t> </a:t>
            </a:r>
            <a:r>
              <a:rPr lang="pl-PL" sz="2000" b="1" dirty="0" smtClean="0">
                <a:solidFill>
                  <a:schemeClr val="tx1"/>
                </a:solidFill>
                <a:latin typeface="Calibri" panose="020F0502020204030204" pitchFamily="34" charset="0"/>
                <a:cs typeface="Calibri" panose="020F0502020204030204" pitchFamily="34" charset="0"/>
              </a:rPr>
              <a:t>(Pakistan)</a:t>
            </a:r>
            <a:endParaRPr lang="pl-PL" sz="2000" b="1" dirty="0">
              <a:solidFill>
                <a:schemeClr val="tx1"/>
              </a:solidFill>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4220" y="1010132"/>
            <a:ext cx="7606291" cy="4615166"/>
          </a:xfrm>
        </p:spPr>
        <p:txBody>
          <a:bodyPr>
            <a:normAutofit/>
          </a:bodyPr>
          <a:lstStyle/>
          <a:p>
            <a:r>
              <a:rPr lang="en-US" sz="2800" dirty="0" smtClean="0">
                <a:latin typeface="Calibri" panose="020F0502020204030204" pitchFamily="34" charset="0"/>
                <a:cs typeface="Calibri" panose="020F0502020204030204" pitchFamily="34" charset="0"/>
              </a:rPr>
              <a:t>First </a:t>
            </a:r>
            <a:r>
              <a:rPr lang="en-US" sz="2800" dirty="0">
                <a:latin typeface="Calibri" panose="020F0502020204030204" pitchFamily="34" charset="0"/>
                <a:cs typeface="Calibri" panose="020F0502020204030204" pitchFamily="34" charset="0"/>
              </a:rPr>
              <a:t>BRT system in </a:t>
            </a:r>
            <a:r>
              <a:rPr lang="en-US" sz="2800" dirty="0" smtClean="0">
                <a:latin typeface="Calibri" panose="020F0502020204030204" pitchFamily="34" charset="0"/>
                <a:cs typeface="Calibri" panose="020F0502020204030204" pitchFamily="34" charset="0"/>
              </a:rPr>
              <a:t>Pakistan</a:t>
            </a:r>
            <a:r>
              <a:rPr lang="pl-PL"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as a cost-effective, efficient, and rapid public transport solution. </a:t>
            </a:r>
          </a:p>
          <a:p>
            <a:r>
              <a:rPr lang="en-US" sz="2800" dirty="0">
                <a:latin typeface="Calibri" panose="020F0502020204030204" pitchFamily="34" charset="0"/>
                <a:cs typeface="Calibri" panose="020F0502020204030204" pitchFamily="34" charset="0"/>
              </a:rPr>
              <a:t>27 km of dedicated corridor</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Serves over 150,000 passengers daily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Fully segregated lanes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Elevated platforms at stations matching bus floor height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Electronic ticketing and automatic fare gates.</a:t>
            </a:r>
            <a:endParaRPr lang="pl-PL" sz="2800" dirty="0" smtClean="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4"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pl-PL" sz="3200" dirty="0">
                <a:latin typeface="Calibri" panose="020F0502020204030204" pitchFamily="34" charset="0"/>
                <a:cs typeface="Calibri" panose="020F0502020204030204" pitchFamily="34" charset="0"/>
              </a:rPr>
              <a:t>L</a:t>
            </a:r>
            <a:r>
              <a:rPr lang="en-US" sz="3200" dirty="0" err="1" smtClean="0">
                <a:latin typeface="Calibri" panose="020F0502020204030204" pitchFamily="34" charset="0"/>
                <a:cs typeface="Calibri" panose="020F0502020204030204" pitchFamily="34" charset="0"/>
              </a:rPr>
              <a:t>ocal</a:t>
            </a:r>
            <a:r>
              <a:rPr lang="en-US" sz="3200" dirty="0" smtClean="0">
                <a:latin typeface="Calibri" panose="020F0502020204030204" pitchFamily="34" charset="0"/>
                <a:cs typeface="Calibri" panose="020F0502020204030204" pitchFamily="34" charset="0"/>
              </a:rPr>
              <a:t> initiatives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3599802" y="840881"/>
            <a:ext cx="8071642" cy="4784418"/>
          </a:xfrm>
          <a:prstGeom prst="rect">
            <a:avLst/>
          </a:prstGeom>
          <a:solidFill>
            <a:schemeClr val="accent1">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eaLnBrk="0" fontAlgn="base" hangingPunct="0">
              <a:spcBef>
                <a:spcPct val="0"/>
              </a:spcBef>
              <a:spcAft>
                <a:spcPct val="0"/>
              </a:spcAft>
            </a:pPr>
            <a:endParaRPr lang="pl-PL" altLang="pl-PL" sz="20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12215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5"/>
          <p:cNvPicPr>
            <a:picLocks noGrp="1" noChangeAspect="1"/>
          </p:cNvPicPr>
          <p:nvPr>
            <p:ph idx="1"/>
          </p:nvPr>
        </p:nvPicPr>
        <p:blipFill>
          <a:blip r:embed="rId3"/>
          <a:stretch>
            <a:fillRect/>
          </a:stretch>
        </p:blipFill>
        <p:spPr>
          <a:xfrm>
            <a:off x="5613074" y="99650"/>
            <a:ext cx="5626588" cy="3071813"/>
          </a:xfrm>
          <a:prstGeom prst="rect">
            <a:avLst/>
          </a:prstGeom>
        </p:spPr>
      </p:pic>
      <p:sp>
        <p:nvSpPr>
          <p:cNvPr id="4" name="Prostokąt 3"/>
          <p:cNvSpPr/>
          <p:nvPr/>
        </p:nvSpPr>
        <p:spPr>
          <a:xfrm>
            <a:off x="0" y="6103280"/>
            <a:ext cx="3472405" cy="646331"/>
          </a:xfrm>
          <a:prstGeom prst="rect">
            <a:avLst/>
          </a:prstGeom>
          <a:solidFill>
            <a:schemeClr val="accent2">
              <a:lumMod val="60000"/>
              <a:lumOff val="40000"/>
            </a:schemeClr>
          </a:solidFill>
        </p:spPr>
        <p:txBody>
          <a:bodyPr wrap="square">
            <a:spAutoFit/>
          </a:bodyPr>
          <a:lstStyle/>
          <a:p>
            <a:r>
              <a:rPr lang="pl-PL" b="1" dirty="0">
                <a:latin typeface="Calibri" panose="020F0502020204030204" pitchFamily="34" charset="0"/>
                <a:cs typeface="Calibri" panose="020F0502020204030204" pitchFamily="34" charset="0"/>
              </a:rPr>
              <a:t>Rawalpindi-Islamabad </a:t>
            </a:r>
            <a:r>
              <a:rPr lang="pl-PL" b="1" dirty="0" err="1">
                <a:latin typeface="Calibri" panose="020F0502020204030204" pitchFamily="34" charset="0"/>
                <a:cs typeface="Calibri" panose="020F0502020204030204" pitchFamily="34" charset="0"/>
              </a:rPr>
              <a:t>Metrobus</a:t>
            </a:r>
            <a:r>
              <a:rPr lang="pl-PL" b="1" dirty="0">
                <a:latin typeface="Calibri" panose="020F0502020204030204" pitchFamily="34" charset="0"/>
                <a:cs typeface="Calibri" panose="020F0502020204030204" pitchFamily="34" charset="0"/>
              </a:rPr>
              <a:t> </a:t>
            </a:r>
            <a:r>
              <a:rPr lang="pl-PL" b="1" dirty="0" smtClean="0">
                <a:latin typeface="Calibri" panose="020F0502020204030204" pitchFamily="34" charset="0"/>
                <a:cs typeface="Calibri" panose="020F0502020204030204" pitchFamily="34" charset="0"/>
              </a:rPr>
              <a:t>- </a:t>
            </a:r>
            <a:r>
              <a:rPr lang="pl-PL" b="1" dirty="0" err="1" smtClean="0">
                <a:latin typeface="Calibri" panose="020F0502020204030204" pitchFamily="34" charset="0"/>
                <a:cs typeface="Calibri" panose="020F0502020204030204" pitchFamily="34" charset="0"/>
              </a:rPr>
              <a:t>launched</a:t>
            </a:r>
            <a:r>
              <a:rPr lang="pl-PL" b="1" dirty="0" smtClean="0">
                <a:latin typeface="Calibri" panose="020F0502020204030204" pitchFamily="34" charset="0"/>
                <a:cs typeface="Calibri" panose="020F0502020204030204" pitchFamily="34" charset="0"/>
              </a:rPr>
              <a:t> </a:t>
            </a:r>
            <a:r>
              <a:rPr lang="pl-PL" b="1" dirty="0">
                <a:latin typeface="Calibri" panose="020F0502020204030204" pitchFamily="34" charset="0"/>
                <a:cs typeface="Calibri" panose="020F0502020204030204" pitchFamily="34" charset="0"/>
              </a:rPr>
              <a:t>in </a:t>
            </a:r>
            <a:r>
              <a:rPr lang="pl-PL" b="1" dirty="0" smtClean="0">
                <a:latin typeface="Calibri" panose="020F0502020204030204" pitchFamily="34" charset="0"/>
                <a:cs typeface="Calibri" panose="020F0502020204030204" pitchFamily="34" charset="0"/>
              </a:rPr>
              <a:t>2015 - Pakistan</a:t>
            </a:r>
            <a:endParaRPr lang="pl-PL" dirty="0">
              <a:latin typeface="Calibri" panose="020F0502020204030204" pitchFamily="34" charset="0"/>
              <a:cs typeface="Calibri" panose="020F0502020204030204" pitchFamily="34" charset="0"/>
            </a:endParaRPr>
          </a:p>
        </p:txBody>
      </p:sp>
      <p:sp>
        <p:nvSpPr>
          <p:cNvPr id="5" name="Tytuł 1"/>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pl-PL" sz="3200" dirty="0">
                <a:latin typeface="Calibri" panose="020F0502020204030204" pitchFamily="34" charset="0"/>
                <a:cs typeface="Calibri" panose="020F0502020204030204" pitchFamily="34" charset="0"/>
              </a:rPr>
              <a:t>L</a:t>
            </a:r>
            <a:r>
              <a:rPr lang="en-US" sz="3200" dirty="0" err="1" smtClean="0">
                <a:latin typeface="Calibri" panose="020F0502020204030204" pitchFamily="34" charset="0"/>
                <a:cs typeface="Calibri" panose="020F0502020204030204" pitchFamily="34" charset="0"/>
              </a:rPr>
              <a:t>ocal</a:t>
            </a:r>
            <a:r>
              <a:rPr lang="en-US" sz="3200" dirty="0" smtClean="0">
                <a:latin typeface="Calibri" panose="020F0502020204030204" pitchFamily="34" charset="0"/>
                <a:cs typeface="Calibri" panose="020F0502020204030204" pitchFamily="34" charset="0"/>
              </a:rPr>
              <a:t> initiatives</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5949388" y="3171463"/>
            <a:ext cx="5879940" cy="230832"/>
          </a:xfrm>
          <a:prstGeom prst="rect">
            <a:avLst/>
          </a:prstGeom>
        </p:spPr>
        <p:txBody>
          <a:bodyPr wrap="square">
            <a:spAutoFit/>
          </a:bodyPr>
          <a:lstStyle/>
          <a:p>
            <a:r>
              <a:rPr lang="pl-PL" sz="900" dirty="0">
                <a:latin typeface="Calibri" panose="020F0502020204030204" pitchFamily="34" charset="0"/>
                <a:cs typeface="Calibri" panose="020F0502020204030204" pitchFamily="34" charset="0"/>
              </a:rPr>
              <a:t>https://www.urdupoint.com/en/business/transpeshawar-extends-service-hours-on-3-brt-1971136.html</a:t>
            </a:r>
          </a:p>
        </p:txBody>
      </p:sp>
      <p:pic>
        <p:nvPicPr>
          <p:cNvPr id="8" name="Obraz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5269" y="3454704"/>
            <a:ext cx="4751099" cy="3167399"/>
          </a:xfrm>
          <a:prstGeom prst="rect">
            <a:avLst/>
          </a:prstGeom>
        </p:spPr>
      </p:pic>
      <p:sp>
        <p:nvSpPr>
          <p:cNvPr id="9" name="Prostokąt 8"/>
          <p:cNvSpPr/>
          <p:nvPr/>
        </p:nvSpPr>
        <p:spPr>
          <a:xfrm>
            <a:off x="3675269" y="6622103"/>
            <a:ext cx="6056455" cy="230832"/>
          </a:xfrm>
          <a:prstGeom prst="rect">
            <a:avLst/>
          </a:prstGeom>
        </p:spPr>
        <p:txBody>
          <a:bodyPr wrap="square">
            <a:spAutoFit/>
          </a:bodyPr>
          <a:lstStyle/>
          <a:p>
            <a:r>
              <a:rPr lang="pl-PL" sz="900" dirty="0"/>
              <a:t>https://itdp.org/2022/06/09/how-peshawar-approaches-sustainable-accessible-inclusive-transport/</a:t>
            </a:r>
          </a:p>
        </p:txBody>
      </p:sp>
      <p:sp>
        <p:nvSpPr>
          <p:cNvPr id="10" name="Prostokąt 9"/>
          <p:cNvSpPr/>
          <p:nvPr/>
        </p:nvSpPr>
        <p:spPr>
          <a:xfrm>
            <a:off x="8629232" y="4009057"/>
            <a:ext cx="3095922" cy="1477328"/>
          </a:xfrm>
          <a:prstGeom prst="rect">
            <a:avLst/>
          </a:prstGeom>
        </p:spPr>
        <p:txBody>
          <a:bodyPr wrap="square">
            <a:spAutoFit/>
          </a:bodyPr>
          <a:lstStyle/>
          <a:p>
            <a:pPr algn="ctr"/>
            <a:r>
              <a:rPr lang="en-US" dirty="0">
                <a:latin typeface="Calibri" panose="020F0502020204030204" pitchFamily="34" charset="0"/>
                <a:cs typeface="Calibri" panose="020F0502020204030204" pitchFamily="34" charset="0"/>
              </a:rPr>
              <a:t>Pakistan’s BRT shows that efficient, scalable transport systems can be developed without expensive metro infrastructure.</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53494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86438" cy="5120640"/>
          </a:xfrm>
        </p:spPr>
        <p:txBody>
          <a:bodyPr>
            <a:noAutofit/>
          </a:bodyPr>
          <a:lstStyle/>
          <a:p>
            <a:pPr marL="0" indent="0">
              <a:buNone/>
            </a:pPr>
            <a:r>
              <a:rPr lang="en-US" sz="2800" dirty="0">
                <a:latin typeface="Calibri" panose="020F0502020204030204" pitchFamily="34" charset="0"/>
                <a:cs typeface="Calibri" panose="020F0502020204030204" pitchFamily="34" charset="0"/>
              </a:rPr>
              <a:t>One of the most modern BRT systems in South </a:t>
            </a:r>
            <a:r>
              <a:rPr lang="en-US" sz="2800" dirty="0" smtClean="0">
                <a:latin typeface="Calibri" panose="020F0502020204030204" pitchFamily="34" charset="0"/>
                <a:cs typeface="Calibri" panose="020F0502020204030204" pitchFamily="34" charset="0"/>
              </a:rPr>
              <a:t>Asia</a:t>
            </a:r>
            <a:r>
              <a:rPr lang="pl-PL" sz="2800" dirty="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27 </a:t>
            </a:r>
            <a:r>
              <a:rPr lang="en-US" sz="2800" dirty="0">
                <a:latin typeface="Calibri" panose="020F0502020204030204" pitchFamily="34" charset="0"/>
                <a:cs typeface="Calibri" panose="020F0502020204030204" pitchFamily="34" charset="0"/>
              </a:rPr>
              <a:t>km main </a:t>
            </a:r>
            <a:r>
              <a:rPr lang="en-US" sz="2800" dirty="0" smtClean="0">
                <a:latin typeface="Calibri" panose="020F0502020204030204" pitchFamily="34" charset="0"/>
                <a:cs typeface="Calibri" panose="020F0502020204030204" pitchFamily="34" charset="0"/>
              </a:rPr>
              <a:t>corridor</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60 </a:t>
            </a:r>
            <a:r>
              <a:rPr lang="en-US" sz="2800" dirty="0">
                <a:latin typeface="Calibri" panose="020F0502020204030204" pitchFamily="34" charset="0"/>
                <a:cs typeface="Calibri" panose="020F0502020204030204" pitchFamily="34" charset="0"/>
              </a:rPr>
              <a:t>km of feeder </a:t>
            </a:r>
            <a:r>
              <a:rPr lang="en-US" sz="2800" dirty="0" smtClean="0">
                <a:latin typeface="Calibri" panose="020F0502020204030204" pitchFamily="34" charset="0"/>
                <a:cs typeface="Calibri" panose="020F0502020204030204" pitchFamily="34" charset="0"/>
              </a:rPr>
              <a:t>routes</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450 </a:t>
            </a:r>
            <a:r>
              <a:rPr lang="en-US" sz="2800" dirty="0">
                <a:latin typeface="Calibri" panose="020F0502020204030204" pitchFamily="34" charset="0"/>
                <a:cs typeface="Calibri" panose="020F0502020204030204" pitchFamily="34" charset="0"/>
              </a:rPr>
              <a:t>vehicles (including hybrid </a:t>
            </a:r>
            <a:r>
              <a:rPr lang="en-US" sz="2800" dirty="0" smtClean="0">
                <a:latin typeface="Calibri" panose="020F0502020204030204" pitchFamily="34" charset="0"/>
                <a:cs typeface="Calibri" panose="020F0502020204030204" pitchFamily="34" charset="0"/>
              </a:rPr>
              <a:t>buses)</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30 </a:t>
            </a:r>
            <a:r>
              <a:rPr lang="en-US" sz="2800" dirty="0">
                <a:latin typeface="Calibri" panose="020F0502020204030204" pitchFamily="34" charset="0"/>
                <a:cs typeface="Calibri" panose="020F0502020204030204" pitchFamily="34" charset="0"/>
              </a:rPr>
              <a:t>stations with elevators, ramps, and solar </a:t>
            </a:r>
            <a:r>
              <a:rPr lang="en-US" sz="2800" dirty="0" smtClean="0">
                <a:latin typeface="Calibri" panose="020F0502020204030204" pitchFamily="34" charset="0"/>
                <a:cs typeface="Calibri" panose="020F0502020204030204" pitchFamily="34" charset="0"/>
              </a:rPr>
              <a:t>lighting</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Serves </a:t>
            </a:r>
            <a:r>
              <a:rPr lang="en-US" sz="2800" dirty="0">
                <a:latin typeface="Calibri" panose="020F0502020204030204" pitchFamily="34" charset="0"/>
                <a:cs typeface="Calibri" panose="020F0502020204030204" pitchFamily="34" charset="0"/>
              </a:rPr>
              <a:t>approximately 260,000 passengers </a:t>
            </a:r>
            <a:r>
              <a:rPr lang="en-US" sz="2800" dirty="0" smtClean="0">
                <a:latin typeface="Calibri" panose="020F0502020204030204" pitchFamily="34" charset="0"/>
                <a:cs typeface="Calibri" panose="020F0502020204030204" pitchFamily="34" charset="0"/>
              </a:rPr>
              <a:t>daily.</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Integrated </a:t>
            </a:r>
            <a:r>
              <a:rPr lang="en-US" sz="2800" dirty="0">
                <a:latin typeface="Calibri" panose="020F0502020204030204" pitchFamily="34" charset="0"/>
                <a:cs typeface="Calibri" panose="020F0502020204030204" pitchFamily="34" charset="0"/>
              </a:rPr>
              <a:t>with mobile </a:t>
            </a:r>
            <a:r>
              <a:rPr lang="en-US" sz="2800" dirty="0" smtClean="0">
                <a:latin typeface="Calibri" panose="020F0502020204030204" pitchFamily="34" charset="0"/>
                <a:cs typeface="Calibri" panose="020F0502020204030204" pitchFamily="34" charset="0"/>
              </a:rPr>
              <a:t>app.</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Highly </a:t>
            </a:r>
            <a:r>
              <a:rPr lang="en-US" sz="2800" dirty="0">
                <a:latin typeface="Calibri" panose="020F0502020204030204" pitchFamily="34" charset="0"/>
                <a:cs typeface="Calibri" panose="020F0502020204030204" pitchFamily="34" charset="0"/>
              </a:rPr>
              <a:t>rated by users.</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0" y="5984748"/>
            <a:ext cx="3472405" cy="646331"/>
          </a:xfrm>
          <a:prstGeom prst="rect">
            <a:avLst/>
          </a:prstGeom>
          <a:solidFill>
            <a:schemeClr val="accent2">
              <a:lumMod val="60000"/>
              <a:lumOff val="40000"/>
            </a:schemeClr>
          </a:solidFill>
        </p:spPr>
        <p:txBody>
          <a:bodyPr wrap="square">
            <a:spAutoFit/>
          </a:bodyPr>
          <a:lstStyle/>
          <a:p>
            <a:r>
              <a:rPr lang="pl-PL" b="1" dirty="0">
                <a:latin typeface="Calibri" panose="020F0502020204030204" pitchFamily="34" charset="0"/>
                <a:cs typeface="Calibri" panose="020F0502020204030204" pitchFamily="34" charset="0"/>
              </a:rPr>
              <a:t>Rawalpindi-Islamabad </a:t>
            </a:r>
            <a:r>
              <a:rPr lang="pl-PL" b="1" dirty="0" err="1">
                <a:latin typeface="Calibri" panose="020F0502020204030204" pitchFamily="34" charset="0"/>
                <a:cs typeface="Calibri" panose="020F0502020204030204" pitchFamily="34" charset="0"/>
              </a:rPr>
              <a:t>Metrobus</a:t>
            </a:r>
            <a:r>
              <a:rPr lang="pl-PL" b="1" dirty="0">
                <a:latin typeface="Calibri" panose="020F0502020204030204" pitchFamily="34" charset="0"/>
                <a:cs typeface="Calibri" panose="020F0502020204030204" pitchFamily="34" charset="0"/>
              </a:rPr>
              <a:t> </a:t>
            </a:r>
            <a:r>
              <a:rPr lang="pl-PL" b="1" dirty="0" smtClean="0">
                <a:latin typeface="Calibri" panose="020F0502020204030204" pitchFamily="34" charset="0"/>
                <a:cs typeface="Calibri" panose="020F0502020204030204" pitchFamily="34" charset="0"/>
              </a:rPr>
              <a:t>- </a:t>
            </a:r>
            <a:r>
              <a:rPr lang="pl-PL" b="1" dirty="0" err="1" smtClean="0">
                <a:latin typeface="Calibri" panose="020F0502020204030204" pitchFamily="34" charset="0"/>
                <a:cs typeface="Calibri" panose="020F0502020204030204" pitchFamily="34" charset="0"/>
              </a:rPr>
              <a:t>launched</a:t>
            </a:r>
            <a:r>
              <a:rPr lang="pl-PL" b="1" dirty="0" smtClean="0">
                <a:latin typeface="Calibri" panose="020F0502020204030204" pitchFamily="34" charset="0"/>
                <a:cs typeface="Calibri" panose="020F0502020204030204" pitchFamily="34" charset="0"/>
              </a:rPr>
              <a:t> </a:t>
            </a:r>
            <a:r>
              <a:rPr lang="pl-PL" b="1" dirty="0">
                <a:latin typeface="Calibri" panose="020F0502020204030204" pitchFamily="34" charset="0"/>
                <a:cs typeface="Calibri" panose="020F0502020204030204" pitchFamily="34" charset="0"/>
              </a:rPr>
              <a:t>in </a:t>
            </a:r>
            <a:r>
              <a:rPr lang="pl-PL" b="1" dirty="0" smtClean="0">
                <a:latin typeface="Calibri" panose="020F0502020204030204" pitchFamily="34" charset="0"/>
                <a:cs typeface="Calibri" panose="020F0502020204030204" pitchFamily="34" charset="0"/>
              </a:rPr>
              <a:t>2015 - Pakistan</a:t>
            </a:r>
            <a:endParaRPr lang="pl-PL" dirty="0">
              <a:latin typeface="Calibri" panose="020F0502020204030204" pitchFamily="34" charset="0"/>
              <a:cs typeface="Calibri" panose="020F0502020204030204" pitchFamily="34" charset="0"/>
            </a:endParaRPr>
          </a:p>
        </p:txBody>
      </p:sp>
      <p:sp>
        <p:nvSpPr>
          <p:cNvPr id="5" name="Tytuł 1"/>
          <p:cNvSpPr txBox="1">
            <a:spLocks/>
          </p:cNvSpPr>
          <p:nvPr/>
        </p:nvSpPr>
        <p:spPr>
          <a:xfrm>
            <a:off x="405319" y="12762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pl-PL" sz="3200" dirty="0">
                <a:latin typeface="Calibri" panose="020F0502020204030204" pitchFamily="34" charset="0"/>
                <a:cs typeface="Calibri" panose="020F0502020204030204" pitchFamily="34" charset="0"/>
              </a:rPr>
              <a:t>L</a:t>
            </a:r>
            <a:r>
              <a:rPr lang="en-US" sz="3200" dirty="0" err="1" smtClean="0">
                <a:latin typeface="Calibri" panose="020F0502020204030204" pitchFamily="34" charset="0"/>
                <a:cs typeface="Calibri" panose="020F0502020204030204" pitchFamily="34" charset="0"/>
              </a:rPr>
              <a:t>ocal</a:t>
            </a:r>
            <a:r>
              <a:rPr lang="en-US" sz="3200" dirty="0" smtClean="0">
                <a:latin typeface="Calibri" panose="020F0502020204030204" pitchFamily="34" charset="0"/>
                <a:cs typeface="Calibri" panose="020F0502020204030204" pitchFamily="34" charset="0"/>
              </a:rPr>
              <a:t> initiatives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3599802" y="840880"/>
            <a:ext cx="8071642" cy="5143867"/>
          </a:xfrm>
          <a:prstGeom prst="rect">
            <a:avLst/>
          </a:prstGeom>
          <a:solidFill>
            <a:schemeClr val="accent1">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eaLnBrk="0" fontAlgn="base" hangingPunct="0">
              <a:spcBef>
                <a:spcPct val="0"/>
              </a:spcBef>
              <a:spcAft>
                <a:spcPct val="0"/>
              </a:spcAft>
            </a:pPr>
            <a:endParaRPr lang="pl-PL" altLang="pl-PL" sz="20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9338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Main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Benefits</a:t>
            </a:r>
            <a:r>
              <a:rPr lang="pl-PL" sz="3200" dirty="0">
                <a:latin typeface="Calibri" panose="020F0502020204030204" pitchFamily="34" charset="0"/>
                <a:cs typeface="Calibri" panose="020F0502020204030204" pitchFamily="34" charset="0"/>
              </a:rPr>
              <a:t>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of </a:t>
            </a:r>
            <a:r>
              <a:rPr lang="pl-PL" sz="3200" dirty="0">
                <a:latin typeface="Calibri" panose="020F0502020204030204" pitchFamily="34" charset="0"/>
                <a:cs typeface="Calibri" panose="020F0502020204030204" pitchFamily="34" charset="0"/>
              </a:rPr>
              <a:t>BRT</a:t>
            </a:r>
          </a:p>
        </p:txBody>
      </p:sp>
      <p:sp>
        <p:nvSpPr>
          <p:cNvPr id="3" name="Symbol zastępczy zawartości 2"/>
          <p:cNvSpPr>
            <a:spLocks noGrp="1"/>
          </p:cNvSpPr>
          <p:nvPr>
            <p:ph idx="1"/>
          </p:nvPr>
        </p:nvSpPr>
        <p:spPr>
          <a:xfrm>
            <a:off x="3611301" y="864108"/>
            <a:ext cx="8137003" cy="5120640"/>
          </a:xfrm>
        </p:spPr>
        <p:txBody>
          <a:bodyPr>
            <a:noAutofit/>
          </a:bodyPr>
          <a:lstStyle/>
          <a:p>
            <a:r>
              <a:rPr lang="en-US" sz="2600" b="1" dirty="0">
                <a:latin typeface="Calibri" panose="020F0502020204030204" pitchFamily="34" charset="0"/>
                <a:cs typeface="Calibri" panose="020F0502020204030204" pitchFamily="34" charset="0"/>
              </a:rPr>
              <a:t>Lower Capital Costs</a:t>
            </a:r>
            <a:r>
              <a:rPr lang="en-US" sz="2600" dirty="0">
                <a:latin typeface="Calibri" panose="020F0502020204030204" pitchFamily="34" charset="0"/>
                <a:cs typeface="Calibri" panose="020F0502020204030204" pitchFamily="34" charset="0"/>
              </a:rPr>
              <a:t> than metro or light rail </a:t>
            </a:r>
            <a:r>
              <a:rPr lang="en-US" sz="2600" dirty="0" smtClean="0">
                <a:latin typeface="Calibri" panose="020F0502020204030204" pitchFamily="34" charset="0"/>
                <a:cs typeface="Calibri" panose="020F0502020204030204" pitchFamily="34" charset="0"/>
              </a:rPr>
              <a:t>systems</a:t>
            </a:r>
            <a:endParaRPr lang="pl-PL" sz="2600" dirty="0" smtClean="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Quick </a:t>
            </a:r>
            <a:r>
              <a:rPr lang="en-US" sz="2600" b="1" dirty="0">
                <a:latin typeface="Calibri" panose="020F0502020204030204" pitchFamily="34" charset="0"/>
                <a:cs typeface="Calibri" panose="020F0502020204030204" pitchFamily="34" charset="0"/>
              </a:rPr>
              <a:t>Implementation Time</a:t>
            </a:r>
            <a:r>
              <a:rPr lang="en-US" sz="2600" dirty="0">
                <a:latin typeface="Calibri" panose="020F0502020204030204" pitchFamily="34" charset="0"/>
                <a:cs typeface="Calibri" panose="020F0502020204030204" pitchFamily="34" charset="0"/>
              </a:rPr>
              <a:t> (can be built in months, not </a:t>
            </a:r>
            <a:r>
              <a:rPr lang="en-US" sz="2600" dirty="0" smtClean="0">
                <a:latin typeface="Calibri" panose="020F0502020204030204" pitchFamily="34" charset="0"/>
                <a:cs typeface="Calibri" panose="020F0502020204030204" pitchFamily="34" charset="0"/>
              </a:rPr>
              <a:t>years)</a:t>
            </a:r>
            <a:endParaRPr lang="pl-PL" sz="2600" dirty="0" smtClean="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Flexible</a:t>
            </a:r>
            <a:r>
              <a:rPr lang="pl-PL" sz="2600" dirty="0">
                <a:latin typeface="Calibri" panose="020F0502020204030204" pitchFamily="34" charset="0"/>
                <a:cs typeface="Calibri" panose="020F0502020204030204" pitchFamily="34" charset="0"/>
              </a:rPr>
              <a:t> </a:t>
            </a:r>
            <a:r>
              <a:rPr lang="pl-PL" sz="2600" dirty="0" smtClean="0">
                <a:latin typeface="Calibri" panose="020F0502020204030204" pitchFamily="34" charset="0"/>
                <a:cs typeface="Calibri" panose="020F0502020204030204" pitchFamily="34" charset="0"/>
              </a:rPr>
              <a:t>(c</a:t>
            </a:r>
            <a:r>
              <a:rPr lang="en-US" sz="2600" dirty="0" smtClean="0">
                <a:latin typeface="Calibri" panose="020F0502020204030204" pitchFamily="34" charset="0"/>
                <a:cs typeface="Calibri" panose="020F0502020204030204" pitchFamily="34" charset="0"/>
              </a:rPr>
              <a:t>an </a:t>
            </a:r>
            <a:r>
              <a:rPr lang="en-US" sz="2600" dirty="0">
                <a:latin typeface="Calibri" panose="020F0502020204030204" pitchFamily="34" charset="0"/>
                <a:cs typeface="Calibri" panose="020F0502020204030204" pitchFamily="34" charset="0"/>
              </a:rPr>
              <a:t>be expanded or adjusted as cities </a:t>
            </a:r>
            <a:r>
              <a:rPr lang="en-US" sz="2600" dirty="0" smtClean="0">
                <a:latin typeface="Calibri" panose="020F0502020204030204" pitchFamily="34" charset="0"/>
                <a:cs typeface="Calibri" panose="020F0502020204030204" pitchFamily="34" charset="0"/>
              </a:rPr>
              <a:t>grow</a:t>
            </a:r>
            <a:r>
              <a:rPr lang="pl-PL" sz="2600" dirty="0" smtClean="0">
                <a:latin typeface="Calibri" panose="020F0502020204030204" pitchFamily="34" charset="0"/>
                <a:cs typeface="Calibri" panose="020F0502020204030204" pitchFamily="34" charset="0"/>
              </a:rPr>
              <a:t>)</a:t>
            </a:r>
          </a:p>
          <a:p>
            <a:r>
              <a:rPr lang="en-US" sz="2600" b="1" dirty="0" smtClean="0">
                <a:latin typeface="Calibri" panose="020F0502020204030204" pitchFamily="34" charset="0"/>
                <a:cs typeface="Calibri" panose="020F0502020204030204" pitchFamily="34" charset="0"/>
              </a:rPr>
              <a:t>Improved </a:t>
            </a:r>
            <a:r>
              <a:rPr lang="en-US" sz="2600" b="1" dirty="0">
                <a:latin typeface="Calibri" panose="020F0502020204030204" pitchFamily="34" charset="0"/>
                <a:cs typeface="Calibri" panose="020F0502020204030204" pitchFamily="34" charset="0"/>
              </a:rPr>
              <a:t>Travel </a:t>
            </a:r>
            <a:r>
              <a:rPr lang="en-US" sz="2600" b="1" dirty="0" smtClean="0">
                <a:latin typeface="Calibri" panose="020F0502020204030204" pitchFamily="34" charset="0"/>
                <a:cs typeface="Calibri" panose="020F0502020204030204" pitchFamily="34" charset="0"/>
              </a:rPr>
              <a:t>Time</a:t>
            </a:r>
            <a:r>
              <a:rPr lang="pl-PL" sz="2600" dirty="0">
                <a:latin typeface="Calibri" panose="020F0502020204030204" pitchFamily="34" charset="0"/>
                <a:cs typeface="Calibri" panose="020F0502020204030204" pitchFamily="34" charset="0"/>
              </a:rPr>
              <a:t> </a:t>
            </a:r>
            <a:r>
              <a:rPr lang="pl-PL" sz="2600" dirty="0" smtClean="0">
                <a:latin typeface="Calibri" panose="020F0502020204030204" pitchFamily="34" charset="0"/>
                <a:cs typeface="Calibri" panose="020F0502020204030204" pitchFamily="34" charset="0"/>
              </a:rPr>
              <a:t>(b</a:t>
            </a:r>
            <a:r>
              <a:rPr lang="en-US" sz="2600" dirty="0" smtClean="0">
                <a:latin typeface="Calibri" panose="020F0502020204030204" pitchFamily="34" charset="0"/>
                <a:cs typeface="Calibri" panose="020F0502020204030204" pitchFamily="34" charset="0"/>
              </a:rPr>
              <a:t>uses </a:t>
            </a:r>
            <a:r>
              <a:rPr lang="en-US" sz="2600" dirty="0">
                <a:latin typeface="Calibri" panose="020F0502020204030204" pitchFamily="34" charset="0"/>
                <a:cs typeface="Calibri" panose="020F0502020204030204" pitchFamily="34" charset="0"/>
              </a:rPr>
              <a:t>move faster in dedicated </a:t>
            </a:r>
            <a:r>
              <a:rPr lang="en-US" sz="2600" dirty="0" smtClean="0">
                <a:latin typeface="Calibri" panose="020F0502020204030204" pitchFamily="34" charset="0"/>
                <a:cs typeface="Calibri" panose="020F0502020204030204" pitchFamily="34" charset="0"/>
              </a:rPr>
              <a:t>lanes</a:t>
            </a:r>
            <a:r>
              <a:rPr lang="pl-PL" sz="2600" dirty="0" smtClean="0">
                <a:latin typeface="Calibri" panose="020F0502020204030204" pitchFamily="34" charset="0"/>
                <a:cs typeface="Calibri" panose="020F0502020204030204" pitchFamily="34" charset="0"/>
              </a:rPr>
              <a:t>)</a:t>
            </a:r>
            <a:endParaRPr lang="pl-PL" sz="2600" dirty="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Encourages </a:t>
            </a:r>
            <a:r>
              <a:rPr lang="en-US" sz="2600" b="1" dirty="0">
                <a:latin typeface="Calibri" panose="020F0502020204030204" pitchFamily="34" charset="0"/>
                <a:cs typeface="Calibri" panose="020F0502020204030204" pitchFamily="34" charset="0"/>
              </a:rPr>
              <a:t>Public Transport Use</a:t>
            </a:r>
            <a:r>
              <a:rPr lang="en-US" sz="2600" dirty="0">
                <a:latin typeface="Calibri" panose="020F0502020204030204" pitchFamily="34" charset="0"/>
                <a:cs typeface="Calibri" panose="020F0502020204030204" pitchFamily="34" charset="0"/>
              </a:rPr>
              <a:t> and reduces private car </a:t>
            </a:r>
            <a:r>
              <a:rPr lang="en-US" sz="2600" dirty="0" smtClean="0">
                <a:latin typeface="Calibri" panose="020F0502020204030204" pitchFamily="34" charset="0"/>
                <a:cs typeface="Calibri" panose="020F0502020204030204" pitchFamily="34" charset="0"/>
              </a:rPr>
              <a:t>traffic</a:t>
            </a:r>
            <a:endParaRPr lang="pl-PL" sz="2600" dirty="0" smtClean="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Environmentally Friendly</a:t>
            </a:r>
            <a:r>
              <a:rPr lang="pl-PL" sz="2600" dirty="0">
                <a:latin typeface="Calibri" panose="020F0502020204030204" pitchFamily="34" charset="0"/>
                <a:cs typeface="Calibri" panose="020F0502020204030204" pitchFamily="34" charset="0"/>
              </a:rPr>
              <a:t> </a:t>
            </a:r>
            <a:r>
              <a:rPr lang="pl-PL" sz="2600" dirty="0" smtClean="0">
                <a:latin typeface="Calibri" panose="020F0502020204030204" pitchFamily="34" charset="0"/>
                <a:cs typeface="Calibri" panose="020F0502020204030204" pitchFamily="34" charset="0"/>
              </a:rPr>
              <a:t>(m</a:t>
            </a:r>
            <a:r>
              <a:rPr lang="en-US" sz="2600" dirty="0" err="1" smtClean="0">
                <a:latin typeface="Calibri" panose="020F0502020204030204" pitchFamily="34" charset="0"/>
                <a:cs typeface="Calibri" panose="020F0502020204030204" pitchFamily="34" charset="0"/>
              </a:rPr>
              <a:t>odern</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BRT fleets use electric or low-emission </a:t>
            </a:r>
            <a:r>
              <a:rPr lang="en-US" sz="2600" dirty="0" smtClean="0">
                <a:latin typeface="Calibri" panose="020F0502020204030204" pitchFamily="34" charset="0"/>
                <a:cs typeface="Calibri" panose="020F0502020204030204" pitchFamily="34" charset="0"/>
              </a:rPr>
              <a:t>buses</a:t>
            </a:r>
            <a:r>
              <a:rPr lang="pl-PL" sz="2600" dirty="0" smtClean="0">
                <a:latin typeface="Calibri" panose="020F0502020204030204" pitchFamily="34" charset="0"/>
                <a:cs typeface="Calibri" panose="020F0502020204030204" pitchFamily="34" charset="0"/>
              </a:rPr>
              <a:t>)</a:t>
            </a:r>
          </a:p>
          <a:p>
            <a:r>
              <a:rPr lang="en-US" sz="2600" dirty="0" smtClean="0">
                <a:latin typeface="Calibri" panose="020F0502020204030204" pitchFamily="34" charset="0"/>
                <a:cs typeface="Calibri" panose="020F0502020204030204" pitchFamily="34" charset="0"/>
              </a:rPr>
              <a:t> </a:t>
            </a:r>
            <a:r>
              <a:rPr lang="en-US" sz="2600" b="1" dirty="0">
                <a:latin typeface="Calibri" panose="020F0502020204030204" pitchFamily="34" charset="0"/>
                <a:cs typeface="Calibri" panose="020F0502020204030204" pitchFamily="34" charset="0"/>
              </a:rPr>
              <a:t>Social </a:t>
            </a:r>
            <a:r>
              <a:rPr lang="en-US" sz="2600" b="1" dirty="0" smtClean="0">
                <a:latin typeface="Calibri" panose="020F0502020204030204" pitchFamily="34" charset="0"/>
                <a:cs typeface="Calibri" panose="020F0502020204030204" pitchFamily="34" charset="0"/>
              </a:rPr>
              <a:t>Inclusion</a:t>
            </a:r>
            <a:r>
              <a:rPr lang="pl-PL" sz="2600" dirty="0">
                <a:latin typeface="Calibri" panose="020F0502020204030204" pitchFamily="34" charset="0"/>
                <a:cs typeface="Calibri" panose="020F0502020204030204" pitchFamily="34" charset="0"/>
              </a:rPr>
              <a:t> </a:t>
            </a:r>
            <a:r>
              <a:rPr lang="pl-PL" sz="2600" dirty="0" smtClean="0">
                <a:latin typeface="Calibri" panose="020F0502020204030204" pitchFamily="34" charset="0"/>
                <a:cs typeface="Calibri" panose="020F0502020204030204" pitchFamily="34" charset="0"/>
              </a:rPr>
              <a:t>(a</a:t>
            </a:r>
            <a:r>
              <a:rPr lang="en-US" sz="2600" dirty="0" err="1" smtClean="0">
                <a:latin typeface="Calibri" panose="020F0502020204030204" pitchFamily="34" charset="0"/>
                <a:cs typeface="Calibri" panose="020F0502020204030204" pitchFamily="34" charset="0"/>
              </a:rPr>
              <a:t>ffordable</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and accessible for all income </a:t>
            </a:r>
            <a:r>
              <a:rPr lang="en-US" sz="2600" dirty="0" smtClean="0">
                <a:latin typeface="Calibri" panose="020F0502020204030204" pitchFamily="34" charset="0"/>
                <a:cs typeface="Calibri" panose="020F0502020204030204" pitchFamily="34" charset="0"/>
              </a:rPr>
              <a:t>groups</a:t>
            </a:r>
            <a:r>
              <a:rPr lang="pl-PL" sz="2600" dirty="0" smtClean="0">
                <a:latin typeface="Calibri" panose="020F0502020204030204" pitchFamily="34" charset="0"/>
                <a:cs typeface="Calibri" panose="020F0502020204030204" pitchFamily="34" charset="0"/>
              </a:rPr>
              <a:t>)</a:t>
            </a:r>
            <a:endParaRPr lang="pl-PL" sz="2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75229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3022716" cy="4601183"/>
          </a:xfrm>
        </p:spPr>
        <p:txBody>
          <a:bodyPr>
            <a:normAutofit/>
          </a:bodyPr>
          <a:lstStyle/>
          <a:p>
            <a:r>
              <a:rPr lang="en-US" sz="3200" dirty="0">
                <a:latin typeface="Calibri" panose="020F0502020204030204" pitchFamily="34" charset="0"/>
                <a:cs typeface="Calibri" panose="020F0502020204030204" pitchFamily="34" charset="0"/>
              </a:rPr>
              <a:t>The Importance of Non-Motorized Transport (NMT) for Sustainable Cities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74864" cy="5120640"/>
          </a:xfrm>
        </p:spPr>
        <p:txBody>
          <a:bodyPr/>
          <a:lstStyle/>
          <a:p>
            <a:pPr marL="0" indent="0">
              <a:buNone/>
            </a:pPr>
            <a:r>
              <a:rPr lang="en-US" sz="2800" dirty="0">
                <a:latin typeface="Calibri" panose="020F0502020204030204" pitchFamily="34" charset="0"/>
                <a:cs typeface="Calibri" panose="020F0502020204030204" pitchFamily="34" charset="0"/>
              </a:rPr>
              <a:t>Non-motorized transport refers to forms of mobility that do not use engines, such as:</a:t>
            </a:r>
          </a:p>
          <a:p>
            <a:r>
              <a:rPr lang="en-US" sz="2800" dirty="0">
                <a:latin typeface="Calibri" panose="020F0502020204030204" pitchFamily="34" charset="0"/>
                <a:cs typeface="Calibri" panose="020F0502020204030204" pitchFamily="34" charset="0"/>
              </a:rPr>
              <a:t>Walking</a:t>
            </a:r>
          </a:p>
          <a:p>
            <a:r>
              <a:rPr lang="en-US" sz="2800" dirty="0">
                <a:latin typeface="Calibri" panose="020F0502020204030204" pitchFamily="34" charset="0"/>
                <a:cs typeface="Calibri" panose="020F0502020204030204" pitchFamily="34" charset="0"/>
              </a:rPr>
              <a:t>Cycling</a:t>
            </a:r>
          </a:p>
          <a:p>
            <a:r>
              <a:rPr lang="en-US" sz="2800" dirty="0">
                <a:latin typeface="Calibri" panose="020F0502020204030204" pitchFamily="34" charset="0"/>
                <a:cs typeface="Calibri" panose="020F0502020204030204" pitchFamily="34" charset="0"/>
              </a:rPr>
              <a:t>Use of wheelchairs, pushcarts, rickshaws, and other human-powered or animal-powered modes</a:t>
            </a:r>
          </a:p>
          <a:p>
            <a:endParaRPr lang="pl-PL" dirty="0"/>
          </a:p>
        </p:txBody>
      </p:sp>
    </p:spTree>
    <p:extLst>
      <p:ext uri="{BB962C8B-B14F-4D97-AF65-F5344CB8AC3E}">
        <p14:creationId xmlns:p14="http://schemas.microsoft.com/office/powerpoint/2010/main" val="31795577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Why NMT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is </a:t>
            </a:r>
            <a:r>
              <a:rPr lang="en-US" sz="3200" dirty="0">
                <a:latin typeface="Calibri" panose="020F0502020204030204" pitchFamily="34" charset="0"/>
                <a:cs typeface="Calibri" panose="020F0502020204030204" pitchFamily="34" charset="0"/>
              </a:rPr>
              <a:t>Crucial for Sustainable Urban </a:t>
            </a:r>
            <a:r>
              <a:rPr lang="en-US" sz="3200" dirty="0" smtClean="0">
                <a:latin typeface="Calibri" panose="020F0502020204030204" pitchFamily="34" charset="0"/>
                <a:cs typeface="Calibri" panose="020F0502020204030204" pitchFamily="34" charset="0"/>
              </a:rPr>
              <a:t>Mobility</a:t>
            </a:r>
            <a:r>
              <a:rPr lang="pl-PL" sz="3200" dirty="0" smtClean="0">
                <a:latin typeface="Calibri" panose="020F0502020204030204" pitchFamily="34" charset="0"/>
                <a:cs typeface="Calibri" panose="020F0502020204030204" pitchFamily="34" charset="0"/>
              </a:rPr>
              <a: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22876" y="864108"/>
            <a:ext cx="8055980" cy="5120640"/>
          </a:xfrm>
        </p:spPr>
        <p:txBody>
          <a:bodyPr>
            <a:noAutofit/>
          </a:bodyPr>
          <a:lstStyle/>
          <a:p>
            <a:r>
              <a:rPr lang="en-US" sz="2800" dirty="0" smtClean="0">
                <a:latin typeface="Calibri" panose="020F0502020204030204" pitchFamily="34" charset="0"/>
                <a:cs typeface="Calibri" panose="020F0502020204030204" pitchFamily="34" charset="0"/>
              </a:rPr>
              <a:t>Zero </a:t>
            </a:r>
            <a:r>
              <a:rPr lang="en-US" sz="2800" dirty="0">
                <a:latin typeface="Calibri" panose="020F0502020204030204" pitchFamily="34" charset="0"/>
                <a:cs typeface="Calibri" panose="020F0502020204030204" pitchFamily="34" charset="0"/>
              </a:rPr>
              <a:t>emissions, helping reduce air pollution and greenhouse gases</a:t>
            </a:r>
          </a:p>
          <a:p>
            <a:r>
              <a:rPr lang="en-US" sz="2800" dirty="0" smtClean="0">
                <a:latin typeface="Calibri" panose="020F0502020204030204" pitchFamily="34" charset="0"/>
                <a:cs typeface="Calibri" panose="020F0502020204030204" pitchFamily="34" charset="0"/>
              </a:rPr>
              <a:t>Less </a:t>
            </a:r>
            <a:r>
              <a:rPr lang="en-US" sz="2800" dirty="0">
                <a:latin typeface="Calibri" panose="020F0502020204030204" pitchFamily="34" charset="0"/>
                <a:cs typeface="Calibri" panose="020F0502020204030204" pitchFamily="34" charset="0"/>
              </a:rPr>
              <a:t>noise</a:t>
            </a:r>
          </a:p>
          <a:p>
            <a:r>
              <a:rPr lang="en-US" sz="2800" dirty="0" smtClean="0">
                <a:latin typeface="Calibri" panose="020F0502020204030204" pitchFamily="34" charset="0"/>
                <a:cs typeface="Calibri" panose="020F0502020204030204" pitchFamily="34" charset="0"/>
              </a:rPr>
              <a:t>Minimal </a:t>
            </a:r>
            <a:r>
              <a:rPr lang="en-US" sz="2800" dirty="0">
                <a:latin typeface="Calibri" panose="020F0502020204030204" pitchFamily="34" charset="0"/>
                <a:cs typeface="Calibri" panose="020F0502020204030204" pitchFamily="34" charset="0"/>
              </a:rPr>
              <a:t>resource use in </a:t>
            </a:r>
            <a:r>
              <a:rPr lang="en-US" sz="2800" dirty="0" smtClean="0">
                <a:latin typeface="Calibri" panose="020F0502020204030204" pitchFamily="34" charset="0"/>
                <a:cs typeface="Calibri" panose="020F0502020204030204" pitchFamily="34" charset="0"/>
              </a:rPr>
              <a:t>infrastructure</a:t>
            </a:r>
            <a:endParaRPr lang="pl-PL" sz="2800"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Reduces traffic </a:t>
            </a:r>
            <a:r>
              <a:rPr lang="en-US" sz="2800" dirty="0" smtClean="0">
                <a:latin typeface="Calibri" panose="020F0502020204030204" pitchFamily="34" charset="0"/>
                <a:cs typeface="Calibri" panose="020F0502020204030204" pitchFamily="34" charset="0"/>
              </a:rPr>
              <a:t>congestion</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Lowers </a:t>
            </a:r>
            <a:r>
              <a:rPr lang="en-US" sz="2800" dirty="0">
                <a:latin typeface="Calibri" panose="020F0502020204030204" pitchFamily="34" charset="0"/>
                <a:cs typeface="Calibri" panose="020F0502020204030204" pitchFamily="34" charset="0"/>
              </a:rPr>
              <a:t>road space </a:t>
            </a:r>
            <a:r>
              <a:rPr lang="en-US" sz="2800" dirty="0" smtClean="0">
                <a:latin typeface="Calibri" panose="020F0502020204030204" pitchFamily="34" charset="0"/>
                <a:cs typeface="Calibri" panose="020F0502020204030204" pitchFamily="34" charset="0"/>
              </a:rPr>
              <a:t>demand</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Supports </a:t>
            </a:r>
            <a:r>
              <a:rPr lang="en-US" sz="2800" dirty="0">
                <a:latin typeface="Calibri" panose="020F0502020204030204" pitchFamily="34" charset="0"/>
                <a:cs typeface="Calibri" panose="020F0502020204030204" pitchFamily="34" charset="0"/>
              </a:rPr>
              <a:t>compact and livable urban </a:t>
            </a:r>
            <a:r>
              <a:rPr lang="en-US" sz="2800" dirty="0" smtClean="0">
                <a:latin typeface="Calibri" panose="020F0502020204030204" pitchFamily="34" charset="0"/>
                <a:cs typeface="Calibri" panose="020F0502020204030204" pitchFamily="34" charset="0"/>
              </a:rPr>
              <a:t>development</a:t>
            </a:r>
            <a:endParaRPr lang="pl-PL" sz="2800" dirty="0">
              <a:latin typeface="Calibri" panose="020F0502020204030204" pitchFamily="34" charset="0"/>
              <a:cs typeface="Calibri" panose="020F0502020204030204" pitchFamily="34" charset="0"/>
            </a:endParaRPr>
          </a:p>
          <a:p>
            <a:r>
              <a:rPr lang="pl-PL" sz="2800" dirty="0" err="1" smtClean="0">
                <a:latin typeface="Calibri" panose="020F0502020204030204" pitchFamily="34" charset="0"/>
                <a:cs typeface="Calibri" panose="020F0502020204030204" pitchFamily="34" charset="0"/>
              </a:rPr>
              <a:t>Stimulates</a:t>
            </a:r>
            <a:r>
              <a:rPr lang="pl-PL" sz="2800" dirty="0" smtClean="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local</a:t>
            </a:r>
            <a:r>
              <a:rPr lang="pl-PL" sz="2800" dirty="0">
                <a:latin typeface="Calibri" panose="020F0502020204030204" pitchFamily="34" charset="0"/>
                <a:cs typeface="Calibri" panose="020F0502020204030204" pitchFamily="34" charset="0"/>
              </a:rPr>
              <a:t> </a:t>
            </a:r>
            <a:r>
              <a:rPr lang="pl-PL" sz="2800" dirty="0" err="1" smtClean="0">
                <a:latin typeface="Calibri" panose="020F0502020204030204" pitchFamily="34" charset="0"/>
                <a:cs typeface="Calibri" panose="020F0502020204030204" pitchFamily="34" charset="0"/>
              </a:rPr>
              <a:t>economies</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Promotes active lifestyles and public </a:t>
            </a:r>
            <a:r>
              <a:rPr lang="en-US" sz="2800" dirty="0" smtClean="0">
                <a:latin typeface="Calibri" panose="020F0502020204030204" pitchFamily="34" charset="0"/>
                <a:cs typeface="Calibri" panose="020F0502020204030204" pitchFamily="34" charset="0"/>
              </a:rPr>
              <a:t>health</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Provides </a:t>
            </a:r>
            <a:r>
              <a:rPr lang="en-US" sz="2800" dirty="0">
                <a:latin typeface="Calibri" panose="020F0502020204030204" pitchFamily="34" charset="0"/>
                <a:cs typeface="Calibri" panose="020F0502020204030204" pitchFamily="34" charset="0"/>
              </a:rPr>
              <a:t>access for those without </a:t>
            </a:r>
            <a:r>
              <a:rPr lang="en-US" sz="2800" dirty="0" smtClean="0">
                <a:latin typeface="Calibri" panose="020F0502020204030204" pitchFamily="34" charset="0"/>
                <a:cs typeface="Calibri" panose="020F0502020204030204" pitchFamily="34" charset="0"/>
              </a:rPr>
              <a:t>vehicles</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Complements </a:t>
            </a:r>
            <a:r>
              <a:rPr lang="en-US" sz="2800" dirty="0">
                <a:latin typeface="Calibri" panose="020F0502020204030204" pitchFamily="34" charset="0"/>
                <a:cs typeface="Calibri" panose="020F0502020204030204" pitchFamily="34" charset="0"/>
              </a:rPr>
              <a:t>public transport (e.g., walking or cycling to BRT stations)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84817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3200" dirty="0">
                <a:latin typeface="Calibri" panose="020F0502020204030204" pitchFamily="34" charset="0"/>
                <a:cs typeface="Calibri" panose="020F0502020204030204" pitchFamily="34" charset="0"/>
              </a:rPr>
              <a:t>Barriers to NMT in Asian Cities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07222" y="540017"/>
            <a:ext cx="8017932" cy="5409370"/>
          </a:xfrm>
        </p:spPr>
        <p:txBody>
          <a:bodyPr>
            <a:normAutofit fontScale="92500" lnSpcReduction="10000"/>
          </a:bodyPr>
          <a:lstStyle/>
          <a:p>
            <a:r>
              <a:rPr lang="en-US" sz="2800" dirty="0">
                <a:latin typeface="Calibri" panose="020F0502020204030204" pitchFamily="34" charset="0"/>
                <a:cs typeface="Calibri" panose="020F0502020204030204" pitchFamily="34" charset="0"/>
              </a:rPr>
              <a:t>NMT is often neglected in planning and infrastructure </a:t>
            </a:r>
            <a:r>
              <a:rPr lang="en-US" sz="2800" dirty="0" smtClean="0">
                <a:latin typeface="Calibri" panose="020F0502020204030204" pitchFamily="34" charset="0"/>
                <a:cs typeface="Calibri" panose="020F0502020204030204" pitchFamily="34" charset="0"/>
              </a:rPr>
              <a:t>investment.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Lack </a:t>
            </a:r>
            <a:r>
              <a:rPr lang="en-US" sz="2800" dirty="0">
                <a:latin typeface="Calibri" panose="020F0502020204030204" pitchFamily="34" charset="0"/>
                <a:cs typeface="Calibri" panose="020F0502020204030204" pitchFamily="34" charset="0"/>
              </a:rPr>
              <a:t>of safe sidewalks, crossings, and bicycle lanes makes NMT dangerous and discouraging</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Poor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pedestrian</a:t>
            </a:r>
            <a:r>
              <a:rPr lang="pl-PL" sz="2800" dirty="0">
                <a:latin typeface="Calibri" panose="020F0502020204030204" pitchFamily="34" charset="0"/>
                <a:cs typeface="Calibri" panose="020F0502020204030204" pitchFamily="34" charset="0"/>
              </a:rPr>
              <a:t> </a:t>
            </a:r>
            <a:r>
              <a:rPr lang="pl-PL" sz="2800" dirty="0" err="1" smtClean="0">
                <a:latin typeface="Calibri" panose="020F0502020204030204" pitchFamily="34" charset="0"/>
                <a:cs typeface="Calibri" panose="020F0502020204030204" pitchFamily="34" charset="0"/>
              </a:rPr>
              <a:t>infrastructure</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Low social status of </a:t>
            </a:r>
            <a:r>
              <a:rPr lang="en-US" sz="2800" dirty="0" smtClean="0">
                <a:latin typeface="Calibri" panose="020F0502020204030204" pitchFamily="34" charset="0"/>
                <a:cs typeface="Calibri" panose="020F0502020204030204" pitchFamily="34" charset="0"/>
              </a:rPr>
              <a:t>walking/cycling</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Inadequate lighting, signage, and shade</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Conflicts </a:t>
            </a:r>
            <a:r>
              <a:rPr lang="en-US" sz="2800" dirty="0">
                <a:latin typeface="Calibri" panose="020F0502020204030204" pitchFamily="34" charset="0"/>
                <a:cs typeface="Calibri" panose="020F0502020204030204" pitchFamily="34" charset="0"/>
              </a:rPr>
              <a:t>with motorized </a:t>
            </a:r>
            <a:r>
              <a:rPr lang="en-US" sz="2800" dirty="0" smtClean="0">
                <a:latin typeface="Calibri" panose="020F0502020204030204" pitchFamily="34" charset="0"/>
                <a:cs typeface="Calibri" panose="020F0502020204030204" pitchFamily="34" charset="0"/>
              </a:rPr>
              <a:t>traffic</a:t>
            </a:r>
            <a:endParaRPr lang="en-US" sz="2800"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Gender </a:t>
            </a:r>
            <a:r>
              <a:rPr lang="en-US" sz="2800" dirty="0">
                <a:latin typeface="Calibri" panose="020F0502020204030204" pitchFamily="34" charset="0"/>
                <a:cs typeface="Calibri" panose="020F0502020204030204" pitchFamily="34" charset="0"/>
              </a:rPr>
              <a:t>safety </a:t>
            </a:r>
            <a:r>
              <a:rPr lang="en-US" sz="2800" dirty="0" smtClean="0">
                <a:latin typeface="Calibri" panose="020F0502020204030204" pitchFamily="34" charset="0"/>
                <a:cs typeface="Calibri" panose="020F0502020204030204" pitchFamily="34" charset="0"/>
              </a:rPr>
              <a:t>concerns</a:t>
            </a:r>
            <a:r>
              <a:rPr lang="pl-PL" sz="2800" dirty="0" smtClean="0">
                <a:latin typeface="Calibri" panose="020F0502020204030204" pitchFamily="34" charset="0"/>
                <a:cs typeface="Calibri" panose="020F0502020204030204" pitchFamily="34" charset="0"/>
              </a:rPr>
              <a:t> (</a:t>
            </a:r>
            <a:r>
              <a:rPr lang="en-US" sz="2800" i="1" dirty="0" smtClean="0">
                <a:latin typeface="Calibri" panose="020F0502020204030204" pitchFamily="34" charset="0"/>
                <a:cs typeface="Calibri" panose="020F0502020204030204" pitchFamily="34" charset="0"/>
              </a:rPr>
              <a:t>people</a:t>
            </a:r>
            <a:r>
              <a:rPr lang="en-US" sz="2800" i="1" dirty="0">
                <a:latin typeface="Calibri" panose="020F0502020204030204" pitchFamily="34" charset="0"/>
                <a:cs typeface="Calibri" panose="020F0502020204030204" pitchFamily="34" charset="0"/>
              </a:rPr>
              <a:t>, especially women and girls, feel unsafe while walking, cycling, or using public transport because of the risk of harassment, violence, or lack of secure </a:t>
            </a:r>
            <a:r>
              <a:rPr lang="en-US" sz="2800" i="1" dirty="0" err="1" smtClean="0">
                <a:latin typeface="Calibri" panose="020F0502020204030204" pitchFamily="34" charset="0"/>
                <a:cs typeface="Calibri" panose="020F0502020204030204" pitchFamily="34" charset="0"/>
              </a:rPr>
              <a:t>infrastructur</a:t>
            </a:r>
            <a:r>
              <a:rPr lang="pl-PL" sz="2800" i="1" dirty="0" smtClean="0">
                <a:latin typeface="Calibri" panose="020F0502020204030204" pitchFamily="34" charset="0"/>
                <a:cs typeface="Calibri" panose="020F0502020204030204" pitchFamily="34" charset="0"/>
              </a:rPr>
              <a:t>e)</a:t>
            </a:r>
            <a:endParaRPr lang="en-US" sz="2800" i="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Weak integration with public transport</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14809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a:latin typeface="Calibri" panose="020F0502020204030204" pitchFamily="34" charset="0"/>
                <a:cs typeface="Calibri" panose="020F0502020204030204" pitchFamily="34" charset="0"/>
              </a:rPr>
              <a:t>How to </a:t>
            </a:r>
            <a:r>
              <a:rPr lang="pl-PL" sz="3200" dirty="0" err="1">
                <a:latin typeface="Calibri" panose="020F0502020204030204" pitchFamily="34" charset="0"/>
                <a:cs typeface="Calibri" panose="020F0502020204030204" pitchFamily="34" charset="0"/>
              </a:rPr>
              <a:t>Promote</a:t>
            </a:r>
            <a:r>
              <a:rPr lang="pl-PL" sz="3200" dirty="0">
                <a:latin typeface="Calibri" panose="020F0502020204030204" pitchFamily="34" charset="0"/>
                <a:cs typeface="Calibri" panose="020F0502020204030204" pitchFamily="34" charset="0"/>
              </a:rPr>
              <a:t> </a:t>
            </a:r>
            <a:r>
              <a:rPr lang="pl-PL" sz="3200" dirty="0" smtClean="0">
                <a:latin typeface="Calibri" panose="020F0502020204030204" pitchFamily="34" charset="0"/>
                <a:cs typeface="Calibri" panose="020F0502020204030204" pitchFamily="34" charset="0"/>
              </a:rPr>
              <a:t>NMT?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693841" cy="5120640"/>
          </a:xfrm>
        </p:spPr>
        <p:txBody>
          <a:bodyPr>
            <a:normAutofit/>
          </a:bodyPr>
          <a:lstStyle/>
          <a:p>
            <a:r>
              <a:rPr lang="en-US" sz="2800" dirty="0">
                <a:latin typeface="Calibri" panose="020F0502020204030204" pitchFamily="34" charset="0"/>
                <a:cs typeface="Calibri" panose="020F0502020204030204" pitchFamily="34" charset="0"/>
              </a:rPr>
              <a:t>Build continuous sidewalks and bike </a:t>
            </a:r>
            <a:r>
              <a:rPr lang="en-US" sz="2800" dirty="0" smtClean="0">
                <a:latin typeface="Calibri" panose="020F0502020204030204" pitchFamily="34" charset="0"/>
                <a:cs typeface="Calibri" panose="020F0502020204030204" pitchFamily="34" charset="0"/>
              </a:rPr>
              <a:t>lanes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Improve crossings, lighting, and safety </a:t>
            </a:r>
            <a:r>
              <a:rPr lang="en-US" sz="2800" dirty="0" smtClean="0">
                <a:latin typeface="Calibri" panose="020F0502020204030204" pitchFamily="34" charset="0"/>
                <a:cs typeface="Calibri" panose="020F0502020204030204" pitchFamily="34" charset="0"/>
              </a:rPr>
              <a:t>measures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Launch public bike-sharing </a:t>
            </a:r>
            <a:r>
              <a:rPr lang="en-US" sz="2800" dirty="0" smtClean="0">
                <a:latin typeface="Calibri" panose="020F0502020204030204" pitchFamily="34" charset="0"/>
                <a:cs typeface="Calibri" panose="020F0502020204030204" pitchFamily="34" charset="0"/>
              </a:rPr>
              <a:t>systems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Create car-free zones and walkable </a:t>
            </a:r>
            <a:r>
              <a:rPr lang="en-US" sz="2800" dirty="0" smtClean="0">
                <a:latin typeface="Calibri" panose="020F0502020204030204" pitchFamily="34" charset="0"/>
                <a:cs typeface="Calibri" panose="020F0502020204030204" pitchFamily="34" charset="0"/>
              </a:rPr>
              <a:t>areas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Connect NMT routes to bus stops and metro stations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3005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What</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Is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Sustainable</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Mobility</a:t>
            </a:r>
            <a:r>
              <a:rPr lang="pl-PL" sz="3200" dirty="0">
                <a:latin typeface="Calibri" panose="020F0502020204030204" pitchFamily="34" charset="0"/>
                <a:cs typeface="Calibri" panose="020F0502020204030204" pitchFamily="34" charset="0"/>
              </a:rPr>
              <a:t>?</a:t>
            </a:r>
          </a:p>
        </p:txBody>
      </p:sp>
      <p:sp>
        <p:nvSpPr>
          <p:cNvPr id="3" name="Symbol zastępczy zawartości 2"/>
          <p:cNvSpPr>
            <a:spLocks noGrp="1"/>
          </p:cNvSpPr>
          <p:nvPr>
            <p:ph idx="1"/>
          </p:nvPr>
        </p:nvSpPr>
        <p:spPr>
          <a:xfrm>
            <a:off x="3869267" y="864108"/>
            <a:ext cx="7728565" cy="5120640"/>
          </a:xfrm>
        </p:spPr>
        <p:txBody>
          <a:bodyPr>
            <a:normAutofit/>
          </a:bodyPr>
          <a:lstStyle/>
          <a:p>
            <a:r>
              <a:rPr lang="en-US" sz="2800" dirty="0">
                <a:latin typeface="Calibri" panose="020F0502020204030204" pitchFamily="34" charset="0"/>
                <a:cs typeface="Calibri" panose="020F0502020204030204" pitchFamily="34" charset="0"/>
              </a:rPr>
              <a:t>Sustainable mobility refers to a transportation system that meets society’s current mobility needs without compromising the ability of future generations to meet </a:t>
            </a:r>
            <a:r>
              <a:rPr lang="en-US" sz="2800" dirty="0" smtClean="0">
                <a:latin typeface="Calibri" panose="020F0502020204030204" pitchFamily="34" charset="0"/>
                <a:cs typeface="Calibri" panose="020F0502020204030204" pitchFamily="34" charset="0"/>
              </a:rPr>
              <a:t>theirs.</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It </a:t>
            </a:r>
            <a:r>
              <a:rPr lang="en-US" sz="2800" dirty="0">
                <a:latin typeface="Calibri" panose="020F0502020204030204" pitchFamily="34" charset="0"/>
                <a:cs typeface="Calibri" panose="020F0502020204030204" pitchFamily="34" charset="0"/>
              </a:rPr>
              <a:t>emphasizes environmental protection, social equity, and economic efficiency.</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4348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45589" y="182277"/>
            <a:ext cx="6178087" cy="4107463"/>
          </a:xfrm>
        </p:spPr>
      </p:pic>
      <p:sp>
        <p:nvSpPr>
          <p:cNvPr id="5" name="Tytuł 1"/>
          <p:cNvSpPr txBox="1">
            <a:spLocks/>
          </p:cNvSpPr>
          <p:nvPr/>
        </p:nvSpPr>
        <p:spPr>
          <a:xfrm>
            <a:off x="457200" y="110312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smtClean="0">
                <a:latin typeface="Calibri" panose="020F0502020204030204" pitchFamily="34" charset="0"/>
                <a:cs typeface="Calibri" panose="020F0502020204030204" pitchFamily="34" charset="0"/>
              </a:rPr>
              <a:t>Seeds of solutions –</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6072320"/>
            <a:ext cx="3449256" cy="400110"/>
          </a:xfrm>
          <a:prstGeom prst="rect">
            <a:avLst/>
          </a:prstGeom>
          <a:solidFill>
            <a:schemeClr val="accent2">
              <a:lumMod val="60000"/>
              <a:lumOff val="40000"/>
            </a:schemeClr>
          </a:solidFill>
        </p:spPr>
        <p:txBody>
          <a:bodyPr wrap="square">
            <a:spAutoFit/>
          </a:bodyPr>
          <a:lstStyle/>
          <a:p>
            <a:r>
              <a:rPr lang="en-US" sz="2000" b="1" dirty="0">
                <a:latin typeface="Calibri" panose="020F0502020204030204" pitchFamily="34" charset="0"/>
                <a:cs typeface="Calibri" panose="020F0502020204030204" pitchFamily="34" charset="0"/>
              </a:rPr>
              <a:t>Cycle rickshaws in </a:t>
            </a:r>
            <a:r>
              <a:rPr lang="en-US" sz="2000" b="1" dirty="0" smtClean="0">
                <a:latin typeface="Calibri" panose="020F0502020204030204" pitchFamily="34" charset="0"/>
                <a:cs typeface="Calibri" panose="020F0502020204030204" pitchFamily="34" charset="0"/>
              </a:rPr>
              <a:t>Bangladesh</a:t>
            </a:r>
            <a:endParaRPr lang="pl-PL" sz="2000" b="1" dirty="0">
              <a:latin typeface="Calibri" panose="020F0502020204030204" pitchFamily="34" charset="0"/>
              <a:cs typeface="Calibri" panose="020F0502020204030204" pitchFamily="34" charset="0"/>
            </a:endParaRPr>
          </a:p>
        </p:txBody>
      </p:sp>
      <p:sp>
        <p:nvSpPr>
          <p:cNvPr id="7" name="Prostokąt 6"/>
          <p:cNvSpPr/>
          <p:nvPr/>
        </p:nvSpPr>
        <p:spPr>
          <a:xfrm>
            <a:off x="3997682" y="4289740"/>
            <a:ext cx="7105233" cy="230832"/>
          </a:xfrm>
          <a:prstGeom prst="rect">
            <a:avLst/>
          </a:prstGeom>
        </p:spPr>
        <p:txBody>
          <a:bodyPr wrap="square">
            <a:spAutoFit/>
          </a:bodyPr>
          <a:lstStyle/>
          <a:p>
            <a:r>
              <a:rPr lang="pl-PL" sz="900" dirty="0"/>
              <a:t>https://en.wikipedia.org/wiki/Rickshaws_in_Bangladesh#/media/File:Cycle_Rickshaws_-_High_Court_Street_-_Dhaka_2015-05-31_2094.JPG</a:t>
            </a:r>
          </a:p>
        </p:txBody>
      </p:sp>
      <p:sp>
        <p:nvSpPr>
          <p:cNvPr id="8" name="Prostokąt 7"/>
          <p:cNvSpPr/>
          <p:nvPr/>
        </p:nvSpPr>
        <p:spPr>
          <a:xfrm>
            <a:off x="3845589" y="4795047"/>
            <a:ext cx="7694370" cy="1477328"/>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Cycle rickshaws are a strong local example of how traditional, human-powered transport can support sustainable mobility goals in Asian cities. Their integration into broader urban transport systems—alongside infrastructure improvements—can enhance the accessibility, inclusivity, and environmental performance of transport in cities like Dhaka.</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68258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p:cNvPicPr>
            <a:picLocks noGrp="1" noChangeAspect="1"/>
          </p:cNvPicPr>
          <p:nvPr>
            <p:ph idx="1"/>
          </p:nvPr>
        </p:nvPicPr>
        <p:blipFill>
          <a:blip r:embed="rId2"/>
          <a:stretch>
            <a:fillRect/>
          </a:stretch>
        </p:blipFill>
        <p:spPr>
          <a:xfrm>
            <a:off x="3602520" y="173620"/>
            <a:ext cx="7315200" cy="4120896"/>
          </a:xfrm>
          <a:prstGeom prst="rect">
            <a:avLst/>
          </a:prstGeom>
        </p:spPr>
      </p:pic>
      <p:sp>
        <p:nvSpPr>
          <p:cNvPr id="5" name="Tytuł 1"/>
          <p:cNvSpPr txBox="1">
            <a:spLocks/>
          </p:cNvSpPr>
          <p:nvPr/>
        </p:nvSpPr>
        <p:spPr>
          <a:xfrm>
            <a:off x="457200" y="110312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smtClean="0">
                <a:latin typeface="Calibri" panose="020F0502020204030204" pitchFamily="34" charset="0"/>
                <a:cs typeface="Calibri" panose="020F0502020204030204" pitchFamily="34" charset="0"/>
              </a:rPr>
              <a:t>Seeds of solutions –</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6072320"/>
            <a:ext cx="3449256" cy="707886"/>
          </a:xfrm>
          <a:prstGeom prst="rect">
            <a:avLst/>
          </a:prstGeom>
          <a:solidFill>
            <a:schemeClr val="accent2">
              <a:lumMod val="60000"/>
              <a:lumOff val="40000"/>
            </a:schemeClr>
          </a:solidFill>
        </p:spPr>
        <p:txBody>
          <a:bodyPr wrap="square">
            <a:spAutoFit/>
          </a:bodyPr>
          <a:lstStyle/>
          <a:p>
            <a:r>
              <a:rPr lang="pl-PL" sz="2000" b="1" dirty="0" err="1" smtClean="0">
                <a:latin typeface="Calibri" panose="020F0502020204030204" pitchFamily="34" charset="0"/>
                <a:cs typeface="Calibri" panose="020F0502020204030204" pitchFamily="34" charset="0"/>
              </a:rPr>
              <a:t>Electric</a:t>
            </a:r>
            <a:r>
              <a:rPr lang="en-US" sz="2000" b="1" dirty="0" smtClean="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rickshaws in </a:t>
            </a:r>
            <a:r>
              <a:rPr lang="en-US" sz="2000" b="1" dirty="0" smtClean="0">
                <a:latin typeface="Calibri" panose="020F0502020204030204" pitchFamily="34" charset="0"/>
                <a:cs typeface="Calibri" panose="020F0502020204030204" pitchFamily="34" charset="0"/>
              </a:rPr>
              <a:t>Bangladesh</a:t>
            </a:r>
            <a:endParaRPr lang="pl-PL" sz="2000" b="1" dirty="0">
              <a:latin typeface="Calibri" panose="020F0502020204030204" pitchFamily="34" charset="0"/>
              <a:cs typeface="Calibri" panose="020F0502020204030204" pitchFamily="34" charset="0"/>
            </a:endParaRPr>
          </a:p>
        </p:txBody>
      </p:sp>
      <p:sp>
        <p:nvSpPr>
          <p:cNvPr id="8" name="Prostokąt 7"/>
          <p:cNvSpPr/>
          <p:nvPr/>
        </p:nvSpPr>
        <p:spPr>
          <a:xfrm>
            <a:off x="4122007" y="4435303"/>
            <a:ext cx="7118685" cy="246221"/>
          </a:xfrm>
          <a:prstGeom prst="rect">
            <a:avLst/>
          </a:prstGeom>
        </p:spPr>
        <p:txBody>
          <a:bodyPr wrap="square">
            <a:spAutoFit/>
          </a:bodyPr>
          <a:lstStyle/>
          <a:p>
            <a:pPr algn="r"/>
            <a:r>
              <a:rPr lang="pl-PL" sz="1000" dirty="0"/>
              <a:t>https://restofworld.org/2024/bangladesh-e-rickshaw-legal-dhaka/</a:t>
            </a:r>
          </a:p>
        </p:txBody>
      </p:sp>
      <p:sp>
        <p:nvSpPr>
          <p:cNvPr id="10" name="Prostokąt 9"/>
          <p:cNvSpPr/>
          <p:nvPr/>
        </p:nvSpPr>
        <p:spPr>
          <a:xfrm>
            <a:off x="3777204" y="4822311"/>
            <a:ext cx="7299767" cy="1477328"/>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Electric rickshaws in Bangladesh illustrate how emerging low-emission technologies can be adapted to local contexts to improve urban mobility. With proper regulation, infrastructure, and support, e-rickshaws have the potential to become a reliable, affordable, and eco-friendly component of sustainable urban transport.</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5607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p:cNvPicPr>
            <a:picLocks noGrp="1" noChangeAspect="1"/>
          </p:cNvPicPr>
          <p:nvPr>
            <p:ph idx="1"/>
          </p:nvPr>
        </p:nvPicPr>
        <p:blipFill>
          <a:blip r:embed="rId2"/>
          <a:stretch>
            <a:fillRect/>
          </a:stretch>
        </p:blipFill>
        <p:spPr>
          <a:xfrm>
            <a:off x="3918619" y="188587"/>
            <a:ext cx="6753239" cy="3789317"/>
          </a:xfrm>
          <a:prstGeom prst="rect">
            <a:avLst/>
          </a:prstGeom>
        </p:spPr>
      </p:pic>
      <p:sp>
        <p:nvSpPr>
          <p:cNvPr id="9" name="Prostokąt 8"/>
          <p:cNvSpPr/>
          <p:nvPr/>
        </p:nvSpPr>
        <p:spPr>
          <a:xfrm>
            <a:off x="3918619" y="4055616"/>
            <a:ext cx="7215437" cy="230832"/>
          </a:xfrm>
          <a:prstGeom prst="rect">
            <a:avLst/>
          </a:prstGeom>
        </p:spPr>
        <p:txBody>
          <a:bodyPr wrap="none">
            <a:spAutoFit/>
          </a:bodyPr>
          <a:lstStyle/>
          <a:p>
            <a:pPr algn="r"/>
            <a:r>
              <a:rPr lang="pl-PL" sz="900" dirty="0">
                <a:latin typeface="Calibri" panose="020F0502020204030204" pitchFamily="34" charset="0"/>
                <a:cs typeface="Calibri" panose="020F0502020204030204" pitchFamily="34" charset="0"/>
              </a:rPr>
              <a:t>Photo: Mahmud </a:t>
            </a:r>
            <a:r>
              <a:rPr lang="pl-PL" sz="900" dirty="0" err="1">
                <a:latin typeface="Calibri" panose="020F0502020204030204" pitchFamily="34" charset="0"/>
                <a:cs typeface="Calibri" panose="020F0502020204030204" pitchFamily="34" charset="0"/>
              </a:rPr>
              <a:t>Hossain</a:t>
            </a:r>
            <a:r>
              <a:rPr lang="pl-PL" sz="900" dirty="0">
                <a:latin typeface="Calibri" panose="020F0502020204030204" pitchFamily="34" charset="0"/>
                <a:cs typeface="Calibri" panose="020F0502020204030204" pitchFamily="34" charset="0"/>
              </a:rPr>
              <a:t> </a:t>
            </a:r>
            <a:r>
              <a:rPr lang="pl-PL" sz="900" dirty="0" err="1">
                <a:latin typeface="Calibri" panose="020F0502020204030204" pitchFamily="34" charset="0"/>
                <a:cs typeface="Calibri" panose="020F0502020204030204" pitchFamily="34" charset="0"/>
              </a:rPr>
              <a:t>Opu</a:t>
            </a:r>
            <a:r>
              <a:rPr lang="pl-PL" sz="900" dirty="0">
                <a:latin typeface="Calibri" panose="020F0502020204030204" pitchFamily="34" charset="0"/>
                <a:cs typeface="Calibri" panose="020F0502020204030204" pitchFamily="34" charset="0"/>
              </a:rPr>
              <a:t>/Dhaka Tribune, https://</a:t>
            </a:r>
            <a:r>
              <a:rPr lang="pl-PL" sz="900" dirty="0" smtClean="0">
                <a:latin typeface="Calibri" panose="020F0502020204030204" pitchFamily="34" charset="0"/>
                <a:cs typeface="Calibri" panose="020F0502020204030204" pitchFamily="34" charset="0"/>
              </a:rPr>
              <a:t>www.dhakatribune.com/bangladesh/332994/how-brta-owners%E2%80%99-body-gobbled-113c</a:t>
            </a:r>
            <a:endParaRPr lang="pl-PL" sz="900" dirty="0">
              <a:latin typeface="Calibri" panose="020F0502020204030204" pitchFamily="34" charset="0"/>
              <a:cs typeface="Calibri" panose="020F0502020204030204" pitchFamily="34" charset="0"/>
            </a:endParaRPr>
          </a:p>
        </p:txBody>
      </p:sp>
      <p:sp>
        <p:nvSpPr>
          <p:cNvPr id="11" name="Tytuł 1"/>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smtClean="0">
                <a:latin typeface="Calibri" panose="020F0502020204030204" pitchFamily="34" charset="0"/>
                <a:cs typeface="Calibri" panose="020F0502020204030204" pitchFamily="34" charset="0"/>
              </a:rPr>
              <a:t>Seeds of solutions –</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12" name="Prostokąt 11"/>
          <p:cNvSpPr/>
          <p:nvPr/>
        </p:nvSpPr>
        <p:spPr>
          <a:xfrm>
            <a:off x="0" y="6072320"/>
            <a:ext cx="3449256" cy="707886"/>
          </a:xfrm>
          <a:prstGeom prst="rect">
            <a:avLst/>
          </a:prstGeom>
          <a:solidFill>
            <a:schemeClr val="accent2">
              <a:lumMod val="60000"/>
              <a:lumOff val="40000"/>
            </a:schemeClr>
          </a:solidFill>
        </p:spPr>
        <p:txBody>
          <a:bodyPr wrap="square">
            <a:spAutoFit/>
          </a:bodyPr>
          <a:lstStyle/>
          <a:p>
            <a:r>
              <a:rPr lang="pl-PL" sz="2000" b="1" dirty="0"/>
              <a:t>CNG-run auto-</a:t>
            </a:r>
            <a:r>
              <a:rPr lang="pl-PL" sz="2000" b="1" dirty="0" err="1"/>
              <a:t>rickshaws</a:t>
            </a:r>
            <a:endParaRPr lang="pl-PL" sz="2000" b="1" dirty="0"/>
          </a:p>
          <a:p>
            <a:r>
              <a:rPr lang="en-US" sz="2000" b="1" dirty="0" smtClean="0">
                <a:latin typeface="Calibri" panose="020F0502020204030204" pitchFamily="34" charset="0"/>
                <a:cs typeface="Calibri" panose="020F0502020204030204" pitchFamily="34" charset="0"/>
              </a:rPr>
              <a:t>in Bangladesh</a:t>
            </a:r>
            <a:endParaRPr lang="pl-PL" sz="2000" b="1" dirty="0">
              <a:latin typeface="Calibri" panose="020F0502020204030204" pitchFamily="34" charset="0"/>
              <a:cs typeface="Calibri" panose="020F0502020204030204" pitchFamily="34" charset="0"/>
            </a:endParaRPr>
          </a:p>
        </p:txBody>
      </p:sp>
      <p:sp>
        <p:nvSpPr>
          <p:cNvPr id="13" name="Prostokąt 12"/>
          <p:cNvSpPr/>
          <p:nvPr/>
        </p:nvSpPr>
        <p:spPr>
          <a:xfrm>
            <a:off x="3765630" y="4594992"/>
            <a:ext cx="7774329" cy="1477328"/>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CNG-run auto-rickshaws represent a transitional step toward cleaner urban transport in Bangladesh. While they are not entirely emission-free, their adoption has significantly reduced dependency on fossil fuels and improved air quality. With better traffic management and infrastructure planning, they can remain an integral part of sustainable mobility in Bangladeshi cities.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20986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4624" y="864108"/>
            <a:ext cx="8031943" cy="5120640"/>
          </a:xfrm>
        </p:spPr>
        <p:txBody>
          <a:bodyPr>
            <a:noAutofit/>
          </a:bodyPr>
          <a:lstStyle/>
          <a:p>
            <a:r>
              <a:rPr lang="en-US" sz="2400" b="1" dirty="0">
                <a:latin typeface="Calibri" panose="020F0502020204030204" pitchFamily="34" charset="0"/>
                <a:cs typeface="Calibri" panose="020F0502020204030204" pitchFamily="34" charset="0"/>
              </a:rPr>
              <a:t>Affordable and accessible</a:t>
            </a:r>
            <a:r>
              <a:rPr lang="en-US" sz="2400" dirty="0">
                <a:latin typeface="Calibri" panose="020F0502020204030204" pitchFamily="34" charset="0"/>
                <a:cs typeface="Calibri" panose="020F0502020204030204" pitchFamily="34" charset="0"/>
              </a:rPr>
              <a:t>: Rickshaws provide an inexpensive travel option for short </a:t>
            </a:r>
            <a:r>
              <a:rPr lang="en-US" sz="2400" dirty="0" smtClean="0">
                <a:latin typeface="Calibri" panose="020F0502020204030204" pitchFamily="34" charset="0"/>
                <a:cs typeface="Calibri" panose="020F0502020204030204" pitchFamily="34" charset="0"/>
              </a:rPr>
              <a:t>distances</a:t>
            </a:r>
            <a:r>
              <a:rPr lang="pl-PL" sz="2400" dirty="0" smtClean="0">
                <a:latin typeface="Calibri" panose="020F0502020204030204" pitchFamily="34" charset="0"/>
                <a:cs typeface="Calibri" panose="020F0502020204030204" pitchFamily="34" charset="0"/>
              </a:rPr>
              <a:t> </a:t>
            </a:r>
            <a:r>
              <a:rPr lang="en-US" sz="2400" dirty="0" smtClean="0"/>
              <a:t>used </a:t>
            </a:r>
            <a:r>
              <a:rPr lang="en-US" sz="2400" dirty="0"/>
              <a:t>for various purposes such as carrying passengers and delivering goods</a:t>
            </a:r>
            <a:endParaRPr lang="en-US" sz="2400" dirty="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help </a:t>
            </a:r>
            <a:r>
              <a:rPr lang="en-US" sz="2400" dirty="0">
                <a:latin typeface="Calibri" panose="020F0502020204030204" pitchFamily="34" charset="0"/>
                <a:cs typeface="Calibri" panose="020F0502020204030204" pitchFamily="34" charset="0"/>
              </a:rPr>
              <a:t>reduce air pollution and noise in dense urban centers</a:t>
            </a:r>
            <a:r>
              <a:rPr lang="en-US" sz="2400" dirty="0" smtClean="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High employment generation: </a:t>
            </a:r>
            <a:r>
              <a:rPr lang="en-US" sz="2400" dirty="0">
                <a:latin typeface="Calibri" panose="020F0502020204030204" pitchFamily="34" charset="0"/>
                <a:cs typeface="Calibri" panose="020F0502020204030204" pitchFamily="34" charset="0"/>
              </a:rPr>
              <a:t>The rickshaw sector employs hundreds of thousands of people, many of whom are rural migrants or workers with limited formal education</a:t>
            </a:r>
            <a:r>
              <a:rPr lang="en-US" sz="2400" dirty="0" smtClean="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Flexible and space-efficient: </a:t>
            </a:r>
            <a:r>
              <a:rPr lang="en-US" sz="2400" dirty="0">
                <a:latin typeface="Calibri" panose="020F0502020204030204" pitchFamily="34" charset="0"/>
                <a:cs typeface="Calibri" panose="020F0502020204030204" pitchFamily="34" charset="0"/>
              </a:rPr>
              <a:t>Rickshaws can navigate narrow streets and congested areas where larger vehicles cannot operate</a:t>
            </a:r>
            <a:r>
              <a:rPr lang="en-US" sz="2400" dirty="0" smtClean="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Last-mile connectivity: </a:t>
            </a:r>
            <a:r>
              <a:rPr lang="en-US" sz="2400" dirty="0">
                <a:latin typeface="Calibri" panose="020F0502020204030204" pitchFamily="34" charset="0"/>
                <a:cs typeface="Calibri" panose="020F0502020204030204" pitchFamily="34" charset="0"/>
              </a:rPr>
              <a:t>They play a vital role in connecting passengers to major transport hubs like bus terminals or railway stations.</a:t>
            </a:r>
            <a:endParaRPr lang="pl-PL" sz="24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smtClean="0">
                <a:latin typeface="Calibri" panose="020F0502020204030204" pitchFamily="34" charset="0"/>
                <a:cs typeface="Calibri" panose="020F0502020204030204" pitchFamily="34" charset="0"/>
              </a:rPr>
              <a:t>Seeds of solutions –</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r>
              <a:rPr lang="pl-PL" sz="3200" dirty="0" smtClean="0">
                <a:latin typeface="Calibri" panose="020F0502020204030204" pitchFamily="34" charset="0"/>
                <a:cs typeface="Calibri" panose="020F0502020204030204" pitchFamily="34" charset="0"/>
              </a:rPr>
              <a:t> –</a:t>
            </a:r>
            <a:br>
              <a:rPr lang="pl-PL" sz="3200" dirty="0" smtClean="0">
                <a:latin typeface="Calibri" panose="020F0502020204030204" pitchFamily="34" charset="0"/>
                <a:cs typeface="Calibri" panose="020F0502020204030204" pitchFamily="34" charset="0"/>
              </a:rPr>
            </a:br>
            <a:r>
              <a:rPr lang="pl-PL" sz="3200" dirty="0" err="1" smtClean="0"/>
              <a:t>key</a:t>
            </a:r>
            <a:r>
              <a:rPr lang="pl-PL" sz="3200" dirty="0" smtClean="0"/>
              <a:t> </a:t>
            </a:r>
            <a:r>
              <a:rPr lang="pl-PL" sz="3200" dirty="0" err="1" smtClean="0"/>
              <a:t>features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984748"/>
            <a:ext cx="3449256" cy="400110"/>
          </a:xfrm>
          <a:prstGeom prst="rect">
            <a:avLst/>
          </a:prstGeom>
          <a:solidFill>
            <a:schemeClr val="accent2">
              <a:lumMod val="60000"/>
              <a:lumOff val="40000"/>
            </a:schemeClr>
          </a:solidFill>
        </p:spPr>
        <p:txBody>
          <a:bodyPr wrap="square">
            <a:spAutoFit/>
          </a:bodyPr>
          <a:lstStyle/>
          <a:p>
            <a:r>
              <a:rPr lang="pl-PL" sz="2000" b="1" dirty="0">
                <a:latin typeface="Calibri" panose="020F0502020204030204" pitchFamily="34" charset="0"/>
                <a:cs typeface="Calibri" panose="020F0502020204030204" pitchFamily="34" charset="0"/>
              </a:rPr>
              <a:t>R</a:t>
            </a:r>
            <a:r>
              <a:rPr lang="en-US" sz="2000" b="1" dirty="0" err="1" smtClean="0">
                <a:latin typeface="Calibri" panose="020F0502020204030204" pitchFamily="34" charset="0"/>
                <a:cs typeface="Calibri" panose="020F0502020204030204" pitchFamily="34" charset="0"/>
              </a:rPr>
              <a:t>ickshaws</a:t>
            </a:r>
            <a:r>
              <a:rPr lang="en-US" sz="2000" b="1" dirty="0" smtClean="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in </a:t>
            </a:r>
            <a:r>
              <a:rPr lang="en-US" sz="2000" b="1" dirty="0" smtClean="0">
                <a:latin typeface="Calibri" panose="020F0502020204030204" pitchFamily="34" charset="0"/>
                <a:cs typeface="Calibri" panose="020F0502020204030204" pitchFamily="34" charset="0"/>
              </a:rPr>
              <a:t>Bangladesh</a:t>
            </a:r>
            <a:endParaRPr lang="pl-PL" sz="2000" b="1" dirty="0">
              <a:latin typeface="Calibri" panose="020F0502020204030204" pitchFamily="34" charset="0"/>
              <a:cs typeface="Calibri" panose="020F0502020204030204" pitchFamily="34" charset="0"/>
            </a:endParaRPr>
          </a:p>
        </p:txBody>
      </p:sp>
      <p:sp>
        <p:nvSpPr>
          <p:cNvPr id="7" name="Prostokąt 6"/>
          <p:cNvSpPr/>
          <p:nvPr/>
        </p:nvSpPr>
        <p:spPr>
          <a:xfrm>
            <a:off x="3614623" y="766118"/>
            <a:ext cx="8031943" cy="5618739"/>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8414109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Seeds of solutions </a:t>
            </a:r>
            <a:r>
              <a:rPr lang="en-US" sz="3200" dirty="0" smtClean="0">
                <a:latin typeface="Calibri" panose="020F0502020204030204" pitchFamily="34" charset="0"/>
                <a:cs typeface="Calibri" panose="020F0502020204030204" pitchFamily="34" charset="0"/>
              </a:rPr>
              <a:t>–</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9017" y="359597"/>
            <a:ext cx="8122435" cy="6215605"/>
          </a:xfrm>
        </p:spPr>
        <p:txBody>
          <a:bodyPr>
            <a:noAutofit/>
          </a:bodyPr>
          <a:lstStyle/>
          <a:p>
            <a:r>
              <a:rPr lang="en-US" sz="2600" dirty="0">
                <a:latin typeface="Calibri" panose="020F0502020204030204" pitchFamily="34" charset="0"/>
                <a:cs typeface="Calibri" panose="020F0502020204030204" pitchFamily="34" charset="0"/>
              </a:rPr>
              <a:t>The city launched a pilot project to pedestrianize Durbar </a:t>
            </a:r>
            <a:r>
              <a:rPr lang="en-US" sz="2600" dirty="0" smtClean="0">
                <a:latin typeface="Calibri" panose="020F0502020204030204" pitchFamily="34" charset="0"/>
                <a:cs typeface="Calibri" panose="020F0502020204030204" pitchFamily="34" charset="0"/>
              </a:rPr>
              <a:t>Marg</a:t>
            </a:r>
            <a:r>
              <a:rPr lang="pl-PL"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main commercial streets and a key area for shopping and </a:t>
            </a:r>
            <a:r>
              <a:rPr lang="en-US" sz="2600" dirty="0" smtClean="0">
                <a:latin typeface="Calibri" panose="020F0502020204030204" pitchFamily="34" charset="0"/>
                <a:cs typeface="Calibri" panose="020F0502020204030204" pitchFamily="34" charset="0"/>
              </a:rPr>
              <a:t>tourism</a:t>
            </a:r>
            <a:r>
              <a:rPr lang="pl-PL" sz="2600" dirty="0" smtClean="0">
                <a:latin typeface="Calibri" panose="020F0502020204030204" pitchFamily="34" charset="0"/>
                <a:cs typeface="Calibri" panose="020F0502020204030204" pitchFamily="34" charset="0"/>
              </a:rPr>
              <a:t>)</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temporarily restricting motorized traffic to create a safer, cleaner, and more walkable </a:t>
            </a:r>
            <a:r>
              <a:rPr lang="en-US" sz="2600" dirty="0" smtClean="0">
                <a:latin typeface="Calibri" panose="020F0502020204030204" pitchFamily="34" charset="0"/>
                <a:cs typeface="Calibri" panose="020F0502020204030204" pitchFamily="34" charset="0"/>
              </a:rPr>
              <a:t>environment.</a:t>
            </a:r>
            <a:endParaRPr lang="pl-PL" sz="2600" dirty="0" smtClean="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Goals:</a:t>
            </a:r>
            <a:r>
              <a:rPr lang="pl-PL" sz="2600" dirty="0" smtClean="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Reducing </a:t>
            </a:r>
            <a:r>
              <a:rPr lang="en-US" sz="2600" dirty="0">
                <a:latin typeface="Calibri" panose="020F0502020204030204" pitchFamily="34" charset="0"/>
                <a:cs typeface="Calibri" panose="020F0502020204030204" pitchFamily="34" charset="0"/>
              </a:rPr>
              <a:t>air and noise pollution in a busy urban </a:t>
            </a:r>
            <a:r>
              <a:rPr lang="en-US" sz="2600" dirty="0" smtClean="0">
                <a:latin typeface="Calibri" panose="020F0502020204030204" pitchFamily="34" charset="0"/>
                <a:cs typeface="Calibri" panose="020F0502020204030204" pitchFamily="34" charset="0"/>
              </a:rPr>
              <a:t>area</a:t>
            </a:r>
            <a:r>
              <a:rPr lang="pl-PL" sz="2600" dirty="0" smtClean="0">
                <a:latin typeface="Calibri" panose="020F0502020204030204" pitchFamily="34" charset="0"/>
                <a:cs typeface="Calibri" panose="020F0502020204030204" pitchFamily="34" charset="0"/>
              </a:rPr>
              <a:t>, </a:t>
            </a:r>
            <a:r>
              <a:rPr lang="pl-PL" sz="2600" dirty="0">
                <a:latin typeface="Calibri" panose="020F0502020204030204" pitchFamily="34" charset="0"/>
                <a:cs typeface="Calibri" panose="020F0502020204030204" pitchFamily="34" charset="0"/>
              </a:rPr>
              <a:t>e</a:t>
            </a:r>
            <a:r>
              <a:rPr lang="en-US" sz="2600" dirty="0" err="1" smtClean="0">
                <a:latin typeface="Calibri" panose="020F0502020204030204" pitchFamily="34" charset="0"/>
                <a:cs typeface="Calibri" panose="020F0502020204030204" pitchFamily="34" charset="0"/>
              </a:rPr>
              <a:t>ncouraging</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walking and improving safety for </a:t>
            </a:r>
            <a:r>
              <a:rPr lang="en-US" sz="2600" dirty="0" smtClean="0">
                <a:latin typeface="Calibri" panose="020F0502020204030204" pitchFamily="34" charset="0"/>
                <a:cs typeface="Calibri" panose="020F0502020204030204" pitchFamily="34" charset="0"/>
              </a:rPr>
              <a:t>pedestrians</a:t>
            </a:r>
            <a:r>
              <a:rPr lang="pl-PL" sz="2600" dirty="0" smtClean="0">
                <a:latin typeface="Calibri" panose="020F0502020204030204" pitchFamily="34" charset="0"/>
                <a:cs typeface="Calibri" panose="020F0502020204030204" pitchFamily="34" charset="0"/>
              </a:rPr>
              <a:t>, e</a:t>
            </a:r>
            <a:r>
              <a:rPr lang="en-US" sz="2600" dirty="0" err="1" smtClean="0">
                <a:latin typeface="Calibri" panose="020F0502020204030204" pitchFamily="34" charset="0"/>
                <a:cs typeface="Calibri" panose="020F0502020204030204" pitchFamily="34" charset="0"/>
              </a:rPr>
              <a:t>nhancing</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the commercial appeal of the street by creating pleasant public </a:t>
            </a:r>
            <a:r>
              <a:rPr lang="en-US" sz="2600" dirty="0" smtClean="0">
                <a:latin typeface="Calibri" panose="020F0502020204030204" pitchFamily="34" charset="0"/>
                <a:cs typeface="Calibri" panose="020F0502020204030204" pitchFamily="34" charset="0"/>
              </a:rPr>
              <a:t>spaces</a:t>
            </a:r>
            <a:endParaRPr lang="pl-PL" sz="2600" dirty="0">
              <a:latin typeface="Calibri" panose="020F0502020204030204" pitchFamily="34" charset="0"/>
              <a:cs typeface="Calibri" panose="020F0502020204030204" pitchFamily="34" charset="0"/>
            </a:endParaRPr>
          </a:p>
          <a:p>
            <a:r>
              <a:rPr lang="en-US" sz="2600" b="1" dirty="0" smtClean="0">
                <a:latin typeface="Calibri" panose="020F0502020204030204" pitchFamily="34" charset="0"/>
                <a:cs typeface="Calibri" panose="020F0502020204030204" pitchFamily="34" charset="0"/>
              </a:rPr>
              <a:t>Challenges </a:t>
            </a:r>
            <a:r>
              <a:rPr lang="en-US" sz="2600" b="1" dirty="0">
                <a:latin typeface="Calibri" panose="020F0502020204030204" pitchFamily="34" charset="0"/>
                <a:cs typeface="Calibri" panose="020F0502020204030204" pitchFamily="34" charset="0"/>
              </a:rPr>
              <a:t>encountered</a:t>
            </a:r>
            <a:r>
              <a:rPr lang="en-US" sz="2600" dirty="0">
                <a:latin typeface="Calibri" panose="020F0502020204030204" pitchFamily="34" charset="0"/>
                <a:cs typeface="Calibri" panose="020F0502020204030204" pitchFamily="34" charset="0"/>
              </a:rPr>
              <a:t>: managing traffic rerouting, gaining public support, and ensuring accessibility for deliveries and emergency vehicles</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The </a:t>
            </a:r>
            <a:r>
              <a:rPr lang="en-US" sz="2600" dirty="0" smtClean="0">
                <a:latin typeface="Calibri" panose="020F0502020204030204" pitchFamily="34" charset="0"/>
                <a:cs typeface="Calibri" panose="020F0502020204030204" pitchFamily="34" charset="0"/>
              </a:rPr>
              <a:t>pilot</a:t>
            </a:r>
            <a:r>
              <a:rPr lang="pl-PL" sz="2600" dirty="0" smtClean="0">
                <a:latin typeface="Calibri" panose="020F0502020204030204" pitchFamily="34" charset="0"/>
                <a:cs typeface="Calibri" panose="020F0502020204030204" pitchFamily="34" charset="0"/>
              </a:rPr>
              <a:t> </a:t>
            </a:r>
            <a:r>
              <a:rPr lang="pl-PL" sz="2600" dirty="0" err="1" smtClean="0">
                <a:latin typeface="Calibri" panose="020F0502020204030204" pitchFamily="34" charset="0"/>
                <a:cs typeface="Calibri" panose="020F0502020204030204" pitchFamily="34" charset="0"/>
              </a:rPr>
              <a:t>project</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helped gather data and public feedback for future broader </a:t>
            </a:r>
            <a:r>
              <a:rPr lang="en-US" sz="2600" dirty="0" err="1">
                <a:latin typeface="Calibri" panose="020F0502020204030204" pitchFamily="34" charset="0"/>
                <a:cs typeface="Calibri" panose="020F0502020204030204" pitchFamily="34" charset="0"/>
              </a:rPr>
              <a:t>pedestrianization</a:t>
            </a:r>
            <a:r>
              <a:rPr lang="en-US" sz="2600" dirty="0">
                <a:latin typeface="Calibri" panose="020F0502020204030204" pitchFamily="34" charset="0"/>
                <a:cs typeface="Calibri" panose="020F0502020204030204" pitchFamily="34" charset="0"/>
              </a:rPr>
              <a:t> plans in Kathmandu.</a:t>
            </a:r>
            <a:endParaRPr lang="pl-PL" sz="2600" dirty="0">
              <a:latin typeface="Calibri" panose="020F0502020204030204" pitchFamily="34" charset="0"/>
              <a:cs typeface="Calibri" panose="020F0502020204030204" pitchFamily="34" charset="0"/>
            </a:endParaRPr>
          </a:p>
        </p:txBody>
      </p:sp>
      <p:sp>
        <p:nvSpPr>
          <p:cNvPr id="4" name="Prostokąt 3"/>
          <p:cNvSpPr/>
          <p:nvPr/>
        </p:nvSpPr>
        <p:spPr>
          <a:xfrm>
            <a:off x="0" y="5842337"/>
            <a:ext cx="3449256" cy="1015663"/>
          </a:xfrm>
          <a:prstGeom prst="rect">
            <a:avLst/>
          </a:prstGeom>
          <a:solidFill>
            <a:schemeClr val="accent2">
              <a:lumMod val="60000"/>
              <a:lumOff val="40000"/>
            </a:schemeClr>
          </a:solidFill>
        </p:spPr>
        <p:txBody>
          <a:bodyPr wrap="square">
            <a:spAutoFit/>
          </a:bodyPr>
          <a:lstStyle/>
          <a:p>
            <a:pPr algn="r"/>
            <a:r>
              <a:rPr lang="en-US" sz="2000" b="1" dirty="0"/>
              <a:t>Pilot </a:t>
            </a:r>
            <a:r>
              <a:rPr lang="en-US" sz="2000" b="1" dirty="0" err="1"/>
              <a:t>Pedestrianization</a:t>
            </a:r>
            <a:r>
              <a:rPr lang="en-US" sz="2000" b="1" dirty="0"/>
              <a:t> of Durbar Marg </a:t>
            </a:r>
            <a:r>
              <a:rPr lang="en-US" sz="2000" b="1" dirty="0" smtClean="0">
                <a:latin typeface="Calibri" panose="020F0502020204030204" pitchFamily="34" charset="0"/>
                <a:cs typeface="Calibri" panose="020F0502020204030204" pitchFamily="34" charset="0"/>
              </a:rPr>
              <a:t>Kat</a:t>
            </a:r>
            <a:r>
              <a:rPr lang="pl-PL" sz="2000" b="1" dirty="0" smtClean="0">
                <a:latin typeface="Calibri" panose="020F0502020204030204" pitchFamily="34" charset="0"/>
                <a:cs typeface="Calibri" panose="020F0502020204030204" pitchFamily="34" charset="0"/>
              </a:rPr>
              <a:t>h</a:t>
            </a:r>
            <a:r>
              <a:rPr lang="en-US" sz="2000" b="1" dirty="0" err="1" smtClean="0">
                <a:latin typeface="Calibri" panose="020F0502020204030204" pitchFamily="34" charset="0"/>
                <a:cs typeface="Calibri" panose="020F0502020204030204" pitchFamily="34" charset="0"/>
              </a:rPr>
              <a:t>mandu</a:t>
            </a:r>
            <a:r>
              <a:rPr lang="en-US" sz="2000" b="1" dirty="0" smtClean="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(Nepal)</a:t>
            </a:r>
            <a:endParaRPr lang="pl-PL" sz="2000" b="1" dirty="0">
              <a:latin typeface="Calibri" panose="020F0502020204030204" pitchFamily="34" charset="0"/>
              <a:cs typeface="Calibri" panose="020F0502020204030204" pitchFamily="34" charset="0"/>
            </a:endParaRPr>
          </a:p>
        </p:txBody>
      </p:sp>
      <p:sp>
        <p:nvSpPr>
          <p:cNvPr id="5" name="Prostokąt 4"/>
          <p:cNvSpPr/>
          <p:nvPr/>
        </p:nvSpPr>
        <p:spPr>
          <a:xfrm>
            <a:off x="3724251" y="518984"/>
            <a:ext cx="7971965" cy="5820032"/>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593002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683543" y="175609"/>
            <a:ext cx="5275262" cy="3516841"/>
          </a:xfrm>
          <a:prstGeom prst="rect">
            <a:avLst/>
          </a:prstGeom>
        </p:spPr>
      </p:pic>
      <p:pic>
        <p:nvPicPr>
          <p:cNvPr id="6" name="Obraz 5"/>
          <p:cNvPicPr>
            <a:picLocks noChangeAspect="1"/>
          </p:cNvPicPr>
          <p:nvPr/>
        </p:nvPicPr>
        <p:blipFill>
          <a:blip r:embed="rId4"/>
          <a:stretch>
            <a:fillRect/>
          </a:stretch>
        </p:blipFill>
        <p:spPr>
          <a:xfrm>
            <a:off x="6480859" y="3791854"/>
            <a:ext cx="5221147" cy="2867280"/>
          </a:xfrm>
          <a:prstGeom prst="rect">
            <a:avLst/>
          </a:prstGeom>
        </p:spPr>
      </p:pic>
      <p:sp>
        <p:nvSpPr>
          <p:cNvPr id="7"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Seeds of solutions </a:t>
            </a:r>
            <a:r>
              <a:rPr lang="en-US" sz="3200" dirty="0" smtClean="0">
                <a:latin typeface="Calibri" panose="020F0502020204030204" pitchFamily="34" charset="0"/>
                <a:cs typeface="Calibri" panose="020F0502020204030204" pitchFamily="34" charset="0"/>
              </a:rPr>
              <a:t>–</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0" y="5842337"/>
            <a:ext cx="3449256" cy="1015663"/>
          </a:xfrm>
          <a:prstGeom prst="rect">
            <a:avLst/>
          </a:prstGeom>
          <a:solidFill>
            <a:schemeClr val="accent2">
              <a:lumMod val="60000"/>
              <a:lumOff val="40000"/>
            </a:schemeClr>
          </a:solidFill>
        </p:spPr>
        <p:txBody>
          <a:bodyPr wrap="square">
            <a:spAutoFit/>
          </a:bodyPr>
          <a:lstStyle/>
          <a:p>
            <a:pPr algn="r"/>
            <a:r>
              <a:rPr lang="en-US" sz="2000" b="1" dirty="0"/>
              <a:t>Pilot </a:t>
            </a:r>
            <a:r>
              <a:rPr lang="en-US" sz="2000" b="1" dirty="0" err="1"/>
              <a:t>Pedestrianization</a:t>
            </a:r>
            <a:r>
              <a:rPr lang="en-US" sz="2000" b="1" dirty="0"/>
              <a:t> of Durbar Marg </a:t>
            </a:r>
            <a:r>
              <a:rPr lang="en-US" sz="2000" b="1" dirty="0" smtClean="0">
                <a:latin typeface="Calibri" panose="020F0502020204030204" pitchFamily="34" charset="0"/>
                <a:cs typeface="Calibri" panose="020F0502020204030204" pitchFamily="34" charset="0"/>
              </a:rPr>
              <a:t>Kat</a:t>
            </a:r>
            <a:r>
              <a:rPr lang="pl-PL" sz="2000" b="1" dirty="0" smtClean="0">
                <a:latin typeface="Calibri" panose="020F0502020204030204" pitchFamily="34" charset="0"/>
                <a:cs typeface="Calibri" panose="020F0502020204030204" pitchFamily="34" charset="0"/>
              </a:rPr>
              <a:t>h</a:t>
            </a:r>
            <a:r>
              <a:rPr lang="en-US" sz="2000" b="1" dirty="0" err="1" smtClean="0">
                <a:latin typeface="Calibri" panose="020F0502020204030204" pitchFamily="34" charset="0"/>
                <a:cs typeface="Calibri" panose="020F0502020204030204" pitchFamily="34" charset="0"/>
              </a:rPr>
              <a:t>mandu</a:t>
            </a:r>
            <a:r>
              <a:rPr lang="en-US" sz="2000" b="1" dirty="0" smtClean="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(Nepal)</a:t>
            </a:r>
            <a:endParaRPr lang="pl-PL" sz="2000" b="1" dirty="0">
              <a:latin typeface="Calibri" panose="020F0502020204030204" pitchFamily="34" charset="0"/>
              <a:cs typeface="Calibri" panose="020F0502020204030204" pitchFamily="34" charset="0"/>
            </a:endParaRPr>
          </a:p>
        </p:txBody>
      </p:sp>
      <p:sp>
        <p:nvSpPr>
          <p:cNvPr id="9" name="Prostokąt 8"/>
          <p:cNvSpPr/>
          <p:nvPr/>
        </p:nvSpPr>
        <p:spPr>
          <a:xfrm>
            <a:off x="9249586" y="3424428"/>
            <a:ext cx="2313454" cy="246221"/>
          </a:xfrm>
          <a:prstGeom prst="rect">
            <a:avLst/>
          </a:prstGeom>
        </p:spPr>
        <p:txBody>
          <a:bodyPr wrap="none">
            <a:spAutoFit/>
          </a:bodyPr>
          <a:lstStyle/>
          <a:p>
            <a:r>
              <a:rPr lang="pl-PL" sz="1000" dirty="0"/>
              <a:t>https://english.ratopati.com/story/37169</a:t>
            </a:r>
          </a:p>
        </p:txBody>
      </p:sp>
      <p:sp>
        <p:nvSpPr>
          <p:cNvPr id="10" name="Prostokąt 9"/>
          <p:cNvSpPr/>
          <p:nvPr/>
        </p:nvSpPr>
        <p:spPr>
          <a:xfrm>
            <a:off x="3641203" y="4071332"/>
            <a:ext cx="2647709" cy="2585323"/>
          </a:xfrm>
          <a:prstGeom prst="rect">
            <a:avLst/>
          </a:prstGeom>
        </p:spPr>
        <p:txBody>
          <a:bodyPr wrap="square">
            <a:spAutoFit/>
          </a:bodyPr>
          <a:lstStyle/>
          <a:p>
            <a:r>
              <a:rPr lang="pl-PL" i="1" dirty="0" smtClean="0"/>
              <a:t>„</a:t>
            </a:r>
            <a:r>
              <a:rPr lang="en-US" i="1" dirty="0" smtClean="0"/>
              <a:t>As </a:t>
            </a:r>
            <a:r>
              <a:rPr lang="en-US" i="1" dirty="0"/>
              <a:t>part of the footpath expansion, </a:t>
            </a:r>
            <a:r>
              <a:rPr lang="en-US" i="1" dirty="0" smtClean="0"/>
              <a:t>K</a:t>
            </a:r>
            <a:r>
              <a:rPr lang="pl-PL" i="1" dirty="0" err="1" smtClean="0"/>
              <a:t>athmandu</a:t>
            </a:r>
            <a:r>
              <a:rPr lang="pl-PL" i="1" dirty="0" smtClean="0"/>
              <a:t> </a:t>
            </a:r>
            <a:r>
              <a:rPr lang="en-US" i="1" dirty="0" smtClean="0"/>
              <a:t>M</a:t>
            </a:r>
            <a:r>
              <a:rPr lang="pl-PL" i="1" dirty="0" err="1" smtClean="0"/>
              <a:t>etropolitan</a:t>
            </a:r>
            <a:r>
              <a:rPr lang="pl-PL" i="1" dirty="0" smtClean="0"/>
              <a:t> </a:t>
            </a:r>
            <a:r>
              <a:rPr lang="en-US" i="1" dirty="0" smtClean="0"/>
              <a:t>C</a:t>
            </a:r>
            <a:r>
              <a:rPr lang="pl-PL" i="1" dirty="0" err="1" smtClean="0"/>
              <a:t>ity</a:t>
            </a:r>
            <a:r>
              <a:rPr lang="en-US" i="1" smtClean="0"/>
              <a:t> </a:t>
            </a:r>
            <a:r>
              <a:rPr lang="en-US" i="1" dirty="0"/>
              <a:t>is currently focusing on improving drainage systems, undergrounding electrical wires, and preserving trees and </a:t>
            </a:r>
            <a:r>
              <a:rPr lang="en-US" i="1" dirty="0" smtClean="0"/>
              <a:t>plants</a:t>
            </a:r>
            <a:r>
              <a:rPr lang="pl-PL" i="1" dirty="0" smtClean="0"/>
              <a:t>.”</a:t>
            </a:r>
            <a:endParaRPr lang="pl-PL" i="1" dirty="0"/>
          </a:p>
        </p:txBody>
      </p:sp>
    </p:spTree>
    <p:extLst>
      <p:ext uri="{BB962C8B-B14F-4D97-AF65-F5344CB8AC3E}">
        <p14:creationId xmlns:p14="http://schemas.microsoft.com/office/powerpoint/2010/main" val="2803311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What</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is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Shared</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Mobility</a:t>
            </a:r>
            <a:r>
              <a:rPr lang="pl-PL" sz="3200" dirty="0">
                <a:latin typeface="Calibri" panose="020F0502020204030204" pitchFamily="34" charset="0"/>
                <a:cs typeface="Calibri" panose="020F0502020204030204" pitchFamily="34" charset="0"/>
              </a:rPr>
              <a:t>?</a:t>
            </a:r>
          </a:p>
        </p:txBody>
      </p:sp>
      <p:sp>
        <p:nvSpPr>
          <p:cNvPr id="3" name="Symbol zastępczy zawartości 2"/>
          <p:cNvSpPr>
            <a:spLocks noGrp="1"/>
          </p:cNvSpPr>
          <p:nvPr>
            <p:ph idx="1"/>
          </p:nvPr>
        </p:nvSpPr>
        <p:spPr>
          <a:xfrm>
            <a:off x="3834545" y="821801"/>
            <a:ext cx="7315200" cy="4387441"/>
          </a:xfrm>
        </p:spPr>
        <p:txBody>
          <a:bodyPr>
            <a:normAutofit/>
          </a:bodyPr>
          <a:lstStyle/>
          <a:p>
            <a:r>
              <a:rPr lang="pl-PL" sz="2800" dirty="0" smtClean="0">
                <a:latin typeface="Calibri" panose="020F0502020204030204" pitchFamily="34" charset="0"/>
                <a:cs typeface="Calibri" panose="020F0502020204030204" pitchFamily="34" charset="0"/>
              </a:rPr>
              <a:t>Carpooling</a:t>
            </a:r>
          </a:p>
          <a:p>
            <a:r>
              <a:rPr lang="pl-PL" sz="2800" dirty="0" err="1" smtClean="0">
                <a:latin typeface="Calibri" panose="020F0502020204030204" pitchFamily="34" charset="0"/>
                <a:cs typeface="Calibri" panose="020F0502020204030204" pitchFamily="34" charset="0"/>
              </a:rPr>
              <a:t>Bike-sharing</a:t>
            </a:r>
            <a:endParaRPr lang="pl-PL" sz="2800" dirty="0" smtClean="0">
              <a:latin typeface="Calibri" panose="020F0502020204030204" pitchFamily="34" charset="0"/>
              <a:cs typeface="Calibri" panose="020F0502020204030204" pitchFamily="34" charset="0"/>
            </a:endParaRPr>
          </a:p>
          <a:p>
            <a:r>
              <a:rPr lang="pl-PL" sz="2800" dirty="0" err="1" smtClean="0">
                <a:latin typeface="Calibri" panose="020F0502020204030204" pitchFamily="34" charset="0"/>
                <a:cs typeface="Calibri" panose="020F0502020204030204" pitchFamily="34" charset="0"/>
              </a:rPr>
              <a:t>Ride-sharing</a:t>
            </a:r>
            <a:endParaRPr lang="pl-PL" sz="2800" dirty="0" smtClean="0">
              <a:latin typeface="Calibri" panose="020F0502020204030204" pitchFamily="34" charset="0"/>
              <a:cs typeface="Calibri" panose="020F0502020204030204" pitchFamily="34" charset="0"/>
            </a:endParaRPr>
          </a:p>
          <a:p>
            <a:r>
              <a:rPr lang="pl-PL" sz="2800" dirty="0" err="1" smtClean="0">
                <a:latin typeface="Calibri" panose="020F0502020204030204" pitchFamily="34" charset="0"/>
                <a:cs typeface="Calibri" panose="020F0502020204030204" pitchFamily="34" charset="0"/>
              </a:rPr>
              <a:t>Scooter-sharing</a:t>
            </a:r>
            <a:endParaRPr lang="pl-PL" sz="2800" dirty="0" smtClean="0">
              <a:latin typeface="Calibri" panose="020F0502020204030204" pitchFamily="34" charset="0"/>
              <a:cs typeface="Calibri" panose="020F0502020204030204" pitchFamily="34" charset="0"/>
            </a:endParaRPr>
          </a:p>
          <a:p>
            <a:r>
              <a:rPr lang="pl-PL" sz="2800" dirty="0" smtClean="0">
                <a:latin typeface="Calibri" panose="020F0502020204030204" pitchFamily="34" charset="0"/>
                <a:cs typeface="Calibri" panose="020F0502020204030204" pitchFamily="34" charset="0"/>
              </a:rPr>
              <a:t>Car-</a:t>
            </a:r>
            <a:r>
              <a:rPr lang="pl-PL" sz="2800" dirty="0" err="1" smtClean="0">
                <a:latin typeface="Calibri" panose="020F0502020204030204" pitchFamily="34" charset="0"/>
                <a:cs typeface="Calibri" panose="020F0502020204030204" pitchFamily="34" charset="0"/>
              </a:rPr>
              <a:t>sharing</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4664598" y="4842831"/>
            <a:ext cx="6956385" cy="1200329"/>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Shared mobility refers to transportation services and resources that are shared among users, either simultaneously or one after another. It includes systems like carpooling, bike-sharing, ride-sharing, scooter-sharing, and car-sharing.</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6660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smtClean="0">
                <a:latin typeface="Calibri" panose="020F0502020204030204" pitchFamily="34" charset="0"/>
                <a:cs typeface="Calibri" panose="020F0502020204030204" pitchFamily="34" charset="0"/>
              </a:rPr>
              <a:t>Carpooling - </a:t>
            </a:r>
            <a:r>
              <a:rPr lang="pl-PL" sz="3200" dirty="0" err="1" smtClean="0">
                <a:latin typeface="Calibri" panose="020F0502020204030204" pitchFamily="34" charset="0"/>
                <a:cs typeface="Calibri" panose="020F0502020204030204" pitchFamily="34" charset="0"/>
              </a:rPr>
              <a:t>benefits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57694" y="604380"/>
            <a:ext cx="7315200" cy="5120640"/>
          </a:xfrm>
        </p:spPr>
        <p:txBody>
          <a:bodyPr>
            <a:normAutofit/>
          </a:bodyPr>
          <a:lstStyle/>
          <a:p>
            <a:r>
              <a:rPr lang="en-US" sz="2800" dirty="0">
                <a:latin typeface="Calibri" panose="020F0502020204030204" pitchFamily="34" charset="0"/>
                <a:cs typeface="Calibri" panose="020F0502020204030204" pitchFamily="34" charset="0"/>
              </a:rPr>
              <a:t>Lower transportation costs for each </a:t>
            </a:r>
            <a:r>
              <a:rPr lang="en-US" sz="2800" dirty="0" smtClean="0">
                <a:latin typeface="Calibri" panose="020F0502020204030204" pitchFamily="34" charset="0"/>
                <a:cs typeface="Calibri" panose="020F0502020204030204" pitchFamily="34" charset="0"/>
              </a:rPr>
              <a:t>user</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Fewer cars on the </a:t>
            </a:r>
            <a:r>
              <a:rPr lang="en-US" sz="2800" dirty="0" smtClean="0">
                <a:latin typeface="Calibri" panose="020F0502020204030204" pitchFamily="34" charset="0"/>
                <a:cs typeface="Calibri" panose="020F0502020204030204" pitchFamily="34" charset="0"/>
              </a:rPr>
              <a:t>road</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less congestion</a:t>
            </a:r>
            <a:r>
              <a:rPr lang="pl-PL"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Lower emissions per </a:t>
            </a:r>
            <a:r>
              <a:rPr lang="en-US" sz="2800" dirty="0" smtClean="0">
                <a:latin typeface="Calibri" panose="020F0502020204030204" pitchFamily="34" charset="0"/>
                <a:cs typeface="Calibri" panose="020F0502020204030204" pitchFamily="34" charset="0"/>
              </a:rPr>
              <a:t>passenger</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Social interaction among commuters</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5096719" y="4979469"/>
            <a:ext cx="6547412" cy="1200329"/>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Carpooling involves multiple individuals sharing a single vehicle for a trip, typically to work or school. It reduces the number of vehicles on the road and is often organized informally among friends or via apps.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8861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smtClean="0">
                <a:latin typeface="Calibri" panose="020F0502020204030204" pitchFamily="34" charset="0"/>
                <a:cs typeface="Calibri" panose="020F0502020204030204" pitchFamily="34" charset="0"/>
              </a:rPr>
              <a:t>B</a:t>
            </a:r>
            <a:r>
              <a:rPr lang="en-US" sz="3200" dirty="0" err="1" smtClean="0">
                <a:latin typeface="Calibri" panose="020F0502020204030204" pitchFamily="34" charset="0"/>
                <a:cs typeface="Calibri" panose="020F0502020204030204" pitchFamily="34" charset="0"/>
              </a:rPr>
              <a:t>ike</a:t>
            </a:r>
            <a:r>
              <a:rPr lang="en-US" sz="3200" dirty="0" smtClean="0">
                <a:latin typeface="Calibri" panose="020F0502020204030204" pitchFamily="34" charset="0"/>
                <a:cs typeface="Calibri" panose="020F0502020204030204" pitchFamily="34" charset="0"/>
              </a:rPr>
              <a:t>-sharing</a:t>
            </a:r>
            <a:r>
              <a:rPr lang="pl-PL" sz="3200" dirty="0" smtClean="0">
                <a:latin typeface="Calibri" panose="020F0502020204030204" pitchFamily="34" charset="0"/>
                <a:cs typeface="Calibri" panose="020F0502020204030204" pitchFamily="34" charset="0"/>
              </a:rPr>
              <a:t> - </a:t>
            </a:r>
            <a:r>
              <a:rPr lang="pl-PL" sz="3200" dirty="0" err="1" smtClean="0">
                <a:latin typeface="Calibri" panose="020F0502020204030204" pitchFamily="34" charset="0"/>
                <a:cs typeface="Calibri" panose="020F0502020204030204" pitchFamily="34" charset="0"/>
              </a:rPr>
              <a:t>benefits</a:t>
            </a:r>
            <a:endParaRPr lang="pl-PL" sz="3200" dirty="0"/>
          </a:p>
        </p:txBody>
      </p:sp>
      <p:sp>
        <p:nvSpPr>
          <p:cNvPr id="3" name="Symbol zastępczy zawartości 2"/>
          <p:cNvSpPr>
            <a:spLocks noGrp="1"/>
          </p:cNvSpPr>
          <p:nvPr>
            <p:ph idx="1"/>
          </p:nvPr>
        </p:nvSpPr>
        <p:spPr>
          <a:xfrm>
            <a:off x="3869268" y="366397"/>
            <a:ext cx="7315200" cy="5120640"/>
          </a:xfrm>
        </p:spPr>
        <p:txBody>
          <a:bodyPr>
            <a:normAutofit/>
          </a:bodyPr>
          <a:lstStyle/>
          <a:p>
            <a:r>
              <a:rPr lang="en-US" sz="2800" dirty="0">
                <a:latin typeface="Calibri" panose="020F0502020204030204" pitchFamily="34" charset="0"/>
                <a:cs typeface="Calibri" panose="020F0502020204030204" pitchFamily="34" charset="0"/>
              </a:rPr>
              <a:t>Ideal for short trips and last-mile </a:t>
            </a:r>
            <a:r>
              <a:rPr lang="en-US" sz="2800" dirty="0" smtClean="0">
                <a:latin typeface="Calibri" panose="020F0502020204030204" pitchFamily="34" charset="0"/>
                <a:cs typeface="Calibri" panose="020F0502020204030204" pitchFamily="34" charset="0"/>
              </a:rPr>
              <a:t>connectivity</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Promotes physical </a:t>
            </a:r>
            <a:r>
              <a:rPr lang="en-US" sz="2800" dirty="0" smtClean="0">
                <a:latin typeface="Calibri" panose="020F0502020204030204" pitchFamily="34" charset="0"/>
                <a:cs typeface="Calibri" panose="020F0502020204030204" pitchFamily="34" charset="0"/>
              </a:rPr>
              <a:t>activity</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No emissions during </a:t>
            </a:r>
            <a:r>
              <a:rPr lang="en-US" sz="2800" dirty="0" smtClean="0">
                <a:latin typeface="Calibri" panose="020F0502020204030204" pitchFamily="34" charset="0"/>
                <a:cs typeface="Calibri" panose="020F0502020204030204" pitchFamily="34" charset="0"/>
              </a:rPr>
              <a:t>operation</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Reduces dependence on motorized transport</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5104435" y="5124855"/>
            <a:ext cx="6400801" cy="1200329"/>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Bike-sharing systems allow users to rent a bicycle for short-term use, often through automated stations located across a city. Some systems include </a:t>
            </a:r>
            <a:r>
              <a:rPr lang="en-US" dirty="0" err="1">
                <a:latin typeface="Calibri" panose="020F0502020204030204" pitchFamily="34" charset="0"/>
                <a:cs typeface="Calibri" panose="020F0502020204030204" pitchFamily="34" charset="0"/>
              </a:rPr>
              <a:t>dockless</a:t>
            </a:r>
            <a:r>
              <a:rPr lang="en-US" dirty="0">
                <a:latin typeface="Calibri" panose="020F0502020204030204" pitchFamily="34" charset="0"/>
                <a:cs typeface="Calibri" panose="020F0502020204030204" pitchFamily="34" charset="0"/>
              </a:rPr>
              <a:t> bikes that can be picked up and left anywhere within a defined zone.</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4413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smtClean="0">
                <a:latin typeface="Calibri" panose="020F0502020204030204" pitchFamily="34" charset="0"/>
                <a:cs typeface="Calibri" panose="020F0502020204030204" pitchFamily="34" charset="0"/>
              </a:rPr>
              <a:t>Car-</a:t>
            </a:r>
            <a:r>
              <a:rPr lang="pl-PL" sz="3200" dirty="0" err="1" smtClean="0">
                <a:latin typeface="Calibri" panose="020F0502020204030204" pitchFamily="34" charset="0"/>
                <a:cs typeface="Calibri" panose="020F0502020204030204" pitchFamily="34" charset="0"/>
              </a:rPr>
              <a:t>sharing</a:t>
            </a:r>
            <a:r>
              <a:rPr lang="pl-PL" sz="3200" dirty="0" smtClean="0">
                <a:latin typeface="Calibri" panose="020F0502020204030204" pitchFamily="34" charset="0"/>
                <a:cs typeface="Calibri" panose="020F0502020204030204" pitchFamily="34" charset="0"/>
              </a:rPr>
              <a:t> – </a:t>
            </a:r>
            <a:r>
              <a:rPr lang="pl-PL" sz="3200" dirty="0" err="1" smtClean="0">
                <a:latin typeface="Calibri" panose="020F0502020204030204" pitchFamily="34" charset="0"/>
                <a:cs typeface="Calibri" panose="020F0502020204030204" pitchFamily="34" charset="0"/>
              </a:rPr>
              <a:t>how</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it</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works</a:t>
            </a:r>
            <a:r>
              <a:rPr lang="pl-PL" sz="3200" dirty="0" smtClean="0">
                <a:latin typeface="Calibri" panose="020F0502020204030204" pitchFamily="34" charset="0"/>
                <a:cs typeface="Calibri" panose="020F0502020204030204" pitchFamily="34" charset="0"/>
              </a:rPr>
              <a: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76671" y="354822"/>
            <a:ext cx="7315200" cy="5120640"/>
          </a:xfrm>
        </p:spPr>
        <p:txBody>
          <a:bodyPr>
            <a:normAutofit/>
          </a:bodyPr>
          <a:lstStyle/>
          <a:p>
            <a:r>
              <a:rPr lang="en-US" sz="2800" dirty="0">
                <a:latin typeface="Calibri" panose="020F0502020204030204" pitchFamily="34" charset="0"/>
                <a:cs typeface="Calibri" panose="020F0502020204030204" pitchFamily="34" charset="0"/>
              </a:rPr>
              <a:t>Users register with a car-sharing provider via an app or website</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They can reserve and unlock vehicles digitally</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Cars are typically parked at designated spots (station-based model) or available anywhere within a defined zone (free-floating model</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Payment is based on time and/or distance used.</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5000264" y="5252574"/>
            <a:ext cx="6667017" cy="1200329"/>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Car sharing is a model of car rental where people access vehicles for short periods of time, typically by the hour or minute. It is usually managed via mobile apps and allows users to rent a car only when needed, without the costs and responsibilities of owning one.</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7173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05416" cy="5120640"/>
          </a:xfrm>
        </p:spPr>
        <p:txBody>
          <a:bodyPr>
            <a:normAutofit/>
          </a:bodyPr>
          <a:lstStyle/>
          <a:p>
            <a:r>
              <a:rPr lang="en-US" sz="2800" dirty="0">
                <a:latin typeface="Calibri" panose="020F0502020204030204" pitchFamily="34" charset="0"/>
                <a:cs typeface="Calibri" panose="020F0502020204030204" pitchFamily="34" charset="0"/>
              </a:rPr>
              <a:t>Sustainable mobility requires actions aimed at reducing the need for travel (fewer trips), shortening travel distances, shifting to more environmentally friendly modes of transport, increasing transport efficiency, and improving accessibility</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Shaping sustainable mobility in a city requires planning, monitoring, and evaluating the implementation of sustainable urban transport strategies.</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What</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Is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Sustainable</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Mobility</a:t>
            </a:r>
            <a:r>
              <a:rPr lang="pl-PL" sz="3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323779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smtClean="0">
                <a:latin typeface="Calibri" panose="020F0502020204030204" pitchFamily="34" charset="0"/>
                <a:cs typeface="Calibri" panose="020F0502020204030204" pitchFamily="34" charset="0"/>
              </a:rPr>
              <a:t>Benefits</a:t>
            </a:r>
            <a:r>
              <a:rPr lang="pl-PL" sz="3200" dirty="0" smtClean="0">
                <a:latin typeface="Calibri" panose="020F0502020204030204" pitchFamily="34" charset="0"/>
                <a:cs typeface="Calibri" panose="020F0502020204030204" pitchFamily="34" charset="0"/>
              </a:rPr>
              <a:t> of car - </a:t>
            </a:r>
            <a:r>
              <a:rPr lang="pl-PL" sz="3200" dirty="0" err="1" smtClean="0">
                <a:latin typeface="Calibri" panose="020F0502020204030204" pitchFamily="34" charset="0"/>
                <a:cs typeface="Calibri" panose="020F0502020204030204" pitchFamily="34" charset="0"/>
              </a:rPr>
              <a:t>sharing</a:t>
            </a:r>
            <a:endParaRPr lang="pl-PL" sz="3200"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3868738" y="985837"/>
            <a:ext cx="7315200" cy="4876800"/>
          </a:xfrm>
          <a:prstGeom prst="rect">
            <a:avLst/>
          </a:prstGeom>
        </p:spPr>
      </p:pic>
    </p:spTree>
    <p:extLst>
      <p:ext uri="{BB962C8B-B14F-4D97-AF65-F5344CB8AC3E}">
        <p14:creationId xmlns:p14="http://schemas.microsoft.com/office/powerpoint/2010/main" val="19099767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Key</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Strategies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1301" y="864108"/>
            <a:ext cx="7998107" cy="5120640"/>
          </a:xfrm>
        </p:spPr>
        <p:txBody>
          <a:bodyPr>
            <a:noAutofit/>
          </a:bodyPr>
          <a:lstStyle/>
          <a:p>
            <a:r>
              <a:rPr lang="en-US" sz="2400" b="1" dirty="0">
                <a:latin typeface="Calibri" panose="020F0502020204030204" pitchFamily="34" charset="0"/>
                <a:cs typeface="Calibri" panose="020F0502020204030204" pitchFamily="34" charset="0"/>
              </a:rPr>
              <a:t>Investing in public </a:t>
            </a:r>
            <a:r>
              <a:rPr lang="en-US" sz="2400" b="1" dirty="0" smtClean="0">
                <a:latin typeface="Calibri" panose="020F0502020204030204" pitchFamily="34" charset="0"/>
                <a:cs typeface="Calibri" panose="020F0502020204030204" pitchFamily="34" charset="0"/>
              </a:rPr>
              <a:t>transport</a:t>
            </a:r>
            <a:r>
              <a:rPr lang="pl-PL" sz="2400" dirty="0" smtClean="0">
                <a:latin typeface="Calibri" panose="020F0502020204030204" pitchFamily="34" charset="0"/>
                <a:cs typeface="Calibri" panose="020F0502020204030204" pitchFamily="34" charset="0"/>
              </a:rPr>
              <a:t> (</a:t>
            </a:r>
            <a:r>
              <a:rPr lang="pl-PL" sz="2400" dirty="0">
                <a:latin typeface="Calibri" panose="020F0502020204030204" pitchFamily="34" charset="0"/>
                <a:cs typeface="Calibri" panose="020F0502020204030204" pitchFamily="34" charset="0"/>
              </a:rPr>
              <a:t>r</a:t>
            </a:r>
            <a:r>
              <a:rPr lang="en-US" sz="2400" dirty="0" err="1" smtClean="0">
                <a:latin typeface="Calibri" panose="020F0502020204030204" pitchFamily="34" charset="0"/>
                <a:cs typeface="Calibri" panose="020F0502020204030204" pitchFamily="34" charset="0"/>
              </a:rPr>
              <a:t>eliable</a:t>
            </a:r>
            <a:r>
              <a:rPr lang="en-US" sz="2400" dirty="0">
                <a:latin typeface="Calibri" panose="020F0502020204030204" pitchFamily="34" charset="0"/>
                <a:cs typeface="Calibri" panose="020F0502020204030204" pitchFamily="34" charset="0"/>
              </a:rPr>
              <a:t>, frequent, and clean buses, trams, and metro </a:t>
            </a:r>
            <a:r>
              <a:rPr lang="en-US" sz="2400" dirty="0" smtClean="0">
                <a:latin typeface="Calibri" panose="020F0502020204030204" pitchFamily="34" charset="0"/>
                <a:cs typeface="Calibri" panose="020F0502020204030204" pitchFamily="34" charset="0"/>
              </a:rPr>
              <a:t>systems</a:t>
            </a:r>
            <a:r>
              <a:rPr lang="pl-PL" sz="2400" dirty="0" smtClean="0">
                <a:latin typeface="Calibri" panose="020F0502020204030204" pitchFamily="34" charset="0"/>
                <a:cs typeface="Calibri" panose="020F0502020204030204" pitchFamily="34" charset="0"/>
              </a:rPr>
              <a:t>)</a:t>
            </a:r>
          </a:p>
          <a:p>
            <a:r>
              <a:rPr lang="en-US" sz="2400" b="1" dirty="0">
                <a:latin typeface="Calibri" panose="020F0502020204030204" pitchFamily="34" charset="0"/>
                <a:cs typeface="Calibri" panose="020F0502020204030204" pitchFamily="34" charset="0"/>
              </a:rPr>
              <a:t>Promoting active travel</a:t>
            </a:r>
            <a:r>
              <a:rPr lang="en-US" sz="2400" dirty="0">
                <a:latin typeface="Calibri" panose="020F0502020204030204" pitchFamily="34" charset="0"/>
                <a:cs typeface="Calibri" panose="020F0502020204030204" pitchFamily="34" charset="0"/>
              </a:rPr>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Building safe cycling infrastructure and walkable public </a:t>
            </a:r>
            <a:r>
              <a:rPr lang="en-US" sz="2400" dirty="0" smtClean="0">
                <a:latin typeface="Calibri" panose="020F0502020204030204" pitchFamily="34" charset="0"/>
                <a:cs typeface="Calibri" panose="020F0502020204030204" pitchFamily="34" charset="0"/>
              </a:rPr>
              <a:t>spaces</a:t>
            </a:r>
            <a:endParaRPr lang="pl-PL" sz="2400" dirty="0" smtClean="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Supporting zero- and low-emission </a:t>
            </a:r>
            <a:r>
              <a:rPr lang="en-US" sz="2400" b="1" dirty="0" smtClean="0">
                <a:latin typeface="Calibri" panose="020F0502020204030204" pitchFamily="34" charset="0"/>
                <a:cs typeface="Calibri" panose="020F0502020204030204" pitchFamily="34" charset="0"/>
              </a:rPr>
              <a:t>vehicles</a:t>
            </a:r>
            <a:r>
              <a:rPr lang="pl-PL" sz="2400" dirty="0" smtClean="0">
                <a:latin typeface="Calibri" panose="020F0502020204030204" pitchFamily="34" charset="0"/>
                <a:cs typeface="Calibri" panose="020F0502020204030204" pitchFamily="34" charset="0"/>
              </a:rPr>
              <a:t> (</a:t>
            </a:r>
            <a:r>
              <a:rPr lang="pl-PL" sz="2400" dirty="0">
                <a:latin typeface="Calibri" panose="020F0502020204030204" pitchFamily="34" charset="0"/>
                <a:cs typeface="Calibri" panose="020F0502020204030204" pitchFamily="34" charset="0"/>
              </a:rPr>
              <a:t>e</a:t>
            </a:r>
            <a:r>
              <a:rPr lang="en-US" sz="2400" dirty="0" err="1" smtClean="0">
                <a:latin typeface="Calibri" panose="020F0502020204030204" pitchFamily="34" charset="0"/>
                <a:cs typeface="Calibri" panose="020F0502020204030204" pitchFamily="34" charset="0"/>
              </a:rPr>
              <a:t>lectric</a:t>
            </a:r>
            <a:r>
              <a:rPr lang="en-US" sz="2400" dirty="0" smtClean="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buses, taxis, and private </a:t>
            </a:r>
            <a:r>
              <a:rPr lang="en-US" sz="2400" dirty="0" err="1" smtClean="0">
                <a:latin typeface="Calibri" panose="020F0502020204030204" pitchFamily="34" charset="0"/>
                <a:cs typeface="Calibri" panose="020F0502020204030204" pitchFamily="34" charset="0"/>
              </a:rPr>
              <a:t>Evs</a:t>
            </a:r>
            <a:r>
              <a:rPr lang="pl-PL" sz="2400" dirty="0" smtClean="0">
                <a:latin typeface="Calibri" panose="020F0502020204030204" pitchFamily="34" charset="0"/>
                <a:cs typeface="Calibri" panose="020F0502020204030204" pitchFamily="34" charset="0"/>
              </a:rPr>
              <a:t>)</a:t>
            </a:r>
          </a:p>
          <a:p>
            <a:r>
              <a:rPr lang="en-US" sz="2400" b="1" dirty="0">
                <a:latin typeface="Calibri" panose="020F0502020204030204" pitchFamily="34" charset="0"/>
                <a:cs typeface="Calibri" panose="020F0502020204030204" pitchFamily="34" charset="0"/>
              </a:rPr>
              <a:t>Creating Low Emission Zones (</a:t>
            </a:r>
            <a:r>
              <a:rPr lang="en-US" sz="2400" b="1" dirty="0" smtClean="0">
                <a:latin typeface="Calibri" panose="020F0502020204030204" pitchFamily="34" charset="0"/>
                <a:cs typeface="Calibri" panose="020F0502020204030204" pitchFamily="34" charset="0"/>
              </a:rPr>
              <a:t>LEZs)</a:t>
            </a:r>
            <a:r>
              <a:rPr lang="pl-PL" sz="2400" dirty="0" smtClean="0">
                <a:latin typeface="Calibri" panose="020F0502020204030204" pitchFamily="34" charset="0"/>
                <a:cs typeface="Calibri" panose="020F0502020204030204" pitchFamily="34" charset="0"/>
              </a:rPr>
              <a:t> (r</a:t>
            </a:r>
            <a:r>
              <a:rPr lang="en-US" sz="2400" dirty="0" err="1" smtClean="0">
                <a:latin typeface="Calibri" panose="020F0502020204030204" pitchFamily="34" charset="0"/>
                <a:cs typeface="Calibri" panose="020F0502020204030204" pitchFamily="34" charset="0"/>
              </a:rPr>
              <a:t>estricting</a:t>
            </a:r>
            <a:r>
              <a:rPr lang="en-US" sz="2400" dirty="0" smtClean="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high-polluting vehicles in city </a:t>
            </a:r>
            <a:r>
              <a:rPr lang="en-US" sz="2400" dirty="0" smtClean="0">
                <a:latin typeface="Calibri" panose="020F0502020204030204" pitchFamily="34" charset="0"/>
                <a:cs typeface="Calibri" panose="020F0502020204030204" pitchFamily="34" charset="0"/>
              </a:rPr>
              <a:t>centers</a:t>
            </a:r>
            <a:r>
              <a:rPr lang="pl-PL" sz="2400" dirty="0" smtClean="0">
                <a:latin typeface="Calibri" panose="020F0502020204030204" pitchFamily="34" charset="0"/>
                <a:cs typeface="Calibri" panose="020F0502020204030204" pitchFamily="34" charset="0"/>
              </a:rPr>
              <a:t>)</a:t>
            </a:r>
          </a:p>
          <a:p>
            <a:r>
              <a:rPr lang="en-US" sz="2400" b="1" dirty="0">
                <a:latin typeface="Calibri" panose="020F0502020204030204" pitchFamily="34" charset="0"/>
                <a:cs typeface="Calibri" panose="020F0502020204030204" pitchFamily="34" charset="0"/>
              </a:rPr>
              <a:t>Encouraging shared </a:t>
            </a:r>
            <a:r>
              <a:rPr lang="en-US" sz="2400" b="1" dirty="0" smtClean="0">
                <a:latin typeface="Calibri" panose="020F0502020204030204" pitchFamily="34" charset="0"/>
                <a:cs typeface="Calibri" panose="020F0502020204030204" pitchFamily="34" charset="0"/>
              </a:rPr>
              <a:t>mobility</a:t>
            </a:r>
            <a:r>
              <a:rPr lang="pl-PL" sz="2400" dirty="0" smtClean="0">
                <a:latin typeface="Calibri" panose="020F0502020204030204" pitchFamily="34" charset="0"/>
                <a:cs typeface="Calibri" panose="020F0502020204030204" pitchFamily="34" charset="0"/>
              </a:rPr>
              <a:t> (c</a:t>
            </a:r>
            <a:r>
              <a:rPr lang="en-US" sz="2400" dirty="0" err="1" smtClean="0">
                <a:latin typeface="Calibri" panose="020F0502020204030204" pitchFamily="34" charset="0"/>
                <a:cs typeface="Calibri" panose="020F0502020204030204" pitchFamily="34" charset="0"/>
              </a:rPr>
              <a:t>arsharing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bikesharing</a:t>
            </a:r>
            <a:r>
              <a:rPr lang="en-US" sz="2400" dirty="0">
                <a:latin typeface="Calibri" panose="020F0502020204030204" pitchFamily="34" charset="0"/>
                <a:cs typeface="Calibri" panose="020F0502020204030204" pitchFamily="34" charset="0"/>
              </a:rPr>
              <a:t>, and ridesharing reduce the number of vehicles on the road</a:t>
            </a:r>
          </a:p>
          <a:p>
            <a:r>
              <a:rPr lang="en-US" sz="2400" b="1" dirty="0" smtClean="0">
                <a:latin typeface="Calibri" panose="020F0502020204030204" pitchFamily="34" charset="0"/>
                <a:cs typeface="Calibri" panose="020F0502020204030204" pitchFamily="34" charset="0"/>
              </a:rPr>
              <a:t>Integrating </a:t>
            </a:r>
            <a:r>
              <a:rPr lang="en-US" sz="2400" b="1" dirty="0">
                <a:latin typeface="Calibri" panose="020F0502020204030204" pitchFamily="34" charset="0"/>
                <a:cs typeface="Calibri" panose="020F0502020204030204" pitchFamily="34" charset="0"/>
              </a:rPr>
              <a:t>transport and urban </a:t>
            </a:r>
            <a:r>
              <a:rPr lang="en-US" sz="2400" b="1" dirty="0" smtClean="0">
                <a:latin typeface="Calibri" panose="020F0502020204030204" pitchFamily="34" charset="0"/>
                <a:cs typeface="Calibri" panose="020F0502020204030204" pitchFamily="34" charset="0"/>
              </a:rPr>
              <a:t>planning</a:t>
            </a:r>
            <a:r>
              <a:rPr lang="pl-PL" sz="2400" dirty="0" smtClean="0">
                <a:latin typeface="Calibri" panose="020F0502020204030204" pitchFamily="34" charset="0"/>
                <a:cs typeface="Calibri" panose="020F0502020204030204" pitchFamily="34" charset="0"/>
              </a:rPr>
              <a:t> (c</a:t>
            </a:r>
            <a:r>
              <a:rPr lang="en-US" sz="2400" dirty="0" err="1" smtClean="0">
                <a:latin typeface="Calibri" panose="020F0502020204030204" pitchFamily="34" charset="0"/>
                <a:cs typeface="Calibri" panose="020F0502020204030204" pitchFamily="34" charset="0"/>
              </a:rPr>
              <a:t>ompact</a:t>
            </a:r>
            <a:r>
              <a:rPr lang="en-US" sz="2400" dirty="0">
                <a:latin typeface="Calibri" panose="020F0502020204030204" pitchFamily="34" charset="0"/>
                <a:cs typeface="Calibri" panose="020F0502020204030204" pitchFamily="34" charset="0"/>
              </a:rPr>
              <a:t>, mixed-use neighborhoods reduce the need for long </a:t>
            </a:r>
            <a:r>
              <a:rPr lang="en-US" sz="2400" dirty="0" smtClean="0">
                <a:latin typeface="Calibri" panose="020F0502020204030204" pitchFamily="34" charset="0"/>
                <a:cs typeface="Calibri" panose="020F0502020204030204" pitchFamily="34" charset="0"/>
              </a:rPr>
              <a:t>commutes</a:t>
            </a:r>
            <a:r>
              <a:rPr lang="pl-PL" sz="2400" dirty="0" smtClean="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9617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72498" y="98366"/>
            <a:ext cx="8237852" cy="3382462"/>
          </a:xfrm>
        </p:spPr>
        <p:txBody>
          <a:bodyPr>
            <a:normAutofit fontScale="92500"/>
          </a:bodyPr>
          <a:lstStyle/>
          <a:p>
            <a:r>
              <a:rPr lang="en-US" sz="2800" b="1" dirty="0">
                <a:latin typeface="Calibri" panose="020F0502020204030204" pitchFamily="34" charset="0"/>
                <a:cs typeface="Calibri" panose="020F0502020204030204" pitchFamily="34" charset="0"/>
              </a:rPr>
              <a:t>Tootle</a:t>
            </a:r>
            <a:r>
              <a:rPr lang="en-US" sz="2800" dirty="0">
                <a:latin typeface="Calibri" panose="020F0502020204030204" pitchFamily="34" charset="0"/>
                <a:cs typeface="Calibri" panose="020F0502020204030204" pitchFamily="34" charset="0"/>
              </a:rPr>
              <a:t> is a Nepali ride-sharing app that connects passengers with motorcycle or scooter riders in urban areas, especially in Kathmandu</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Motorcycle-based </a:t>
            </a:r>
            <a:r>
              <a:rPr lang="en-US" sz="2800" dirty="0">
                <a:latin typeface="Calibri" panose="020F0502020204030204" pitchFamily="34" charset="0"/>
                <a:cs typeface="Calibri" panose="020F0502020204030204" pitchFamily="34" charset="0"/>
              </a:rPr>
              <a:t>shared mobility service</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Ideal </a:t>
            </a:r>
            <a:r>
              <a:rPr lang="en-US" sz="2800" dirty="0">
                <a:latin typeface="Calibri" panose="020F0502020204030204" pitchFamily="34" charset="0"/>
                <a:cs typeface="Calibri" panose="020F0502020204030204" pitchFamily="34" charset="0"/>
              </a:rPr>
              <a:t>for navigating narrow and congested streets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Popular </a:t>
            </a:r>
            <a:r>
              <a:rPr lang="en-US" sz="2800" dirty="0">
                <a:latin typeface="Calibri" panose="020F0502020204030204" pitchFamily="34" charset="0"/>
                <a:cs typeface="Calibri" panose="020F0502020204030204" pitchFamily="34" charset="0"/>
              </a:rPr>
              <a:t>among students and office workers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 local, low-cost solution for urban transport challenges.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245099" y="545103"/>
            <a:ext cx="2947482" cy="4601183"/>
          </a:xfrm>
        </p:spPr>
        <p:txBody>
          <a:bodyPr>
            <a:normAutofit/>
          </a:bodyPr>
          <a:lstStyle/>
          <a:p>
            <a:r>
              <a:rPr lang="en-US" sz="3200" dirty="0">
                <a:latin typeface="Calibri" panose="020F0502020204030204" pitchFamily="34" charset="0"/>
                <a:cs typeface="Calibri" panose="020F0502020204030204" pitchFamily="34" charset="0"/>
              </a:rPr>
              <a:t>Seeds of solutions </a:t>
            </a:r>
            <a:r>
              <a:rPr lang="en-US" sz="3200" dirty="0" smtClean="0">
                <a:latin typeface="Calibri" panose="020F0502020204030204" pitchFamily="34" charset="0"/>
                <a:cs typeface="Calibri" panose="020F0502020204030204" pitchFamily="34" charset="0"/>
              </a:rPr>
              <a:t>–</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984748"/>
            <a:ext cx="3437681" cy="400110"/>
          </a:xfrm>
          <a:prstGeom prst="rect">
            <a:avLst/>
          </a:prstGeom>
          <a:solidFill>
            <a:schemeClr val="accent2">
              <a:lumMod val="60000"/>
              <a:lumOff val="40000"/>
            </a:schemeClr>
          </a:solidFill>
        </p:spPr>
        <p:txBody>
          <a:bodyPr wrap="square">
            <a:spAutoFit/>
          </a:bodyPr>
          <a:lstStyle/>
          <a:p>
            <a:r>
              <a:rPr lang="pl-PL" sz="2000" b="1" dirty="0" err="1">
                <a:latin typeface="Calibri" panose="020F0502020204030204" pitchFamily="34" charset="0"/>
                <a:cs typeface="Calibri" panose="020F0502020204030204" pitchFamily="34" charset="0"/>
              </a:rPr>
              <a:t>Tootle</a:t>
            </a:r>
            <a:r>
              <a:rPr lang="pl-PL" sz="2000" b="1" dirty="0">
                <a:latin typeface="Calibri" panose="020F0502020204030204" pitchFamily="34" charset="0"/>
                <a:cs typeface="Calibri" panose="020F0502020204030204" pitchFamily="34" charset="0"/>
              </a:rPr>
              <a:t> (Nepal)</a:t>
            </a:r>
          </a:p>
        </p:txBody>
      </p:sp>
      <p:pic>
        <p:nvPicPr>
          <p:cNvPr id="6" name="Obraz 5"/>
          <p:cNvPicPr>
            <a:picLocks noChangeAspect="1"/>
          </p:cNvPicPr>
          <p:nvPr/>
        </p:nvPicPr>
        <p:blipFill>
          <a:blip r:embed="rId3"/>
          <a:stretch>
            <a:fillRect/>
          </a:stretch>
        </p:blipFill>
        <p:spPr>
          <a:xfrm>
            <a:off x="6759615" y="3410674"/>
            <a:ext cx="4761054" cy="3174037"/>
          </a:xfrm>
          <a:prstGeom prst="rect">
            <a:avLst/>
          </a:prstGeom>
        </p:spPr>
      </p:pic>
      <p:sp>
        <p:nvSpPr>
          <p:cNvPr id="7" name="Prostokąt 6"/>
          <p:cNvSpPr/>
          <p:nvPr/>
        </p:nvSpPr>
        <p:spPr>
          <a:xfrm>
            <a:off x="5688957" y="6584711"/>
            <a:ext cx="6096000" cy="246221"/>
          </a:xfrm>
          <a:prstGeom prst="rect">
            <a:avLst/>
          </a:prstGeom>
        </p:spPr>
        <p:txBody>
          <a:bodyPr>
            <a:spAutoFit/>
          </a:bodyPr>
          <a:lstStyle/>
          <a:p>
            <a:r>
              <a:rPr lang="pl-PL" sz="1000" dirty="0"/>
              <a:t>https://www.dignityunbound.org/doing-development-differently-nepal-tootling-towards-prosperity/index.html</a:t>
            </a:r>
          </a:p>
        </p:txBody>
      </p:sp>
      <p:pic>
        <p:nvPicPr>
          <p:cNvPr id="8" name="Obraz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692961"/>
            <a:ext cx="3437681" cy="2291787"/>
          </a:xfrm>
          <a:prstGeom prst="rect">
            <a:avLst/>
          </a:prstGeom>
        </p:spPr>
      </p:pic>
      <p:sp>
        <p:nvSpPr>
          <p:cNvPr id="9" name="Prostokąt 8"/>
          <p:cNvSpPr/>
          <p:nvPr/>
        </p:nvSpPr>
        <p:spPr>
          <a:xfrm>
            <a:off x="-1" y="6481823"/>
            <a:ext cx="3808072" cy="369332"/>
          </a:xfrm>
          <a:prstGeom prst="rect">
            <a:avLst/>
          </a:prstGeom>
        </p:spPr>
        <p:txBody>
          <a:bodyPr wrap="square">
            <a:spAutoFit/>
          </a:bodyPr>
          <a:lstStyle/>
          <a:p>
            <a:r>
              <a:rPr lang="pl-PL" sz="900" dirty="0"/>
              <a:t>https://kathmandupost.com/money/2024/04/16/tootle-introduces-new-commission-rates-for-riders</a:t>
            </a:r>
          </a:p>
        </p:txBody>
      </p:sp>
      <p:sp>
        <p:nvSpPr>
          <p:cNvPr id="10" name="Prostokąt 9"/>
          <p:cNvSpPr/>
          <p:nvPr/>
        </p:nvSpPr>
        <p:spPr>
          <a:xfrm>
            <a:off x="3553428" y="98366"/>
            <a:ext cx="8148577" cy="3223568"/>
          </a:xfrm>
          <a:prstGeom prst="rect">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8485623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alpha val="39000"/>
          </a:schemeClr>
        </a:solid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stretch>
            <a:fillRect/>
          </a:stretch>
        </p:blipFill>
        <p:spPr>
          <a:xfrm>
            <a:off x="-151552" y="3911504"/>
            <a:ext cx="3740783" cy="2073244"/>
          </a:xfrm>
          <a:prstGeom prst="rect">
            <a:avLst/>
          </a:prstGeom>
          <a:solidFill>
            <a:schemeClr val="bg1">
              <a:alpha val="22000"/>
            </a:schemeClr>
          </a:solidFill>
          <a:effectLst>
            <a:outerShdw blurRad="50800" dist="50800" dir="5400000" algn="ctr" rotWithShape="0">
              <a:srgbClr val="000000">
                <a:alpha val="3000"/>
              </a:srgbClr>
            </a:outerShdw>
          </a:effectLst>
        </p:spPr>
      </p:pic>
      <p:sp>
        <p:nvSpPr>
          <p:cNvPr id="3" name="Symbol zastępczy zawartości 2"/>
          <p:cNvSpPr>
            <a:spLocks noGrp="1"/>
          </p:cNvSpPr>
          <p:nvPr>
            <p:ph idx="1"/>
          </p:nvPr>
        </p:nvSpPr>
        <p:spPr>
          <a:xfrm>
            <a:off x="3589231" y="759076"/>
            <a:ext cx="8033106" cy="4785197"/>
          </a:xfrm>
        </p:spPr>
        <p:txBody>
          <a:bodyPr>
            <a:normAutofit/>
          </a:bodyPr>
          <a:lstStyle/>
          <a:p>
            <a:endParaRPr lang="pl-PL" sz="2800" b="1" dirty="0" smtClean="0">
              <a:latin typeface="Calibri" panose="020F0502020204030204" pitchFamily="34" charset="0"/>
              <a:cs typeface="Calibri" panose="020F0502020204030204" pitchFamily="34" charset="0"/>
            </a:endParaRPr>
          </a:p>
          <a:p>
            <a:r>
              <a:rPr lang="en-US" sz="2800" dirty="0" err="1" smtClean="0">
                <a:latin typeface="Calibri" panose="020F0502020204030204" pitchFamily="34" charset="0"/>
                <a:cs typeface="Calibri" panose="020F0502020204030204" pitchFamily="34" charset="0"/>
              </a:rPr>
              <a:t>Pathao</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is a Bangladeshi tech company that provides on-demand transportation, logistics, and digital payment services. It was founded in 2015 and has grown to become one of the largest digital platforms in the country.</a:t>
            </a:r>
            <a:endParaRPr lang="pl-PL" sz="2800" dirty="0">
              <a:latin typeface="Calibri" panose="020F0502020204030204" pitchFamily="34" charset="0"/>
              <a:cs typeface="Calibri" panose="020F0502020204030204" pitchFamily="34" charset="0"/>
            </a:endParaRPr>
          </a:p>
          <a:p>
            <a:r>
              <a:rPr lang="en-US" sz="2800" dirty="0" err="1" smtClean="0">
                <a:latin typeface="Calibri" panose="020F0502020204030204" pitchFamily="34" charset="0"/>
                <a:cs typeface="Calibri" panose="020F0502020204030204" pitchFamily="34" charset="0"/>
              </a:rPr>
              <a:t>Pathao</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started as a motorcycle ride-sharing app, helping commuters avoid traffic jams in cities like Dhaka and </a:t>
            </a:r>
            <a:r>
              <a:rPr lang="en-US" sz="2800" dirty="0" smtClean="0">
                <a:latin typeface="Calibri" panose="020F0502020204030204" pitchFamily="34" charset="0"/>
                <a:cs typeface="Calibri" panose="020F0502020204030204" pitchFamily="34" charset="0"/>
              </a:rPr>
              <a:t>Chittagong</a:t>
            </a:r>
            <a:r>
              <a:rPr lang="pl-PL" sz="2800" dirty="0" smtClean="0">
                <a:latin typeface="Calibri" panose="020F0502020204030204" pitchFamily="34" charset="0"/>
                <a:cs typeface="Calibri" panose="020F0502020204030204" pitchFamily="34" charset="0"/>
              </a:rPr>
              <a:t> (m</a:t>
            </a:r>
            <a:r>
              <a:rPr lang="en-US" sz="2800" dirty="0" err="1" smtClean="0">
                <a:latin typeface="Calibri" panose="020F0502020204030204" pitchFamily="34" charset="0"/>
                <a:cs typeface="Calibri" panose="020F0502020204030204" pitchFamily="34" charset="0"/>
              </a:rPr>
              <a:t>otorbikes</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are ideal for narrow streets and fast movement in dense urban </a:t>
            </a:r>
            <a:r>
              <a:rPr lang="en-US" sz="2800" dirty="0" smtClean="0">
                <a:latin typeface="Calibri" panose="020F0502020204030204" pitchFamily="34" charset="0"/>
                <a:cs typeface="Calibri" panose="020F0502020204030204" pitchFamily="34" charset="0"/>
              </a:rPr>
              <a:t>areas</a:t>
            </a:r>
            <a:r>
              <a:rPr lang="pl-PL" sz="2800" dirty="0" smtClean="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357092" y="574291"/>
            <a:ext cx="2947482" cy="4601183"/>
          </a:xfrm>
        </p:spPr>
        <p:txBody>
          <a:bodyPr>
            <a:normAutofit/>
          </a:bodyPr>
          <a:lstStyle/>
          <a:p>
            <a:r>
              <a:rPr lang="en-US" sz="3200" dirty="0">
                <a:latin typeface="Calibri" panose="020F0502020204030204" pitchFamily="34" charset="0"/>
                <a:cs typeface="Calibri" panose="020F0502020204030204" pitchFamily="34" charset="0"/>
              </a:rPr>
              <a:t>Seeds of solutions </a:t>
            </a:r>
            <a:r>
              <a:rPr lang="en-US" sz="3200" dirty="0" smtClean="0">
                <a:latin typeface="Calibri" panose="020F0502020204030204" pitchFamily="34" charset="0"/>
                <a:cs typeface="Calibri" panose="020F0502020204030204" pitchFamily="34" charset="0"/>
              </a:rPr>
              <a:t>–</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5984748"/>
            <a:ext cx="3472405" cy="400110"/>
          </a:xfrm>
          <a:prstGeom prst="rect">
            <a:avLst/>
          </a:prstGeom>
          <a:solidFill>
            <a:schemeClr val="accent2">
              <a:lumMod val="60000"/>
              <a:lumOff val="40000"/>
            </a:schemeClr>
          </a:solidFill>
        </p:spPr>
        <p:txBody>
          <a:bodyPr wrap="square">
            <a:spAutoFit/>
          </a:bodyPr>
          <a:lstStyle/>
          <a:p>
            <a:r>
              <a:rPr lang="pl-PL" sz="2000" b="1" dirty="0" err="1" smtClean="0">
                <a:latin typeface="Calibri" panose="020F0502020204030204" pitchFamily="34" charset="0"/>
                <a:cs typeface="Calibri" panose="020F0502020204030204" pitchFamily="34" charset="0"/>
              </a:rPr>
              <a:t>Pathao</a:t>
            </a:r>
            <a:r>
              <a:rPr lang="pl-PL" sz="2000" b="1" dirty="0" smtClean="0">
                <a:latin typeface="Calibri" panose="020F0502020204030204" pitchFamily="34" charset="0"/>
                <a:cs typeface="Calibri" panose="020F0502020204030204" pitchFamily="34" charset="0"/>
              </a:rPr>
              <a:t>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
        <p:nvSpPr>
          <p:cNvPr id="7" name="Prostokąt 6"/>
          <p:cNvSpPr/>
          <p:nvPr/>
        </p:nvSpPr>
        <p:spPr>
          <a:xfrm>
            <a:off x="128314" y="6474361"/>
            <a:ext cx="3485147" cy="230832"/>
          </a:xfrm>
          <a:prstGeom prst="rect">
            <a:avLst/>
          </a:prstGeom>
        </p:spPr>
        <p:txBody>
          <a:bodyPr wrap="square">
            <a:spAutoFit/>
          </a:bodyPr>
          <a:lstStyle/>
          <a:p>
            <a:r>
              <a:rPr lang="pl-PL" sz="900" dirty="0">
                <a:latin typeface="Calibri" panose="020F0502020204030204" pitchFamily="34" charset="0"/>
                <a:cs typeface="Calibri" panose="020F0502020204030204" pitchFamily="34" charset="0"/>
              </a:rPr>
              <a:t>https://www.mongodb.com/solutions/customer-case-studies/pathao</a:t>
            </a:r>
          </a:p>
        </p:txBody>
      </p:sp>
      <p:sp>
        <p:nvSpPr>
          <p:cNvPr id="9" name="Prostokąt 8"/>
          <p:cNvSpPr/>
          <p:nvPr/>
        </p:nvSpPr>
        <p:spPr>
          <a:xfrm>
            <a:off x="3613461" y="759076"/>
            <a:ext cx="8032830" cy="5625782"/>
          </a:xfrm>
          <a:prstGeom prst="rect">
            <a:avLst/>
          </a:prstGeom>
          <a:solidFill>
            <a:schemeClr val="accent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5903357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634451" y="525332"/>
            <a:ext cx="7928658" cy="5693768"/>
          </a:xfrm>
          <a:prstGeom prst="rect">
            <a:avLst/>
          </a:prstGeom>
        </p:spPr>
      </p:pic>
      <p:sp>
        <p:nvSpPr>
          <p:cNvPr id="5" name="Tytuł 1"/>
          <p:cNvSpPr txBox="1">
            <a:spLocks/>
          </p:cNvSpPr>
          <p:nvPr/>
        </p:nvSpPr>
        <p:spPr>
          <a:xfrm>
            <a:off x="135006" y="834470"/>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smtClean="0">
                <a:latin typeface="Calibri" panose="020F0502020204030204" pitchFamily="34" charset="0"/>
                <a:cs typeface="Calibri" panose="020F0502020204030204" pitchFamily="34" charset="0"/>
              </a:rPr>
              <a:t>Seeds of solutions –</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6020237"/>
            <a:ext cx="3437681" cy="400110"/>
          </a:xfrm>
          <a:prstGeom prst="rect">
            <a:avLst/>
          </a:prstGeom>
          <a:solidFill>
            <a:schemeClr val="accent2">
              <a:lumMod val="60000"/>
              <a:lumOff val="40000"/>
            </a:schemeClr>
          </a:solidFill>
        </p:spPr>
        <p:txBody>
          <a:bodyPr wrap="square">
            <a:spAutoFit/>
          </a:bodyPr>
          <a:lstStyle/>
          <a:p>
            <a:r>
              <a:rPr lang="pl-PL" sz="2000" b="1" dirty="0" err="1" smtClean="0">
                <a:latin typeface="Calibri" panose="020F0502020204030204" pitchFamily="34" charset="0"/>
                <a:cs typeface="Calibri" panose="020F0502020204030204" pitchFamily="34" charset="0"/>
              </a:rPr>
              <a:t>Pathao</a:t>
            </a:r>
            <a:r>
              <a:rPr lang="pl-PL" sz="2000" b="1" dirty="0" smtClean="0">
                <a:latin typeface="Calibri" panose="020F0502020204030204" pitchFamily="34" charset="0"/>
                <a:cs typeface="Calibri" panose="020F0502020204030204" pitchFamily="34" charset="0"/>
              </a:rPr>
              <a:t>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
        <p:nvSpPr>
          <p:cNvPr id="7" name="Prostokąt 6"/>
          <p:cNvSpPr/>
          <p:nvPr/>
        </p:nvSpPr>
        <p:spPr>
          <a:xfrm>
            <a:off x="3217762" y="6304931"/>
            <a:ext cx="8345347" cy="230832"/>
          </a:xfrm>
          <a:prstGeom prst="rect">
            <a:avLst/>
          </a:prstGeom>
        </p:spPr>
        <p:txBody>
          <a:bodyPr wrap="square">
            <a:spAutoFit/>
          </a:bodyPr>
          <a:lstStyle/>
          <a:p>
            <a:pPr algn="r"/>
            <a:r>
              <a:rPr lang="pl-PL" sz="900" dirty="0"/>
              <a:t>https://www.tbsnews.net/bangladesh/how-pathao-stays-lone-profitable-start-726214</a:t>
            </a:r>
          </a:p>
        </p:txBody>
      </p:sp>
    </p:spTree>
    <p:extLst>
      <p:ext uri="{BB962C8B-B14F-4D97-AF65-F5344CB8AC3E}">
        <p14:creationId xmlns:p14="http://schemas.microsoft.com/office/powerpoint/2010/main" val="8628513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5648" y="748361"/>
            <a:ext cx="7821162" cy="5120640"/>
          </a:xfrm>
        </p:spPr>
        <p:txBody>
          <a:bodyPr>
            <a:normAutofit/>
          </a:bodyPr>
          <a:lstStyle/>
          <a:p>
            <a:r>
              <a:rPr lang="en-US"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Pathao</a:t>
            </a:r>
            <a:r>
              <a:rPr lang="pl-PL" sz="2800" b="1" dirty="0">
                <a:latin typeface="Calibri" panose="020F0502020204030204" pitchFamily="34" charset="0"/>
                <a:cs typeface="Calibri" panose="020F0502020204030204" pitchFamily="34" charset="0"/>
              </a:rPr>
              <a:t> Car: </a:t>
            </a:r>
            <a:r>
              <a:rPr lang="en-US" sz="2800" dirty="0">
                <a:latin typeface="Calibri" panose="020F0502020204030204" pitchFamily="34" charset="0"/>
                <a:cs typeface="Calibri" panose="020F0502020204030204" pitchFamily="34" charset="0"/>
              </a:rPr>
              <a:t>Offers private car rides through the app</a:t>
            </a:r>
            <a:r>
              <a:rPr lang="pl-PL" sz="2800" dirty="0">
                <a:latin typeface="Calibri" panose="020F0502020204030204" pitchFamily="34" charset="0"/>
                <a:cs typeface="Calibri" panose="020F0502020204030204" pitchFamily="34" charset="0"/>
              </a:rPr>
              <a:t> (s</a:t>
            </a:r>
            <a:r>
              <a:rPr lang="en-US" sz="2800" dirty="0" err="1">
                <a:latin typeface="Calibri" panose="020F0502020204030204" pitchFamily="34" charset="0"/>
                <a:cs typeface="Calibri" panose="020F0502020204030204" pitchFamily="34" charset="0"/>
              </a:rPr>
              <a:t>uitable</a:t>
            </a:r>
            <a:r>
              <a:rPr lang="en-US" sz="2800" dirty="0">
                <a:latin typeface="Calibri" panose="020F0502020204030204" pitchFamily="34" charset="0"/>
                <a:cs typeface="Calibri" panose="020F0502020204030204" pitchFamily="34" charset="0"/>
              </a:rPr>
              <a:t> for longer commutes or when traveling in groups</a:t>
            </a:r>
            <a:r>
              <a:rPr lang="pl-PL" sz="2800" dirty="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a:t>
            </a:r>
            <a:endParaRPr lang="pl-PL" sz="2800" b="1" dirty="0" smtClean="0">
              <a:latin typeface="Calibri" panose="020F0502020204030204" pitchFamily="34" charset="0"/>
              <a:cs typeface="Calibri" panose="020F0502020204030204" pitchFamily="34" charset="0"/>
            </a:endParaRPr>
          </a:p>
          <a:p>
            <a:r>
              <a:rPr lang="pl-PL" sz="2800" b="1" dirty="0" smtClean="0">
                <a:latin typeface="Calibri" panose="020F0502020204030204" pitchFamily="34" charset="0"/>
                <a:cs typeface="Calibri" panose="020F0502020204030204" pitchFamily="34" charset="0"/>
              </a:rPr>
              <a:t>Parcel </a:t>
            </a:r>
            <a:r>
              <a:rPr lang="pl-PL" sz="2800" b="1" dirty="0">
                <a:latin typeface="Calibri" panose="020F0502020204030204" pitchFamily="34" charset="0"/>
                <a:cs typeface="Calibri" panose="020F0502020204030204" pitchFamily="34" charset="0"/>
              </a:rPr>
              <a:t>&amp; Food </a:t>
            </a:r>
            <a:r>
              <a:rPr lang="pl-PL" sz="2800" b="1" dirty="0" smtClean="0">
                <a:latin typeface="Calibri" panose="020F0502020204030204" pitchFamily="34" charset="0"/>
                <a:cs typeface="Calibri" panose="020F0502020204030204" pitchFamily="34" charset="0"/>
              </a:rPr>
              <a:t>Delivery: </a:t>
            </a:r>
            <a:r>
              <a:rPr lang="pl-PL" sz="2800" dirty="0" smtClean="0">
                <a:latin typeface="Calibri" panose="020F0502020204030204" pitchFamily="34" charset="0"/>
                <a:cs typeface="Calibri" panose="020F0502020204030204" pitchFamily="34" charset="0"/>
              </a:rPr>
              <a:t>It </a:t>
            </a:r>
            <a:r>
              <a:rPr lang="pl-PL" sz="2800" dirty="0" err="1" smtClean="0">
                <a:latin typeface="Calibri" panose="020F0502020204030204" pitchFamily="34" charset="0"/>
                <a:cs typeface="Calibri" panose="020F0502020204030204" pitchFamily="34" charset="0"/>
              </a:rPr>
              <a:t>also</a:t>
            </a:r>
            <a:r>
              <a:rPr lang="pl-PL" sz="2800" dirty="0" smtClean="0">
                <a:latin typeface="Calibri" panose="020F0502020204030204" pitchFamily="34" charset="0"/>
                <a:cs typeface="Calibri" panose="020F0502020204030204" pitchFamily="34" charset="0"/>
              </a:rPr>
              <a:t> </a:t>
            </a:r>
            <a:r>
              <a:rPr lang="pl-PL" sz="2800" dirty="0">
                <a:latin typeface="Calibri" panose="020F0502020204030204" pitchFamily="34" charset="0"/>
                <a:cs typeface="Calibri" panose="020F0502020204030204" pitchFamily="34" charset="0"/>
              </a:rPr>
              <a:t>p</a:t>
            </a:r>
            <a:r>
              <a:rPr lang="en-US" sz="2800" dirty="0" err="1" smtClean="0">
                <a:latin typeface="Calibri" panose="020F0502020204030204" pitchFamily="34" charset="0"/>
                <a:cs typeface="Calibri" panose="020F0502020204030204" pitchFamily="34" charset="0"/>
              </a:rPr>
              <a:t>rovides</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logistics services for e-commerce and food delivery </a:t>
            </a:r>
            <a:r>
              <a:rPr lang="en-US" sz="2800" dirty="0" smtClean="0">
                <a:latin typeface="Calibri" panose="020F0502020204030204" pitchFamily="34" charset="0"/>
                <a:cs typeface="Calibri" panose="020F0502020204030204" pitchFamily="34" charset="0"/>
              </a:rPr>
              <a:t>businesses.</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Small </a:t>
            </a:r>
            <a:r>
              <a:rPr lang="en-US" sz="2800" dirty="0">
                <a:latin typeface="Calibri" panose="020F0502020204030204" pitchFamily="34" charset="0"/>
                <a:cs typeface="Calibri" panose="020F0502020204030204" pitchFamily="34" charset="0"/>
              </a:rPr>
              <a:t>businesses and individuals can use </a:t>
            </a:r>
            <a:r>
              <a:rPr lang="en-US" sz="2800" dirty="0" err="1">
                <a:latin typeface="Calibri" panose="020F0502020204030204" pitchFamily="34" charset="0"/>
                <a:cs typeface="Calibri" panose="020F0502020204030204" pitchFamily="34" charset="0"/>
              </a:rPr>
              <a:t>Pathao</a:t>
            </a:r>
            <a:r>
              <a:rPr lang="en-US" sz="2800" dirty="0">
                <a:latin typeface="Calibri" panose="020F0502020204030204" pitchFamily="34" charset="0"/>
                <a:cs typeface="Calibri" panose="020F0502020204030204" pitchFamily="34" charset="0"/>
              </a:rPr>
              <a:t> for sending packages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Pathao</a:t>
            </a:r>
            <a:r>
              <a:rPr lang="pl-PL" sz="2800" b="1" dirty="0">
                <a:latin typeface="Calibri" panose="020F0502020204030204" pitchFamily="34" charset="0"/>
                <a:cs typeface="Calibri" panose="020F0502020204030204" pitchFamily="34" charset="0"/>
              </a:rPr>
              <a:t> </a:t>
            </a:r>
            <a:r>
              <a:rPr lang="pl-PL" sz="2800" b="1" dirty="0" err="1" smtClean="0">
                <a:latin typeface="Calibri" panose="020F0502020204030204" pitchFamily="34" charset="0"/>
                <a:cs typeface="Calibri" panose="020F0502020204030204" pitchFamily="34" charset="0"/>
              </a:rPr>
              <a:t>Pay</a:t>
            </a:r>
            <a:r>
              <a:rPr lang="pl-PL" sz="2800" b="1"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A </a:t>
            </a:r>
            <a:r>
              <a:rPr lang="en-US" sz="2800" dirty="0">
                <a:latin typeface="Calibri" panose="020F0502020204030204" pitchFamily="34" charset="0"/>
                <a:cs typeface="Calibri" panose="020F0502020204030204" pitchFamily="34" charset="0"/>
              </a:rPr>
              <a:t>digital wallet and payment gateway </a:t>
            </a:r>
            <a:r>
              <a:rPr lang="pl-PL" sz="2800" dirty="0" err="1" smtClean="0">
                <a:latin typeface="Calibri" panose="020F0502020204030204" pitchFamily="34" charset="0"/>
                <a:cs typeface="Calibri" panose="020F0502020204030204" pitchFamily="34" charset="0"/>
              </a:rPr>
              <a:t>is</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integrated </a:t>
            </a:r>
            <a:r>
              <a:rPr lang="en-US" sz="2800" dirty="0">
                <a:latin typeface="Calibri" panose="020F0502020204030204" pitchFamily="34" charset="0"/>
                <a:cs typeface="Calibri" panose="020F0502020204030204" pitchFamily="34" charset="0"/>
              </a:rPr>
              <a:t>with the </a:t>
            </a:r>
            <a:r>
              <a:rPr lang="en-US" sz="2800" dirty="0" smtClean="0">
                <a:latin typeface="Calibri" panose="020F0502020204030204" pitchFamily="34" charset="0"/>
                <a:cs typeface="Calibri" panose="020F0502020204030204" pitchFamily="34" charset="0"/>
              </a:rPr>
              <a:t>app.</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Enables </a:t>
            </a:r>
            <a:r>
              <a:rPr lang="en-US" sz="2800" dirty="0">
                <a:latin typeface="Calibri" panose="020F0502020204030204" pitchFamily="34" charset="0"/>
                <a:cs typeface="Calibri" panose="020F0502020204030204" pitchFamily="34" charset="0"/>
              </a:rPr>
              <a:t>cashless transactions, which increases convenience and safety.</a:t>
            </a:r>
            <a:endParaRPr lang="pl-PL" sz="2800" dirty="0">
              <a:latin typeface="Calibri" panose="020F0502020204030204" pitchFamily="34" charset="0"/>
              <a:cs typeface="Calibri" panose="020F0502020204030204" pitchFamily="34" charset="0"/>
            </a:endParaRPr>
          </a:p>
        </p:txBody>
      </p:sp>
      <p:sp>
        <p:nvSpPr>
          <p:cNvPr id="6"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smtClean="0">
                <a:latin typeface="Calibri" panose="020F0502020204030204" pitchFamily="34" charset="0"/>
                <a:cs typeface="Calibri" panose="020F0502020204030204" pitchFamily="34" charset="0"/>
              </a:rPr>
              <a:t>Seeds of solutions –</a:t>
            </a:r>
            <a:r>
              <a:rPr lang="pl-PL" sz="3200" dirty="0" smtClean="0">
                <a:latin typeface="Calibri" panose="020F0502020204030204" pitchFamily="34" charset="0"/>
                <a:cs typeface="Calibri" panose="020F0502020204030204" pitchFamily="34" charset="0"/>
              </a:rPr>
              <a:t> </a:t>
            </a:r>
            <a:r>
              <a:rPr lang="en-US" sz="3200" dirty="0" smtClean="0">
                <a:latin typeface="Calibri" panose="020F0502020204030204" pitchFamily="34" charset="0"/>
                <a:cs typeface="Calibri" panose="020F0502020204030204" pitchFamily="34" charset="0"/>
              </a:rPr>
              <a:t>local initiatives</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0" y="5984748"/>
            <a:ext cx="3437681" cy="400110"/>
          </a:xfrm>
          <a:prstGeom prst="rect">
            <a:avLst/>
          </a:prstGeom>
          <a:solidFill>
            <a:schemeClr val="accent2">
              <a:lumMod val="60000"/>
              <a:lumOff val="40000"/>
            </a:schemeClr>
          </a:solidFill>
        </p:spPr>
        <p:txBody>
          <a:bodyPr wrap="square">
            <a:spAutoFit/>
          </a:bodyPr>
          <a:lstStyle/>
          <a:p>
            <a:r>
              <a:rPr lang="pl-PL" sz="2000" b="1" dirty="0" err="1" smtClean="0">
                <a:latin typeface="Calibri" panose="020F0502020204030204" pitchFamily="34" charset="0"/>
                <a:cs typeface="Calibri" panose="020F0502020204030204" pitchFamily="34" charset="0"/>
              </a:rPr>
              <a:t>Pathao</a:t>
            </a:r>
            <a:r>
              <a:rPr lang="pl-PL" sz="2000" b="1" dirty="0" smtClean="0">
                <a:latin typeface="Calibri" panose="020F0502020204030204" pitchFamily="34" charset="0"/>
                <a:cs typeface="Calibri" panose="020F0502020204030204" pitchFamily="34" charset="0"/>
              </a:rPr>
              <a:t> (</a:t>
            </a:r>
            <a:r>
              <a:rPr lang="pl-PL" sz="2000" b="1" dirty="0" err="1" smtClean="0">
                <a:latin typeface="Calibri" panose="020F0502020204030204" pitchFamily="34" charset="0"/>
                <a:cs typeface="Calibri" panose="020F0502020204030204" pitchFamily="34" charset="0"/>
              </a:rPr>
              <a:t>Bangladesh</a:t>
            </a:r>
            <a:r>
              <a:rPr lang="pl-PL" sz="2000" b="1" dirty="0" smtClean="0">
                <a:latin typeface="Calibri" panose="020F0502020204030204" pitchFamily="34" charset="0"/>
                <a:cs typeface="Calibri" panose="020F0502020204030204" pitchFamily="34" charset="0"/>
              </a:rPr>
              <a:t>)</a:t>
            </a:r>
            <a:endParaRPr lang="pl-PL" sz="2000" b="1" dirty="0">
              <a:latin typeface="Calibri" panose="020F0502020204030204" pitchFamily="34" charset="0"/>
              <a:cs typeface="Calibri" panose="020F0502020204030204" pitchFamily="34" charset="0"/>
            </a:endParaRPr>
          </a:p>
        </p:txBody>
      </p:sp>
      <p:sp>
        <p:nvSpPr>
          <p:cNvPr id="8" name="Prostokąt 7"/>
          <p:cNvSpPr/>
          <p:nvPr/>
        </p:nvSpPr>
        <p:spPr>
          <a:xfrm>
            <a:off x="3695648" y="748360"/>
            <a:ext cx="8029506" cy="5636497"/>
          </a:xfrm>
          <a:prstGeom prst="rect">
            <a:avLst/>
          </a:prstGeom>
          <a:solidFill>
            <a:schemeClr val="accent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9032669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Electrification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Trends</a:t>
            </a:r>
            <a:r>
              <a:rPr lang="pl-PL" sz="3200" dirty="0">
                <a:latin typeface="Calibri" panose="020F0502020204030204" pitchFamily="34" charset="0"/>
                <a:cs typeface="Calibri" panose="020F0502020204030204" pitchFamily="34" charset="0"/>
              </a:rPr>
              <a:t> in Urban Transport</a:t>
            </a:r>
          </a:p>
        </p:txBody>
      </p:sp>
      <p:sp>
        <p:nvSpPr>
          <p:cNvPr id="3" name="Symbol zastępczy zawartości 2"/>
          <p:cNvSpPr>
            <a:spLocks noGrp="1"/>
          </p:cNvSpPr>
          <p:nvPr>
            <p:ph idx="1"/>
          </p:nvPr>
        </p:nvSpPr>
        <p:spPr>
          <a:xfrm>
            <a:off x="3620530" y="864108"/>
            <a:ext cx="8000453" cy="5120640"/>
          </a:xfrm>
        </p:spPr>
        <p:txBody>
          <a:bodyPr>
            <a:normAutofit lnSpcReduction="10000"/>
          </a:bodyPr>
          <a:lstStyle/>
          <a:p>
            <a:r>
              <a:rPr lang="en-US" sz="2800" dirty="0">
                <a:latin typeface="Calibri" panose="020F0502020204030204" pitchFamily="34" charset="0"/>
                <a:cs typeface="Calibri" panose="020F0502020204030204" pitchFamily="34" charset="0"/>
              </a:rPr>
              <a:t>Urban transport is increasingly shifting toward electrification, replacing fossil fuel–based systems with electric alternatives such as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    Electric </a:t>
            </a:r>
            <a:r>
              <a:rPr lang="en-US" sz="2800" dirty="0" smtClean="0">
                <a:latin typeface="Calibri" panose="020F0502020204030204" pitchFamily="34" charset="0"/>
                <a:cs typeface="Calibri" panose="020F0502020204030204" pitchFamily="34" charset="0"/>
              </a:rPr>
              <a:t>buses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    Electric cars and </a:t>
            </a:r>
            <a:r>
              <a:rPr lang="en-US" sz="2800" dirty="0" smtClean="0">
                <a:latin typeface="Calibri" panose="020F0502020204030204" pitchFamily="34" charset="0"/>
                <a:cs typeface="Calibri" panose="020F0502020204030204" pitchFamily="34" charset="0"/>
              </a:rPr>
              <a:t>taxis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    Electric two- and </a:t>
            </a:r>
            <a:r>
              <a:rPr lang="en-US" sz="2800" dirty="0" smtClean="0">
                <a:latin typeface="Calibri" panose="020F0502020204030204" pitchFamily="34" charset="0"/>
                <a:cs typeface="Calibri" panose="020F0502020204030204" pitchFamily="34" charset="0"/>
              </a:rPr>
              <a:t>three-wheelers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    Light rail and metro </a:t>
            </a:r>
            <a:r>
              <a:rPr lang="en-US" sz="2800" dirty="0" smtClean="0">
                <a:latin typeface="Calibri" panose="020F0502020204030204" pitchFamily="34" charset="0"/>
                <a:cs typeface="Calibri" panose="020F0502020204030204" pitchFamily="34" charset="0"/>
              </a:rPr>
              <a:t>systems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    Electric micro-mobility (e-bikes, </a:t>
            </a:r>
            <a:r>
              <a:rPr lang="en-US" sz="2800" dirty="0" smtClean="0">
                <a:latin typeface="Calibri" panose="020F0502020204030204" pitchFamily="34" charset="0"/>
                <a:cs typeface="Calibri" panose="020F0502020204030204" pitchFamily="34" charset="0"/>
              </a:rPr>
              <a:t>e-scooters)</a:t>
            </a:r>
            <a:endParaRPr lang="pl-PL" sz="2800" dirty="0">
              <a:latin typeface="Calibri" panose="020F0502020204030204" pitchFamily="34" charset="0"/>
              <a:cs typeface="Calibri" panose="020F0502020204030204" pitchFamily="34" charset="0"/>
            </a:endParaRPr>
          </a:p>
          <a:p>
            <a:pPr marL="502920" lvl="1" indent="0">
              <a:buNone/>
            </a:pPr>
            <a:r>
              <a:rPr lang="en-US" sz="2800" dirty="0" smtClean="0">
                <a:latin typeface="Calibri" panose="020F0502020204030204" pitchFamily="34" charset="0"/>
                <a:cs typeface="Calibri" panose="020F0502020204030204" pitchFamily="34" charset="0"/>
              </a:rPr>
              <a:t>This </a:t>
            </a:r>
            <a:r>
              <a:rPr lang="en-US" sz="2800" dirty="0">
                <a:latin typeface="Calibri" panose="020F0502020204030204" pitchFamily="34" charset="0"/>
                <a:cs typeface="Calibri" panose="020F0502020204030204" pitchFamily="34" charset="0"/>
              </a:rPr>
              <a:t>trend is supported by rapid advancements in battery technology, declining costs of renewable energy, and global efforts to reduce greenhouse gas emissions.</a:t>
            </a:r>
            <a:endParaRPr lang="pl-PL" sz="2800" dirty="0">
              <a:latin typeface="Calibri" panose="020F0502020204030204" pitchFamily="34" charset="0"/>
              <a:cs typeface="Calibri" panose="020F0502020204030204" pitchFamily="34" charset="0"/>
            </a:endParaRPr>
          </a:p>
          <a:p>
            <a:pPr lvl="1"/>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3712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5" name="Tytuł 1"/>
          <p:cNvSpPr>
            <a:spLocks noGrp="1"/>
          </p:cNvSpPr>
          <p:nvPr>
            <p:ph type="title"/>
          </p:nvPr>
        </p:nvSpPr>
        <p:spPr>
          <a:xfrm>
            <a:off x="252919" y="1123837"/>
            <a:ext cx="3045866" cy="4601183"/>
          </a:xfrm>
        </p:spPr>
        <p:txBody>
          <a:bodyPr/>
          <a:lstStyle/>
          <a:p>
            <a:r>
              <a:rPr lang="pl-PL" sz="3200" dirty="0" err="1" smtClean="0">
                <a:latin typeface="Calibri" panose="020F0502020204030204" pitchFamily="34" charset="0"/>
                <a:cs typeface="Calibri" panose="020F0502020204030204" pitchFamily="34" charset="0"/>
              </a:rPr>
              <a:t>Environmental</a:t>
            </a:r>
            <a:r>
              <a:rPr lang="pl-PL" sz="3200" dirty="0" smtClean="0">
                <a:latin typeface="Calibri" panose="020F0502020204030204" pitchFamily="34" charset="0"/>
                <a:cs typeface="Calibri" panose="020F0502020204030204" pitchFamily="34" charset="0"/>
              </a:rPr>
              <a:t> </a:t>
            </a:r>
            <a:r>
              <a:rPr lang="pl-PL" sz="3200" dirty="0">
                <a:latin typeface="Calibri" panose="020F0502020204030204" pitchFamily="34" charset="0"/>
                <a:cs typeface="Calibri" panose="020F0502020204030204" pitchFamily="34" charset="0"/>
              </a:rPr>
              <a:t>and </a:t>
            </a:r>
            <a:r>
              <a:rPr lang="pl-PL" sz="3200" dirty="0" err="1" smtClean="0">
                <a:latin typeface="Calibri" panose="020F0502020204030204" pitchFamily="34" charset="0"/>
                <a:cs typeface="Calibri" panose="020F0502020204030204" pitchFamily="34" charset="0"/>
              </a:rPr>
              <a:t>Economic</a:t>
            </a:r>
            <a:r>
              <a:rPr lang="pl-PL" sz="3200"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Benefits</a:t>
            </a:r>
            <a:r>
              <a:rPr lang="pl-PL" dirty="0"/>
              <a:t/>
            </a:r>
            <a:br>
              <a:rPr lang="pl-PL" dirty="0"/>
            </a:br>
            <a:endParaRPr lang="pl-PL" dirty="0"/>
          </a:p>
        </p:txBody>
      </p:sp>
    </p:spTree>
    <p:extLst>
      <p:ext uri="{BB962C8B-B14F-4D97-AF65-F5344CB8AC3E}">
        <p14:creationId xmlns:p14="http://schemas.microsoft.com/office/powerpoint/2010/main" val="26561813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Challenges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98013" cy="5120640"/>
          </a:xfrm>
        </p:spPr>
        <p:txBody>
          <a:bodyPr>
            <a:normAutofit/>
          </a:bodyPr>
          <a:lstStyle/>
          <a:p>
            <a:r>
              <a:rPr lang="en-US" sz="2800" b="1" dirty="0">
                <a:latin typeface="Calibri" panose="020F0502020204030204" pitchFamily="34" charset="0"/>
                <a:cs typeface="Calibri" panose="020F0502020204030204" pitchFamily="34" charset="0"/>
              </a:rPr>
              <a:t>High Initial Cost of EVs: </a:t>
            </a:r>
            <a:r>
              <a:rPr lang="en-US" sz="2800" dirty="0">
                <a:latin typeface="Calibri" panose="020F0502020204030204" pitchFamily="34" charset="0"/>
                <a:cs typeface="Calibri" panose="020F0502020204030204" pitchFamily="34" charset="0"/>
              </a:rPr>
              <a:t>Despite long-term savings, upfront vehicle costs can be a barrier</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Charging Infrastructure: </a:t>
            </a:r>
            <a:r>
              <a:rPr lang="en-US" sz="2800" dirty="0">
                <a:latin typeface="Calibri" panose="020F0502020204030204" pitchFamily="34" charset="0"/>
                <a:cs typeface="Calibri" panose="020F0502020204030204" pitchFamily="34" charset="0"/>
              </a:rPr>
              <a:t>Many cities lack adequate public and private charging stations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Grid Readiness: </a:t>
            </a:r>
            <a:r>
              <a:rPr lang="en-US" sz="2800" dirty="0">
                <a:latin typeface="Calibri" panose="020F0502020204030204" pitchFamily="34" charset="0"/>
                <a:cs typeface="Calibri" panose="020F0502020204030204" pitchFamily="34" charset="0"/>
              </a:rPr>
              <a:t>Increased electricity demand may stress urban power grids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Battery Supply Chains: </a:t>
            </a:r>
            <a:r>
              <a:rPr lang="en-US" sz="2800" dirty="0">
                <a:latin typeface="Calibri" panose="020F0502020204030204" pitchFamily="34" charset="0"/>
                <a:cs typeface="Calibri" panose="020F0502020204030204" pitchFamily="34" charset="0"/>
              </a:rPr>
              <a:t>Environmental and ethical issues related to lithium, cobalt, and rare earth minerals.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01825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Opportunities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3289" cy="5120640"/>
          </a:xfrm>
        </p:spPr>
        <p:txBody>
          <a:bodyPr>
            <a:normAutofit/>
          </a:bodyPr>
          <a:lstStyle/>
          <a:p>
            <a:r>
              <a:rPr lang="en-US" sz="2800" b="1" dirty="0">
                <a:latin typeface="Calibri" panose="020F0502020204030204" pitchFamily="34" charset="0"/>
                <a:cs typeface="Calibri" panose="020F0502020204030204" pitchFamily="34" charset="0"/>
              </a:rPr>
              <a:t>Integration with Renewable Energy: </a:t>
            </a:r>
            <a:r>
              <a:rPr lang="en-US" sz="2800" dirty="0">
                <a:latin typeface="Calibri" panose="020F0502020204030204" pitchFamily="34" charset="0"/>
                <a:cs typeface="Calibri" panose="020F0502020204030204" pitchFamily="34" charset="0"/>
              </a:rPr>
              <a:t>Cities can link EV charging to solar and wind power sources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Shared Electric Mobility: </a:t>
            </a:r>
            <a:r>
              <a:rPr lang="en-US" sz="2800" dirty="0">
                <a:latin typeface="Calibri" panose="020F0502020204030204" pitchFamily="34" charset="0"/>
                <a:cs typeface="Calibri" panose="020F0502020204030204" pitchFamily="34" charset="0"/>
              </a:rPr>
              <a:t>Electrified fleets (e.g., taxis, buses, bikes) lower costs and emissions for many users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Smart Charging &amp; V2G (Vehicle-to-Grid): </a:t>
            </a:r>
            <a:r>
              <a:rPr lang="en-US" sz="2800" dirty="0">
                <a:latin typeface="Calibri" panose="020F0502020204030204" pitchFamily="34" charset="0"/>
                <a:cs typeface="Calibri" panose="020F0502020204030204" pitchFamily="34" charset="0"/>
              </a:rPr>
              <a:t>Enables dynamic energy management and grid balancing</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Policy Innovation: </a:t>
            </a:r>
            <a:r>
              <a:rPr lang="en-US" sz="2800" dirty="0">
                <a:latin typeface="Calibri" panose="020F0502020204030204" pitchFamily="34" charset="0"/>
                <a:cs typeface="Calibri" panose="020F0502020204030204" pitchFamily="34" charset="0"/>
              </a:rPr>
              <a:t>Subsidies, tax benefits, and zoning incentives can accelerate EV adoption.</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05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5"/>
          <p:cNvPicPr>
            <a:picLocks noGrp="1" noChangeAspect="1"/>
          </p:cNvPicPr>
          <p:nvPr>
            <p:ph idx="1"/>
          </p:nvPr>
        </p:nvPicPr>
        <p:blipFill>
          <a:blip r:embed="rId2"/>
          <a:stretch>
            <a:fillRect/>
          </a:stretch>
        </p:blipFill>
        <p:spPr>
          <a:xfrm>
            <a:off x="3586089" y="1805650"/>
            <a:ext cx="8103921" cy="2257063"/>
          </a:xfrm>
          <a:prstGeom prst="rect">
            <a:avLst/>
          </a:prstGeom>
        </p:spPr>
      </p:pic>
      <p:sp>
        <p:nvSpPr>
          <p:cNvPr id="4" name="Prostokąt 3"/>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10" name="Prostokąt 9"/>
          <p:cNvSpPr/>
          <p:nvPr/>
        </p:nvSpPr>
        <p:spPr>
          <a:xfrm>
            <a:off x="3736560" y="5984628"/>
            <a:ext cx="2749471" cy="369332"/>
          </a:xfrm>
          <a:prstGeom prst="rect">
            <a:avLst/>
          </a:prstGeom>
        </p:spPr>
        <p:txBody>
          <a:bodyPr wrap="none">
            <a:spAutoFit/>
          </a:bodyPr>
          <a:lstStyle/>
          <a:p>
            <a:r>
              <a:rPr lang="pl-PL" sz="900" dirty="0"/>
              <a:t>KARACHI, PAKISTAN, URBAN TRANSPORT PROFILE</a:t>
            </a:r>
          </a:p>
          <a:p>
            <a:r>
              <a:rPr lang="pl-PL" sz="900" dirty="0" err="1"/>
              <a:t>December</a:t>
            </a:r>
            <a:r>
              <a:rPr lang="pl-PL" sz="900" dirty="0"/>
              <a:t> </a:t>
            </a:r>
            <a:r>
              <a:rPr lang="pl-PL" sz="900" dirty="0" smtClean="0"/>
              <a:t>2024, </a:t>
            </a:r>
            <a:r>
              <a:rPr lang="pl-PL" sz="900" dirty="0" err="1" smtClean="0"/>
              <a:t>Asian</a:t>
            </a:r>
            <a:r>
              <a:rPr lang="pl-PL" sz="900" dirty="0" smtClean="0"/>
              <a:t> Transport </a:t>
            </a:r>
            <a:r>
              <a:rPr lang="pl-PL" sz="900" dirty="0" err="1" smtClean="0"/>
              <a:t>Observatory</a:t>
            </a:r>
            <a:r>
              <a:rPr lang="pl-PL" sz="900" dirty="0" smtClean="0"/>
              <a:t> </a:t>
            </a:r>
            <a:endParaRPr lang="pl-PL" sz="900" dirty="0"/>
          </a:p>
        </p:txBody>
      </p:sp>
    </p:spTree>
    <p:extLst>
      <p:ext uri="{BB962C8B-B14F-4D97-AF65-F5344CB8AC3E}">
        <p14:creationId xmlns:p14="http://schemas.microsoft.com/office/powerpoint/2010/main" val="41958316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a:xfrm>
            <a:off x="3767644" y="952686"/>
            <a:ext cx="8254313" cy="5120640"/>
          </a:xfrm>
        </p:spPr>
        <p:txBody>
          <a:bodyPr>
            <a:noAutofit/>
          </a:bodyPr>
          <a:lstStyle/>
          <a:p>
            <a:r>
              <a:rPr lang="en-US" sz="2800" dirty="0">
                <a:latin typeface="Calibri" panose="020F0502020204030204" pitchFamily="34" charset="0"/>
                <a:cs typeface="Calibri" panose="020F0502020204030204" pitchFamily="34" charset="0"/>
              </a:rPr>
              <a:t>Choose a city (real or hypothetical) and assess its current urban transport system</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Analyze </a:t>
            </a:r>
            <a:r>
              <a:rPr lang="en-US" sz="2800" dirty="0">
                <a:latin typeface="Calibri" panose="020F0502020204030204" pitchFamily="34" charset="0"/>
                <a:cs typeface="Calibri" panose="020F0502020204030204" pitchFamily="34" charset="0"/>
              </a:rPr>
              <a:t>sustainable mobility principles implemented or feasible for the city, including</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p>
          <a:p>
            <a:pPr lvl="1"/>
            <a:r>
              <a:rPr lang="en-US" sz="2800" dirty="0" smtClean="0">
                <a:latin typeface="Calibri" panose="020F0502020204030204" pitchFamily="34" charset="0"/>
                <a:cs typeface="Calibri" panose="020F0502020204030204" pitchFamily="34" charset="0"/>
              </a:rPr>
              <a:t>Low-carbon </a:t>
            </a:r>
            <a:r>
              <a:rPr lang="en-US" sz="2800" dirty="0">
                <a:latin typeface="Calibri" panose="020F0502020204030204" pitchFamily="34" charset="0"/>
                <a:cs typeface="Calibri" panose="020F0502020204030204" pitchFamily="34" charset="0"/>
              </a:rPr>
              <a:t>and energy-efficient transport </a:t>
            </a:r>
            <a:r>
              <a:rPr lang="en-US" sz="2800" dirty="0" smtClean="0">
                <a:latin typeface="Calibri" panose="020F0502020204030204" pitchFamily="34" charset="0"/>
                <a:cs typeface="Calibri" panose="020F0502020204030204" pitchFamily="34" charset="0"/>
              </a:rPr>
              <a:t>options</a:t>
            </a:r>
            <a:r>
              <a:rPr lang="pl-PL" sz="2800" dirty="0" smtClean="0">
                <a:latin typeface="Calibri" panose="020F0502020204030204" pitchFamily="34" charset="0"/>
                <a:cs typeface="Calibri" panose="020F0502020204030204" pitchFamily="34" charset="0"/>
              </a:rPr>
              <a:t> </a:t>
            </a:r>
          </a:p>
          <a:p>
            <a:pPr lvl="1"/>
            <a:r>
              <a:rPr lang="en-US" sz="2800" dirty="0" smtClean="0">
                <a:latin typeface="Calibri" panose="020F0502020204030204" pitchFamily="34" charset="0"/>
                <a:cs typeface="Calibri" panose="020F0502020204030204" pitchFamily="34" charset="0"/>
              </a:rPr>
              <a:t>Eco-friendly </a:t>
            </a:r>
            <a:r>
              <a:rPr lang="en-US" sz="2800" dirty="0">
                <a:latin typeface="Calibri" panose="020F0502020204030204" pitchFamily="34" charset="0"/>
                <a:cs typeface="Calibri" panose="020F0502020204030204" pitchFamily="34" charset="0"/>
              </a:rPr>
              <a:t>urban planning and </a:t>
            </a:r>
            <a:r>
              <a:rPr lang="en-US" sz="2800" dirty="0" smtClean="0">
                <a:latin typeface="Calibri" panose="020F0502020204030204" pitchFamily="34" charset="0"/>
                <a:cs typeface="Calibri" panose="020F0502020204030204" pitchFamily="34" charset="0"/>
              </a:rPr>
              <a:t>infrastructure</a:t>
            </a:r>
            <a:r>
              <a:rPr lang="pl-PL" sz="2800" dirty="0" smtClean="0">
                <a:latin typeface="Calibri" panose="020F0502020204030204" pitchFamily="34" charset="0"/>
                <a:cs typeface="Calibri" panose="020F0502020204030204" pitchFamily="34" charset="0"/>
              </a:rPr>
              <a:t> </a:t>
            </a:r>
          </a:p>
          <a:p>
            <a:pPr marL="384175" lvl="1" indent="-342900"/>
            <a:r>
              <a:rPr lang="en-US" sz="2800" dirty="0" smtClean="0">
                <a:latin typeface="Calibri" panose="020F0502020204030204" pitchFamily="34" charset="0"/>
                <a:cs typeface="Calibri" panose="020F0502020204030204" pitchFamily="34" charset="0"/>
              </a:rPr>
              <a:t>Explore </a:t>
            </a:r>
            <a:r>
              <a:rPr lang="en-US" sz="2800" dirty="0">
                <a:latin typeface="Calibri" panose="020F0502020204030204" pitchFamily="34" charset="0"/>
                <a:cs typeface="Calibri" panose="020F0502020204030204" pitchFamily="34" charset="0"/>
              </a:rPr>
              <a:t>public transport models</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p>
          <a:p>
            <a:pPr marL="841375" lvl="2" indent="-342900"/>
            <a:r>
              <a:rPr lang="en-US" sz="2800" dirty="0" smtClean="0">
                <a:latin typeface="Calibri" panose="020F0502020204030204" pitchFamily="34" charset="0"/>
                <a:cs typeface="Calibri" panose="020F0502020204030204" pitchFamily="34" charset="0"/>
              </a:rPr>
              <a:t>Affordable </a:t>
            </a:r>
            <a:r>
              <a:rPr lang="en-US" sz="2800" dirty="0">
                <a:latin typeface="Calibri" panose="020F0502020204030204" pitchFamily="34" charset="0"/>
                <a:cs typeface="Calibri" panose="020F0502020204030204" pitchFamily="34" charset="0"/>
              </a:rPr>
              <a:t>solutions such as Bus Rapid Transit (BRT</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p>
          <a:p>
            <a:pPr marL="841375" lvl="2" indent="-342900"/>
            <a:r>
              <a:rPr lang="en-US" sz="2800" dirty="0" smtClean="0">
                <a:latin typeface="Calibri" panose="020F0502020204030204" pitchFamily="34" charset="0"/>
                <a:cs typeface="Calibri" panose="020F0502020204030204" pitchFamily="34" charset="0"/>
              </a:rPr>
              <a:t>Informal </a:t>
            </a:r>
            <a:r>
              <a:rPr lang="en-US" sz="2800" dirty="0">
                <a:latin typeface="Calibri" panose="020F0502020204030204" pitchFamily="34" charset="0"/>
                <a:cs typeface="Calibri" panose="020F0502020204030204" pitchFamily="34" charset="0"/>
              </a:rPr>
              <a:t>transport systems and non-motorized transport (NMT) options (e.g., sidewalks, bike lanes, pedestrian zones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p:txBody>
      </p:sp>
      <p:sp>
        <p:nvSpPr>
          <p:cNvPr id="4" name="Prostokąt 3"/>
          <p:cNvSpPr/>
          <p:nvPr/>
        </p:nvSpPr>
        <p:spPr>
          <a:xfrm>
            <a:off x="0" y="700088"/>
            <a:ext cx="3514725" cy="544353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3200" b="1" dirty="0" smtClean="0">
                <a:latin typeface="Calibri" panose="020F0502020204030204" pitchFamily="34" charset="0"/>
                <a:cs typeface="Calibri" panose="020F0502020204030204" pitchFamily="34" charset="0"/>
              </a:rPr>
              <a:t>Student </a:t>
            </a:r>
            <a:r>
              <a:rPr lang="pl-PL" sz="3200" b="1" dirty="0" err="1" smtClean="0">
                <a:latin typeface="Calibri" panose="020F0502020204030204" pitchFamily="34" charset="0"/>
                <a:cs typeface="Calibri" panose="020F0502020204030204" pitchFamily="34" charset="0"/>
              </a:rPr>
              <a:t>assignment</a:t>
            </a:r>
            <a:r>
              <a:rPr lang="pl-PL" sz="3200" b="1"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Sustainable</a:t>
            </a:r>
            <a:r>
              <a:rPr lang="pl-PL" sz="3200" dirty="0" smtClean="0">
                <a:latin typeface="Calibri" panose="020F0502020204030204" pitchFamily="34" charset="0"/>
                <a:cs typeface="Calibri" panose="020F0502020204030204" pitchFamily="34" charset="0"/>
              </a:rPr>
              <a:t> </a:t>
            </a:r>
            <a:r>
              <a:rPr lang="pl-PL" sz="3200" dirty="0">
                <a:latin typeface="Calibri" panose="020F0502020204030204" pitchFamily="34" charset="0"/>
                <a:cs typeface="Calibri" panose="020F0502020204030204" pitchFamily="34" charset="0"/>
              </a:rPr>
              <a:t>Urban </a:t>
            </a:r>
            <a:r>
              <a:rPr lang="pl-PL" sz="3200" dirty="0" err="1">
                <a:latin typeface="Calibri" panose="020F0502020204030204" pitchFamily="34" charset="0"/>
                <a:cs typeface="Calibri" panose="020F0502020204030204" pitchFamily="34" charset="0"/>
              </a:rPr>
              <a:t>Mobility</a:t>
            </a:r>
            <a:r>
              <a:rPr lang="pl-PL" sz="3200" dirty="0">
                <a:latin typeface="Calibri" panose="020F0502020204030204" pitchFamily="34" charset="0"/>
                <a:cs typeface="Calibri" panose="020F0502020204030204" pitchFamily="34" charset="0"/>
              </a:rPr>
              <a:t> Solutions</a:t>
            </a:r>
          </a:p>
        </p:txBody>
      </p:sp>
    </p:spTree>
    <p:extLst>
      <p:ext uri="{BB962C8B-B14F-4D97-AF65-F5344CB8AC3E}">
        <p14:creationId xmlns:p14="http://schemas.microsoft.com/office/powerpoint/2010/main" val="805916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0986" y="995955"/>
            <a:ext cx="7882009" cy="5120640"/>
          </a:xfrm>
        </p:spPr>
        <p:txBody>
          <a:bodyPr>
            <a:normAutofit/>
          </a:bodyPr>
          <a:lstStyle/>
          <a:p>
            <a:r>
              <a:rPr lang="en-US" sz="2800" dirty="0">
                <a:latin typeface="Calibri" panose="020F0502020204030204" pitchFamily="34" charset="0"/>
                <a:cs typeface="Calibri" panose="020F0502020204030204" pitchFamily="34" charset="0"/>
              </a:rPr>
              <a:t>Examine shared mobility concepts such as carpooling, bike-sharing, or ride-sharing apps. </a:t>
            </a:r>
            <a:r>
              <a:rPr lang="en-US" sz="2800" dirty="0" smtClean="0">
                <a:latin typeface="Calibri" panose="020F0502020204030204" pitchFamily="34" charset="0"/>
                <a:cs typeface="Calibri" panose="020F0502020204030204" pitchFamily="34" charset="0"/>
              </a:rPr>
              <a:t>Discuss </a:t>
            </a:r>
            <a:r>
              <a:rPr lang="en-US" sz="2800" dirty="0">
                <a:latin typeface="Calibri" panose="020F0502020204030204" pitchFamily="34" charset="0"/>
                <a:cs typeface="Calibri" panose="020F0502020204030204" pitchFamily="34" charset="0"/>
              </a:rPr>
              <a:t>their potential benefits for congestion, costs, and the environment.</a:t>
            </a: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Consider electrification of transport: </a:t>
            </a:r>
            <a:r>
              <a:rPr lang="pl-PL" sz="2800" dirty="0" smtClean="0">
                <a:latin typeface="Calibri" panose="020F0502020204030204" pitchFamily="34" charset="0"/>
                <a:cs typeface="Calibri" panose="020F0502020204030204" pitchFamily="34" charset="0"/>
              </a:rPr>
              <a:t>i</a:t>
            </a:r>
            <a:r>
              <a:rPr lang="en-US" sz="2800" dirty="0" err="1" smtClean="0">
                <a:latin typeface="Calibri" panose="020F0502020204030204" pitchFamily="34" charset="0"/>
                <a:cs typeface="Calibri" panose="020F0502020204030204" pitchFamily="34" charset="0"/>
              </a:rPr>
              <a:t>dentify</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opportunities and challenges of introducing electric buses, scooters, or cars in the urban system.</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Prepare a short report or presentation </a:t>
            </a:r>
            <a:r>
              <a:rPr lang="en-US" sz="2800" dirty="0" smtClean="0">
                <a:latin typeface="Calibri" panose="020F0502020204030204" pitchFamily="34" charset="0"/>
                <a:cs typeface="Calibri" panose="020F0502020204030204" pitchFamily="34" charset="0"/>
              </a:rPr>
              <a:t>summarizing </a:t>
            </a:r>
            <a:r>
              <a:rPr lang="en-US" sz="2800" dirty="0">
                <a:latin typeface="Calibri" panose="020F0502020204030204" pitchFamily="34" charset="0"/>
                <a:cs typeface="Calibri" panose="020F0502020204030204" pitchFamily="34" charset="0"/>
              </a:rPr>
              <a:t>your analysis, findings, and practical recommendations for improving sustainable mobility in the selected city.</a:t>
            </a:r>
            <a:endParaRPr lang="pl-PL" sz="2800" dirty="0">
              <a:latin typeface="Calibri" panose="020F0502020204030204" pitchFamily="34" charset="0"/>
              <a:cs typeface="Calibri" panose="020F0502020204030204" pitchFamily="34" charset="0"/>
            </a:endParaRPr>
          </a:p>
          <a:p>
            <a:endParaRPr lang="pl-PL" dirty="0"/>
          </a:p>
        </p:txBody>
      </p:sp>
      <p:sp>
        <p:nvSpPr>
          <p:cNvPr id="4" name="Tytuł 3"/>
          <p:cNvSpPr>
            <a:spLocks noGrp="1"/>
          </p:cNvSpPr>
          <p:nvPr>
            <p:ph type="title"/>
          </p:nvPr>
        </p:nvSpPr>
        <p:spPr>
          <a:xfrm>
            <a:off x="-1" y="691979"/>
            <a:ext cx="3472249" cy="542461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3200" b="1" dirty="0" smtClean="0">
                <a:latin typeface="Calibri" panose="020F0502020204030204" pitchFamily="34" charset="0"/>
                <a:cs typeface="Calibri" panose="020F0502020204030204" pitchFamily="34" charset="0"/>
              </a:rPr>
              <a:t>Student </a:t>
            </a:r>
            <a:r>
              <a:rPr lang="pl-PL" sz="3200" b="1" dirty="0" err="1" smtClean="0">
                <a:latin typeface="Calibri" panose="020F0502020204030204" pitchFamily="34" charset="0"/>
                <a:cs typeface="Calibri" panose="020F0502020204030204" pitchFamily="34" charset="0"/>
              </a:rPr>
              <a:t>assignment</a:t>
            </a:r>
            <a:r>
              <a:rPr lang="pl-PL" sz="3200" b="1" dirty="0" smtClean="0">
                <a:latin typeface="Calibri" panose="020F0502020204030204" pitchFamily="34" charset="0"/>
                <a:cs typeface="Calibri" panose="020F0502020204030204" pitchFamily="34" charset="0"/>
              </a:rPr>
              <a:t>: </a:t>
            </a:r>
            <a:r>
              <a:rPr lang="pl-PL" sz="3200" dirty="0" err="1" smtClean="0">
                <a:latin typeface="Calibri" panose="020F0502020204030204" pitchFamily="34" charset="0"/>
                <a:cs typeface="Calibri" panose="020F0502020204030204" pitchFamily="34" charset="0"/>
              </a:rPr>
              <a:t>Sustainable</a:t>
            </a:r>
            <a:r>
              <a:rPr lang="pl-PL" sz="3200" dirty="0" smtClean="0">
                <a:latin typeface="Calibri" panose="020F0502020204030204" pitchFamily="34" charset="0"/>
                <a:cs typeface="Calibri" panose="020F0502020204030204" pitchFamily="34" charset="0"/>
              </a:rPr>
              <a:t> </a:t>
            </a:r>
            <a:r>
              <a:rPr lang="pl-PL" sz="3200" dirty="0">
                <a:latin typeface="Calibri" panose="020F0502020204030204" pitchFamily="34" charset="0"/>
                <a:cs typeface="Calibri" panose="020F0502020204030204" pitchFamily="34" charset="0"/>
              </a:rPr>
              <a:t>Urban </a:t>
            </a:r>
            <a:r>
              <a:rPr lang="pl-PL" sz="3200" dirty="0" err="1">
                <a:latin typeface="Calibri" panose="020F0502020204030204" pitchFamily="34" charset="0"/>
                <a:cs typeface="Calibri" panose="020F0502020204030204" pitchFamily="34" charset="0"/>
              </a:rPr>
              <a:t>Mobility</a:t>
            </a:r>
            <a:r>
              <a:rPr lang="pl-PL" sz="3200" dirty="0">
                <a:latin typeface="Calibri" panose="020F0502020204030204" pitchFamily="34" charset="0"/>
                <a:cs typeface="Calibri" panose="020F0502020204030204" pitchFamily="34" charset="0"/>
              </a:rPr>
              <a:t> Solutions</a:t>
            </a:r>
          </a:p>
        </p:txBody>
      </p:sp>
    </p:spTree>
    <p:extLst>
      <p:ext uri="{BB962C8B-B14F-4D97-AF65-F5344CB8AC3E}">
        <p14:creationId xmlns:p14="http://schemas.microsoft.com/office/powerpoint/2010/main" val="378030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553428" y="528608"/>
            <a:ext cx="4298838" cy="3452194"/>
          </a:xfrm>
          <a:prstGeom prst="rect">
            <a:avLst/>
          </a:prstGeom>
        </p:spPr>
      </p:pic>
      <p:pic>
        <p:nvPicPr>
          <p:cNvPr id="5" name="Obraz 4"/>
          <p:cNvPicPr>
            <a:picLocks noChangeAspect="1"/>
          </p:cNvPicPr>
          <p:nvPr/>
        </p:nvPicPr>
        <p:blipFill>
          <a:blip r:embed="rId4"/>
          <a:stretch>
            <a:fillRect/>
          </a:stretch>
        </p:blipFill>
        <p:spPr>
          <a:xfrm>
            <a:off x="8368495" y="791666"/>
            <a:ext cx="2849168" cy="5662972"/>
          </a:xfrm>
          <a:prstGeom prst="rect">
            <a:avLst/>
          </a:prstGeom>
        </p:spPr>
      </p:pic>
      <p:sp>
        <p:nvSpPr>
          <p:cNvPr id="8" name="Prostokąt 7"/>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10" name="Prostokąt 9"/>
          <p:cNvSpPr/>
          <p:nvPr/>
        </p:nvSpPr>
        <p:spPr>
          <a:xfrm>
            <a:off x="3736560" y="5984628"/>
            <a:ext cx="2749471" cy="369332"/>
          </a:xfrm>
          <a:prstGeom prst="rect">
            <a:avLst/>
          </a:prstGeom>
        </p:spPr>
        <p:txBody>
          <a:bodyPr wrap="none">
            <a:spAutoFit/>
          </a:bodyPr>
          <a:lstStyle/>
          <a:p>
            <a:r>
              <a:rPr lang="pl-PL" sz="900" dirty="0"/>
              <a:t>KARACHI, PAKISTAN, URBAN TRANSPORT PROFILE</a:t>
            </a:r>
          </a:p>
          <a:p>
            <a:r>
              <a:rPr lang="pl-PL" sz="900" dirty="0" err="1"/>
              <a:t>December</a:t>
            </a:r>
            <a:r>
              <a:rPr lang="pl-PL" sz="900" dirty="0"/>
              <a:t> </a:t>
            </a:r>
            <a:r>
              <a:rPr lang="pl-PL" sz="900" dirty="0" smtClean="0"/>
              <a:t>2024, </a:t>
            </a:r>
            <a:r>
              <a:rPr lang="pl-PL" sz="900" dirty="0" err="1" smtClean="0"/>
              <a:t>Asian</a:t>
            </a:r>
            <a:r>
              <a:rPr lang="pl-PL" sz="900" dirty="0" smtClean="0"/>
              <a:t> Transport </a:t>
            </a:r>
            <a:r>
              <a:rPr lang="pl-PL" sz="900" dirty="0" err="1" smtClean="0"/>
              <a:t>Observatory</a:t>
            </a:r>
            <a:r>
              <a:rPr lang="pl-PL" sz="900" dirty="0" smtClean="0"/>
              <a:t> </a:t>
            </a:r>
            <a:endParaRPr lang="pl-PL" sz="900" dirty="0"/>
          </a:p>
        </p:txBody>
      </p:sp>
    </p:spTree>
    <p:extLst>
      <p:ext uri="{BB962C8B-B14F-4D97-AF65-F5344CB8AC3E}">
        <p14:creationId xmlns:p14="http://schemas.microsoft.com/office/powerpoint/2010/main" val="4281879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4956781" y="109221"/>
            <a:ext cx="5425710" cy="6630413"/>
          </a:xfrm>
          <a:prstGeom prst="rect">
            <a:avLst/>
          </a:prstGeom>
        </p:spPr>
      </p:pic>
      <p:sp>
        <p:nvSpPr>
          <p:cNvPr id="6" name="Prostokąt 5"/>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sp>
        <p:nvSpPr>
          <p:cNvPr id="8" name="Prostokąt 7"/>
          <p:cNvSpPr/>
          <p:nvPr/>
        </p:nvSpPr>
        <p:spPr>
          <a:xfrm>
            <a:off x="3759709" y="6227696"/>
            <a:ext cx="2749471" cy="369332"/>
          </a:xfrm>
          <a:prstGeom prst="rect">
            <a:avLst/>
          </a:prstGeom>
        </p:spPr>
        <p:txBody>
          <a:bodyPr wrap="none">
            <a:spAutoFit/>
          </a:bodyPr>
          <a:lstStyle/>
          <a:p>
            <a:r>
              <a:rPr lang="pl-PL" sz="900" dirty="0"/>
              <a:t>KARACHI, PAKISTAN, URBAN TRANSPORT PROFILE</a:t>
            </a:r>
          </a:p>
          <a:p>
            <a:r>
              <a:rPr lang="pl-PL" sz="900" dirty="0" err="1"/>
              <a:t>December</a:t>
            </a:r>
            <a:r>
              <a:rPr lang="pl-PL" sz="900" dirty="0"/>
              <a:t> </a:t>
            </a:r>
            <a:r>
              <a:rPr lang="pl-PL" sz="900" dirty="0" smtClean="0"/>
              <a:t>2024, </a:t>
            </a:r>
            <a:r>
              <a:rPr lang="pl-PL" sz="900" dirty="0" err="1" smtClean="0"/>
              <a:t>Asian</a:t>
            </a:r>
            <a:r>
              <a:rPr lang="pl-PL" sz="900" dirty="0" smtClean="0"/>
              <a:t> Transport </a:t>
            </a:r>
            <a:r>
              <a:rPr lang="pl-PL" sz="900" dirty="0" err="1" smtClean="0"/>
              <a:t>Observatory</a:t>
            </a:r>
            <a:r>
              <a:rPr lang="pl-PL" sz="900" dirty="0" smtClean="0"/>
              <a:t> </a:t>
            </a:r>
            <a:endParaRPr lang="pl-PL" sz="900" dirty="0"/>
          </a:p>
        </p:txBody>
      </p:sp>
    </p:spTree>
    <p:extLst>
      <p:ext uri="{BB962C8B-B14F-4D97-AF65-F5344CB8AC3E}">
        <p14:creationId xmlns:p14="http://schemas.microsoft.com/office/powerpoint/2010/main" val="2910912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0" y="5092861"/>
            <a:ext cx="3449256" cy="101857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252919" y="1123837"/>
            <a:ext cx="2947482" cy="4767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Mobility Challenges – Developing Cities </a:t>
            </a: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pl-PL" sz="3200" dirty="0" smtClean="0">
                <a:latin typeface="Calibri" panose="020F0502020204030204" pitchFamily="34" charset="0"/>
                <a:cs typeface="Calibri" panose="020F0502020204030204" pitchFamily="34" charset="0"/>
              </a:rPr>
              <a:t/>
            </a:r>
            <a:br>
              <a:rPr lang="pl-PL" sz="3200" dirty="0" smtClean="0">
                <a:latin typeface="Calibri" panose="020F0502020204030204" pitchFamily="34" charset="0"/>
                <a:cs typeface="Calibri" panose="020F0502020204030204" pitchFamily="34" charset="0"/>
              </a:rPr>
            </a:br>
            <a:r>
              <a:rPr lang="en-US" sz="2400" b="1" dirty="0" smtClean="0">
                <a:solidFill>
                  <a:schemeClr val="tx1"/>
                </a:solidFill>
                <a:latin typeface="Calibri" panose="020F0502020204030204" pitchFamily="34" charset="0"/>
                <a:cs typeface="Calibri" panose="020F0502020204030204" pitchFamily="34" charset="0"/>
              </a:rPr>
              <a:t>Karachi</a:t>
            </a:r>
            <a:r>
              <a:rPr lang="pl-PL" sz="2400" b="1" dirty="0" smtClean="0">
                <a:solidFill>
                  <a:schemeClr val="tx1"/>
                </a:solidFill>
                <a:latin typeface="Calibri" panose="020F0502020204030204" pitchFamily="34" charset="0"/>
                <a:cs typeface="Calibri" panose="020F0502020204030204" pitchFamily="34" charset="0"/>
              </a:rPr>
              <a:t> (Pakistan)</a:t>
            </a:r>
            <a:endParaRPr lang="pl-PL" sz="2400" b="1" dirty="0">
              <a:solidFill>
                <a:schemeClr val="tx1"/>
              </a:solidFill>
              <a:latin typeface="Calibri" panose="020F0502020204030204" pitchFamily="34" charset="0"/>
              <a:cs typeface="Calibri" panose="020F0502020204030204" pitchFamily="34" charset="0"/>
            </a:endParaRPr>
          </a:p>
        </p:txBody>
      </p:sp>
      <p:pic>
        <p:nvPicPr>
          <p:cNvPr id="8" name="Obraz 7"/>
          <p:cNvPicPr>
            <a:picLocks noChangeAspect="1"/>
          </p:cNvPicPr>
          <p:nvPr/>
        </p:nvPicPr>
        <p:blipFill>
          <a:blip r:embed="rId3"/>
          <a:stretch>
            <a:fillRect/>
          </a:stretch>
        </p:blipFill>
        <p:spPr>
          <a:xfrm>
            <a:off x="3611301" y="1728432"/>
            <a:ext cx="8021489" cy="3109786"/>
          </a:xfrm>
          <a:prstGeom prst="rect">
            <a:avLst/>
          </a:prstGeom>
        </p:spPr>
      </p:pic>
      <p:sp>
        <p:nvSpPr>
          <p:cNvPr id="9" name="Prostokąt 8"/>
          <p:cNvSpPr/>
          <p:nvPr/>
        </p:nvSpPr>
        <p:spPr>
          <a:xfrm>
            <a:off x="6829063" y="4723529"/>
            <a:ext cx="5023413" cy="369332"/>
          </a:xfrm>
          <a:prstGeom prst="rect">
            <a:avLst/>
          </a:prstGeom>
        </p:spPr>
        <p:txBody>
          <a:bodyPr wrap="square">
            <a:spAutoFit/>
          </a:bodyPr>
          <a:lstStyle/>
          <a:p>
            <a:endParaRPr lang="pl-PL" sz="900" dirty="0">
              <a:solidFill>
                <a:srgbClr val="000000"/>
              </a:solidFill>
              <a:latin typeface="Calibri" panose="020F0502020204030204" pitchFamily="34" charset="0"/>
              <a:cs typeface="Calibri" panose="020F0502020204030204" pitchFamily="34" charset="0"/>
            </a:endParaRPr>
          </a:p>
          <a:p>
            <a:r>
              <a:rPr lang="pl-PL" sz="900" dirty="0">
                <a:solidFill>
                  <a:srgbClr val="000000"/>
                </a:solidFill>
                <a:latin typeface="Calibri" panose="020F0502020204030204" pitchFamily="34" charset="0"/>
                <a:cs typeface="Calibri" panose="020F0502020204030204" pitchFamily="34" charset="0"/>
              </a:rPr>
              <a:t> </a:t>
            </a:r>
            <a:r>
              <a:rPr lang="pl-PL" sz="900" dirty="0" err="1">
                <a:solidFill>
                  <a:srgbClr val="000000"/>
                </a:solidFill>
                <a:latin typeface="Calibri" panose="020F0502020204030204" pitchFamily="34" charset="0"/>
                <a:cs typeface="Calibri" panose="020F0502020204030204" pitchFamily="34" charset="0"/>
              </a:rPr>
              <a:t>Karachi</a:t>
            </a:r>
            <a:r>
              <a:rPr lang="pl-PL" sz="900" dirty="0">
                <a:solidFill>
                  <a:srgbClr val="000000"/>
                </a:solidFill>
                <a:latin typeface="Calibri" panose="020F0502020204030204" pitchFamily="34" charset="0"/>
                <a:cs typeface="Calibri" panose="020F0502020204030204" pitchFamily="34" charset="0"/>
              </a:rPr>
              <a:t> </a:t>
            </a:r>
            <a:r>
              <a:rPr lang="pl-PL" sz="900" dirty="0" smtClean="0">
                <a:solidFill>
                  <a:srgbClr val="000000"/>
                </a:solidFill>
                <a:latin typeface="Calibri" panose="020F0502020204030204" pitchFamily="34" charset="0"/>
                <a:cs typeface="Calibri" panose="020F0502020204030204" pitchFamily="34" charset="0"/>
              </a:rPr>
              <a:t>, </a:t>
            </a:r>
            <a:r>
              <a:rPr lang="en-US" sz="900" dirty="0" smtClean="0">
                <a:solidFill>
                  <a:srgbClr val="000000"/>
                </a:solidFill>
                <a:latin typeface="Calibri" panose="020F0502020204030204" pitchFamily="34" charset="0"/>
                <a:cs typeface="Calibri" panose="020F0502020204030204" pitchFamily="34" charset="0"/>
              </a:rPr>
              <a:t>Urban </a:t>
            </a:r>
            <a:r>
              <a:rPr lang="en-US" sz="900" dirty="0">
                <a:solidFill>
                  <a:srgbClr val="000000"/>
                </a:solidFill>
                <a:latin typeface="Calibri" panose="020F0502020204030204" pitchFamily="34" charset="0"/>
                <a:cs typeface="Calibri" panose="020F0502020204030204" pitchFamily="34" charset="0"/>
              </a:rPr>
              <a:t>Transport - State of </a:t>
            </a:r>
            <a:r>
              <a:rPr lang="en-US" sz="900" dirty="0" smtClean="0">
                <a:solidFill>
                  <a:srgbClr val="000000"/>
                </a:solidFill>
                <a:latin typeface="Calibri" panose="020F0502020204030204" pitchFamily="34" charset="0"/>
                <a:cs typeface="Calibri" panose="020F0502020204030204" pitchFamily="34" charset="0"/>
              </a:rPr>
              <a:t>Play</a:t>
            </a:r>
            <a:r>
              <a:rPr lang="pl-PL" sz="900" dirty="0" smtClean="0">
                <a:solidFill>
                  <a:srgbClr val="000000"/>
                </a:solidFill>
                <a:latin typeface="Calibri" panose="020F0502020204030204" pitchFamily="34" charset="0"/>
                <a:cs typeface="Calibri" panose="020F0502020204030204" pitchFamily="34" charset="0"/>
              </a:rPr>
              <a:t>, </a:t>
            </a:r>
            <a:r>
              <a:rPr lang="en-US" sz="900" dirty="0" smtClean="0">
                <a:solidFill>
                  <a:srgbClr val="000000"/>
                </a:solidFill>
                <a:latin typeface="Calibri" panose="020F0502020204030204" pitchFamily="34" charset="0"/>
                <a:cs typeface="Calibri" panose="020F0502020204030204" pitchFamily="34" charset="0"/>
              </a:rPr>
              <a:t>Insights </a:t>
            </a:r>
            <a:r>
              <a:rPr lang="en-US" sz="900" dirty="0">
                <a:solidFill>
                  <a:srgbClr val="000000"/>
                </a:solidFill>
                <a:latin typeface="Calibri" panose="020F0502020204030204" pitchFamily="34" charset="0"/>
                <a:cs typeface="Calibri" panose="020F0502020204030204" pitchFamily="34" charset="0"/>
              </a:rPr>
              <a:t>from the Asian Transport Observatory (ATO) </a:t>
            </a:r>
            <a:endParaRPr lang="pl-PL" sz="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0677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Ramka</Template>
  <TotalTime>10718</TotalTime>
  <Words>3677</Words>
  <Application>Microsoft Office PowerPoint</Application>
  <PresentationFormat>Panoramiczny</PresentationFormat>
  <Paragraphs>352</Paragraphs>
  <Slides>61</Slides>
  <Notes>48</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61</vt:i4>
      </vt:variant>
    </vt:vector>
  </HeadingPairs>
  <TitlesOfParts>
    <vt:vector size="65" baseType="lpstr">
      <vt:lpstr>Calibri</vt:lpstr>
      <vt:lpstr>Corbel</vt:lpstr>
      <vt:lpstr>Wingdings 2</vt:lpstr>
      <vt:lpstr>Ramka</vt:lpstr>
      <vt:lpstr>Sustainable and Affordable Transportation Solutions</vt:lpstr>
      <vt:lpstr>Prezentacja programu PowerPoint</vt:lpstr>
      <vt:lpstr>Sustainable Mobility Principles</vt:lpstr>
      <vt:lpstr>What Is Sustainable Mobility?</vt:lpstr>
      <vt:lpstr>What Is Sustainable Mobility?</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Mobility Challenges – Developing Cities     Karachi (Pakistan)</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Core Principles  of Sustainable Mobility</vt:lpstr>
      <vt:lpstr>Pillars of Sustainable Mobility  – Low – Carbon Transport</vt:lpstr>
      <vt:lpstr>Pillars of Sustainable Mobility  – Energy – efficient transport system</vt:lpstr>
      <vt:lpstr>Pillars of Sustainable Mobility –  Eco-Friendly Urban Planning</vt:lpstr>
      <vt:lpstr>Reducing Emissions and Promoting Sustainable Transport in Cities - Why It Matters ?</vt:lpstr>
      <vt:lpstr>Affordable public transport models</vt:lpstr>
      <vt:lpstr>Bus Rapid Transit (BRT)</vt:lpstr>
      <vt:lpstr>Bus Rapid Transit (BRT)</vt:lpstr>
      <vt:lpstr>Bus Rapid Transit (BRT)</vt:lpstr>
      <vt:lpstr>Characteristics  of Bus Rapid Transit</vt:lpstr>
      <vt:lpstr>Prezentacja programu PowerPoint</vt:lpstr>
      <vt:lpstr>Lahore Metrobus - launched in 2013 (Pakistan)</vt:lpstr>
      <vt:lpstr>Local initiatives</vt:lpstr>
      <vt:lpstr>Prezentacja programu PowerPoint</vt:lpstr>
      <vt:lpstr>Main Benefits  of BRT</vt:lpstr>
      <vt:lpstr>The Importance of Non-Motorized Transport (NMT) for Sustainable Cities</vt:lpstr>
      <vt:lpstr>Why NMT  is Crucial for Sustainable Urban Mobility?</vt:lpstr>
      <vt:lpstr>Barriers to NMT in Asian Cities</vt:lpstr>
      <vt:lpstr>How to Promote NMT?</vt:lpstr>
      <vt:lpstr>Prezentacja programu PowerPoint</vt:lpstr>
      <vt:lpstr>Prezentacja programu PowerPoint</vt:lpstr>
      <vt:lpstr>Seeds of solutions – local initiatives</vt:lpstr>
      <vt:lpstr>Seeds of solutions – local initiatives – key features</vt:lpstr>
      <vt:lpstr>Seeds of solutions – local initiatives</vt:lpstr>
      <vt:lpstr>Seeds of solutions – local initiatives</vt:lpstr>
      <vt:lpstr>What is Shared Mobility?</vt:lpstr>
      <vt:lpstr>Carpooling - benefits</vt:lpstr>
      <vt:lpstr>Bike-sharing - benefits</vt:lpstr>
      <vt:lpstr>Car-sharing – how it works?</vt:lpstr>
      <vt:lpstr>Benefits of car - sharing</vt:lpstr>
      <vt:lpstr>Key Strategies</vt:lpstr>
      <vt:lpstr>Seeds of solutions – local initiatives</vt:lpstr>
      <vt:lpstr>Seeds of solutions – local initiatives</vt:lpstr>
      <vt:lpstr>Prezentacja programu PowerPoint</vt:lpstr>
      <vt:lpstr>Prezentacja programu PowerPoint</vt:lpstr>
      <vt:lpstr>Electrification Trends in Urban Transport</vt:lpstr>
      <vt:lpstr>Environmental and Economic Benefits </vt:lpstr>
      <vt:lpstr>Challenges</vt:lpstr>
      <vt:lpstr>Opportunities</vt:lpstr>
      <vt:lpstr>Prezentacja programu PowerPoint</vt:lpstr>
      <vt:lpstr>Student assignment: Sustainable Urban Mobility Solutions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and Affordable Transportation Solutions</dc:title>
  <dc:creator>Staszak</dc:creator>
  <cp:lastModifiedBy>Staszak</cp:lastModifiedBy>
  <cp:revision>104</cp:revision>
  <dcterms:created xsi:type="dcterms:W3CDTF">2025-07-19T15:47:12Z</dcterms:created>
  <dcterms:modified xsi:type="dcterms:W3CDTF">2025-09-11T08:38:49Z</dcterms:modified>
</cp:coreProperties>
</file>