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51"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Lst>
  <p:sldSz cx="12192000" cy="6858000"/>
  <p:notesSz cx="7559675" cy="10691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6T07:28:49.339" v="104" actId="1076"/>
      <pc:docMkLst>
        <pc:docMk/>
      </pc:docMkLst>
      <pc:sldChg chg="modSp mod">
        <pc:chgData name="office365" userId="5fcdbc0c-b1d0-4b52-bc28-28c25c9fccde" providerId="ADAL" clId="{839C158B-1674-498C-8D10-D29DEC7F3344}" dt="2026-07-16T07:11:39.002" v="14" actId="27636"/>
        <pc:sldMkLst>
          <pc:docMk/>
          <pc:sldMk cId="0" sldId="260"/>
        </pc:sldMkLst>
        <pc:spChg chg="mod">
          <ac:chgData name="office365" userId="5fcdbc0c-b1d0-4b52-bc28-28c25c9fccde" providerId="ADAL" clId="{839C158B-1674-498C-8D10-D29DEC7F3344}" dt="2026-07-16T07:11:39.002" v="14" actId="27636"/>
          <ac:spMkLst>
            <pc:docMk/>
            <pc:sldMk cId="0" sldId="260"/>
            <ac:spMk id="66" creationId="{00000000-0000-0000-0000-000000000000}"/>
          </ac:spMkLst>
        </pc:spChg>
        <pc:spChg chg="mod">
          <ac:chgData name="office365" userId="5fcdbc0c-b1d0-4b52-bc28-28c25c9fccde" providerId="ADAL" clId="{839C158B-1674-498C-8D10-D29DEC7F3344}" dt="2026-07-16T07:01:51.654" v="0" actId="1076"/>
          <ac:spMkLst>
            <pc:docMk/>
            <pc:sldMk cId="0" sldId="260"/>
            <ac:spMk id="68" creationId="{00000000-0000-0000-0000-000000000000}"/>
          </ac:spMkLst>
        </pc:spChg>
      </pc:sldChg>
      <pc:sldChg chg="modSp mod">
        <pc:chgData name="office365" userId="5fcdbc0c-b1d0-4b52-bc28-28c25c9fccde" providerId="ADAL" clId="{839C158B-1674-498C-8D10-D29DEC7F3344}" dt="2026-07-16T07:11:39.008" v="15" actId="27636"/>
        <pc:sldMkLst>
          <pc:docMk/>
          <pc:sldMk cId="0" sldId="263"/>
        </pc:sldMkLst>
        <pc:spChg chg="mod">
          <ac:chgData name="office365" userId="5fcdbc0c-b1d0-4b52-bc28-28c25c9fccde" providerId="ADAL" clId="{839C158B-1674-498C-8D10-D29DEC7F3344}" dt="2026-07-16T07:11:39.008" v="15" actId="27636"/>
          <ac:spMkLst>
            <pc:docMk/>
            <pc:sldMk cId="0" sldId="263"/>
            <ac:spMk id="78" creationId="{00000000-0000-0000-0000-000000000000}"/>
          </ac:spMkLst>
        </pc:spChg>
      </pc:sldChg>
      <pc:sldChg chg="modSp mod">
        <pc:chgData name="office365" userId="5fcdbc0c-b1d0-4b52-bc28-28c25c9fccde" providerId="ADAL" clId="{839C158B-1674-498C-8D10-D29DEC7F3344}" dt="2026-07-16T07:11:39.012" v="16" actId="27636"/>
        <pc:sldMkLst>
          <pc:docMk/>
          <pc:sldMk cId="0" sldId="266"/>
        </pc:sldMkLst>
        <pc:spChg chg="mod">
          <ac:chgData name="office365" userId="5fcdbc0c-b1d0-4b52-bc28-28c25c9fccde" providerId="ADAL" clId="{839C158B-1674-498C-8D10-D29DEC7F3344}" dt="2026-07-16T07:11:39.012" v="16" actId="27636"/>
          <ac:spMkLst>
            <pc:docMk/>
            <pc:sldMk cId="0" sldId="266"/>
            <ac:spMk id="84" creationId="{00000000-0000-0000-0000-000000000000}"/>
          </ac:spMkLst>
        </pc:spChg>
      </pc:sldChg>
      <pc:sldChg chg="modSp mod">
        <pc:chgData name="office365" userId="5fcdbc0c-b1d0-4b52-bc28-28c25c9fccde" providerId="ADAL" clId="{839C158B-1674-498C-8D10-D29DEC7F3344}" dt="2026-07-16T07:02:30.831" v="1" actId="404"/>
        <pc:sldMkLst>
          <pc:docMk/>
          <pc:sldMk cId="0" sldId="268"/>
        </pc:sldMkLst>
        <pc:spChg chg="mod">
          <ac:chgData name="office365" userId="5fcdbc0c-b1d0-4b52-bc28-28c25c9fccde" providerId="ADAL" clId="{839C158B-1674-498C-8D10-D29DEC7F3344}" dt="2026-07-16T07:02:30.831" v="1" actId="404"/>
          <ac:spMkLst>
            <pc:docMk/>
            <pc:sldMk cId="0" sldId="268"/>
            <ac:spMk id="95" creationId="{00000000-0000-0000-0000-000000000000}"/>
          </ac:spMkLst>
        </pc:spChg>
      </pc:sldChg>
      <pc:sldChg chg="addSp delSp modSp mod">
        <pc:chgData name="office365" userId="5fcdbc0c-b1d0-4b52-bc28-28c25c9fccde" providerId="ADAL" clId="{839C158B-1674-498C-8D10-D29DEC7F3344}" dt="2026-07-16T07:04:38.571" v="6" actId="962"/>
        <pc:sldMkLst>
          <pc:docMk/>
          <pc:sldMk cId="0" sldId="269"/>
        </pc:sldMkLst>
        <pc:picChg chg="add mod">
          <ac:chgData name="office365" userId="5fcdbc0c-b1d0-4b52-bc28-28c25c9fccde" providerId="ADAL" clId="{839C158B-1674-498C-8D10-D29DEC7F3344}" dt="2026-07-16T07:04:38.571" v="6" actId="962"/>
          <ac:picMkLst>
            <pc:docMk/>
            <pc:sldMk cId="0" sldId="269"/>
            <ac:picMk id="3" creationId="{2B15E28D-B50E-5FF6-B846-13A6D548105D}"/>
          </ac:picMkLst>
        </pc:picChg>
        <pc:picChg chg="del">
          <ac:chgData name="office365" userId="5fcdbc0c-b1d0-4b52-bc28-28c25c9fccde" providerId="ADAL" clId="{839C158B-1674-498C-8D10-D29DEC7F3344}" dt="2026-07-16T07:04:10.447" v="2" actId="478"/>
          <ac:picMkLst>
            <pc:docMk/>
            <pc:sldMk cId="0" sldId="269"/>
            <ac:picMk id="97" creationId="{00000000-0000-0000-0000-000000000000}"/>
          </ac:picMkLst>
        </pc:picChg>
      </pc:sldChg>
      <pc:sldChg chg="addSp delSp modSp mod">
        <pc:chgData name="office365" userId="5fcdbc0c-b1d0-4b52-bc28-28c25c9fccde" providerId="ADAL" clId="{839C158B-1674-498C-8D10-D29DEC7F3344}" dt="2026-07-16T07:14:32.606" v="31" actId="1076"/>
        <pc:sldMkLst>
          <pc:docMk/>
          <pc:sldMk cId="0" sldId="273"/>
        </pc:sldMkLst>
        <pc:picChg chg="add mod">
          <ac:chgData name="office365" userId="5fcdbc0c-b1d0-4b52-bc28-28c25c9fccde" providerId="ADAL" clId="{839C158B-1674-498C-8D10-D29DEC7F3344}" dt="2026-07-16T07:14:32.606" v="31" actId="1076"/>
          <ac:picMkLst>
            <pc:docMk/>
            <pc:sldMk cId="0" sldId="273"/>
            <ac:picMk id="3" creationId="{82EFF682-0A7E-B179-64C1-6EFE717046C1}"/>
          </ac:picMkLst>
        </pc:picChg>
        <pc:picChg chg="add mod">
          <ac:chgData name="office365" userId="5fcdbc0c-b1d0-4b52-bc28-28c25c9fccde" providerId="ADAL" clId="{839C158B-1674-498C-8D10-D29DEC7F3344}" dt="2026-07-16T07:14:32.606" v="31" actId="1076"/>
          <ac:picMkLst>
            <pc:docMk/>
            <pc:sldMk cId="0" sldId="273"/>
            <ac:picMk id="5" creationId="{5530DE81-F990-2706-2E52-9F255E2A3001}"/>
          </ac:picMkLst>
        </pc:picChg>
        <pc:picChg chg="del">
          <ac:chgData name="office365" userId="5fcdbc0c-b1d0-4b52-bc28-28c25c9fccde" providerId="ADAL" clId="{839C158B-1674-498C-8D10-D29DEC7F3344}" dt="2026-07-16T07:13:37.103" v="17" actId="478"/>
          <ac:picMkLst>
            <pc:docMk/>
            <pc:sldMk cId="0" sldId="273"/>
            <ac:picMk id="107" creationId="{00000000-0000-0000-0000-000000000000}"/>
          </ac:picMkLst>
        </pc:picChg>
        <pc:picChg chg="del">
          <ac:chgData name="office365" userId="5fcdbc0c-b1d0-4b52-bc28-28c25c9fccde" providerId="ADAL" clId="{839C158B-1674-498C-8D10-D29DEC7F3344}" dt="2026-07-16T07:13:37.103" v="17" actId="478"/>
          <ac:picMkLst>
            <pc:docMk/>
            <pc:sldMk cId="0" sldId="273"/>
            <ac:picMk id="109" creationId="{00000000-0000-0000-0000-000000000000}"/>
          </ac:picMkLst>
        </pc:picChg>
      </pc:sldChg>
      <pc:sldChg chg="addSp delSp modSp mod">
        <pc:chgData name="office365" userId="5fcdbc0c-b1d0-4b52-bc28-28c25c9fccde" providerId="ADAL" clId="{839C158B-1674-498C-8D10-D29DEC7F3344}" dt="2026-07-16T07:16:36.991" v="35" actId="27614"/>
        <pc:sldMkLst>
          <pc:docMk/>
          <pc:sldMk cId="0" sldId="276"/>
        </pc:sldMkLst>
        <pc:picChg chg="add mod">
          <ac:chgData name="office365" userId="5fcdbc0c-b1d0-4b52-bc28-28c25c9fccde" providerId="ADAL" clId="{839C158B-1674-498C-8D10-D29DEC7F3344}" dt="2026-07-16T07:16:36.991" v="35" actId="27614"/>
          <ac:picMkLst>
            <pc:docMk/>
            <pc:sldMk cId="0" sldId="276"/>
            <ac:picMk id="3" creationId="{1730A147-ED1B-3C1D-EA4B-24D1F0D07D09}"/>
          </ac:picMkLst>
        </pc:picChg>
        <pc:picChg chg="del">
          <ac:chgData name="office365" userId="5fcdbc0c-b1d0-4b52-bc28-28c25c9fccde" providerId="ADAL" clId="{839C158B-1674-498C-8D10-D29DEC7F3344}" dt="2026-07-16T07:16:30.214" v="32" actId="478"/>
          <ac:picMkLst>
            <pc:docMk/>
            <pc:sldMk cId="0" sldId="276"/>
            <ac:picMk id="119" creationId="{00000000-0000-0000-0000-000000000000}"/>
          </ac:picMkLst>
        </pc:picChg>
      </pc:sldChg>
      <pc:sldChg chg="modSp mod">
        <pc:chgData name="office365" userId="5fcdbc0c-b1d0-4b52-bc28-28c25c9fccde" providerId="ADAL" clId="{839C158B-1674-498C-8D10-D29DEC7F3344}" dt="2026-07-16T07:11:38.937" v="7" actId="27636"/>
        <pc:sldMkLst>
          <pc:docMk/>
          <pc:sldMk cId="0" sldId="278"/>
        </pc:sldMkLst>
        <pc:spChg chg="mod">
          <ac:chgData name="office365" userId="5fcdbc0c-b1d0-4b52-bc28-28c25c9fccde" providerId="ADAL" clId="{839C158B-1674-498C-8D10-D29DEC7F3344}" dt="2026-07-16T07:11:38.937" v="7" actId="27636"/>
          <ac:spMkLst>
            <pc:docMk/>
            <pc:sldMk cId="0" sldId="278"/>
            <ac:spMk id="123" creationId="{00000000-0000-0000-0000-000000000000}"/>
          </ac:spMkLst>
        </pc:spChg>
      </pc:sldChg>
      <pc:sldChg chg="addSp delSp modSp mod">
        <pc:chgData name="office365" userId="5fcdbc0c-b1d0-4b52-bc28-28c25c9fccde" providerId="ADAL" clId="{839C158B-1674-498C-8D10-D29DEC7F3344}" dt="2026-07-16T07:17:57.054" v="39" actId="27614"/>
        <pc:sldMkLst>
          <pc:docMk/>
          <pc:sldMk cId="0" sldId="282"/>
        </pc:sldMkLst>
        <pc:picChg chg="add mod">
          <ac:chgData name="office365" userId="5fcdbc0c-b1d0-4b52-bc28-28c25c9fccde" providerId="ADAL" clId="{839C158B-1674-498C-8D10-D29DEC7F3344}" dt="2026-07-16T07:17:57.054" v="39" actId="27614"/>
          <ac:picMkLst>
            <pc:docMk/>
            <pc:sldMk cId="0" sldId="282"/>
            <ac:picMk id="3" creationId="{B4BA0589-CDA5-FA8A-AA1F-FE84CD8180D6}"/>
          </ac:picMkLst>
        </pc:picChg>
        <pc:picChg chg="del">
          <ac:chgData name="office365" userId="5fcdbc0c-b1d0-4b52-bc28-28c25c9fccde" providerId="ADAL" clId="{839C158B-1674-498C-8D10-D29DEC7F3344}" dt="2026-07-16T07:17:49.992" v="36" actId="478"/>
          <ac:picMkLst>
            <pc:docMk/>
            <pc:sldMk cId="0" sldId="282"/>
            <ac:picMk id="145" creationId="{00000000-0000-0000-0000-000000000000}"/>
          </ac:picMkLst>
        </pc:picChg>
      </pc:sldChg>
      <pc:sldChg chg="addSp delSp modSp mod">
        <pc:chgData name="office365" userId="5fcdbc0c-b1d0-4b52-bc28-28c25c9fccde" providerId="ADAL" clId="{839C158B-1674-498C-8D10-D29DEC7F3344}" dt="2026-07-16T07:23:12.163" v="45" actId="962"/>
        <pc:sldMkLst>
          <pc:docMk/>
          <pc:sldMk cId="0" sldId="284"/>
        </pc:sldMkLst>
        <pc:spChg chg="mod">
          <ac:chgData name="office365" userId="5fcdbc0c-b1d0-4b52-bc28-28c25c9fccde" providerId="ADAL" clId="{839C158B-1674-498C-8D10-D29DEC7F3344}" dt="2026-07-16T07:11:38.947" v="8" actId="27636"/>
          <ac:spMkLst>
            <pc:docMk/>
            <pc:sldMk cId="0" sldId="284"/>
            <ac:spMk id="150" creationId="{00000000-0000-0000-0000-000000000000}"/>
          </ac:spMkLst>
        </pc:spChg>
        <pc:picChg chg="add mod">
          <ac:chgData name="office365" userId="5fcdbc0c-b1d0-4b52-bc28-28c25c9fccde" providerId="ADAL" clId="{839C158B-1674-498C-8D10-D29DEC7F3344}" dt="2026-07-16T07:23:12.163" v="45" actId="962"/>
          <ac:picMkLst>
            <pc:docMk/>
            <pc:sldMk cId="0" sldId="284"/>
            <ac:picMk id="3" creationId="{22EC356C-82FB-083B-A5F6-044C0C7835D7}"/>
          </ac:picMkLst>
        </pc:picChg>
        <pc:picChg chg="del">
          <ac:chgData name="office365" userId="5fcdbc0c-b1d0-4b52-bc28-28c25c9fccde" providerId="ADAL" clId="{839C158B-1674-498C-8D10-D29DEC7F3344}" dt="2026-07-16T07:23:01.700" v="40" actId="478"/>
          <ac:picMkLst>
            <pc:docMk/>
            <pc:sldMk cId="0" sldId="284"/>
            <ac:picMk id="151" creationId="{00000000-0000-0000-0000-000000000000}"/>
          </ac:picMkLst>
        </pc:picChg>
      </pc:sldChg>
      <pc:sldChg chg="addSp delSp modSp mod">
        <pc:chgData name="office365" userId="5fcdbc0c-b1d0-4b52-bc28-28c25c9fccde" providerId="ADAL" clId="{839C158B-1674-498C-8D10-D29DEC7F3344}" dt="2026-07-16T07:23:59.795" v="49" actId="27614"/>
        <pc:sldMkLst>
          <pc:docMk/>
          <pc:sldMk cId="0" sldId="285"/>
        </pc:sldMkLst>
        <pc:picChg chg="add mod">
          <ac:chgData name="office365" userId="5fcdbc0c-b1d0-4b52-bc28-28c25c9fccde" providerId="ADAL" clId="{839C158B-1674-498C-8D10-D29DEC7F3344}" dt="2026-07-16T07:23:59.795" v="49" actId="27614"/>
          <ac:picMkLst>
            <pc:docMk/>
            <pc:sldMk cId="0" sldId="285"/>
            <ac:picMk id="3" creationId="{B583D37E-0031-4F11-F661-EC584BA7982D}"/>
          </ac:picMkLst>
        </pc:picChg>
        <pc:picChg chg="del">
          <ac:chgData name="office365" userId="5fcdbc0c-b1d0-4b52-bc28-28c25c9fccde" providerId="ADAL" clId="{839C158B-1674-498C-8D10-D29DEC7F3344}" dt="2026-07-16T07:23:50.848" v="46" actId="478"/>
          <ac:picMkLst>
            <pc:docMk/>
            <pc:sldMk cId="0" sldId="285"/>
            <ac:picMk id="156" creationId="{00000000-0000-0000-0000-000000000000}"/>
          </ac:picMkLst>
        </pc:picChg>
      </pc:sldChg>
      <pc:sldChg chg="addSp delSp modSp mod">
        <pc:chgData name="office365" userId="5fcdbc0c-b1d0-4b52-bc28-28c25c9fccde" providerId="ADAL" clId="{839C158B-1674-498C-8D10-D29DEC7F3344}" dt="2026-07-16T07:24:42.732" v="56" actId="962"/>
        <pc:sldMkLst>
          <pc:docMk/>
          <pc:sldMk cId="0" sldId="286"/>
        </pc:sldMkLst>
        <pc:picChg chg="add mod">
          <ac:chgData name="office365" userId="5fcdbc0c-b1d0-4b52-bc28-28c25c9fccde" providerId="ADAL" clId="{839C158B-1674-498C-8D10-D29DEC7F3344}" dt="2026-07-16T07:24:42.732" v="56" actId="962"/>
          <ac:picMkLst>
            <pc:docMk/>
            <pc:sldMk cId="0" sldId="286"/>
            <ac:picMk id="3" creationId="{C0286B7F-AEF7-464F-BDFB-A801F3AC8B2D}"/>
          </ac:picMkLst>
        </pc:picChg>
        <pc:picChg chg="del mod">
          <ac:chgData name="office365" userId="5fcdbc0c-b1d0-4b52-bc28-28c25c9fccde" providerId="ADAL" clId="{839C158B-1674-498C-8D10-D29DEC7F3344}" dt="2026-07-16T07:24:35.056" v="51" actId="478"/>
          <ac:picMkLst>
            <pc:docMk/>
            <pc:sldMk cId="0" sldId="286"/>
            <ac:picMk id="159" creationId="{00000000-0000-0000-0000-000000000000}"/>
          </ac:picMkLst>
        </pc:picChg>
      </pc:sldChg>
      <pc:sldChg chg="addSp delSp modSp mod">
        <pc:chgData name="office365" userId="5fcdbc0c-b1d0-4b52-bc28-28c25c9fccde" providerId="ADAL" clId="{839C158B-1674-498C-8D10-D29DEC7F3344}" dt="2026-07-16T07:26:14.354" v="74" actId="14100"/>
        <pc:sldMkLst>
          <pc:docMk/>
          <pc:sldMk cId="0" sldId="287"/>
        </pc:sldMkLst>
        <pc:spChg chg="mod">
          <ac:chgData name="office365" userId="5fcdbc0c-b1d0-4b52-bc28-28c25c9fccde" providerId="ADAL" clId="{839C158B-1674-498C-8D10-D29DEC7F3344}" dt="2026-07-16T07:26:07.672" v="73" actId="1076"/>
          <ac:spMkLst>
            <pc:docMk/>
            <pc:sldMk cId="0" sldId="287"/>
            <ac:spMk id="165" creationId="{00000000-0000-0000-0000-000000000000}"/>
          </ac:spMkLst>
        </pc:spChg>
        <pc:picChg chg="add mod">
          <ac:chgData name="office365" userId="5fcdbc0c-b1d0-4b52-bc28-28c25c9fccde" providerId="ADAL" clId="{839C158B-1674-498C-8D10-D29DEC7F3344}" dt="2026-07-16T07:26:14.354" v="74" actId="14100"/>
          <ac:picMkLst>
            <pc:docMk/>
            <pc:sldMk cId="0" sldId="287"/>
            <ac:picMk id="3" creationId="{6F3D2CD3-E590-4B64-F81C-E675F480FF79}"/>
          </ac:picMkLst>
        </pc:picChg>
        <pc:picChg chg="add mod">
          <ac:chgData name="office365" userId="5fcdbc0c-b1d0-4b52-bc28-28c25c9fccde" providerId="ADAL" clId="{839C158B-1674-498C-8D10-D29DEC7F3344}" dt="2026-07-16T07:26:04.454" v="72" actId="14100"/>
          <ac:picMkLst>
            <pc:docMk/>
            <pc:sldMk cId="0" sldId="287"/>
            <ac:picMk id="5" creationId="{CB9C30F2-E4E5-B650-99F8-7D56E8C9D1F8}"/>
          </ac:picMkLst>
        </pc:picChg>
        <pc:picChg chg="del">
          <ac:chgData name="office365" userId="5fcdbc0c-b1d0-4b52-bc28-28c25c9fccde" providerId="ADAL" clId="{839C158B-1674-498C-8D10-D29DEC7F3344}" dt="2026-07-16T07:25:30.089" v="59" actId="478"/>
          <ac:picMkLst>
            <pc:docMk/>
            <pc:sldMk cId="0" sldId="287"/>
            <ac:picMk id="163" creationId="{00000000-0000-0000-0000-000000000000}"/>
          </ac:picMkLst>
        </pc:picChg>
        <pc:picChg chg="del">
          <ac:chgData name="office365" userId="5fcdbc0c-b1d0-4b52-bc28-28c25c9fccde" providerId="ADAL" clId="{839C158B-1674-498C-8D10-D29DEC7F3344}" dt="2026-07-16T07:25:37.995" v="63" actId="478"/>
          <ac:picMkLst>
            <pc:docMk/>
            <pc:sldMk cId="0" sldId="287"/>
            <ac:picMk id="164" creationId="{00000000-0000-0000-0000-000000000000}"/>
          </ac:picMkLst>
        </pc:picChg>
      </pc:sldChg>
      <pc:sldChg chg="modSp mod">
        <pc:chgData name="office365" userId="5fcdbc0c-b1d0-4b52-bc28-28c25c9fccde" providerId="ADAL" clId="{839C158B-1674-498C-8D10-D29DEC7F3344}" dt="2026-07-16T07:26:22.169" v="75" actId="1076"/>
        <pc:sldMkLst>
          <pc:docMk/>
          <pc:sldMk cId="0" sldId="290"/>
        </pc:sldMkLst>
        <pc:picChg chg="mod">
          <ac:chgData name="office365" userId="5fcdbc0c-b1d0-4b52-bc28-28c25c9fccde" providerId="ADAL" clId="{839C158B-1674-498C-8D10-D29DEC7F3344}" dt="2026-07-16T07:26:22.169" v="75" actId="1076"/>
          <ac:picMkLst>
            <pc:docMk/>
            <pc:sldMk cId="0" sldId="290"/>
            <ac:picMk id="176" creationId="{00000000-0000-0000-0000-000000000000}"/>
          </ac:picMkLst>
        </pc:picChg>
      </pc:sldChg>
      <pc:sldChg chg="modSp mod">
        <pc:chgData name="office365" userId="5fcdbc0c-b1d0-4b52-bc28-28c25c9fccde" providerId="ADAL" clId="{839C158B-1674-498C-8D10-D29DEC7F3344}" dt="2026-07-16T07:11:38.966" v="9" actId="27636"/>
        <pc:sldMkLst>
          <pc:docMk/>
          <pc:sldMk cId="0" sldId="295"/>
        </pc:sldMkLst>
        <pc:spChg chg="mod">
          <ac:chgData name="office365" userId="5fcdbc0c-b1d0-4b52-bc28-28c25c9fccde" providerId="ADAL" clId="{839C158B-1674-498C-8D10-D29DEC7F3344}" dt="2026-07-16T07:11:38.966" v="9" actId="27636"/>
          <ac:spMkLst>
            <pc:docMk/>
            <pc:sldMk cId="0" sldId="295"/>
            <ac:spMk id="200" creationId="{00000000-0000-0000-0000-000000000000}"/>
          </ac:spMkLst>
        </pc:spChg>
      </pc:sldChg>
      <pc:sldChg chg="addSp delSp modSp mod">
        <pc:chgData name="office365" userId="5fcdbc0c-b1d0-4b52-bc28-28c25c9fccde" providerId="ADAL" clId="{839C158B-1674-498C-8D10-D29DEC7F3344}" dt="2026-07-16T07:27:46.333" v="81" actId="962"/>
        <pc:sldMkLst>
          <pc:docMk/>
          <pc:sldMk cId="0" sldId="300"/>
        </pc:sldMkLst>
        <pc:picChg chg="add mod">
          <ac:chgData name="office365" userId="5fcdbc0c-b1d0-4b52-bc28-28c25c9fccde" providerId="ADAL" clId="{839C158B-1674-498C-8D10-D29DEC7F3344}" dt="2026-07-16T07:27:46.333" v="81" actId="962"/>
          <ac:picMkLst>
            <pc:docMk/>
            <pc:sldMk cId="0" sldId="300"/>
            <ac:picMk id="3" creationId="{C992D0D6-6C56-46AC-00A5-106230B523E3}"/>
          </ac:picMkLst>
        </pc:picChg>
        <pc:picChg chg="del">
          <ac:chgData name="office365" userId="5fcdbc0c-b1d0-4b52-bc28-28c25c9fccde" providerId="ADAL" clId="{839C158B-1674-498C-8D10-D29DEC7F3344}" dt="2026-07-16T07:27:39.596" v="76" actId="478"/>
          <ac:picMkLst>
            <pc:docMk/>
            <pc:sldMk cId="0" sldId="300"/>
            <ac:picMk id="223" creationId="{00000000-0000-0000-0000-000000000000}"/>
          </ac:picMkLst>
        </pc:picChg>
      </pc:sldChg>
      <pc:sldChg chg="modSp mod">
        <pc:chgData name="office365" userId="5fcdbc0c-b1d0-4b52-bc28-28c25c9fccde" providerId="ADAL" clId="{839C158B-1674-498C-8D10-D29DEC7F3344}" dt="2026-07-16T07:28:23.801" v="101" actId="1035"/>
        <pc:sldMkLst>
          <pc:docMk/>
          <pc:sldMk cId="0" sldId="303"/>
        </pc:sldMkLst>
        <pc:spChg chg="mod">
          <ac:chgData name="office365" userId="5fcdbc0c-b1d0-4b52-bc28-28c25c9fccde" providerId="ADAL" clId="{839C158B-1674-498C-8D10-D29DEC7F3344}" dt="2026-07-16T07:28:15.018" v="90" actId="14100"/>
          <ac:spMkLst>
            <pc:docMk/>
            <pc:sldMk cId="0" sldId="303"/>
            <ac:spMk id="229" creationId="{00000000-0000-0000-0000-000000000000}"/>
          </ac:spMkLst>
        </pc:spChg>
        <pc:picChg chg="mod">
          <ac:chgData name="office365" userId="5fcdbc0c-b1d0-4b52-bc28-28c25c9fccde" providerId="ADAL" clId="{839C158B-1674-498C-8D10-D29DEC7F3344}" dt="2026-07-16T07:28:23.801" v="101" actId="1035"/>
          <ac:picMkLst>
            <pc:docMk/>
            <pc:sldMk cId="0" sldId="303"/>
            <ac:picMk id="230" creationId="{00000000-0000-0000-0000-000000000000}"/>
          </ac:picMkLst>
        </pc:picChg>
        <pc:picChg chg="mod">
          <ac:chgData name="office365" userId="5fcdbc0c-b1d0-4b52-bc28-28c25c9fccde" providerId="ADAL" clId="{839C158B-1674-498C-8D10-D29DEC7F3344}" dt="2026-07-16T07:28:17.867" v="91" actId="1076"/>
          <ac:picMkLst>
            <pc:docMk/>
            <pc:sldMk cId="0" sldId="303"/>
            <ac:picMk id="231" creationId="{00000000-0000-0000-0000-000000000000}"/>
          </ac:picMkLst>
        </pc:picChg>
        <pc:picChg chg="mod">
          <ac:chgData name="office365" userId="5fcdbc0c-b1d0-4b52-bc28-28c25c9fccde" providerId="ADAL" clId="{839C158B-1674-498C-8D10-D29DEC7F3344}" dt="2026-07-16T07:28:23.801" v="101" actId="1035"/>
          <ac:picMkLst>
            <pc:docMk/>
            <pc:sldMk cId="0" sldId="303"/>
            <ac:picMk id="234" creationId="{00000000-0000-0000-0000-000000000000}"/>
          </ac:picMkLst>
        </pc:picChg>
        <pc:picChg chg="mod">
          <ac:chgData name="office365" userId="5fcdbc0c-b1d0-4b52-bc28-28c25c9fccde" providerId="ADAL" clId="{839C158B-1674-498C-8D10-D29DEC7F3344}" dt="2026-07-16T07:28:23.801" v="101" actId="1035"/>
          <ac:picMkLst>
            <pc:docMk/>
            <pc:sldMk cId="0" sldId="303"/>
            <ac:picMk id="235" creationId="{00000000-0000-0000-0000-000000000000}"/>
          </ac:picMkLst>
        </pc:picChg>
      </pc:sldChg>
      <pc:sldChg chg="modSp mod">
        <pc:chgData name="office365" userId="5fcdbc0c-b1d0-4b52-bc28-28c25c9fccde" providerId="ADAL" clId="{839C158B-1674-498C-8D10-D29DEC7F3344}" dt="2026-07-16T07:28:39.221" v="102" actId="1076"/>
        <pc:sldMkLst>
          <pc:docMk/>
          <pc:sldMk cId="0" sldId="304"/>
        </pc:sldMkLst>
        <pc:picChg chg="mod">
          <ac:chgData name="office365" userId="5fcdbc0c-b1d0-4b52-bc28-28c25c9fccde" providerId="ADAL" clId="{839C158B-1674-498C-8D10-D29DEC7F3344}" dt="2026-07-16T07:28:39.221" v="102" actId="1076"/>
          <ac:picMkLst>
            <pc:docMk/>
            <pc:sldMk cId="0" sldId="304"/>
            <ac:picMk id="242" creationId="{00000000-0000-0000-0000-000000000000}"/>
          </ac:picMkLst>
        </pc:picChg>
      </pc:sldChg>
      <pc:sldChg chg="modSp mod">
        <pc:chgData name="office365" userId="5fcdbc0c-b1d0-4b52-bc28-28c25c9fccde" providerId="ADAL" clId="{839C158B-1674-498C-8D10-D29DEC7F3344}" dt="2026-07-16T07:28:49.339" v="104" actId="1076"/>
        <pc:sldMkLst>
          <pc:docMk/>
          <pc:sldMk cId="0" sldId="305"/>
        </pc:sldMkLst>
        <pc:picChg chg="mod">
          <ac:chgData name="office365" userId="5fcdbc0c-b1d0-4b52-bc28-28c25c9fccde" providerId="ADAL" clId="{839C158B-1674-498C-8D10-D29DEC7F3344}" dt="2026-07-16T07:28:49.339" v="104" actId="1076"/>
          <ac:picMkLst>
            <pc:docMk/>
            <pc:sldMk cId="0" sldId="305"/>
            <ac:picMk id="245" creationId="{00000000-0000-0000-0000-000000000000}"/>
          </ac:picMkLst>
        </pc:picChg>
        <pc:picChg chg="mod">
          <ac:chgData name="office365" userId="5fcdbc0c-b1d0-4b52-bc28-28c25c9fccde" providerId="ADAL" clId="{839C158B-1674-498C-8D10-D29DEC7F3344}" dt="2026-07-16T07:28:45.978" v="103" actId="1076"/>
          <ac:picMkLst>
            <pc:docMk/>
            <pc:sldMk cId="0" sldId="305"/>
            <ac:picMk id="249" creationId="{00000000-0000-0000-0000-000000000000}"/>
          </ac:picMkLst>
        </pc:picChg>
      </pc:sldChg>
      <pc:sldChg chg="modSp mod">
        <pc:chgData name="office365" userId="5fcdbc0c-b1d0-4b52-bc28-28c25c9fccde" providerId="ADAL" clId="{839C158B-1674-498C-8D10-D29DEC7F3344}" dt="2026-07-16T07:11:38.985" v="11" actId="27636"/>
        <pc:sldMkLst>
          <pc:docMk/>
          <pc:sldMk cId="0" sldId="306"/>
        </pc:sldMkLst>
        <pc:spChg chg="mod">
          <ac:chgData name="office365" userId="5fcdbc0c-b1d0-4b52-bc28-28c25c9fccde" providerId="ADAL" clId="{839C158B-1674-498C-8D10-D29DEC7F3344}" dt="2026-07-16T07:11:38.985" v="11" actId="27636"/>
          <ac:spMkLst>
            <pc:docMk/>
            <pc:sldMk cId="0" sldId="306"/>
            <ac:spMk id="251" creationId="{00000000-0000-0000-0000-000000000000}"/>
          </ac:spMkLst>
        </pc:spChg>
      </pc:sldChg>
      <pc:sldChg chg="modSp mod">
        <pc:chgData name="office365" userId="5fcdbc0c-b1d0-4b52-bc28-28c25c9fccde" providerId="ADAL" clId="{839C158B-1674-498C-8D10-D29DEC7F3344}" dt="2026-07-16T07:11:38.988" v="12" actId="27636"/>
        <pc:sldMkLst>
          <pc:docMk/>
          <pc:sldMk cId="0" sldId="307"/>
        </pc:sldMkLst>
        <pc:spChg chg="mod">
          <ac:chgData name="office365" userId="5fcdbc0c-b1d0-4b52-bc28-28c25c9fccde" providerId="ADAL" clId="{839C158B-1674-498C-8D10-D29DEC7F3344}" dt="2026-07-16T07:11:38.988" v="12" actId="27636"/>
          <ac:spMkLst>
            <pc:docMk/>
            <pc:sldMk cId="0" sldId="307"/>
            <ac:spMk id="258" creationId="{00000000-0000-0000-0000-000000000000}"/>
          </ac:spMkLst>
        </pc:spChg>
      </pc:sldChg>
      <pc:sldChg chg="modSp mod">
        <pc:chgData name="office365" userId="5fcdbc0c-b1d0-4b52-bc28-28c25c9fccde" providerId="ADAL" clId="{839C158B-1674-498C-8D10-D29DEC7F3344}" dt="2026-07-16T07:11:38.995" v="13" actId="27636"/>
        <pc:sldMkLst>
          <pc:docMk/>
          <pc:sldMk cId="0" sldId="308"/>
        </pc:sldMkLst>
        <pc:spChg chg="mod">
          <ac:chgData name="office365" userId="5fcdbc0c-b1d0-4b52-bc28-28c25c9fccde" providerId="ADAL" clId="{839C158B-1674-498C-8D10-D29DEC7F3344}" dt="2026-07-16T07:11:38.995" v="13" actId="27636"/>
          <ac:spMkLst>
            <pc:docMk/>
            <pc:sldMk cId="0" sldId="308"/>
            <ac:spMk id="259"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resentation_title">
    <p:bg>
      <p:bgPr>
        <a:solidFill>
          <a:srgbClr val="FFFFFF"/>
        </a:solidFill>
        <a:effectLst/>
      </p:bgPr>
    </p:bg>
    <p:spTree>
      <p:nvGrpSpPr>
        <p:cNvPr id="1" name=""/>
        <p:cNvGrpSpPr/>
        <p:nvPr/>
      </p:nvGrpSpPr>
      <p:grpSpPr>
        <a:xfrm>
          <a:off x="0" y="0"/>
          <a:ext cx="0" cy="0"/>
          <a:chOff x="0" y="0"/>
          <a:chExt cx="0" cy="0"/>
        </a:xfrm>
      </p:grpSpPr>
      <p:grpSp>
        <p:nvGrpSpPr>
          <p:cNvPr id="17" name="Grupa 4"/>
          <p:cNvGrpSpPr/>
          <p:nvPr/>
        </p:nvGrpSpPr>
        <p:grpSpPr>
          <a:xfrm>
            <a:off x="5448240" y="366120"/>
            <a:ext cx="3118680" cy="925560"/>
            <a:chOff x="5448240" y="366120"/>
            <a:chExt cx="3118680" cy="925560"/>
          </a:xfrm>
        </p:grpSpPr>
        <p:pic>
          <p:nvPicPr>
            <p:cNvPr id="18" name="Logo.svg" descr="Logo.svg"/>
            <p:cNvPicPr/>
            <p:nvPr/>
          </p:nvPicPr>
          <p:blipFill>
            <a:blip r:embed="rId2"/>
            <a:stretch/>
          </p:blipFill>
          <p:spPr>
            <a:xfrm>
              <a:off x="5448240" y="366120"/>
              <a:ext cx="3118680" cy="925560"/>
            </a:xfrm>
            <a:prstGeom prst="rect">
              <a:avLst/>
            </a:prstGeom>
            <a:solidFill>
              <a:schemeClr val="bg1"/>
            </a:solidFill>
            <a:ln w="12700">
              <a:noFill/>
            </a:ln>
          </p:spPr>
        </p:pic>
        <p:pic>
          <p:nvPicPr>
            <p:cNvPr id="2" name="Obraz 3" descr="Obraz zawierający tekst, Czcionka, Grafika, logo&#10;&#10;Opis wygenerowany automatycznie"/>
            <p:cNvPicPr/>
            <p:nvPr/>
          </p:nvPicPr>
          <p:blipFill>
            <a:blip r:embed="rId3"/>
            <a:srcRect l="3565" r="5703"/>
            <a:stretch/>
          </p:blipFill>
          <p:spPr>
            <a:xfrm>
              <a:off x="5744160" y="401760"/>
              <a:ext cx="2468880" cy="863280"/>
            </a:xfrm>
            <a:prstGeom prst="rect">
              <a:avLst/>
            </a:prstGeom>
            <a:solidFill>
              <a:schemeClr val="bg1"/>
            </a:solidFill>
            <a:ln w="0">
              <a:noFill/>
            </a:ln>
          </p:spPr>
        </p:pic>
      </p:grpSp>
      <p:pic>
        <p:nvPicPr>
          <p:cNvPr id="3" name="afryka.svg" descr="afryka.svg"/>
          <p:cNvPicPr/>
          <p:nvPr/>
        </p:nvPicPr>
        <p:blipFill>
          <a:blip r:embed="rId4"/>
          <a:srcRect t="38421" r="28456"/>
          <a:stretch/>
        </p:blipFill>
        <p:spPr>
          <a:xfrm>
            <a:off x="6901200" y="10080"/>
            <a:ext cx="5290200" cy="4881960"/>
          </a:xfrm>
          <a:prstGeom prst="rect">
            <a:avLst/>
          </a:prstGeom>
          <a:noFill/>
          <a:ln w="12700">
            <a:noFill/>
          </a:ln>
        </p:spPr>
      </p:pic>
      <p:pic>
        <p:nvPicPr>
          <p:cNvPr id="4" name="Obraz 5" descr="Obraz zawierający zrzut ekranu, tekst, Grafika, Czcionka&#10;&#10;Opis wygenerowany automatycznie"/>
          <p:cNvPicPr/>
          <p:nvPr/>
        </p:nvPicPr>
        <p:blipFill>
          <a:blip r:embed="rId5"/>
          <a:stretch/>
        </p:blipFill>
        <p:spPr>
          <a:xfrm>
            <a:off x="527400" y="522000"/>
            <a:ext cx="4176720" cy="928080"/>
          </a:xfrm>
          <a:prstGeom prst="rect">
            <a:avLst/>
          </a:prstGeom>
          <a:noFill/>
          <a:ln w="0">
            <a:noFill/>
          </a:ln>
        </p:spPr>
      </p:pic>
      <p:sp>
        <p:nvSpPr>
          <p:cNvPr id="5" name="PlaceHolder 1"/>
          <p:cNvSpPr>
            <a:spLocks noGrp="1"/>
          </p:cNvSpPr>
          <p:nvPr>
            <p:ph type="title"/>
          </p:nvPr>
        </p:nvSpPr>
        <p:spPr>
          <a:xfrm>
            <a:off x="756360" y="1937880"/>
            <a:ext cx="8909640" cy="1370160"/>
          </a:xfrm>
          <a:prstGeom prst="rect">
            <a:avLst/>
          </a:prstGeom>
          <a:noFill/>
          <a:ln w="12600">
            <a:noFill/>
          </a:ln>
        </p:spPr>
        <p:txBody>
          <a:bodyPr lIns="50760" tIns="50760" rIns="50760" bIns="50760" anchor="ctr">
            <a:normAutofit/>
          </a:bodyPr>
          <a:lstStyle/>
          <a:p>
            <a:pPr indent="0">
              <a:lnSpc>
                <a:spcPct val="90000"/>
              </a:lnSpc>
              <a:buNone/>
            </a:pPr>
            <a:r>
              <a:rPr lang="en-US" sz="3600" b="0" u="none" strike="noStrike">
                <a:solidFill>
                  <a:srgbClr val="000000"/>
                </a:solidFill>
                <a:effectLst/>
                <a:uFillTx/>
                <a:latin typeface="Montserrat Regular"/>
              </a:rPr>
              <a:t>Click to edit the title text format</a:t>
            </a:r>
          </a:p>
        </p:txBody>
      </p:sp>
      <p:grpSp>
        <p:nvGrpSpPr>
          <p:cNvPr id="6" name="Group 3"/>
          <p:cNvGrpSpPr/>
          <p:nvPr/>
        </p:nvGrpSpPr>
        <p:grpSpPr>
          <a:xfrm>
            <a:off x="1097280" y="5380560"/>
            <a:ext cx="10413720" cy="1017000"/>
            <a:chOff x="1097280" y="5380560"/>
            <a:chExt cx="10413720" cy="1017000"/>
          </a:xfrm>
        </p:grpSpPr>
        <p:pic>
          <p:nvPicPr>
            <p:cNvPr id="7" name="_Universite Officielle de Ruwenzori (UOR).png" descr="_Universite Officielle de Ruwenzori (UOR).png"/>
            <p:cNvPicPr/>
            <p:nvPr/>
          </p:nvPicPr>
          <p:blipFill>
            <a:blip r:embed="rId6"/>
            <a:stretch/>
          </p:blipFill>
          <p:spPr>
            <a:xfrm>
              <a:off x="9786240" y="5538240"/>
              <a:ext cx="656280" cy="702000"/>
            </a:xfrm>
            <a:prstGeom prst="rect">
              <a:avLst/>
            </a:prstGeom>
            <a:noFill/>
            <a:ln w="12700">
              <a:noFill/>
            </a:ln>
          </p:spPr>
        </p:pic>
        <p:pic>
          <p:nvPicPr>
            <p:cNvPr id="8" name="institut-de-technologie-de-l-industrie-du-management-et-de-l-entrepreneuriat-501467.jpg" descr="institut-de-technologie-de-l-industrie-du-management-et-de-l-entrepreneuriat-501467.jpg"/>
            <p:cNvPicPr/>
            <p:nvPr/>
          </p:nvPicPr>
          <p:blipFill>
            <a:blip r:embed="rId7"/>
            <a:stretch/>
          </p:blipFill>
          <p:spPr>
            <a:xfrm>
              <a:off x="6306480" y="5380560"/>
              <a:ext cx="1101240" cy="1017000"/>
            </a:xfrm>
            <a:prstGeom prst="rect">
              <a:avLst/>
            </a:prstGeom>
            <a:noFill/>
            <a:ln w="12700">
              <a:noFill/>
            </a:ln>
          </p:spPr>
        </p:pic>
        <p:pic>
          <p:nvPicPr>
            <p:cNvPr id="9" name="Université de l'Assomption au Congo.jpg" descr="Université de l'Assomption au Congo.jpg"/>
            <p:cNvPicPr/>
            <p:nvPr/>
          </p:nvPicPr>
          <p:blipFill>
            <a:blip r:embed="rId8"/>
            <a:stretch/>
          </p:blipFill>
          <p:spPr>
            <a:xfrm>
              <a:off x="10649160" y="5487840"/>
              <a:ext cx="861840" cy="802800"/>
            </a:xfrm>
            <a:prstGeom prst="rect">
              <a:avLst/>
            </a:prstGeom>
            <a:noFill/>
            <a:ln w="12700">
              <a:noFill/>
            </a:ln>
          </p:spPr>
        </p:pic>
        <p:pic>
          <p:nvPicPr>
            <p:cNvPr id="10" name="Universite Libre des Pays des Grands Lacs (ULPGL) .jpg" descr="Universite Libre des Pays des Grands Lacs (ULPGL) .jpg"/>
            <p:cNvPicPr/>
            <p:nvPr/>
          </p:nvPicPr>
          <p:blipFill>
            <a:blip r:embed="rId9"/>
            <a:stretch/>
          </p:blipFill>
          <p:spPr>
            <a:xfrm>
              <a:off x="8922960" y="5538600"/>
              <a:ext cx="656280" cy="700920"/>
            </a:xfrm>
            <a:prstGeom prst="rect">
              <a:avLst/>
            </a:prstGeom>
            <a:noFill/>
            <a:ln w="12700">
              <a:noFill/>
            </a:ln>
          </p:spPr>
        </p:pic>
        <p:pic>
          <p:nvPicPr>
            <p:cNvPr id="11" name="universite-de-dschang (1).jpg" descr="universite-de-dschang (1).jpg"/>
            <p:cNvPicPr/>
            <p:nvPr/>
          </p:nvPicPr>
          <p:blipFill>
            <a:blip r:embed="rId10"/>
            <a:srcRect l="17176" t="13134" r="27762" b="10934"/>
            <a:stretch/>
          </p:blipFill>
          <p:spPr>
            <a:xfrm>
              <a:off x="7614720" y="5496120"/>
              <a:ext cx="1101240" cy="785880"/>
            </a:xfrm>
            <a:prstGeom prst="rect">
              <a:avLst/>
            </a:prstGeom>
            <a:noFill/>
            <a:ln w="12700">
              <a:noFill/>
            </a:ln>
          </p:spPr>
        </p:pic>
        <p:pic>
          <p:nvPicPr>
            <p:cNvPr id="12" name="Obraz 2" descr="Obraz zawierający tekst, Czcionka, Grafika, projekt graficzny&#10;&#10;Opis wygenerowany automatycznie"/>
            <p:cNvPicPr/>
            <p:nvPr/>
          </p:nvPicPr>
          <p:blipFill>
            <a:blip r:embed="rId11"/>
            <a:stretch/>
          </p:blipFill>
          <p:spPr>
            <a:xfrm>
              <a:off x="2601000" y="5602320"/>
              <a:ext cx="2188800" cy="573480"/>
            </a:xfrm>
            <a:prstGeom prst="rect">
              <a:avLst/>
            </a:prstGeom>
            <a:noFill/>
            <a:ln w="0">
              <a:noFill/>
            </a:ln>
          </p:spPr>
        </p:pic>
        <p:pic>
          <p:nvPicPr>
            <p:cNvPr id="13" name="Obraz 4" descr="Obraz zawierający Czcionka, Grafika, tekst, zrzut ekranu&#10;&#10;Opis wygenerowany automatycznie"/>
            <p:cNvPicPr/>
            <p:nvPr/>
          </p:nvPicPr>
          <p:blipFill>
            <a:blip r:embed="rId12"/>
            <a:stretch/>
          </p:blipFill>
          <p:spPr>
            <a:xfrm>
              <a:off x="1097280" y="5542200"/>
              <a:ext cx="1296720" cy="694080"/>
            </a:xfrm>
            <a:prstGeom prst="rect">
              <a:avLst/>
            </a:prstGeom>
            <a:noFill/>
            <a:ln w="0">
              <a:noFill/>
            </a:ln>
          </p:spPr>
        </p:pic>
        <p:pic>
          <p:nvPicPr>
            <p:cNvPr id="14" name="Obraz 1" descr="Obraz zawierający tekst, Czcionka, zrzut ekranu, Grafika&#10;&#10;Opis wygenerowany automatycznie"/>
            <p:cNvPicPr/>
            <p:nvPr/>
          </p:nvPicPr>
          <p:blipFill>
            <a:blip r:embed="rId13"/>
            <a:stretch/>
          </p:blipFill>
          <p:spPr>
            <a:xfrm>
              <a:off x="4996800" y="5590080"/>
              <a:ext cx="1102680" cy="597960"/>
            </a:xfrm>
            <a:prstGeom prst="rect">
              <a:avLst/>
            </a:prstGeom>
            <a:noFill/>
            <a:ln w="0">
              <a:noFill/>
            </a:ln>
          </p:spPr>
        </p:pic>
      </p:grpSp>
      <p:sp>
        <p:nvSpPr>
          <p:cNvPr id="15" name="PlaceHolder 2"/>
          <p:cNvSpPr>
            <a:spLocks noGrp="1"/>
          </p:cNvSpPr>
          <p:nvPr>
            <p:ph type="body"/>
          </p:nvPr>
        </p:nvSpPr>
        <p:spPr>
          <a:xfrm>
            <a:off x="767520" y="3907800"/>
            <a:ext cx="9675000" cy="573480"/>
          </a:xfrm>
          <a:prstGeom prst="rect">
            <a:avLst/>
          </a:prstGeom>
          <a:noFill/>
          <a:ln w="12600">
            <a:noFill/>
          </a:ln>
        </p:spPr>
        <p:txBody>
          <a:bodyPr lIns="50760" tIns="50760" rIns="50760" bIns="50760" anchor="t">
            <a:noAutofit/>
          </a:bodyPr>
          <a:lstStyle/>
          <a:p>
            <a:pPr indent="0" algn="ctr" defTabSz="825480">
              <a:lnSpc>
                <a:spcPct val="100000"/>
              </a:lnSpc>
              <a:buNone/>
              <a:tabLst>
                <a:tab pos="0" algn="l"/>
              </a:tabLst>
            </a:pPr>
            <a:r>
              <a:rPr lang="en-US" sz="2000" b="1" u="none" strike="noStrike">
                <a:solidFill>
                  <a:srgbClr val="F78722"/>
                </a:solidFill>
                <a:effectLst/>
                <a:uFillTx/>
                <a:latin typeface="Calibri"/>
                <a:ea typeface="Calibri"/>
              </a:rPr>
              <a:t>Presentation Subtitle</a:t>
            </a: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p:txBody>
      </p:sp>
      <p:sp>
        <p:nvSpPr>
          <p:cNvPr id="16" name="TextBox 27"/>
          <p:cNvSpPr/>
          <p:nvPr/>
        </p:nvSpPr>
        <p:spPr>
          <a:xfrm>
            <a:off x="5760360" y="1219320"/>
            <a:ext cx="4176720" cy="559440"/>
          </a:xfrm>
          <a:prstGeom prst="rect">
            <a:avLst/>
          </a:prstGeom>
          <a:noFill/>
          <a:ln w="12700">
            <a:noFill/>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defTabSz="2438280">
              <a:lnSpc>
                <a:spcPct val="90000"/>
              </a:lnSpc>
              <a:tabLst>
                <a:tab pos="0" algn="l"/>
              </a:tabLst>
            </a:pPr>
            <a:r>
              <a:rPr lang="en-GB" sz="1100" b="0" u="none" strike="noStrike">
                <a:solidFill>
                  <a:srgbClr val="595959"/>
                </a:solidFill>
                <a:effectLst/>
                <a:uFillTx/>
                <a:latin typeface="Calibri"/>
                <a:ea typeface="Calibri"/>
              </a:rPr>
              <a:t>Road Transportation Systems Engineering </a:t>
            </a:r>
            <a:r>
              <a:rPr lang="pl-PL" sz="1100" b="0" u="none" strike="noStrike">
                <a:solidFill>
                  <a:srgbClr val="595959"/>
                </a:solidFill>
                <a:effectLst/>
                <a:uFillTx/>
                <a:latin typeface="Calibri"/>
                <a:ea typeface="Calibri"/>
              </a:rPr>
              <a:t>Development</a:t>
            </a:r>
            <a:r>
              <a:rPr lang="en-GB" sz="1100" b="0" u="none" strike="noStrike">
                <a:solidFill>
                  <a:srgbClr val="595959"/>
                </a:solidFill>
                <a:effectLst/>
                <a:uFillTx/>
                <a:latin typeface="Calibri"/>
                <a:ea typeface="Calibri"/>
              </a:rPr>
              <a:t> in the Sub-Saharan Africa - Modern EU Master Programme &amp; Capacity Building</a:t>
            </a:r>
            <a:endParaRPr lang="en-US" sz="1100" b="0" u="none" strike="noStrike">
              <a:solidFill>
                <a:srgbClr val="000000"/>
              </a:solidFill>
              <a:effectLst/>
              <a:uFillTx/>
              <a:latin typeface="Arial"/>
            </a:endParaRPr>
          </a:p>
          <a:p>
            <a:pPr defTabSz="2438280">
              <a:lnSpc>
                <a:spcPct val="90000"/>
              </a:lnSpc>
              <a:tabLst>
                <a:tab pos="0" algn="l"/>
              </a:tabLst>
            </a:pPr>
            <a:r>
              <a:rPr lang="en-GB" sz="1100" b="0" u="none" strike="noStrike">
                <a:solidFill>
                  <a:srgbClr val="595959"/>
                </a:solidFill>
                <a:effectLst/>
                <a:uFillTx/>
                <a:latin typeface="Calibri"/>
                <a:ea typeface="Calibri"/>
              </a:rPr>
              <a:t>ERASMUS-EDU-2023-CBHE</a:t>
            </a:r>
            <a:endParaRPr lang="en-US" sz="1100" b="0" u="none" strike="noStrike">
              <a:solidFill>
                <a:srgbClr val="000000"/>
              </a:solidFill>
              <a:effectLst/>
              <a:uFillTx/>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End_slide">
    <p:bg>
      <p:bgPr>
        <a:solidFill>
          <a:srgbClr val="FFFFFF"/>
        </a:solidFill>
        <a:effectLst/>
      </p:bgPr>
    </p:bg>
    <p:spTree>
      <p:nvGrpSpPr>
        <p:cNvPr id="1" name=""/>
        <p:cNvGrpSpPr/>
        <p:nvPr/>
      </p:nvGrpSpPr>
      <p:grpSpPr>
        <a:xfrm>
          <a:off x="0" y="0"/>
          <a:ext cx="0" cy="0"/>
          <a:chOff x="0" y="0"/>
          <a:chExt cx="0" cy="0"/>
        </a:xfrm>
      </p:grpSpPr>
      <p:grpSp>
        <p:nvGrpSpPr>
          <p:cNvPr id="39" name="Grupa 4"/>
          <p:cNvGrpSpPr/>
          <p:nvPr/>
        </p:nvGrpSpPr>
        <p:grpSpPr>
          <a:xfrm>
            <a:off x="3417120" y="1179720"/>
            <a:ext cx="4926240" cy="1706040"/>
            <a:chOff x="3417120" y="1179720"/>
            <a:chExt cx="4926240" cy="1706040"/>
          </a:xfrm>
        </p:grpSpPr>
        <p:pic>
          <p:nvPicPr>
            <p:cNvPr id="40" name="Logo.svg" descr="Logo.svg"/>
            <p:cNvPicPr/>
            <p:nvPr/>
          </p:nvPicPr>
          <p:blipFill>
            <a:blip r:embed="rId2"/>
            <a:stretch/>
          </p:blipFill>
          <p:spPr>
            <a:xfrm>
              <a:off x="3417120" y="1179720"/>
              <a:ext cx="4926240" cy="1706040"/>
            </a:xfrm>
            <a:prstGeom prst="rect">
              <a:avLst/>
            </a:prstGeom>
            <a:solidFill>
              <a:schemeClr val="bg1"/>
            </a:solidFill>
            <a:ln w="12700">
              <a:noFill/>
            </a:ln>
          </p:spPr>
        </p:pic>
        <p:pic>
          <p:nvPicPr>
            <p:cNvPr id="41" name="Obraz 3" descr="Obraz zawierający tekst, Czcionka, Grafika, logo&#10;&#10;Opis wygenerowany automatycznie"/>
            <p:cNvPicPr/>
            <p:nvPr/>
          </p:nvPicPr>
          <p:blipFill>
            <a:blip r:embed="rId3"/>
            <a:srcRect l="3565" r="5703"/>
            <a:stretch/>
          </p:blipFill>
          <p:spPr>
            <a:xfrm>
              <a:off x="3884400" y="1245240"/>
              <a:ext cx="3899520" cy="1591560"/>
            </a:xfrm>
            <a:prstGeom prst="rect">
              <a:avLst/>
            </a:prstGeom>
            <a:solidFill>
              <a:schemeClr val="bg1"/>
            </a:solidFill>
            <a:ln w="0">
              <a:noFill/>
            </a:ln>
          </p:spPr>
        </p:pic>
      </p:grpSp>
      <p:pic>
        <p:nvPicPr>
          <p:cNvPr id="42" name="afryka.svg" descr="afryka.svg"/>
          <p:cNvPicPr/>
          <p:nvPr/>
        </p:nvPicPr>
        <p:blipFill>
          <a:blip r:embed="rId4"/>
          <a:srcRect t="38421" r="28456"/>
          <a:stretch/>
        </p:blipFill>
        <p:spPr>
          <a:xfrm>
            <a:off x="6901200" y="10080"/>
            <a:ext cx="5290200" cy="4881960"/>
          </a:xfrm>
          <a:prstGeom prst="rect">
            <a:avLst/>
          </a:prstGeom>
          <a:noFill/>
          <a:ln w="12700">
            <a:noFill/>
          </a:ln>
        </p:spPr>
      </p:pic>
      <p:pic>
        <p:nvPicPr>
          <p:cNvPr id="43" name="Obraz 5" descr="Obraz zawierający zrzut ekranu, tekst, Grafika, Czcionka&#10;&#10;Opis wygenerowany automatycznie"/>
          <p:cNvPicPr/>
          <p:nvPr/>
        </p:nvPicPr>
        <p:blipFill>
          <a:blip r:embed="rId5"/>
          <a:stretch/>
        </p:blipFill>
        <p:spPr>
          <a:xfrm>
            <a:off x="293040" y="398160"/>
            <a:ext cx="3124080" cy="694080"/>
          </a:xfrm>
          <a:prstGeom prst="rect">
            <a:avLst/>
          </a:prstGeom>
          <a:noFill/>
          <a:ln w="0">
            <a:noFill/>
          </a:ln>
        </p:spPr>
      </p:pic>
      <p:sp>
        <p:nvSpPr>
          <p:cNvPr id="44" name="PlaceHolder 1"/>
          <p:cNvSpPr>
            <a:spLocks noGrp="1"/>
          </p:cNvSpPr>
          <p:nvPr>
            <p:ph type="title"/>
          </p:nvPr>
        </p:nvSpPr>
        <p:spPr>
          <a:xfrm>
            <a:off x="1851480" y="2886120"/>
            <a:ext cx="8909640" cy="949320"/>
          </a:xfrm>
          <a:prstGeom prst="rect">
            <a:avLst/>
          </a:prstGeom>
          <a:noFill/>
          <a:ln w="12600">
            <a:noFill/>
          </a:ln>
        </p:spPr>
        <p:txBody>
          <a:bodyPr lIns="50760" tIns="50760" rIns="50760" bIns="50760" anchor="b">
            <a:normAutofit/>
          </a:bodyPr>
          <a:lstStyle/>
          <a:p>
            <a:pPr indent="0" defTabSz="1219320">
              <a:lnSpc>
                <a:spcPct val="80000"/>
              </a:lnSpc>
              <a:buNone/>
              <a:tabLst>
                <a:tab pos="0" algn="l"/>
              </a:tabLst>
            </a:pPr>
            <a:r>
              <a:rPr lang="pl-PL" sz="4400" b="1" u="none" strike="noStrike" spc="-232">
                <a:solidFill>
                  <a:srgbClr val="F78722"/>
                </a:solidFill>
                <a:effectLst/>
                <a:uFillTx/>
                <a:latin typeface="Montserrat Regular"/>
                <a:ea typeface="Helvetica Neue"/>
              </a:rPr>
              <a:t>Thank you for your attention!</a:t>
            </a:r>
            <a:endParaRPr lang="en-US" sz="4400" b="0" u="none" strike="noStrike">
              <a:solidFill>
                <a:srgbClr val="000000"/>
              </a:solidFill>
              <a:effectLst/>
              <a:uFillTx/>
              <a:latin typeface="Montserrat Regular"/>
            </a:endParaRPr>
          </a:p>
        </p:txBody>
      </p:sp>
      <p:grpSp>
        <p:nvGrpSpPr>
          <p:cNvPr id="45" name="Group 3"/>
          <p:cNvGrpSpPr/>
          <p:nvPr/>
        </p:nvGrpSpPr>
        <p:grpSpPr>
          <a:xfrm>
            <a:off x="1097280" y="5380560"/>
            <a:ext cx="10413720" cy="1017000"/>
            <a:chOff x="1097280" y="5380560"/>
            <a:chExt cx="10413720" cy="1017000"/>
          </a:xfrm>
        </p:grpSpPr>
        <p:pic>
          <p:nvPicPr>
            <p:cNvPr id="46" name="_Universite Officielle de Ruwenzori (UOR).png" descr="_Universite Officielle de Ruwenzori (UOR).png"/>
            <p:cNvPicPr/>
            <p:nvPr/>
          </p:nvPicPr>
          <p:blipFill>
            <a:blip r:embed="rId6"/>
            <a:stretch/>
          </p:blipFill>
          <p:spPr>
            <a:xfrm>
              <a:off x="9786240" y="5538240"/>
              <a:ext cx="656280" cy="702000"/>
            </a:xfrm>
            <a:prstGeom prst="rect">
              <a:avLst/>
            </a:prstGeom>
            <a:noFill/>
            <a:ln w="12700">
              <a:noFill/>
            </a:ln>
          </p:spPr>
        </p:pic>
        <p:pic>
          <p:nvPicPr>
            <p:cNvPr id="47" name="institut-de-technologie-de-l-industrie-du-management-et-de-l-entrepreneuriat-501467.jpg" descr="institut-de-technologie-de-l-industrie-du-management-et-de-l-entrepreneuriat-501467.jpg"/>
            <p:cNvPicPr/>
            <p:nvPr/>
          </p:nvPicPr>
          <p:blipFill>
            <a:blip r:embed="rId7"/>
            <a:stretch/>
          </p:blipFill>
          <p:spPr>
            <a:xfrm>
              <a:off x="6306480" y="5380560"/>
              <a:ext cx="1101240" cy="1017000"/>
            </a:xfrm>
            <a:prstGeom prst="rect">
              <a:avLst/>
            </a:prstGeom>
            <a:noFill/>
            <a:ln w="12700">
              <a:noFill/>
            </a:ln>
          </p:spPr>
        </p:pic>
        <p:pic>
          <p:nvPicPr>
            <p:cNvPr id="48" name="Université de l'Assomption au Congo.jpg" descr="Université de l'Assomption au Congo.jpg"/>
            <p:cNvPicPr/>
            <p:nvPr/>
          </p:nvPicPr>
          <p:blipFill>
            <a:blip r:embed="rId8"/>
            <a:stretch/>
          </p:blipFill>
          <p:spPr>
            <a:xfrm>
              <a:off x="10649160" y="5487840"/>
              <a:ext cx="861840" cy="802800"/>
            </a:xfrm>
            <a:prstGeom prst="rect">
              <a:avLst/>
            </a:prstGeom>
            <a:noFill/>
            <a:ln w="12700">
              <a:noFill/>
            </a:ln>
          </p:spPr>
        </p:pic>
        <p:pic>
          <p:nvPicPr>
            <p:cNvPr id="49" name="Universite Libre des Pays des Grands Lacs (ULPGL) .jpg" descr="Universite Libre des Pays des Grands Lacs (ULPGL) .jpg"/>
            <p:cNvPicPr/>
            <p:nvPr/>
          </p:nvPicPr>
          <p:blipFill>
            <a:blip r:embed="rId9"/>
            <a:stretch/>
          </p:blipFill>
          <p:spPr>
            <a:xfrm>
              <a:off x="8922960" y="5538600"/>
              <a:ext cx="656280" cy="700920"/>
            </a:xfrm>
            <a:prstGeom prst="rect">
              <a:avLst/>
            </a:prstGeom>
            <a:noFill/>
            <a:ln w="12700">
              <a:noFill/>
            </a:ln>
          </p:spPr>
        </p:pic>
        <p:pic>
          <p:nvPicPr>
            <p:cNvPr id="50" name="universite-de-dschang (1).jpg" descr="universite-de-dschang (1).jpg"/>
            <p:cNvPicPr/>
            <p:nvPr/>
          </p:nvPicPr>
          <p:blipFill>
            <a:blip r:embed="rId10"/>
            <a:srcRect l="17176" t="13134" r="27762" b="10934"/>
            <a:stretch/>
          </p:blipFill>
          <p:spPr>
            <a:xfrm>
              <a:off x="7614720" y="5496120"/>
              <a:ext cx="1101240" cy="785880"/>
            </a:xfrm>
            <a:prstGeom prst="rect">
              <a:avLst/>
            </a:prstGeom>
            <a:noFill/>
            <a:ln w="12700">
              <a:noFill/>
            </a:ln>
          </p:spPr>
        </p:pic>
        <p:pic>
          <p:nvPicPr>
            <p:cNvPr id="51" name="Obraz 2" descr="Obraz zawierający tekst, Czcionka, Grafika, projekt graficzny&#10;&#10;Opis wygenerowany automatycznie"/>
            <p:cNvPicPr/>
            <p:nvPr/>
          </p:nvPicPr>
          <p:blipFill>
            <a:blip r:embed="rId11"/>
            <a:stretch/>
          </p:blipFill>
          <p:spPr>
            <a:xfrm>
              <a:off x="2601000" y="5602320"/>
              <a:ext cx="2188800" cy="573480"/>
            </a:xfrm>
            <a:prstGeom prst="rect">
              <a:avLst/>
            </a:prstGeom>
            <a:noFill/>
            <a:ln w="0">
              <a:noFill/>
            </a:ln>
          </p:spPr>
        </p:pic>
        <p:pic>
          <p:nvPicPr>
            <p:cNvPr id="52" name="Obraz 4" descr="Obraz zawierający Czcionka, Grafika, tekst, zrzut ekranu&#10;&#10;Opis wygenerowany automatycznie"/>
            <p:cNvPicPr/>
            <p:nvPr/>
          </p:nvPicPr>
          <p:blipFill>
            <a:blip r:embed="rId12"/>
            <a:stretch/>
          </p:blipFill>
          <p:spPr>
            <a:xfrm>
              <a:off x="1097280" y="5542200"/>
              <a:ext cx="1296720" cy="694080"/>
            </a:xfrm>
            <a:prstGeom prst="rect">
              <a:avLst/>
            </a:prstGeom>
            <a:noFill/>
            <a:ln w="0">
              <a:noFill/>
            </a:ln>
          </p:spPr>
        </p:pic>
        <p:pic>
          <p:nvPicPr>
            <p:cNvPr id="53" name="Obraz 1" descr="Obraz zawierający tekst, Czcionka, zrzut ekranu, Grafika&#10;&#10;Opis wygenerowany automatycznie"/>
            <p:cNvPicPr/>
            <p:nvPr/>
          </p:nvPicPr>
          <p:blipFill>
            <a:blip r:embed="rId13"/>
            <a:stretch/>
          </p:blipFill>
          <p:spPr>
            <a:xfrm>
              <a:off x="4996800" y="5590080"/>
              <a:ext cx="1102680" cy="597960"/>
            </a:xfrm>
            <a:prstGeom prst="rect">
              <a:avLst/>
            </a:prstGeom>
            <a:noFill/>
            <a:ln w="0">
              <a:noFill/>
            </a:ln>
          </p:spPr>
        </p:pic>
      </p:grpSp>
      <p:sp>
        <p:nvSpPr>
          <p:cNvPr id="54" name="TextBox 27"/>
          <p:cNvSpPr/>
          <p:nvPr/>
        </p:nvSpPr>
        <p:spPr>
          <a:xfrm>
            <a:off x="52560" y="1167120"/>
            <a:ext cx="4176720" cy="559440"/>
          </a:xfrm>
          <a:prstGeom prst="rect">
            <a:avLst/>
          </a:prstGeom>
          <a:noFill/>
          <a:ln w="12700">
            <a:noFill/>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defTabSz="2438280">
              <a:lnSpc>
                <a:spcPct val="90000"/>
              </a:lnSpc>
              <a:tabLst>
                <a:tab pos="0" algn="l"/>
              </a:tabLst>
            </a:pPr>
            <a:r>
              <a:rPr lang="en-GB" sz="1100" b="0" u="none" strike="noStrike">
                <a:solidFill>
                  <a:srgbClr val="595959"/>
                </a:solidFill>
                <a:effectLst/>
                <a:uFillTx/>
                <a:latin typeface="Calibri"/>
                <a:ea typeface="Calibri"/>
              </a:rPr>
              <a:t>Road Transportation Systems Engineering </a:t>
            </a:r>
            <a:r>
              <a:rPr lang="pl-PL" sz="1100" b="0" u="none" strike="noStrike">
                <a:solidFill>
                  <a:srgbClr val="595959"/>
                </a:solidFill>
                <a:effectLst/>
                <a:uFillTx/>
                <a:latin typeface="Calibri"/>
                <a:ea typeface="Calibri"/>
              </a:rPr>
              <a:t>Development</a:t>
            </a:r>
            <a:r>
              <a:rPr lang="en-GB" sz="1100" b="0" u="none" strike="noStrike">
                <a:solidFill>
                  <a:srgbClr val="595959"/>
                </a:solidFill>
                <a:effectLst/>
                <a:uFillTx/>
                <a:latin typeface="Calibri"/>
                <a:ea typeface="Calibri"/>
              </a:rPr>
              <a:t> in the Sub-Saharan Africa - Modern EU Master Programme &amp; Capacity Building</a:t>
            </a:r>
            <a:endParaRPr lang="en-US" sz="1100" b="0" u="none" strike="noStrike">
              <a:solidFill>
                <a:srgbClr val="000000"/>
              </a:solidFill>
              <a:effectLst/>
              <a:uFillTx/>
              <a:latin typeface="Arial"/>
            </a:endParaRPr>
          </a:p>
          <a:p>
            <a:pPr defTabSz="2438280">
              <a:lnSpc>
                <a:spcPct val="90000"/>
              </a:lnSpc>
              <a:tabLst>
                <a:tab pos="0" algn="l"/>
              </a:tabLst>
            </a:pPr>
            <a:r>
              <a:rPr lang="en-GB" sz="1100" b="0" u="none" strike="noStrike">
                <a:solidFill>
                  <a:srgbClr val="595959"/>
                </a:solidFill>
                <a:effectLst/>
                <a:uFillTx/>
                <a:latin typeface="Calibri"/>
                <a:ea typeface="Calibri"/>
              </a:rPr>
              <a:t>ERASMUS-EDU-2023-CBHE</a:t>
            </a:r>
            <a:endParaRPr lang="en-US" sz="1100" b="0" u="none" strike="noStrike">
              <a:solidFill>
                <a:srgbClr val="000000"/>
              </a:solidFill>
              <a:effectLst/>
              <a:uFillTx/>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Preliminary">
    <p:bg>
      <p:bgPr>
        <a:solidFill>
          <a:srgbClr val="FFFFFF"/>
        </a:soli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654480" y="588240"/>
            <a:ext cx="8806680" cy="102420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Click to edit Master title style</a:t>
            </a:r>
            <a:endParaRPr lang="en-US" sz="3200" b="0" u="none" strike="noStrike">
              <a:solidFill>
                <a:srgbClr val="000000"/>
              </a:solidFill>
              <a:effectLst/>
              <a:uFillTx/>
              <a:latin typeface="Montserrat Regular"/>
            </a:endParaRPr>
          </a:p>
        </p:txBody>
      </p:sp>
      <p:sp>
        <p:nvSpPr>
          <p:cNvPr id="18" name="Rectangle"/>
          <p:cNvSpPr/>
          <p:nvPr/>
        </p:nvSpPr>
        <p:spPr>
          <a:xfrm>
            <a:off x="9928080" y="0"/>
            <a:ext cx="2273400" cy="6857640"/>
          </a:xfrm>
          <a:prstGeom prst="rect">
            <a:avLst/>
          </a:prstGeom>
          <a:gradFill rotWithShape="0">
            <a:gsLst>
              <a:gs pos="0">
                <a:srgbClr val="E9D02B"/>
              </a:gs>
              <a:gs pos="100000">
                <a:srgbClr val="F26211"/>
              </a:gs>
            </a:gsLst>
            <a:lin ang="6330000"/>
          </a:gradFill>
          <a:ln w="12700">
            <a:noFill/>
          </a:ln>
        </p:spPr>
        <p:style>
          <a:lnRef idx="0">
            <a:scrgbClr r="0" g="0" b="0"/>
          </a:lnRef>
          <a:fillRef idx="0">
            <a:scrgbClr r="0" g="0" b="0"/>
          </a:fillRef>
          <a:effectRef idx="0">
            <a:scrgbClr r="0" g="0" b="0"/>
          </a:effectRef>
          <a:fontRef idx="minor"/>
        </p:style>
        <p:txBody>
          <a:bodyPr lIns="25560" tIns="25560" rIns="25560" bIns="25560" anchor="ctr">
            <a:noAutofit/>
          </a:bodyPr>
          <a:lstStyle/>
          <a:p>
            <a:pPr algn="ctr" defTabSz="412920">
              <a:lnSpc>
                <a:spcPct val="100000"/>
              </a:lnSpc>
              <a:tabLst>
                <a:tab pos="0" algn="l"/>
              </a:tabLst>
            </a:pPr>
            <a:endParaRPr lang="en-US" sz="1600" b="0" u="none" strike="noStrike">
              <a:solidFill>
                <a:srgbClr val="FFA844"/>
              </a:solidFill>
              <a:effectLst/>
              <a:uFillTx/>
              <a:latin typeface="Helvetica Neue Medium"/>
              <a:ea typeface="Helvetica Neue Medium"/>
            </a:endParaRPr>
          </a:p>
        </p:txBody>
      </p:sp>
      <p:sp>
        <p:nvSpPr>
          <p:cNvPr id="19" name="PlaceHolder 2"/>
          <p:cNvSpPr>
            <a:spLocks noGrp="1"/>
          </p:cNvSpPr>
          <p:nvPr>
            <p:ph type="body"/>
          </p:nvPr>
        </p:nvSpPr>
        <p:spPr>
          <a:xfrm>
            <a:off x="1782000" y="2117880"/>
            <a:ext cx="7392240" cy="3816000"/>
          </a:xfrm>
          <a:prstGeom prst="rect">
            <a:avLst/>
          </a:prstGeom>
          <a:noFill/>
          <a:ln w="12600">
            <a:noFill/>
          </a:ln>
        </p:spPr>
        <p:txBody>
          <a:bodyPr lIns="50760" tIns="50760" rIns="50760" bIns="50760" anchor="t">
            <a:normAutofit/>
          </a:bodyPr>
          <a:lstStyle/>
          <a:p>
            <a:pPr marL="457200" indent="-457200" defTabSz="1219320">
              <a:lnSpc>
                <a:spcPct val="90000"/>
              </a:lnSpc>
              <a:spcBef>
                <a:spcPts val="2251"/>
              </a:spcBef>
              <a:buClr>
                <a:srgbClr val="F26211"/>
              </a:buClr>
              <a:buSzPct val="123000"/>
              <a:buFont typeface="Montserrat Regular"/>
              <a:buAutoNum type="arabicPeriod"/>
            </a:pPr>
            <a:r>
              <a:rPr lang="en-US" sz="2400" b="0" u="none" strike="noStrike">
                <a:solidFill>
                  <a:srgbClr val="000000"/>
                </a:solidFill>
                <a:effectLst/>
                <a:uFillTx/>
                <a:latin typeface="Montserrat Regular"/>
                <a:ea typeface="Helvetica Neue"/>
              </a:rPr>
              <a:t>Click to edit Master text styles</a:t>
            </a:r>
            <a:endParaRPr lang="en-US" sz="2400" b="0" u="none" strike="noStrike">
              <a:solidFill>
                <a:srgbClr val="000000"/>
              </a:solidFill>
              <a:effectLst/>
              <a:uFillTx/>
              <a:latin typeface="Montserrat Regul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Photo_fix">
    <p:bg>
      <p:bgPr>
        <a:solidFill>
          <a:srgbClr val="FFFFFF"/>
        </a:solidFill>
        <a:effectLst/>
      </p:bgPr>
    </p:bg>
    <p:spTree>
      <p:nvGrpSpPr>
        <p:cNvPr id="1" name=""/>
        <p:cNvGrpSpPr/>
        <p:nvPr/>
      </p:nvGrpSpPr>
      <p:grpSpPr>
        <a:xfrm>
          <a:off x="0" y="0"/>
          <a:ext cx="0" cy="0"/>
          <a:chOff x="0" y="0"/>
          <a:chExt cx="0" cy="0"/>
        </a:xfrm>
      </p:grpSpPr>
      <p:sp>
        <p:nvSpPr>
          <p:cNvPr id="20" name="PlaceHolder 1"/>
          <p:cNvSpPr>
            <a:spLocks noGrp="1"/>
          </p:cNvSpPr>
          <p:nvPr>
            <p:ph type="body"/>
          </p:nvPr>
        </p:nvSpPr>
        <p:spPr>
          <a:xfrm>
            <a:off x="0" y="0"/>
            <a:ext cx="12191760" cy="6857640"/>
          </a:xfrm>
          <a:prstGeom prst="rect">
            <a:avLst/>
          </a:prstGeom>
          <a:noFill/>
          <a:ln w="0">
            <a:noFill/>
          </a:ln>
        </p:spPr>
        <p:txBody>
          <a:bodyPr lIns="91440" tIns="45720" rIns="91440" bIns="45720" anchor="t">
            <a:noAutofit/>
          </a:bodyPr>
          <a:lstStyle/>
          <a:p>
            <a:pPr marL="432000" indent="-324000">
              <a:lnSpc>
                <a:spcPct val="90000"/>
              </a:lnSpc>
              <a:spcBef>
                <a:spcPts val="1417"/>
              </a:spcBef>
              <a:buClr>
                <a:srgbClr val="000000"/>
              </a:buClr>
              <a:buSzPct val="45000"/>
              <a:buFont typeface="Wingdings" charset="2"/>
              <a:buChar char=""/>
            </a:pPr>
            <a:r>
              <a:rPr lang="en-US" sz="2400" b="0" u="none" strike="noStrike">
                <a:solidFill>
                  <a:srgbClr val="000000"/>
                </a:solidFill>
                <a:effectLst/>
                <a:uFillTx/>
                <a:latin typeface="Montserrat Regular"/>
              </a:rPr>
              <a:t>Click to edit the outline text format</a:t>
            </a:r>
          </a:p>
          <a:p>
            <a:pPr marL="864000" lvl="1" indent="-324000">
              <a:lnSpc>
                <a:spcPct val="90000"/>
              </a:lnSpc>
              <a:spcBef>
                <a:spcPts val="1134"/>
              </a:spcBef>
              <a:buClr>
                <a:srgbClr val="000000"/>
              </a:buClr>
              <a:buSzPct val="75000"/>
              <a:buFont typeface="Symbol" charset="2"/>
              <a:buChar char=""/>
            </a:pPr>
            <a:r>
              <a:rPr lang="en-US" sz="2400" b="0" u="none" strike="noStrike">
                <a:solidFill>
                  <a:srgbClr val="000000"/>
                </a:solidFill>
                <a:effectLst/>
                <a:uFillTx/>
                <a:latin typeface="Montserrat Regular"/>
              </a:rPr>
              <a:t>Second Outline Level</a:t>
            </a:r>
          </a:p>
          <a:p>
            <a:pPr marL="1296000" lvl="2" indent="-288000">
              <a:lnSpc>
                <a:spcPct val="90000"/>
              </a:lnSpc>
              <a:spcBef>
                <a:spcPts val="850"/>
              </a:spcBef>
              <a:buClr>
                <a:srgbClr val="000000"/>
              </a:buClr>
              <a:buSzPct val="45000"/>
              <a:buFont typeface="Wingdings" charset="2"/>
              <a:buChar char=""/>
            </a:pPr>
            <a:r>
              <a:rPr lang="en-US" sz="2400" b="0" u="none" strike="noStrike">
                <a:solidFill>
                  <a:srgbClr val="000000"/>
                </a:solidFill>
                <a:effectLst/>
                <a:uFillTx/>
                <a:latin typeface="Montserrat Regular"/>
              </a:rPr>
              <a:t>Third Outline Level</a:t>
            </a:r>
          </a:p>
          <a:p>
            <a:pPr marL="1728000" lvl="3" indent="-216000">
              <a:lnSpc>
                <a:spcPct val="90000"/>
              </a:lnSpc>
              <a:spcBef>
                <a:spcPts val="567"/>
              </a:spcBef>
              <a:buClr>
                <a:srgbClr val="000000"/>
              </a:buClr>
              <a:buSzPct val="75000"/>
              <a:buFont typeface="Symbol" charset="2"/>
              <a:buChar char=""/>
            </a:pPr>
            <a:r>
              <a:rPr lang="en-US" sz="2400" b="0" u="none" strike="noStrike">
                <a:solidFill>
                  <a:srgbClr val="000000"/>
                </a:solidFill>
                <a:effectLst/>
                <a:uFillTx/>
                <a:latin typeface="Montserrat Regular"/>
              </a:rPr>
              <a:t>Fourth Outline Level</a:t>
            </a:r>
          </a:p>
          <a:p>
            <a:pPr marL="2160000" lvl="4" indent="-216000">
              <a:lnSpc>
                <a:spcPct val="90000"/>
              </a:lnSpc>
              <a:spcBef>
                <a:spcPts val="283"/>
              </a:spcBef>
              <a:buClr>
                <a:srgbClr val="000000"/>
              </a:buClr>
              <a:buSzPct val="45000"/>
              <a:buFont typeface="Wingdings" charset="2"/>
              <a:buChar char=""/>
            </a:pPr>
            <a:r>
              <a:rPr lang="en-US" sz="2400" b="0" u="none" strike="noStrike">
                <a:solidFill>
                  <a:srgbClr val="000000"/>
                </a:solidFill>
                <a:effectLst/>
                <a:uFillTx/>
                <a:latin typeface="Montserrat Regular"/>
              </a:rPr>
              <a:t>Fifth Outline Level</a:t>
            </a:r>
          </a:p>
          <a:p>
            <a:pPr marL="2592000" lvl="5" indent="-216000">
              <a:lnSpc>
                <a:spcPct val="90000"/>
              </a:lnSpc>
              <a:spcBef>
                <a:spcPts val="283"/>
              </a:spcBef>
              <a:buClr>
                <a:srgbClr val="000000"/>
              </a:buClr>
              <a:buSzPct val="45000"/>
              <a:buFont typeface="Wingdings" charset="2"/>
              <a:buChar char=""/>
            </a:pPr>
            <a:r>
              <a:rPr lang="en-US" sz="2400" b="0" u="none" strike="noStrike">
                <a:solidFill>
                  <a:srgbClr val="000000"/>
                </a:solidFill>
                <a:effectLst/>
                <a:uFillTx/>
                <a:latin typeface="Montserrat Regular"/>
              </a:rPr>
              <a:t>Sixth Outline Level</a:t>
            </a:r>
          </a:p>
          <a:p>
            <a:pPr marL="3024000" lvl="6" indent="-216000">
              <a:lnSpc>
                <a:spcPct val="90000"/>
              </a:lnSpc>
              <a:spcBef>
                <a:spcPts val="283"/>
              </a:spcBef>
              <a:buClr>
                <a:srgbClr val="000000"/>
              </a:buClr>
              <a:buSzPct val="45000"/>
              <a:buFont typeface="Wingdings" charset="2"/>
              <a:buChar char=""/>
            </a:pPr>
            <a:r>
              <a:rPr lang="en-US" sz="2400" b="0" u="none" strike="noStrike">
                <a:solidFill>
                  <a:srgbClr val="000000"/>
                </a:solidFill>
                <a:effectLst/>
                <a:uFillTx/>
                <a:latin typeface="Montserrat Regular"/>
              </a:rPr>
              <a:t>Seventh Outline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itle, Text_constant">
    <p:bg>
      <p:bgPr>
        <a:solidFill>
          <a:srgbClr val="FFFFFF"/>
        </a:solidFill>
        <a:effectLst/>
      </p:bgPr>
    </p:bg>
    <p:spTree>
      <p:nvGrpSpPr>
        <p:cNvPr id="1" name=""/>
        <p:cNvGrpSpPr/>
        <p:nvPr/>
      </p:nvGrpSpPr>
      <p:grpSpPr>
        <a:xfrm>
          <a:off x="0" y="0"/>
          <a:ext cx="0" cy="0"/>
          <a:chOff x="0" y="0"/>
          <a:chExt cx="0" cy="0"/>
        </a:xfrm>
      </p:grpSpPr>
      <p:sp>
        <p:nvSpPr>
          <p:cNvPr id="21" name="PlaceHolder 1"/>
          <p:cNvSpPr>
            <a:spLocks noGrp="1"/>
          </p:cNvSpPr>
          <p:nvPr>
            <p:ph type="title"/>
          </p:nvPr>
        </p:nvSpPr>
        <p:spPr>
          <a:xfrm>
            <a:off x="603360" y="53964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Montserrat Regular"/>
            </a:endParaRPr>
          </a:p>
        </p:txBody>
      </p:sp>
      <p:pic>
        <p:nvPicPr>
          <p:cNvPr id="22" name="AdobeStock_327403039 (1).jpeg" descr="AdobeStock_327403039 (1).jpeg"/>
          <p:cNvPicPr/>
          <p:nvPr/>
        </p:nvPicPr>
        <p:blipFill>
          <a:blip r:embed="rId2"/>
          <a:srcRect l="20948" r="31881"/>
          <a:stretch/>
        </p:blipFill>
        <p:spPr>
          <a:xfrm flipH="1">
            <a:off x="7596720" y="0"/>
            <a:ext cx="4728960" cy="6857640"/>
          </a:xfrm>
          <a:prstGeom prst="rect">
            <a:avLst/>
          </a:prstGeom>
          <a:noFill/>
          <a:ln w="12700">
            <a:noFill/>
          </a:ln>
        </p:spPr>
      </p:pic>
      <p:sp>
        <p:nvSpPr>
          <p:cNvPr id="23" name="PlaceHolder 2"/>
          <p:cNvSpPr>
            <a:spLocks noGrp="1"/>
          </p:cNvSpPr>
          <p:nvPr>
            <p:ph type="body"/>
          </p:nvPr>
        </p:nvSpPr>
        <p:spPr>
          <a:xfrm>
            <a:off x="970200" y="1386720"/>
            <a:ext cx="5933520" cy="455652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ext">
    <p:bg>
      <p:bgPr>
        <a:solidFill>
          <a:srgbClr val="FFFFFF"/>
        </a:solidFill>
        <a:effectLst/>
      </p:bgPr>
    </p:bg>
    <p:spTree>
      <p:nvGrpSpPr>
        <p:cNvPr id="1" name=""/>
        <p:cNvGrpSpPr/>
        <p:nvPr/>
      </p:nvGrpSpPr>
      <p:grpSpPr>
        <a:xfrm>
          <a:off x="0" y="0"/>
          <a:ext cx="0" cy="0"/>
          <a:chOff x="0" y="0"/>
          <a:chExt cx="0" cy="0"/>
        </a:xfrm>
      </p:grpSpPr>
      <p:sp>
        <p:nvSpPr>
          <p:cNvPr id="24" name="Rectangle"/>
          <p:cNvSpPr/>
          <p:nvPr/>
        </p:nvSpPr>
        <p:spPr>
          <a:xfrm>
            <a:off x="9928080" y="0"/>
            <a:ext cx="2273400" cy="6857640"/>
          </a:xfrm>
          <a:prstGeom prst="rect">
            <a:avLst/>
          </a:prstGeom>
          <a:gradFill rotWithShape="0">
            <a:gsLst>
              <a:gs pos="0">
                <a:srgbClr val="E9D02B"/>
              </a:gs>
              <a:gs pos="100000">
                <a:srgbClr val="F26211"/>
              </a:gs>
            </a:gsLst>
            <a:lin ang="6330000"/>
          </a:gradFill>
          <a:ln w="12700">
            <a:noFill/>
          </a:ln>
        </p:spPr>
        <p:style>
          <a:lnRef idx="0">
            <a:scrgbClr r="0" g="0" b="0"/>
          </a:lnRef>
          <a:fillRef idx="0">
            <a:scrgbClr r="0" g="0" b="0"/>
          </a:fillRef>
          <a:effectRef idx="0">
            <a:scrgbClr r="0" g="0" b="0"/>
          </a:effectRef>
          <a:fontRef idx="minor"/>
        </p:style>
        <p:txBody>
          <a:bodyPr lIns="25560" tIns="25560" rIns="25560" bIns="25560" anchor="ctr">
            <a:noAutofit/>
          </a:bodyPr>
          <a:lstStyle/>
          <a:p>
            <a:pPr algn="ctr" defTabSz="412920">
              <a:lnSpc>
                <a:spcPct val="100000"/>
              </a:lnSpc>
              <a:tabLst>
                <a:tab pos="0" algn="l"/>
              </a:tabLst>
            </a:pPr>
            <a:endParaRPr lang="en-US" sz="1600" b="0" u="none" strike="noStrike">
              <a:solidFill>
                <a:srgbClr val="FFA844"/>
              </a:solidFill>
              <a:effectLst/>
              <a:uFillTx/>
              <a:latin typeface="Helvetica Neue Medium"/>
              <a:ea typeface="Helvetica Neue Medium"/>
            </a:endParaRPr>
          </a:p>
        </p:txBody>
      </p:sp>
      <p:sp>
        <p:nvSpPr>
          <p:cNvPr id="25" name="Slide Number"/>
          <p:cNvSpPr/>
          <p:nvPr/>
        </p:nvSpPr>
        <p:spPr>
          <a:xfrm>
            <a:off x="5938200" y="6560640"/>
            <a:ext cx="315360" cy="297000"/>
          </a:xfrm>
          <a:prstGeom prst="rect">
            <a:avLst/>
          </a:prstGeom>
          <a:noFill/>
          <a:ln w="12700">
            <a:noFill/>
          </a:ln>
        </p:spPr>
        <p:style>
          <a:lnRef idx="0">
            <a:scrgbClr r="0" g="0" b="0"/>
          </a:lnRef>
          <a:fillRef idx="0">
            <a:scrgbClr r="0" g="0" b="0"/>
          </a:fillRef>
          <a:effectRef idx="0">
            <a:scrgbClr r="0" g="0" b="0"/>
          </a:effectRef>
          <a:fontRef idx="minor"/>
        </p:style>
        <p:txBody>
          <a:bodyPr wrap="none" lIns="25560" tIns="25560" rIns="25560" bIns="25560" anchor="b">
            <a:spAutoFit/>
          </a:bodyPr>
          <a:lstStyle/>
          <a:p>
            <a:pPr algn="ctr" defTabSz="584280">
              <a:lnSpc>
                <a:spcPct val="100000"/>
              </a:lnSpc>
              <a:tabLst>
                <a:tab pos="0" algn="l"/>
              </a:tabLst>
            </a:pPr>
            <a:fld id="{079E75C3-0B11-4317-B413-5990D41AF81C}" type="slidenum">
              <a:rPr lang="pl-PL" sz="1600" b="0" u="none" strike="noStrike">
                <a:solidFill>
                  <a:srgbClr val="F26211"/>
                </a:solidFill>
                <a:effectLst/>
                <a:uFillTx/>
                <a:latin typeface="Montserrat Regular"/>
                <a:ea typeface="Montserrat Regular"/>
              </a:rPr>
              <a:t>‹#›</a:t>
            </a:fld>
            <a:endParaRPr lang="en-US" sz="1600" b="0" u="none" strike="noStrike">
              <a:solidFill>
                <a:srgbClr val="000000"/>
              </a:solidFill>
              <a:effectLst/>
              <a:uFillTx/>
              <a:latin typeface="Arial"/>
            </a:endParaRPr>
          </a:p>
        </p:txBody>
      </p:sp>
      <p:sp>
        <p:nvSpPr>
          <p:cNvPr id="26" name="PlaceHolder 1"/>
          <p:cNvSpPr>
            <a:spLocks noGrp="1"/>
          </p:cNvSpPr>
          <p:nvPr>
            <p:ph type="title"/>
          </p:nvPr>
        </p:nvSpPr>
        <p:spPr>
          <a:xfrm>
            <a:off x="603360" y="53964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Montserrat Regular"/>
            </a:endParaRPr>
          </a:p>
        </p:txBody>
      </p:sp>
      <p:sp>
        <p:nvSpPr>
          <p:cNvPr id="27" name="PlaceHolder 2"/>
          <p:cNvSpPr>
            <a:spLocks noGrp="1"/>
          </p:cNvSpPr>
          <p:nvPr>
            <p:ph type="body"/>
          </p:nvPr>
        </p:nvSpPr>
        <p:spPr>
          <a:xfrm>
            <a:off x="970200" y="1386720"/>
            <a:ext cx="8807760" cy="505908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Text">
    <p:bg>
      <p:bgPr>
        <a:solidFill>
          <a:srgbClr val="FFFFFF"/>
        </a:solidFill>
        <a:effectLst/>
      </p:bgPr>
    </p:bg>
    <p:spTree>
      <p:nvGrpSpPr>
        <p:cNvPr id="1" name=""/>
        <p:cNvGrpSpPr/>
        <p:nvPr/>
      </p:nvGrpSpPr>
      <p:grpSpPr>
        <a:xfrm>
          <a:off x="0" y="0"/>
          <a:ext cx="0" cy="0"/>
          <a:chOff x="0" y="0"/>
          <a:chExt cx="0" cy="0"/>
        </a:xfrm>
      </p:grpSpPr>
      <p:sp>
        <p:nvSpPr>
          <p:cNvPr id="28" name="Rectangle"/>
          <p:cNvSpPr/>
          <p:nvPr/>
        </p:nvSpPr>
        <p:spPr>
          <a:xfrm>
            <a:off x="7590600" y="0"/>
            <a:ext cx="4610520" cy="6857640"/>
          </a:xfrm>
          <a:prstGeom prst="rect">
            <a:avLst/>
          </a:prstGeom>
          <a:gradFill rotWithShape="0">
            <a:gsLst>
              <a:gs pos="0">
                <a:srgbClr val="E9D02B"/>
              </a:gs>
              <a:gs pos="100000">
                <a:srgbClr val="F26211"/>
              </a:gs>
            </a:gsLst>
            <a:lin ang="6330000"/>
          </a:gradFill>
          <a:ln w="12700">
            <a:noFill/>
          </a:ln>
        </p:spPr>
        <p:style>
          <a:lnRef idx="0">
            <a:scrgbClr r="0" g="0" b="0"/>
          </a:lnRef>
          <a:fillRef idx="0">
            <a:scrgbClr r="0" g="0" b="0"/>
          </a:fillRef>
          <a:effectRef idx="0">
            <a:scrgbClr r="0" g="0" b="0"/>
          </a:effectRef>
          <a:fontRef idx="minor"/>
        </p:style>
        <p:txBody>
          <a:bodyPr lIns="25560" tIns="25560" rIns="25560" bIns="25560" anchor="ctr">
            <a:noAutofit/>
          </a:bodyPr>
          <a:lstStyle/>
          <a:p>
            <a:pPr algn="ctr" defTabSz="412920">
              <a:lnSpc>
                <a:spcPct val="100000"/>
              </a:lnSpc>
              <a:tabLst>
                <a:tab pos="0" algn="l"/>
              </a:tabLst>
            </a:pPr>
            <a:endParaRPr lang="en-US" sz="1600" b="0" u="none" strike="noStrike">
              <a:solidFill>
                <a:srgbClr val="FFA844"/>
              </a:solidFill>
              <a:effectLst/>
              <a:uFillTx/>
              <a:latin typeface="Helvetica Neue Medium"/>
              <a:ea typeface="Helvetica Neue Medium"/>
            </a:endParaRPr>
          </a:p>
        </p:txBody>
      </p:sp>
      <p:sp>
        <p:nvSpPr>
          <p:cNvPr id="29" name="Prostokąt 3"/>
          <p:cNvSpPr/>
          <p:nvPr/>
        </p:nvSpPr>
        <p:spPr>
          <a:xfrm>
            <a:off x="2445840" y="3274560"/>
            <a:ext cx="7260840" cy="297000"/>
          </a:xfrm>
          <a:prstGeom prst="rect">
            <a:avLst/>
          </a:prstGeom>
          <a:solidFill>
            <a:schemeClr val="bg1"/>
          </a:solidFill>
          <a:ln w="12700">
            <a:noFill/>
          </a:ln>
          <a:effectLst>
            <a:outerShdw blurRad="419040" dist="444469" dir="8520418">
              <a:srgbClr val="FFC000">
                <a:alpha val="15000"/>
              </a:srgbClr>
            </a:outerShdw>
          </a:effectLst>
        </p:spPr>
        <p:style>
          <a:lnRef idx="0">
            <a:scrgbClr r="0" g="0" b="0"/>
          </a:lnRef>
          <a:fillRef idx="0">
            <a:scrgbClr r="0" g="0" b="0"/>
          </a:fillRef>
          <a:effectRef idx="0">
            <a:scrgbClr r="0" g="0" b="0"/>
          </a:effectRef>
          <a:fontRef idx="minor"/>
        </p:style>
        <p:txBody>
          <a:bodyPr horzOverflow="overflow" lIns="25560" tIns="25560" rIns="25560" bIns="25560" numCol="1" spcCol="38160" anchor="ctr">
            <a:spAutoFit/>
          </a:bodyPr>
          <a:lstStyle/>
          <a:p>
            <a:pPr algn="ctr" defTabSz="412920">
              <a:lnSpc>
                <a:spcPct val="100000"/>
              </a:lnSpc>
              <a:tabLst>
                <a:tab pos="0" algn="l"/>
              </a:tabLst>
            </a:pPr>
            <a:endParaRPr lang="pl-PL" sz="1600" b="0" u="none" strike="noStrike">
              <a:solidFill>
                <a:srgbClr val="FFFFFF"/>
              </a:solidFill>
              <a:effectLst/>
              <a:uFillTx/>
              <a:latin typeface="Helvetica Neue Medium"/>
              <a:ea typeface="Helvetica Neue Medium"/>
            </a:endParaRPr>
          </a:p>
        </p:txBody>
      </p:sp>
      <p:sp>
        <p:nvSpPr>
          <p:cNvPr id="30" name="PlaceHolder 1"/>
          <p:cNvSpPr>
            <a:spLocks noGrp="1"/>
          </p:cNvSpPr>
          <p:nvPr>
            <p:ph type="body"/>
          </p:nvPr>
        </p:nvSpPr>
        <p:spPr>
          <a:xfrm>
            <a:off x="2639520" y="2618640"/>
            <a:ext cx="6902280" cy="2601720"/>
          </a:xfrm>
          <a:prstGeom prst="rect">
            <a:avLst/>
          </a:prstGeom>
          <a:noFill/>
          <a:ln w="12600">
            <a:noFill/>
          </a:ln>
        </p:spPr>
        <p:txBody>
          <a:bodyPr lIns="45720" tIns="50760" rIns="45720" bIns="50760" anchor="t">
            <a:normAutofit/>
          </a:bodyPr>
          <a:lstStyle/>
          <a:p>
            <a:pPr marL="304920" indent="-304920" defTabSz="404640">
              <a:lnSpc>
                <a:spcPct val="150000"/>
              </a:lnSpc>
              <a:buNone/>
              <a:tabLst>
                <a:tab pos="0" algn="l"/>
              </a:tabLst>
            </a:pPr>
            <a:r>
              <a:rPr lang="pl-PL" sz="2400" b="0" u="none" strike="noStrike">
                <a:solidFill>
                  <a:srgbClr val="432411"/>
                </a:solidFill>
                <a:effectLst/>
                <a:uFillTx/>
                <a:latin typeface="Montserrat Regular"/>
                <a:ea typeface="Montserrat Regular"/>
              </a:rPr>
              <a:t>Text</a:t>
            </a:r>
            <a:endParaRPr lang="en-US" sz="2400" b="0" u="none" strike="noStrike">
              <a:solidFill>
                <a:srgbClr val="000000"/>
              </a:solidFill>
              <a:effectLst/>
              <a:uFillTx/>
              <a:latin typeface="Montserrat Regular"/>
            </a:endParaRPr>
          </a:p>
        </p:txBody>
      </p:sp>
      <p:sp>
        <p:nvSpPr>
          <p:cNvPr id="31" name="PlaceHolder 2"/>
          <p:cNvSpPr>
            <a:spLocks noGrp="1"/>
          </p:cNvSpPr>
          <p:nvPr>
            <p:ph type="title"/>
          </p:nvPr>
        </p:nvSpPr>
        <p:spPr>
          <a:xfrm>
            <a:off x="2639520" y="154980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4000" b="1" u="none" strike="noStrike">
                <a:solidFill>
                  <a:srgbClr val="F26211"/>
                </a:solidFill>
                <a:effectLst/>
                <a:uFillTx/>
                <a:latin typeface="Montserrat Regular"/>
                <a:ea typeface="Jura Light Bold"/>
              </a:rPr>
              <a:t>Slide Title</a:t>
            </a:r>
            <a:endParaRPr lang="en-US" sz="4000" b="0" u="none" strike="noStrike">
              <a:solidFill>
                <a:srgbClr val="000000"/>
              </a:solidFill>
              <a:effectLst/>
              <a:uFillTx/>
              <a:latin typeface="Montserrat Regul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itle&amp;bullets2">
    <p:bg>
      <p:bgPr>
        <a:solidFill>
          <a:srgbClr val="FFFFFF"/>
        </a:solidFill>
        <a:effectLst/>
      </p:bgPr>
    </p:bg>
    <p:spTree>
      <p:nvGrpSpPr>
        <p:cNvPr id="1" name=""/>
        <p:cNvGrpSpPr/>
        <p:nvPr/>
      </p:nvGrpSpPr>
      <p:grpSpPr>
        <a:xfrm>
          <a:off x="0" y="0"/>
          <a:ext cx="0" cy="0"/>
          <a:chOff x="0" y="0"/>
          <a:chExt cx="0" cy="0"/>
        </a:xfrm>
      </p:grpSpPr>
      <p:pic>
        <p:nvPicPr>
          <p:cNvPr id="32" name="Picture 9"/>
          <p:cNvPicPr/>
          <p:nvPr/>
        </p:nvPicPr>
        <p:blipFill>
          <a:blip r:embed="rId2"/>
          <a:srcRect l="20515" t="24855" r="52771" b="56359"/>
          <a:stretch/>
        </p:blipFill>
        <p:spPr>
          <a:xfrm>
            <a:off x="9748800" y="5103000"/>
            <a:ext cx="2442960" cy="1754640"/>
          </a:xfrm>
          <a:prstGeom prst="rect">
            <a:avLst/>
          </a:prstGeom>
          <a:noFill/>
          <a:ln w="0">
            <a:noFill/>
          </a:ln>
        </p:spPr>
      </p:pic>
      <p:sp>
        <p:nvSpPr>
          <p:cNvPr id="33" name="Slide Title"/>
          <p:cNvSpPr/>
          <p:nvPr/>
        </p:nvSpPr>
        <p:spPr>
          <a:xfrm>
            <a:off x="603360" y="539640"/>
            <a:ext cx="4889160" cy="717120"/>
          </a:xfrm>
          <a:prstGeom prst="rect">
            <a:avLst/>
          </a:prstGeom>
          <a:noFill/>
          <a:ln w="12700">
            <a:noFill/>
          </a:ln>
        </p:spPr>
        <p:style>
          <a:lnRef idx="0">
            <a:scrgbClr r="0" g="0" b="0"/>
          </a:lnRef>
          <a:fillRef idx="0">
            <a:scrgbClr r="0" g="0" b="0"/>
          </a:fillRef>
          <a:effectRef idx="0">
            <a:scrgbClr r="0" g="0" b="0"/>
          </a:effectRef>
          <a:fontRef idx="minor"/>
        </p:style>
        <p:txBody>
          <a:bodyPr lIns="23040" tIns="23040" rIns="23040" bIns="23040" anchor="t">
            <a:noAutofit/>
          </a:bodyPr>
          <a:lstStyle/>
          <a:p>
            <a:pPr defTabSz="247680">
              <a:lnSpc>
                <a:spcPct val="100000"/>
              </a:lnSpc>
              <a:tabLst>
                <a:tab pos="0" algn="l"/>
              </a:tabLst>
            </a:pPr>
            <a:r>
              <a:rPr lang="pl-PL"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Arial"/>
            </a:endParaRPr>
          </a:p>
        </p:txBody>
      </p:sp>
      <p:pic>
        <p:nvPicPr>
          <p:cNvPr id="34" name="afryka.svg" descr="afryka.svg"/>
          <p:cNvPicPr/>
          <p:nvPr/>
        </p:nvPicPr>
        <p:blipFill>
          <a:blip r:embed="rId3"/>
          <a:srcRect l="34007" t="-5164" r="-14970" b="73683"/>
          <a:stretch/>
        </p:blipFill>
        <p:spPr>
          <a:xfrm>
            <a:off x="0" y="4681080"/>
            <a:ext cx="5223240" cy="2176560"/>
          </a:xfrm>
          <a:prstGeom prst="rect">
            <a:avLst/>
          </a:prstGeom>
          <a:noFill/>
          <a:ln w="12700">
            <a:noFill/>
          </a:ln>
        </p:spPr>
      </p:pic>
      <p:sp>
        <p:nvSpPr>
          <p:cNvPr id="35" name="PlaceHolder 1"/>
          <p:cNvSpPr>
            <a:spLocks noGrp="1"/>
          </p:cNvSpPr>
          <p:nvPr>
            <p:ph type="body"/>
          </p:nvPr>
        </p:nvSpPr>
        <p:spPr>
          <a:xfrm>
            <a:off x="970200" y="1386720"/>
            <a:ext cx="10407600" cy="405504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Title &amp; Bullets">
    <p:bg>
      <p:bgPr>
        <a:solidFill>
          <a:srgbClr val="FFFFFF"/>
        </a:solidFill>
        <a:effectLst/>
      </p:bgPr>
    </p:bg>
    <p:spTree>
      <p:nvGrpSpPr>
        <p:cNvPr id="1" name=""/>
        <p:cNvGrpSpPr/>
        <p:nvPr/>
      </p:nvGrpSpPr>
      <p:grpSpPr>
        <a:xfrm>
          <a:off x="0" y="0"/>
          <a:ext cx="0" cy="0"/>
          <a:chOff x="0" y="0"/>
          <a:chExt cx="0" cy="0"/>
        </a:xfrm>
      </p:grpSpPr>
      <p:pic>
        <p:nvPicPr>
          <p:cNvPr id="36" name="afryka.svg" descr="afryka.svg"/>
          <p:cNvPicPr/>
          <p:nvPr/>
        </p:nvPicPr>
        <p:blipFill>
          <a:blip r:embed="rId2"/>
          <a:srcRect t="26857" r="43951"/>
          <a:stretch/>
        </p:blipFill>
        <p:spPr>
          <a:xfrm>
            <a:off x="8575920" y="0"/>
            <a:ext cx="3615480" cy="5059080"/>
          </a:xfrm>
          <a:prstGeom prst="rect">
            <a:avLst/>
          </a:prstGeom>
          <a:noFill/>
          <a:ln w="12700">
            <a:noFill/>
          </a:ln>
        </p:spPr>
      </p:pic>
      <p:sp>
        <p:nvSpPr>
          <p:cNvPr id="37" name="PlaceHolder 1"/>
          <p:cNvSpPr>
            <a:spLocks noGrp="1"/>
          </p:cNvSpPr>
          <p:nvPr>
            <p:ph type="title"/>
          </p:nvPr>
        </p:nvSpPr>
        <p:spPr>
          <a:xfrm>
            <a:off x="603360" y="53964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Montserrat Regular"/>
            </a:endParaRPr>
          </a:p>
        </p:txBody>
      </p:sp>
      <p:sp>
        <p:nvSpPr>
          <p:cNvPr id="38" name="PlaceHolder 2"/>
          <p:cNvSpPr>
            <a:spLocks noGrp="1"/>
          </p:cNvSpPr>
          <p:nvPr>
            <p:ph type="body"/>
          </p:nvPr>
        </p:nvSpPr>
        <p:spPr>
          <a:xfrm>
            <a:off x="970200" y="1386720"/>
            <a:ext cx="8807760" cy="505908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 Id="rId5" Type="http://schemas.openxmlformats.org/officeDocument/2006/relationships/image" Target="../media/image56.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5.xml.rels><?xml version="1.0" encoding="UTF-8" standalone="yes"?>
<Relationships xmlns="http://schemas.openxmlformats.org/package/2006/relationships"><Relationship Id="rId3" Type="http://schemas.openxmlformats.org/officeDocument/2006/relationships/hyperlink" Target="https://www.westonlangford.com/images/photo/118257/" TargetMode="External"/><Relationship Id="rId2" Type="http://schemas.openxmlformats.org/officeDocument/2006/relationships/image" Target="../media/image16.jpeg"/><Relationship Id="rId1" Type="http://schemas.openxmlformats.org/officeDocument/2006/relationships/slideLayout" Target="../slideLayouts/slideLayout3.xml"/><Relationship Id="rId4" Type="http://schemas.openxmlformats.org/officeDocument/2006/relationships/hyperlink" Target="https://creativecommons.org/licenses/by-nd/3.0/"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0.png"/><Relationship Id="rId1" Type="http://schemas.openxmlformats.org/officeDocument/2006/relationships/slideLayout" Target="../slideLayouts/slideLayout6.xml"/><Relationship Id="rId6" Type="http://schemas.openxmlformats.org/officeDocument/2006/relationships/image" Target="../media/image72.png"/><Relationship Id="rId5" Type="http://schemas.openxmlformats.org/officeDocument/2006/relationships/image" Target="../media/image75.png"/><Relationship Id="rId4" Type="http://schemas.openxmlformats.org/officeDocument/2006/relationships/image" Target="../media/image74.png"/></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6.xml"/><Relationship Id="rId4" Type="http://schemas.openxmlformats.org/officeDocument/2006/relationships/image" Target="../media/image78.png"/></Relationships>
</file>

<file path=ppt/slides/_rels/slide5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https://www.sciencedirect.com/science/article/pii/S2352146516305324" TargetMode="External"/><Relationship Id="rId2" Type="http://schemas.openxmlformats.org/officeDocument/2006/relationships/hyperlink" Target="https://www.youtube.com/watch?v=V3bEdLs_8pE&amp;t=385s" TargetMode="Externa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PlaceHolder 1"/>
          <p:cNvSpPr>
            <a:spLocks noGrp="1"/>
          </p:cNvSpPr>
          <p:nvPr>
            <p:ph type="title"/>
          </p:nvPr>
        </p:nvSpPr>
        <p:spPr>
          <a:xfrm>
            <a:off x="1149840" y="1937880"/>
            <a:ext cx="8909640" cy="1370160"/>
          </a:xfrm>
          <a:prstGeom prst="rect">
            <a:avLst/>
          </a:prstGeom>
          <a:noFill/>
          <a:ln w="12600">
            <a:noFill/>
          </a:ln>
        </p:spPr>
        <p:txBody>
          <a:bodyPr wrap="square" lIns="50760" tIns="50760" rIns="50760" bIns="50760" anchor="ctr">
            <a:normAutofit/>
          </a:bodyPr>
          <a:lstStyle/>
          <a:p>
            <a:pPr indent="0" algn="ctr" defTabSz="1219320">
              <a:lnSpc>
                <a:spcPct val="80000"/>
              </a:lnSpc>
              <a:buNone/>
              <a:tabLst>
                <a:tab pos="0" algn="l"/>
              </a:tabLst>
            </a:pPr>
            <a:r>
              <a:rPr lang="en-US" sz="3600" b="1" u="none" strike="noStrike" spc="-232">
                <a:solidFill>
                  <a:srgbClr val="F78722"/>
                </a:solidFill>
                <a:effectLst/>
                <a:uFillTx/>
                <a:latin typeface="Montserrat Regular"/>
                <a:ea typeface="Helvetica Neue"/>
              </a:rPr>
              <a:t>Ingénierie du trafic</a:t>
            </a:r>
            <a:endParaRPr lang="en-US" sz="3600" b="0" u="none" strike="noStrike">
              <a:solidFill>
                <a:srgbClr val="000000"/>
              </a:solidFill>
              <a:effectLst/>
              <a:uFillTx/>
              <a:latin typeface="Montserrat Regular"/>
            </a:endParaRPr>
          </a:p>
        </p:txBody>
      </p:sp>
      <p:sp>
        <p:nvSpPr>
          <p:cNvPr id="56" name="PlaceHolder 2"/>
          <p:cNvSpPr>
            <a:spLocks noGrp="1"/>
          </p:cNvSpPr>
          <p:nvPr>
            <p:ph/>
          </p:nvPr>
        </p:nvSpPr>
        <p:spPr>
          <a:xfrm>
            <a:off x="738720" y="3936240"/>
            <a:ext cx="9675000" cy="867240"/>
          </a:xfrm>
          <a:prstGeom prst="rect">
            <a:avLst/>
          </a:prstGeom>
          <a:noFill/>
          <a:ln w="12600">
            <a:noFill/>
          </a:ln>
        </p:spPr>
        <p:txBody>
          <a:bodyPr wrap="square" lIns="50760" tIns="50760" rIns="50760" bIns="50760" anchor="t">
            <a:normAutofit/>
          </a:bodyPr>
          <a:lstStyle/>
          <a:p>
            <a:pPr indent="0" algn="ctr" defTabSz="825480">
              <a:lnSpc>
                <a:spcPct val="100000"/>
              </a:lnSpc>
              <a:buNone/>
              <a:tabLst>
                <a:tab pos="0" algn="l"/>
              </a:tabLst>
            </a:pPr>
            <a:r>
              <a:rPr lang="en-US" sz="2000" b="1" u="none" strike="noStrike">
                <a:solidFill>
                  <a:srgbClr val="F78722"/>
                </a:solidFill>
                <a:effectLst/>
                <a:uFillTx/>
                <a:latin typeface="Calibri"/>
                <a:ea typeface="Calibri"/>
              </a:rPr>
              <a:t>Cours 5.3 : Analyse de la capacité et du niveau de service (LOS) –</a:t>
            </a: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r>
              <a:rPr lang="en-US" sz="2000" b="1" u="none" strike="noStrike">
                <a:solidFill>
                  <a:srgbClr val="F78722"/>
                </a:solidFill>
                <a:effectLst/>
                <a:uFillTx/>
                <a:latin typeface="Calibri"/>
                <a:ea typeface="Calibri"/>
              </a:rPr>
              <a:t>Autoroutes et routes multilane</a:t>
            </a:r>
            <a:endParaRPr lang="en-US" sz="2000" b="0" u="none" strike="noStrike">
              <a:solidFill>
                <a:srgbClr val="000000"/>
              </a:solidFill>
              <a:effectLst/>
              <a:uFillTx/>
              <a:latin typeface="Montserrat Regul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654480" y="588240"/>
            <a:ext cx="8806680" cy="6829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666" b="1" u="none" strike="noStrike">
                <a:solidFill>
                  <a:srgbClr val="F26211"/>
                </a:solidFill>
                <a:effectLst/>
                <a:uFillTx/>
                <a:latin typeface="Montserrat Regular"/>
                <a:ea typeface="Jura Light Bold"/>
              </a:rPr>
              <a:t>Processus de détermination du LOS</a:t>
            </a:r>
            <a:endParaRPr lang="en-US" sz="3200" b="0" u="none" strike="noStrike">
              <a:solidFill>
                <a:srgbClr val="000000"/>
              </a:solidFill>
              <a:effectLst/>
              <a:uFillTx/>
              <a:latin typeface="Montserrat Regular"/>
            </a:endParaRPr>
          </a:p>
        </p:txBody>
      </p:sp>
      <p:sp>
        <p:nvSpPr>
          <p:cNvPr id="83" name="PlaceHolder 2"/>
          <p:cNvSpPr>
            <a:spLocks noGrp="1"/>
          </p:cNvSpPr>
          <p:nvPr>
            <p:ph/>
          </p:nvPr>
        </p:nvSpPr>
        <p:spPr>
          <a:xfrm>
            <a:off x="776160" y="1271520"/>
            <a:ext cx="9250200" cy="4724280"/>
          </a:xfrm>
          <a:prstGeom prst="rect">
            <a:avLst/>
          </a:prstGeom>
          <a:noFill/>
          <a:ln w="12600">
            <a:noFill/>
          </a:ln>
        </p:spPr>
        <p:txBody>
          <a:bodyPr wrap="square" lIns="50760" tIns="50760" rIns="50760" bIns="50760" anchor="t">
            <a:normAutofit/>
          </a:bodyPr>
          <a:lstStyle/>
          <a:p>
            <a:pPr marL="152280" indent="0" defTabSz="1219320">
              <a:lnSpc>
                <a:spcPct val="90000"/>
              </a:lnSpc>
              <a:spcBef>
                <a:spcPts val="2251"/>
              </a:spcBef>
              <a:buNone/>
              <a:tabLst>
                <a:tab pos="0" algn="l"/>
              </a:tabLst>
            </a:pPr>
            <a:r>
              <a:rPr lang="en-US" sz="2319" b="1" u="none" strike="noStrike">
                <a:solidFill>
                  <a:srgbClr val="000000"/>
                </a:solidFill>
                <a:effectLst/>
                <a:uFillTx/>
                <a:latin typeface="Montserrat Regular"/>
                <a:ea typeface="Helvetica Neue"/>
              </a:rPr>
              <a:t>Étape 1 – Conditions de base</a:t>
            </a:r>
            <a:endParaRPr lang="en-US" sz="2800" b="0" u="none" strike="noStrike">
              <a:solidFill>
                <a:srgbClr val="000000"/>
              </a:solidFill>
              <a:effectLst/>
              <a:uFillTx/>
              <a:latin typeface="Montserrat Regular"/>
            </a:endParaRPr>
          </a:p>
          <a:p>
            <a:pPr marL="152280" indent="0" defTabSz="1219320">
              <a:lnSpc>
                <a:spcPct val="90000"/>
              </a:lnSpc>
              <a:spcBef>
                <a:spcPts val="1199"/>
              </a:spcBef>
              <a:buNone/>
              <a:tabLst>
                <a:tab pos="0" algn="l"/>
              </a:tabLst>
            </a:pPr>
            <a:r>
              <a:rPr lang="en-US" sz="2319" b="0" u="none" strike="noStrike">
                <a:solidFill>
                  <a:srgbClr val="000000"/>
                </a:solidFill>
                <a:effectLst/>
                <a:uFillTx/>
                <a:latin typeface="Montserrat Regular"/>
                <a:ea typeface="Helvetica Neue"/>
              </a:rPr>
              <a:t>Exemple : les conditions de base pour les segments autoroutiers comprennent</a:t>
            </a:r>
            <a:endParaRPr lang="en-US" sz="28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8" b="0" u="none" strike="noStrike">
                <a:solidFill>
                  <a:srgbClr val="000000"/>
                </a:solidFill>
                <a:effectLst/>
                <a:uFillTx/>
                <a:latin typeface="Montserrat Regular"/>
                <a:ea typeface="Helvetica Neue"/>
              </a:rPr>
              <a:t>Voies de 12 ft</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8" b="0" u="none" strike="noStrike">
                <a:solidFill>
                  <a:srgbClr val="000000"/>
                </a:solidFill>
                <a:effectLst/>
                <a:uFillTx/>
                <a:latin typeface="Montserrat Regular"/>
                <a:ea typeface="Helvetica Neue"/>
              </a:rPr>
              <a:t>Dégagement latéral d’accotement droit de 6 ft</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8" b="0" u="none" strike="noStrike">
                <a:solidFill>
                  <a:srgbClr val="000000"/>
                </a:solidFill>
                <a:effectLst/>
                <a:uFillTx/>
                <a:latin typeface="Montserrat Regular"/>
                <a:ea typeface="Helvetica Neue"/>
              </a:rPr>
              <a:t>Dégagement de terre-plein central de 2 ft</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8" b="0" u="none" strike="noStrike">
                <a:solidFill>
                  <a:srgbClr val="000000"/>
                </a:solidFill>
                <a:effectLst/>
                <a:uFillTx/>
                <a:latin typeface="Montserrat Regular"/>
                <a:ea typeface="Helvetica Neue"/>
              </a:rPr>
              <a:t>Voitures particulières uniquement</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8" b="0" u="none" strike="noStrike">
                <a:solidFill>
                  <a:srgbClr val="000000"/>
                </a:solidFill>
                <a:effectLst/>
                <a:uFillTx/>
                <a:latin typeface="Montserrat Regular"/>
                <a:ea typeface="Helvetica Neue"/>
              </a:rPr>
              <a:t>More than 5 voies par direction (urbain case)</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8" b="0" u="none" strike="noStrike">
                <a:solidFill>
                  <a:srgbClr val="000000"/>
                </a:solidFill>
                <a:effectLst/>
                <a:uFillTx/>
                <a:latin typeface="Montserrat Regular"/>
                <a:ea typeface="Helvetica Neue"/>
              </a:rPr>
              <a:t>Espacement des échangeurs d’au moins 2 miles</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8" b="0" u="none" strike="noStrike">
                <a:solidFill>
                  <a:srgbClr val="000000"/>
                </a:solidFill>
                <a:effectLst/>
                <a:uFillTx/>
                <a:latin typeface="Montserrat Regular"/>
                <a:ea typeface="Helvetica Neue"/>
              </a:rPr>
              <a:t>Terrain plat (pentes ≤ 2 %)</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8" b="0" u="none" strike="noStrike">
                <a:solidFill>
                  <a:srgbClr val="000000"/>
                </a:solidFill>
                <a:effectLst/>
                <a:uFillTx/>
                <a:latin typeface="Montserrat Regular"/>
                <a:ea typeface="Helvetica Neue"/>
              </a:rPr>
              <a:t>Population de conducteurs familiers de la route</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603360" y="539640"/>
            <a:ext cx="7392600" cy="717120"/>
          </a:xfrm>
          <a:prstGeom prst="rect">
            <a:avLst/>
          </a:prstGeom>
          <a:noFill/>
          <a:ln w="12600">
            <a:noFill/>
          </a:ln>
        </p:spPr>
        <p:txBody>
          <a:bodyPr wrap="square" lIns="45720" tIns="45720" rIns="45720" bIns="45720" anchor="t">
            <a:normAutofit fontScale="90000"/>
          </a:bodyPr>
          <a:lstStyle/>
          <a:p>
            <a:pPr indent="0" defTabSz="1219320">
              <a:lnSpc>
                <a:spcPct val="80000"/>
              </a:lnSpc>
              <a:buNone/>
              <a:tabLst>
                <a:tab pos="0" algn="l"/>
              </a:tabLst>
            </a:pPr>
            <a:r>
              <a:rPr lang="en-US" sz="2622" b="1" u="none" strike="noStrike">
                <a:solidFill>
                  <a:srgbClr val="F26211"/>
                </a:solidFill>
                <a:effectLst/>
                <a:uFillTx/>
                <a:latin typeface="Montserrat Regular"/>
                <a:ea typeface="Jura Light Bold"/>
              </a:rPr>
              <a:t>Conditions de base pour les segments autoroutiers :</a:t>
            </a:r>
            <a:br>
              <a:rPr sz="3200"/>
            </a:br>
            <a:endParaRPr lang="en-US" sz="3200" b="0" u="none" strike="noStrike">
              <a:solidFill>
                <a:srgbClr val="000000"/>
              </a:solidFill>
              <a:effectLst/>
              <a:uFillTx/>
              <a:latin typeface="Montserrat Regular"/>
            </a:endParaRPr>
          </a:p>
        </p:txBody>
      </p:sp>
      <p:sp>
        <p:nvSpPr>
          <p:cNvPr id="85" name="Text Placeholder 2"/>
          <p:cNvSpPr/>
          <p:nvPr/>
        </p:nvSpPr>
        <p:spPr>
          <a:xfrm>
            <a:off x="466560" y="1463400"/>
            <a:ext cx="9250200" cy="472428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normAutofit/>
          </a:bodyPr>
          <a:lstStyle/>
          <a:p>
            <a:pPr marL="152280" defTabSz="1219320">
              <a:lnSpc>
                <a:spcPct val="90000"/>
              </a:lnSpc>
              <a:spcBef>
                <a:spcPts val="1199"/>
              </a:spcBef>
              <a:tabLst>
                <a:tab pos="0" algn="l"/>
              </a:tabLst>
            </a:pPr>
            <a:r>
              <a:rPr lang="en-US" sz="2311" b="0" u="none" strike="noStrike">
                <a:solidFill>
                  <a:srgbClr val="000000"/>
                </a:solidFill>
                <a:effectLst/>
                <a:uFillTx/>
                <a:latin typeface="Montserrat Regular"/>
                <a:ea typeface="Helvetica Neue"/>
              </a:rPr>
              <a:t>Les conditions de base d’un segment autoroutier de base comprennent :</a:t>
            </a:r>
            <a:endParaRPr lang="en-US" sz="2800" b="0" u="none" strike="noStrike">
              <a:solidFill>
                <a:srgbClr val="000000"/>
              </a:solidFill>
              <a:effectLst/>
              <a:uFillTx/>
              <a:latin typeface="Arial"/>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1" b="0" u="none" strike="noStrike">
                <a:solidFill>
                  <a:srgbClr val="000000"/>
                </a:solidFill>
                <a:effectLst/>
                <a:uFillTx/>
                <a:latin typeface="Montserrat Regular"/>
                <a:ea typeface="Helvetica Neue"/>
              </a:rPr>
              <a:t>Largeur minimale de voie de 12 ft</a:t>
            </a:r>
            <a:endParaRPr lang="en-US" sz="2400" b="0" u="none" strike="noStrike">
              <a:solidFill>
                <a:srgbClr val="000000"/>
              </a:solidFill>
              <a:effectLst/>
              <a:uFillTx/>
              <a:latin typeface="Arial"/>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1" b="0" u="none" strike="noStrike">
                <a:solidFill>
                  <a:srgbClr val="000000"/>
                </a:solidFill>
                <a:effectLst/>
                <a:uFillTx/>
                <a:latin typeface="Montserrat Regular"/>
                <a:ea typeface="Helvetica Neue"/>
              </a:rPr>
              <a:t>Dégagement latéral d’accotement droit de 6 ft</a:t>
            </a:r>
            <a:endParaRPr lang="en-US" sz="2400" b="0" u="none" strike="noStrike">
              <a:solidFill>
                <a:srgbClr val="000000"/>
              </a:solidFill>
              <a:effectLst/>
              <a:uFillTx/>
              <a:latin typeface="Arial"/>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1" b="0" u="none" strike="noStrike">
                <a:solidFill>
                  <a:srgbClr val="000000"/>
                </a:solidFill>
                <a:effectLst/>
                <a:uFillTx/>
                <a:latin typeface="Montserrat Regular"/>
                <a:ea typeface="Helvetica Neue"/>
              </a:rPr>
              <a:t>Dégagement de terre-plein central de 2 ft</a:t>
            </a:r>
            <a:endParaRPr lang="en-US" sz="2400" b="0" u="none" strike="noStrike">
              <a:solidFill>
                <a:srgbClr val="000000"/>
              </a:solidFill>
              <a:effectLst/>
              <a:uFillTx/>
              <a:latin typeface="Arial"/>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1" b="0" u="none" strike="noStrike">
                <a:solidFill>
                  <a:srgbClr val="000000"/>
                </a:solidFill>
                <a:effectLst/>
                <a:uFillTx/>
                <a:latin typeface="Montserrat Regular"/>
                <a:ea typeface="Helvetica Neue"/>
              </a:rPr>
              <a:t>Voitures particulières uniquement</a:t>
            </a:r>
            <a:endParaRPr lang="en-US" sz="2400" b="0" u="none" strike="noStrike">
              <a:solidFill>
                <a:srgbClr val="000000"/>
              </a:solidFill>
              <a:effectLst/>
              <a:uFillTx/>
              <a:latin typeface="Arial"/>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1" b="0" u="none" strike="noStrike">
                <a:solidFill>
                  <a:srgbClr val="000000"/>
                </a:solidFill>
                <a:effectLst/>
                <a:uFillTx/>
                <a:latin typeface="Montserrat Regular"/>
                <a:ea typeface="Helvetica Neue"/>
              </a:rPr>
              <a:t>More than 5 voies par direction (urbain case)</a:t>
            </a:r>
            <a:endParaRPr lang="en-US" sz="2400" b="0" u="none" strike="noStrike">
              <a:solidFill>
                <a:srgbClr val="000000"/>
              </a:solidFill>
              <a:effectLst/>
              <a:uFillTx/>
              <a:latin typeface="Arial"/>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1" b="0" u="none" strike="noStrike">
                <a:solidFill>
                  <a:srgbClr val="000000"/>
                </a:solidFill>
                <a:effectLst/>
                <a:uFillTx/>
                <a:latin typeface="Montserrat Regular"/>
                <a:ea typeface="Helvetica Neue"/>
              </a:rPr>
              <a:t>Espacement des échangeurs d’au moins 2 miles</a:t>
            </a:r>
            <a:endParaRPr lang="en-US" sz="2400" b="0" u="none" strike="noStrike">
              <a:solidFill>
                <a:srgbClr val="000000"/>
              </a:solidFill>
              <a:effectLst/>
              <a:uFillTx/>
              <a:latin typeface="Arial"/>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1" b="0" u="none" strike="noStrike">
                <a:solidFill>
                  <a:srgbClr val="000000"/>
                </a:solidFill>
                <a:effectLst/>
                <a:uFillTx/>
                <a:latin typeface="Montserrat Regular"/>
                <a:ea typeface="Helvetica Neue"/>
              </a:rPr>
              <a:t>Terrain plat (pentes ≤ 2 %)</a:t>
            </a:r>
            <a:endParaRPr lang="en-US" sz="2400" b="0" u="none" strike="noStrike">
              <a:solidFill>
                <a:srgbClr val="000000"/>
              </a:solidFill>
              <a:effectLst/>
              <a:uFillTx/>
              <a:latin typeface="Arial"/>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981" b="0" u="none" strike="noStrike">
                <a:solidFill>
                  <a:srgbClr val="000000"/>
                </a:solidFill>
                <a:effectLst/>
                <a:uFillTx/>
                <a:latin typeface="Montserrat Regular"/>
                <a:ea typeface="Helvetica Neue"/>
              </a:rPr>
              <a:t>Population de conducteurs familiers de la route</a:t>
            </a:r>
            <a:endParaRPr lang="en-US" sz="2400" b="0" u="none" strike="noStrike">
              <a:solidFill>
                <a:srgbClr val="000000"/>
              </a:solidFill>
              <a:effectLst/>
              <a:uFillTx/>
              <a:latin typeface="Arial"/>
            </a:endParaRPr>
          </a:p>
          <a:p>
            <a:pPr defTabSz="1219320">
              <a:lnSpc>
                <a:spcPct val="90000"/>
              </a:lnSpc>
              <a:spcBef>
                <a:spcPts val="2251"/>
              </a:spcBef>
              <a:tabLst>
                <a:tab pos="0" algn="l"/>
              </a:tabLst>
            </a:pPr>
            <a:endParaRPr lang="en-US" sz="2400" b="0" u="none" strike="noStrike">
              <a:solidFill>
                <a:srgbClr val="000000"/>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603360" y="539640"/>
            <a:ext cx="88077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514" b="1" u="none" strike="noStrike">
                <a:solidFill>
                  <a:srgbClr val="F26211"/>
                </a:solidFill>
                <a:effectLst/>
                <a:uFillTx/>
                <a:latin typeface="Montserrat Regular"/>
                <a:ea typeface="Jura Light Bold"/>
              </a:rPr>
              <a:t>Courbes de base vitesse–débit pour les autoroutes</a:t>
            </a:r>
            <a:endParaRPr lang="en-US" sz="3200" b="0" u="none" strike="noStrike">
              <a:solidFill>
                <a:srgbClr val="000000"/>
              </a:solidFill>
              <a:effectLst/>
              <a:uFillTx/>
              <a:latin typeface="Montserrat Regular"/>
            </a:endParaRPr>
          </a:p>
        </p:txBody>
      </p:sp>
      <p:sp>
        <p:nvSpPr>
          <p:cNvPr id="87" name="PlaceHolder 2"/>
          <p:cNvSpPr>
            <a:spLocks noGrp="1"/>
          </p:cNvSpPr>
          <p:nvPr>
            <p:ph/>
          </p:nvPr>
        </p:nvSpPr>
        <p:spPr>
          <a:xfrm>
            <a:off x="970200" y="1386720"/>
            <a:ext cx="880776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Arial"/>
              <a:buChar char="—"/>
            </a:pPr>
            <a:r>
              <a:rPr lang="en-US" sz="2339" b="1" u="none" strike="noStrike">
                <a:solidFill>
                  <a:srgbClr val="432411"/>
                </a:solidFill>
                <a:effectLst/>
                <a:uFillTx/>
                <a:latin typeface="Montserrat Regular"/>
                <a:ea typeface="Montserrat Regular"/>
              </a:rPr>
              <a:t>La BFFS représente la vitesse en écoulement libre dans des conditions idéales.</a:t>
            </a: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p:txBody>
      </p:sp>
      <p:pic>
        <p:nvPicPr>
          <p:cNvPr id="88" name="Picture 3"/>
          <p:cNvPicPr/>
          <p:nvPr/>
        </p:nvPicPr>
        <p:blipFill>
          <a:blip r:embed="rId2"/>
          <a:stretch/>
        </p:blipFill>
        <p:spPr>
          <a:xfrm rot="5400000">
            <a:off x="2013840" y="1430280"/>
            <a:ext cx="4057920" cy="5894280"/>
          </a:xfrm>
          <a:prstGeom prst="rect">
            <a:avLst/>
          </a:prstGeom>
          <a:noFill/>
          <a:ln w="0">
            <a:noFill/>
          </a:ln>
        </p:spPr>
      </p:pic>
      <p:pic>
        <p:nvPicPr>
          <p:cNvPr id="89" name="Picture 4"/>
          <p:cNvPicPr/>
          <p:nvPr/>
        </p:nvPicPr>
        <p:blipFill>
          <a:blip r:embed="rId3"/>
          <a:stretch/>
        </p:blipFill>
        <p:spPr>
          <a:xfrm>
            <a:off x="7772400" y="3582360"/>
            <a:ext cx="4241520" cy="1416960"/>
          </a:xfrm>
          <a:prstGeom prst="rect">
            <a:avLst/>
          </a:prstGeom>
          <a:noFill/>
          <a:ln w="0">
            <a:noFill/>
          </a:ln>
        </p:spPr>
      </p:pic>
      <p:sp>
        <p:nvSpPr>
          <p:cNvPr id="90" name="Arrow: Right 5"/>
          <p:cNvSpPr/>
          <p:nvPr/>
        </p:nvSpPr>
        <p:spPr>
          <a:xfrm>
            <a:off x="6990120" y="3700080"/>
            <a:ext cx="781920" cy="1181520"/>
          </a:xfrm>
          <a:prstGeom prst="rightArrow">
            <a:avLst>
              <a:gd name="adj1" fmla="val 50000"/>
              <a:gd name="adj2" fmla="val 50000"/>
            </a:avLst>
          </a:prstGeom>
          <a:solidFill>
            <a:srgbClr val="890F00"/>
          </a:solidFill>
          <a:ln w="12700">
            <a:noFill/>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algn="ctr" defTabSz="825480">
              <a:lnSpc>
                <a:spcPct val="100000"/>
              </a:lnSpc>
              <a:tabLst>
                <a:tab pos="0" algn="l"/>
              </a:tabLst>
            </a:pPr>
            <a:endParaRPr lang="en-US" sz="3200" b="0" u="none" strike="noStrike">
              <a:solidFill>
                <a:srgbClr val="B51600"/>
              </a:solidFill>
              <a:effectLst/>
              <a:uFillTx/>
              <a:latin typeface="Helvetica Neue Medium"/>
              <a:ea typeface="Helvetica Neue Medium"/>
            </a:endParaRPr>
          </a:p>
        </p:txBody>
      </p:sp>
      <p:cxnSp>
        <p:nvCxnSpPr>
          <p:cNvPr id="91" name="Straight Arrow Connector 7"/>
          <p:cNvCxnSpPr/>
          <p:nvPr/>
        </p:nvCxnSpPr>
        <p:spPr>
          <a:xfrm>
            <a:off x="3247920" y="2800080"/>
            <a:ext cx="360" cy="3219840"/>
          </a:xfrm>
          <a:prstGeom prst="straightConnector1">
            <a:avLst/>
          </a:prstGeom>
          <a:ln>
            <a:solidFill>
              <a:srgbClr val="B11500"/>
            </a:solidFill>
            <a:prstDash val="lgDash"/>
            <a:round/>
            <a:tailEnd type="triangle" w="med" len="med"/>
          </a:ln>
        </p:spPr>
      </p:cxnSp>
      <p:cxnSp>
        <p:nvCxnSpPr>
          <p:cNvPr id="92" name="Straight Arrow Connector 9"/>
          <p:cNvCxnSpPr/>
          <p:nvPr/>
        </p:nvCxnSpPr>
        <p:spPr>
          <a:xfrm>
            <a:off x="4286160" y="2876400"/>
            <a:ext cx="360" cy="3143520"/>
          </a:xfrm>
          <a:prstGeom prst="straightConnector1">
            <a:avLst/>
          </a:prstGeom>
          <a:ln>
            <a:solidFill>
              <a:srgbClr val="B11500"/>
            </a:solidFill>
            <a:prstDash val="lgDash"/>
            <a:round/>
            <a:tailEnd type="triangle" w="med" len="med"/>
          </a:ln>
        </p:spPr>
      </p:cxnSp>
      <p:cxnSp>
        <p:nvCxnSpPr>
          <p:cNvPr id="93" name="Straight Arrow Connector 11"/>
          <p:cNvCxnSpPr/>
          <p:nvPr/>
        </p:nvCxnSpPr>
        <p:spPr>
          <a:xfrm>
            <a:off x="6534000" y="3714480"/>
            <a:ext cx="360" cy="2305440"/>
          </a:xfrm>
          <a:prstGeom prst="straightConnector1">
            <a:avLst/>
          </a:prstGeom>
          <a:ln>
            <a:solidFill>
              <a:srgbClr val="B11500"/>
            </a:solidFill>
            <a:prstDash val="lgDash"/>
            <a:round/>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PlaceHolder 1"/>
          <p:cNvSpPr>
            <a:spLocks noGrp="1"/>
          </p:cNvSpPr>
          <p:nvPr>
            <p:ph type="title"/>
          </p:nvPr>
        </p:nvSpPr>
        <p:spPr>
          <a:xfrm>
            <a:off x="603360" y="539640"/>
            <a:ext cx="772344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Mesures de performance du service</a:t>
            </a:r>
            <a:endParaRPr lang="en-US" sz="3200" b="0" u="none" strike="noStrike">
              <a:solidFill>
                <a:srgbClr val="000000"/>
              </a:solidFill>
              <a:effectLst/>
              <a:uFillTx/>
              <a:latin typeface="Montserrat Regular"/>
            </a:endParaRPr>
          </a:p>
        </p:txBody>
      </p:sp>
      <p:sp>
        <p:nvSpPr>
          <p:cNvPr id="95" name="PlaceHolder 2"/>
          <p:cNvSpPr>
            <a:spLocks noGrp="1"/>
          </p:cNvSpPr>
          <p:nvPr>
            <p:ph/>
          </p:nvPr>
        </p:nvSpPr>
        <p:spPr>
          <a:xfrm>
            <a:off x="748800" y="1371960"/>
            <a:ext cx="8807760" cy="5059080"/>
          </a:xfrm>
          <a:prstGeom prst="rect">
            <a:avLst/>
          </a:prstGeom>
          <a:noFill/>
          <a:ln w="12600">
            <a:noFill/>
          </a:ln>
        </p:spPr>
        <p:txBody>
          <a:bodyPr wrap="square" lIns="45720" tIns="50760" rIns="45720" bIns="50760" anchor="t">
            <a:noAutofit/>
          </a:bodyPr>
          <a:lstStyle/>
          <a:p>
            <a:pPr indent="0" defTabSz="1219320">
              <a:lnSpc>
                <a:spcPct val="90000"/>
              </a:lnSpc>
              <a:spcBef>
                <a:spcPts val="2251"/>
              </a:spcBef>
              <a:buNone/>
              <a:tabLst>
                <a:tab pos="0" algn="l"/>
              </a:tabLst>
            </a:pPr>
            <a:r>
              <a:rPr lang="en-US" sz="2000" b="0" u="none" strike="noStrike" dirty="0">
                <a:solidFill>
                  <a:srgbClr val="432411"/>
                </a:solidFill>
                <a:effectLst/>
                <a:uFillTx/>
                <a:latin typeface="Montserrat Regular"/>
                <a:ea typeface="Montserrat Regular"/>
              </a:rPr>
              <a:t>Les trois </a:t>
            </a:r>
            <a:r>
              <a:rPr lang="en-US" sz="2000" b="0" u="none" strike="noStrike" dirty="0" err="1">
                <a:solidFill>
                  <a:srgbClr val="432411"/>
                </a:solidFill>
                <a:effectLst/>
                <a:uFillTx/>
                <a:latin typeface="Montserrat Regular"/>
                <a:ea typeface="Montserrat Regular"/>
              </a:rPr>
              <a:t>principales</a:t>
            </a:r>
            <a:r>
              <a:rPr lang="en-US" sz="2000" b="0" u="none" strike="noStrike" dirty="0">
                <a:solidFill>
                  <a:srgbClr val="432411"/>
                </a:solidFill>
                <a:effectLst/>
                <a:uFillTx/>
                <a:latin typeface="Montserrat Regular"/>
                <a:ea typeface="Montserrat Regular"/>
              </a:rPr>
              <a:t> </a:t>
            </a:r>
            <a:r>
              <a:rPr lang="en-US" sz="2000" b="0" u="none" strike="noStrike" dirty="0" err="1">
                <a:solidFill>
                  <a:srgbClr val="432411"/>
                </a:solidFill>
                <a:effectLst/>
                <a:uFillTx/>
                <a:latin typeface="Montserrat Regular"/>
                <a:ea typeface="Montserrat Regular"/>
              </a:rPr>
              <a:t>mesures</a:t>
            </a:r>
            <a:r>
              <a:rPr lang="en-US" sz="2000" b="0" u="none" strike="noStrike" dirty="0">
                <a:solidFill>
                  <a:srgbClr val="432411"/>
                </a:solidFill>
                <a:effectLst/>
                <a:uFillTx/>
                <a:latin typeface="Montserrat Regular"/>
                <a:ea typeface="Montserrat Regular"/>
              </a:rPr>
              <a:t> de service pour les autoroutes </a:t>
            </a:r>
            <a:r>
              <a:rPr lang="en-US" sz="2000" b="0" u="none" strike="noStrike" dirty="0" err="1">
                <a:solidFill>
                  <a:srgbClr val="432411"/>
                </a:solidFill>
                <a:effectLst/>
                <a:uFillTx/>
                <a:latin typeface="Montserrat Regular"/>
                <a:ea typeface="Montserrat Regular"/>
              </a:rPr>
              <a:t>sont</a:t>
            </a:r>
            <a:r>
              <a:rPr lang="en-US" sz="2000" b="0" u="none" strike="noStrike" dirty="0">
                <a:solidFill>
                  <a:srgbClr val="432411"/>
                </a:solidFill>
                <a:effectLst/>
                <a:uFillTx/>
                <a:latin typeface="Montserrat Regular"/>
                <a:ea typeface="Montserrat Regular"/>
              </a:rPr>
              <a:t> :</a:t>
            </a:r>
            <a:endParaRPr lang="en-US" sz="2000" b="0" u="none" strike="noStrike" dirty="0">
              <a:solidFill>
                <a:srgbClr val="000000"/>
              </a:solidFill>
              <a:effectLst/>
              <a:uFillTx/>
              <a:latin typeface="Montserrat Regular"/>
            </a:endParaRPr>
          </a:p>
          <a:p>
            <a:pPr marL="609480" lvl="1" indent="-304920" defTabSz="1219320">
              <a:lnSpc>
                <a:spcPct val="90000"/>
              </a:lnSpc>
              <a:spcBef>
                <a:spcPts val="2251"/>
              </a:spcBef>
              <a:buClr>
                <a:srgbClr val="C00000"/>
              </a:buClr>
              <a:buSzPct val="123000"/>
              <a:buFont typeface="Wingdings" charset="2"/>
              <a:buChar char=""/>
              <a:tabLst>
                <a:tab pos="0" algn="l"/>
              </a:tabLst>
            </a:pPr>
            <a:r>
              <a:rPr lang="en-US" b="1" u="none" strike="noStrike" dirty="0" err="1">
                <a:solidFill>
                  <a:srgbClr val="000000"/>
                </a:solidFill>
                <a:effectLst/>
                <a:uFillTx/>
                <a:latin typeface="Montserrat Regular"/>
                <a:ea typeface="Helvetica Neue"/>
              </a:rPr>
              <a:t>Densité</a:t>
            </a:r>
            <a:r>
              <a:rPr lang="en-US" b="1" u="none" strike="noStrike" dirty="0">
                <a:solidFill>
                  <a:srgbClr val="000000"/>
                </a:solidFill>
                <a:effectLst/>
                <a:uFillTx/>
                <a:latin typeface="Montserrat Regular"/>
                <a:ea typeface="Helvetica Neue"/>
              </a:rPr>
              <a:t> (</a:t>
            </a:r>
            <a:r>
              <a:rPr lang="en-US" b="1" u="none" strike="noStrike" dirty="0" err="1">
                <a:solidFill>
                  <a:srgbClr val="000000"/>
                </a:solidFill>
                <a:effectLst/>
                <a:uFillTx/>
                <a:latin typeface="Montserrat Regular"/>
                <a:ea typeface="Helvetica Neue"/>
              </a:rPr>
              <a:t>vp</a:t>
            </a:r>
            <a:r>
              <a:rPr lang="en-US" b="1" u="none" strike="noStrike" dirty="0">
                <a:solidFill>
                  <a:srgbClr val="000000"/>
                </a:solidFill>
                <a:effectLst/>
                <a:uFillTx/>
                <a:latin typeface="Montserrat Regular"/>
                <a:ea typeface="Helvetica Neue"/>
              </a:rPr>
              <a:t>/mi/</a:t>
            </a:r>
            <a:r>
              <a:rPr lang="en-US" b="1" u="none" strike="noStrike" dirty="0" err="1">
                <a:solidFill>
                  <a:srgbClr val="000000"/>
                </a:solidFill>
                <a:effectLst/>
                <a:uFillTx/>
                <a:latin typeface="Montserrat Regular"/>
                <a:ea typeface="Helvetica Neue"/>
              </a:rPr>
              <a:t>voie</a:t>
            </a:r>
            <a:r>
              <a:rPr lang="en-US" b="1" u="none" strike="noStrike" dirty="0">
                <a:solidFill>
                  <a:srgbClr val="000000"/>
                </a:solidFill>
                <a:effectLst/>
                <a:uFillTx/>
                <a:latin typeface="Montserrat Regular"/>
                <a:ea typeface="Helvetica Neue"/>
              </a:rPr>
              <a:t>)</a:t>
            </a:r>
            <a:endParaRPr lang="en-US" b="0" u="none" strike="noStrike" dirty="0">
              <a:solidFill>
                <a:srgbClr val="000000"/>
              </a:solidFill>
              <a:effectLst/>
              <a:uFillTx/>
              <a:latin typeface="Montserrat Regular"/>
            </a:endParaRPr>
          </a:p>
          <a:p>
            <a:pPr marL="609480" lvl="1" indent="-304920" defTabSz="1219320">
              <a:lnSpc>
                <a:spcPct val="90000"/>
              </a:lnSpc>
              <a:spcBef>
                <a:spcPts val="2251"/>
              </a:spcBef>
              <a:buClr>
                <a:srgbClr val="C00000"/>
              </a:buClr>
              <a:buSzPct val="123000"/>
              <a:buFont typeface="Wingdings" charset="2"/>
              <a:buChar char=""/>
              <a:tabLst>
                <a:tab pos="0" algn="l"/>
              </a:tabLst>
            </a:pPr>
            <a:r>
              <a:rPr lang="en-US" b="0" u="none" strike="noStrike" dirty="0">
                <a:solidFill>
                  <a:srgbClr val="000000"/>
                </a:solidFill>
                <a:effectLst/>
                <a:uFillTx/>
                <a:latin typeface="Montserrat Regular"/>
                <a:ea typeface="Helvetica Neue"/>
              </a:rPr>
              <a:t>Vitesse (mi/h), et</a:t>
            </a:r>
            <a:endParaRPr lang="en-US" b="0" u="none" strike="noStrike" dirty="0">
              <a:solidFill>
                <a:srgbClr val="000000"/>
              </a:solidFill>
              <a:effectLst/>
              <a:uFillTx/>
              <a:latin typeface="Montserrat Regular"/>
            </a:endParaRPr>
          </a:p>
          <a:p>
            <a:pPr marL="609480" lvl="1" indent="-304920" defTabSz="1219320">
              <a:lnSpc>
                <a:spcPct val="90000"/>
              </a:lnSpc>
              <a:spcBef>
                <a:spcPts val="2251"/>
              </a:spcBef>
              <a:buClr>
                <a:srgbClr val="C00000"/>
              </a:buClr>
              <a:buSzPct val="123000"/>
              <a:buFont typeface="Wingdings" charset="2"/>
              <a:buChar char=""/>
              <a:tabLst>
                <a:tab pos="0" algn="l"/>
              </a:tabLst>
            </a:pPr>
            <a:r>
              <a:rPr lang="en-US" b="0" u="none" strike="noStrike" dirty="0">
                <a:solidFill>
                  <a:srgbClr val="000000"/>
                </a:solidFill>
                <a:effectLst/>
                <a:uFillTx/>
                <a:latin typeface="Montserrat Regular"/>
                <a:ea typeface="Helvetica Neue"/>
              </a:rPr>
              <a:t>Rapport volume/</a:t>
            </a:r>
            <a:r>
              <a:rPr lang="en-US" b="0" u="none" strike="noStrike" dirty="0" err="1">
                <a:solidFill>
                  <a:srgbClr val="000000"/>
                </a:solidFill>
                <a:effectLst/>
                <a:uFillTx/>
                <a:latin typeface="Montserrat Regular"/>
                <a:ea typeface="Helvetica Neue"/>
              </a:rPr>
              <a:t>capacité</a:t>
            </a:r>
            <a:r>
              <a:rPr lang="en-US" b="0" u="none" strike="noStrike" dirty="0">
                <a:solidFill>
                  <a:srgbClr val="000000"/>
                </a:solidFill>
                <a:effectLst/>
                <a:uFillTx/>
                <a:latin typeface="Montserrat Regular"/>
                <a:ea typeface="Helvetica Neue"/>
              </a:rPr>
              <a:t> (v/c).</a:t>
            </a:r>
            <a:endParaRPr lang="en-US" b="0" u="none" strike="noStrike" dirty="0">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000" b="0" u="none" strike="noStrike" dirty="0">
                <a:solidFill>
                  <a:srgbClr val="432411"/>
                </a:solidFill>
                <a:effectLst/>
                <a:uFillTx/>
                <a:latin typeface="Montserrat Regular"/>
                <a:ea typeface="Montserrat Regular"/>
              </a:rPr>
              <a:t>Indication de la manière </a:t>
            </a:r>
            <a:r>
              <a:rPr lang="en-US" sz="2000" b="0" u="none" strike="noStrike" dirty="0" err="1">
                <a:solidFill>
                  <a:srgbClr val="432411"/>
                </a:solidFill>
                <a:effectLst/>
                <a:uFillTx/>
                <a:latin typeface="Montserrat Regular"/>
                <a:ea typeface="Montserrat Regular"/>
              </a:rPr>
              <a:t>dont</a:t>
            </a:r>
            <a:r>
              <a:rPr lang="en-US" sz="2000" b="0" u="none" strike="noStrike" dirty="0">
                <a:solidFill>
                  <a:srgbClr val="432411"/>
                </a:solidFill>
                <a:effectLst/>
                <a:uFillTx/>
                <a:latin typeface="Montserrat Regular"/>
                <a:ea typeface="Montserrat Regular"/>
              </a:rPr>
              <a:t> le flux de </a:t>
            </a:r>
            <a:r>
              <a:rPr lang="en-US" sz="2000" b="0" u="none" strike="noStrike" dirty="0" err="1">
                <a:solidFill>
                  <a:srgbClr val="432411"/>
                </a:solidFill>
                <a:effectLst/>
                <a:uFillTx/>
                <a:latin typeface="Montserrat Regular"/>
                <a:ea typeface="Montserrat Regular"/>
              </a:rPr>
              <a:t>trafic</a:t>
            </a:r>
            <a:r>
              <a:rPr lang="en-US" sz="2000" b="0" u="none" strike="noStrike" dirty="0">
                <a:solidFill>
                  <a:srgbClr val="432411"/>
                </a:solidFill>
                <a:effectLst/>
                <a:uFillTx/>
                <a:latin typeface="Montserrat Regular"/>
                <a:ea typeface="Montserrat Regular"/>
              </a:rPr>
              <a:t> est bien </a:t>
            </a:r>
            <a:r>
              <a:rPr lang="en-US" sz="2000" b="0" u="none" strike="noStrike" dirty="0" err="1">
                <a:solidFill>
                  <a:srgbClr val="432411"/>
                </a:solidFill>
                <a:effectLst/>
                <a:uFillTx/>
                <a:latin typeface="Montserrat Regular"/>
                <a:ea typeface="Montserrat Regular"/>
              </a:rPr>
              <a:t>ou</a:t>
            </a:r>
            <a:r>
              <a:rPr lang="en-US" sz="2000" b="0" u="none" strike="noStrike" dirty="0">
                <a:solidFill>
                  <a:srgbClr val="432411"/>
                </a:solidFill>
                <a:effectLst/>
                <a:uFillTx/>
                <a:latin typeface="Montserrat Regular"/>
                <a:ea typeface="Montserrat Regular"/>
              </a:rPr>
              <a:t> mal </a:t>
            </a:r>
            <a:r>
              <a:rPr lang="en-US" sz="2000" b="0" u="none" strike="noStrike" dirty="0" err="1">
                <a:solidFill>
                  <a:srgbClr val="432411"/>
                </a:solidFill>
                <a:effectLst/>
                <a:uFillTx/>
                <a:latin typeface="Montserrat Regular"/>
                <a:ea typeface="Montserrat Regular"/>
              </a:rPr>
              <a:t>absorbé</a:t>
            </a:r>
            <a:r>
              <a:rPr lang="en-US" sz="2000" b="0" u="none" strike="noStrike" dirty="0">
                <a:solidFill>
                  <a:srgbClr val="432411"/>
                </a:solidFill>
                <a:effectLst/>
                <a:uFillTx/>
                <a:latin typeface="Montserrat Regular"/>
                <a:ea typeface="Montserrat Regular"/>
              </a:rPr>
              <a:t> par le segment </a:t>
            </a:r>
            <a:r>
              <a:rPr lang="en-US" sz="2000" b="0" u="none" strike="noStrike" dirty="0" err="1">
                <a:solidFill>
                  <a:srgbClr val="432411"/>
                </a:solidFill>
                <a:effectLst/>
                <a:uFillTx/>
                <a:latin typeface="Montserrat Regular"/>
                <a:ea typeface="Montserrat Regular"/>
              </a:rPr>
              <a:t>autoroutier</a:t>
            </a:r>
            <a:r>
              <a:rPr lang="en-US" sz="2000" b="0" u="none" strike="noStrike" dirty="0">
                <a:solidFill>
                  <a:srgbClr val="432411"/>
                </a:solidFill>
                <a:effectLst/>
                <a:uFillTx/>
                <a:latin typeface="Montserrat Regular"/>
                <a:ea typeface="Montserrat Regular"/>
              </a:rPr>
              <a:t>.</a:t>
            </a:r>
            <a:endParaRPr lang="en-US" sz="2000" b="0" u="none" strike="noStrike" dirty="0">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000" b="0" u="none" strike="noStrike" dirty="0">
                <a:solidFill>
                  <a:srgbClr val="432411"/>
                </a:solidFill>
                <a:effectLst/>
                <a:uFillTx/>
                <a:latin typeface="Montserrat Regular"/>
                <a:ea typeface="Montserrat Regular"/>
              </a:rPr>
              <a:t>Pour les autoroutes/routes multilane :</a:t>
            </a:r>
            <a:endParaRPr lang="en-US" sz="2000" b="0" u="none" strike="noStrike" dirty="0">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b="0" u="none" strike="noStrike" dirty="0">
                <a:solidFill>
                  <a:srgbClr val="000000"/>
                </a:solidFill>
                <a:effectLst/>
                <a:uFillTx/>
                <a:latin typeface="Montserrat Regular"/>
                <a:ea typeface="Helvetica Neue"/>
              </a:rPr>
              <a:t>La </a:t>
            </a:r>
            <a:r>
              <a:rPr lang="en-US" b="0" u="none" strike="noStrike" dirty="0" err="1">
                <a:solidFill>
                  <a:srgbClr val="000000"/>
                </a:solidFill>
                <a:effectLst/>
                <a:uFillTx/>
                <a:latin typeface="Montserrat Regular"/>
                <a:ea typeface="Helvetica Neue"/>
              </a:rPr>
              <a:t>vitesse</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reste</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presque</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constante</a:t>
            </a:r>
            <a:r>
              <a:rPr lang="en-US" b="0" u="none" strike="noStrike" dirty="0">
                <a:solidFill>
                  <a:srgbClr val="000000"/>
                </a:solidFill>
                <a:effectLst/>
                <a:uFillTx/>
                <a:latin typeface="Montserrat Regular"/>
                <a:ea typeface="Helvetica Neue"/>
              </a:rPr>
              <a:t> sur </a:t>
            </a:r>
            <a:r>
              <a:rPr lang="en-US" b="0" u="none" strike="noStrike" dirty="0" err="1">
                <a:solidFill>
                  <a:srgbClr val="000000"/>
                </a:solidFill>
                <a:effectLst/>
                <a:uFillTx/>
                <a:latin typeface="Montserrat Regular"/>
                <a:ea typeface="Helvetica Neue"/>
              </a:rPr>
              <a:t>une</a:t>
            </a:r>
            <a:r>
              <a:rPr lang="en-US" b="0" u="none" strike="noStrike" dirty="0">
                <a:solidFill>
                  <a:srgbClr val="000000"/>
                </a:solidFill>
                <a:effectLst/>
                <a:uFillTx/>
                <a:latin typeface="Montserrat Regular"/>
                <a:ea typeface="Helvetica Neue"/>
              </a:rPr>
              <a:t> large plage</a:t>
            </a:r>
            <a:endParaRPr lang="en-US" b="0" u="none" strike="noStrike" dirty="0">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b="0" u="none" strike="noStrike" dirty="0">
                <a:solidFill>
                  <a:srgbClr val="000000"/>
                </a:solidFill>
                <a:effectLst/>
                <a:uFillTx/>
                <a:latin typeface="Montserrat Regular"/>
                <a:ea typeface="Helvetica Neue"/>
              </a:rPr>
              <a:t>Les </a:t>
            </a:r>
            <a:r>
              <a:rPr lang="en-US" b="0" u="none" strike="noStrike" dirty="0" err="1">
                <a:solidFill>
                  <a:srgbClr val="000000"/>
                </a:solidFill>
                <a:effectLst/>
                <a:uFillTx/>
                <a:latin typeface="Montserrat Regular"/>
                <a:ea typeface="Helvetica Neue"/>
              </a:rPr>
              <a:t>différences</a:t>
            </a:r>
            <a:r>
              <a:rPr lang="en-US" b="0" u="none" strike="noStrike" dirty="0">
                <a:solidFill>
                  <a:srgbClr val="000000"/>
                </a:solidFill>
                <a:effectLst/>
                <a:uFillTx/>
                <a:latin typeface="Montserrat Regular"/>
                <a:ea typeface="Helvetica Neue"/>
              </a:rPr>
              <a:t> de </a:t>
            </a:r>
            <a:r>
              <a:rPr lang="en-US" b="0" u="none" strike="noStrike" dirty="0" err="1">
                <a:solidFill>
                  <a:srgbClr val="000000"/>
                </a:solidFill>
                <a:effectLst/>
                <a:uFillTx/>
                <a:latin typeface="Montserrat Regular"/>
                <a:ea typeface="Helvetica Neue"/>
              </a:rPr>
              <a:t>vitesse</a:t>
            </a:r>
            <a:r>
              <a:rPr lang="en-US" b="0" u="none" strike="noStrike" dirty="0">
                <a:solidFill>
                  <a:srgbClr val="000000"/>
                </a:solidFill>
                <a:effectLst/>
                <a:uFillTx/>
                <a:latin typeface="Montserrat Regular"/>
                <a:ea typeface="Helvetica Neue"/>
              </a:rPr>
              <a:t> entre </a:t>
            </a:r>
            <a:r>
              <a:rPr lang="en-US" b="0" u="none" strike="noStrike" dirty="0" err="1">
                <a:solidFill>
                  <a:srgbClr val="000000"/>
                </a:solidFill>
                <a:effectLst/>
                <a:uFillTx/>
                <a:latin typeface="Montserrat Regular"/>
                <a:ea typeface="Helvetica Neue"/>
              </a:rPr>
              <a:t>catégories</a:t>
            </a:r>
            <a:r>
              <a:rPr lang="en-US" b="0" u="none" strike="noStrike" dirty="0">
                <a:solidFill>
                  <a:srgbClr val="000000"/>
                </a:solidFill>
                <a:effectLst/>
                <a:uFillTx/>
                <a:latin typeface="Montserrat Regular"/>
                <a:ea typeface="Helvetica Neue"/>
              </a:rPr>
              <a:t> LOS </a:t>
            </a:r>
            <a:r>
              <a:rPr lang="en-US" b="0" u="none" strike="noStrike" dirty="0" err="1">
                <a:solidFill>
                  <a:srgbClr val="000000"/>
                </a:solidFill>
                <a:effectLst/>
                <a:uFillTx/>
                <a:latin typeface="Montserrat Regular"/>
                <a:ea typeface="Helvetica Neue"/>
              </a:rPr>
              <a:t>sont</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faibles</a:t>
            </a:r>
            <a:endParaRPr lang="en-US" b="0" u="none" strike="noStrike" dirty="0">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b="1" u="none" strike="noStrike" dirty="0">
                <a:solidFill>
                  <a:srgbClr val="000000"/>
                </a:solidFill>
                <a:effectLst/>
                <a:uFillTx/>
                <a:latin typeface="Montserrat Regular"/>
                <a:ea typeface="Helvetica Neue"/>
              </a:rPr>
              <a:t>La </a:t>
            </a:r>
            <a:r>
              <a:rPr lang="en-US" b="1" u="none" strike="noStrike" dirty="0" err="1">
                <a:solidFill>
                  <a:srgbClr val="000000"/>
                </a:solidFill>
                <a:effectLst/>
                <a:uFillTx/>
                <a:latin typeface="Montserrat Regular"/>
                <a:ea typeface="Helvetica Neue"/>
              </a:rPr>
              <a:t>densité</a:t>
            </a:r>
            <a:r>
              <a:rPr lang="en-US" b="1" u="none" strike="noStrike" dirty="0">
                <a:solidFill>
                  <a:srgbClr val="000000"/>
                </a:solidFill>
                <a:effectLst/>
                <a:uFillTx/>
                <a:latin typeface="Montserrat Regular"/>
                <a:ea typeface="Helvetica Neue"/>
              </a:rPr>
              <a:t> </a:t>
            </a:r>
            <a:r>
              <a:rPr lang="en-US" b="1" u="none" strike="noStrike" dirty="0" err="1">
                <a:solidFill>
                  <a:srgbClr val="000000"/>
                </a:solidFill>
                <a:effectLst/>
                <a:uFillTx/>
                <a:latin typeface="Montserrat Regular"/>
                <a:ea typeface="Helvetica Neue"/>
              </a:rPr>
              <a:t>varie</a:t>
            </a:r>
            <a:r>
              <a:rPr lang="en-US" b="1" u="none" strike="noStrike" dirty="0">
                <a:solidFill>
                  <a:srgbClr val="000000"/>
                </a:solidFill>
                <a:effectLst/>
                <a:uFillTx/>
                <a:latin typeface="Montserrat Regular"/>
                <a:ea typeface="Helvetica Neue"/>
              </a:rPr>
              <a:t> </a:t>
            </a:r>
            <a:r>
              <a:rPr lang="en-US" b="1" u="none" strike="noStrike" dirty="0" err="1">
                <a:solidFill>
                  <a:srgbClr val="000000"/>
                </a:solidFill>
                <a:effectLst/>
                <a:uFillTx/>
                <a:latin typeface="Montserrat Regular"/>
                <a:ea typeface="Helvetica Neue"/>
              </a:rPr>
              <a:t>fortement</a:t>
            </a:r>
            <a:r>
              <a:rPr lang="en-US" b="1" u="none" strike="noStrike" dirty="0">
                <a:solidFill>
                  <a:srgbClr val="000000"/>
                </a:solidFill>
                <a:effectLst/>
                <a:uFillTx/>
                <a:latin typeface="Montserrat Regular"/>
                <a:ea typeface="Helvetica Neue"/>
              </a:rPr>
              <a:t> → </a:t>
            </a:r>
            <a:r>
              <a:rPr lang="en-US" b="1" u="none" strike="noStrike" dirty="0" err="1">
                <a:solidFill>
                  <a:srgbClr val="000000"/>
                </a:solidFill>
                <a:effectLst/>
                <a:uFillTx/>
                <a:latin typeface="Montserrat Regular"/>
                <a:ea typeface="Helvetica Neue"/>
              </a:rPr>
              <a:t>meilleure</a:t>
            </a:r>
            <a:r>
              <a:rPr lang="en-US" b="1" u="none" strike="noStrike" dirty="0">
                <a:solidFill>
                  <a:srgbClr val="000000"/>
                </a:solidFill>
                <a:effectLst/>
                <a:uFillTx/>
                <a:latin typeface="Montserrat Regular"/>
                <a:ea typeface="Helvetica Neue"/>
              </a:rPr>
              <a:t> </a:t>
            </a:r>
            <a:r>
              <a:rPr lang="en-US" b="1" u="none" strike="noStrike" dirty="0" err="1">
                <a:solidFill>
                  <a:srgbClr val="000000"/>
                </a:solidFill>
                <a:effectLst/>
                <a:uFillTx/>
                <a:latin typeface="Montserrat Regular"/>
                <a:ea typeface="Helvetica Neue"/>
              </a:rPr>
              <a:t>mesure</a:t>
            </a:r>
            <a:r>
              <a:rPr lang="en-US" b="1" u="none" strike="noStrike" dirty="0">
                <a:solidFill>
                  <a:srgbClr val="000000"/>
                </a:solidFill>
                <a:effectLst/>
                <a:uFillTx/>
                <a:latin typeface="Montserrat Regular"/>
                <a:ea typeface="Helvetica Neue"/>
              </a:rPr>
              <a:t> de performance</a:t>
            </a:r>
            <a:endParaRPr lang="en-US" b="0" u="none" strike="noStrike" dirty="0">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dirty="0">
              <a:solidFill>
                <a:srgbClr val="000000"/>
              </a:solidFill>
              <a:effectLst/>
              <a:uFillTx/>
              <a:latin typeface="Montserrat Regul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PlaceHolder 1"/>
          <p:cNvSpPr>
            <a:spLocks noGrp="1"/>
          </p:cNvSpPr>
          <p:nvPr>
            <p:ph type="title"/>
          </p:nvPr>
        </p:nvSpPr>
        <p:spPr>
          <a:xfrm>
            <a:off x="603360" y="539640"/>
            <a:ext cx="793728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816" b="1" u="none" strike="noStrike">
                <a:solidFill>
                  <a:srgbClr val="F26211"/>
                </a:solidFill>
                <a:effectLst/>
                <a:uFillTx/>
                <a:latin typeface="Montserrat Regular"/>
                <a:ea typeface="Jura Light Bold"/>
              </a:rPr>
              <a:t>Critères du LOS</a:t>
            </a:r>
            <a:endParaRPr lang="en-US" sz="3200" b="0" u="none" strike="noStrike">
              <a:solidFill>
                <a:srgbClr val="000000"/>
              </a:solidFill>
              <a:effectLst/>
              <a:uFillTx/>
              <a:latin typeface="Montserrat Regular"/>
            </a:endParaRPr>
          </a:p>
        </p:txBody>
      </p:sp>
      <p:sp>
        <p:nvSpPr>
          <p:cNvPr id="98" name="TextBox 2"/>
          <p:cNvSpPr/>
          <p:nvPr/>
        </p:nvSpPr>
        <p:spPr>
          <a:xfrm>
            <a:off x="3359160" y="6018840"/>
            <a:ext cx="3146040" cy="25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100" b="0" u="none" strike="noStrike">
                <a:solidFill>
                  <a:srgbClr val="000000"/>
                </a:solidFill>
                <a:effectLst/>
                <a:uFillTx/>
                <a:latin typeface="Montserrat Regular"/>
                <a:ea typeface="Helvetica Neue"/>
              </a:rPr>
              <a:t>Source : Traffic Engineering, 5th edition</a:t>
            </a:r>
            <a:endParaRPr lang="en-US" sz="1100" b="0" u="none" strike="noStrike">
              <a:solidFill>
                <a:srgbClr val="000000"/>
              </a:solidFill>
              <a:effectLst/>
              <a:uFillTx/>
              <a:latin typeface="Arial"/>
            </a:endParaRPr>
          </a:p>
        </p:txBody>
      </p:sp>
      <p:pic>
        <p:nvPicPr>
          <p:cNvPr id="3" name="Picture 2" descr="The image is a table detailing the service criteria for various road sections, including autoroutiￃﾨres de base, multiples, and their density ranges, as well as different levels of service based on traffic flow and demand.&#10;&#10;AI-generated content may be incorrect.">
            <a:extLst>
              <a:ext uri="{FF2B5EF4-FFF2-40B4-BE49-F238E27FC236}">
                <a16:creationId xmlns:a16="http://schemas.microsoft.com/office/drawing/2014/main" id="{2B15E28D-B50E-5FF6-B846-13A6D548105D}"/>
              </a:ext>
            </a:extLst>
          </p:cNvPr>
          <p:cNvPicPr>
            <a:picLocks noChangeAspect="1"/>
          </p:cNvPicPr>
          <p:nvPr/>
        </p:nvPicPr>
        <p:blipFill>
          <a:blip r:embed="rId2"/>
          <a:stretch>
            <a:fillRect/>
          </a:stretch>
        </p:blipFill>
        <p:spPr>
          <a:xfrm>
            <a:off x="1277929" y="1116129"/>
            <a:ext cx="7521592" cy="462574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Critères du LOS</a:t>
            </a:r>
            <a:endParaRPr lang="en-US" sz="3200" b="0" u="none" strike="noStrike">
              <a:solidFill>
                <a:srgbClr val="000000"/>
              </a:solidFill>
              <a:effectLst/>
              <a:uFillTx/>
              <a:latin typeface="Montserrat Regular"/>
            </a:endParaRPr>
          </a:p>
        </p:txBody>
      </p:sp>
      <p:sp>
        <p:nvSpPr>
          <p:cNvPr id="100" name="PlaceHolder 2"/>
          <p:cNvSpPr>
            <a:spLocks noGrp="1"/>
          </p:cNvSpPr>
          <p:nvPr>
            <p:ph/>
          </p:nvPr>
        </p:nvSpPr>
        <p:spPr>
          <a:xfrm>
            <a:off x="970200" y="1386720"/>
            <a:ext cx="880776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Wingdings" charset="2"/>
              <a:buChar char=""/>
            </a:pPr>
            <a:r>
              <a:rPr lang="en-US" sz="2314" b="1" u="none" strike="noStrike">
                <a:solidFill>
                  <a:srgbClr val="432411"/>
                </a:solidFill>
                <a:effectLst/>
                <a:uFillTx/>
                <a:latin typeface="Montserrat Regular"/>
                <a:ea typeface="Montserrat Regular"/>
              </a:rPr>
              <a:t>Le LOS A correspond à :</a:t>
            </a:r>
            <a:endParaRPr lang="en-US" sz="28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83" b="0" u="none" strike="noStrike">
                <a:solidFill>
                  <a:srgbClr val="000000"/>
                </a:solidFill>
                <a:effectLst/>
                <a:uFillTx/>
                <a:latin typeface="Montserrat Regular"/>
                <a:ea typeface="Helvetica Neue"/>
              </a:rPr>
              <a:t>Conditions d’écoulement libre</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83" b="0" u="none" strike="noStrike">
                <a:solidFill>
                  <a:srgbClr val="000000"/>
                </a:solidFill>
                <a:effectLst/>
                <a:uFillTx/>
                <a:latin typeface="Montserrat Regular"/>
                <a:ea typeface="Helvetica Neue"/>
              </a:rPr>
              <a:t>Faibles interactions entre véhicules</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83" b="0" u="none" strike="noStrike">
                <a:solidFill>
                  <a:srgbClr val="000000"/>
                </a:solidFill>
                <a:effectLst/>
                <a:uFillTx/>
                <a:latin typeface="Montserrat Regular"/>
                <a:ea typeface="Helvetica Neue"/>
              </a:rPr>
              <a:t>Les changements de voie sont faciles</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83" b="0" u="none" strike="noStrike">
                <a:solidFill>
                  <a:srgbClr val="000000"/>
                </a:solidFill>
                <a:effectLst/>
                <a:uFillTx/>
                <a:latin typeface="Montserrat Regular"/>
                <a:ea typeface="Helvetica Neue"/>
              </a:rPr>
              <a:t>Espacement moyen ≥ 480 ft (~24 longueurs de voiture)</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pPr>
            <a:r>
              <a:rPr lang="en-US" sz="2314" b="1" u="none" strike="noStrike">
                <a:solidFill>
                  <a:srgbClr val="432411"/>
                </a:solidFill>
                <a:effectLst/>
                <a:uFillTx/>
                <a:latin typeface="Montserrat Regular"/>
                <a:ea typeface="Montserrat Regular"/>
              </a:rPr>
              <a:t>Le LOS B correspond à :</a:t>
            </a:r>
            <a:endParaRPr lang="en-US" sz="28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83" b="0" u="none" strike="noStrike">
                <a:solidFill>
                  <a:srgbClr val="000000"/>
                </a:solidFill>
                <a:effectLst/>
                <a:uFillTx/>
                <a:latin typeface="Montserrat Regular"/>
                <a:ea typeface="Helvetica Neue"/>
              </a:rPr>
              <a:t>Les conducteurs commencent à réagir aux autres véhicules</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83" b="0" u="none" strike="noStrike">
                <a:solidFill>
                  <a:srgbClr val="000000"/>
                </a:solidFill>
                <a:effectLst/>
                <a:uFillTx/>
                <a:latin typeface="Montserrat Regular"/>
                <a:ea typeface="Helvetica Neue"/>
              </a:rPr>
              <a:t>Vitesse encore proche de l’écoulement libre</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83" b="0" u="none" strike="noStrike">
                <a:solidFill>
                  <a:srgbClr val="000000"/>
                </a:solidFill>
                <a:effectLst/>
                <a:uFillTx/>
                <a:latin typeface="Montserrat Regular"/>
                <a:ea typeface="Helvetica Neue"/>
              </a:rPr>
              <a:t>Espacement moyen ≥ 293 ft (~15 longueurs de voiture)</a:t>
            </a:r>
            <a:endParaRPr lang="en-US" sz="2400" b="0" u="none" strike="noStrike">
              <a:solidFill>
                <a:srgbClr val="000000"/>
              </a:solidFill>
              <a:effectLst/>
              <a:uFillTx/>
              <a:latin typeface="Montserrat Regul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Critères du LOS</a:t>
            </a:r>
            <a:endParaRPr lang="en-US" sz="3200" b="0" u="none" strike="noStrike">
              <a:solidFill>
                <a:srgbClr val="000000"/>
              </a:solidFill>
              <a:effectLst/>
              <a:uFillTx/>
              <a:latin typeface="Montserrat Regular"/>
            </a:endParaRPr>
          </a:p>
        </p:txBody>
      </p:sp>
      <p:sp>
        <p:nvSpPr>
          <p:cNvPr id="102" name="PlaceHolder 2"/>
          <p:cNvSpPr>
            <a:spLocks noGrp="1"/>
          </p:cNvSpPr>
          <p:nvPr>
            <p:ph/>
          </p:nvPr>
        </p:nvSpPr>
        <p:spPr>
          <a:xfrm>
            <a:off x="970200" y="1386720"/>
            <a:ext cx="880776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Wingdings" charset="2"/>
              <a:buChar char=""/>
            </a:pPr>
            <a:r>
              <a:rPr lang="en-US" sz="2515" b="1" u="none" strike="noStrike">
                <a:solidFill>
                  <a:srgbClr val="432411"/>
                </a:solidFill>
                <a:effectLst/>
                <a:uFillTx/>
                <a:latin typeface="Montserrat Regular"/>
                <a:ea typeface="Montserrat Regular"/>
              </a:rPr>
              <a:t>Le LOS C correspond à :</a:t>
            </a:r>
            <a:endParaRPr lang="en-US" sz="28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2156" b="0" u="none" strike="noStrike">
                <a:solidFill>
                  <a:srgbClr val="000000"/>
                </a:solidFill>
                <a:effectLst/>
                <a:uFillTx/>
                <a:latin typeface="Montserrat Regular"/>
                <a:ea typeface="Helvetica Neue"/>
              </a:rPr>
              <a:t>Manœuvrabilité réduite</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2156" b="0" u="none" strike="noStrike">
                <a:solidFill>
                  <a:srgbClr val="000000"/>
                </a:solidFill>
                <a:effectLst/>
                <a:uFillTx/>
                <a:latin typeface="Montserrat Regular"/>
                <a:ea typeface="Helvetica Neue"/>
              </a:rPr>
              <a:t>Vitesse d’écoulement libre maintenue</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2156" b="0" u="none" strike="noStrike">
                <a:solidFill>
                  <a:srgbClr val="000000"/>
                </a:solidFill>
                <a:effectLst/>
                <a:uFillTx/>
                <a:latin typeface="Montserrat Regular"/>
                <a:ea typeface="Helvetica Neue"/>
              </a:rPr>
              <a:t>Effort de conduite accru pour changer de voie</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2156" b="0" u="none" strike="noStrike">
                <a:solidFill>
                  <a:srgbClr val="000000"/>
                </a:solidFill>
                <a:effectLst/>
                <a:uFillTx/>
                <a:latin typeface="Montserrat Regular"/>
                <a:ea typeface="Helvetica Neue"/>
              </a:rPr>
              <a:t>Espacement moyen ≥ 203 ft (~10 longueurs de voiture)</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pPr>
            <a:r>
              <a:rPr lang="en-US" sz="2515" b="1" u="none" strike="noStrike">
                <a:solidFill>
                  <a:srgbClr val="432411"/>
                </a:solidFill>
                <a:effectLst/>
                <a:uFillTx/>
                <a:latin typeface="Montserrat Regular"/>
                <a:ea typeface="Montserrat Regular"/>
              </a:rPr>
              <a:t>Le LOS D correspond à :</a:t>
            </a:r>
            <a:endParaRPr lang="en-US" sz="28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2156" b="0" u="none" strike="noStrike">
                <a:solidFill>
                  <a:srgbClr val="000000"/>
                </a:solidFill>
                <a:effectLst/>
                <a:uFillTx/>
                <a:latin typeface="Montserrat Regular"/>
                <a:ea typeface="Helvetica Neue"/>
              </a:rPr>
              <a:t>La vitesse commence à diminuer</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2156" b="0" u="none" strike="noStrike">
                <a:solidFill>
                  <a:srgbClr val="000000"/>
                </a:solidFill>
                <a:effectLst/>
                <a:uFillTx/>
                <a:latin typeface="Montserrat Regular"/>
                <a:ea typeface="Helvetica Neue"/>
              </a:rPr>
              <a:t>Insertion/dépassement difficiles</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2156" b="0" u="none" strike="noStrike">
                <a:solidFill>
                  <a:srgbClr val="000000"/>
                </a:solidFill>
                <a:effectLst/>
                <a:uFillTx/>
                <a:latin typeface="Montserrat Regular"/>
                <a:ea typeface="Helvetica Neue"/>
              </a:rPr>
              <a:t>Espacement moyen ≥ 151 ft (~7 longueurs de voiture)</a:t>
            </a:r>
            <a:endParaRPr lang="en-US" sz="2400" b="0" u="none" strike="noStrike">
              <a:solidFill>
                <a:srgbClr val="000000"/>
              </a:solidFill>
              <a:effectLst/>
              <a:uFillTx/>
              <a:latin typeface="Montserrat Regul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Critères du LOS</a:t>
            </a:r>
            <a:endParaRPr lang="en-US" sz="3200" b="0" u="none" strike="noStrike">
              <a:solidFill>
                <a:srgbClr val="000000"/>
              </a:solidFill>
              <a:effectLst/>
              <a:uFillTx/>
              <a:latin typeface="Montserrat Regular"/>
            </a:endParaRPr>
          </a:p>
        </p:txBody>
      </p:sp>
      <p:sp>
        <p:nvSpPr>
          <p:cNvPr id="104" name="PlaceHolder 2"/>
          <p:cNvSpPr>
            <a:spLocks noGrp="1"/>
          </p:cNvSpPr>
          <p:nvPr>
            <p:ph/>
          </p:nvPr>
        </p:nvSpPr>
        <p:spPr>
          <a:xfrm>
            <a:off x="970200" y="1323000"/>
            <a:ext cx="8807760" cy="541476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Wingdings" charset="2"/>
              <a:buChar char=""/>
            </a:pPr>
            <a:r>
              <a:rPr lang="en-US" sz="2291" b="1" u="none" strike="noStrike">
                <a:solidFill>
                  <a:srgbClr val="432411"/>
                </a:solidFill>
                <a:effectLst/>
                <a:uFillTx/>
                <a:latin typeface="Montserrat Regular"/>
                <a:ea typeface="Montserrat Regular"/>
              </a:rPr>
              <a:t>Le LOS E correspond à :</a:t>
            </a:r>
            <a:endParaRPr lang="en-US" sz="28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3" b="0" u="none" strike="noStrike">
                <a:solidFill>
                  <a:srgbClr val="000000"/>
                </a:solidFill>
                <a:effectLst/>
                <a:uFillTx/>
                <a:latin typeface="Montserrat Regular"/>
                <a:ea typeface="Helvetica Neue"/>
              </a:rPr>
              <a:t>Fonctionnement proche de la capacité</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3" b="0" u="none" strike="noStrike">
                <a:solidFill>
                  <a:srgbClr val="000000"/>
                </a:solidFill>
                <a:effectLst/>
                <a:uFillTx/>
                <a:latin typeface="Montserrat Regular"/>
                <a:ea typeface="Helvetica Neue"/>
              </a:rPr>
              <a:t>Peu de créneaux utilisables</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3" b="0" u="none" strike="noStrike">
                <a:solidFill>
                  <a:srgbClr val="000000"/>
                </a:solidFill>
                <a:effectLst/>
                <a:uFillTx/>
                <a:latin typeface="Montserrat Regular"/>
                <a:ea typeface="Helvetica Neue"/>
              </a:rPr>
              <a:t>De petites perturbations créent des ondes de choc</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3" b="0" u="none" strike="noStrike">
                <a:solidFill>
                  <a:srgbClr val="000000"/>
                </a:solidFill>
                <a:effectLst/>
                <a:uFillTx/>
                <a:latin typeface="Montserrat Regular"/>
                <a:ea typeface="Helvetica Neue"/>
              </a:rPr>
              <a:t>Espacement moyen ≥ 117 ft (~6 longueurs de voiture)</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pPr>
            <a:r>
              <a:rPr lang="en-US" sz="2291" b="1" u="none" strike="noStrike">
                <a:solidFill>
                  <a:srgbClr val="432411"/>
                </a:solidFill>
                <a:effectLst/>
                <a:uFillTx/>
                <a:latin typeface="Montserrat Regular"/>
                <a:ea typeface="Montserrat Regular"/>
              </a:rPr>
              <a:t>Le LOS F correspond à :</a:t>
            </a:r>
            <a:endParaRPr lang="en-US" sz="28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3" b="0" u="none" strike="noStrike">
                <a:solidFill>
                  <a:srgbClr val="000000"/>
                </a:solidFill>
                <a:effectLst/>
                <a:uFillTx/>
                <a:latin typeface="Montserrat Regular"/>
                <a:ea typeface="Helvetica Neue"/>
              </a:rPr>
              <a:t>Fonctionnement en file d’attente (conditions de rupture)</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3" b="0" u="none" strike="noStrike">
                <a:solidFill>
                  <a:srgbClr val="000000"/>
                </a:solidFill>
                <a:effectLst/>
                <a:uFillTx/>
                <a:latin typeface="Montserrat Regular"/>
                <a:ea typeface="Helvetica Neue"/>
              </a:rPr>
              <a:t>Causé par des incidents ou par une demande &gt; capacité</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3" b="0" u="none" strike="noStrike">
                <a:solidFill>
                  <a:srgbClr val="000000"/>
                </a:solidFill>
                <a:effectLst/>
                <a:uFillTx/>
                <a:latin typeface="Montserrat Regular"/>
                <a:ea typeface="Helvetica Neue"/>
              </a:rPr>
              <a:t>Circulation en accordéon et conditions instables</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3" b="0" u="none" strike="noStrike">
                <a:solidFill>
                  <a:srgbClr val="000000"/>
                </a:solidFill>
                <a:effectLst/>
                <a:uFillTx/>
                <a:latin typeface="Montserrat Regular"/>
                <a:ea typeface="Helvetica Neue"/>
              </a:rPr>
              <a:t>Équivalent à v/c &gt; 1,00</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3" b="0" u="none" strike="noStrike">
                <a:solidFill>
                  <a:srgbClr val="000000"/>
                </a:solidFill>
                <a:effectLst/>
                <a:uFillTx/>
                <a:latin typeface="Montserrat Regular"/>
                <a:ea typeface="Helvetica Neue"/>
              </a:rPr>
              <a:t>La densité ne peut pas être prédite de manière fiable</a:t>
            </a:r>
            <a:endParaRPr lang="en-US" sz="2400" b="0" u="none" strike="noStrike">
              <a:solidFill>
                <a:srgbClr val="000000"/>
              </a:solidFill>
              <a:effectLst/>
              <a:uFillTx/>
              <a:latin typeface="Montserrat Regular"/>
            </a:endParaRPr>
          </a:p>
          <a:p>
            <a:pPr indent="0" defTabSz="1219320">
              <a:lnSpc>
                <a:spcPct val="90000"/>
              </a:lnSpc>
              <a:spcBef>
                <a:spcPts val="1199"/>
              </a:spcBef>
              <a:buNone/>
            </a:pPr>
            <a:endParaRPr lang="en-US" sz="2400" b="0" u="none" strike="noStrike">
              <a:solidFill>
                <a:srgbClr val="000000"/>
              </a:solidFill>
              <a:effectLst/>
              <a:uFillTx/>
              <a:latin typeface="Montserrat Regul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PlaceHolder 1"/>
          <p:cNvSpPr>
            <a:spLocks noGrp="1"/>
          </p:cNvSpPr>
          <p:nvPr>
            <p:ph type="title"/>
          </p:nvPr>
        </p:nvSpPr>
        <p:spPr>
          <a:xfrm>
            <a:off x="603360" y="539640"/>
            <a:ext cx="79567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Débits de service et capacité</a:t>
            </a:r>
            <a:endParaRPr lang="en-US" sz="3200" b="0" u="none" strike="noStrike">
              <a:solidFill>
                <a:srgbClr val="000000"/>
              </a:solidFill>
              <a:effectLst/>
              <a:uFillTx/>
              <a:latin typeface="Montserrat Regular"/>
            </a:endParaRPr>
          </a:p>
        </p:txBody>
      </p:sp>
      <p:sp>
        <p:nvSpPr>
          <p:cNvPr id="106" name="PlaceHolder 2"/>
          <p:cNvSpPr>
            <a:spLocks noGrp="1"/>
          </p:cNvSpPr>
          <p:nvPr>
            <p:ph/>
          </p:nvPr>
        </p:nvSpPr>
        <p:spPr>
          <a:xfrm>
            <a:off x="632880" y="1214280"/>
            <a:ext cx="88077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1199"/>
              </a:spcBef>
              <a:buNone/>
              <a:tabLst>
                <a:tab pos="0" algn="l"/>
              </a:tabLst>
            </a:pPr>
            <a:r>
              <a:rPr lang="en-US" sz="2400" b="1" u="none" strike="noStrike">
                <a:solidFill>
                  <a:srgbClr val="432411"/>
                </a:solidFill>
                <a:effectLst/>
                <a:uFillTx/>
                <a:latin typeface="Montserrat Regular"/>
                <a:ea typeface="Montserrat Regular"/>
              </a:rPr>
              <a:t>Débit maximal de service (MSF) :</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Débit maximal autorisé pour chaque LOS</a:t>
            </a: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Dérivé des courbes vitesse–débit</a:t>
            </a: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sp>
        <p:nvSpPr>
          <p:cNvPr id="108" name="TextBox 10"/>
          <p:cNvSpPr/>
          <p:nvPr/>
        </p:nvSpPr>
        <p:spPr>
          <a:xfrm>
            <a:off x="3359160" y="6018840"/>
            <a:ext cx="3146040" cy="25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100" b="0" u="none" strike="noStrike">
                <a:solidFill>
                  <a:srgbClr val="000000"/>
                </a:solidFill>
                <a:effectLst/>
                <a:uFillTx/>
                <a:latin typeface="Montserrat Regular"/>
                <a:ea typeface="Helvetica Neue"/>
              </a:rPr>
              <a:t>Source : Traffic Engineering, 5th edition</a:t>
            </a:r>
            <a:endParaRPr lang="en-US" sz="1100" b="0" u="none" strike="noStrike">
              <a:solidFill>
                <a:srgbClr val="000000"/>
              </a:solidFill>
              <a:effectLst/>
              <a:uFillTx/>
              <a:latin typeface="Arial"/>
            </a:endParaRPr>
          </a:p>
        </p:txBody>
      </p:sp>
      <p:pic>
        <p:nvPicPr>
          <p:cNvPr id="3" name="Picture 2" descr="The table displays the maximum service debits for various autoroute sections, categorized by different speed levels and flow types, including FFS (Free Flow Speed) and others.&#10;&#10;AI-generated content may be incorrect.">
            <a:extLst>
              <a:ext uri="{FF2B5EF4-FFF2-40B4-BE49-F238E27FC236}">
                <a16:creationId xmlns:a16="http://schemas.microsoft.com/office/drawing/2014/main" id="{82EFF682-0A7E-B179-64C1-6EFE717046C1}"/>
              </a:ext>
            </a:extLst>
          </p:cNvPr>
          <p:cNvPicPr>
            <a:picLocks noChangeAspect="1"/>
          </p:cNvPicPr>
          <p:nvPr/>
        </p:nvPicPr>
        <p:blipFill>
          <a:blip r:embed="rId2"/>
          <a:stretch>
            <a:fillRect/>
          </a:stretch>
        </p:blipFill>
        <p:spPr>
          <a:xfrm>
            <a:off x="1243766" y="2526251"/>
            <a:ext cx="4726639" cy="3387813"/>
          </a:xfrm>
          <a:prstGeom prst="rect">
            <a:avLst/>
          </a:prstGeom>
        </p:spPr>
      </p:pic>
      <p:pic>
        <p:nvPicPr>
          <p:cNvPr id="5" name="Picture 4" descr="The image is a table showing the maximum debits (speed) for various services (A to E) on multi-lane roads at different levels, with columns for service type, level, and corresponding speed in km/h.&#10;&#10;AI-generated content may be incorrect.">
            <a:extLst>
              <a:ext uri="{FF2B5EF4-FFF2-40B4-BE49-F238E27FC236}">
                <a16:creationId xmlns:a16="http://schemas.microsoft.com/office/drawing/2014/main" id="{5530DE81-F990-2706-2E52-9F255E2A3001}"/>
              </a:ext>
            </a:extLst>
          </p:cNvPr>
          <p:cNvPicPr>
            <a:picLocks noChangeAspect="1"/>
          </p:cNvPicPr>
          <p:nvPr/>
        </p:nvPicPr>
        <p:blipFill>
          <a:blip r:embed="rId3"/>
          <a:stretch>
            <a:fillRect/>
          </a:stretch>
        </p:blipFill>
        <p:spPr>
          <a:xfrm>
            <a:off x="5999925" y="2559375"/>
            <a:ext cx="5288340" cy="335468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603360" y="539640"/>
            <a:ext cx="79567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Débits de service et capacité</a:t>
            </a:r>
            <a:endParaRPr lang="en-US" sz="3200" b="0" u="none" strike="noStrike">
              <a:solidFill>
                <a:srgbClr val="000000"/>
              </a:solidFill>
              <a:effectLst/>
              <a:uFillTx/>
              <a:latin typeface="Montserrat Regular"/>
            </a:endParaRPr>
          </a:p>
        </p:txBody>
      </p:sp>
      <p:sp>
        <p:nvSpPr>
          <p:cNvPr id="111" name="PlaceHolder 2"/>
          <p:cNvSpPr>
            <a:spLocks noGrp="1"/>
          </p:cNvSpPr>
          <p:nvPr>
            <p:ph/>
          </p:nvPr>
        </p:nvSpPr>
        <p:spPr>
          <a:xfrm>
            <a:off x="759600" y="1798560"/>
            <a:ext cx="8807760" cy="412164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1199"/>
              </a:spcBef>
              <a:buClr>
                <a:srgbClr val="F78722"/>
              </a:buClr>
              <a:buSzPct val="123000"/>
              <a:buFont typeface="Wingdings" charset="2"/>
              <a:buChar char=""/>
            </a:pPr>
            <a:r>
              <a:rPr lang="en-US" sz="1967" b="0" u="none" strike="noStrike">
                <a:solidFill>
                  <a:srgbClr val="432411"/>
                </a:solidFill>
                <a:effectLst/>
                <a:uFillTx/>
                <a:latin typeface="Montserrat Regular"/>
                <a:ea typeface="Montserrat Regular"/>
              </a:rPr>
              <a:t>Base curves assume ideal conditions.</a:t>
            </a:r>
            <a:endParaRPr lang="en-US" sz="2400" b="0" u="none" strike="noStrike">
              <a:solidFill>
                <a:srgbClr val="000000"/>
              </a:solidFill>
              <a:effectLst/>
              <a:uFillTx/>
              <a:latin typeface="Montserrat Regular"/>
            </a:endParaRPr>
          </a:p>
          <a:p>
            <a:pPr marL="304920" indent="-304920" defTabSz="1219320">
              <a:lnSpc>
                <a:spcPct val="90000"/>
              </a:lnSpc>
              <a:spcBef>
                <a:spcPts val="1199"/>
              </a:spcBef>
              <a:buClr>
                <a:srgbClr val="F78722"/>
              </a:buClr>
              <a:buSzPct val="123000"/>
              <a:buFont typeface="Wingdings" charset="2"/>
              <a:buChar char=""/>
            </a:pPr>
            <a:r>
              <a:rPr lang="en-US" sz="1967" b="0" u="none" strike="noStrike">
                <a:solidFill>
                  <a:srgbClr val="432411"/>
                </a:solidFill>
                <a:effectLst/>
                <a:uFillTx/>
                <a:latin typeface="Montserrat Regular"/>
                <a:ea typeface="Montserrat Regular"/>
              </a:rPr>
              <a:t>Les infrastructures réelles nécessitent des ajustements liés à :</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7" b="0" u="none" strike="noStrike">
                <a:solidFill>
                  <a:srgbClr val="000000"/>
                </a:solidFill>
                <a:effectLst/>
                <a:uFillTx/>
                <a:latin typeface="Montserrat Regular"/>
                <a:ea typeface="Helvetica Neue"/>
              </a:rPr>
              <a:t>Largeur de voie</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7" b="0" u="none" strike="noStrike">
                <a:solidFill>
                  <a:srgbClr val="000000"/>
                </a:solidFill>
                <a:effectLst/>
                <a:uFillTx/>
                <a:latin typeface="Montserrat Regular"/>
                <a:ea typeface="Helvetica Neue"/>
              </a:rPr>
              <a:t>Dégagement latéral</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7" b="0" u="none" strike="noStrike">
                <a:solidFill>
                  <a:srgbClr val="000000"/>
                </a:solidFill>
                <a:effectLst/>
                <a:uFillTx/>
                <a:latin typeface="Montserrat Regular"/>
                <a:ea typeface="Helvetica Neue"/>
              </a:rPr>
              <a:t>Densité des bretelles/accès</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7" b="0" u="none" strike="noStrike">
                <a:solidFill>
                  <a:srgbClr val="000000"/>
                </a:solidFill>
                <a:effectLst/>
                <a:uFillTx/>
                <a:latin typeface="Montserrat Regular"/>
                <a:ea typeface="Helvetica Neue"/>
              </a:rPr>
              <a:t>Véhicules lourds</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pPr>
            <a:r>
              <a:rPr lang="en-US" sz="1967" b="0" u="none" strike="noStrike">
                <a:solidFill>
                  <a:srgbClr val="000000"/>
                </a:solidFill>
                <a:effectLst/>
                <a:uFillTx/>
                <a:latin typeface="Montserrat Regular"/>
                <a:ea typeface="Helvetica Neue"/>
              </a:rPr>
              <a:t>Conducteurs non familiers de la route</a:t>
            </a:r>
            <a:endParaRPr lang="en-US" sz="2400" b="0" u="none" strike="noStrike">
              <a:solidFill>
                <a:srgbClr val="000000"/>
              </a:solidFill>
              <a:effectLst/>
              <a:uFillTx/>
              <a:latin typeface="Montserrat Regular"/>
            </a:endParaRPr>
          </a:p>
          <a:p>
            <a:pPr indent="0" defTabSz="1219320">
              <a:lnSpc>
                <a:spcPct val="90000"/>
              </a:lnSpc>
              <a:spcBef>
                <a:spcPts val="1199"/>
              </a:spcBef>
              <a:buNone/>
            </a:pPr>
            <a:endParaRPr lang="en-US" sz="2400" b="0" u="none" strike="noStrike">
              <a:solidFill>
                <a:srgbClr val="000000"/>
              </a:solidFill>
              <a:effectLst/>
              <a:uFillTx/>
              <a:latin typeface="Montserrat Regular"/>
            </a:endParaRPr>
          </a:p>
        </p:txBody>
      </p:sp>
      <p:pic>
        <p:nvPicPr>
          <p:cNvPr id="112" name="Picture 9" descr="A table with numbers and a few words&#10;&#10;AI-generated content may be incorrect."/>
          <p:cNvPicPr/>
          <p:nvPr/>
        </p:nvPicPr>
        <p:blipFill>
          <a:blip r:embed="rId2"/>
          <a:srcRect l="2468" t="13332" r="947" b="10682"/>
          <a:stretch/>
        </p:blipFill>
        <p:spPr>
          <a:xfrm>
            <a:off x="7116840" y="2803320"/>
            <a:ext cx="5064120" cy="2655720"/>
          </a:xfrm>
          <a:prstGeom prst="rect">
            <a:avLst/>
          </a:prstGeom>
          <a:noFill/>
          <a:ln w="0">
            <a:noFill/>
          </a:ln>
        </p:spPr>
      </p:pic>
      <p:sp>
        <p:nvSpPr>
          <p:cNvPr id="113" name="TextBox 3"/>
          <p:cNvSpPr/>
          <p:nvPr/>
        </p:nvSpPr>
        <p:spPr>
          <a:xfrm>
            <a:off x="7994160" y="5562360"/>
            <a:ext cx="3146040" cy="25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100" b="0" u="none" strike="noStrike">
                <a:solidFill>
                  <a:srgbClr val="000000"/>
                </a:solidFill>
                <a:effectLst/>
                <a:uFillTx/>
                <a:latin typeface="Montserrat Regular"/>
                <a:ea typeface="Helvetica Neue"/>
              </a:rPr>
              <a:t>Source : Traffic Engineering, 5th edition</a:t>
            </a:r>
            <a:endParaRPr lang="en-US" sz="1100" b="0" u="none" strike="noStrike">
              <a:solidFill>
                <a:srgbClr val="000000"/>
              </a:solidFill>
              <a:effectLst/>
              <a:uFillTx/>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PlaceHolder 1"/>
          <p:cNvSpPr>
            <a:spLocks noGrp="1"/>
          </p:cNvSpPr>
          <p:nvPr>
            <p:ph type="title"/>
          </p:nvPr>
        </p:nvSpPr>
        <p:spPr>
          <a:xfrm>
            <a:off x="654480" y="588240"/>
            <a:ext cx="8806680" cy="102420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675" b="1" u="none" strike="noStrike">
                <a:solidFill>
                  <a:srgbClr val="F26211"/>
                </a:solidFill>
                <a:effectLst/>
                <a:uFillTx/>
                <a:latin typeface="Montserrat Regular"/>
                <a:ea typeface="Jura Light Bold"/>
              </a:rPr>
              <a:t>Objectifs d’apprentissage</a:t>
            </a:r>
            <a:endParaRPr lang="en-US" sz="3200" b="0" u="none" strike="noStrike">
              <a:solidFill>
                <a:srgbClr val="000000"/>
              </a:solidFill>
              <a:effectLst/>
              <a:uFillTx/>
              <a:latin typeface="Montserrat Regular"/>
            </a:endParaRPr>
          </a:p>
        </p:txBody>
      </p:sp>
      <p:sp>
        <p:nvSpPr>
          <p:cNvPr id="58" name="PlaceHolder 2"/>
          <p:cNvSpPr>
            <a:spLocks noGrp="1"/>
          </p:cNvSpPr>
          <p:nvPr>
            <p:ph/>
          </p:nvPr>
        </p:nvSpPr>
        <p:spPr>
          <a:xfrm>
            <a:off x="766080" y="1375920"/>
            <a:ext cx="7392240" cy="3816000"/>
          </a:xfrm>
          <a:prstGeom prst="rect">
            <a:avLst/>
          </a:prstGeom>
          <a:noFill/>
          <a:ln w="12600">
            <a:noFill/>
          </a:ln>
        </p:spPr>
        <p:txBody>
          <a:bodyPr wrap="square" lIns="50760" tIns="50760" rIns="50760" bIns="50760" anchor="t">
            <a:normAutofit/>
          </a:bodyPr>
          <a:lstStyle/>
          <a:p>
            <a:pPr indent="0" defTabSz="1219320">
              <a:lnSpc>
                <a:spcPct val="90000"/>
              </a:lnSpc>
              <a:spcBef>
                <a:spcPts val="2251"/>
              </a:spcBef>
              <a:buNone/>
              <a:tabLst>
                <a:tab pos="0" algn="l"/>
              </a:tabLst>
            </a:pPr>
            <a:r>
              <a:rPr lang="en-US" sz="1530" b="0" u="none" strike="noStrike">
                <a:solidFill>
                  <a:schemeClr val="dk1"/>
                </a:solidFill>
                <a:effectLst/>
                <a:uFillTx/>
                <a:latin typeface="Montserrat Regular"/>
                <a:ea typeface="Helvetica Neue"/>
              </a:rPr>
              <a:t>À la fin de ce cours, les étudiants devraient être capables de :</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Identifier les types d’infrastructures autoroutières et multivoie</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Calculer le LOS à partir des critères de densité</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Estimer la vitesse en écoulement libre (FFS) pour les segments autoroutiers et multivoie</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Ajuster les débits à l’aide du PHF et des facteurs liés aux véhicules lourds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Réaliser une analyse de capacité et de LOS selon la méthodologie HCM</a:t>
            </a:r>
            <a:endParaRPr lang="en-US" sz="1800" b="0" u="none" strike="noStrike">
              <a:solidFill>
                <a:srgbClr val="000000"/>
              </a:solidFill>
              <a:effectLst/>
              <a:uFillTx/>
              <a:latin typeface="Montserrat Regul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Types d’analyse</a:t>
            </a:r>
            <a:endParaRPr lang="en-US" sz="3200" b="0" u="none" strike="noStrike">
              <a:solidFill>
                <a:srgbClr val="000000"/>
              </a:solidFill>
              <a:effectLst/>
              <a:uFillTx/>
              <a:latin typeface="Montserrat Regular"/>
            </a:endParaRPr>
          </a:p>
        </p:txBody>
      </p:sp>
      <p:sp>
        <p:nvSpPr>
          <p:cNvPr id="115" name="PlaceHolder 2"/>
          <p:cNvSpPr>
            <a:spLocks noGrp="1"/>
          </p:cNvSpPr>
          <p:nvPr>
            <p:ph/>
          </p:nvPr>
        </p:nvSpPr>
        <p:spPr>
          <a:xfrm>
            <a:off x="603360" y="1433160"/>
            <a:ext cx="880776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Wingdings" charset="2"/>
              <a:buChar char=""/>
            </a:pPr>
            <a:r>
              <a:rPr lang="en-US" sz="2515" b="0" u="none" strike="noStrike">
                <a:solidFill>
                  <a:srgbClr val="432411"/>
                </a:solidFill>
                <a:effectLst/>
                <a:uFillTx/>
                <a:latin typeface="Montserrat Regular"/>
                <a:ea typeface="Montserrat Regular"/>
              </a:rPr>
              <a:t>Trois types d’analyse pour les sections autoroutières de base et les routes multilane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156" b="0" u="none" strike="noStrike">
                <a:solidFill>
                  <a:srgbClr val="000000"/>
                </a:solidFill>
                <a:effectLst/>
                <a:uFillTx/>
                <a:latin typeface="Montserrat Regular"/>
                <a:ea typeface="Helvetica Neue"/>
              </a:rPr>
              <a:t>Analyse opérationnelle</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156" b="0" u="none" strike="noStrike">
                <a:solidFill>
                  <a:srgbClr val="000000"/>
                </a:solidFill>
                <a:effectLst/>
                <a:uFillTx/>
                <a:latin typeface="Montserrat Regular"/>
                <a:ea typeface="Helvetica Neue"/>
              </a:rPr>
              <a:t>Analyse du débit de service / volume de service</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156" b="0" u="none" strike="noStrike">
                <a:solidFill>
                  <a:srgbClr val="000000"/>
                </a:solidFill>
                <a:effectLst/>
                <a:uFillTx/>
                <a:latin typeface="Montserrat Regular"/>
                <a:ea typeface="Helvetica Neue"/>
              </a:rPr>
              <a:t>Analyse de conception</a:t>
            </a:r>
            <a:endParaRPr lang="en-US" sz="2400" b="0" u="none" strike="noStrike">
              <a:solidFill>
                <a:srgbClr val="000000"/>
              </a:solidFill>
              <a:effectLst/>
              <a:uFillTx/>
              <a:latin typeface="Montserrat Regul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Analyse opérationnelle</a:t>
            </a:r>
            <a:endParaRPr lang="en-US" sz="3200" b="0" u="none" strike="noStrike">
              <a:solidFill>
                <a:srgbClr val="000000"/>
              </a:solidFill>
              <a:effectLst/>
              <a:uFillTx/>
              <a:latin typeface="Montserrat Regular"/>
            </a:endParaRPr>
          </a:p>
        </p:txBody>
      </p:sp>
      <p:sp>
        <p:nvSpPr>
          <p:cNvPr id="117"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Wingdings" charset="2"/>
              <a:buChar char=""/>
            </a:pPr>
            <a:r>
              <a:rPr lang="en-US" sz="2158" b="0" u="none" strike="noStrike">
                <a:solidFill>
                  <a:srgbClr val="432411"/>
                </a:solidFill>
                <a:effectLst/>
                <a:uFillTx/>
                <a:latin typeface="Montserrat Regular"/>
                <a:ea typeface="Montserrat Regular"/>
              </a:rPr>
              <a:t>La forme d’analyse la plus courante</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pPr>
            <a:r>
              <a:rPr lang="en-US" sz="2158" b="0" u="none" strike="noStrike">
                <a:solidFill>
                  <a:srgbClr val="432411"/>
                </a:solidFill>
                <a:effectLst/>
                <a:uFillTx/>
                <a:latin typeface="Montserrat Regular"/>
                <a:ea typeface="Montserrat Regular"/>
              </a:rPr>
              <a:t>Toutes les conditions de trafic, de route et de contrôle sont définies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pPr>
            <a:r>
              <a:rPr lang="en-US" sz="2158" b="0" u="none" strike="noStrike">
                <a:solidFill>
                  <a:srgbClr val="432411"/>
                </a:solidFill>
                <a:effectLst/>
                <a:uFillTx/>
                <a:latin typeface="Montserrat Regular"/>
                <a:ea typeface="Montserrat Regular"/>
              </a:rPr>
              <a:t>La vitesse, la densité et le LOS attendus sont déterminés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pPr>
            <a:r>
              <a:rPr lang="en-US" sz="2158" b="0" u="none" strike="noStrike">
                <a:solidFill>
                  <a:srgbClr val="432411"/>
                </a:solidFill>
                <a:effectLst/>
                <a:uFillTx/>
                <a:latin typeface="Montserrat Regular"/>
                <a:ea typeface="Montserrat Regular"/>
              </a:rPr>
              <a:t>Le débit de demande ajusté par voie est calculé comme suit :</a:t>
            </a:r>
            <a:endParaRPr lang="en-US" sz="2400" b="0" u="none" strike="noStrike">
              <a:solidFill>
                <a:srgbClr val="000000"/>
              </a:solidFill>
              <a:effectLst/>
              <a:uFillTx/>
              <a:latin typeface="Montserrat Regular"/>
            </a:endParaRPr>
          </a:p>
        </p:txBody>
      </p:sp>
      <p:pic>
        <p:nvPicPr>
          <p:cNvPr id="118" name="Picture 3"/>
          <p:cNvPicPr/>
          <p:nvPr/>
        </p:nvPicPr>
        <p:blipFill>
          <a:blip r:embed="rId2"/>
          <a:stretch/>
        </p:blipFill>
        <p:spPr>
          <a:xfrm>
            <a:off x="2715480" y="4098960"/>
            <a:ext cx="2720160" cy="860760"/>
          </a:xfrm>
          <a:prstGeom prst="rect">
            <a:avLst/>
          </a:prstGeom>
          <a:noFill/>
          <a:ln w="0">
            <a:noFill/>
          </a:ln>
        </p:spPr>
      </p:pic>
      <p:pic>
        <p:nvPicPr>
          <p:cNvPr id="3" name="Picture 2" descr="The image is a text representation of variables used in a mathematical or engineering formula, defining terms such as volume of demand, hourly factor, number of lanes, and adjustment factors related to heavy vehicles and driver population.&#10;&#10;AI-generated content may be incorrect.">
            <a:extLst>
              <a:ext uri="{FF2B5EF4-FFF2-40B4-BE49-F238E27FC236}">
                <a16:creationId xmlns:a16="http://schemas.microsoft.com/office/drawing/2014/main" id="{1730A147-ED1B-3C1D-EA4B-24D1F0D07D09}"/>
              </a:ext>
            </a:extLst>
          </p:cNvPr>
          <p:cNvPicPr>
            <a:picLocks noChangeAspect="1"/>
          </p:cNvPicPr>
          <p:nvPr/>
        </p:nvPicPr>
        <p:blipFill>
          <a:blip r:embed="rId3"/>
          <a:stretch>
            <a:fillRect/>
          </a:stretch>
        </p:blipFill>
        <p:spPr>
          <a:xfrm>
            <a:off x="5914820" y="4098960"/>
            <a:ext cx="4724809" cy="218713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Analyse opérationnelle</a:t>
            </a:r>
            <a:endParaRPr lang="en-US" sz="3200" b="0" u="none" strike="noStrike">
              <a:solidFill>
                <a:srgbClr val="000000"/>
              </a:solidFill>
              <a:effectLst/>
              <a:uFillTx/>
              <a:latin typeface="Montserrat Regular"/>
            </a:endParaRPr>
          </a:p>
        </p:txBody>
      </p:sp>
      <p:sp>
        <p:nvSpPr>
          <p:cNvPr id="121"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161" b="1" u="none" strike="noStrike">
                <a:solidFill>
                  <a:srgbClr val="432411"/>
                </a:solidFill>
                <a:effectLst/>
                <a:uFillTx/>
                <a:latin typeface="Montserrat Regular"/>
                <a:ea typeface="Montserrat Regular"/>
              </a:rPr>
              <a:t>Utilisation des courbes vitesse–débit :</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tabLst>
                <a:tab pos="0" algn="l"/>
              </a:tabLst>
            </a:pPr>
            <a:r>
              <a:rPr lang="en-US" sz="2161" b="0" u="none" strike="noStrike">
                <a:solidFill>
                  <a:srgbClr val="432411"/>
                </a:solidFill>
                <a:effectLst/>
                <a:uFillTx/>
                <a:latin typeface="Montserrat Regular"/>
                <a:ea typeface="Montserrat Regular"/>
              </a:rPr>
              <a:t>Procédure :</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801" b="0" u="none" strike="noStrike">
                <a:solidFill>
                  <a:srgbClr val="000000"/>
                </a:solidFill>
                <a:effectLst/>
                <a:uFillTx/>
                <a:latin typeface="Montserrat Regular"/>
                <a:ea typeface="Helvetica Neue"/>
              </a:rPr>
              <a:t>Calculer le débit ajusté vp</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801" b="0" u="none" strike="noStrike">
                <a:solidFill>
                  <a:srgbClr val="000000"/>
                </a:solidFill>
                <a:effectLst/>
                <a:uFillTx/>
                <a:latin typeface="Montserrat Regular"/>
                <a:ea typeface="Helvetica Neue"/>
              </a:rPr>
              <a:t>Sélectionner la courbe FFS appropriée</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801" b="0" u="none" strike="noStrike">
                <a:solidFill>
                  <a:srgbClr val="000000"/>
                </a:solidFill>
                <a:effectLst/>
                <a:uFillTx/>
                <a:latin typeface="Montserrat Regular"/>
                <a:ea typeface="Helvetica Neue"/>
              </a:rPr>
              <a:t>Lire la vitesse sur la courbe</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801" b="0" u="none" strike="noStrike">
                <a:solidFill>
                  <a:srgbClr val="000000"/>
                </a:solidFill>
                <a:effectLst/>
                <a:uFillTx/>
                <a:latin typeface="Montserrat Regular"/>
                <a:ea typeface="Helvetica Neue"/>
              </a:rPr>
              <a:t>Calculer la densité = vp / vitesse</a:t>
            </a:r>
            <a:endParaRPr lang="en-US" sz="2000" b="0" u="none" strike="noStrike">
              <a:solidFill>
                <a:srgbClr val="000000"/>
              </a:solidFill>
              <a:effectLst/>
              <a:uFillTx/>
              <a:latin typeface="Montserrat Regul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Analyse opérationnelle</a:t>
            </a:r>
            <a:endParaRPr lang="en-US" sz="3200" b="0" u="none" strike="noStrike">
              <a:solidFill>
                <a:srgbClr val="000000"/>
              </a:solidFill>
              <a:effectLst/>
              <a:uFillTx/>
              <a:latin typeface="Montserrat Regular"/>
            </a:endParaRPr>
          </a:p>
        </p:txBody>
      </p:sp>
      <p:sp>
        <p:nvSpPr>
          <p:cNvPr id="123"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lnSpcReduction="10000"/>
          </a:bodyPr>
          <a:lstStyle/>
          <a:p>
            <a:pPr indent="0" defTabSz="1219320">
              <a:lnSpc>
                <a:spcPct val="90000"/>
              </a:lnSpc>
              <a:spcBef>
                <a:spcPts val="2251"/>
              </a:spcBef>
              <a:buNone/>
              <a:tabLst>
                <a:tab pos="0" algn="l"/>
              </a:tabLst>
            </a:pPr>
            <a:r>
              <a:rPr lang="en-US" sz="2400" b="1" u="none" strike="noStrike">
                <a:solidFill>
                  <a:srgbClr val="432411"/>
                </a:solidFill>
                <a:effectLst/>
                <a:uFillTx/>
                <a:latin typeface="Montserrat Regular"/>
                <a:ea typeface="Montserrat Regular"/>
              </a:rPr>
              <a:t>Exemple : si un débit de demande ajusté (vp) de 1800 vp/h/voie circule sur un segment autoroutier dont la vitesse en écoulement libre est de 65 mi/h, quel est le LOS estimé ?</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tabLst>
                <a:tab pos="0" algn="l"/>
              </a:tabLst>
            </a:pPr>
            <a:r>
              <a:rPr lang="en-US" sz="2400" b="0" u="none" strike="noStrike">
                <a:solidFill>
                  <a:srgbClr val="432411"/>
                </a:solidFill>
                <a:effectLst/>
                <a:uFillTx/>
                <a:latin typeface="Montserrat Regular"/>
                <a:ea typeface="Montserrat Regular"/>
              </a:rPr>
              <a:t>Données :</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pt-BR" sz="2000" b="0" u="none" strike="noStrike">
                <a:solidFill>
                  <a:srgbClr val="000000"/>
                </a:solidFill>
                <a:effectLst/>
                <a:uFillTx/>
                <a:latin typeface="Montserrat Regular"/>
                <a:ea typeface="Helvetica Neue"/>
              </a:rPr>
              <a:t>vp = 1800 vp/h/ln</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FFS = 65 mi/h</a:t>
            </a:r>
            <a:endParaRPr lang="en-US" sz="20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400" b="0" u="none" strike="noStrike">
                <a:solidFill>
                  <a:srgbClr val="432411"/>
                </a:solidFill>
                <a:effectLst/>
                <a:uFillTx/>
                <a:latin typeface="Montserrat Regular"/>
                <a:ea typeface="Montserrat Regular"/>
              </a:rPr>
              <a:t>Solution</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Vitesse lue sur la courbe ≈ 62 mi/h</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Densité = 1800 / 62 = 29 vp/mi/voie</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2000" b="1" u="none" strike="noStrike">
                <a:solidFill>
                  <a:srgbClr val="000000"/>
                </a:solidFill>
                <a:effectLst/>
                <a:uFillTx/>
                <a:latin typeface="Montserrat Regular"/>
                <a:ea typeface="Helvetica Neue"/>
              </a:rPr>
              <a:t>Ainsi, LOS = D (voir le tableau de la diapositive 15)</a:t>
            </a:r>
            <a:endParaRPr lang="en-US" sz="2000" b="0" u="none" strike="noStrike">
              <a:solidFill>
                <a:srgbClr val="000000"/>
              </a:solidFill>
              <a:effectLst/>
              <a:uFillTx/>
              <a:latin typeface="Montserrat Regular"/>
            </a:endParaRPr>
          </a:p>
        </p:txBody>
      </p:sp>
      <p:pic>
        <p:nvPicPr>
          <p:cNvPr id="124" name="Picture 3"/>
          <p:cNvPicPr/>
          <p:nvPr/>
        </p:nvPicPr>
        <p:blipFill>
          <a:blip r:embed="rId2"/>
          <a:stretch/>
        </p:blipFill>
        <p:spPr>
          <a:xfrm rot="5400000">
            <a:off x="7301160" y="1555200"/>
            <a:ext cx="4057920" cy="5723640"/>
          </a:xfrm>
          <a:prstGeom prst="rect">
            <a:avLst/>
          </a:prstGeom>
          <a:noFill/>
          <a:ln w="0">
            <a:noFill/>
          </a:ln>
        </p:spPr>
      </p:pic>
      <p:cxnSp>
        <p:nvCxnSpPr>
          <p:cNvPr id="125" name="Straight Arrow Connector 5"/>
          <p:cNvCxnSpPr/>
          <p:nvPr/>
        </p:nvCxnSpPr>
        <p:spPr>
          <a:xfrm flipV="1">
            <a:off x="10686960" y="3362040"/>
            <a:ext cx="360" cy="2696040"/>
          </a:xfrm>
          <a:prstGeom prst="straightConnector1">
            <a:avLst/>
          </a:prstGeom>
          <a:ln w="28575">
            <a:solidFill>
              <a:srgbClr val="850E00"/>
            </a:solidFill>
            <a:prstDash val="dash"/>
            <a:round/>
            <a:tailEnd type="triangle" w="med" len="med"/>
          </a:ln>
        </p:spPr>
      </p:cxnSp>
      <p:cxnSp>
        <p:nvCxnSpPr>
          <p:cNvPr id="126" name="Straight Arrow Connector 7"/>
          <p:cNvCxnSpPr/>
          <p:nvPr/>
        </p:nvCxnSpPr>
        <p:spPr>
          <a:xfrm flipH="1">
            <a:off x="6848280" y="3429000"/>
            <a:ext cx="3839040" cy="360"/>
          </a:xfrm>
          <a:prstGeom prst="straightConnector1">
            <a:avLst/>
          </a:prstGeom>
          <a:ln w="28575">
            <a:solidFill>
              <a:srgbClr val="850E00"/>
            </a:solidFill>
            <a:prstDash val="lgDash"/>
            <a:round/>
            <a:tailEnd type="triangle" w="med" len="med"/>
          </a:ln>
        </p:spPr>
      </p:cxnSp>
      <p:cxnSp>
        <p:nvCxnSpPr>
          <p:cNvPr id="127" name="Straight Arrow Connector 9"/>
          <p:cNvCxnSpPr/>
          <p:nvPr/>
        </p:nvCxnSpPr>
        <p:spPr>
          <a:xfrm flipH="1">
            <a:off x="4572000" y="3429000"/>
            <a:ext cx="2276640" cy="1609920"/>
          </a:xfrm>
          <a:prstGeom prst="straightConnector1">
            <a:avLst/>
          </a:prstGeom>
          <a:ln>
            <a:solidFill>
              <a:srgbClr val="F98F00"/>
            </a:solidFill>
            <a:round/>
            <a:tailEnd type="triangle" w="med" len="med"/>
          </a:ln>
        </p:spPr>
      </p:cxnSp>
      <p:sp>
        <p:nvSpPr>
          <p:cNvPr id="128" name="TextBox 10"/>
          <p:cNvSpPr/>
          <p:nvPr/>
        </p:nvSpPr>
        <p:spPr>
          <a:xfrm>
            <a:off x="10496520" y="6082560"/>
            <a:ext cx="552240" cy="226800"/>
          </a:xfrm>
          <a:prstGeom prst="rect">
            <a:avLst/>
          </a:prstGeom>
          <a:noFill/>
          <a:ln w="12700">
            <a:noFill/>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defTabSz="2438280">
              <a:lnSpc>
                <a:spcPct val="90000"/>
              </a:lnSpc>
              <a:tabLst>
                <a:tab pos="0" algn="l"/>
              </a:tabLst>
            </a:pPr>
            <a:r>
              <a:rPr lang="en-US" sz="900" b="1" u="none" strike="noStrike">
                <a:solidFill>
                  <a:srgbClr val="FF0000"/>
                </a:solidFill>
                <a:effectLst/>
                <a:uFillTx/>
                <a:latin typeface="Montserrat Regular"/>
                <a:ea typeface="Helvetica Neue"/>
              </a:rPr>
              <a:t>1800</a:t>
            </a:r>
            <a:endParaRPr lang="en-US" sz="900" b="0" u="none" strike="noStrike">
              <a:solidFill>
                <a:srgbClr val="000000"/>
              </a:solidFill>
              <a:effectLst/>
              <a:uFillTx/>
              <a:latin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603360" y="539640"/>
            <a:ext cx="733824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30"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514440" indent="-514440" defTabSz="1219320">
              <a:lnSpc>
                <a:spcPct val="90000"/>
              </a:lnSpc>
              <a:spcBef>
                <a:spcPts val="2251"/>
              </a:spcBef>
              <a:buClr>
                <a:srgbClr val="F78722"/>
              </a:buClr>
              <a:buSzPct val="123000"/>
              <a:buFont typeface="Montserrat Regular"/>
              <a:buAutoNum type="arabicPeriod"/>
            </a:pPr>
            <a:r>
              <a:rPr lang="en-US" sz="2800" b="0" u="none" strike="noStrike">
                <a:solidFill>
                  <a:srgbClr val="432411"/>
                </a:solidFill>
                <a:effectLst/>
                <a:uFillTx/>
                <a:latin typeface="Montserrat Regular"/>
                <a:ea typeface="Montserrat Regular"/>
              </a:rPr>
              <a:t>Collecter les données importantes, notamment</a:t>
            </a:r>
            <a:endParaRPr lang="en-US" sz="28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Largeurs de voie</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Dégagement latéral de l’accotement droit entre le bord de la voie de circulation et l’obstacle ou objet le plus proche influençant le trafic</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Pourcentage et type de véhicules (voitures particulières, camions, etc.)</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Nombre de bretelles d’entrée ou de sortie dans les 3 miles en amont et en aval du segment</a:t>
            </a:r>
            <a:endParaRPr lang="en-US" sz="2400" b="0" u="none" strike="noStrike">
              <a:solidFill>
                <a:srgbClr val="000000"/>
              </a:solidFill>
              <a:effectLst/>
              <a:uFillTx/>
              <a:latin typeface="Montserrat Regul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PlaceHolder 1"/>
          <p:cNvSpPr>
            <a:spLocks noGrp="1"/>
          </p:cNvSpPr>
          <p:nvPr>
            <p:ph type="title"/>
          </p:nvPr>
        </p:nvSpPr>
        <p:spPr>
          <a:xfrm>
            <a:off x="603360" y="539640"/>
            <a:ext cx="733824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32"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514440" indent="-514440" defTabSz="1219320">
              <a:lnSpc>
                <a:spcPct val="90000"/>
              </a:lnSpc>
              <a:spcBef>
                <a:spcPts val="2251"/>
              </a:spcBef>
              <a:buClr>
                <a:srgbClr val="F78722"/>
              </a:buClr>
              <a:buSzPct val="123000"/>
              <a:buFont typeface="Montserrat Regular"/>
              <a:buAutoNum type="arabicPeriod"/>
            </a:pPr>
            <a:r>
              <a:rPr lang="en-US" sz="2338" b="0" u="none" strike="noStrike">
                <a:solidFill>
                  <a:srgbClr val="432411"/>
                </a:solidFill>
                <a:effectLst/>
                <a:uFillTx/>
                <a:latin typeface="Montserrat Regular"/>
                <a:ea typeface="Montserrat Regular"/>
              </a:rPr>
              <a:t>Collecter les données importantes – Dégagement latéral</a:t>
            </a:r>
            <a:endParaRPr lang="en-US" sz="2800" b="0" u="none" strike="noStrike">
              <a:solidFill>
                <a:srgbClr val="000000"/>
              </a:solidFill>
              <a:effectLst/>
              <a:uFillTx/>
              <a:latin typeface="Montserrat Regular"/>
            </a:endParaRPr>
          </a:p>
        </p:txBody>
      </p:sp>
      <p:pic>
        <p:nvPicPr>
          <p:cNvPr id="133" name="Picture 13" descr="A collage of a road with cars&#10;&#10;AI-generated content may be incorrect."/>
          <p:cNvPicPr/>
          <p:nvPr/>
        </p:nvPicPr>
        <p:blipFill>
          <a:blip r:embed="rId2"/>
          <a:srcRect r="1762" b="12509"/>
          <a:stretch/>
        </p:blipFill>
        <p:spPr>
          <a:xfrm>
            <a:off x="494640" y="2066760"/>
            <a:ext cx="9154080" cy="4152600"/>
          </a:xfrm>
          <a:prstGeom prst="rect">
            <a:avLst/>
          </a:prstGeom>
          <a:noFill/>
          <a:ln w="0">
            <a:noFill/>
          </a:ln>
        </p:spPr>
      </p:pic>
      <p:cxnSp>
        <p:nvCxnSpPr>
          <p:cNvPr id="134" name="Straight Arrow Connector 5"/>
          <p:cNvCxnSpPr/>
          <p:nvPr/>
        </p:nvCxnSpPr>
        <p:spPr>
          <a:xfrm>
            <a:off x="3485880" y="2504880"/>
            <a:ext cx="1191240" cy="924480"/>
          </a:xfrm>
          <a:prstGeom prst="straightConnector1">
            <a:avLst/>
          </a:prstGeom>
          <a:ln>
            <a:solidFill>
              <a:srgbClr val="890F00"/>
            </a:solidFill>
            <a:round/>
            <a:tailEnd type="triangle" w="med" len="med"/>
          </a:ln>
        </p:spPr>
      </p:cxnSp>
      <p:cxnSp>
        <p:nvCxnSpPr>
          <p:cNvPr id="135" name="Straight Arrow Connector 8"/>
          <p:cNvCxnSpPr/>
          <p:nvPr/>
        </p:nvCxnSpPr>
        <p:spPr>
          <a:xfrm flipH="1">
            <a:off x="1143000" y="2304720"/>
            <a:ext cx="1096560" cy="734040"/>
          </a:xfrm>
          <a:prstGeom prst="straightConnector1">
            <a:avLst/>
          </a:prstGeom>
          <a:ln>
            <a:solidFill>
              <a:srgbClr val="890F00"/>
            </a:solidFill>
            <a:round/>
            <a:tailEnd type="triangle" w="med" len="med"/>
          </a:ln>
        </p:spPr>
      </p:cxnSp>
      <p:cxnSp>
        <p:nvCxnSpPr>
          <p:cNvPr id="136" name="Straight Arrow Connector 12"/>
          <p:cNvCxnSpPr/>
          <p:nvPr/>
        </p:nvCxnSpPr>
        <p:spPr>
          <a:xfrm>
            <a:off x="6000480" y="4381200"/>
            <a:ext cx="829080" cy="360"/>
          </a:xfrm>
          <a:prstGeom prst="straightConnector1">
            <a:avLst/>
          </a:prstGeom>
          <a:ln w="25400">
            <a:solidFill>
              <a:srgbClr val="EE230C"/>
            </a:solidFill>
            <a:miter/>
            <a:headEnd type="triangle" w="med" len="med"/>
            <a:tailEnd type="triangle" w="med" len="med"/>
          </a:ln>
        </p:spPr>
      </p:cxnSp>
      <p:sp>
        <p:nvSpPr>
          <p:cNvPr id="137" name="TextBox 14"/>
          <p:cNvSpPr/>
          <p:nvPr/>
        </p:nvSpPr>
        <p:spPr>
          <a:xfrm>
            <a:off x="2095560" y="6099840"/>
            <a:ext cx="1095840" cy="35136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800" b="1" u="none" strike="noStrike">
                <a:solidFill>
                  <a:srgbClr val="000000"/>
                </a:solidFill>
                <a:effectLst/>
                <a:uFillTx/>
                <a:latin typeface="Montserrat Regular"/>
                <a:ea typeface="Helvetica Neue"/>
              </a:rPr>
              <a:t>Étroit</a:t>
            </a:r>
            <a:endParaRPr lang="en-US" sz="1800" b="0" u="none" strike="noStrike">
              <a:solidFill>
                <a:srgbClr val="000000"/>
              </a:solidFill>
              <a:effectLst/>
              <a:uFillTx/>
              <a:latin typeface="Arial"/>
            </a:endParaRPr>
          </a:p>
        </p:txBody>
      </p:sp>
      <p:sp>
        <p:nvSpPr>
          <p:cNvPr id="138" name="TextBox 15"/>
          <p:cNvSpPr/>
          <p:nvPr/>
        </p:nvSpPr>
        <p:spPr>
          <a:xfrm>
            <a:off x="6953400" y="6099840"/>
            <a:ext cx="1095840" cy="35136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800" b="1" u="none" strike="noStrike">
                <a:solidFill>
                  <a:srgbClr val="000000"/>
                </a:solidFill>
                <a:effectLst/>
                <a:uFillTx/>
                <a:latin typeface="Montserrat Regular"/>
                <a:ea typeface="Helvetica Neue"/>
              </a:rPr>
              <a:t>Large</a:t>
            </a:r>
            <a:endParaRPr lang="en-US" sz="1800" b="0" u="none" strike="noStrike">
              <a:solidFill>
                <a:srgbClr val="000000"/>
              </a:solidFill>
              <a:effectLst/>
              <a:uFillTx/>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603360" y="539640"/>
            <a:ext cx="733824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40"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514440" indent="-514440" defTabSz="1219320">
              <a:lnSpc>
                <a:spcPct val="90000"/>
              </a:lnSpc>
              <a:spcBef>
                <a:spcPts val="2251"/>
              </a:spcBef>
              <a:buClr>
                <a:srgbClr val="F78722"/>
              </a:buClr>
              <a:buSzPct val="123000"/>
              <a:buFont typeface="Montserrat Regular"/>
              <a:buAutoNum type="arabicPeriod"/>
            </a:pPr>
            <a:r>
              <a:rPr lang="en-US" sz="2800" b="0" u="none" strike="noStrike">
                <a:solidFill>
                  <a:srgbClr val="432411"/>
                </a:solidFill>
                <a:effectLst/>
                <a:uFillTx/>
                <a:latin typeface="Montserrat Regular"/>
                <a:ea typeface="Montserrat Regular"/>
              </a:rPr>
              <a:t>Gather important data -Véhicules lourds</a:t>
            </a:r>
            <a:endParaRPr lang="en-US" sz="2800" b="0" u="none" strike="noStrike">
              <a:solidFill>
                <a:srgbClr val="000000"/>
              </a:solidFill>
              <a:effectLst/>
              <a:uFillTx/>
              <a:latin typeface="Montserrat Regular"/>
            </a:endParaRPr>
          </a:p>
        </p:txBody>
      </p:sp>
      <p:pic>
        <p:nvPicPr>
          <p:cNvPr id="141" name="Picture 10" descr="A collage of cars on a highway&#10;&#10;AI-generated content may be incorrect."/>
          <p:cNvPicPr/>
          <p:nvPr/>
        </p:nvPicPr>
        <p:blipFill>
          <a:blip r:embed="rId2"/>
          <a:srcRect l="1314" t="1336" r="-1666" b="20969"/>
          <a:stretch/>
        </p:blipFill>
        <p:spPr>
          <a:xfrm>
            <a:off x="1228680" y="2190600"/>
            <a:ext cx="7838280" cy="3527640"/>
          </a:xfrm>
          <a:prstGeom prst="rect">
            <a:avLst/>
          </a:prstGeom>
          <a:noFill/>
          <a:ln w="0">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603360" y="539640"/>
            <a:ext cx="891288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553" b="1" u="none" strike="noStrike">
                <a:solidFill>
                  <a:srgbClr val="F26211"/>
                </a:solidFill>
                <a:effectLst/>
                <a:uFillTx/>
                <a:latin typeface="Montserrat Regular"/>
                <a:ea typeface="Jura Light Bold"/>
              </a:rPr>
              <a:t>Determining Vitesse en écoulement libre - Autoroute</a:t>
            </a:r>
            <a:endParaRPr lang="en-US" sz="3200" b="0" u="none" strike="noStrike">
              <a:solidFill>
                <a:srgbClr val="000000"/>
              </a:solidFill>
              <a:effectLst/>
              <a:uFillTx/>
              <a:latin typeface="Montserrat Regular"/>
            </a:endParaRPr>
          </a:p>
        </p:txBody>
      </p:sp>
      <p:sp>
        <p:nvSpPr>
          <p:cNvPr id="143"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514440" indent="-514440" defTabSz="1219320">
              <a:lnSpc>
                <a:spcPct val="90000"/>
              </a:lnSpc>
              <a:spcBef>
                <a:spcPts val="2251"/>
              </a:spcBef>
              <a:buClr>
                <a:srgbClr val="F78722"/>
              </a:buClr>
              <a:buSzPct val="123000"/>
              <a:buFont typeface="Montserrat Regular"/>
              <a:buAutoNum type="arabicPeriod" startAt="2"/>
            </a:pPr>
            <a:r>
              <a:rPr lang="en-US" sz="2357" b="0" u="none" strike="noStrike">
                <a:solidFill>
                  <a:srgbClr val="432411"/>
                </a:solidFill>
                <a:effectLst/>
                <a:uFillTx/>
                <a:latin typeface="Montserrat Regular"/>
                <a:ea typeface="Montserrat Regular"/>
              </a:rPr>
              <a:t>Estimer la vitesse en écoulement libre si la mesure n’est pas possible</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020" b="1" u="none" strike="noStrike">
                <a:solidFill>
                  <a:srgbClr val="000000"/>
                </a:solidFill>
                <a:effectLst/>
                <a:uFillTx/>
                <a:latin typeface="Montserrat Regular"/>
                <a:ea typeface="Helvetica Neue"/>
              </a:rPr>
              <a:t>Modèle FFS pour autoroute :</a:t>
            </a:r>
            <a:endParaRPr lang="en-US" sz="2400" b="0" u="none" strike="noStrike">
              <a:solidFill>
                <a:srgbClr val="000000"/>
              </a:solidFill>
              <a:effectLst/>
              <a:uFillTx/>
              <a:latin typeface="Montserrat Regular"/>
            </a:endParaRPr>
          </a:p>
        </p:txBody>
      </p:sp>
      <p:pic>
        <p:nvPicPr>
          <p:cNvPr id="144" name="Picture 3"/>
          <p:cNvPicPr/>
          <p:nvPr/>
        </p:nvPicPr>
        <p:blipFill>
          <a:blip r:embed="rId2"/>
          <a:stretch/>
        </p:blipFill>
        <p:spPr>
          <a:xfrm>
            <a:off x="2413800" y="3085200"/>
            <a:ext cx="4879800" cy="687240"/>
          </a:xfrm>
          <a:prstGeom prst="rect">
            <a:avLst/>
          </a:prstGeom>
          <a:noFill/>
          <a:ln w="0">
            <a:noFill/>
          </a:ln>
        </p:spPr>
      </p:pic>
      <p:pic>
        <p:nvPicPr>
          <p:cNvPr id="3" name="Picture 2" descr="The image shows a list of French abbreviations and their translations: fLW for adjustment factor related to road width, fLC for adjustment factor related to lateral clearance, and TRD for total density of side rails.&#10;&#10;AI-generated content may be incorrect.">
            <a:extLst>
              <a:ext uri="{FF2B5EF4-FFF2-40B4-BE49-F238E27FC236}">
                <a16:creationId xmlns:a16="http://schemas.microsoft.com/office/drawing/2014/main" id="{B4BA0589-CDA5-FA8A-AA1F-FE84CD8180D6}"/>
              </a:ext>
            </a:extLst>
          </p:cNvPr>
          <p:cNvPicPr>
            <a:picLocks noChangeAspect="1"/>
          </p:cNvPicPr>
          <p:nvPr/>
        </p:nvPicPr>
        <p:blipFill>
          <a:blip r:embed="rId3"/>
          <a:stretch>
            <a:fillRect/>
          </a:stretch>
        </p:blipFill>
        <p:spPr>
          <a:xfrm>
            <a:off x="3183071" y="4088066"/>
            <a:ext cx="4244708" cy="146316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PlaceHolder 1"/>
          <p:cNvSpPr>
            <a:spLocks noGrp="1"/>
          </p:cNvSpPr>
          <p:nvPr>
            <p:ph type="title"/>
          </p:nvPr>
        </p:nvSpPr>
        <p:spPr>
          <a:xfrm>
            <a:off x="603360" y="539640"/>
            <a:ext cx="88113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553" b="1" u="none" strike="noStrike">
                <a:solidFill>
                  <a:srgbClr val="F26211"/>
                </a:solidFill>
                <a:effectLst/>
                <a:uFillTx/>
                <a:latin typeface="Montserrat Regular"/>
                <a:ea typeface="Jura Light Bold"/>
              </a:rPr>
              <a:t>Determining Vitesse en écoulement libre - Autoroute</a:t>
            </a:r>
            <a:endParaRPr lang="en-US" sz="3200" b="0" u="none" strike="noStrike">
              <a:solidFill>
                <a:srgbClr val="000000"/>
              </a:solidFill>
              <a:effectLst/>
              <a:uFillTx/>
              <a:latin typeface="Montserrat Regular"/>
            </a:endParaRPr>
          </a:p>
        </p:txBody>
      </p:sp>
      <p:sp>
        <p:nvSpPr>
          <p:cNvPr id="147" name="PlaceHolder 2"/>
          <p:cNvSpPr>
            <a:spLocks noGrp="1"/>
          </p:cNvSpPr>
          <p:nvPr>
            <p:ph/>
          </p:nvPr>
        </p:nvSpPr>
        <p:spPr>
          <a:xfrm>
            <a:off x="603360" y="1386720"/>
            <a:ext cx="78354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Wingdings" charset="2"/>
              <a:buChar char=""/>
            </a:pPr>
            <a:r>
              <a:rPr lang="en-US" sz="2271" b="1" u="none" strike="noStrike">
                <a:solidFill>
                  <a:srgbClr val="432411"/>
                </a:solidFill>
                <a:effectLst/>
                <a:uFillTx/>
                <a:latin typeface="Montserrat Regular"/>
                <a:ea typeface="Montserrat Regular"/>
              </a:rPr>
              <a:t>Densité totale des bretelles (TRD)</a:t>
            </a:r>
            <a:endParaRPr lang="en-US" sz="2800" b="0" u="none" strike="noStrike">
              <a:solidFill>
                <a:srgbClr val="000000"/>
              </a:solidFill>
              <a:effectLst/>
              <a:uFillTx/>
              <a:latin typeface="Montserrat Regular"/>
            </a:endParaRPr>
          </a:p>
          <a:p>
            <a:pPr marL="304920" indent="-304920" defTabSz="1219320">
              <a:lnSpc>
                <a:spcPct val="100000"/>
              </a:lnSpc>
              <a:spcBef>
                <a:spcPts val="2251"/>
              </a:spcBef>
              <a:buClr>
                <a:srgbClr val="F78722"/>
              </a:buClr>
              <a:buSzPct val="123000"/>
              <a:buFont typeface="Wingdings" charset="2"/>
              <a:buChar char=""/>
            </a:pPr>
            <a:r>
              <a:rPr lang="en-US" sz="1946" b="0" u="none" strike="noStrike">
                <a:solidFill>
                  <a:srgbClr val="432411"/>
                </a:solidFill>
                <a:effectLst/>
                <a:uFillTx/>
                <a:latin typeface="Montserrat Regular"/>
                <a:ea typeface="Montserrat Regular"/>
              </a:rPr>
              <a:t>La TRD est calculée comme suit :</a:t>
            </a:r>
            <a:endParaRPr lang="en-US" sz="2400" b="0" u="none" strike="noStrike">
              <a:solidFill>
                <a:srgbClr val="000000"/>
              </a:solidFill>
              <a:effectLst/>
              <a:uFillTx/>
              <a:latin typeface="Montserrat Regular"/>
            </a:endParaRPr>
          </a:p>
          <a:p>
            <a:pPr marL="1219320" lvl="3" indent="-304920" defTabSz="1219320">
              <a:lnSpc>
                <a:spcPct val="100000"/>
              </a:lnSpc>
              <a:spcBef>
                <a:spcPts val="601"/>
              </a:spcBef>
              <a:buClr>
                <a:srgbClr val="C00000"/>
              </a:buClr>
              <a:buSzPct val="123000"/>
              <a:buFont typeface="Wingdings" charset="2"/>
              <a:buChar char=""/>
            </a:pPr>
            <a:r>
              <a:rPr lang="en-US" sz="1622" b="0" u="none" strike="noStrike">
                <a:solidFill>
                  <a:srgbClr val="000000"/>
                </a:solidFill>
                <a:effectLst/>
                <a:uFillTx/>
                <a:latin typeface="Montserrat Regular"/>
                <a:ea typeface="Helvetica Neue"/>
              </a:rPr>
              <a:t>Nombre total de bretelles dans un rayon de ±3 miles autour du point médian du segment</a:t>
            </a:r>
            <a:endParaRPr lang="en-US" sz="2000" b="0" u="none" strike="noStrike">
              <a:solidFill>
                <a:srgbClr val="000000"/>
              </a:solidFill>
              <a:effectLst/>
              <a:uFillTx/>
              <a:latin typeface="Montserrat Regular"/>
            </a:endParaRPr>
          </a:p>
          <a:p>
            <a:pPr marL="1219320" lvl="3" indent="-304920" defTabSz="1219320">
              <a:lnSpc>
                <a:spcPct val="100000"/>
              </a:lnSpc>
              <a:spcBef>
                <a:spcPts val="601"/>
              </a:spcBef>
              <a:buClr>
                <a:srgbClr val="C00000"/>
              </a:buClr>
              <a:buSzPct val="123000"/>
              <a:buFont typeface="Wingdings" charset="2"/>
              <a:buChar char=""/>
            </a:pPr>
            <a:r>
              <a:rPr lang="en-US" sz="1622" b="0" u="none" strike="noStrike">
                <a:solidFill>
                  <a:srgbClr val="000000"/>
                </a:solidFill>
                <a:effectLst/>
                <a:uFillTx/>
                <a:latin typeface="Montserrat Regular"/>
                <a:ea typeface="Helvetica Neue"/>
              </a:rPr>
              <a:t>Divisé par 6 miles</a:t>
            </a: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C00000"/>
              </a:buClr>
              <a:buSzPct val="123000"/>
              <a:buFont typeface="Wingdings" charset="2"/>
              <a:buChar char=""/>
            </a:pPr>
            <a:r>
              <a:rPr lang="en-US" sz="2271" b="0" u="none" strike="noStrike">
                <a:solidFill>
                  <a:srgbClr val="432411"/>
                </a:solidFill>
                <a:effectLst/>
                <a:uFillTx/>
                <a:latin typeface="Montserrat Regular"/>
                <a:ea typeface="Montserrat Regular"/>
              </a:rPr>
              <a:t>Exemple</a:t>
            </a:r>
            <a:endParaRPr lang="en-US" sz="28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1622" b="0" u="none" strike="noStrike">
                <a:solidFill>
                  <a:srgbClr val="000000"/>
                </a:solidFill>
                <a:effectLst/>
                <a:uFillTx/>
                <a:latin typeface="Montserrat Regular"/>
                <a:ea typeface="Helvetica Neue"/>
              </a:rPr>
              <a:t>Sur la figure, on compte quatre terminaux de bretelles et un point majeur de divergence dans un segment de 6 miles.</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1622" b="0" u="none" strike="noStrike">
                <a:solidFill>
                  <a:srgbClr val="000000"/>
                </a:solidFill>
                <a:effectLst/>
                <a:uFillTx/>
                <a:latin typeface="Montserrat Regular"/>
                <a:ea typeface="Helvetica Neue"/>
              </a:rPr>
              <a:t>Ainsi, TRD = 5/6 = 0,83 bretelle/mi.</a:t>
            </a:r>
            <a:endParaRPr lang="en-US" sz="2000" b="0" u="none" strike="noStrike">
              <a:solidFill>
                <a:srgbClr val="000000"/>
              </a:solidFill>
              <a:effectLst/>
              <a:uFillTx/>
              <a:latin typeface="Montserrat Regular"/>
            </a:endParaRPr>
          </a:p>
          <a:p>
            <a:pPr indent="0" defTabSz="1219320">
              <a:lnSpc>
                <a:spcPct val="90000"/>
              </a:lnSpc>
              <a:spcBef>
                <a:spcPts val="601"/>
              </a:spcBef>
              <a:buNone/>
            </a:pPr>
            <a:endParaRPr lang="en-US" sz="2400" b="0" u="none" strike="noStrike">
              <a:solidFill>
                <a:srgbClr val="000000"/>
              </a:solidFill>
              <a:effectLst/>
              <a:uFillTx/>
              <a:latin typeface="Montserrat Regular"/>
            </a:endParaRPr>
          </a:p>
          <a:p>
            <a:pPr indent="0" defTabSz="1219320">
              <a:lnSpc>
                <a:spcPct val="90000"/>
              </a:lnSpc>
              <a:spcBef>
                <a:spcPts val="601"/>
              </a:spcBef>
              <a:buNone/>
            </a:pPr>
            <a:endParaRPr lang="en-US" sz="2400" b="0" u="none" strike="noStrike">
              <a:solidFill>
                <a:srgbClr val="000000"/>
              </a:solidFill>
              <a:effectLst/>
              <a:uFillTx/>
              <a:latin typeface="Montserrat Regular"/>
            </a:endParaRPr>
          </a:p>
          <a:p>
            <a:pPr marL="304920" indent="-304920" defTabSz="1219320">
              <a:lnSpc>
                <a:spcPct val="90000"/>
              </a:lnSpc>
              <a:spcBef>
                <a:spcPts val="601"/>
              </a:spcBef>
              <a:buClr>
                <a:srgbClr val="C00000"/>
              </a:buClr>
              <a:buSzPct val="123000"/>
              <a:buFont typeface="Wingdings" charset="2"/>
              <a:buChar char=""/>
            </a:pPr>
            <a:r>
              <a:rPr lang="en-US" sz="1946" b="0" u="none" strike="noStrike">
                <a:solidFill>
                  <a:srgbClr val="432411"/>
                </a:solidFill>
                <a:effectLst/>
                <a:uFillTx/>
                <a:latin typeface="Montserrat Regular"/>
                <a:ea typeface="Montserrat Regular"/>
              </a:rPr>
              <a:t>TRD plus élevée → FFS plus faible en raison des turbulences</a:t>
            </a:r>
            <a:endParaRPr lang="en-US" sz="24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p:txBody>
      </p:sp>
      <p:pic>
        <p:nvPicPr>
          <p:cNvPr id="148" name="Picture 11" descr="A diagram of a measuring device&#10;&#10;AI-generated content may be incorrect."/>
          <p:cNvPicPr/>
          <p:nvPr/>
        </p:nvPicPr>
        <p:blipFill>
          <a:blip r:embed="rId2"/>
          <a:srcRect l="372" t="26221" r="4259" b="32913"/>
          <a:stretch/>
        </p:blipFill>
        <p:spPr>
          <a:xfrm>
            <a:off x="7146720" y="4181400"/>
            <a:ext cx="4968720" cy="1418760"/>
          </a:xfrm>
          <a:prstGeom prst="rect">
            <a:avLst/>
          </a:prstGeom>
          <a:noFill/>
          <a:ln w="0">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603360" y="539640"/>
            <a:ext cx="86929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534" b="1" u="none" strike="noStrike">
                <a:solidFill>
                  <a:srgbClr val="F26211"/>
                </a:solidFill>
                <a:effectLst/>
                <a:uFillTx/>
                <a:latin typeface="Montserrat Regular"/>
                <a:ea typeface="Jura Light Bold"/>
              </a:rPr>
              <a:t>Determining Vitesse en écoulement libre- Autoroute</a:t>
            </a:r>
            <a:endParaRPr lang="en-US" sz="3200" b="0" u="none" strike="noStrike">
              <a:solidFill>
                <a:srgbClr val="000000"/>
              </a:solidFill>
              <a:effectLst/>
              <a:uFillTx/>
              <a:latin typeface="Montserrat Regular"/>
            </a:endParaRPr>
          </a:p>
        </p:txBody>
      </p:sp>
      <p:sp>
        <p:nvSpPr>
          <p:cNvPr id="150" name="PlaceHolder 2"/>
          <p:cNvSpPr>
            <a:spLocks noGrp="1"/>
          </p:cNvSpPr>
          <p:nvPr>
            <p:ph/>
          </p:nvPr>
        </p:nvSpPr>
        <p:spPr>
          <a:xfrm>
            <a:off x="603360" y="1386720"/>
            <a:ext cx="6931800" cy="5059080"/>
          </a:xfrm>
          <a:prstGeom prst="rect">
            <a:avLst/>
          </a:prstGeom>
          <a:noFill/>
          <a:ln w="12600">
            <a:noFill/>
          </a:ln>
        </p:spPr>
        <p:txBody>
          <a:bodyPr wrap="square" lIns="45720" tIns="50760" rIns="45720" bIns="50760" anchor="t">
            <a:normAutofit lnSpcReduction="10000"/>
          </a:bodyPr>
          <a:lstStyle/>
          <a:p>
            <a:pPr marL="304920" indent="-304920" defTabSz="1219320">
              <a:lnSpc>
                <a:spcPct val="90000"/>
              </a:lnSpc>
              <a:spcBef>
                <a:spcPts val="2251"/>
              </a:spcBef>
              <a:buClr>
                <a:srgbClr val="F78722"/>
              </a:buClr>
              <a:buSzPct val="123000"/>
              <a:buFont typeface="Wingdings" charset="2"/>
              <a:buChar char=""/>
            </a:pPr>
            <a:r>
              <a:rPr lang="en-US" sz="2800" b="1" u="none" strike="noStrike">
                <a:solidFill>
                  <a:srgbClr val="432411"/>
                </a:solidFill>
                <a:effectLst/>
                <a:uFillTx/>
                <a:latin typeface="Montserrat Regular"/>
                <a:ea typeface="Montserrat Regular"/>
              </a:rPr>
              <a:t>Ajustement de largeur de voie (autoroute)</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pPr>
            <a:r>
              <a:rPr lang="en-US" sz="2000" b="0" u="none" strike="noStrike">
                <a:solidFill>
                  <a:srgbClr val="000000"/>
                </a:solidFill>
                <a:effectLst/>
                <a:uFillTx/>
                <a:latin typeface="Montserrat Regular"/>
                <a:ea typeface="Helvetica Neue"/>
              </a:rPr>
              <a:t>Largeur de voie de base = 12 ft ; pour des voies plus étroites, la vitesse de base en écoulement libre est réduite de</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C00000"/>
              </a:buClr>
              <a:buSzPct val="123000"/>
              <a:buFont typeface="Wingdings" charset="2"/>
              <a:buChar char=""/>
            </a:pPr>
            <a:r>
              <a:rPr lang="en-US" sz="2000" b="0" i="1" u="sng" strike="noStrike">
                <a:solidFill>
                  <a:srgbClr val="000000"/>
                </a:solidFill>
                <a:effectLst/>
                <a:uFillTx/>
                <a:latin typeface="Montserrat Regular"/>
                <a:ea typeface="Helvetica Neue"/>
              </a:rPr>
              <a:t>&gt; 12 ft → 0.0 mi/h</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C00000"/>
              </a:buClr>
              <a:buSzPct val="123000"/>
              <a:buFont typeface="Wingdings" charset="2"/>
              <a:buChar char=""/>
            </a:pPr>
            <a:r>
              <a:rPr lang="en-US" sz="2000" b="0" i="1" u="none" strike="noStrike">
                <a:solidFill>
                  <a:srgbClr val="000000"/>
                </a:solidFill>
                <a:effectLst/>
                <a:uFillTx/>
                <a:latin typeface="Montserrat Regular"/>
                <a:ea typeface="Helvetica Neue"/>
              </a:rPr>
              <a:t>11 ft → 1.9 mi/h</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C00000"/>
              </a:buClr>
              <a:buSzPct val="123000"/>
              <a:buFont typeface="Wingdings" charset="2"/>
              <a:buChar char=""/>
            </a:pPr>
            <a:r>
              <a:rPr lang="en-US" sz="2000" b="0" i="1" u="none" strike="noStrike">
                <a:solidFill>
                  <a:srgbClr val="000000"/>
                </a:solidFill>
                <a:effectLst/>
                <a:uFillTx/>
                <a:latin typeface="Montserrat Regular"/>
                <a:ea typeface="Helvetica Neue"/>
              </a:rPr>
              <a:t>10 ft → 6.6 mi/h</a:t>
            </a: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F78722"/>
              </a:buClr>
              <a:buSzPct val="123000"/>
              <a:buFont typeface="Wingdings" charset="2"/>
              <a:buChar char=""/>
            </a:pPr>
            <a:r>
              <a:rPr lang="en-US" sz="2800" b="1" u="none" strike="noStrike">
                <a:solidFill>
                  <a:srgbClr val="432411"/>
                </a:solidFill>
                <a:effectLst/>
                <a:uFillTx/>
                <a:latin typeface="Montserrat Regular"/>
                <a:ea typeface="Montserrat Regular"/>
              </a:rPr>
              <a:t>Ajustement du dégagement latéral</a:t>
            </a:r>
            <a:endParaRPr lang="en-US" sz="28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2000" b="0" u="none" strike="noStrike">
                <a:solidFill>
                  <a:srgbClr val="000000"/>
                </a:solidFill>
                <a:effectLst/>
                <a:uFillTx/>
                <a:latin typeface="Montserrat Regular"/>
                <a:ea typeface="Helvetica Neue"/>
              </a:rPr>
              <a:t>Base right-side clearance = 6 ft</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2000" b="0" u="none" strike="noStrike">
                <a:solidFill>
                  <a:srgbClr val="000000"/>
                </a:solidFill>
                <a:effectLst/>
                <a:uFillTx/>
                <a:latin typeface="Montserrat Regular"/>
                <a:ea typeface="Helvetica Neue"/>
              </a:rPr>
              <a:t>For a narrower right-side clearance, adjustment is made</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2000" b="0" u="none" strike="noStrike">
                <a:solidFill>
                  <a:srgbClr val="000000"/>
                </a:solidFill>
                <a:effectLst/>
                <a:uFillTx/>
                <a:latin typeface="Montserrat Regular"/>
                <a:ea typeface="Helvetica Neue"/>
              </a:rPr>
              <a:t>Adjustment depends on the number of voies</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2000" b="1" u="none" strike="noStrike">
                <a:solidFill>
                  <a:srgbClr val="000000"/>
                </a:solidFill>
                <a:effectLst/>
                <a:uFillTx/>
                <a:latin typeface="Montserrat Regular"/>
                <a:ea typeface="Helvetica Neue"/>
              </a:rPr>
              <a:t>Pas d’ajustement pour le terre-plein central,</a:t>
            </a:r>
            <a:endParaRPr lang="en-US" sz="20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p:txBody>
      </p:sp>
      <p:sp>
        <p:nvSpPr>
          <p:cNvPr id="152" name="TextBox 3"/>
          <p:cNvSpPr/>
          <p:nvPr/>
        </p:nvSpPr>
        <p:spPr>
          <a:xfrm>
            <a:off x="8236080" y="5576400"/>
            <a:ext cx="3146040" cy="25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100" b="0" u="none" strike="noStrike">
                <a:solidFill>
                  <a:srgbClr val="000000"/>
                </a:solidFill>
                <a:effectLst/>
                <a:uFillTx/>
                <a:latin typeface="Montserrat Regular"/>
                <a:ea typeface="Helvetica Neue"/>
              </a:rPr>
              <a:t>Source : Traffic Engineering, 5th edition</a:t>
            </a:r>
            <a:endParaRPr lang="en-US" sz="1100" b="0" u="none" strike="noStrike">
              <a:solidFill>
                <a:srgbClr val="000000"/>
              </a:solidFill>
              <a:effectLst/>
              <a:uFillTx/>
              <a:latin typeface="Arial"/>
            </a:endParaRPr>
          </a:p>
        </p:txBody>
      </p:sp>
      <p:pic>
        <p:nvPicPr>
          <p:cNvPr id="3" name="Picture 2" descr="The table illustrates the adjustment of speed based on the lateral deviation for a multi-lane highway, showing how speed reduction correlates with increasing lateral deviation.&#10;&#10;AI-generated content may be incorrect.">
            <a:extLst>
              <a:ext uri="{FF2B5EF4-FFF2-40B4-BE49-F238E27FC236}">
                <a16:creationId xmlns:a16="http://schemas.microsoft.com/office/drawing/2014/main" id="{22EC356C-82FB-083B-A5F6-044C0C7835D7}"/>
              </a:ext>
            </a:extLst>
          </p:cNvPr>
          <p:cNvPicPr>
            <a:picLocks noChangeAspect="1"/>
          </p:cNvPicPr>
          <p:nvPr/>
        </p:nvPicPr>
        <p:blipFill>
          <a:blip r:embed="rId2"/>
          <a:stretch>
            <a:fillRect/>
          </a:stretch>
        </p:blipFill>
        <p:spPr>
          <a:xfrm>
            <a:off x="7535160" y="1331768"/>
            <a:ext cx="4656840" cy="424463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PlaceHolder 1"/>
          <p:cNvSpPr>
            <a:spLocks noGrp="1"/>
          </p:cNvSpPr>
          <p:nvPr>
            <p:ph type="title"/>
          </p:nvPr>
        </p:nvSpPr>
        <p:spPr>
          <a:xfrm>
            <a:off x="654480" y="588240"/>
            <a:ext cx="8806680" cy="102420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Plan du cours</a:t>
            </a:r>
            <a:endParaRPr lang="en-US" sz="3200" b="0" u="none" strike="noStrike">
              <a:solidFill>
                <a:srgbClr val="000000"/>
              </a:solidFill>
              <a:effectLst/>
              <a:uFillTx/>
              <a:latin typeface="Montserrat Regular"/>
            </a:endParaRPr>
          </a:p>
        </p:txBody>
      </p:sp>
      <p:sp>
        <p:nvSpPr>
          <p:cNvPr id="60" name="PlaceHolder 2"/>
          <p:cNvSpPr>
            <a:spLocks noGrp="1"/>
          </p:cNvSpPr>
          <p:nvPr>
            <p:ph/>
          </p:nvPr>
        </p:nvSpPr>
        <p:spPr>
          <a:xfrm>
            <a:off x="766080" y="1375920"/>
            <a:ext cx="7392240" cy="3816000"/>
          </a:xfrm>
          <a:prstGeom prst="rect">
            <a:avLst/>
          </a:prstGeom>
          <a:noFill/>
          <a:ln w="12600">
            <a:noFill/>
          </a:ln>
        </p:spPr>
        <p:txBody>
          <a:bodyPr wrap="square" lIns="50760" tIns="50760" rIns="50760" bIns="50760" anchor="t">
            <a:normAutofit/>
          </a:bodyPr>
          <a:lstStyle/>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Infrastructures à écoulement non interrompu</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Autoroutes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Routes multilane</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Courbes de base vitesse–débit</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Critères du LOS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Débits de service et capacité</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Détermination de la vitesse en écoulement libre</a:t>
            </a:r>
            <a:endParaRPr lang="en-US" sz="1800" b="0" u="none" strike="noStrike">
              <a:solidFill>
                <a:srgbClr val="000000"/>
              </a:solidFill>
              <a:effectLst/>
              <a:uFillTx/>
              <a:latin typeface="Montserrat Regular"/>
            </a:endParaRPr>
          </a:p>
        </p:txBody>
      </p:sp>
      <p:sp>
        <p:nvSpPr>
          <p:cNvPr id="61" name="TextBox 4"/>
          <p:cNvSpPr/>
          <p:nvPr/>
        </p:nvSpPr>
        <p:spPr>
          <a:xfrm>
            <a:off x="698760" y="5342760"/>
            <a:ext cx="8718120" cy="112716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200" b="1" u="none" strike="noStrike">
                <a:solidFill>
                  <a:schemeClr val="dk1"/>
                </a:solidFill>
                <a:effectLst/>
                <a:uFillTx/>
                <a:latin typeface="Montserrat Regular"/>
                <a:ea typeface="Helvetica Neue"/>
              </a:rPr>
              <a:t>Référence principale :</a:t>
            </a:r>
            <a:endParaRPr lang="en-US" sz="1600" b="0" u="none" strike="noStrike">
              <a:solidFill>
                <a:srgbClr val="000000"/>
              </a:solidFill>
              <a:effectLst/>
              <a:uFillTx/>
              <a:latin typeface="Arial"/>
            </a:endParaRPr>
          </a:p>
          <a:p>
            <a:pPr defTabSz="2438280">
              <a:lnSpc>
                <a:spcPct val="90000"/>
              </a:lnSpc>
              <a:tabLst>
                <a:tab pos="0" algn="l"/>
              </a:tabLst>
            </a:pPr>
            <a:r>
              <a:rPr lang="en-US" sz="1400" b="1" u="none" strike="noStrike">
                <a:solidFill>
                  <a:schemeClr val="dk1"/>
                </a:solidFill>
                <a:effectLst/>
                <a:uFillTx/>
                <a:latin typeface="Montserrat Regular"/>
                <a:ea typeface="Helvetica Neue"/>
              </a:rPr>
              <a:t>Roger P. Roess; Elena S. Prassas; William R. McShane, Traffic Engineering, 5th edition, Pearson,  2019 (Chapter 13, pp 275-284)</a:t>
            </a:r>
            <a:endParaRPr lang="en-US" sz="1400" b="0" u="none" strike="noStrike">
              <a:solidFill>
                <a:srgbClr val="000000"/>
              </a:solidFill>
              <a:effectLst/>
              <a:uFillTx/>
              <a:latin typeface="Arial"/>
            </a:endParaRPr>
          </a:p>
          <a:p>
            <a:pPr defTabSz="2438280">
              <a:lnSpc>
                <a:spcPct val="90000"/>
              </a:lnSpc>
              <a:tabLst>
                <a:tab pos="0" algn="l"/>
              </a:tabLst>
            </a:pPr>
            <a:endParaRPr lang="en-US" sz="1400" b="0" u="none" strike="noStrike">
              <a:solidFill>
                <a:srgbClr val="000000"/>
              </a:solidFill>
              <a:effectLst/>
              <a:uFillTx/>
              <a:latin typeface="Arial"/>
            </a:endParaRPr>
          </a:p>
          <a:p>
            <a:pPr defTabSz="2438280">
              <a:lnSpc>
                <a:spcPct val="90000"/>
              </a:lnSpc>
              <a:tabLst>
                <a:tab pos="0" algn="l"/>
              </a:tabLst>
            </a:pPr>
            <a:endParaRPr lang="en-US" sz="1600" b="0" u="none" strike="noStrike">
              <a:solidFill>
                <a:srgbClr val="000000"/>
              </a:solidFill>
              <a:effectLst/>
              <a:uFillTx/>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PlaceHolder 1"/>
          <p:cNvSpPr>
            <a:spLocks noGrp="1"/>
          </p:cNvSpPr>
          <p:nvPr>
            <p:ph type="title"/>
          </p:nvPr>
        </p:nvSpPr>
        <p:spPr>
          <a:xfrm>
            <a:off x="603360" y="539640"/>
            <a:ext cx="896364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675" b="1" u="none" strike="noStrike">
                <a:solidFill>
                  <a:srgbClr val="F26211"/>
                </a:solidFill>
                <a:effectLst/>
                <a:uFillTx/>
                <a:latin typeface="Montserrat Regular"/>
                <a:ea typeface="Jura Light Bold"/>
              </a:rPr>
              <a:t>Determining Vitesse en écoulement libre- Multivoie</a:t>
            </a:r>
            <a:endParaRPr lang="en-US" sz="3200" b="0" u="none" strike="noStrike">
              <a:solidFill>
                <a:srgbClr val="000000"/>
              </a:solidFill>
              <a:effectLst/>
              <a:uFillTx/>
              <a:latin typeface="Montserrat Regular"/>
            </a:endParaRPr>
          </a:p>
        </p:txBody>
      </p:sp>
      <p:sp>
        <p:nvSpPr>
          <p:cNvPr id="154"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914400" lvl="2" indent="-304920" defTabSz="1219320">
              <a:lnSpc>
                <a:spcPct val="90000"/>
              </a:lnSpc>
              <a:spcBef>
                <a:spcPts val="2251"/>
              </a:spcBef>
              <a:buClr>
                <a:srgbClr val="890F00"/>
              </a:buClr>
              <a:buSzPct val="123000"/>
              <a:buFont typeface="Wingdings" charset="2"/>
              <a:buChar char=""/>
            </a:pPr>
            <a:r>
              <a:rPr lang="en-US" sz="2132" b="1" u="none" strike="noStrike">
                <a:solidFill>
                  <a:srgbClr val="000000"/>
                </a:solidFill>
                <a:effectLst/>
                <a:uFillTx/>
                <a:latin typeface="Montserrat Regular"/>
                <a:ea typeface="Helvetica Neue"/>
              </a:rPr>
              <a:t>Équation de la FFS pour une route multilane :</a:t>
            </a:r>
            <a:endParaRPr lang="en-US" sz="2400" b="0" u="none" strike="noStrike">
              <a:solidFill>
                <a:srgbClr val="000000"/>
              </a:solidFill>
              <a:effectLst/>
              <a:uFillTx/>
              <a:latin typeface="Montserrat Regular"/>
            </a:endParaRPr>
          </a:p>
          <a:p>
            <a:pPr indent="0" defTabSz="1219320">
              <a:lnSpc>
                <a:spcPct val="90000"/>
              </a:lnSpc>
              <a:spcBef>
                <a:spcPts val="2251"/>
              </a:spcBef>
              <a:buNone/>
            </a:pPr>
            <a:endParaRPr lang="en-US" sz="2400" b="0" u="none" strike="noStrike">
              <a:solidFill>
                <a:srgbClr val="000000"/>
              </a:solidFill>
              <a:effectLst/>
              <a:uFillTx/>
              <a:latin typeface="Montserrat Regular"/>
            </a:endParaRPr>
          </a:p>
          <a:p>
            <a:pPr indent="0" defTabSz="1219320">
              <a:lnSpc>
                <a:spcPct val="90000"/>
              </a:lnSpc>
              <a:spcBef>
                <a:spcPts val="2251"/>
              </a:spcBef>
              <a:buNone/>
            </a:pPr>
            <a:endParaRPr lang="en-US" sz="2400" b="0" u="none" strike="noStrike">
              <a:solidFill>
                <a:srgbClr val="000000"/>
              </a:solidFill>
              <a:effectLst/>
              <a:uFillTx/>
              <a:latin typeface="Montserrat Regular"/>
            </a:endParaRPr>
          </a:p>
          <a:p>
            <a:pPr indent="0" defTabSz="1219320">
              <a:lnSpc>
                <a:spcPct val="90000"/>
              </a:lnSpc>
              <a:spcBef>
                <a:spcPts val="2251"/>
              </a:spcBef>
              <a:buNone/>
            </a:pPr>
            <a:endParaRPr lang="en-US" sz="2400" b="0" u="none" strike="noStrike">
              <a:solidFill>
                <a:srgbClr val="000000"/>
              </a:solidFill>
              <a:effectLst/>
              <a:uFillTx/>
              <a:latin typeface="Montserrat Regular"/>
            </a:endParaRPr>
          </a:p>
          <a:p>
            <a:pPr indent="0" defTabSz="1219320">
              <a:lnSpc>
                <a:spcPct val="90000"/>
              </a:lnSpc>
              <a:spcBef>
                <a:spcPts val="2251"/>
              </a:spcBef>
              <a:buNone/>
            </a:pPr>
            <a:endParaRPr lang="en-US" sz="24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pPr>
            <a:r>
              <a:rPr lang="en-US" sz="2132" b="0" u="none" strike="noStrike">
                <a:solidFill>
                  <a:srgbClr val="000000"/>
                </a:solidFill>
                <a:effectLst/>
                <a:uFillTx/>
                <a:latin typeface="Montserrat Regular"/>
                <a:ea typeface="Helvetica Neue"/>
              </a:rPr>
              <a:t>Vitesse de base en écoulement libre (route multilane)</a:t>
            </a:r>
            <a:endParaRPr lang="en-US" sz="24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sz="2132" b="1" u="none" strike="noStrike">
                <a:solidFill>
                  <a:srgbClr val="000000"/>
                </a:solidFill>
                <a:effectLst/>
                <a:uFillTx/>
                <a:latin typeface="Montserrat Regular"/>
                <a:ea typeface="Helvetica Neue"/>
              </a:rPr>
              <a:t>60 mi/h pour les routes multilane rurales/suburbaines</a:t>
            </a:r>
            <a:endParaRPr lang="en-US" sz="24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sz="2132" b="0" u="none" strike="noStrike">
                <a:solidFill>
                  <a:srgbClr val="000000"/>
                </a:solidFill>
                <a:effectLst/>
                <a:uFillTx/>
                <a:latin typeface="Montserrat Regular"/>
                <a:ea typeface="Helvetica Neue"/>
              </a:rPr>
              <a:t>Ou selon la limite de vitesse affichée :</a:t>
            </a:r>
            <a:endParaRPr lang="en-US" sz="2400" b="0" u="none" strike="noStrike">
              <a:solidFill>
                <a:srgbClr val="000000"/>
              </a:solidFill>
              <a:effectLst/>
              <a:uFillTx/>
              <a:latin typeface="Montserrat Regular"/>
            </a:endParaRPr>
          </a:p>
          <a:p>
            <a:pPr marL="1828800" lvl="5" indent="-304920" defTabSz="1219320">
              <a:lnSpc>
                <a:spcPct val="90000"/>
              </a:lnSpc>
              <a:spcBef>
                <a:spcPts val="601"/>
              </a:spcBef>
              <a:buClr>
                <a:srgbClr val="890F00"/>
              </a:buClr>
              <a:buSzPct val="123000"/>
              <a:buFont typeface="Wingdings" charset="2"/>
              <a:buChar char=""/>
            </a:pPr>
            <a:r>
              <a:rPr lang="nn-NO" sz="2132" b="0" u="none" strike="noStrike">
                <a:solidFill>
                  <a:srgbClr val="000000"/>
                </a:solidFill>
                <a:effectLst/>
                <a:uFillTx/>
                <a:latin typeface="Montserrat Regular"/>
                <a:ea typeface="Helvetica Neue"/>
              </a:rPr>
              <a:t>Pour 40–45 mi/h → BFFS ≈ limite + 7 mi/h</a:t>
            </a:r>
            <a:endParaRPr lang="en-US" sz="2400" b="0" u="none" strike="noStrike">
              <a:solidFill>
                <a:srgbClr val="000000"/>
              </a:solidFill>
              <a:effectLst/>
              <a:uFillTx/>
              <a:latin typeface="Montserrat Regular"/>
            </a:endParaRPr>
          </a:p>
          <a:p>
            <a:pPr marL="1828800" lvl="5" indent="-304920" defTabSz="1219320">
              <a:lnSpc>
                <a:spcPct val="90000"/>
              </a:lnSpc>
              <a:spcBef>
                <a:spcPts val="601"/>
              </a:spcBef>
              <a:buClr>
                <a:srgbClr val="890F00"/>
              </a:buClr>
              <a:buSzPct val="123000"/>
              <a:buFont typeface="Wingdings" charset="2"/>
              <a:buChar char=""/>
            </a:pPr>
            <a:r>
              <a:rPr lang="nn-NO" sz="2132" b="0" u="none" strike="noStrike">
                <a:solidFill>
                  <a:srgbClr val="000000"/>
                </a:solidFill>
                <a:effectLst/>
                <a:uFillTx/>
                <a:latin typeface="Montserrat Regular"/>
                <a:ea typeface="Helvetica Neue"/>
              </a:rPr>
              <a:t>Pour 50–55 mi/h → BFFS ≈ limite + 5 mi/h</a:t>
            </a:r>
            <a:endParaRPr lang="en-US" sz="2400" b="0" u="none" strike="noStrike">
              <a:solidFill>
                <a:srgbClr val="000000"/>
              </a:solidFill>
              <a:effectLst/>
              <a:uFillTx/>
              <a:latin typeface="Montserrat Regular"/>
            </a:endParaRPr>
          </a:p>
          <a:p>
            <a:pPr indent="0" defTabSz="1219320">
              <a:lnSpc>
                <a:spcPct val="90000"/>
              </a:lnSpc>
              <a:spcBef>
                <a:spcPts val="2251"/>
              </a:spcBef>
              <a:buNone/>
            </a:pPr>
            <a:endParaRPr lang="en-US" sz="2400" b="0" u="none" strike="noStrike">
              <a:solidFill>
                <a:srgbClr val="000000"/>
              </a:solidFill>
              <a:effectLst/>
              <a:uFillTx/>
              <a:latin typeface="Montserrat Regular"/>
            </a:endParaRPr>
          </a:p>
        </p:txBody>
      </p:sp>
      <p:pic>
        <p:nvPicPr>
          <p:cNvPr id="155" name="Picture 5"/>
          <p:cNvPicPr/>
          <p:nvPr/>
        </p:nvPicPr>
        <p:blipFill>
          <a:blip r:embed="rId2"/>
          <a:stretch/>
        </p:blipFill>
        <p:spPr>
          <a:xfrm>
            <a:off x="1033920" y="2172240"/>
            <a:ext cx="4537080" cy="611640"/>
          </a:xfrm>
          <a:prstGeom prst="rect">
            <a:avLst/>
          </a:prstGeom>
          <a:noFill/>
          <a:ln w="0">
            <a:noFill/>
          </a:ln>
        </p:spPr>
      </p:pic>
      <p:pic>
        <p:nvPicPr>
          <p:cNvPr id="3" name="Picture 2" descr="The image depicts a diagram with annotations explaining variables in a formula: BFFS represents base velocity in free flow, fM is an adjustment factor related to central paved surface type, and fA is an adjustment factor linked to access point density.&#10;&#10;AI-generated content may be incorrect.">
            <a:extLst>
              <a:ext uri="{FF2B5EF4-FFF2-40B4-BE49-F238E27FC236}">
                <a16:creationId xmlns:a16="http://schemas.microsoft.com/office/drawing/2014/main" id="{B583D37E-0031-4F11-F661-EC584BA7982D}"/>
              </a:ext>
            </a:extLst>
          </p:cNvPr>
          <p:cNvPicPr>
            <a:picLocks noChangeAspect="1"/>
          </p:cNvPicPr>
          <p:nvPr/>
        </p:nvPicPr>
        <p:blipFill>
          <a:blip r:embed="rId3"/>
          <a:stretch>
            <a:fillRect/>
          </a:stretch>
        </p:blipFill>
        <p:spPr>
          <a:xfrm>
            <a:off x="4600373" y="2783880"/>
            <a:ext cx="4648603" cy="1463167"/>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PlaceHolder 1"/>
          <p:cNvSpPr>
            <a:spLocks noGrp="1"/>
          </p:cNvSpPr>
          <p:nvPr>
            <p:ph type="title"/>
          </p:nvPr>
        </p:nvSpPr>
        <p:spPr>
          <a:xfrm>
            <a:off x="603360" y="539640"/>
            <a:ext cx="9065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675" b="1" u="none" strike="noStrike">
                <a:solidFill>
                  <a:srgbClr val="F26211"/>
                </a:solidFill>
                <a:effectLst/>
                <a:uFillTx/>
                <a:latin typeface="Montserrat Regular"/>
                <a:ea typeface="Jura Light Bold"/>
              </a:rPr>
              <a:t>Determining Vitesse en écoulement libre- Multivoie</a:t>
            </a:r>
            <a:endParaRPr lang="en-US" sz="3200" b="0" u="none" strike="noStrike">
              <a:solidFill>
                <a:srgbClr val="000000"/>
              </a:solidFill>
              <a:effectLst/>
              <a:uFillTx/>
              <a:latin typeface="Montserrat Regular"/>
            </a:endParaRPr>
          </a:p>
        </p:txBody>
      </p:sp>
      <p:sp>
        <p:nvSpPr>
          <p:cNvPr id="158" name="PlaceHolder 2"/>
          <p:cNvSpPr>
            <a:spLocks noGrp="1"/>
          </p:cNvSpPr>
          <p:nvPr>
            <p:ph/>
          </p:nvPr>
        </p:nvSpPr>
        <p:spPr>
          <a:xfrm>
            <a:off x="603360" y="1386720"/>
            <a:ext cx="69318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Wingdings" charset="2"/>
              <a:buChar char=""/>
            </a:pPr>
            <a:r>
              <a:rPr lang="en-US" sz="2549" b="1" u="none" strike="noStrike">
                <a:solidFill>
                  <a:srgbClr val="432411"/>
                </a:solidFill>
                <a:effectLst/>
                <a:uFillTx/>
                <a:latin typeface="Montserrat Regular"/>
                <a:ea typeface="Montserrat Regular"/>
              </a:rPr>
              <a:t>Lane Width Adjustment</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pPr>
            <a:r>
              <a:rPr lang="en-US" sz="1821" b="0" u="none" strike="noStrike">
                <a:solidFill>
                  <a:srgbClr val="000000"/>
                </a:solidFill>
                <a:effectLst/>
                <a:uFillTx/>
                <a:latin typeface="Montserrat Regular"/>
                <a:ea typeface="Helvetica Neue"/>
              </a:rPr>
              <a:t>Largeur de voie de base = 12 ft ; pour des voies plus étroites, la vitesse de base en écoulement libre est réduite de</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C00000"/>
              </a:buClr>
              <a:buSzPct val="123000"/>
              <a:buFont typeface="Wingdings" charset="2"/>
              <a:buChar char=""/>
            </a:pPr>
            <a:r>
              <a:rPr lang="en-US" sz="1821" b="0" i="1" u="sng" strike="noStrike">
                <a:solidFill>
                  <a:srgbClr val="000000"/>
                </a:solidFill>
                <a:effectLst/>
                <a:uFillTx/>
                <a:latin typeface="Montserrat Regular"/>
                <a:ea typeface="Helvetica Neue"/>
              </a:rPr>
              <a:t>&gt; 12 ft → 0.0 mi/h</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C00000"/>
              </a:buClr>
              <a:buSzPct val="123000"/>
              <a:buFont typeface="Wingdings" charset="2"/>
              <a:buChar char=""/>
            </a:pPr>
            <a:r>
              <a:rPr lang="en-US" sz="1821" b="0" i="1" u="none" strike="noStrike">
                <a:solidFill>
                  <a:srgbClr val="000000"/>
                </a:solidFill>
                <a:effectLst/>
                <a:uFillTx/>
                <a:latin typeface="Montserrat Regular"/>
                <a:ea typeface="Helvetica Neue"/>
              </a:rPr>
              <a:t>11 ft → 1.9 mi/h</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C00000"/>
              </a:buClr>
              <a:buSzPct val="123000"/>
              <a:buFont typeface="Wingdings" charset="2"/>
              <a:buChar char=""/>
            </a:pPr>
            <a:r>
              <a:rPr lang="en-US" sz="1821" b="0" i="1" u="none" strike="noStrike">
                <a:solidFill>
                  <a:srgbClr val="000000"/>
                </a:solidFill>
                <a:effectLst/>
                <a:uFillTx/>
                <a:latin typeface="Montserrat Regular"/>
                <a:ea typeface="Helvetica Neue"/>
              </a:rPr>
              <a:t>10 ft → 6.6 mi/h</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1821" b="0" i="1" u="none" strike="noStrike">
                <a:solidFill>
                  <a:srgbClr val="000000"/>
                </a:solidFill>
                <a:effectLst/>
                <a:uFillTx/>
                <a:latin typeface="Montserrat Regular"/>
                <a:ea typeface="Helvetica Neue"/>
              </a:rPr>
              <a:t>Identique aux autoroutes</a:t>
            </a: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F78722"/>
              </a:buClr>
              <a:buSzPct val="123000"/>
              <a:buFont typeface="Wingdings" charset="2"/>
              <a:buChar char=""/>
            </a:pPr>
            <a:r>
              <a:rPr lang="en-US" sz="2549" b="1" u="none" strike="noStrike">
                <a:solidFill>
                  <a:srgbClr val="432411"/>
                </a:solidFill>
                <a:effectLst/>
                <a:uFillTx/>
                <a:latin typeface="Montserrat Regular"/>
                <a:ea typeface="Montserrat Regular"/>
              </a:rPr>
              <a:t>Ajustement du dégagement total</a:t>
            </a:r>
            <a:endParaRPr lang="en-US" sz="28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1821" b="0" u="none" strike="noStrike">
                <a:solidFill>
                  <a:srgbClr val="000000"/>
                </a:solidFill>
                <a:effectLst/>
                <a:uFillTx/>
                <a:latin typeface="Montserrat Regular"/>
                <a:ea typeface="Helvetica Neue"/>
              </a:rPr>
              <a:t>Dégagement latéral total = dégagement droit + dégagement gauche</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1821" b="0" u="none" strike="noStrike">
                <a:solidFill>
                  <a:srgbClr val="000000"/>
                </a:solidFill>
                <a:effectLst/>
                <a:uFillTx/>
                <a:latin typeface="Montserrat Regular"/>
                <a:ea typeface="Helvetica Neue"/>
              </a:rPr>
              <a:t>Valeur maximale par côté = 6 ft</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1821" b="0" u="none" strike="noStrike">
                <a:solidFill>
                  <a:srgbClr val="000000"/>
                </a:solidFill>
                <a:effectLst/>
                <a:uFillTx/>
                <a:latin typeface="Montserrat Regular"/>
                <a:ea typeface="Helvetica Neue"/>
              </a:rPr>
              <a:t>Total de base = 12 ft</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C00000"/>
              </a:buClr>
              <a:buSzPct val="123000"/>
              <a:buFont typeface="Wingdings" charset="2"/>
              <a:buChar char=""/>
            </a:pPr>
            <a:r>
              <a:rPr lang="en-US" sz="1821" b="0" u="none" strike="noStrike">
                <a:solidFill>
                  <a:srgbClr val="000000"/>
                </a:solidFill>
                <a:effectLst/>
                <a:uFillTx/>
                <a:latin typeface="Montserrat Regular"/>
                <a:ea typeface="Helvetica Neue"/>
              </a:rPr>
              <a:t>Pour une route non séparée, on suppose 6 ft à gauche afin d’éviter le double comptage</a:t>
            </a:r>
            <a:endParaRPr lang="en-US" sz="20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p:txBody>
      </p:sp>
      <p:sp>
        <p:nvSpPr>
          <p:cNvPr id="160" name="TextBox 3"/>
          <p:cNvSpPr/>
          <p:nvPr/>
        </p:nvSpPr>
        <p:spPr>
          <a:xfrm>
            <a:off x="8556120" y="5361120"/>
            <a:ext cx="3146040" cy="25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100" b="0" u="none" strike="noStrike">
                <a:solidFill>
                  <a:srgbClr val="000000"/>
                </a:solidFill>
                <a:effectLst/>
                <a:uFillTx/>
                <a:latin typeface="Montserrat Regular"/>
                <a:ea typeface="Helvetica Neue"/>
              </a:rPr>
              <a:t>Source : Traffic Engineering, 5th edition</a:t>
            </a:r>
            <a:endParaRPr lang="en-US" sz="1100" b="0" u="none" strike="noStrike">
              <a:solidFill>
                <a:srgbClr val="000000"/>
              </a:solidFill>
              <a:effectLst/>
              <a:uFillTx/>
              <a:latin typeface="Arial"/>
            </a:endParaRPr>
          </a:p>
        </p:txBody>
      </p:sp>
      <p:pic>
        <p:nvPicPr>
          <p:cNvPr id="3" name="Picture 2" descr="The image is a table that illustrates the relationship between lateral total displacement and flow rate on multi-lane roads, showing various speed reductions for different levels of lateral displacement.&#10;&#10;AI-generated content may be incorrect.">
            <a:extLst>
              <a:ext uri="{FF2B5EF4-FFF2-40B4-BE49-F238E27FC236}">
                <a16:creationId xmlns:a16="http://schemas.microsoft.com/office/drawing/2014/main" id="{C0286B7F-AEF7-464F-BDFB-A801F3AC8B2D}"/>
              </a:ext>
            </a:extLst>
          </p:cNvPr>
          <p:cNvPicPr>
            <a:picLocks noChangeAspect="1"/>
          </p:cNvPicPr>
          <p:nvPr/>
        </p:nvPicPr>
        <p:blipFill>
          <a:blip r:embed="rId2"/>
          <a:stretch>
            <a:fillRect/>
          </a:stretch>
        </p:blipFill>
        <p:spPr>
          <a:xfrm>
            <a:off x="7514913" y="1386720"/>
            <a:ext cx="4677087" cy="39744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PlaceHolder 1"/>
          <p:cNvSpPr>
            <a:spLocks noGrp="1"/>
          </p:cNvSpPr>
          <p:nvPr>
            <p:ph type="title"/>
          </p:nvPr>
        </p:nvSpPr>
        <p:spPr>
          <a:xfrm>
            <a:off x="603360" y="539640"/>
            <a:ext cx="9065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675" b="1" u="none" strike="noStrike">
                <a:solidFill>
                  <a:srgbClr val="F26211"/>
                </a:solidFill>
                <a:effectLst/>
                <a:uFillTx/>
                <a:latin typeface="Montserrat Regular"/>
                <a:ea typeface="Jura Light Bold"/>
              </a:rPr>
              <a:t>Determining Vitesse en écoulement libre- Multivoie</a:t>
            </a:r>
            <a:endParaRPr lang="en-US" sz="3200" b="0" u="none" strike="noStrike">
              <a:solidFill>
                <a:srgbClr val="000000"/>
              </a:solidFill>
              <a:effectLst/>
              <a:uFillTx/>
              <a:latin typeface="Montserrat Regular"/>
            </a:endParaRPr>
          </a:p>
        </p:txBody>
      </p:sp>
      <p:sp>
        <p:nvSpPr>
          <p:cNvPr id="162" name="PlaceHolder 2"/>
          <p:cNvSpPr>
            <a:spLocks noGrp="1"/>
          </p:cNvSpPr>
          <p:nvPr>
            <p:ph/>
          </p:nvPr>
        </p:nvSpPr>
        <p:spPr>
          <a:xfrm>
            <a:off x="603360" y="1386720"/>
            <a:ext cx="69318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Wingdings" charset="2"/>
              <a:buChar char=""/>
            </a:pPr>
            <a:r>
              <a:rPr lang="en-US" sz="1560" b="1" u="none" strike="noStrike">
                <a:solidFill>
                  <a:srgbClr val="432411"/>
                </a:solidFill>
                <a:effectLst/>
                <a:uFillTx/>
                <a:latin typeface="Montserrat Regular"/>
                <a:ea typeface="Montserrat Regular"/>
              </a:rPr>
              <a:t>Ajustement lié au type de terre-plein central</a:t>
            </a:r>
            <a:endParaRPr lang="en-US" sz="20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F78722"/>
              </a:buClr>
              <a:buSzPct val="123000"/>
              <a:buFont typeface="Wingdings" charset="2"/>
              <a:buChar char=""/>
            </a:pPr>
            <a:r>
              <a:rPr lang="en-US" sz="1560" b="1" u="none" strike="noStrike">
                <a:solidFill>
                  <a:srgbClr val="432411"/>
                </a:solidFill>
                <a:effectLst/>
                <a:uFillTx/>
                <a:latin typeface="Montserrat Regular"/>
                <a:ea typeface="Montserrat Regular"/>
              </a:rPr>
              <a:t>Ajustement lié à la densité des points d’accès</a:t>
            </a:r>
            <a:endParaRPr lang="en-US" sz="20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p:txBody>
      </p:sp>
      <p:sp>
        <p:nvSpPr>
          <p:cNvPr id="165" name="TextBox 3"/>
          <p:cNvSpPr/>
          <p:nvPr/>
        </p:nvSpPr>
        <p:spPr>
          <a:xfrm>
            <a:off x="8442360" y="6603480"/>
            <a:ext cx="3146040" cy="25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100" b="0" u="none" strike="noStrike">
                <a:solidFill>
                  <a:srgbClr val="000000"/>
                </a:solidFill>
                <a:effectLst/>
                <a:uFillTx/>
                <a:latin typeface="Montserrat Regular"/>
                <a:ea typeface="Helvetica Neue"/>
              </a:rPr>
              <a:t>Source : Traffic Engineering, 5th edition</a:t>
            </a:r>
            <a:endParaRPr lang="en-US" sz="1100" b="0" u="none" strike="noStrike">
              <a:solidFill>
                <a:srgbClr val="000000"/>
              </a:solidFill>
              <a:effectLst/>
              <a:uFillTx/>
              <a:latin typeface="Arial"/>
            </a:endParaRPr>
          </a:p>
        </p:txBody>
      </p:sp>
      <p:pic>
        <p:nvPicPr>
          <p:cNvPr id="3" name="Picture 2" descr="The image displays a table in Tableau 14.8, showing how traffic flow speed adjustment varies based on the type of central island and road configuration.&#10;&#10;AI-generated content may be incorrect.">
            <a:extLst>
              <a:ext uri="{FF2B5EF4-FFF2-40B4-BE49-F238E27FC236}">
                <a16:creationId xmlns:a16="http://schemas.microsoft.com/office/drawing/2014/main" id="{6F3D2CD3-E590-4B64-F81C-E675F480FF79}"/>
              </a:ext>
            </a:extLst>
          </p:cNvPr>
          <p:cNvPicPr>
            <a:picLocks noChangeAspect="1"/>
          </p:cNvPicPr>
          <p:nvPr/>
        </p:nvPicPr>
        <p:blipFill>
          <a:blip r:embed="rId2"/>
          <a:stretch>
            <a:fillRect/>
          </a:stretch>
        </p:blipFill>
        <p:spPr>
          <a:xfrm>
            <a:off x="5897614" y="1071944"/>
            <a:ext cx="4275086" cy="2397196"/>
          </a:xfrm>
          <a:prstGeom prst="rect">
            <a:avLst/>
          </a:prstGeom>
        </p:spPr>
      </p:pic>
      <p:pic>
        <p:nvPicPr>
          <p:cNvPr id="5" name="Picture 4" descr="The image displays a tableau in Tableau 14.9, illustrating how traffic flow speed adjustment is based on pedestrian access points density, showing various pedestrian density values and corresponding speed adjustments.&#10;&#10;AI-generated content may be incorrect.">
            <a:extLst>
              <a:ext uri="{FF2B5EF4-FFF2-40B4-BE49-F238E27FC236}">
                <a16:creationId xmlns:a16="http://schemas.microsoft.com/office/drawing/2014/main" id="{CB9C30F2-E4E5-B650-99F8-7D56E8C9D1F8}"/>
              </a:ext>
            </a:extLst>
          </p:cNvPr>
          <p:cNvPicPr>
            <a:picLocks noChangeAspect="1"/>
          </p:cNvPicPr>
          <p:nvPr/>
        </p:nvPicPr>
        <p:blipFill>
          <a:blip r:embed="rId3"/>
          <a:stretch>
            <a:fillRect/>
          </a:stretch>
        </p:blipFill>
        <p:spPr>
          <a:xfrm>
            <a:off x="5897614" y="3680135"/>
            <a:ext cx="4275086" cy="284476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Exemple-1</a:t>
            </a:r>
            <a:endParaRPr lang="en-US" sz="3200" b="0" u="none" strike="noStrike">
              <a:solidFill>
                <a:srgbClr val="000000"/>
              </a:solidFill>
              <a:effectLst/>
              <a:uFillTx/>
              <a:latin typeface="Montserrat Regular"/>
            </a:endParaRPr>
          </a:p>
        </p:txBody>
      </p:sp>
      <p:sp>
        <p:nvSpPr>
          <p:cNvPr id="167" name="PlaceHolder 2"/>
          <p:cNvSpPr>
            <a:spLocks noGrp="1"/>
          </p:cNvSpPr>
          <p:nvPr>
            <p:ph/>
          </p:nvPr>
        </p:nvSpPr>
        <p:spPr>
          <a:xfrm>
            <a:off x="603360" y="1258560"/>
            <a:ext cx="948852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180" b="0" u="none" strike="noStrike">
                <a:solidFill>
                  <a:srgbClr val="432411"/>
                </a:solidFill>
                <a:effectLst/>
                <a:uFillTx/>
                <a:latin typeface="Montserrat Regular"/>
                <a:ea typeface="Montserrat Regular"/>
              </a:rPr>
              <a:t>Une ancienne autoroute urbaine à 6 voies présente les caractéristiques suivantes : voies de 11 ft ; obstacles routiers fréquents situés à 2 ft du bord droit de la chaussée ; densité totale de bretelles de 3 bretelles/mile.</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180" b="0" u="none" strike="noStrike">
                <a:solidFill>
                  <a:srgbClr val="432411"/>
                </a:solidFill>
                <a:effectLst/>
                <a:uFillTx/>
                <a:latin typeface="Montserrat Regular"/>
                <a:ea typeface="Montserrat Regular"/>
              </a:rPr>
              <a:t>Quelle est la vitesse en écoulement libre de cette autoroute ?</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180" b="1" u="none" strike="noStrike">
                <a:solidFill>
                  <a:srgbClr val="432411"/>
                </a:solidFill>
                <a:effectLst/>
                <a:uFillTx/>
                <a:latin typeface="Montserrat Regular"/>
                <a:ea typeface="Montserrat Regular"/>
              </a:rPr>
              <a:t>Solution :</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180" b="0" u="none" strike="noStrike">
                <a:solidFill>
                  <a:srgbClr val="432411"/>
                </a:solidFill>
                <a:effectLst/>
                <a:uFillTx/>
                <a:latin typeface="Montserrat Regular"/>
                <a:ea typeface="Montserrat Regular"/>
              </a:rPr>
              <a:t>La vitesse en écoulement libre d’une autoroute peut être estimée à l’aide de l’équation</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68" name="Picture 11"/>
          <p:cNvPicPr/>
          <p:nvPr/>
        </p:nvPicPr>
        <p:blipFill>
          <a:blip r:embed="rId2"/>
          <a:stretch/>
        </p:blipFill>
        <p:spPr>
          <a:xfrm>
            <a:off x="2531880" y="4799520"/>
            <a:ext cx="5631480" cy="670680"/>
          </a:xfrm>
          <a:prstGeom prst="rect">
            <a:avLst/>
          </a:prstGeom>
          <a:noFill/>
          <a:ln w="0">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Exemple-1</a:t>
            </a:r>
            <a:endParaRPr lang="en-US" sz="3200" b="0" u="none" strike="noStrike">
              <a:solidFill>
                <a:srgbClr val="000000"/>
              </a:solidFill>
              <a:effectLst/>
              <a:uFillTx/>
              <a:latin typeface="Montserrat Regular"/>
            </a:endParaRPr>
          </a:p>
        </p:txBody>
      </p:sp>
      <p:sp>
        <p:nvSpPr>
          <p:cNvPr id="170" name="PlaceHolder 2"/>
          <p:cNvSpPr>
            <a:spLocks noGrp="1"/>
          </p:cNvSpPr>
          <p:nvPr>
            <p:ph/>
          </p:nvPr>
        </p:nvSpPr>
        <p:spPr>
          <a:xfrm>
            <a:off x="603360" y="1258560"/>
            <a:ext cx="96580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400" b="1" u="none" strike="noStrike">
                <a:solidFill>
                  <a:srgbClr val="432411"/>
                </a:solidFill>
                <a:effectLst/>
                <a:uFillTx/>
                <a:latin typeface="Montserrat Regular"/>
                <a:ea typeface="Montserrat Regular"/>
              </a:rPr>
              <a:t>Solution :</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400" b="0" u="none" strike="noStrike">
                <a:solidFill>
                  <a:srgbClr val="432411"/>
                </a:solidFill>
                <a:effectLst/>
                <a:uFillTx/>
                <a:latin typeface="Montserrat Regular"/>
                <a:ea typeface="Montserrat Regular"/>
              </a:rPr>
              <a:t>Les valeurs suivantes sont utilisées dans ce calcul :</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 1,9 mi/h (ajustement pour des voies de 11 ft, voir le tableau de la diapositive 30)</a:t>
            </a:r>
            <a:endParaRPr lang="en-US" sz="18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 1,6 mi/h (dégagement latéral de 2 ft, 3 voies, voir le tableau de la diapositive 30)</a:t>
            </a:r>
            <a:endParaRPr lang="en-US" sz="20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TRD = 3 bretelles/mi (donné)</a:t>
            </a: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400" b="0" u="none" strike="noStrike">
                <a:solidFill>
                  <a:srgbClr val="432411"/>
                </a:solidFill>
                <a:effectLst/>
                <a:uFillTx/>
                <a:latin typeface="Montserrat Regular"/>
                <a:ea typeface="Montserrat Regular"/>
              </a:rPr>
              <a:t>Ainsi,</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71" name="Picture 2"/>
          <p:cNvPicPr/>
          <p:nvPr/>
        </p:nvPicPr>
        <p:blipFill>
          <a:blip r:embed="rId2"/>
          <a:stretch/>
        </p:blipFill>
        <p:spPr>
          <a:xfrm>
            <a:off x="1444320" y="2482920"/>
            <a:ext cx="487080" cy="327600"/>
          </a:xfrm>
          <a:prstGeom prst="rect">
            <a:avLst/>
          </a:prstGeom>
          <a:noFill/>
          <a:ln w="0">
            <a:noFill/>
          </a:ln>
        </p:spPr>
      </p:pic>
      <p:pic>
        <p:nvPicPr>
          <p:cNvPr id="172" name="Picture 3"/>
          <p:cNvPicPr/>
          <p:nvPr/>
        </p:nvPicPr>
        <p:blipFill>
          <a:blip r:embed="rId3"/>
          <a:stretch/>
        </p:blipFill>
        <p:spPr>
          <a:xfrm>
            <a:off x="1444320" y="3041640"/>
            <a:ext cx="519840" cy="387000"/>
          </a:xfrm>
          <a:prstGeom prst="rect">
            <a:avLst/>
          </a:prstGeom>
          <a:noFill/>
          <a:ln w="0">
            <a:noFill/>
          </a:ln>
        </p:spPr>
      </p:pic>
      <p:pic>
        <p:nvPicPr>
          <p:cNvPr id="173" name="Picture 4"/>
          <p:cNvPicPr/>
          <p:nvPr/>
        </p:nvPicPr>
        <p:blipFill>
          <a:blip r:embed="rId4"/>
          <a:stretch/>
        </p:blipFill>
        <p:spPr>
          <a:xfrm>
            <a:off x="3207600" y="4479120"/>
            <a:ext cx="4762080" cy="1565640"/>
          </a:xfrm>
          <a:prstGeom prst="rect">
            <a:avLst/>
          </a:prstGeom>
          <a:noFill/>
          <a:ln w="0">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43380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Exemple-2</a:t>
            </a:r>
            <a:endParaRPr lang="en-US" sz="3200" b="0" u="none" strike="noStrike">
              <a:solidFill>
                <a:srgbClr val="000000"/>
              </a:solidFill>
              <a:effectLst/>
              <a:uFillTx/>
              <a:latin typeface="Montserrat Regular"/>
            </a:endParaRPr>
          </a:p>
        </p:txBody>
      </p:sp>
      <p:sp>
        <p:nvSpPr>
          <p:cNvPr id="175" name="PlaceHolder 2"/>
          <p:cNvSpPr>
            <a:spLocks noGrp="1"/>
          </p:cNvSpPr>
          <p:nvPr>
            <p:ph/>
          </p:nvPr>
        </p:nvSpPr>
        <p:spPr>
          <a:xfrm>
            <a:off x="433800" y="1258560"/>
            <a:ext cx="96580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400" b="0" u="none" strike="noStrike">
                <a:solidFill>
                  <a:srgbClr val="432411"/>
                </a:solidFill>
                <a:effectLst/>
                <a:uFillTx/>
                <a:latin typeface="Montserrat Regular"/>
                <a:ea typeface="Montserrat Regular"/>
              </a:rPr>
              <a:t>Une route multilane non séparée à quatre voies en zone suburbaine présente les caractéristiques suivantes : limite de vitesse affichée = 50 mi/h, voies de 11 ft ; obstacles fréquents situés à 4 ft du bord droit de la chaussée ; 30 points d’accès/mile du côté droit de l’infrastructure.</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400" b="0" u="none" strike="noStrike">
                <a:solidFill>
                  <a:srgbClr val="432411"/>
                </a:solidFill>
                <a:effectLst/>
                <a:uFillTx/>
                <a:latin typeface="Montserrat Regular"/>
                <a:ea typeface="Montserrat Regular"/>
              </a:rPr>
              <a:t>Quelle est la vitesse en écoulement libre pour la direction décrite ?</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400" b="1" u="none" strike="noStrike">
                <a:solidFill>
                  <a:srgbClr val="432411"/>
                </a:solidFill>
                <a:effectLst/>
                <a:uFillTx/>
                <a:latin typeface="Montserrat Regular"/>
                <a:ea typeface="Montserrat Regular"/>
              </a:rPr>
              <a:t>Solution</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400" b="0" u="none" strike="noStrike">
                <a:solidFill>
                  <a:srgbClr val="432411"/>
                </a:solidFill>
                <a:effectLst/>
                <a:uFillTx/>
                <a:latin typeface="Montserrat Regular"/>
                <a:ea typeface="Montserrat Regular"/>
              </a:rPr>
              <a:t>La vitesse en écoulement libre d’une route multilane est calculée à l’aide de l’équation</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76" name="Picture 5"/>
          <p:cNvPicPr/>
          <p:nvPr/>
        </p:nvPicPr>
        <p:blipFill>
          <a:blip r:embed="rId2"/>
          <a:stretch/>
        </p:blipFill>
        <p:spPr>
          <a:xfrm>
            <a:off x="2934015" y="5479755"/>
            <a:ext cx="4901400" cy="619200"/>
          </a:xfrm>
          <a:prstGeom prst="rect">
            <a:avLst/>
          </a:prstGeom>
          <a:noFill/>
          <a:ln w="0">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43380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Exemple-2</a:t>
            </a:r>
            <a:endParaRPr lang="en-US" sz="3200" b="0" u="none" strike="noStrike">
              <a:solidFill>
                <a:srgbClr val="000000"/>
              </a:solidFill>
              <a:effectLst/>
              <a:uFillTx/>
              <a:latin typeface="Montserrat Regular"/>
            </a:endParaRPr>
          </a:p>
        </p:txBody>
      </p:sp>
      <p:sp>
        <p:nvSpPr>
          <p:cNvPr id="178" name="PlaceHolder 2"/>
          <p:cNvSpPr>
            <a:spLocks noGrp="1"/>
          </p:cNvSpPr>
          <p:nvPr>
            <p:ph/>
          </p:nvPr>
        </p:nvSpPr>
        <p:spPr>
          <a:xfrm>
            <a:off x="433800" y="1258560"/>
            <a:ext cx="96580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400" b="1" u="none" strike="noStrike">
                <a:solidFill>
                  <a:srgbClr val="432411"/>
                </a:solidFill>
                <a:effectLst/>
                <a:uFillTx/>
                <a:latin typeface="Montserrat Regular"/>
                <a:ea typeface="Montserrat Regular"/>
              </a:rPr>
              <a:t>Solution</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000" b="0" u="none" strike="noStrike">
                <a:solidFill>
                  <a:srgbClr val="432411"/>
                </a:solidFill>
                <a:effectLst/>
                <a:uFillTx/>
                <a:latin typeface="Montserrat Regular"/>
                <a:ea typeface="Montserrat Regular"/>
              </a:rPr>
              <a:t>La vitesse de base en écoulement libre, fondée sur la limite affichée de 50 mi/h, est calculée comme suit : 50 + 5 = 55 mi/h</a:t>
            </a:r>
            <a:endParaRPr lang="en-US" sz="20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000" b="0" u="none" strike="noStrike">
                <a:solidFill>
                  <a:srgbClr val="432411"/>
                </a:solidFill>
                <a:effectLst/>
                <a:uFillTx/>
                <a:latin typeface="Montserrat Regular"/>
                <a:ea typeface="Montserrat Regular"/>
              </a:rPr>
              <a:t>Les ajustements de la vitesse de base en écoulement libre sont les suivants :</a:t>
            </a:r>
            <a:endParaRPr lang="en-US" sz="20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1600" b="1" u="none" strike="noStrike">
                <a:solidFill>
                  <a:srgbClr val="000000"/>
                </a:solidFill>
                <a:effectLst/>
                <a:uFillTx/>
                <a:latin typeface="Montserrat Regular"/>
                <a:ea typeface="Helvetica Neue"/>
              </a:rPr>
              <a:t>= 1,9 mi/h (pour des voies de 11 ft)</a:t>
            </a:r>
            <a:endParaRPr lang="en-US" sz="16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1600" b="0" u="none" strike="noStrike">
                <a:solidFill>
                  <a:srgbClr val="000000"/>
                </a:solidFill>
                <a:effectLst/>
                <a:uFillTx/>
                <a:latin typeface="Montserrat Regular"/>
                <a:ea typeface="Helvetica Neue"/>
              </a:rPr>
              <a:t>= 0,4 mi/h (dégagement latéral total = 10 ft, route à 4 voies)</a:t>
            </a:r>
            <a:endParaRPr lang="en-US" sz="16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1600" b="0" u="none" strike="noStrike">
                <a:solidFill>
                  <a:srgbClr val="000000"/>
                </a:solidFill>
                <a:effectLst/>
                <a:uFillTx/>
                <a:latin typeface="Montserrat Regular"/>
                <a:ea typeface="Helvetica Neue"/>
              </a:rPr>
              <a:t>= 1,6 mi/h (ajustement de terre-plein pour une route non séparée)</a:t>
            </a:r>
            <a:endParaRPr lang="en-US" sz="16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1600" b="0" u="none" strike="noStrike">
                <a:solidFill>
                  <a:srgbClr val="000000"/>
                </a:solidFill>
                <a:effectLst/>
                <a:uFillTx/>
                <a:latin typeface="Montserrat Regular"/>
                <a:ea typeface="Helvetica Neue"/>
              </a:rPr>
              <a:t>= 7,5 mi/h (ajustement pour 30 points d’accès/mi)</a:t>
            </a:r>
            <a:endParaRPr lang="en-US" sz="16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000" b="0" u="none" strike="noStrike">
                <a:solidFill>
                  <a:srgbClr val="432411"/>
                </a:solidFill>
                <a:effectLst/>
                <a:uFillTx/>
                <a:latin typeface="Montserrat Regular"/>
                <a:ea typeface="Montserrat Regular"/>
              </a:rPr>
              <a:t>Ainsi,</a:t>
            </a: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1600" b="0" u="none" strike="noStrike">
              <a:solidFill>
                <a:srgbClr val="000000"/>
              </a:solidFill>
              <a:effectLst/>
              <a:uFillTx/>
              <a:latin typeface="Montserrat Regular"/>
            </a:endParaRPr>
          </a:p>
          <a:p>
            <a:pPr marL="609480" indent="0" defTabSz="1219320">
              <a:lnSpc>
                <a:spcPct val="90000"/>
              </a:lnSpc>
              <a:spcBef>
                <a:spcPts val="2251"/>
              </a:spcBef>
              <a:buNone/>
              <a:tabLst>
                <a:tab pos="0" algn="l"/>
              </a:tabLst>
            </a:pPr>
            <a:endParaRPr lang="en-US" sz="1600" b="0" u="none" strike="noStrike">
              <a:solidFill>
                <a:srgbClr val="000000"/>
              </a:solidFill>
              <a:effectLst/>
              <a:uFillTx/>
              <a:latin typeface="Montserrat Regular"/>
            </a:endParaRPr>
          </a:p>
        </p:txBody>
      </p:sp>
      <p:pic>
        <p:nvPicPr>
          <p:cNvPr id="179" name="Picture 2"/>
          <p:cNvPicPr/>
          <p:nvPr/>
        </p:nvPicPr>
        <p:blipFill>
          <a:blip r:embed="rId2"/>
          <a:stretch/>
        </p:blipFill>
        <p:spPr>
          <a:xfrm>
            <a:off x="1329840" y="3306960"/>
            <a:ext cx="484200" cy="303840"/>
          </a:xfrm>
          <a:prstGeom prst="rect">
            <a:avLst/>
          </a:prstGeom>
          <a:noFill/>
          <a:ln w="0">
            <a:noFill/>
          </a:ln>
        </p:spPr>
      </p:pic>
      <p:pic>
        <p:nvPicPr>
          <p:cNvPr id="180" name="Picture 3"/>
          <p:cNvPicPr/>
          <p:nvPr/>
        </p:nvPicPr>
        <p:blipFill>
          <a:blip r:embed="rId3"/>
          <a:stretch/>
        </p:blipFill>
        <p:spPr>
          <a:xfrm>
            <a:off x="1329840" y="3788640"/>
            <a:ext cx="500040" cy="287280"/>
          </a:xfrm>
          <a:prstGeom prst="rect">
            <a:avLst/>
          </a:prstGeom>
          <a:noFill/>
          <a:ln w="0">
            <a:noFill/>
          </a:ln>
        </p:spPr>
      </p:pic>
      <p:pic>
        <p:nvPicPr>
          <p:cNvPr id="181" name="Picture 4"/>
          <p:cNvPicPr/>
          <p:nvPr/>
        </p:nvPicPr>
        <p:blipFill>
          <a:blip r:embed="rId4"/>
          <a:stretch/>
        </p:blipFill>
        <p:spPr>
          <a:xfrm>
            <a:off x="1329840" y="4255920"/>
            <a:ext cx="357120" cy="317160"/>
          </a:xfrm>
          <a:prstGeom prst="rect">
            <a:avLst/>
          </a:prstGeom>
          <a:noFill/>
          <a:ln w="0">
            <a:noFill/>
          </a:ln>
        </p:spPr>
      </p:pic>
      <p:pic>
        <p:nvPicPr>
          <p:cNvPr id="182" name="Picture 6"/>
          <p:cNvPicPr/>
          <p:nvPr/>
        </p:nvPicPr>
        <p:blipFill>
          <a:blip r:embed="rId5"/>
          <a:stretch/>
        </p:blipFill>
        <p:spPr>
          <a:xfrm>
            <a:off x="1340640" y="4753080"/>
            <a:ext cx="346320" cy="317160"/>
          </a:xfrm>
          <a:prstGeom prst="rect">
            <a:avLst/>
          </a:prstGeom>
          <a:noFill/>
          <a:ln w="0">
            <a:noFill/>
          </a:ln>
        </p:spPr>
      </p:pic>
      <p:pic>
        <p:nvPicPr>
          <p:cNvPr id="183" name="Picture 7"/>
          <p:cNvPicPr/>
          <p:nvPr/>
        </p:nvPicPr>
        <p:blipFill>
          <a:blip r:embed="rId6"/>
          <a:stretch/>
        </p:blipFill>
        <p:spPr>
          <a:xfrm>
            <a:off x="2277360" y="5599440"/>
            <a:ext cx="5067360" cy="491040"/>
          </a:xfrm>
          <a:prstGeom prst="rect">
            <a:avLst/>
          </a:prstGeom>
          <a:noFill/>
          <a:ln w="0">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603360" y="539640"/>
            <a:ext cx="78894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85" name="PlaceHolder 2"/>
          <p:cNvSpPr>
            <a:spLocks noGrp="1"/>
          </p:cNvSpPr>
          <p:nvPr>
            <p:ph/>
          </p:nvPr>
        </p:nvSpPr>
        <p:spPr>
          <a:xfrm>
            <a:off x="603360" y="1386720"/>
            <a:ext cx="71715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516" b="0" u="none" strike="noStrike">
                <a:solidFill>
                  <a:srgbClr val="432411"/>
                </a:solidFill>
                <a:effectLst/>
                <a:uFillTx/>
                <a:latin typeface="Montserrat Regular"/>
                <a:ea typeface="Montserrat Regular"/>
              </a:rPr>
              <a:t>Choix de la courbe FFS correcte</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156" b="0" u="none" strike="noStrike">
                <a:solidFill>
                  <a:srgbClr val="432411"/>
                </a:solidFill>
                <a:effectLst/>
                <a:uFillTx/>
                <a:latin typeface="Montserrat Regular"/>
                <a:ea typeface="Montserrat Regular"/>
              </a:rPr>
              <a:t>Ne pas interpoler les courbes.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156" b="0" u="none" strike="noStrike">
                <a:solidFill>
                  <a:srgbClr val="432411"/>
                </a:solidFill>
                <a:effectLst/>
                <a:uFillTx/>
                <a:latin typeface="Montserrat Regular"/>
                <a:ea typeface="Montserrat Regular"/>
              </a:rPr>
              <a:t>Utiliser la courbe la plus proche comme indiqué dans le tableau.</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797" b="0" u="none" strike="noStrike">
                <a:solidFill>
                  <a:srgbClr val="000000"/>
                </a:solidFill>
                <a:effectLst/>
                <a:uFillTx/>
                <a:latin typeface="Montserrat Regular"/>
                <a:ea typeface="Helvetica Neue"/>
              </a:rPr>
              <a:t>Exemple : dans les exemples précédents, les vitesses en écoulement libre ont été estimées à 63,8 mi/h pour l’autoroute (exemple 1) et à 43,6 mi/h pour la route multilane (exemple 2). Déterminez les courbes FFS correctes.</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797" b="0" u="none" strike="noStrike">
                <a:solidFill>
                  <a:srgbClr val="000000"/>
                </a:solidFill>
                <a:effectLst/>
                <a:uFillTx/>
                <a:latin typeface="Montserrat Regular"/>
                <a:ea typeface="Helvetica Neue"/>
              </a:rPr>
              <a:t>Pour une vitesse en écoulement libre de 63,8 mi/h =&gt; la courbe FFS est 65 mi/h</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797" b="0" u="none" strike="noStrike">
                <a:solidFill>
                  <a:srgbClr val="000000"/>
                </a:solidFill>
                <a:effectLst/>
                <a:uFillTx/>
                <a:latin typeface="Montserrat Regular"/>
                <a:ea typeface="Helvetica Neue"/>
              </a:rPr>
              <a:t>Pour une vitesse en écoulement libre de 43,6 mi/h =&gt; la courbe FFS est 45 mi/h</a:t>
            </a: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86" name="Picture 5" descr="A table with numbers and lines&#10;&#10;AI-generated content may be incorrect."/>
          <p:cNvPicPr/>
          <p:nvPr/>
        </p:nvPicPr>
        <p:blipFill>
          <a:blip r:embed="rId2"/>
          <a:srcRect l="10020" t="18333" r="9176" b="2100"/>
          <a:stretch/>
        </p:blipFill>
        <p:spPr>
          <a:xfrm>
            <a:off x="7775280" y="2366640"/>
            <a:ext cx="4539600" cy="2980080"/>
          </a:xfrm>
          <a:prstGeom prst="rect">
            <a:avLst/>
          </a:prstGeom>
          <a:noFill/>
          <a:ln w="0">
            <a:noFill/>
          </a:ln>
        </p:spPr>
      </p:pic>
      <p:cxnSp>
        <p:nvCxnSpPr>
          <p:cNvPr id="187" name="Straight Arrow Connector 4"/>
          <p:cNvCxnSpPr>
            <a:endCxn id="186" idx="1"/>
          </p:cNvCxnSpPr>
          <p:nvPr/>
        </p:nvCxnSpPr>
        <p:spPr>
          <a:xfrm flipV="1">
            <a:off x="6972120" y="3856680"/>
            <a:ext cx="803520" cy="915480"/>
          </a:xfrm>
          <a:prstGeom prst="straightConnector1">
            <a:avLst/>
          </a:prstGeom>
          <a:ln>
            <a:solidFill>
              <a:srgbClr val="850E00"/>
            </a:solidFill>
            <a:round/>
            <a:tailEnd type="triangle" w="med" len="med"/>
          </a:ln>
        </p:spPr>
      </p:cxnSp>
      <p:cxnSp>
        <p:nvCxnSpPr>
          <p:cNvPr id="188" name="Straight Arrow Connector 7"/>
          <p:cNvCxnSpPr/>
          <p:nvPr/>
        </p:nvCxnSpPr>
        <p:spPr>
          <a:xfrm flipV="1">
            <a:off x="7200720" y="5200560"/>
            <a:ext cx="574920" cy="362160"/>
          </a:xfrm>
          <a:prstGeom prst="straightConnector1">
            <a:avLst/>
          </a:prstGeom>
          <a:ln>
            <a:solidFill>
              <a:srgbClr val="850E00"/>
            </a:solidFill>
            <a:round/>
            <a:tailEnd type="triangle" w="med" len="med"/>
          </a:ln>
        </p:spPr>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le débit d’analyse</a:t>
            </a:r>
            <a:endParaRPr lang="en-US" sz="3200" b="0" u="none" strike="noStrike">
              <a:solidFill>
                <a:srgbClr val="000000"/>
              </a:solidFill>
              <a:effectLst/>
              <a:uFillTx/>
              <a:latin typeface="Montserrat Regular"/>
            </a:endParaRPr>
          </a:p>
        </p:txBody>
      </p:sp>
      <p:sp>
        <p:nvSpPr>
          <p:cNvPr id="190"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304" b="0" u="none" strike="noStrike">
                <a:solidFill>
                  <a:srgbClr val="432411"/>
                </a:solidFill>
                <a:effectLst/>
                <a:uFillTx/>
                <a:latin typeface="Montserrat Regular"/>
                <a:ea typeface="Montserrat Regular"/>
              </a:rPr>
              <a:t>Cette étape comprend les tâches suivantes</a:t>
            </a:r>
            <a:endParaRPr lang="en-US" sz="2800" b="0" u="none" strike="noStrike">
              <a:solidFill>
                <a:srgbClr val="000000"/>
              </a:solidFill>
              <a:effectLst/>
              <a:uFillTx/>
              <a:latin typeface="Montserrat Regular"/>
            </a:endParaRPr>
          </a:p>
          <a:p>
            <a:pPr marL="609480" lvl="1" indent="-304920" defTabSz="1219320">
              <a:lnSpc>
                <a:spcPct val="90000"/>
              </a:lnSpc>
              <a:spcBef>
                <a:spcPts val="601"/>
              </a:spcBef>
              <a:buClr>
                <a:srgbClr val="890F00"/>
              </a:buClr>
              <a:buSzPct val="123000"/>
              <a:buFont typeface="Wingdings" charset="2"/>
              <a:buChar char=""/>
              <a:tabLst>
                <a:tab pos="0" algn="l"/>
              </a:tabLst>
            </a:pPr>
            <a:r>
              <a:rPr lang="en-US" sz="1646" b="0" u="none" strike="noStrike">
                <a:solidFill>
                  <a:srgbClr val="000000"/>
                </a:solidFill>
                <a:effectLst/>
                <a:uFillTx/>
                <a:latin typeface="Montserrat Regular"/>
                <a:ea typeface="Helvetica Neue"/>
              </a:rPr>
              <a:t>Ajuster pour le PHF</a:t>
            </a:r>
            <a:endParaRPr lang="en-US" sz="2000" b="0" u="none" strike="noStrike">
              <a:solidFill>
                <a:srgbClr val="000000"/>
              </a:solidFill>
              <a:effectLst/>
              <a:uFillTx/>
              <a:latin typeface="Montserrat Regular"/>
            </a:endParaRPr>
          </a:p>
          <a:p>
            <a:pPr marL="609480" lvl="1" indent="-304920" defTabSz="1219320">
              <a:lnSpc>
                <a:spcPct val="90000"/>
              </a:lnSpc>
              <a:spcBef>
                <a:spcPts val="601"/>
              </a:spcBef>
              <a:buClr>
                <a:srgbClr val="890F00"/>
              </a:buClr>
              <a:buSzPct val="123000"/>
              <a:buFont typeface="Wingdings" charset="2"/>
              <a:buChar char=""/>
              <a:tabLst>
                <a:tab pos="0" algn="l"/>
              </a:tabLst>
            </a:pPr>
            <a:r>
              <a:rPr lang="en-US" sz="1646" b="0" u="none" strike="noStrike">
                <a:solidFill>
                  <a:srgbClr val="000000"/>
                </a:solidFill>
                <a:effectLst/>
                <a:uFillTx/>
                <a:latin typeface="Montserrat Regular"/>
                <a:ea typeface="Helvetica Neue"/>
              </a:rPr>
              <a:t>Ajuster selon la composition du trafic</a:t>
            </a:r>
            <a:endParaRPr lang="en-US" sz="2000" b="0" u="none" strike="noStrike">
              <a:solidFill>
                <a:srgbClr val="000000"/>
              </a:solidFill>
              <a:effectLst/>
              <a:uFillTx/>
              <a:latin typeface="Montserrat Regular"/>
            </a:endParaRPr>
          </a:p>
          <a:p>
            <a:pPr marL="609480" lvl="1" indent="-304920" defTabSz="1219320">
              <a:lnSpc>
                <a:spcPct val="90000"/>
              </a:lnSpc>
              <a:spcBef>
                <a:spcPts val="601"/>
              </a:spcBef>
              <a:buClr>
                <a:srgbClr val="890F00"/>
              </a:buClr>
              <a:buSzPct val="123000"/>
              <a:buFont typeface="Wingdings" charset="2"/>
              <a:buChar char=""/>
              <a:tabLst>
                <a:tab pos="0" algn="l"/>
              </a:tabLst>
            </a:pPr>
            <a:r>
              <a:rPr lang="en-US" sz="1646" b="0" u="none" strike="noStrike">
                <a:solidFill>
                  <a:srgbClr val="000000"/>
                </a:solidFill>
                <a:effectLst/>
                <a:uFillTx/>
                <a:latin typeface="Montserrat Regular"/>
                <a:ea typeface="Helvetica Neue"/>
              </a:rPr>
              <a:t>Ajuster selon la population de conducteurs</a:t>
            </a:r>
            <a:endParaRPr lang="en-US" sz="2000" b="0" u="none" strike="noStrike">
              <a:solidFill>
                <a:srgbClr val="000000"/>
              </a:solidFill>
              <a:effectLst/>
              <a:uFillTx/>
              <a:latin typeface="Montserrat Regular"/>
            </a:endParaRPr>
          </a:p>
        </p:txBody>
      </p:sp>
      <p:pic>
        <p:nvPicPr>
          <p:cNvPr id="191" name="Picture 3"/>
          <p:cNvPicPr/>
          <p:nvPr/>
        </p:nvPicPr>
        <p:blipFill>
          <a:blip r:embed="rId2"/>
          <a:stretch/>
        </p:blipFill>
        <p:spPr>
          <a:xfrm>
            <a:off x="5306760" y="2796480"/>
            <a:ext cx="3056760" cy="1077120"/>
          </a:xfrm>
          <a:prstGeom prst="rect">
            <a:avLst/>
          </a:prstGeom>
          <a:noFill/>
          <a:ln w="0">
            <a:noFill/>
          </a:ln>
        </p:spPr>
      </p:pic>
      <p:pic>
        <p:nvPicPr>
          <p:cNvPr id="192" name="Picture 5"/>
          <p:cNvPicPr/>
          <p:nvPr/>
        </p:nvPicPr>
        <p:blipFill>
          <a:blip r:embed="rId3"/>
          <a:stretch/>
        </p:blipFill>
        <p:spPr>
          <a:xfrm>
            <a:off x="933480" y="3916440"/>
            <a:ext cx="8949240" cy="2789640"/>
          </a:xfrm>
          <a:prstGeom prst="rect">
            <a:avLst/>
          </a:prstGeom>
          <a:noFill/>
          <a:ln w="0">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le débit d’analyse</a:t>
            </a:r>
            <a:endParaRPr lang="en-US" sz="3200" b="0" u="none" strike="noStrike">
              <a:solidFill>
                <a:srgbClr val="000000"/>
              </a:solidFill>
              <a:effectLst/>
              <a:uFillTx/>
              <a:latin typeface="Montserrat Regular"/>
            </a:endParaRPr>
          </a:p>
        </p:txBody>
      </p:sp>
      <p:sp>
        <p:nvSpPr>
          <p:cNvPr id="194" name="PlaceHolder 2"/>
          <p:cNvSpPr>
            <a:spLocks noGrp="1"/>
          </p:cNvSpPr>
          <p:nvPr>
            <p:ph/>
          </p:nvPr>
        </p:nvSpPr>
        <p:spPr>
          <a:xfrm>
            <a:off x="603360" y="1157400"/>
            <a:ext cx="91746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353" b="0" u="none" strike="noStrike">
                <a:solidFill>
                  <a:srgbClr val="432411"/>
                </a:solidFill>
                <a:effectLst/>
                <a:uFillTx/>
                <a:latin typeface="Montserrat Regular"/>
                <a:ea typeface="Montserrat Regular"/>
              </a:rPr>
              <a:t>Facteur d’heure de pointe (PHF)</a:t>
            </a: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2353" b="0" u="none" strike="noStrike">
                <a:solidFill>
                  <a:srgbClr val="432411"/>
                </a:solidFill>
                <a:effectLst/>
                <a:uFillTx/>
                <a:latin typeface="Montserrat Regular"/>
                <a:ea typeface="Montserrat Regular"/>
              </a:rPr>
              <a:t>Facteur d’ajustement pour véhicules lourds (fHV) :</a:t>
            </a: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pic>
        <p:nvPicPr>
          <p:cNvPr id="195" name="Picture 9"/>
          <p:cNvPicPr/>
          <p:nvPr/>
        </p:nvPicPr>
        <p:blipFill>
          <a:blip r:embed="rId2"/>
          <a:stretch/>
        </p:blipFill>
        <p:spPr>
          <a:xfrm>
            <a:off x="2935800" y="1699560"/>
            <a:ext cx="1630800" cy="768960"/>
          </a:xfrm>
          <a:prstGeom prst="rect">
            <a:avLst/>
          </a:prstGeom>
          <a:noFill/>
          <a:ln w="0">
            <a:noFill/>
          </a:ln>
        </p:spPr>
      </p:pic>
      <p:pic>
        <p:nvPicPr>
          <p:cNvPr id="196" name="Picture 11"/>
          <p:cNvPicPr/>
          <p:nvPr/>
        </p:nvPicPr>
        <p:blipFill>
          <a:blip r:embed="rId3"/>
          <a:stretch/>
        </p:blipFill>
        <p:spPr>
          <a:xfrm>
            <a:off x="5208840" y="1717920"/>
            <a:ext cx="4568760" cy="1297080"/>
          </a:xfrm>
          <a:prstGeom prst="rect">
            <a:avLst/>
          </a:prstGeom>
          <a:noFill/>
          <a:ln w="0">
            <a:noFill/>
          </a:ln>
        </p:spPr>
      </p:pic>
      <p:pic>
        <p:nvPicPr>
          <p:cNvPr id="197" name="Picture 12"/>
          <p:cNvPicPr/>
          <p:nvPr/>
        </p:nvPicPr>
        <p:blipFill>
          <a:blip r:embed="rId4"/>
          <a:stretch/>
        </p:blipFill>
        <p:spPr>
          <a:xfrm>
            <a:off x="1669320" y="3684960"/>
            <a:ext cx="4163760" cy="768960"/>
          </a:xfrm>
          <a:prstGeom prst="rect">
            <a:avLst/>
          </a:prstGeom>
          <a:noFill/>
          <a:ln w="0">
            <a:noFill/>
          </a:ln>
        </p:spPr>
      </p:pic>
      <p:pic>
        <p:nvPicPr>
          <p:cNvPr id="198" name="Picture 15"/>
          <p:cNvPicPr/>
          <p:nvPr/>
        </p:nvPicPr>
        <p:blipFill>
          <a:blip r:embed="rId5"/>
          <a:stretch/>
        </p:blipFill>
        <p:spPr>
          <a:xfrm>
            <a:off x="2413800" y="4654080"/>
            <a:ext cx="7110720" cy="1663920"/>
          </a:xfrm>
          <a:prstGeom prst="rect">
            <a:avLst/>
          </a:prstGeom>
          <a:noFill/>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654480" y="588240"/>
            <a:ext cx="8806680" cy="6829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Infrastructures à écoulement non interrompu :</a:t>
            </a:r>
            <a:endParaRPr lang="en-US" sz="3200" b="0" u="none" strike="noStrike">
              <a:solidFill>
                <a:srgbClr val="000000"/>
              </a:solidFill>
              <a:effectLst/>
              <a:uFillTx/>
              <a:latin typeface="Montserrat Regular"/>
            </a:endParaRPr>
          </a:p>
        </p:txBody>
      </p:sp>
      <p:sp>
        <p:nvSpPr>
          <p:cNvPr id="63" name="PlaceHolder 2"/>
          <p:cNvSpPr>
            <a:spLocks noGrp="1"/>
          </p:cNvSpPr>
          <p:nvPr>
            <p:ph/>
          </p:nvPr>
        </p:nvSpPr>
        <p:spPr>
          <a:xfrm>
            <a:off x="654120" y="1465200"/>
            <a:ext cx="7128000" cy="4662000"/>
          </a:xfrm>
          <a:prstGeom prst="rect">
            <a:avLst/>
          </a:prstGeom>
          <a:noFill/>
          <a:ln w="12600">
            <a:noFill/>
          </a:ln>
        </p:spPr>
        <p:txBody>
          <a:bodyPr wrap="square" lIns="50760" tIns="50760" rIns="50760" bIns="50760" anchor="t">
            <a:normAutofit/>
          </a:bodyPr>
          <a:lstStyle/>
          <a:p>
            <a:pPr marL="457200" indent="-457200" defTabSz="1219320">
              <a:lnSpc>
                <a:spcPct val="90000"/>
              </a:lnSpc>
              <a:spcBef>
                <a:spcPts val="2251"/>
              </a:spcBef>
              <a:buClr>
                <a:srgbClr val="C00000"/>
              </a:buClr>
              <a:buSzPct val="123000"/>
              <a:buFont typeface="Wingdings" charset="2"/>
              <a:buChar char=""/>
            </a:pPr>
            <a:r>
              <a:rPr lang="en-US" sz="2072" b="0" u="none" strike="noStrike">
                <a:solidFill>
                  <a:srgbClr val="000000"/>
                </a:solidFill>
                <a:effectLst/>
                <a:uFillTx/>
                <a:latin typeface="Montserrat Regular"/>
                <a:ea typeface="Helvetica Neue"/>
              </a:rPr>
              <a:t>Le mouvement du trafic n’est pas interrompu par des feux de circulation ni par des arrêts obligatoires.</a:t>
            </a:r>
            <a:endParaRPr lang="en-US" sz="24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pPr>
            <a:r>
              <a:rPr lang="en-US" sz="2072" b="0" u="none" strike="noStrike">
                <a:solidFill>
                  <a:srgbClr val="000000"/>
                </a:solidFill>
                <a:effectLst/>
                <a:uFillTx/>
                <a:latin typeface="Montserrat Regular"/>
                <a:ea typeface="Helvetica Neue"/>
              </a:rPr>
              <a:t>Les véhicules peuvent circuler en continu avec un minimum d’arrêts imposés.</a:t>
            </a:r>
            <a:endParaRPr lang="en-US" sz="24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pPr>
            <a:r>
              <a:rPr lang="en-US" sz="2072" b="0" u="none" strike="noStrike">
                <a:solidFill>
                  <a:srgbClr val="000000"/>
                </a:solidFill>
                <a:effectLst/>
                <a:uFillTx/>
                <a:latin typeface="Montserrat Regular"/>
                <a:ea typeface="Helvetica Neue"/>
              </a:rPr>
              <a:t>Contrôle maximal des accès</a:t>
            </a:r>
            <a:endParaRPr lang="en-US" sz="24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pPr>
            <a:r>
              <a:rPr lang="en-US" sz="2072" b="0" u="none" strike="noStrike">
                <a:solidFill>
                  <a:srgbClr val="000000"/>
                </a:solidFill>
                <a:effectLst/>
                <a:uFillTx/>
                <a:latin typeface="Montserrat Regular"/>
                <a:ea typeface="Helvetica Neue"/>
              </a:rPr>
              <a:t>Exemple</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pPr>
            <a:r>
              <a:rPr lang="en-US" sz="2072" b="0" u="none" strike="noStrike">
                <a:solidFill>
                  <a:srgbClr val="000000"/>
                </a:solidFill>
                <a:effectLst/>
                <a:uFillTx/>
                <a:latin typeface="Montserrat Regular"/>
                <a:ea typeface="Helvetica Neue"/>
              </a:rPr>
              <a:t>Autoroutes</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pPr>
            <a:r>
              <a:rPr lang="en-US" sz="2072" b="0" u="none" strike="noStrike">
                <a:solidFill>
                  <a:srgbClr val="000000"/>
                </a:solidFill>
                <a:effectLst/>
                <a:uFillTx/>
                <a:latin typeface="Montserrat Regular"/>
                <a:ea typeface="Helvetica Neue"/>
              </a:rPr>
              <a:t>Longs segments de routes multivoie avec contrôle des accès</a:t>
            </a:r>
            <a:endParaRPr lang="en-US" sz="2400" b="0" u="none" strike="noStrike">
              <a:solidFill>
                <a:srgbClr val="000000"/>
              </a:solidFill>
              <a:effectLst/>
              <a:uFillTx/>
              <a:latin typeface="Montserrat Regular"/>
            </a:endParaRPr>
          </a:p>
        </p:txBody>
      </p:sp>
      <p:pic>
        <p:nvPicPr>
          <p:cNvPr id="64" name="Picture 11" descr="A highway with cars on it&#10;&#10;AI-generated content may be incorrect."/>
          <p:cNvPicPr/>
          <p:nvPr/>
        </p:nvPicPr>
        <p:blipFill>
          <a:blip r:embed="rId2"/>
          <a:stretch/>
        </p:blipFill>
        <p:spPr>
          <a:xfrm>
            <a:off x="7819920" y="2124720"/>
            <a:ext cx="4371480" cy="2914200"/>
          </a:xfrm>
          <a:prstGeom prst="rect">
            <a:avLst/>
          </a:prstGeom>
          <a:noFill/>
          <a:ln w="0">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le débit d’analyse</a:t>
            </a:r>
            <a:endParaRPr lang="en-US" sz="3200" b="0" u="none" strike="noStrike">
              <a:solidFill>
                <a:srgbClr val="000000"/>
              </a:solidFill>
              <a:effectLst/>
              <a:uFillTx/>
              <a:latin typeface="Montserrat Regular"/>
            </a:endParaRPr>
          </a:p>
        </p:txBody>
      </p:sp>
      <p:sp>
        <p:nvSpPr>
          <p:cNvPr id="200"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fontScale="92500" lnSpcReduction="10000"/>
          </a:bodyPr>
          <a:lstStyle/>
          <a:p>
            <a:pPr marL="304920" indent="-304920" defTabSz="1219320">
              <a:lnSpc>
                <a:spcPct val="90000"/>
              </a:lnSpc>
              <a:spcBef>
                <a:spcPts val="2251"/>
              </a:spcBef>
              <a:buClr>
                <a:srgbClr val="890F00"/>
              </a:buClr>
              <a:buSzPct val="123000"/>
              <a:buFont typeface="Wingdings" charset="2"/>
              <a:buChar char=""/>
            </a:pPr>
            <a:r>
              <a:rPr lang="en-US" sz="2800" b="0" u="none" strike="noStrike">
                <a:solidFill>
                  <a:srgbClr val="432411"/>
                </a:solidFill>
                <a:effectLst/>
                <a:uFillTx/>
                <a:latin typeface="Montserrat Regular"/>
                <a:ea typeface="Montserrat Regular"/>
              </a:rPr>
              <a:t>Facteur d’équivalence en voitures particulières (PCE)</a:t>
            </a:r>
            <a:endParaRPr lang="en-US" sz="28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Deux classes de véhicules</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Camions et autobus (T)</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Véhicules récréatifs (RVs)</a:t>
            </a:r>
            <a:endParaRPr lang="en-US" sz="20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Valeurs d’équivalence en voitures particulières</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1 camion = 2,5 voitures particulières</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1 véhicule récréatif = 2,0 voitures particulières</a:t>
            </a:r>
            <a:endParaRPr lang="en-US" sz="20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Cependant, for different terrains, the PCE values will be</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Terrain plat : ET = 1,5, ER = 1,2</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Terrain vallonné : ET = 2,5, ER = 2,0</a:t>
            </a:r>
            <a:endParaRPr lang="en-US" sz="20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Terrain montagneux : ET = 4,5, ER = 4,0</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pPr>
            <a:r>
              <a:rPr lang="en-US" sz="2000" b="0" u="none" strike="noStrike">
                <a:solidFill>
                  <a:srgbClr val="000000"/>
                </a:solidFill>
                <a:effectLst/>
                <a:uFillTx/>
                <a:latin typeface="Montserrat Regular"/>
                <a:ea typeface="Helvetica Neue"/>
              </a:rPr>
              <a:t>Des valeurs détaillées de PCE sont également disponibles pour différentes pentes</a:t>
            </a:r>
            <a:endParaRPr lang="en-US" sz="20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202" name="PlaceHolder 2"/>
          <p:cNvSpPr>
            <a:spLocks noGrp="1"/>
          </p:cNvSpPr>
          <p:nvPr>
            <p:ph/>
          </p:nvPr>
        </p:nvSpPr>
        <p:spPr>
          <a:xfrm>
            <a:off x="603360" y="1386720"/>
            <a:ext cx="77115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1814" b="0" u="none" strike="noStrike">
                <a:solidFill>
                  <a:srgbClr val="432411"/>
                </a:solidFill>
                <a:effectLst/>
                <a:uFillTx/>
                <a:latin typeface="Montserrat Regular"/>
                <a:ea typeface="Montserrat Regular"/>
              </a:rPr>
              <a:t>Considérez la situation suivante : un volume de 2 500 véh/h traverse une section d’autoroute et comprend 15 % de camions et 5 % de véhicules récréatifs. La section considérée est une rampe montante de 5 %, longue de 0,75 mile. Quel est le volume équivalent en voitures particulières ?</a:t>
            </a:r>
            <a:endParaRPr lang="en-US" sz="2000" b="0" u="none" strike="noStrike">
              <a:solidFill>
                <a:srgbClr val="000000"/>
              </a:solidFill>
              <a:effectLst/>
              <a:uFillTx/>
              <a:latin typeface="Montserrat Regular"/>
            </a:endParaRPr>
          </a:p>
          <a:p>
            <a:pPr indent="0" defTabSz="1219320">
              <a:lnSpc>
                <a:spcPct val="90000"/>
              </a:lnSpc>
              <a:spcBef>
                <a:spcPts val="601"/>
              </a:spcBef>
              <a:buNone/>
              <a:tabLst>
                <a:tab pos="0" algn="l"/>
              </a:tabLst>
            </a:pPr>
            <a:r>
              <a:rPr lang="en-US" sz="2177" b="0" u="none" strike="noStrike">
                <a:solidFill>
                  <a:srgbClr val="432411"/>
                </a:solidFill>
                <a:effectLst/>
                <a:uFillTx/>
                <a:latin typeface="Montserrat Regular"/>
                <a:ea typeface="Montserrat Regular"/>
              </a:rPr>
              <a:t>Solution :</a:t>
            </a: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890F00"/>
              </a:buClr>
              <a:buSzPct val="123000"/>
              <a:buFont typeface="Wingdings" charset="2"/>
              <a:buChar char=""/>
              <a:tabLst>
                <a:tab pos="0" algn="l"/>
              </a:tabLst>
            </a:pPr>
            <a:r>
              <a:rPr lang="en-US" sz="1814" b="0" u="none" strike="noStrike">
                <a:solidFill>
                  <a:srgbClr val="432411"/>
                </a:solidFill>
                <a:effectLst/>
                <a:uFillTx/>
                <a:latin typeface="Montserrat Regular"/>
                <a:ea typeface="Montserrat Regular"/>
              </a:rPr>
              <a:t>Déterminez d’abord ET = 2,5 et ER = 3,0 à partir des tableaux pour une pente de 5 % et une longueur de 0,75 mile</a:t>
            </a: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890F00"/>
              </a:buClr>
              <a:buSzPct val="123000"/>
              <a:buFont typeface="Wingdings" charset="2"/>
              <a:buChar char=""/>
              <a:tabLst>
                <a:tab pos="0" algn="l"/>
              </a:tabLst>
            </a:pPr>
            <a:r>
              <a:rPr lang="en-US" sz="1814" b="0" u="none" strike="noStrike">
                <a:solidFill>
                  <a:srgbClr val="432411"/>
                </a:solidFill>
                <a:effectLst/>
                <a:uFillTx/>
                <a:latin typeface="Montserrat Regular"/>
                <a:ea typeface="Montserrat Regular"/>
              </a:rPr>
              <a:t>Le facteur d’ajustement pour véhicules lourds est calculé comme suit :</a:t>
            </a:r>
            <a:endParaRPr lang="en-US" sz="2000" b="0" u="none" strike="noStrike">
              <a:solidFill>
                <a:srgbClr val="000000"/>
              </a:solidFill>
              <a:effectLst/>
              <a:uFillTx/>
              <a:latin typeface="Montserrat Regular"/>
            </a:endParaRPr>
          </a:p>
        </p:txBody>
      </p:sp>
      <p:pic>
        <p:nvPicPr>
          <p:cNvPr id="203" name="Picture 4"/>
          <p:cNvPicPr/>
          <p:nvPr/>
        </p:nvPicPr>
        <p:blipFill>
          <a:blip r:embed="rId2"/>
          <a:stretch/>
        </p:blipFill>
        <p:spPr>
          <a:xfrm>
            <a:off x="8410320" y="718920"/>
            <a:ext cx="3543120" cy="2689560"/>
          </a:xfrm>
          <a:prstGeom prst="rect">
            <a:avLst/>
          </a:prstGeom>
          <a:noFill/>
          <a:ln w="0">
            <a:noFill/>
          </a:ln>
        </p:spPr>
      </p:pic>
      <p:cxnSp>
        <p:nvCxnSpPr>
          <p:cNvPr id="204" name="Straight Arrow Connector 6"/>
          <p:cNvCxnSpPr/>
          <p:nvPr/>
        </p:nvCxnSpPr>
        <p:spPr>
          <a:xfrm>
            <a:off x="11296440" y="1180800"/>
            <a:ext cx="360" cy="1933920"/>
          </a:xfrm>
          <a:prstGeom prst="straightConnector1">
            <a:avLst/>
          </a:prstGeom>
          <a:ln w="19050">
            <a:solidFill>
              <a:srgbClr val="850E00"/>
            </a:solidFill>
            <a:round/>
            <a:tailEnd type="triangle" w="med" len="med"/>
          </a:ln>
        </p:spPr>
      </p:cxnSp>
      <p:cxnSp>
        <p:nvCxnSpPr>
          <p:cNvPr id="205" name="Straight Arrow Connector 9"/>
          <p:cNvCxnSpPr/>
          <p:nvPr/>
        </p:nvCxnSpPr>
        <p:spPr>
          <a:xfrm>
            <a:off x="9420120" y="3143160"/>
            <a:ext cx="1714680" cy="360"/>
          </a:xfrm>
          <a:prstGeom prst="straightConnector1">
            <a:avLst/>
          </a:prstGeom>
          <a:ln w="28575">
            <a:solidFill>
              <a:srgbClr val="850E00"/>
            </a:solidFill>
            <a:round/>
            <a:tailEnd type="triangle" w="med" len="med"/>
          </a:ln>
        </p:spPr>
      </p:cxnSp>
      <p:pic>
        <p:nvPicPr>
          <p:cNvPr id="206" name="Picture 10"/>
          <p:cNvPicPr/>
          <p:nvPr/>
        </p:nvPicPr>
        <p:blipFill>
          <a:blip r:embed="rId3"/>
          <a:stretch/>
        </p:blipFill>
        <p:spPr>
          <a:xfrm>
            <a:off x="8663760" y="4230000"/>
            <a:ext cx="3213360" cy="2216160"/>
          </a:xfrm>
          <a:prstGeom prst="rect">
            <a:avLst/>
          </a:prstGeom>
          <a:noFill/>
          <a:ln w="0">
            <a:noFill/>
          </a:ln>
        </p:spPr>
      </p:pic>
      <p:sp>
        <p:nvSpPr>
          <p:cNvPr id="207" name="Rectangle 11"/>
          <p:cNvSpPr/>
          <p:nvPr/>
        </p:nvSpPr>
        <p:spPr>
          <a:xfrm>
            <a:off x="11058480" y="3029040"/>
            <a:ext cx="237600" cy="113760"/>
          </a:xfrm>
          <a:prstGeom prst="rect">
            <a:avLst/>
          </a:prstGeom>
          <a:noFill/>
          <a:ln w="28575">
            <a:solidFill>
              <a:srgbClr val="EE230C"/>
            </a:solidFill>
            <a:miter/>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algn="ctr" defTabSz="825480">
              <a:lnSpc>
                <a:spcPct val="100000"/>
              </a:lnSpc>
              <a:tabLst>
                <a:tab pos="0" algn="l"/>
              </a:tabLst>
            </a:pPr>
            <a:endParaRPr lang="en-US" sz="3200" b="0" u="none" strike="noStrike">
              <a:solidFill>
                <a:srgbClr val="FFFFFF"/>
              </a:solidFill>
              <a:effectLst/>
              <a:uFillTx/>
              <a:latin typeface="Helvetica Neue Medium"/>
              <a:ea typeface="Helvetica Neue Medium"/>
            </a:endParaRPr>
          </a:p>
        </p:txBody>
      </p:sp>
      <p:cxnSp>
        <p:nvCxnSpPr>
          <p:cNvPr id="208" name="Straight Arrow Connector 13"/>
          <p:cNvCxnSpPr/>
          <p:nvPr/>
        </p:nvCxnSpPr>
        <p:spPr>
          <a:xfrm>
            <a:off x="9420120" y="6019560"/>
            <a:ext cx="686160" cy="360"/>
          </a:xfrm>
          <a:prstGeom prst="straightConnector1">
            <a:avLst/>
          </a:prstGeom>
          <a:ln w="28575">
            <a:solidFill>
              <a:srgbClr val="850E00"/>
            </a:solidFill>
            <a:round/>
            <a:tailEnd type="triangle" w="med" len="med"/>
          </a:ln>
        </p:spPr>
      </p:cxnSp>
      <p:cxnSp>
        <p:nvCxnSpPr>
          <p:cNvPr id="209" name="Straight Arrow Connector 15"/>
          <p:cNvCxnSpPr/>
          <p:nvPr/>
        </p:nvCxnSpPr>
        <p:spPr>
          <a:xfrm>
            <a:off x="10296360" y="4829040"/>
            <a:ext cx="360" cy="1190880"/>
          </a:xfrm>
          <a:prstGeom prst="straightConnector1">
            <a:avLst/>
          </a:prstGeom>
          <a:ln w="28575">
            <a:solidFill>
              <a:srgbClr val="850E00"/>
            </a:solidFill>
            <a:round/>
            <a:tailEnd type="triangle" w="med" len="med"/>
          </a:ln>
        </p:spPr>
      </p:cxnSp>
      <p:sp>
        <p:nvSpPr>
          <p:cNvPr id="210" name="Rectangle 16"/>
          <p:cNvSpPr/>
          <p:nvPr/>
        </p:nvSpPr>
        <p:spPr>
          <a:xfrm>
            <a:off x="10105920" y="5867280"/>
            <a:ext cx="190080" cy="151920"/>
          </a:xfrm>
          <a:prstGeom prst="rect">
            <a:avLst/>
          </a:prstGeom>
          <a:noFill/>
          <a:ln w="19050">
            <a:solidFill>
              <a:srgbClr val="EE230C"/>
            </a:solidFill>
            <a:miter/>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algn="ctr" defTabSz="825480">
              <a:lnSpc>
                <a:spcPct val="100000"/>
              </a:lnSpc>
              <a:tabLst>
                <a:tab pos="0" algn="l"/>
              </a:tabLst>
            </a:pPr>
            <a:endParaRPr lang="en-US" sz="3200" b="0" u="none" strike="noStrike">
              <a:solidFill>
                <a:srgbClr val="FFFFFF"/>
              </a:solidFill>
              <a:effectLst/>
              <a:uFillTx/>
              <a:latin typeface="Helvetica Neue Medium"/>
              <a:ea typeface="Helvetica Neue Medium"/>
            </a:endParaRPr>
          </a:p>
        </p:txBody>
      </p:sp>
      <p:pic>
        <p:nvPicPr>
          <p:cNvPr id="211" name="Picture 17"/>
          <p:cNvPicPr/>
          <p:nvPr/>
        </p:nvPicPr>
        <p:blipFill>
          <a:blip r:embed="rId4"/>
          <a:stretch/>
        </p:blipFill>
        <p:spPr>
          <a:xfrm>
            <a:off x="2247480" y="4254840"/>
            <a:ext cx="3848040" cy="2339280"/>
          </a:xfrm>
          <a:prstGeom prst="rect">
            <a:avLst/>
          </a:prstGeom>
          <a:noFill/>
          <a:ln w="0">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213" name="PlaceHolder 2"/>
          <p:cNvSpPr>
            <a:spLocks noGrp="1"/>
          </p:cNvSpPr>
          <p:nvPr>
            <p:ph/>
          </p:nvPr>
        </p:nvSpPr>
        <p:spPr>
          <a:xfrm>
            <a:off x="603360" y="1386720"/>
            <a:ext cx="77115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601"/>
              </a:spcBef>
              <a:buNone/>
              <a:tabLst>
                <a:tab pos="0" algn="l"/>
              </a:tabLst>
            </a:pPr>
            <a:r>
              <a:rPr lang="en-US" sz="2103" b="0" u="none" strike="noStrike">
                <a:solidFill>
                  <a:srgbClr val="432411"/>
                </a:solidFill>
                <a:effectLst/>
                <a:uFillTx/>
                <a:latin typeface="Montserrat Regular"/>
                <a:ea typeface="Montserrat Regular"/>
              </a:rPr>
              <a:t>Solution :</a:t>
            </a: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890F00"/>
              </a:buClr>
              <a:buSzPct val="123000"/>
              <a:buFont typeface="Wingdings" charset="2"/>
              <a:buChar char=""/>
              <a:tabLst>
                <a:tab pos="0" algn="l"/>
              </a:tabLst>
            </a:pPr>
            <a:r>
              <a:rPr lang="en-US" sz="1753" b="0" u="none" strike="noStrike">
                <a:solidFill>
                  <a:srgbClr val="432411"/>
                </a:solidFill>
                <a:effectLst/>
                <a:uFillTx/>
                <a:latin typeface="Montserrat Regular"/>
                <a:ea typeface="Montserrat Regular"/>
              </a:rPr>
              <a:t>Ainsi, le volume équivalent en voitures particulières est estimé comme suit :</a:t>
            </a:r>
            <a:endParaRPr lang="en-US" sz="2000" b="0" u="none" strike="noStrike">
              <a:solidFill>
                <a:srgbClr val="000000"/>
              </a:solidFill>
              <a:effectLst/>
              <a:uFillTx/>
              <a:latin typeface="Montserrat Regular"/>
            </a:endParaRPr>
          </a:p>
          <a:p>
            <a:pPr indent="0" defTabSz="1219320">
              <a:lnSpc>
                <a:spcPct val="90000"/>
              </a:lnSpc>
              <a:spcBef>
                <a:spcPts val="601"/>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601"/>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601"/>
              </a:spcBef>
              <a:buNone/>
              <a:tabLst>
                <a:tab pos="0" algn="l"/>
              </a:tabLst>
            </a:pP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890F00"/>
              </a:buClr>
              <a:buSzPct val="123000"/>
              <a:buFont typeface="Wingdings" charset="2"/>
              <a:buChar char=""/>
              <a:tabLst>
                <a:tab pos="0" algn="l"/>
              </a:tabLst>
            </a:pPr>
            <a:r>
              <a:rPr lang="en-US" sz="1753" b="0" u="none" strike="noStrike">
                <a:solidFill>
                  <a:srgbClr val="432411"/>
                </a:solidFill>
                <a:effectLst/>
                <a:uFillTx/>
                <a:latin typeface="Montserrat Regular"/>
                <a:ea typeface="Montserrat Regular"/>
              </a:rPr>
              <a:t>Méthode alternative (application directe des PCE)</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tabLst>
                <a:tab pos="0" algn="l"/>
              </a:tabLst>
            </a:pPr>
            <a:r>
              <a:rPr lang="en-US" sz="1402" b="0" u="none" strike="noStrike">
                <a:solidFill>
                  <a:srgbClr val="000000"/>
                </a:solidFill>
                <a:effectLst/>
                <a:uFillTx/>
                <a:latin typeface="Montserrat Regular"/>
                <a:ea typeface="Helvetica Neue"/>
              </a:rPr>
              <a:t>La solution peut également être obtenue en appliquant directement les équivalents en voitures particulières :</a:t>
            </a:r>
            <a:endParaRPr lang="en-US" sz="16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tabLst>
                <a:tab pos="0" algn="l"/>
              </a:tabLst>
            </a:pPr>
            <a:r>
              <a:rPr lang="en-US" sz="1402" b="0" u="none" strike="noStrike">
                <a:solidFill>
                  <a:srgbClr val="000000"/>
                </a:solidFill>
                <a:effectLst/>
                <a:uFillTx/>
                <a:latin typeface="Montserrat Regular"/>
                <a:ea typeface="Helvetica Neue"/>
              </a:rPr>
              <a:t>PCE des camions : 2500 × 0,15 × 2,5 = 938</a:t>
            </a:r>
            <a:endParaRPr lang="en-US" sz="16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tabLst>
                <a:tab pos="0" algn="l"/>
              </a:tabLst>
            </a:pPr>
            <a:r>
              <a:rPr lang="en-US" sz="1402" b="0" u="none" strike="noStrike">
                <a:solidFill>
                  <a:srgbClr val="000000"/>
                </a:solidFill>
                <a:effectLst/>
                <a:uFillTx/>
                <a:latin typeface="Montserrat Regular"/>
                <a:ea typeface="Helvetica Neue"/>
              </a:rPr>
              <a:t>PCE des véhicules récréatifs : 2500 × 0,05 × 3,0 = 375</a:t>
            </a:r>
            <a:endParaRPr lang="en-US" sz="16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tabLst>
                <a:tab pos="0" algn="l"/>
              </a:tabLst>
            </a:pPr>
            <a:r>
              <a:rPr lang="en-US" sz="1402" b="0" u="none" strike="noStrike">
                <a:solidFill>
                  <a:srgbClr val="000000"/>
                </a:solidFill>
                <a:effectLst/>
                <a:uFillTx/>
                <a:latin typeface="Montserrat Regular"/>
                <a:ea typeface="Helvetica Neue"/>
              </a:rPr>
              <a:t>Voitures particulières : 2500 × 0,80 × 1,0 = 2000</a:t>
            </a:r>
            <a:endParaRPr lang="en-US" sz="1600" b="0" u="none" strike="noStrike">
              <a:solidFill>
                <a:srgbClr val="000000"/>
              </a:solidFill>
              <a:effectLst/>
              <a:uFillTx/>
              <a:latin typeface="Montserrat Regular"/>
            </a:endParaRPr>
          </a:p>
          <a:p>
            <a:pPr indent="0" defTabSz="1219320">
              <a:lnSpc>
                <a:spcPct val="90000"/>
              </a:lnSpc>
              <a:spcBef>
                <a:spcPts val="601"/>
              </a:spcBef>
              <a:buNone/>
              <a:tabLst>
                <a:tab pos="0" algn="l"/>
              </a:tabLst>
            </a:pPr>
            <a:endParaRPr lang="en-US" sz="1600" b="0" u="none" strike="noStrike">
              <a:solidFill>
                <a:srgbClr val="000000"/>
              </a:solidFill>
              <a:effectLst/>
              <a:uFillTx/>
              <a:latin typeface="Montserrat Regular"/>
            </a:endParaRPr>
          </a:p>
          <a:p>
            <a:pPr marL="609480" indent="0" defTabSz="1219320">
              <a:lnSpc>
                <a:spcPct val="90000"/>
              </a:lnSpc>
              <a:spcBef>
                <a:spcPts val="601"/>
              </a:spcBef>
              <a:buNone/>
              <a:tabLst>
                <a:tab pos="0" algn="l"/>
              </a:tabLst>
            </a:pPr>
            <a:r>
              <a:rPr lang="en-US" sz="1402" b="1" u="none" strike="noStrike">
                <a:solidFill>
                  <a:srgbClr val="000000"/>
                </a:solidFill>
                <a:effectLst/>
                <a:uFillTx/>
                <a:latin typeface="Montserrat Regular"/>
                <a:ea typeface="Helvetica Neue"/>
              </a:rPr>
              <a:t>Ainsi, PCE total = 2000 + 375 + 938 = 3 313</a:t>
            </a:r>
            <a:endParaRPr lang="en-US" sz="1600" b="0" u="none" strike="noStrike">
              <a:solidFill>
                <a:srgbClr val="000000"/>
              </a:solidFill>
              <a:effectLst/>
              <a:uFillTx/>
              <a:latin typeface="Montserrat Regular"/>
            </a:endParaRPr>
          </a:p>
        </p:txBody>
      </p:sp>
      <p:pic>
        <p:nvPicPr>
          <p:cNvPr id="214" name="Picture 3"/>
          <p:cNvPicPr/>
          <p:nvPr/>
        </p:nvPicPr>
        <p:blipFill>
          <a:blip r:embed="rId2"/>
          <a:stretch/>
        </p:blipFill>
        <p:spPr>
          <a:xfrm>
            <a:off x="3150720" y="2400120"/>
            <a:ext cx="3184920" cy="723600"/>
          </a:xfrm>
          <a:prstGeom prst="rect">
            <a:avLst/>
          </a:prstGeom>
          <a:noFill/>
          <a:ln w="0">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le débit d’analyse</a:t>
            </a:r>
            <a:endParaRPr lang="en-US" sz="3200" b="0" u="none" strike="noStrike">
              <a:solidFill>
                <a:srgbClr val="000000"/>
              </a:solidFill>
              <a:effectLst/>
              <a:uFillTx/>
              <a:latin typeface="Montserrat Regular"/>
            </a:endParaRPr>
          </a:p>
        </p:txBody>
      </p:sp>
      <p:sp>
        <p:nvSpPr>
          <p:cNvPr id="216"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800" b="0" u="none" strike="noStrike">
                <a:solidFill>
                  <a:srgbClr val="432411"/>
                </a:solidFill>
                <a:effectLst/>
                <a:uFillTx/>
                <a:latin typeface="Montserrat Regular"/>
                <a:ea typeface="Montserrat Regular"/>
              </a:rPr>
              <a:t>Facteur de population de conducteurs (fp)</a:t>
            </a:r>
            <a:endParaRPr lang="en-US" sz="2800" b="0" u="none" strike="noStrike">
              <a:solidFill>
                <a:srgbClr val="000000"/>
              </a:solidFill>
              <a:effectLst/>
              <a:uFillTx/>
              <a:latin typeface="Montserrat Regular"/>
            </a:endParaRPr>
          </a:p>
          <a:p>
            <a:pPr marL="914400" lvl="2" indent="-304920" defTabSz="1219320">
              <a:lnSpc>
                <a:spcPct val="90000"/>
              </a:lnSpc>
              <a:spcBef>
                <a:spcPts val="1800"/>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La valeur de fp varie de 1,0 à 0,85.</a:t>
            </a:r>
            <a:endParaRPr lang="en-US" sz="2400" b="0" u="none" strike="noStrike">
              <a:solidFill>
                <a:srgbClr val="000000"/>
              </a:solidFill>
              <a:effectLst/>
              <a:uFillTx/>
              <a:latin typeface="Montserrat Regular"/>
            </a:endParaRPr>
          </a:p>
          <a:p>
            <a:pPr marL="914400" lvl="2" indent="-304920" defTabSz="1219320">
              <a:lnSpc>
                <a:spcPct val="90000"/>
              </a:lnSpc>
              <a:spcBef>
                <a:spcPts val="1800"/>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Prendre 1,0 pour le trafic pendulaire (c.-à-d. des usagers familiers de la route)</a:t>
            </a:r>
            <a:endParaRPr lang="en-US" sz="2400" b="0" u="none" strike="noStrike">
              <a:solidFill>
                <a:srgbClr val="000000"/>
              </a:solidFill>
              <a:effectLst/>
              <a:uFillTx/>
              <a:latin typeface="Montserrat Regular"/>
            </a:endParaRPr>
          </a:p>
          <a:p>
            <a:pPr marL="914400" lvl="2" indent="-304920" defTabSz="1219320">
              <a:lnSpc>
                <a:spcPct val="90000"/>
              </a:lnSpc>
              <a:spcBef>
                <a:spcPts val="1800"/>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En l’absence d’éléments suffisants, une valeur de 1,0 est généralement utilisée.</a:t>
            </a:r>
            <a:endParaRPr lang="en-US" sz="2400" b="0" u="none" strike="noStrike">
              <a:solidFill>
                <a:srgbClr val="000000"/>
              </a:solidFill>
              <a:effectLst/>
              <a:uFillTx/>
              <a:latin typeface="Montserrat Regular"/>
            </a:endParaRPr>
          </a:p>
          <a:p>
            <a:pPr marL="914400" lvl="2" indent="-304920" defTabSz="1219320">
              <a:lnSpc>
                <a:spcPct val="90000"/>
              </a:lnSpc>
              <a:spcBef>
                <a:spcPts val="1800"/>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Lorsque des situations futures sont analysées et que les usagers récréatifs dominent, une valeur de 0,85 est suggérée.</a:t>
            </a:r>
            <a:endParaRPr lang="en-US" sz="24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la densité et le LOS</a:t>
            </a:r>
            <a:endParaRPr lang="en-US" sz="3200" b="0" u="none" strike="noStrike">
              <a:solidFill>
                <a:srgbClr val="000000"/>
              </a:solidFill>
              <a:effectLst/>
              <a:uFillTx/>
              <a:latin typeface="Montserrat Regular"/>
            </a:endParaRPr>
          </a:p>
        </p:txBody>
      </p:sp>
      <p:sp>
        <p:nvSpPr>
          <p:cNvPr id="218"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800" b="0" u="none" strike="noStrike">
                <a:solidFill>
                  <a:srgbClr val="432411"/>
                </a:solidFill>
                <a:effectLst/>
                <a:uFillTx/>
                <a:latin typeface="Montserrat Regular"/>
                <a:ea typeface="Montserrat Regular"/>
              </a:rPr>
              <a:t>Densité</a:t>
            </a:r>
            <a:endParaRPr lang="en-US" sz="2800" b="0" u="none" strike="noStrike">
              <a:solidFill>
                <a:srgbClr val="000000"/>
              </a:solidFill>
              <a:effectLst/>
              <a:uFillTx/>
              <a:latin typeface="Montserrat Regular"/>
            </a:endParaRPr>
          </a:p>
          <a:p>
            <a:pPr indent="0" defTabSz="1219320">
              <a:lnSpc>
                <a:spcPct val="90000"/>
              </a:lnSpc>
              <a:spcBef>
                <a:spcPts val="1800"/>
              </a:spcBef>
              <a:buNone/>
            </a:pPr>
            <a:endParaRPr lang="en-US" sz="24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pic>
        <p:nvPicPr>
          <p:cNvPr id="219" name="Picture 3"/>
          <p:cNvPicPr/>
          <p:nvPr/>
        </p:nvPicPr>
        <p:blipFill>
          <a:blip r:embed="rId2"/>
          <a:stretch/>
        </p:blipFill>
        <p:spPr>
          <a:xfrm>
            <a:off x="1081080" y="2255040"/>
            <a:ext cx="5959080" cy="3703320"/>
          </a:xfrm>
          <a:prstGeom prst="rect">
            <a:avLst/>
          </a:prstGeom>
          <a:noFill/>
          <a:ln w="0">
            <a:noFill/>
          </a:ln>
        </p:spPr>
      </p:pic>
      <p:pic>
        <p:nvPicPr>
          <p:cNvPr id="220" name="Picture 4"/>
          <p:cNvPicPr/>
          <p:nvPr/>
        </p:nvPicPr>
        <p:blipFill>
          <a:blip r:embed="rId3"/>
          <a:stretch/>
        </p:blipFill>
        <p:spPr>
          <a:xfrm rot="5400000">
            <a:off x="7301160" y="579960"/>
            <a:ext cx="4057920" cy="5723640"/>
          </a:xfrm>
          <a:prstGeom prst="rect">
            <a:avLst/>
          </a:prstGeom>
          <a:noFill/>
          <a:ln w="0">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la densité et le LOS</a:t>
            </a:r>
            <a:endParaRPr lang="en-US" sz="3200" b="0" u="none" strike="noStrike">
              <a:solidFill>
                <a:srgbClr val="000000"/>
              </a:solidFill>
              <a:effectLst/>
              <a:uFillTx/>
              <a:latin typeface="Montserrat Regular"/>
            </a:endParaRPr>
          </a:p>
        </p:txBody>
      </p:sp>
      <p:sp>
        <p:nvSpPr>
          <p:cNvPr id="222" name="PlaceHolder 2"/>
          <p:cNvSpPr>
            <a:spLocks noGrp="1"/>
          </p:cNvSpPr>
          <p:nvPr>
            <p:ph/>
          </p:nvPr>
        </p:nvSpPr>
        <p:spPr>
          <a:xfrm>
            <a:off x="603360" y="1386720"/>
            <a:ext cx="9174600" cy="5059080"/>
          </a:xfrm>
          <a:prstGeom prst="rect">
            <a:avLst/>
          </a:prstGeom>
          <a:noFill/>
          <a:ln w="12600">
            <a:noFill/>
          </a:ln>
        </p:spPr>
        <p:txBody>
          <a:bodyPr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800" b="0" u="none" strike="noStrike">
                <a:solidFill>
                  <a:srgbClr val="432411"/>
                </a:solidFill>
                <a:effectLst/>
                <a:uFillTx/>
                <a:latin typeface="Montserrat Regular"/>
                <a:ea typeface="Montserrat Regular"/>
              </a:rPr>
              <a:t>LOS</a:t>
            </a:r>
            <a:endParaRPr lang="en-US" sz="2800" b="0" u="none" strike="noStrike">
              <a:solidFill>
                <a:srgbClr val="000000"/>
              </a:solidFill>
              <a:effectLst/>
              <a:uFillTx/>
              <a:latin typeface="Montserrat Regular"/>
            </a:endParaRPr>
          </a:p>
          <a:p>
            <a:pPr indent="0" defTabSz="1219320">
              <a:lnSpc>
                <a:spcPct val="90000"/>
              </a:lnSpc>
              <a:spcBef>
                <a:spcPts val="1800"/>
              </a:spcBef>
              <a:buNone/>
            </a:pPr>
            <a:endParaRPr lang="en-US" sz="24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pic>
        <p:nvPicPr>
          <p:cNvPr id="3" name="Picture 2" descr="The image is a table comparing service level criteria for autoroute sections and multi-lane roads, detailing different density ranges and conditions based on traffic flow.&#10;&#10;AI-generated content may be incorrect.">
            <a:extLst>
              <a:ext uri="{FF2B5EF4-FFF2-40B4-BE49-F238E27FC236}">
                <a16:creationId xmlns:a16="http://schemas.microsoft.com/office/drawing/2014/main" id="{C992D0D6-6C56-46AC-00A5-106230B523E3}"/>
              </a:ext>
            </a:extLst>
          </p:cNvPr>
          <p:cNvPicPr>
            <a:picLocks noChangeAspect="1"/>
          </p:cNvPicPr>
          <p:nvPr/>
        </p:nvPicPr>
        <p:blipFill>
          <a:blip r:embed="rId2"/>
          <a:stretch>
            <a:fillRect/>
          </a:stretch>
        </p:blipFill>
        <p:spPr>
          <a:xfrm>
            <a:off x="2783413" y="1256760"/>
            <a:ext cx="5812221" cy="497990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225" name="PlaceHolder 2"/>
          <p:cNvSpPr>
            <a:spLocks noGrp="1"/>
          </p:cNvSpPr>
          <p:nvPr>
            <p:ph/>
          </p:nvPr>
        </p:nvSpPr>
        <p:spPr>
          <a:xfrm>
            <a:off x="603360" y="1181880"/>
            <a:ext cx="90208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200" b="0" u="none" strike="noStrike">
                <a:solidFill>
                  <a:srgbClr val="432411"/>
                </a:solidFill>
                <a:effectLst/>
                <a:uFillTx/>
                <a:latin typeface="Montserrat Regular"/>
                <a:ea typeface="Montserrat Regular"/>
              </a:rPr>
              <a:t>Une autoroute urbaine à six voies (trois voies dans chaque direction) est située en terrain vallonné, avec des voies de 11 ft, des obstacles situés à 2 ft du bord droit de la chaussée circulée, et 9 bretelles dans les 3 miles en amont et les 3 miles en aval du point médian du segment d’analyse. Le flux de trafic est principalement composé de navetteurs. Un volume directionnel d’heure de pointe en semaine de 2300 véh/h est observé, avec 700 véhicules arrivant pendant la période de 15 minutes la plus congestionnée. Si le flux comprend 15 % de gros camions et d’autobus et aucun véhicule récréatif, déterminez le niveau de service (LOS).</a:t>
            </a:r>
            <a:endParaRPr lang="en-US" sz="22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200" b="0" u="none" strike="noStrike">
              <a:solidFill>
                <a:srgbClr val="000000"/>
              </a:solidFill>
              <a:effectLst/>
              <a:uFillTx/>
              <a:latin typeface="Montserrat Regul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227" name="PlaceHolder 2"/>
          <p:cNvSpPr>
            <a:spLocks noGrp="1"/>
          </p:cNvSpPr>
          <p:nvPr>
            <p:ph/>
          </p:nvPr>
        </p:nvSpPr>
        <p:spPr>
          <a:xfrm>
            <a:off x="603360" y="1257480"/>
            <a:ext cx="9082800" cy="506052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550" b="1" u="none" strike="noStrike">
                <a:solidFill>
                  <a:srgbClr val="432411"/>
                </a:solidFill>
                <a:effectLst/>
                <a:uFillTx/>
                <a:latin typeface="Montserrat Regular"/>
                <a:ea typeface="Montserrat Regular"/>
              </a:rPr>
              <a:t>Données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Largeur de voie = 11 ft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Dégagement latéral de l’accotement droit = 2 ft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Pourcentage de véhicules lourds = 15 %</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Nombre de bretelles dans les 3 miles en amont et en aval = 9</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Type de terrain = vallonné</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Population de conducteurs = navetteurs fréquents ou usagers familiers</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229" name="PlaceHolder 2"/>
          <p:cNvSpPr>
            <a:spLocks noGrp="1"/>
          </p:cNvSpPr>
          <p:nvPr>
            <p:ph/>
          </p:nvPr>
        </p:nvSpPr>
        <p:spPr>
          <a:xfrm>
            <a:off x="603360" y="1257479"/>
            <a:ext cx="9082800" cy="5343345"/>
          </a:xfrm>
          <a:prstGeom prst="rect">
            <a:avLst/>
          </a:prstGeom>
          <a:noFill/>
          <a:ln w="12600">
            <a:noFill/>
          </a:ln>
        </p:spPr>
        <p:txBody>
          <a:bodyPr wrap="square" lIns="45720" tIns="50760" rIns="45720" bIns="50760" anchor="t">
            <a:normAutofit lnSpcReduction="10000"/>
          </a:bodyPr>
          <a:lstStyle/>
          <a:p>
            <a:pPr indent="0" defTabSz="1219320">
              <a:lnSpc>
                <a:spcPct val="90000"/>
              </a:lnSpc>
              <a:spcBef>
                <a:spcPts val="1199"/>
              </a:spcBef>
              <a:buNone/>
              <a:tabLst>
                <a:tab pos="0" algn="l"/>
              </a:tabLst>
            </a:pPr>
            <a:r>
              <a:rPr lang="en-US" sz="2400" b="1" u="none" strike="noStrike" dirty="0">
                <a:solidFill>
                  <a:srgbClr val="432411"/>
                </a:solidFill>
                <a:effectLst/>
                <a:uFillTx/>
                <a:latin typeface="Montserrat Regular"/>
                <a:ea typeface="Montserrat Regular"/>
              </a:rPr>
              <a:t>Solution :</a:t>
            </a:r>
            <a:endParaRPr lang="en-US" sz="2400" b="0" u="none" strike="noStrike" dirty="0">
              <a:solidFill>
                <a:srgbClr val="000000"/>
              </a:solidFill>
              <a:effectLst/>
              <a:uFillTx/>
              <a:latin typeface="Montserrat Regular"/>
            </a:endParaRPr>
          </a:p>
          <a:p>
            <a:pPr indent="0" defTabSz="1219320">
              <a:lnSpc>
                <a:spcPct val="90000"/>
              </a:lnSpc>
              <a:spcBef>
                <a:spcPts val="1199"/>
              </a:spcBef>
              <a:buNone/>
              <a:tabLst>
                <a:tab pos="0" algn="l"/>
              </a:tabLst>
            </a:pPr>
            <a:r>
              <a:rPr lang="en-US" sz="2000" b="1" u="none" strike="noStrike" dirty="0">
                <a:solidFill>
                  <a:srgbClr val="432411"/>
                </a:solidFill>
                <a:effectLst/>
                <a:uFillTx/>
                <a:latin typeface="Montserrat Regular"/>
                <a:ea typeface="Montserrat Regular"/>
              </a:rPr>
              <a:t>Étape 1 — </a:t>
            </a:r>
            <a:r>
              <a:rPr lang="en-US" sz="2000" b="1" u="none" strike="noStrike" dirty="0" err="1">
                <a:solidFill>
                  <a:srgbClr val="432411"/>
                </a:solidFill>
                <a:effectLst/>
                <a:uFillTx/>
                <a:latin typeface="Montserrat Regular"/>
                <a:ea typeface="Montserrat Regular"/>
              </a:rPr>
              <a:t>Estimer</a:t>
            </a:r>
            <a:r>
              <a:rPr lang="en-US" sz="2000" b="1" u="none" strike="noStrike" dirty="0">
                <a:solidFill>
                  <a:srgbClr val="432411"/>
                </a:solidFill>
                <a:effectLst/>
                <a:uFillTx/>
                <a:latin typeface="Montserrat Regular"/>
                <a:ea typeface="Montserrat Regular"/>
              </a:rPr>
              <a:t> la </a:t>
            </a:r>
            <a:r>
              <a:rPr lang="en-US" sz="2000" b="1" u="none" strike="noStrike" dirty="0" err="1">
                <a:solidFill>
                  <a:srgbClr val="432411"/>
                </a:solidFill>
                <a:effectLst/>
                <a:uFillTx/>
                <a:latin typeface="Montserrat Regular"/>
                <a:ea typeface="Montserrat Regular"/>
              </a:rPr>
              <a:t>vitesse</a:t>
            </a:r>
            <a:r>
              <a:rPr lang="en-US" sz="2000" b="1" u="none" strike="noStrike" dirty="0">
                <a:solidFill>
                  <a:srgbClr val="432411"/>
                </a:solidFill>
                <a:effectLst/>
                <a:uFillTx/>
                <a:latin typeface="Montserrat Regular"/>
                <a:ea typeface="Montserrat Regular"/>
              </a:rPr>
              <a:t> </a:t>
            </a:r>
            <a:r>
              <a:rPr lang="en-US" sz="2000" b="1" u="none" strike="noStrike" dirty="0" err="1">
                <a:solidFill>
                  <a:srgbClr val="432411"/>
                </a:solidFill>
                <a:effectLst/>
                <a:uFillTx/>
                <a:latin typeface="Montserrat Regular"/>
                <a:ea typeface="Montserrat Regular"/>
              </a:rPr>
              <a:t>en</a:t>
            </a:r>
            <a:r>
              <a:rPr lang="en-US" sz="2000" b="1" u="none" strike="noStrike" dirty="0">
                <a:solidFill>
                  <a:srgbClr val="432411"/>
                </a:solidFill>
                <a:effectLst/>
                <a:uFillTx/>
                <a:latin typeface="Montserrat Regular"/>
                <a:ea typeface="Montserrat Regular"/>
              </a:rPr>
              <a:t> </a:t>
            </a:r>
            <a:r>
              <a:rPr lang="en-US" sz="2000" b="1" u="none" strike="noStrike" dirty="0" err="1">
                <a:solidFill>
                  <a:srgbClr val="432411"/>
                </a:solidFill>
                <a:effectLst/>
                <a:uFillTx/>
                <a:latin typeface="Montserrat Regular"/>
                <a:ea typeface="Montserrat Regular"/>
              </a:rPr>
              <a:t>écoulement</a:t>
            </a:r>
            <a:r>
              <a:rPr lang="en-US" sz="2000" b="1" u="none" strike="noStrike" dirty="0">
                <a:solidFill>
                  <a:srgbClr val="432411"/>
                </a:solidFill>
                <a:effectLst/>
                <a:uFillTx/>
                <a:latin typeface="Montserrat Regular"/>
                <a:ea typeface="Montserrat Regular"/>
              </a:rPr>
              <a:t> libre (FFS)</a:t>
            </a:r>
            <a:endParaRPr lang="en-US" sz="2000" b="0" u="none" strike="noStrike" dirty="0">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2000" b="0" u="none" strike="noStrike" dirty="0">
                <a:solidFill>
                  <a:srgbClr val="000000"/>
                </a:solidFill>
                <a:effectLst/>
                <a:uFillTx/>
                <a:latin typeface="Montserrat Regular"/>
                <a:ea typeface="Helvetica Neue"/>
              </a:rPr>
              <a:t>Pour le </a:t>
            </a:r>
            <a:r>
              <a:rPr lang="en-US" sz="2000" b="0" u="none" strike="noStrike" dirty="0" err="1">
                <a:solidFill>
                  <a:srgbClr val="000000"/>
                </a:solidFill>
                <a:effectLst/>
                <a:uFillTx/>
                <a:latin typeface="Montserrat Regular"/>
                <a:ea typeface="Helvetica Neue"/>
              </a:rPr>
              <a:t>modèle</a:t>
            </a:r>
            <a:r>
              <a:rPr lang="en-US" sz="2000" b="0" u="none" strike="noStrike" dirty="0">
                <a:solidFill>
                  <a:srgbClr val="000000"/>
                </a:solidFill>
                <a:effectLst/>
                <a:uFillTx/>
                <a:latin typeface="Montserrat Regular"/>
                <a:ea typeface="Helvetica Neue"/>
              </a:rPr>
              <a:t> FFS </a:t>
            </a:r>
            <a:r>
              <a:rPr lang="en-US" sz="2000" b="0" u="none" strike="noStrike" dirty="0" err="1">
                <a:solidFill>
                  <a:srgbClr val="000000"/>
                </a:solidFill>
                <a:effectLst/>
                <a:uFillTx/>
                <a:latin typeface="Montserrat Regular"/>
                <a:ea typeface="Helvetica Neue"/>
              </a:rPr>
              <a:t>d’autoroute</a:t>
            </a:r>
            <a:r>
              <a:rPr lang="en-US" sz="2000" b="0" u="none" strike="noStrike" dirty="0">
                <a:solidFill>
                  <a:srgbClr val="000000"/>
                </a:solidFill>
                <a:effectLst/>
                <a:uFillTx/>
                <a:latin typeface="Montserrat Regular"/>
                <a:ea typeface="Helvetica Neue"/>
              </a:rPr>
              <a:t> :</a:t>
            </a:r>
            <a:endParaRPr lang="en-US" sz="2000" b="0" u="none" strike="noStrike" dirty="0">
              <a:solidFill>
                <a:srgbClr val="000000"/>
              </a:solidFill>
              <a:effectLst/>
              <a:uFillTx/>
              <a:latin typeface="Montserrat Regular"/>
            </a:endParaRPr>
          </a:p>
          <a:p>
            <a:pPr marL="1219320" lvl="3" indent="-304920" defTabSz="1219320">
              <a:lnSpc>
                <a:spcPct val="90000"/>
              </a:lnSpc>
              <a:spcBef>
                <a:spcPts val="1199"/>
              </a:spcBef>
              <a:buClr>
                <a:srgbClr val="C00000"/>
              </a:buClr>
              <a:buSzPct val="123000"/>
              <a:buFont typeface="Wingdings" charset="2"/>
              <a:buChar char=""/>
              <a:tabLst>
                <a:tab pos="0" algn="l"/>
              </a:tabLst>
            </a:pPr>
            <a:r>
              <a:rPr lang="en-US" sz="2000" b="0" u="none" strike="noStrike" dirty="0">
                <a:solidFill>
                  <a:srgbClr val="000000"/>
                </a:solidFill>
                <a:effectLst/>
                <a:uFillTx/>
                <a:latin typeface="Montserrat Regular"/>
                <a:ea typeface="Helvetica Neue"/>
              </a:rPr>
              <a:t>= 1,9 mi/h (</a:t>
            </a:r>
            <a:r>
              <a:rPr lang="en-US" sz="2000" b="0" u="none" strike="noStrike" dirty="0" err="1">
                <a:solidFill>
                  <a:srgbClr val="000000"/>
                </a:solidFill>
                <a:effectLst/>
                <a:uFillTx/>
                <a:latin typeface="Montserrat Regular"/>
                <a:ea typeface="Helvetica Neue"/>
              </a:rPr>
              <a:t>ajustement</a:t>
            </a:r>
            <a:r>
              <a:rPr lang="en-US" sz="2000" b="0" u="none" strike="noStrike" dirty="0">
                <a:solidFill>
                  <a:srgbClr val="000000"/>
                </a:solidFill>
                <a:effectLst/>
                <a:uFillTx/>
                <a:latin typeface="Montserrat Regular"/>
                <a:ea typeface="Helvetica Neue"/>
              </a:rPr>
              <a:t> de </a:t>
            </a:r>
            <a:r>
              <a:rPr lang="en-US" sz="2000" b="0" u="none" strike="noStrike" dirty="0" err="1">
                <a:solidFill>
                  <a:srgbClr val="000000"/>
                </a:solidFill>
                <a:effectLst/>
                <a:uFillTx/>
                <a:latin typeface="Montserrat Regular"/>
                <a:ea typeface="Helvetica Neue"/>
              </a:rPr>
              <a:t>voie</a:t>
            </a:r>
            <a:r>
              <a:rPr lang="en-US" sz="2000" b="0" u="none" strike="noStrike" dirty="0">
                <a:solidFill>
                  <a:srgbClr val="000000"/>
                </a:solidFill>
                <a:effectLst/>
                <a:uFillTx/>
                <a:latin typeface="Montserrat Regular"/>
                <a:ea typeface="Helvetica Neue"/>
              </a:rPr>
              <a:t> pour 11 ft)</a:t>
            </a:r>
            <a:endParaRPr lang="en-US" sz="2000" b="0" u="none" strike="noStrike" dirty="0">
              <a:solidFill>
                <a:srgbClr val="000000"/>
              </a:solidFill>
              <a:effectLst/>
              <a:uFillTx/>
              <a:latin typeface="Montserrat Regular"/>
            </a:endParaRPr>
          </a:p>
          <a:p>
            <a:pPr marL="1219320" lvl="3" indent="-304920" defTabSz="1219320">
              <a:lnSpc>
                <a:spcPct val="90000"/>
              </a:lnSpc>
              <a:spcBef>
                <a:spcPts val="1199"/>
              </a:spcBef>
              <a:buClr>
                <a:srgbClr val="C00000"/>
              </a:buClr>
              <a:buSzPct val="123000"/>
              <a:buFont typeface="Wingdings" charset="2"/>
              <a:buChar char=""/>
              <a:tabLst>
                <a:tab pos="0" algn="l"/>
              </a:tabLst>
            </a:pPr>
            <a:r>
              <a:rPr lang="en-US" sz="2000" b="0" u="none" strike="noStrike" dirty="0">
                <a:solidFill>
                  <a:srgbClr val="000000"/>
                </a:solidFill>
                <a:effectLst/>
                <a:uFillTx/>
                <a:latin typeface="Montserrat Regular"/>
                <a:ea typeface="Helvetica Neue"/>
              </a:rPr>
              <a:t>= 1,6 mi/h (</a:t>
            </a:r>
            <a:r>
              <a:rPr lang="en-US" sz="2000" b="0" u="none" strike="noStrike" dirty="0" err="1">
                <a:solidFill>
                  <a:srgbClr val="000000"/>
                </a:solidFill>
                <a:effectLst/>
                <a:uFillTx/>
                <a:latin typeface="Montserrat Regular"/>
                <a:ea typeface="Helvetica Neue"/>
              </a:rPr>
              <a:t>ajustement</a:t>
            </a:r>
            <a:r>
              <a:rPr lang="en-US" sz="2000" b="0" u="none" strike="noStrike" dirty="0">
                <a:solidFill>
                  <a:srgbClr val="000000"/>
                </a:solidFill>
                <a:effectLst/>
                <a:uFillTx/>
                <a:latin typeface="Montserrat Regular"/>
                <a:ea typeface="Helvetica Neue"/>
              </a:rPr>
              <a:t> pour un </a:t>
            </a:r>
            <a:r>
              <a:rPr lang="en-US" sz="2000" b="0" u="none" strike="noStrike" dirty="0" err="1">
                <a:solidFill>
                  <a:srgbClr val="000000"/>
                </a:solidFill>
                <a:effectLst/>
                <a:uFillTx/>
                <a:latin typeface="Montserrat Regular"/>
                <a:ea typeface="Helvetica Neue"/>
              </a:rPr>
              <a:t>dégagement</a:t>
            </a:r>
            <a:r>
              <a:rPr lang="en-US" sz="2000" b="0" u="none" strike="noStrike" dirty="0">
                <a:solidFill>
                  <a:srgbClr val="000000"/>
                </a:solidFill>
                <a:effectLst/>
                <a:uFillTx/>
                <a:latin typeface="Montserrat Regular"/>
                <a:ea typeface="Helvetica Neue"/>
              </a:rPr>
              <a:t> </a:t>
            </a:r>
            <a:r>
              <a:rPr lang="en-US" sz="2000" b="0" u="none" strike="noStrike" dirty="0" err="1">
                <a:solidFill>
                  <a:srgbClr val="000000"/>
                </a:solidFill>
                <a:effectLst/>
                <a:uFillTx/>
                <a:latin typeface="Montserrat Regular"/>
                <a:ea typeface="Helvetica Neue"/>
              </a:rPr>
              <a:t>latéral</a:t>
            </a:r>
            <a:r>
              <a:rPr lang="en-US" sz="2000" b="0" u="none" strike="noStrike" dirty="0">
                <a:solidFill>
                  <a:srgbClr val="000000"/>
                </a:solidFill>
                <a:effectLst/>
                <a:uFillTx/>
                <a:latin typeface="Montserrat Regular"/>
                <a:ea typeface="Helvetica Neue"/>
              </a:rPr>
              <a:t> de 2 ft)</a:t>
            </a:r>
            <a:endParaRPr lang="en-US" sz="2000" b="0" u="none" strike="noStrike" dirty="0">
              <a:solidFill>
                <a:srgbClr val="000000"/>
              </a:solidFill>
              <a:effectLst/>
              <a:uFillTx/>
              <a:latin typeface="Montserrat Regular"/>
            </a:endParaRPr>
          </a:p>
          <a:p>
            <a:pPr marL="1219320" lvl="3" indent="-304920" defTabSz="1219320">
              <a:lnSpc>
                <a:spcPct val="90000"/>
              </a:lnSpc>
              <a:spcBef>
                <a:spcPts val="1199"/>
              </a:spcBef>
              <a:buClr>
                <a:srgbClr val="C00000"/>
              </a:buClr>
              <a:buSzPct val="123000"/>
              <a:buFont typeface="Wingdings" charset="2"/>
              <a:buChar char=""/>
              <a:tabLst>
                <a:tab pos="0" algn="l"/>
              </a:tabLst>
            </a:pPr>
            <a:r>
              <a:rPr lang="en-US" sz="2000" b="0" u="none" strike="noStrike" dirty="0" err="1">
                <a:solidFill>
                  <a:srgbClr val="000000"/>
                </a:solidFill>
                <a:effectLst/>
                <a:uFillTx/>
                <a:latin typeface="Montserrat Regular"/>
                <a:ea typeface="Helvetica Neue"/>
              </a:rPr>
              <a:t>Calculer</a:t>
            </a:r>
            <a:r>
              <a:rPr lang="en-US" sz="2000" b="0" u="none" strike="noStrike" dirty="0">
                <a:solidFill>
                  <a:srgbClr val="000000"/>
                </a:solidFill>
                <a:effectLst/>
                <a:uFillTx/>
                <a:latin typeface="Montserrat Regular"/>
                <a:ea typeface="Helvetica Neue"/>
              </a:rPr>
              <a:t> la </a:t>
            </a:r>
            <a:r>
              <a:rPr lang="en-US" sz="2000" b="0" u="none" strike="noStrike" dirty="0" err="1">
                <a:solidFill>
                  <a:srgbClr val="000000"/>
                </a:solidFill>
                <a:effectLst/>
                <a:uFillTx/>
                <a:latin typeface="Montserrat Regular"/>
                <a:ea typeface="Helvetica Neue"/>
              </a:rPr>
              <a:t>densité</a:t>
            </a:r>
            <a:r>
              <a:rPr lang="en-US" sz="2000" b="0" u="none" strike="noStrike" dirty="0">
                <a:solidFill>
                  <a:srgbClr val="000000"/>
                </a:solidFill>
                <a:effectLst/>
                <a:uFillTx/>
                <a:latin typeface="Montserrat Regular"/>
                <a:ea typeface="Helvetica Neue"/>
              </a:rPr>
              <a:t> </a:t>
            </a:r>
            <a:r>
              <a:rPr lang="en-US" sz="2000" b="0" u="none" strike="noStrike" dirty="0" err="1">
                <a:solidFill>
                  <a:srgbClr val="000000"/>
                </a:solidFill>
                <a:effectLst/>
                <a:uFillTx/>
                <a:latin typeface="Montserrat Regular"/>
                <a:ea typeface="Helvetica Neue"/>
              </a:rPr>
              <a:t>totale</a:t>
            </a:r>
            <a:r>
              <a:rPr lang="en-US" sz="2000" b="0" u="none" strike="noStrike" dirty="0">
                <a:solidFill>
                  <a:srgbClr val="000000"/>
                </a:solidFill>
                <a:effectLst/>
                <a:uFillTx/>
                <a:latin typeface="Montserrat Regular"/>
                <a:ea typeface="Helvetica Neue"/>
              </a:rPr>
              <a:t> de bretelles (TRD)</a:t>
            </a:r>
            <a:endParaRPr lang="en-US" sz="2000" b="0" u="none" strike="noStrike" dirty="0">
              <a:solidFill>
                <a:srgbClr val="000000"/>
              </a:solidFill>
              <a:effectLst/>
              <a:uFillTx/>
              <a:latin typeface="Montserrat Regular"/>
            </a:endParaRPr>
          </a:p>
          <a:p>
            <a:pPr marL="1828800" lvl="5" indent="-304920" defTabSz="1219320">
              <a:lnSpc>
                <a:spcPct val="90000"/>
              </a:lnSpc>
              <a:spcBef>
                <a:spcPts val="1199"/>
              </a:spcBef>
              <a:buClr>
                <a:srgbClr val="C00000"/>
              </a:buClr>
              <a:buSzPct val="123000"/>
              <a:buFont typeface="Wingdings" charset="2"/>
              <a:buChar char=""/>
              <a:tabLst>
                <a:tab pos="1766880" algn="l"/>
              </a:tabLst>
            </a:pPr>
            <a:r>
              <a:rPr lang="en-US" sz="2000" b="0" u="none" strike="noStrike" dirty="0">
                <a:solidFill>
                  <a:srgbClr val="000000"/>
                </a:solidFill>
                <a:effectLst/>
                <a:uFillTx/>
                <a:latin typeface="Montserrat Regular"/>
                <a:ea typeface="Helvetica Neue"/>
              </a:rPr>
              <a:t>Il y a 9 bretelles sur </a:t>
            </a:r>
            <a:r>
              <a:rPr lang="en-US" sz="2000" b="0" u="none" strike="noStrike" dirty="0" err="1">
                <a:solidFill>
                  <a:srgbClr val="000000"/>
                </a:solidFill>
                <a:effectLst/>
                <a:uFillTx/>
                <a:latin typeface="Montserrat Regular"/>
                <a:ea typeface="Helvetica Neue"/>
              </a:rPr>
              <a:t>une</a:t>
            </a:r>
            <a:r>
              <a:rPr lang="en-US" sz="2000" b="0" u="none" strike="noStrike" dirty="0">
                <a:solidFill>
                  <a:srgbClr val="000000"/>
                </a:solidFill>
                <a:effectLst/>
                <a:uFillTx/>
                <a:latin typeface="Montserrat Regular"/>
                <a:ea typeface="Helvetica Neue"/>
              </a:rPr>
              <a:t> longueur </a:t>
            </a:r>
            <a:r>
              <a:rPr lang="en-US" sz="2000" b="0" u="none" strike="noStrike" dirty="0" err="1">
                <a:solidFill>
                  <a:srgbClr val="000000"/>
                </a:solidFill>
                <a:effectLst/>
                <a:uFillTx/>
                <a:latin typeface="Montserrat Regular"/>
                <a:ea typeface="Helvetica Neue"/>
              </a:rPr>
              <a:t>totale</a:t>
            </a:r>
            <a:r>
              <a:rPr lang="en-US" sz="2000" b="0" u="none" strike="noStrike" dirty="0">
                <a:solidFill>
                  <a:srgbClr val="000000"/>
                </a:solidFill>
                <a:effectLst/>
                <a:uFillTx/>
                <a:latin typeface="Montserrat Regular"/>
                <a:ea typeface="Helvetica Neue"/>
              </a:rPr>
              <a:t> de 3 + 3 = 6 miles.</a:t>
            </a:r>
            <a:endParaRPr lang="en-US" sz="2000" b="0" u="none" strike="noStrike" dirty="0">
              <a:solidFill>
                <a:srgbClr val="000000"/>
              </a:solidFill>
              <a:effectLst/>
              <a:uFillTx/>
              <a:latin typeface="Montserrat Regular"/>
            </a:endParaRPr>
          </a:p>
          <a:p>
            <a:pPr indent="0" defTabSz="1219320">
              <a:lnSpc>
                <a:spcPct val="90000"/>
              </a:lnSpc>
              <a:spcBef>
                <a:spcPts val="1199"/>
              </a:spcBef>
              <a:buNone/>
              <a:tabLst>
                <a:tab pos="1084320" algn="l"/>
              </a:tabLst>
            </a:pPr>
            <a:endParaRPr lang="en-US" sz="2000" b="0" u="none" strike="noStrike" dirty="0">
              <a:solidFill>
                <a:srgbClr val="000000"/>
              </a:solidFill>
              <a:effectLst/>
              <a:uFillTx/>
              <a:latin typeface="Montserrat Regular"/>
            </a:endParaRPr>
          </a:p>
          <a:p>
            <a:pPr marL="1193760" lvl="5" indent="-279360" defTabSz="1219320">
              <a:lnSpc>
                <a:spcPct val="90000"/>
              </a:lnSpc>
              <a:spcBef>
                <a:spcPts val="1199"/>
              </a:spcBef>
              <a:buClr>
                <a:srgbClr val="C00000"/>
              </a:buClr>
              <a:buSzPct val="123000"/>
              <a:buFont typeface="Wingdings" charset="2"/>
              <a:buChar char=""/>
              <a:tabLst>
                <a:tab pos="1084320" algn="l"/>
              </a:tabLst>
            </a:pPr>
            <a:r>
              <a:rPr lang="en-US" sz="2000" b="1" u="none" strike="noStrike" dirty="0" err="1">
                <a:solidFill>
                  <a:srgbClr val="000000"/>
                </a:solidFill>
                <a:effectLst/>
                <a:uFillTx/>
                <a:latin typeface="Montserrat Regular"/>
                <a:ea typeface="Helvetica Neue"/>
              </a:rPr>
              <a:t>Ainsi</a:t>
            </a:r>
            <a:r>
              <a:rPr lang="en-US" sz="2000" b="1" u="none" strike="noStrike" dirty="0">
                <a:solidFill>
                  <a:srgbClr val="000000"/>
                </a:solidFill>
                <a:effectLst/>
                <a:uFillTx/>
                <a:latin typeface="Montserrat Regular"/>
                <a:ea typeface="Helvetica Neue"/>
              </a:rPr>
              <a:t>,</a:t>
            </a:r>
            <a:endParaRPr lang="en-US" sz="2000" b="0" u="none" strike="noStrike" dirty="0">
              <a:solidFill>
                <a:srgbClr val="000000"/>
              </a:solidFill>
              <a:effectLst/>
              <a:uFillTx/>
              <a:latin typeface="Montserrat Regular"/>
            </a:endParaRPr>
          </a:p>
          <a:p>
            <a:pPr indent="0" defTabSz="1219320">
              <a:lnSpc>
                <a:spcPct val="90000"/>
              </a:lnSpc>
              <a:spcBef>
                <a:spcPts val="2251"/>
              </a:spcBef>
              <a:buNone/>
              <a:tabLst>
                <a:tab pos="1766880" algn="l"/>
              </a:tabLst>
            </a:pPr>
            <a:endParaRPr lang="en-US" sz="2000" b="0" u="none" strike="noStrike" dirty="0">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1766880" algn="l"/>
              </a:tabLst>
            </a:pPr>
            <a:r>
              <a:rPr lang="en-US" sz="2000" b="0" u="none" strike="noStrike" dirty="0">
                <a:solidFill>
                  <a:srgbClr val="000000"/>
                </a:solidFill>
                <a:effectLst/>
                <a:uFillTx/>
                <a:latin typeface="Montserrat Regular"/>
                <a:ea typeface="Helvetica Neue"/>
              </a:rPr>
              <a:t>Par </a:t>
            </a:r>
            <a:r>
              <a:rPr lang="en-US" sz="2000" b="0" u="none" strike="noStrike" dirty="0" err="1">
                <a:solidFill>
                  <a:srgbClr val="000000"/>
                </a:solidFill>
                <a:effectLst/>
                <a:uFillTx/>
                <a:latin typeface="Montserrat Regular"/>
                <a:ea typeface="Helvetica Neue"/>
              </a:rPr>
              <a:t>conséquent</a:t>
            </a:r>
            <a:r>
              <a:rPr lang="en-US" sz="2000" b="0" u="none" strike="noStrike" dirty="0">
                <a:solidFill>
                  <a:srgbClr val="000000"/>
                </a:solidFill>
                <a:effectLst/>
                <a:uFillTx/>
                <a:latin typeface="Montserrat Regular"/>
                <a:ea typeface="Helvetica Neue"/>
              </a:rPr>
              <a:t>, la </a:t>
            </a:r>
            <a:r>
              <a:rPr lang="en-US" sz="2000" b="0" u="none" strike="noStrike" dirty="0" err="1">
                <a:solidFill>
                  <a:srgbClr val="000000"/>
                </a:solidFill>
                <a:effectLst/>
                <a:uFillTx/>
                <a:latin typeface="Montserrat Regular"/>
                <a:ea typeface="Helvetica Neue"/>
              </a:rPr>
              <a:t>courbe</a:t>
            </a:r>
            <a:r>
              <a:rPr lang="en-US" sz="2000" b="0" u="none" strike="noStrike" dirty="0">
                <a:solidFill>
                  <a:srgbClr val="000000"/>
                </a:solidFill>
                <a:effectLst/>
                <a:uFillTx/>
                <a:latin typeface="Montserrat Regular"/>
                <a:ea typeface="Helvetica Neue"/>
              </a:rPr>
              <a:t> FFS </a:t>
            </a:r>
            <a:r>
              <a:rPr lang="en-US" sz="2000" b="0" u="none" strike="noStrike" dirty="0" err="1">
                <a:solidFill>
                  <a:srgbClr val="000000"/>
                </a:solidFill>
                <a:effectLst/>
                <a:uFillTx/>
                <a:latin typeface="Montserrat Regular"/>
                <a:ea typeface="Helvetica Neue"/>
              </a:rPr>
              <a:t>appropriée</a:t>
            </a:r>
            <a:r>
              <a:rPr lang="en-US" sz="2000" b="0" u="none" strike="noStrike" dirty="0">
                <a:solidFill>
                  <a:srgbClr val="000000"/>
                </a:solidFill>
                <a:effectLst/>
                <a:uFillTx/>
                <a:latin typeface="Montserrat Regular"/>
                <a:ea typeface="Helvetica Neue"/>
              </a:rPr>
              <a:t> est la </a:t>
            </a:r>
            <a:r>
              <a:rPr lang="en-US" sz="2000" b="0" u="none" strike="noStrike" dirty="0" err="1">
                <a:solidFill>
                  <a:srgbClr val="000000"/>
                </a:solidFill>
                <a:effectLst/>
                <a:uFillTx/>
                <a:latin typeface="Montserrat Regular"/>
                <a:ea typeface="Helvetica Neue"/>
              </a:rPr>
              <a:t>courbe</a:t>
            </a:r>
            <a:r>
              <a:rPr lang="en-US" sz="2000" b="0" u="none" strike="noStrike" dirty="0">
                <a:solidFill>
                  <a:srgbClr val="000000"/>
                </a:solidFill>
                <a:effectLst/>
                <a:uFillTx/>
                <a:latin typeface="Montserrat Regular"/>
                <a:ea typeface="Helvetica Neue"/>
              </a:rPr>
              <a:t> de 65 mi/h</a:t>
            </a:r>
            <a:endParaRPr lang="en-US" sz="2000" b="0" u="none" strike="noStrike" dirty="0">
              <a:solidFill>
                <a:srgbClr val="000000"/>
              </a:solidFill>
              <a:effectLst/>
              <a:uFillTx/>
              <a:latin typeface="Montserrat Regular"/>
            </a:endParaRPr>
          </a:p>
        </p:txBody>
      </p:sp>
      <p:pic>
        <p:nvPicPr>
          <p:cNvPr id="230" name="Picture 4"/>
          <p:cNvPicPr/>
          <p:nvPr/>
        </p:nvPicPr>
        <p:blipFill>
          <a:blip r:embed="rId2"/>
          <a:stretch/>
        </p:blipFill>
        <p:spPr>
          <a:xfrm>
            <a:off x="4293000" y="4202430"/>
            <a:ext cx="2688480" cy="714960"/>
          </a:xfrm>
          <a:prstGeom prst="rect">
            <a:avLst/>
          </a:prstGeom>
          <a:noFill/>
          <a:ln w="0">
            <a:noFill/>
          </a:ln>
        </p:spPr>
      </p:pic>
      <p:pic>
        <p:nvPicPr>
          <p:cNvPr id="231" name="Picture 5"/>
          <p:cNvPicPr/>
          <p:nvPr/>
        </p:nvPicPr>
        <p:blipFill>
          <a:blip r:embed="rId3"/>
          <a:stretch/>
        </p:blipFill>
        <p:spPr>
          <a:xfrm>
            <a:off x="6096000" y="2025105"/>
            <a:ext cx="4339440" cy="457200"/>
          </a:xfrm>
          <a:prstGeom prst="rect">
            <a:avLst/>
          </a:prstGeom>
          <a:noFill/>
          <a:ln w="0">
            <a:noFill/>
          </a:ln>
        </p:spPr>
      </p:pic>
      <p:pic>
        <p:nvPicPr>
          <p:cNvPr id="232" name="Picture 6"/>
          <p:cNvPicPr/>
          <p:nvPr/>
        </p:nvPicPr>
        <p:blipFill>
          <a:blip r:embed="rId4"/>
          <a:stretch/>
        </p:blipFill>
        <p:spPr>
          <a:xfrm>
            <a:off x="1857240" y="2648160"/>
            <a:ext cx="466200" cy="366840"/>
          </a:xfrm>
          <a:prstGeom prst="rect">
            <a:avLst/>
          </a:prstGeom>
          <a:noFill/>
          <a:ln w="0">
            <a:noFill/>
          </a:ln>
        </p:spPr>
      </p:pic>
      <p:pic>
        <p:nvPicPr>
          <p:cNvPr id="233" name="Picture 8"/>
          <p:cNvPicPr/>
          <p:nvPr/>
        </p:nvPicPr>
        <p:blipFill>
          <a:blip r:embed="rId5"/>
          <a:stretch/>
        </p:blipFill>
        <p:spPr>
          <a:xfrm>
            <a:off x="1845360" y="3061800"/>
            <a:ext cx="478440" cy="366840"/>
          </a:xfrm>
          <a:prstGeom prst="rect">
            <a:avLst/>
          </a:prstGeom>
          <a:noFill/>
          <a:ln w="0">
            <a:noFill/>
          </a:ln>
        </p:spPr>
      </p:pic>
      <p:pic>
        <p:nvPicPr>
          <p:cNvPr id="234" name="Picture 10"/>
          <p:cNvPicPr/>
          <p:nvPr/>
        </p:nvPicPr>
        <p:blipFill>
          <a:blip r:embed="rId6"/>
          <a:stretch/>
        </p:blipFill>
        <p:spPr>
          <a:xfrm>
            <a:off x="3911745" y="4972830"/>
            <a:ext cx="3543120" cy="396000"/>
          </a:xfrm>
          <a:prstGeom prst="rect">
            <a:avLst/>
          </a:prstGeom>
          <a:noFill/>
          <a:ln w="0">
            <a:noFill/>
          </a:ln>
        </p:spPr>
      </p:pic>
      <p:pic>
        <p:nvPicPr>
          <p:cNvPr id="235" name="Picture 11"/>
          <p:cNvPicPr/>
          <p:nvPr/>
        </p:nvPicPr>
        <p:blipFill>
          <a:blip r:embed="rId7"/>
          <a:stretch/>
        </p:blipFill>
        <p:spPr>
          <a:xfrm>
            <a:off x="3865680" y="5424270"/>
            <a:ext cx="3939480" cy="350280"/>
          </a:xfrm>
          <a:prstGeom prst="rect">
            <a:avLst/>
          </a:prstGeom>
          <a:noFill/>
          <a:ln w="0">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237" name="PlaceHolder 2"/>
          <p:cNvSpPr>
            <a:spLocks noGrp="1"/>
          </p:cNvSpPr>
          <p:nvPr>
            <p:ph/>
          </p:nvPr>
        </p:nvSpPr>
        <p:spPr>
          <a:xfrm>
            <a:off x="603360" y="1257480"/>
            <a:ext cx="9082800" cy="5060520"/>
          </a:xfrm>
          <a:prstGeom prst="rect">
            <a:avLst/>
          </a:prstGeom>
          <a:noFill/>
          <a:ln w="12600">
            <a:noFill/>
          </a:ln>
        </p:spPr>
        <p:txBody>
          <a:bodyPr wrap="square" lIns="45720" tIns="50760" rIns="45720" bIns="50760" anchor="t">
            <a:normAutofit/>
          </a:bodyPr>
          <a:lstStyle/>
          <a:p>
            <a:pPr indent="0" defTabSz="1219320">
              <a:lnSpc>
                <a:spcPct val="90000"/>
              </a:lnSpc>
              <a:spcBef>
                <a:spcPts val="1199"/>
              </a:spcBef>
              <a:buNone/>
              <a:tabLst>
                <a:tab pos="0" algn="l"/>
              </a:tabLst>
            </a:pPr>
            <a:r>
              <a:rPr lang="en-US" sz="2400" b="1" u="none" strike="noStrike">
                <a:solidFill>
                  <a:srgbClr val="432411"/>
                </a:solidFill>
                <a:effectLst/>
                <a:uFillTx/>
                <a:latin typeface="Montserrat Regular"/>
                <a:ea typeface="Montserrat Regular"/>
              </a:rPr>
              <a:t>Solution :</a:t>
            </a:r>
            <a:endParaRPr lang="en-US" sz="2400" b="0" u="none" strike="noStrike">
              <a:solidFill>
                <a:srgbClr val="000000"/>
              </a:solidFill>
              <a:effectLst/>
              <a:uFillTx/>
              <a:latin typeface="Montserrat Regular"/>
            </a:endParaRPr>
          </a:p>
          <a:p>
            <a:pPr indent="0" defTabSz="1219320">
              <a:lnSpc>
                <a:spcPct val="90000"/>
              </a:lnSpc>
              <a:spcBef>
                <a:spcPts val="1199"/>
              </a:spcBef>
              <a:buNone/>
              <a:tabLst>
                <a:tab pos="0" algn="l"/>
              </a:tabLst>
            </a:pPr>
            <a:r>
              <a:rPr lang="en-US" sz="2000" b="1" u="none" strike="noStrike">
                <a:solidFill>
                  <a:srgbClr val="432411"/>
                </a:solidFill>
                <a:effectLst/>
                <a:uFillTx/>
                <a:latin typeface="Montserrat Regular"/>
                <a:ea typeface="Montserrat Regular"/>
              </a:rPr>
              <a:t>Étape 2 — Déterminer le débit (     )</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1600" b="1" u="none" strike="noStrike">
                <a:solidFill>
                  <a:srgbClr val="000000"/>
                </a:solidFill>
                <a:effectLst/>
                <a:uFillTx/>
                <a:latin typeface="Montserrat Regular"/>
                <a:ea typeface="Helvetica Neue"/>
              </a:rPr>
              <a:t>Calculer le facteur d’heure de pointe (PHF)</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Facteur d’ajustement pour véhicules lourds (       )</a:t>
            </a: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utiliser l’équation</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609480" indent="0" defTabSz="1219320">
              <a:lnSpc>
                <a:spcPct val="90000"/>
              </a:lnSpc>
              <a:spcBef>
                <a:spcPts val="2251"/>
              </a:spcBef>
              <a:buNone/>
              <a:tabLst>
                <a:tab pos="0" algn="l"/>
              </a:tabLst>
            </a:pPr>
            <a:endParaRPr lang="en-US" sz="2000" b="0" u="none" strike="noStrike">
              <a:solidFill>
                <a:srgbClr val="000000"/>
              </a:solidFill>
              <a:effectLst/>
              <a:uFillTx/>
              <a:latin typeface="Montserrat Regular"/>
            </a:endParaRPr>
          </a:p>
        </p:txBody>
      </p:sp>
      <p:pic>
        <p:nvPicPr>
          <p:cNvPr id="238" name="Picture 3"/>
          <p:cNvPicPr/>
          <p:nvPr/>
        </p:nvPicPr>
        <p:blipFill>
          <a:blip r:embed="rId2"/>
          <a:stretch/>
        </p:blipFill>
        <p:spPr>
          <a:xfrm>
            <a:off x="3671280" y="2192760"/>
            <a:ext cx="3056760" cy="1077120"/>
          </a:xfrm>
          <a:prstGeom prst="rect">
            <a:avLst/>
          </a:prstGeom>
          <a:noFill/>
          <a:ln w="0">
            <a:noFill/>
          </a:ln>
        </p:spPr>
      </p:pic>
      <p:pic>
        <p:nvPicPr>
          <p:cNvPr id="239" name="Picture 9"/>
          <p:cNvPicPr/>
          <p:nvPr/>
        </p:nvPicPr>
        <p:blipFill>
          <a:blip r:embed="rId3"/>
          <a:stretch/>
        </p:blipFill>
        <p:spPr>
          <a:xfrm>
            <a:off x="3671280" y="3966480"/>
            <a:ext cx="3642480" cy="708480"/>
          </a:xfrm>
          <a:prstGeom prst="rect">
            <a:avLst/>
          </a:prstGeom>
          <a:noFill/>
          <a:ln w="0">
            <a:noFill/>
          </a:ln>
        </p:spPr>
      </p:pic>
      <p:pic>
        <p:nvPicPr>
          <p:cNvPr id="240" name="Picture 13"/>
          <p:cNvPicPr/>
          <p:nvPr/>
        </p:nvPicPr>
        <p:blipFill>
          <a:blip r:embed="rId4"/>
          <a:stretch/>
        </p:blipFill>
        <p:spPr>
          <a:xfrm>
            <a:off x="5585760" y="4706280"/>
            <a:ext cx="403560" cy="350280"/>
          </a:xfrm>
          <a:prstGeom prst="rect">
            <a:avLst/>
          </a:prstGeom>
          <a:noFill/>
          <a:ln w="0">
            <a:noFill/>
          </a:ln>
        </p:spPr>
      </p:pic>
      <p:pic>
        <p:nvPicPr>
          <p:cNvPr id="241" name="Picture 14"/>
          <p:cNvPicPr/>
          <p:nvPr/>
        </p:nvPicPr>
        <p:blipFill>
          <a:blip r:embed="rId5"/>
          <a:stretch/>
        </p:blipFill>
        <p:spPr>
          <a:xfrm>
            <a:off x="3463560" y="5207040"/>
            <a:ext cx="4244040" cy="838080"/>
          </a:xfrm>
          <a:prstGeom prst="rect">
            <a:avLst/>
          </a:prstGeom>
          <a:noFill/>
          <a:ln w="0">
            <a:noFill/>
          </a:ln>
        </p:spPr>
      </p:pic>
      <p:pic>
        <p:nvPicPr>
          <p:cNvPr id="242" name="Picture 15"/>
          <p:cNvPicPr/>
          <p:nvPr/>
        </p:nvPicPr>
        <p:blipFill>
          <a:blip r:embed="rId6"/>
          <a:stretch/>
        </p:blipFill>
        <p:spPr>
          <a:xfrm>
            <a:off x="4609380" y="1725300"/>
            <a:ext cx="311400" cy="311400"/>
          </a:xfrm>
          <a:prstGeom prst="rect">
            <a:avLst/>
          </a:prstGeom>
          <a:noFill/>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PlaceHolder 1"/>
          <p:cNvSpPr>
            <a:spLocks noGrp="1"/>
          </p:cNvSpPr>
          <p:nvPr>
            <p:ph type="title"/>
          </p:nvPr>
        </p:nvSpPr>
        <p:spPr>
          <a:xfrm>
            <a:off x="654480" y="588240"/>
            <a:ext cx="8806680" cy="6829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816" b="1" u="none" strike="noStrike">
                <a:solidFill>
                  <a:srgbClr val="F26211"/>
                </a:solidFill>
                <a:effectLst/>
                <a:uFillTx/>
                <a:latin typeface="Montserrat Regular"/>
                <a:ea typeface="Jura Light Bold"/>
              </a:rPr>
              <a:t>Autoroutes</a:t>
            </a:r>
            <a:endParaRPr lang="en-US" sz="3200" b="0" u="none" strike="noStrike">
              <a:solidFill>
                <a:srgbClr val="000000"/>
              </a:solidFill>
              <a:effectLst/>
              <a:uFillTx/>
              <a:latin typeface="Montserrat Regular"/>
            </a:endParaRPr>
          </a:p>
        </p:txBody>
      </p:sp>
      <p:sp>
        <p:nvSpPr>
          <p:cNvPr id="66" name="PlaceHolder 2"/>
          <p:cNvSpPr>
            <a:spLocks noGrp="1"/>
          </p:cNvSpPr>
          <p:nvPr>
            <p:ph/>
          </p:nvPr>
        </p:nvSpPr>
        <p:spPr>
          <a:xfrm>
            <a:off x="654480" y="1343520"/>
            <a:ext cx="7671960" cy="4662000"/>
          </a:xfrm>
          <a:prstGeom prst="rect">
            <a:avLst/>
          </a:prstGeom>
          <a:noFill/>
          <a:ln w="12600">
            <a:noFill/>
          </a:ln>
        </p:spPr>
        <p:txBody>
          <a:bodyPr wrap="square" lIns="50760" tIns="50760" rIns="50760" bIns="50760" anchor="t">
            <a:normAutofit lnSpcReduction="10000"/>
          </a:bodyPr>
          <a:lstStyle/>
          <a:p>
            <a:pPr indent="0" defTabSz="1219320">
              <a:lnSpc>
                <a:spcPct val="90000"/>
              </a:lnSpc>
              <a:spcBef>
                <a:spcPts val="2251"/>
              </a:spcBef>
              <a:buNone/>
              <a:tabLst>
                <a:tab pos="0" algn="l"/>
              </a:tabLst>
            </a:pPr>
            <a:r>
              <a:rPr lang="en-US" sz="2179" b="1" u="none" strike="noStrike">
                <a:solidFill>
                  <a:srgbClr val="000000"/>
                </a:solidFill>
                <a:effectLst/>
                <a:uFillTx/>
                <a:latin typeface="Montserrat Regular"/>
                <a:ea typeface="Helvetica Neue"/>
              </a:rPr>
              <a:t>Caractéristiques des autoroutes</a:t>
            </a:r>
            <a:endParaRPr lang="en-US" sz="26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tabLst>
                <a:tab pos="0" algn="l"/>
              </a:tabLst>
            </a:pPr>
            <a:r>
              <a:rPr lang="en-US" sz="2011" b="0" u="none" strike="noStrike">
                <a:solidFill>
                  <a:srgbClr val="000000"/>
                </a:solidFill>
                <a:effectLst/>
                <a:uFillTx/>
                <a:latin typeface="Montserrat Regular"/>
                <a:ea typeface="Helvetica Neue"/>
              </a:rPr>
              <a:t>Il s’agit d’une route séparée comportant au moins deux voies dans chaque direction.</a:t>
            </a:r>
            <a:endParaRPr lang="en-US" sz="24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tabLst>
                <a:tab pos="0" algn="l"/>
              </a:tabLst>
            </a:pPr>
            <a:r>
              <a:rPr lang="en-US" sz="2011" b="0" u="none" strike="noStrike">
                <a:solidFill>
                  <a:srgbClr val="000000"/>
                </a:solidFill>
                <a:effectLst/>
                <a:uFillTx/>
                <a:latin typeface="Montserrat Regular"/>
                <a:ea typeface="Helvetica Neue"/>
              </a:rPr>
              <a:t>assurent un écoulement véritablement non interrompu</a:t>
            </a:r>
            <a:endParaRPr lang="en-US" sz="24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tabLst>
                <a:tab pos="0" algn="l"/>
              </a:tabLst>
            </a:pPr>
            <a:r>
              <a:rPr lang="en-US" sz="2011" b="0" u="none" strike="noStrike">
                <a:solidFill>
                  <a:srgbClr val="000000"/>
                </a:solidFill>
                <a:effectLst/>
                <a:uFillTx/>
                <a:latin typeface="Montserrat Regular"/>
                <a:ea typeface="Helvetica Neue"/>
              </a:rPr>
              <a:t>Aucune intersection à niveau</a:t>
            </a:r>
            <a:endParaRPr lang="en-US" sz="24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tabLst>
                <a:tab pos="0" algn="l"/>
              </a:tabLst>
            </a:pPr>
            <a:r>
              <a:rPr lang="en-US" sz="2011" b="0" u="none" strike="noStrike">
                <a:solidFill>
                  <a:srgbClr val="000000"/>
                </a:solidFill>
                <a:effectLst/>
                <a:uFillTx/>
                <a:latin typeface="Montserrat Regular"/>
                <a:ea typeface="Helvetica Neue"/>
              </a:rPr>
              <a:t>Aucun accès riverain direct</a:t>
            </a:r>
            <a:endParaRPr lang="en-US" sz="24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tabLst>
                <a:tab pos="0" algn="l"/>
              </a:tabLst>
            </a:pPr>
            <a:r>
              <a:rPr lang="en-US" sz="2011" b="0" u="none" strike="noStrike">
                <a:solidFill>
                  <a:srgbClr val="000000"/>
                </a:solidFill>
                <a:effectLst/>
                <a:uFillTx/>
                <a:latin typeface="Montserrat Regular"/>
                <a:ea typeface="Helvetica Neue"/>
              </a:rPr>
              <a:t>Stationnement interdit</a:t>
            </a:r>
            <a:endParaRPr lang="en-US" sz="24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tabLst>
                <a:tab pos="0" algn="l"/>
              </a:tabLst>
            </a:pPr>
            <a:r>
              <a:rPr lang="en-US" sz="2011" b="0" u="none" strike="noStrike">
                <a:solidFill>
                  <a:srgbClr val="000000"/>
                </a:solidFill>
                <a:effectLst/>
                <a:uFillTx/>
                <a:latin typeface="Montserrat Regular"/>
                <a:ea typeface="Helvetica Neue"/>
              </a:rPr>
              <a:t>Contrôle total des accès</a:t>
            </a:r>
            <a:endParaRPr lang="en-US" sz="24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tabLst>
                <a:tab pos="0" algn="l"/>
              </a:tabLst>
            </a:pPr>
            <a:r>
              <a:rPr lang="en-US" sz="2011" b="0" u="none" strike="noStrike">
                <a:solidFill>
                  <a:srgbClr val="000000"/>
                </a:solidFill>
                <a:effectLst/>
                <a:uFillTx/>
                <a:latin typeface="Montserrat Regular"/>
                <a:ea typeface="Helvetica Neue"/>
              </a:rPr>
              <a:t>Entrée/sortie uniquement par bretelles</a:t>
            </a:r>
            <a:endParaRPr lang="en-US" sz="2400" b="0" u="none" strike="noStrike">
              <a:solidFill>
                <a:srgbClr val="000000"/>
              </a:solidFill>
              <a:effectLst/>
              <a:uFillTx/>
              <a:latin typeface="Montserrat Regular"/>
            </a:endParaRPr>
          </a:p>
        </p:txBody>
      </p:sp>
      <p:pic>
        <p:nvPicPr>
          <p:cNvPr id="67" name="Picture 8" descr="A highway with cars on it&#10;&#10;AI-generated content may be incorrect."/>
          <p:cNvPicPr/>
          <p:nvPr/>
        </p:nvPicPr>
        <p:blipFill>
          <a:blip r:embed="rId2"/>
          <a:stretch/>
        </p:blipFill>
        <p:spPr>
          <a:xfrm>
            <a:off x="6980760" y="2675520"/>
            <a:ext cx="5211000" cy="3491280"/>
          </a:xfrm>
          <a:prstGeom prst="rect">
            <a:avLst/>
          </a:prstGeom>
          <a:noFill/>
          <a:ln w="0">
            <a:noFill/>
          </a:ln>
        </p:spPr>
      </p:pic>
      <p:sp>
        <p:nvSpPr>
          <p:cNvPr id="68" name="TextBox 9"/>
          <p:cNvSpPr/>
          <p:nvPr/>
        </p:nvSpPr>
        <p:spPr>
          <a:xfrm>
            <a:off x="1150322" y="6269760"/>
            <a:ext cx="10235520" cy="522000"/>
          </a:xfrm>
          <a:prstGeom prst="rect">
            <a:avLst/>
          </a:prstGeom>
          <a:noFill/>
          <a:ln w="12700">
            <a:noFill/>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defTabSz="1218960">
              <a:lnSpc>
                <a:spcPct val="90000"/>
              </a:lnSpc>
              <a:spcBef>
                <a:spcPts val="2251"/>
              </a:spcBef>
              <a:tabLst>
                <a:tab pos="0" algn="l"/>
              </a:tabLst>
            </a:pPr>
            <a:r>
              <a:rPr lang="en-US" sz="900" b="0" u="sng" strike="noStrike" dirty="0">
                <a:solidFill>
                  <a:srgbClr val="0000FF"/>
                </a:solidFill>
                <a:effectLst/>
                <a:uFillTx/>
                <a:latin typeface="Montserrat Regular"/>
                <a:ea typeface="Helvetica Neue"/>
                <a:hlinkClick r:id="rId3"/>
              </a:rPr>
              <a:t>This Photo</a:t>
            </a:r>
            <a:r>
              <a:rPr lang="en-US" sz="900" b="0" u="none" strike="noStrike" dirty="0">
                <a:solidFill>
                  <a:srgbClr val="080300"/>
                </a:solidFill>
                <a:effectLst/>
                <a:uFillTx/>
                <a:latin typeface="Montserrat Regular"/>
                <a:ea typeface="Helvetica Neue"/>
              </a:rPr>
              <a:t> by Unknown Author is licensed under </a:t>
            </a:r>
            <a:r>
              <a:rPr lang="en-US" sz="900" b="0" u="sng" strike="noStrike" dirty="0">
                <a:solidFill>
                  <a:srgbClr val="0000FF"/>
                </a:solidFill>
                <a:effectLst/>
                <a:uFillTx/>
                <a:latin typeface="Montserrat Regular"/>
                <a:ea typeface="Helvetica Neue"/>
                <a:hlinkClick r:id="rId4"/>
              </a:rPr>
              <a:t>CC BY-ND</a:t>
            </a:r>
            <a:endParaRPr lang="en-US" sz="900" b="0" u="none" strike="noStrike" dirty="0">
              <a:solidFill>
                <a:srgbClr val="000000"/>
              </a:solidFill>
              <a:effectLst/>
              <a:uFillTx/>
              <a:latin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244" name="PlaceHolder 2"/>
          <p:cNvSpPr>
            <a:spLocks noGrp="1"/>
          </p:cNvSpPr>
          <p:nvPr>
            <p:ph/>
          </p:nvPr>
        </p:nvSpPr>
        <p:spPr>
          <a:xfrm>
            <a:off x="603360" y="990720"/>
            <a:ext cx="9082800" cy="5060520"/>
          </a:xfrm>
          <a:prstGeom prst="rect">
            <a:avLst/>
          </a:prstGeom>
          <a:noFill/>
          <a:ln w="12600">
            <a:noFill/>
          </a:ln>
        </p:spPr>
        <p:txBody>
          <a:bodyPr wrap="square" lIns="45720" tIns="50760" rIns="45720" bIns="50760" anchor="t">
            <a:normAutofit/>
          </a:bodyPr>
          <a:lstStyle/>
          <a:p>
            <a:pPr indent="0" defTabSz="1219320">
              <a:lnSpc>
                <a:spcPct val="90000"/>
              </a:lnSpc>
              <a:spcBef>
                <a:spcPts val="1199"/>
              </a:spcBef>
              <a:buNone/>
              <a:tabLst>
                <a:tab pos="0" algn="l"/>
              </a:tabLst>
            </a:pPr>
            <a:r>
              <a:rPr lang="en-US" sz="2223" b="1" u="none" strike="noStrike">
                <a:solidFill>
                  <a:srgbClr val="432411"/>
                </a:solidFill>
                <a:effectLst/>
                <a:uFillTx/>
                <a:latin typeface="Montserrat Regular"/>
                <a:ea typeface="Montserrat Regular"/>
              </a:rPr>
              <a:t>Solution :</a:t>
            </a:r>
            <a:endParaRPr lang="en-US" sz="2400" b="0" u="none" strike="noStrike">
              <a:solidFill>
                <a:srgbClr val="000000"/>
              </a:solidFill>
              <a:effectLst/>
              <a:uFillTx/>
              <a:latin typeface="Montserrat Regular"/>
            </a:endParaRPr>
          </a:p>
          <a:p>
            <a:pPr indent="0" defTabSz="1219320">
              <a:lnSpc>
                <a:spcPct val="90000"/>
              </a:lnSpc>
              <a:spcBef>
                <a:spcPts val="1199"/>
              </a:spcBef>
              <a:buNone/>
              <a:tabLst>
                <a:tab pos="0" algn="l"/>
              </a:tabLst>
            </a:pPr>
            <a:r>
              <a:rPr lang="en-US" sz="1852" b="1" u="none" strike="noStrike">
                <a:solidFill>
                  <a:srgbClr val="432411"/>
                </a:solidFill>
                <a:effectLst/>
                <a:uFillTx/>
                <a:latin typeface="Montserrat Regular"/>
                <a:ea typeface="Montserrat Regular"/>
              </a:rPr>
              <a:t>Step 2 — Déterminez the débit (    )</a:t>
            </a: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Facteur d’ajustement pour véhicules lourds (       )</a:t>
            </a:r>
            <a:endParaRPr lang="en-US" sz="2000" b="0" u="none" strike="noStrike">
              <a:solidFill>
                <a:srgbClr val="000000"/>
              </a:solidFill>
              <a:effectLst/>
              <a:uFillTx/>
              <a:latin typeface="Montserrat Regular"/>
            </a:endParaRPr>
          </a:p>
          <a:p>
            <a:pPr marL="1219320" lvl="3"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Cependant, PT = 0,15, PRV = 0</a:t>
            </a:r>
            <a:endParaRPr lang="en-US" sz="2000" b="0" u="none" strike="noStrike">
              <a:solidFill>
                <a:srgbClr val="000000"/>
              </a:solidFill>
              <a:effectLst/>
              <a:uFillTx/>
              <a:latin typeface="Montserrat Regular"/>
            </a:endParaRPr>
          </a:p>
          <a:p>
            <a:pPr marL="1219320" lvl="3"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Pour un segment autoroutier de base en terrain vallonné, ET = 2,5</a:t>
            </a:r>
            <a:endParaRPr lang="en-US" sz="2000" b="0" u="none" strike="noStrike">
              <a:solidFill>
                <a:srgbClr val="000000"/>
              </a:solidFill>
              <a:effectLst/>
              <a:uFillTx/>
              <a:latin typeface="Montserrat Regular"/>
            </a:endParaRPr>
          </a:p>
          <a:p>
            <a:pPr marL="1219320" lvl="3"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Ainsi,</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Facteur de population de conducteurs pour les navetteurs :</a:t>
            </a: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Par conséquent, le débit équivalent en voitures particulières par voie sera :</a:t>
            </a:r>
            <a:endParaRPr lang="en-US" sz="2000" b="0" u="none" strike="noStrike">
              <a:solidFill>
                <a:srgbClr val="000000"/>
              </a:solidFill>
              <a:effectLst/>
              <a:uFillTx/>
              <a:latin typeface="Montserrat Regular"/>
            </a:endParaRPr>
          </a:p>
          <a:p>
            <a:pPr marL="609480" indent="0" defTabSz="1219320">
              <a:lnSpc>
                <a:spcPct val="90000"/>
              </a:lnSpc>
              <a:spcBef>
                <a:spcPts val="2251"/>
              </a:spcBef>
              <a:buNone/>
              <a:tabLst>
                <a:tab pos="0" algn="l"/>
              </a:tabLst>
            </a:pPr>
            <a:endParaRPr lang="en-US" sz="2000" b="0" u="none" strike="noStrike">
              <a:solidFill>
                <a:srgbClr val="000000"/>
              </a:solidFill>
              <a:effectLst/>
              <a:uFillTx/>
              <a:latin typeface="Montserrat Regular"/>
            </a:endParaRPr>
          </a:p>
        </p:txBody>
      </p:sp>
      <p:pic>
        <p:nvPicPr>
          <p:cNvPr id="245" name="Picture 13"/>
          <p:cNvPicPr/>
          <p:nvPr/>
        </p:nvPicPr>
        <p:blipFill>
          <a:blip r:embed="rId2"/>
          <a:stretch/>
        </p:blipFill>
        <p:spPr>
          <a:xfrm>
            <a:off x="6537960" y="1895760"/>
            <a:ext cx="403560" cy="350280"/>
          </a:xfrm>
          <a:prstGeom prst="rect">
            <a:avLst/>
          </a:prstGeom>
          <a:noFill/>
          <a:ln w="0">
            <a:noFill/>
          </a:ln>
        </p:spPr>
      </p:pic>
      <p:pic>
        <p:nvPicPr>
          <p:cNvPr id="246" name="Picture 4"/>
          <p:cNvPicPr/>
          <p:nvPr/>
        </p:nvPicPr>
        <p:blipFill>
          <a:blip r:embed="rId3"/>
          <a:stretch/>
        </p:blipFill>
        <p:spPr>
          <a:xfrm>
            <a:off x="3207960" y="3101760"/>
            <a:ext cx="6306480" cy="838080"/>
          </a:xfrm>
          <a:prstGeom prst="rect">
            <a:avLst/>
          </a:prstGeom>
          <a:noFill/>
          <a:ln w="0">
            <a:noFill/>
          </a:ln>
        </p:spPr>
      </p:pic>
      <p:pic>
        <p:nvPicPr>
          <p:cNvPr id="247" name="Picture 5"/>
          <p:cNvPicPr/>
          <p:nvPr/>
        </p:nvPicPr>
        <p:blipFill>
          <a:blip r:embed="rId4"/>
          <a:stretch/>
        </p:blipFill>
        <p:spPr>
          <a:xfrm>
            <a:off x="6941520" y="4023000"/>
            <a:ext cx="1109160" cy="362520"/>
          </a:xfrm>
          <a:prstGeom prst="rect">
            <a:avLst/>
          </a:prstGeom>
          <a:noFill/>
          <a:ln w="0">
            <a:noFill/>
          </a:ln>
        </p:spPr>
      </p:pic>
      <p:pic>
        <p:nvPicPr>
          <p:cNvPr id="248" name="Picture 7"/>
          <p:cNvPicPr/>
          <p:nvPr/>
        </p:nvPicPr>
        <p:blipFill>
          <a:blip r:embed="rId5"/>
          <a:stretch/>
        </p:blipFill>
        <p:spPr>
          <a:xfrm>
            <a:off x="1865880" y="4810680"/>
            <a:ext cx="6103800" cy="1691280"/>
          </a:xfrm>
          <a:prstGeom prst="rect">
            <a:avLst/>
          </a:prstGeom>
          <a:noFill/>
          <a:ln w="0">
            <a:noFill/>
          </a:ln>
        </p:spPr>
      </p:pic>
      <p:pic>
        <p:nvPicPr>
          <p:cNvPr id="249" name="Picture 8"/>
          <p:cNvPicPr/>
          <p:nvPr/>
        </p:nvPicPr>
        <p:blipFill>
          <a:blip r:embed="rId6"/>
          <a:stretch/>
        </p:blipFill>
        <p:spPr>
          <a:xfrm>
            <a:off x="4365135" y="1456560"/>
            <a:ext cx="251280" cy="251280"/>
          </a:xfrm>
          <a:prstGeom prst="rect">
            <a:avLst/>
          </a:prstGeom>
          <a:noFill/>
          <a:ln w="0">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PlaceHolder 1"/>
          <p:cNvSpPr>
            <a:spLocks noGrp="1"/>
          </p:cNvSpPr>
          <p:nvPr>
            <p:ph type="title"/>
          </p:nvPr>
        </p:nvSpPr>
        <p:spPr>
          <a:xfrm>
            <a:off x="603360" y="272880"/>
            <a:ext cx="54925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251" name="PlaceHolder 2"/>
          <p:cNvSpPr>
            <a:spLocks noGrp="1"/>
          </p:cNvSpPr>
          <p:nvPr>
            <p:ph/>
          </p:nvPr>
        </p:nvSpPr>
        <p:spPr>
          <a:xfrm>
            <a:off x="603360" y="990720"/>
            <a:ext cx="9082800" cy="5060520"/>
          </a:xfrm>
          <a:prstGeom prst="rect">
            <a:avLst/>
          </a:prstGeom>
          <a:noFill/>
          <a:ln w="12600">
            <a:noFill/>
          </a:ln>
        </p:spPr>
        <p:txBody>
          <a:bodyPr wrap="square" lIns="45720" tIns="50760" rIns="45720" bIns="50760" anchor="t">
            <a:normAutofit lnSpcReduction="10000"/>
          </a:bodyPr>
          <a:lstStyle/>
          <a:p>
            <a:pPr indent="0" defTabSz="1219320">
              <a:lnSpc>
                <a:spcPct val="90000"/>
              </a:lnSpc>
              <a:spcBef>
                <a:spcPts val="1199"/>
              </a:spcBef>
              <a:buNone/>
              <a:tabLst>
                <a:tab pos="0" algn="l"/>
              </a:tabLst>
            </a:pPr>
            <a:r>
              <a:rPr lang="en-US" sz="2159" b="1" u="none" strike="noStrike">
                <a:solidFill>
                  <a:srgbClr val="432411"/>
                </a:solidFill>
                <a:effectLst/>
                <a:uFillTx/>
                <a:latin typeface="Montserrat Regular"/>
                <a:ea typeface="Montserrat Regular"/>
              </a:rPr>
              <a:t>Solution :</a:t>
            </a:r>
            <a:endParaRPr lang="en-US" sz="2400" b="0" u="none" strike="noStrike">
              <a:solidFill>
                <a:srgbClr val="000000"/>
              </a:solidFill>
              <a:effectLst/>
              <a:uFillTx/>
              <a:latin typeface="Montserrat Regular"/>
            </a:endParaRPr>
          </a:p>
          <a:p>
            <a:pPr indent="0" defTabSz="1219320">
              <a:lnSpc>
                <a:spcPct val="90000"/>
              </a:lnSpc>
              <a:spcBef>
                <a:spcPts val="1199"/>
              </a:spcBef>
              <a:buNone/>
              <a:tabLst>
                <a:tab pos="0" algn="l"/>
              </a:tabLst>
            </a:pPr>
            <a:r>
              <a:rPr lang="en-US" sz="1799" b="1" u="none" strike="noStrike">
                <a:solidFill>
                  <a:srgbClr val="432411"/>
                </a:solidFill>
                <a:effectLst/>
                <a:uFillTx/>
                <a:latin typeface="Montserrat Regular"/>
                <a:ea typeface="Montserrat Regular"/>
              </a:rPr>
              <a:t>Étape 3 — Déterminer la densité et le LOS</a:t>
            </a: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799" b="0" u="none" strike="noStrike">
                <a:solidFill>
                  <a:srgbClr val="000000"/>
                </a:solidFill>
                <a:effectLst/>
                <a:uFillTx/>
                <a:latin typeface="Montserrat Regular"/>
                <a:ea typeface="Helvetica Neue"/>
              </a:rPr>
              <a:t>Pour un segment autoroutier de base, le LOS est principalement déterminé par la densité :</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799" b="0" u="none" strike="noStrike">
                <a:solidFill>
                  <a:srgbClr val="000000"/>
                </a:solidFill>
                <a:effectLst/>
                <a:uFillTx/>
                <a:latin typeface="Montserrat Regular"/>
                <a:ea typeface="Helvetica Neue"/>
              </a:rPr>
              <a:t>À ce débit modéré, la vitesse moyenne est proche de la vitesse en écoulement libre ; utiliser S = 65 mi/h</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799" b="0" u="none" strike="noStrike">
                <a:solidFill>
                  <a:srgbClr val="000000"/>
                </a:solidFill>
                <a:effectLst/>
                <a:uFillTx/>
                <a:latin typeface="Montserrat Regular"/>
                <a:ea typeface="Helvetica Neue"/>
              </a:rPr>
              <a:t>Puisque D = 17,6, l’infrastructure fonctionne au niveau : LOS = B</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799" b="1" u="none" strike="noStrike">
                <a:solidFill>
                  <a:srgbClr val="000000"/>
                </a:solidFill>
                <a:effectLst/>
                <a:uFillTx/>
                <a:latin typeface="Montserrat Regular"/>
                <a:ea typeface="Helvetica Neue"/>
              </a:rPr>
              <a:t>Niveau de service (LOS) = B (écoulement stable avec légères restrictions ; vitesses proches de l’écoulement libre et densité modérée).</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609480" indent="0" defTabSz="1219320">
              <a:lnSpc>
                <a:spcPct val="90000"/>
              </a:lnSpc>
              <a:spcBef>
                <a:spcPts val="2251"/>
              </a:spcBef>
              <a:buNone/>
              <a:tabLst>
                <a:tab pos="0" algn="l"/>
              </a:tabLst>
            </a:pPr>
            <a:endParaRPr lang="en-US" sz="2000" b="0" u="none" strike="noStrike">
              <a:solidFill>
                <a:srgbClr val="000000"/>
              </a:solidFill>
              <a:effectLst/>
              <a:uFillTx/>
              <a:latin typeface="Montserrat Regular"/>
            </a:endParaRPr>
          </a:p>
        </p:txBody>
      </p:sp>
      <p:pic>
        <p:nvPicPr>
          <p:cNvPr id="252" name="Picture 3"/>
          <p:cNvPicPr/>
          <p:nvPr/>
        </p:nvPicPr>
        <p:blipFill>
          <a:blip r:embed="rId2"/>
          <a:stretch/>
        </p:blipFill>
        <p:spPr>
          <a:xfrm>
            <a:off x="4260960" y="2287800"/>
            <a:ext cx="883800" cy="586440"/>
          </a:xfrm>
          <a:prstGeom prst="rect">
            <a:avLst/>
          </a:prstGeom>
          <a:noFill/>
          <a:ln w="0">
            <a:noFill/>
          </a:ln>
        </p:spPr>
      </p:pic>
      <p:pic>
        <p:nvPicPr>
          <p:cNvPr id="253" name="Picture 6"/>
          <p:cNvPicPr/>
          <p:nvPr/>
        </p:nvPicPr>
        <p:blipFill>
          <a:blip r:embed="rId3"/>
          <a:stretch/>
        </p:blipFill>
        <p:spPr>
          <a:xfrm>
            <a:off x="4123800" y="3325680"/>
            <a:ext cx="2499120" cy="670320"/>
          </a:xfrm>
          <a:prstGeom prst="rect">
            <a:avLst/>
          </a:prstGeom>
          <a:noFill/>
          <a:ln w="0">
            <a:noFill/>
          </a:ln>
        </p:spPr>
      </p:pic>
      <p:pic>
        <p:nvPicPr>
          <p:cNvPr id="254" name="Picture 9" descr="A table with numbers and lines&#10;&#10;AI-generated content may be incorrect."/>
          <p:cNvPicPr/>
          <p:nvPr/>
        </p:nvPicPr>
        <p:blipFill>
          <a:blip r:embed="rId4"/>
          <a:srcRect l="2045" t="7777" r="55162" b="24065"/>
          <a:stretch/>
        </p:blipFill>
        <p:spPr>
          <a:xfrm>
            <a:off x="9730800" y="3197160"/>
            <a:ext cx="2459880" cy="2612520"/>
          </a:xfrm>
          <a:prstGeom prst="rect">
            <a:avLst/>
          </a:prstGeom>
          <a:noFill/>
          <a:ln w="0">
            <a:noFill/>
          </a:ln>
        </p:spPr>
      </p:pic>
      <p:cxnSp>
        <p:nvCxnSpPr>
          <p:cNvPr id="255" name="Straight Arrow Connector 11"/>
          <p:cNvCxnSpPr/>
          <p:nvPr/>
        </p:nvCxnSpPr>
        <p:spPr>
          <a:xfrm>
            <a:off x="7019640" y="4303440"/>
            <a:ext cx="2972160" cy="360"/>
          </a:xfrm>
          <a:prstGeom prst="straightConnector1">
            <a:avLst/>
          </a:prstGeom>
          <a:ln w="38100">
            <a:solidFill>
              <a:srgbClr val="850E00"/>
            </a:solidFill>
            <a:round/>
            <a:tailEnd type="triangle" w="med" len="med"/>
          </a:ln>
        </p:spPr>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Exercice</a:t>
            </a:r>
            <a:endParaRPr lang="en-US" sz="3200" b="0" u="none" strike="noStrike">
              <a:solidFill>
                <a:srgbClr val="000000"/>
              </a:solidFill>
              <a:effectLst/>
              <a:uFillTx/>
              <a:latin typeface="Montserrat Regular"/>
            </a:endParaRPr>
          </a:p>
        </p:txBody>
      </p:sp>
      <p:pic>
        <p:nvPicPr>
          <p:cNvPr id="257" name="Picture 9" descr="A row of lines with text&#10;&#10;AI-generated content may be incorrect."/>
          <p:cNvPicPr/>
          <p:nvPr/>
        </p:nvPicPr>
        <p:blipFill>
          <a:blip r:embed="rId2"/>
          <a:srcRect l="1348" t="23224" r="728" b="33116"/>
          <a:stretch/>
        </p:blipFill>
        <p:spPr>
          <a:xfrm>
            <a:off x="603360" y="3000600"/>
            <a:ext cx="9315000" cy="2209320"/>
          </a:xfrm>
          <a:prstGeom prst="rect">
            <a:avLst/>
          </a:prstGeom>
          <a:noFill/>
          <a:ln w="0">
            <a:noFill/>
          </a:ln>
        </p:spPr>
      </p:pic>
      <p:sp>
        <p:nvSpPr>
          <p:cNvPr id="258" name="Text Placeholder 2"/>
          <p:cNvSpPr/>
          <p:nvPr/>
        </p:nvSpPr>
        <p:spPr>
          <a:xfrm>
            <a:off x="603360" y="1468080"/>
            <a:ext cx="9678240" cy="10616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normAutofit fontScale="92500" lnSpcReduction="10000"/>
          </a:bodyPr>
          <a:lstStyle/>
          <a:p>
            <a:pPr defTabSz="1219320">
              <a:lnSpc>
                <a:spcPct val="90000"/>
              </a:lnSpc>
              <a:spcBef>
                <a:spcPts val="2251"/>
              </a:spcBef>
              <a:tabLst>
                <a:tab pos="0" algn="l"/>
              </a:tabLst>
            </a:pPr>
            <a:r>
              <a:rPr lang="en-US" sz="1872" b="1" u="none" strike="noStrike">
                <a:solidFill>
                  <a:srgbClr val="000000"/>
                </a:solidFill>
                <a:effectLst/>
                <a:uFillTx/>
                <a:latin typeface="Montserrat Regular"/>
                <a:ea typeface="Helvetica Neue"/>
              </a:rPr>
              <a:t>Exemple:</a:t>
            </a:r>
            <a:endParaRPr lang="en-US" sz="2400" b="0" u="none" strike="noStrike">
              <a:solidFill>
                <a:srgbClr val="000000"/>
              </a:solidFill>
              <a:effectLst/>
              <a:uFillTx/>
              <a:latin typeface="Arial"/>
            </a:endParaRPr>
          </a:p>
          <a:p>
            <a:pPr defTabSz="1219320">
              <a:lnSpc>
                <a:spcPct val="90000"/>
              </a:lnSpc>
              <a:spcBef>
                <a:spcPts val="2251"/>
              </a:spcBef>
              <a:tabLst>
                <a:tab pos="0" algn="l"/>
              </a:tabLst>
            </a:pPr>
            <a:r>
              <a:rPr lang="en-US" sz="1872" b="1" u="none" strike="noStrike">
                <a:solidFill>
                  <a:srgbClr val="000000"/>
                </a:solidFill>
                <a:effectLst/>
                <a:uFillTx/>
                <a:latin typeface="Montserrat Regular"/>
                <a:ea typeface="Helvetica Neue"/>
              </a:rPr>
              <a:t>Définissez les sections autoroutières suivantes comme segment de base, bretelle de sortie (divergence), bretelle d’entrée (insertion) ou zone d’entrecroisement.</a:t>
            </a:r>
            <a:endParaRPr lang="en-US" sz="2400" b="0" u="none" strike="noStrike">
              <a:solidFill>
                <a:srgbClr val="000000"/>
              </a:solidFill>
              <a:effectLst/>
              <a:uFillTx/>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fontScale="90000"/>
          </a:bodyPr>
          <a:lstStyle/>
          <a:p>
            <a:pPr indent="0" defTabSz="1219320">
              <a:lnSpc>
                <a:spcPct val="80000"/>
              </a:lnSpc>
              <a:buNone/>
              <a:tabLst>
                <a:tab pos="0" algn="l"/>
              </a:tabLst>
            </a:pPr>
            <a:r>
              <a:rPr lang="en-US" sz="2843" b="1" u="none" strike="noStrike">
                <a:solidFill>
                  <a:srgbClr val="F26211"/>
                </a:solidFill>
                <a:effectLst/>
                <a:uFillTx/>
                <a:latin typeface="Montserrat Regular"/>
                <a:ea typeface="Jura Light Bold"/>
              </a:rPr>
              <a:t>Références complémentaires</a:t>
            </a:r>
            <a:endParaRPr lang="en-US" sz="3200" b="0" u="none" strike="noStrike">
              <a:solidFill>
                <a:srgbClr val="000000"/>
              </a:solidFill>
              <a:effectLst/>
              <a:uFillTx/>
              <a:latin typeface="Montserrat Regular"/>
            </a:endParaRPr>
          </a:p>
        </p:txBody>
      </p:sp>
      <p:sp>
        <p:nvSpPr>
          <p:cNvPr id="260" name="PlaceHolder 2"/>
          <p:cNvSpPr>
            <a:spLocks noGrp="1"/>
          </p:cNvSpPr>
          <p:nvPr>
            <p:ph/>
          </p:nvPr>
        </p:nvSpPr>
        <p:spPr>
          <a:xfrm>
            <a:off x="731520" y="1386720"/>
            <a:ext cx="9046440" cy="5059080"/>
          </a:xfrm>
          <a:prstGeom prst="rect">
            <a:avLst/>
          </a:prstGeom>
          <a:noFill/>
          <a:ln w="12600">
            <a:noFill/>
          </a:ln>
        </p:spPr>
        <p:txBody>
          <a:bodyPr wrap="square" lIns="45720" tIns="50760" rIns="45720" bIns="50760" anchor="t">
            <a:normAutofit/>
          </a:bodyPr>
          <a:lstStyle/>
          <a:p>
            <a:pPr marL="514440" indent="-514440" defTabSz="1219320">
              <a:lnSpc>
                <a:spcPct val="90000"/>
              </a:lnSpc>
              <a:spcBef>
                <a:spcPts val="2251"/>
              </a:spcBef>
              <a:buClr>
                <a:srgbClr val="F78722"/>
              </a:buClr>
              <a:buSzPct val="123000"/>
              <a:buFont typeface="Montserrat Regular"/>
              <a:buAutoNum type="arabicPeriod"/>
            </a:pPr>
            <a:r>
              <a:rPr lang="en-US" sz="2400" b="0" i="1" u="none" strike="noStrike">
                <a:solidFill>
                  <a:srgbClr val="432411"/>
                </a:solidFill>
                <a:effectLst/>
                <a:uFillTx/>
                <a:latin typeface="Montserrat Regular"/>
                <a:ea typeface="Montserrat Regular"/>
              </a:rPr>
              <a:t>Transportation Research Board (TRB). Highway Capacité Manual, Washington, DC: The National Academies Press, 2010.</a:t>
            </a:r>
            <a:endParaRPr lang="en-US" sz="2400" b="0" u="none" strike="noStrike">
              <a:solidFill>
                <a:srgbClr val="000000"/>
              </a:solidFill>
              <a:effectLst/>
              <a:uFillTx/>
              <a:latin typeface="Montserrat Regular"/>
            </a:endParaRPr>
          </a:p>
          <a:p>
            <a:pPr marL="514440" indent="-514440" defTabSz="1219320">
              <a:lnSpc>
                <a:spcPct val="90000"/>
              </a:lnSpc>
              <a:spcBef>
                <a:spcPts val="2251"/>
              </a:spcBef>
              <a:buClr>
                <a:srgbClr val="F78722"/>
              </a:buClr>
              <a:buSzPct val="123000"/>
              <a:buFont typeface="Montserrat Regular"/>
              <a:buAutoNum type="arabicPeriod"/>
            </a:pPr>
            <a:r>
              <a:rPr lang="en-US" sz="2400" b="0" u="sng" strike="noStrike">
                <a:solidFill>
                  <a:srgbClr val="0000FF"/>
                </a:solidFill>
                <a:effectLst/>
                <a:uFillTx/>
                <a:latin typeface="Montserrat Regular"/>
                <a:ea typeface="Montserrat Regular"/>
                <a:hlinkClick r:id="rId2"/>
              </a:rPr>
              <a:t>https://www.youtube.com/watch?v=V3bEdLs_8pE&amp;t=385s</a:t>
            </a:r>
            <a:endParaRPr lang="en-US" sz="2400" b="0" u="none" strike="noStrike">
              <a:solidFill>
                <a:srgbClr val="000000"/>
              </a:solidFill>
              <a:effectLst/>
              <a:uFillTx/>
              <a:latin typeface="Montserrat Regular"/>
            </a:endParaRPr>
          </a:p>
          <a:p>
            <a:pPr marL="514440" indent="-514440" defTabSz="1219320">
              <a:lnSpc>
                <a:spcPct val="90000"/>
              </a:lnSpc>
              <a:spcBef>
                <a:spcPts val="2251"/>
              </a:spcBef>
              <a:buClr>
                <a:srgbClr val="F78722"/>
              </a:buClr>
              <a:buSzPct val="123000"/>
              <a:buFont typeface="Montserrat Regular"/>
              <a:buAutoNum type="arabicPeriod"/>
            </a:pPr>
            <a:r>
              <a:rPr lang="en-US" sz="2400" b="0" u="sng" strike="noStrike">
                <a:solidFill>
                  <a:srgbClr val="0000FF"/>
                </a:solidFill>
                <a:effectLst/>
                <a:uFillTx/>
                <a:latin typeface="Montserrat Regular"/>
                <a:ea typeface="Montserrat Regular"/>
                <a:hlinkClick r:id="rId3"/>
              </a:rPr>
              <a:t>https://www.sciencedirect.com/science/article/pii/S2352146516305324</a:t>
            </a:r>
            <a:endParaRPr lang="en-US" sz="24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PlaceHolder 1"/>
          <p:cNvSpPr>
            <a:spLocks noGrp="1"/>
          </p:cNvSpPr>
          <p:nvPr>
            <p:ph type="title"/>
          </p:nvPr>
        </p:nvSpPr>
        <p:spPr>
          <a:xfrm>
            <a:off x="1851480" y="2886120"/>
            <a:ext cx="8909640" cy="949320"/>
          </a:xfrm>
          <a:prstGeom prst="rect">
            <a:avLst/>
          </a:prstGeom>
          <a:noFill/>
          <a:ln w="12600">
            <a:noFill/>
          </a:ln>
        </p:spPr>
        <p:txBody>
          <a:bodyPr lIns="50760" tIns="50760" rIns="50760" bIns="50760" anchor="b">
            <a:noAutofit/>
          </a:bodyPr>
          <a:lstStyle/>
          <a:p>
            <a:pPr indent="0">
              <a:lnSpc>
                <a:spcPct val="90000"/>
              </a:lnSpc>
              <a:buNone/>
            </a:pPr>
            <a:endParaRPr lang="en-US" sz="4400" b="1" u="none" strike="noStrike" spc="-232">
              <a:solidFill>
                <a:srgbClr val="F78722"/>
              </a:solidFill>
              <a:effectLst/>
              <a:uFillTx/>
              <a:latin typeface="Montserrat Regular"/>
              <a:ea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PlaceHolder 1"/>
          <p:cNvSpPr>
            <a:spLocks noGrp="1"/>
          </p:cNvSpPr>
          <p:nvPr>
            <p:ph type="title"/>
          </p:nvPr>
        </p:nvSpPr>
        <p:spPr>
          <a:xfrm>
            <a:off x="515880" y="465840"/>
            <a:ext cx="8806680" cy="6829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816" b="1" u="none" strike="noStrike">
                <a:solidFill>
                  <a:srgbClr val="F26211"/>
                </a:solidFill>
                <a:effectLst/>
                <a:uFillTx/>
                <a:latin typeface="Montserrat Regular"/>
                <a:ea typeface="Jura Light Bold"/>
              </a:rPr>
              <a:t>Autoroutes</a:t>
            </a:r>
            <a:endParaRPr lang="en-US" sz="3200" b="0" u="none" strike="noStrike">
              <a:solidFill>
                <a:srgbClr val="000000"/>
              </a:solidFill>
              <a:effectLst/>
              <a:uFillTx/>
              <a:latin typeface="Montserrat Regular"/>
            </a:endParaRPr>
          </a:p>
        </p:txBody>
      </p:sp>
      <p:sp>
        <p:nvSpPr>
          <p:cNvPr id="70" name="PlaceHolder 2"/>
          <p:cNvSpPr>
            <a:spLocks noGrp="1"/>
          </p:cNvSpPr>
          <p:nvPr>
            <p:ph/>
          </p:nvPr>
        </p:nvSpPr>
        <p:spPr>
          <a:xfrm>
            <a:off x="654480" y="1097640"/>
            <a:ext cx="5649120" cy="4662000"/>
          </a:xfrm>
          <a:prstGeom prst="rect">
            <a:avLst/>
          </a:prstGeom>
          <a:noFill/>
          <a:ln w="12600">
            <a:noFill/>
          </a:ln>
        </p:spPr>
        <p:txBody>
          <a:bodyPr wrap="square" lIns="50760" tIns="50760" rIns="50760" bIns="50760" anchor="t">
            <a:normAutofit/>
          </a:bodyPr>
          <a:lstStyle/>
          <a:p>
            <a:pPr indent="0" defTabSz="1219320">
              <a:lnSpc>
                <a:spcPct val="90000"/>
              </a:lnSpc>
              <a:spcBef>
                <a:spcPts val="2251"/>
              </a:spcBef>
              <a:buNone/>
              <a:tabLst>
                <a:tab pos="0" algn="l"/>
              </a:tabLst>
            </a:pPr>
            <a:r>
              <a:rPr lang="en-US" sz="2083" b="1" u="none" strike="noStrike">
                <a:solidFill>
                  <a:srgbClr val="000000"/>
                </a:solidFill>
                <a:effectLst/>
                <a:uFillTx/>
                <a:latin typeface="Montserrat Regular"/>
                <a:ea typeface="Helvetica Neue"/>
              </a:rPr>
              <a:t>Autoroutes</a:t>
            </a:r>
            <a:endParaRPr lang="en-US" sz="2600" b="0" u="none" strike="noStrike">
              <a:solidFill>
                <a:srgbClr val="000000"/>
              </a:solidFill>
              <a:effectLst/>
              <a:uFillTx/>
              <a:latin typeface="Montserrat Regular"/>
            </a:endParaRPr>
          </a:p>
          <a:p>
            <a:pPr marL="457200" indent="-457200" defTabSz="1219320">
              <a:lnSpc>
                <a:spcPct val="90000"/>
              </a:lnSpc>
              <a:spcBef>
                <a:spcPts val="2251"/>
              </a:spcBef>
              <a:buClr>
                <a:srgbClr val="C00000"/>
              </a:buClr>
              <a:buSzPct val="123000"/>
              <a:buFont typeface="Wingdings" charset="2"/>
              <a:buChar char=""/>
              <a:tabLst>
                <a:tab pos="0" algn="l"/>
              </a:tabLst>
            </a:pPr>
            <a:r>
              <a:rPr lang="en-US" sz="1923" b="0" u="none" strike="noStrike">
                <a:solidFill>
                  <a:srgbClr val="000000"/>
                </a:solidFill>
                <a:effectLst/>
                <a:uFillTx/>
                <a:latin typeface="Montserrat Regular"/>
                <a:ea typeface="Helvetica Neue"/>
              </a:rPr>
              <a:t>Cela comprend :</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C00000"/>
              </a:buClr>
              <a:buSzPct val="123000"/>
              <a:buFont typeface="Wingdings" charset="2"/>
              <a:buChar char=""/>
              <a:tabLst>
                <a:tab pos="0" algn="l"/>
              </a:tabLst>
            </a:pPr>
            <a:r>
              <a:rPr lang="en-US" sz="1923" b="0" u="none" strike="noStrike">
                <a:solidFill>
                  <a:srgbClr val="000000"/>
                </a:solidFill>
                <a:effectLst/>
                <a:uFillTx/>
                <a:latin typeface="Montserrat Regular"/>
                <a:ea typeface="Helvetica Neue"/>
              </a:rPr>
              <a:t>Segment autoroutier de base</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C00000"/>
              </a:buClr>
              <a:buSzPct val="123000"/>
              <a:buFont typeface="Wingdings" charset="2"/>
              <a:buChar char=""/>
              <a:tabLst>
                <a:tab pos="0" algn="l"/>
              </a:tabLst>
            </a:pPr>
            <a:r>
              <a:rPr lang="en-US" sz="1923" b="0" u="none" strike="noStrike">
                <a:solidFill>
                  <a:srgbClr val="000000"/>
                </a:solidFill>
                <a:effectLst/>
                <a:uFillTx/>
                <a:latin typeface="Montserrat Regular"/>
                <a:ea typeface="Helvetica Neue"/>
              </a:rPr>
              <a:t>Segment autoroutier d’insertion/de divergence</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C00000"/>
              </a:buClr>
              <a:buSzPct val="123000"/>
              <a:buFont typeface="Wingdings" charset="2"/>
              <a:buChar char=""/>
              <a:tabLst>
                <a:tab pos="0" algn="l"/>
              </a:tabLst>
            </a:pPr>
            <a:r>
              <a:rPr lang="en-US" sz="1923" b="0" u="none" strike="noStrike">
                <a:solidFill>
                  <a:srgbClr val="000000"/>
                </a:solidFill>
                <a:effectLst/>
                <a:uFillTx/>
                <a:latin typeface="Montserrat Regular"/>
                <a:ea typeface="Helvetica Neue"/>
              </a:rPr>
              <a:t>Segment autoroutier d’entrecroisement</a:t>
            </a:r>
            <a:endParaRPr lang="en-US" sz="2400" b="0" u="none" strike="noStrike">
              <a:solidFill>
                <a:srgbClr val="000000"/>
              </a:solidFill>
              <a:effectLst/>
              <a:uFillTx/>
              <a:latin typeface="Montserrat Regular"/>
            </a:endParaRPr>
          </a:p>
        </p:txBody>
      </p:sp>
      <p:pic>
        <p:nvPicPr>
          <p:cNvPr id="71" name="Picture 3"/>
          <p:cNvPicPr/>
          <p:nvPr/>
        </p:nvPicPr>
        <p:blipFill>
          <a:blip r:embed="rId2"/>
          <a:stretch/>
        </p:blipFill>
        <p:spPr>
          <a:xfrm>
            <a:off x="6303960" y="3321720"/>
            <a:ext cx="5752080" cy="1170720"/>
          </a:xfrm>
          <a:prstGeom prst="rect">
            <a:avLst/>
          </a:prstGeom>
          <a:noFill/>
          <a:ln w="0">
            <a:noFill/>
          </a:ln>
        </p:spPr>
      </p:pic>
      <p:pic>
        <p:nvPicPr>
          <p:cNvPr id="72" name="Picture 4"/>
          <p:cNvPicPr/>
          <p:nvPr/>
        </p:nvPicPr>
        <p:blipFill>
          <a:blip r:embed="rId3"/>
          <a:stretch/>
        </p:blipFill>
        <p:spPr>
          <a:xfrm>
            <a:off x="8018280" y="4618800"/>
            <a:ext cx="4031640" cy="1716480"/>
          </a:xfrm>
          <a:prstGeom prst="rect">
            <a:avLst/>
          </a:prstGeom>
          <a:noFill/>
          <a:ln w="0">
            <a:noFill/>
          </a:ln>
        </p:spPr>
      </p:pic>
      <p:pic>
        <p:nvPicPr>
          <p:cNvPr id="73" name="Picture 5"/>
          <p:cNvPicPr/>
          <p:nvPr/>
        </p:nvPicPr>
        <p:blipFill>
          <a:blip r:embed="rId4"/>
          <a:stretch/>
        </p:blipFill>
        <p:spPr>
          <a:xfrm>
            <a:off x="7275600" y="2074680"/>
            <a:ext cx="4750560" cy="776520"/>
          </a:xfrm>
          <a:prstGeom prst="rect">
            <a:avLst/>
          </a:prstGeom>
          <a:noFill/>
          <a:ln w="0">
            <a:noFill/>
          </a:ln>
        </p:spPr>
      </p:pic>
      <p:sp>
        <p:nvSpPr>
          <p:cNvPr id="74" name="TextBox 6"/>
          <p:cNvSpPr/>
          <p:nvPr/>
        </p:nvSpPr>
        <p:spPr>
          <a:xfrm>
            <a:off x="7917840" y="6336000"/>
            <a:ext cx="3424680" cy="25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100" b="0" u="none" strike="noStrike">
                <a:solidFill>
                  <a:srgbClr val="000000"/>
                </a:solidFill>
                <a:effectLst/>
                <a:uFillTx/>
                <a:latin typeface="Montserrat Regular"/>
                <a:ea typeface="Helvetica Neue"/>
              </a:rPr>
              <a:t>Source : Highway Capacity Manual 2010, TRB</a:t>
            </a:r>
            <a:endParaRPr lang="en-US" sz="1100" b="0" u="none" strike="noStrike">
              <a:solidFill>
                <a:srgbClr val="000000"/>
              </a:solidFill>
              <a:effectLst/>
              <a:uFillTx/>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PlaceHolder 1"/>
          <p:cNvSpPr>
            <a:spLocks noGrp="1"/>
          </p:cNvSpPr>
          <p:nvPr>
            <p:ph type="title"/>
          </p:nvPr>
        </p:nvSpPr>
        <p:spPr>
          <a:xfrm>
            <a:off x="515880" y="465840"/>
            <a:ext cx="8806680" cy="6829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816" b="1" u="none" strike="noStrike">
                <a:solidFill>
                  <a:srgbClr val="F26211"/>
                </a:solidFill>
                <a:effectLst/>
                <a:uFillTx/>
                <a:latin typeface="Montserrat Regular"/>
                <a:ea typeface="Jura Light Bold"/>
              </a:rPr>
              <a:t>Autoroutes</a:t>
            </a:r>
            <a:endParaRPr lang="en-US" sz="3200" b="0" u="none" strike="noStrike">
              <a:solidFill>
                <a:srgbClr val="000000"/>
              </a:solidFill>
              <a:effectLst/>
              <a:uFillTx/>
              <a:latin typeface="Montserrat Regular"/>
            </a:endParaRPr>
          </a:p>
        </p:txBody>
      </p:sp>
      <p:sp>
        <p:nvSpPr>
          <p:cNvPr id="76" name="PlaceHolder 2"/>
          <p:cNvSpPr>
            <a:spLocks noGrp="1"/>
          </p:cNvSpPr>
          <p:nvPr>
            <p:ph/>
          </p:nvPr>
        </p:nvSpPr>
        <p:spPr>
          <a:xfrm>
            <a:off x="654480" y="1097640"/>
            <a:ext cx="9009720" cy="5570640"/>
          </a:xfrm>
          <a:prstGeom prst="rect">
            <a:avLst/>
          </a:prstGeom>
          <a:noFill/>
          <a:ln w="12600">
            <a:noFill/>
          </a:ln>
        </p:spPr>
        <p:txBody>
          <a:bodyPr wrap="square" lIns="50760" tIns="50760" rIns="50760" bIns="50760" anchor="t">
            <a:normAutofit/>
          </a:bodyPr>
          <a:lstStyle/>
          <a:p>
            <a:pPr marL="609480" lvl="1" indent="-304920" defTabSz="1219320">
              <a:lnSpc>
                <a:spcPct val="90000"/>
              </a:lnSpc>
              <a:spcBef>
                <a:spcPts val="2251"/>
              </a:spcBef>
              <a:buClr>
                <a:srgbClr val="C00000"/>
              </a:buClr>
              <a:buSzPct val="123000"/>
              <a:buFont typeface="Wingdings" charset="2"/>
              <a:buChar char=""/>
            </a:pPr>
            <a:r>
              <a:rPr lang="en-US" sz="2111" b="1" u="none" strike="noStrike">
                <a:solidFill>
                  <a:srgbClr val="000000"/>
                </a:solidFill>
                <a:effectLst/>
                <a:uFillTx/>
                <a:latin typeface="Montserrat Regular"/>
                <a:ea typeface="Helvetica Neue"/>
              </a:rPr>
              <a:t>Segments autoroutiers de base : segments d’autoroute situés en dehors de la zone d’influence des bretelles ou des zones d’entrecroisement.</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C00000"/>
              </a:buClr>
              <a:buSzPct val="123000"/>
              <a:buFont typeface="Wingdings" charset="2"/>
              <a:buChar char=""/>
            </a:pPr>
            <a:r>
              <a:rPr lang="en-US" sz="2111" b="1" u="none" strike="noStrike">
                <a:solidFill>
                  <a:srgbClr val="000000"/>
                </a:solidFill>
                <a:effectLst/>
                <a:uFillTx/>
                <a:latin typeface="Montserrat Regular"/>
                <a:ea typeface="Helvetica Neue"/>
              </a:rPr>
              <a:t>Zones d’entrecroisement autoroutier : segments d’autoroute où deux flux de véhicules ou plus doivent croiser leurs trajectoires sur une certaine longueur de l’autoroute.</a:t>
            </a:r>
            <a:endParaRPr lang="en-US" sz="2400" b="0" u="none" strike="noStrike">
              <a:solidFill>
                <a:srgbClr val="000000"/>
              </a:solidFill>
              <a:effectLst/>
              <a:uFillTx/>
              <a:latin typeface="Montserrat Regular"/>
            </a:endParaRPr>
          </a:p>
          <a:p>
            <a:pPr marL="1219320" lvl="3" indent="-304920" defTabSz="1219320">
              <a:lnSpc>
                <a:spcPct val="90000"/>
              </a:lnSpc>
              <a:spcBef>
                <a:spcPts val="601"/>
              </a:spcBef>
              <a:buClr>
                <a:srgbClr val="C00000"/>
              </a:buClr>
              <a:buSzPct val="123000"/>
              <a:buFont typeface="Wingdings" charset="2"/>
              <a:buChar char=""/>
            </a:pPr>
            <a:r>
              <a:rPr lang="en-US" sz="2111" b="0" u="none" strike="noStrike">
                <a:solidFill>
                  <a:srgbClr val="000000"/>
                </a:solidFill>
                <a:effectLst/>
                <a:uFillTx/>
                <a:latin typeface="Montserrat Regular"/>
                <a:ea typeface="Helvetica Neue"/>
              </a:rPr>
              <a:t>Elles se forment généralement lorsqu’une bretelle d’entrée est suivie d’une bretelle de sortie, les deux étant reliées par une voie auxiliaire.</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C00000"/>
              </a:buClr>
              <a:buSzPct val="123000"/>
              <a:buFont typeface="Wingdings" charset="2"/>
              <a:buChar char=""/>
            </a:pPr>
            <a:r>
              <a:rPr lang="en-US" sz="2111" b="1" u="none" strike="noStrike">
                <a:solidFill>
                  <a:srgbClr val="000000"/>
                </a:solidFill>
                <a:effectLst/>
                <a:uFillTx/>
                <a:latin typeface="Montserrat Regular"/>
                <a:ea typeface="Helvetica Neue"/>
              </a:rPr>
              <a:t>Zones d’insertion/de divergence autoroutières : points où les bretelles d’entrée et de sortie rejoignent l’autoroute.</a:t>
            </a:r>
            <a:endParaRPr lang="en-US" sz="2400" b="0" u="none" strike="noStrike">
              <a:solidFill>
                <a:srgbClr val="000000"/>
              </a:solidFill>
              <a:effectLst/>
              <a:uFillTx/>
              <a:latin typeface="Montserrat Regular"/>
            </a:endParaRPr>
          </a:p>
          <a:p>
            <a:pPr marL="1219320" lvl="3" indent="-304920" defTabSz="1219320">
              <a:lnSpc>
                <a:spcPct val="90000"/>
              </a:lnSpc>
              <a:spcBef>
                <a:spcPts val="2251"/>
              </a:spcBef>
              <a:buClr>
                <a:srgbClr val="C00000"/>
              </a:buClr>
              <a:buSzPct val="123000"/>
              <a:buFont typeface="Wingdings" charset="2"/>
              <a:buChar char=""/>
            </a:pPr>
            <a:r>
              <a:rPr lang="en-US" sz="2111" b="0" u="none" strike="noStrike">
                <a:solidFill>
                  <a:srgbClr val="000000"/>
                </a:solidFill>
                <a:effectLst/>
                <a:uFillTx/>
                <a:latin typeface="Montserrat Regular"/>
                <a:ea typeface="Helvetica Neue"/>
              </a:rPr>
              <a:t>La jonction formée à cet endroit est une zone de turbulence en raison de la concentration de véhicules en insertion ou en divergence.</a:t>
            </a:r>
            <a:endParaRPr lang="en-US" sz="2400" b="0" u="none" strike="noStrike">
              <a:solidFill>
                <a:srgbClr val="000000"/>
              </a:solidFill>
              <a:effectLst/>
              <a:uFillTx/>
              <a:latin typeface="Montserrat Regul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p:cNvSpPr>
          <p:nvPr>
            <p:ph type="title"/>
          </p:nvPr>
        </p:nvSpPr>
        <p:spPr>
          <a:xfrm>
            <a:off x="515880" y="465840"/>
            <a:ext cx="8806680" cy="6829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816" b="1" u="none" strike="noStrike">
                <a:solidFill>
                  <a:srgbClr val="F26211"/>
                </a:solidFill>
                <a:effectLst/>
                <a:uFillTx/>
                <a:latin typeface="Montserrat Regular"/>
                <a:ea typeface="Jura Light Bold"/>
              </a:rPr>
              <a:t>Autoroutes</a:t>
            </a:r>
            <a:endParaRPr lang="en-US" sz="3200" b="0" u="none" strike="noStrike">
              <a:solidFill>
                <a:srgbClr val="000000"/>
              </a:solidFill>
              <a:effectLst/>
              <a:uFillTx/>
              <a:latin typeface="Montserrat Regular"/>
            </a:endParaRPr>
          </a:p>
        </p:txBody>
      </p:sp>
      <p:sp>
        <p:nvSpPr>
          <p:cNvPr id="78" name="PlaceHolder 2"/>
          <p:cNvSpPr>
            <a:spLocks noGrp="1"/>
          </p:cNvSpPr>
          <p:nvPr>
            <p:ph/>
          </p:nvPr>
        </p:nvSpPr>
        <p:spPr>
          <a:xfrm>
            <a:off x="781200" y="983880"/>
            <a:ext cx="9678240" cy="1061640"/>
          </a:xfrm>
          <a:prstGeom prst="rect">
            <a:avLst/>
          </a:prstGeom>
          <a:noFill/>
          <a:ln w="12600">
            <a:noFill/>
          </a:ln>
        </p:spPr>
        <p:txBody>
          <a:bodyPr wrap="square" lIns="50760" tIns="50760" rIns="50760" bIns="50760" anchor="t">
            <a:normAutofit fontScale="92500" lnSpcReduction="10000"/>
          </a:bodyPr>
          <a:lstStyle/>
          <a:p>
            <a:pPr indent="0" defTabSz="1219320">
              <a:lnSpc>
                <a:spcPct val="90000"/>
              </a:lnSpc>
              <a:spcBef>
                <a:spcPts val="2251"/>
              </a:spcBef>
              <a:buNone/>
              <a:tabLst>
                <a:tab pos="0" algn="l"/>
              </a:tabLst>
            </a:pPr>
            <a:r>
              <a:rPr lang="en-US" sz="1872" b="1" u="none" strike="noStrike">
                <a:solidFill>
                  <a:srgbClr val="000000"/>
                </a:solidFill>
                <a:effectLst/>
                <a:uFillTx/>
                <a:latin typeface="Montserrat Regular"/>
                <a:ea typeface="Helvetica Neue"/>
              </a:rPr>
              <a:t>Exemple:</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1872" b="1" u="none" strike="noStrike">
                <a:solidFill>
                  <a:srgbClr val="000000"/>
                </a:solidFill>
                <a:effectLst/>
                <a:uFillTx/>
                <a:latin typeface="Montserrat Regular"/>
                <a:ea typeface="Helvetica Neue"/>
              </a:rPr>
              <a:t>Définissez les sections autoroutières suivantes comme segment de base, bretelle de sortie (divergence), bretelle d’entrée (insertion) ou zone d’entrecroisement.</a:t>
            </a:r>
            <a:endParaRPr lang="en-US" sz="2400" b="0" u="none" strike="noStrike">
              <a:solidFill>
                <a:srgbClr val="000000"/>
              </a:solidFill>
              <a:effectLst/>
              <a:uFillTx/>
              <a:latin typeface="Montserrat Regular"/>
            </a:endParaRPr>
          </a:p>
        </p:txBody>
      </p:sp>
      <p:pic>
        <p:nvPicPr>
          <p:cNvPr id="79" name="Picture 5"/>
          <p:cNvPicPr/>
          <p:nvPr/>
        </p:nvPicPr>
        <p:blipFill>
          <a:blip r:embed="rId2"/>
          <a:srcRect l="554" t="13315" b="5422"/>
          <a:stretch/>
        </p:blipFill>
        <p:spPr>
          <a:xfrm>
            <a:off x="781200" y="2563920"/>
            <a:ext cx="10943640" cy="2661840"/>
          </a:xfrm>
          <a:prstGeom prst="rect">
            <a:avLst/>
          </a:prstGeom>
          <a:noFill/>
          <a:ln w="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Routes multilane</a:t>
            </a:r>
            <a:endParaRPr lang="en-US" sz="3200" b="0" u="none" strike="noStrike">
              <a:solidFill>
                <a:srgbClr val="000000"/>
              </a:solidFill>
              <a:effectLst/>
              <a:uFillTx/>
              <a:latin typeface="Montserrat Regular"/>
            </a:endParaRPr>
          </a:p>
        </p:txBody>
      </p:sp>
      <p:sp>
        <p:nvSpPr>
          <p:cNvPr id="81" name="PlaceHolder 2"/>
          <p:cNvSpPr>
            <a:spLocks noGrp="1"/>
          </p:cNvSpPr>
          <p:nvPr>
            <p:ph/>
          </p:nvPr>
        </p:nvSpPr>
        <p:spPr>
          <a:xfrm>
            <a:off x="644400" y="1386720"/>
            <a:ext cx="88077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184" b="0" u="none" strike="noStrike">
                <a:solidFill>
                  <a:srgbClr val="432411"/>
                </a:solidFill>
                <a:effectLst/>
                <a:uFillTx/>
                <a:latin typeface="Montserrat Regular"/>
                <a:ea typeface="Montserrat Regular"/>
              </a:rPr>
              <a:t>Les routes multivoie peuvent être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Non séparées</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Séparées (terre-plein physique)</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Voie centrale bidirectionnelle de tourne-à-gauche (TWLTL)</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184" b="0" u="none" strike="noStrike">
                <a:solidFill>
                  <a:srgbClr val="432411"/>
                </a:solidFill>
                <a:effectLst/>
                <a:uFillTx/>
                <a:latin typeface="Montserrat Regular"/>
                <a:ea typeface="Montserrat Regular"/>
              </a:rPr>
              <a:t>Le type de terre-plein central influence le fonctionnement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Un terre-plein physique limite les mouvements tournants en section courante</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Une route non séparée permet les changements de direction presque partout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La TWLTL permet de tourner sans bloquer le flux direct</a:t>
            </a:r>
            <a:endParaRPr lang="en-US" sz="2400" b="0" u="none" strike="noStrike">
              <a:solidFill>
                <a:srgbClr val="000000"/>
              </a:solidFill>
              <a:effectLst/>
              <a:uFillTx/>
              <a:latin typeface="Montserrat Regular"/>
            </a:endParaRPr>
          </a:p>
        </p:txBody>
      </p:sp>
    </p:spTree>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FC6359F-0D24-4B2D-BFB0-69B79D415D2F}">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9C4D5B14-2276-40C4-808D-656DE91AD7B2}">
  <ds:schemaRefs>
    <ds:schemaRef ds:uri="http://schemas.microsoft.com/sharepoint/v3/contenttype/forms"/>
  </ds:schemaRefs>
</ds:datastoreItem>
</file>

<file path=customXml/itemProps3.xml><?xml version="1.0" encoding="utf-8"?>
<ds:datastoreItem xmlns:ds="http://schemas.openxmlformats.org/officeDocument/2006/customXml" ds:itemID="{2E27C11D-3D12-4DA2-8296-34CD6074D00D}"/>
</file>

<file path=docProps/app.xml><?xml version="1.0" encoding="utf-8"?>
<Properties xmlns="http://schemas.openxmlformats.org/officeDocument/2006/extended-properties" xmlns:vt="http://schemas.openxmlformats.org/officeDocument/2006/docPropsVTypes">
  <Template/>
  <TotalTime>27</TotalTime>
  <Words>3175</Words>
  <Application>Microsoft Office PowerPoint</Application>
  <PresentationFormat>Widescreen</PresentationFormat>
  <Paragraphs>418</Paragraphs>
  <Slides>54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54</vt:i4>
      </vt:variant>
    </vt:vector>
  </HeadingPairs>
  <TitlesOfParts>
    <vt:vector size="62" baseType="lpstr">
      <vt:lpstr>Arial</vt:lpstr>
      <vt:lpstr>Calibri</vt:lpstr>
      <vt:lpstr>Helvetica Neue Medium</vt:lpstr>
      <vt:lpstr>Montserrat Regular</vt:lpstr>
      <vt:lpstr>Symbol</vt:lpstr>
      <vt:lpstr>Wingdings</vt:lpstr>
      <vt:lpstr>21_BasicWhite</vt:lpstr>
      <vt:lpstr>21_BasicWhite</vt:lpstr>
      <vt:lpstr>Ingénierie du trafic</vt:lpstr>
      <vt:lpstr>Objectifs d’apprentissage</vt:lpstr>
      <vt:lpstr>Plan du cours</vt:lpstr>
      <vt:lpstr>Infrastructures à écoulement non interrompu :</vt:lpstr>
      <vt:lpstr>Autoroutes</vt:lpstr>
      <vt:lpstr>Autoroutes</vt:lpstr>
      <vt:lpstr>Autoroutes</vt:lpstr>
      <vt:lpstr>Autoroutes</vt:lpstr>
      <vt:lpstr>Routes multilane</vt:lpstr>
      <vt:lpstr>Processus de détermination du LOS</vt:lpstr>
      <vt:lpstr>Conditions de base pour les segments autoroutiers : </vt:lpstr>
      <vt:lpstr>Courbes de base vitesse–débit pour les autoroutes</vt:lpstr>
      <vt:lpstr>Mesures de performance du service</vt:lpstr>
      <vt:lpstr>Critères du LOS</vt:lpstr>
      <vt:lpstr>Critères du LOS</vt:lpstr>
      <vt:lpstr>Critères du LOS</vt:lpstr>
      <vt:lpstr>Critères du LOS</vt:lpstr>
      <vt:lpstr>Débits de service et capacité</vt:lpstr>
      <vt:lpstr>Débits de service et capacité</vt:lpstr>
      <vt:lpstr>Types d’analyse</vt:lpstr>
      <vt:lpstr>Analyse opérationnelle</vt:lpstr>
      <vt:lpstr>Analyse opérationnelle</vt:lpstr>
      <vt:lpstr>Analyse opérationnelle</vt:lpstr>
      <vt:lpstr>Détermination de la vitesse en écoulement libre</vt:lpstr>
      <vt:lpstr>Détermination de la vitesse en écoulement libre</vt:lpstr>
      <vt:lpstr>Détermination de la vitesse en écoulement libre</vt:lpstr>
      <vt:lpstr>Determining Vitesse en écoulement libre - Autoroute</vt:lpstr>
      <vt:lpstr>Determining Vitesse en écoulement libre - Autoroute</vt:lpstr>
      <vt:lpstr>Determining Vitesse en écoulement libre- Autoroute</vt:lpstr>
      <vt:lpstr>Determining Vitesse en écoulement libre- Multivoie</vt:lpstr>
      <vt:lpstr>Determining Vitesse en écoulement libre- Multivoie</vt:lpstr>
      <vt:lpstr>Determining Vitesse en écoulement libre- Multivoie</vt:lpstr>
      <vt:lpstr>Exemple-1</vt:lpstr>
      <vt:lpstr>Exemple-1</vt:lpstr>
      <vt:lpstr>Exemple-2</vt:lpstr>
      <vt:lpstr>Exemple-2</vt:lpstr>
      <vt:lpstr>Détermination de la vitesse en écoulement libre</vt:lpstr>
      <vt:lpstr>Calculer le débit d’analyse</vt:lpstr>
      <vt:lpstr>Calculer le débit d’analyse</vt:lpstr>
      <vt:lpstr>Calculer le débit d’analyse</vt:lpstr>
      <vt:lpstr>Exemple-3</vt:lpstr>
      <vt:lpstr>Exemple-3</vt:lpstr>
      <vt:lpstr>Calculer le débit d’analyse</vt:lpstr>
      <vt:lpstr>Calculer la densité et le LOS</vt:lpstr>
      <vt:lpstr>Calculer la densité et le LOS</vt:lpstr>
      <vt:lpstr>Exemple-4</vt:lpstr>
      <vt:lpstr>Exemple-4</vt:lpstr>
      <vt:lpstr>Exemple-4</vt:lpstr>
      <vt:lpstr>Exemple-4</vt:lpstr>
      <vt:lpstr>Exemple-4</vt:lpstr>
      <vt:lpstr>Exemple-4</vt:lpstr>
      <vt:lpstr>Exercice</vt:lpstr>
      <vt:lpstr>Références complémentaires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office365</cp:lastModifiedBy>
  <cp:revision>1</cp:revision>
  <dcterms:modified xsi:type="dcterms:W3CDTF">2026-07-16T07:28:57Z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creator>wondwossen Tad</dc:creator>
  <dc:description/>
  <dc:language>en-US</dc:language>
  <cp:lastModifiedBy>Wondwossen Taddesse Gedamu</cp:lastModifiedBy>
  <dcterms:modified xsi:type="dcterms:W3CDTF">2026-02-15T12:13:02Z</dcterms:modified>
  <cp:revision>941</cp:revision>
  <dc:subject/>
  <dc:title>Prezentacja programu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y fmtid="{D5CDD505-2E9C-101B-9397-08002B2CF9AE}" pid="4" name="PresentationFormat">
    <vt:lpwstr>Widescreen</vt:lpwstr>
  </property>
  <property fmtid="{D5CDD505-2E9C-101B-9397-08002B2CF9AE}" pid="5" name="Slides">
    <vt:r8>54</vt:r8>
  </property>
</Properties>
</file>