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Lst>
  <p:notesMasterIdLst>
    <p:notesMasterId r:id="rId33"/>
  </p:notesMasterIdLst>
  <p:handoutMasterIdLst>
    <p:handoutMasterId r:id="rId34"/>
  </p:handoutMasterIdLst>
  <p:sldIdLst>
    <p:sldId id="318" r:id="rId5"/>
    <p:sldId id="358" r:id="rId6"/>
    <p:sldId id="359" r:id="rId7"/>
    <p:sldId id="360" r:id="rId8"/>
    <p:sldId id="316" r:id="rId9"/>
    <p:sldId id="361" r:id="rId10"/>
    <p:sldId id="317" r:id="rId11"/>
    <p:sldId id="333" r:id="rId12"/>
    <p:sldId id="334" r:id="rId13"/>
    <p:sldId id="289" r:id="rId14"/>
    <p:sldId id="335" r:id="rId15"/>
    <p:sldId id="336" r:id="rId16"/>
    <p:sldId id="337" r:id="rId17"/>
    <p:sldId id="338" r:id="rId18"/>
    <p:sldId id="343" r:id="rId19"/>
    <p:sldId id="352" r:id="rId20"/>
    <p:sldId id="351" r:id="rId21"/>
    <p:sldId id="353" r:id="rId22"/>
    <p:sldId id="339" r:id="rId23"/>
    <p:sldId id="340" r:id="rId24"/>
    <p:sldId id="341" r:id="rId25"/>
    <p:sldId id="342" r:id="rId26"/>
    <p:sldId id="345" r:id="rId27"/>
    <p:sldId id="346" r:id="rId28"/>
    <p:sldId id="347" r:id="rId29"/>
    <p:sldId id="348" r:id="rId30"/>
    <p:sldId id="349" r:id="rId31"/>
    <p:sldId id="354" r:id="rId3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521415D9-36F7-43E2-AB2F-B90AF26B5E84}">
      <p14:sectionLst xmlns:p14="http://schemas.microsoft.com/office/powerpoint/2010/main">
        <p14:section name="Untitled Section" id="{EE36AF8D-5BEB-E041-9101-0495C1E2400F}">
          <p14:sldIdLst>
            <p14:sldId id="318"/>
            <p14:sldId id="358"/>
            <p14:sldId id="359"/>
            <p14:sldId id="360"/>
            <p14:sldId id="316"/>
            <p14:sldId id="361"/>
            <p14:sldId id="317"/>
            <p14:sldId id="333"/>
            <p14:sldId id="334"/>
            <p14:sldId id="289"/>
            <p14:sldId id="335"/>
            <p14:sldId id="336"/>
            <p14:sldId id="337"/>
            <p14:sldId id="338"/>
            <p14:sldId id="343"/>
            <p14:sldId id="352"/>
            <p14:sldId id="351"/>
            <p14:sldId id="353"/>
            <p14:sldId id="339"/>
            <p14:sldId id="340"/>
            <p14:sldId id="341"/>
            <p14:sldId id="342"/>
            <p14:sldId id="345"/>
            <p14:sldId id="346"/>
            <p14:sldId id="347"/>
            <p14:sldId id="348"/>
            <p14:sldId id="349"/>
            <p14:sldId id="35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85A9"/>
    <a:srgbClr val="4FBFD3"/>
    <a:srgbClr val="66FF33"/>
    <a:srgbClr val="332B60"/>
    <a:srgbClr val="E4067E"/>
    <a:srgbClr val="4F4C4E"/>
    <a:srgbClr val="808285"/>
    <a:srgbClr val="96004F"/>
    <a:srgbClr val="4D4D4F"/>
    <a:srgbClr val="C9C9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03D8AD-A98C-9D47-D3CB-C375E55D5ECC}" v="2" dt="2025-11-25T12:54:31.3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Kujunduslaad 1 – rõhk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Kujunduslaad 1 – rõhk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Lavinia Gleeson" userId="S::niglee@taltech.ee::35b89584-0aef-4124-8cf5-59f373c8c801" providerId="AD" clId="Web-{BB03D8AD-A98C-9D47-D3CB-C375E55D5ECC}"/>
    <pc:docChg chg="modSld">
      <pc:chgData name="Nicole Lavinia Gleeson" userId="S::niglee@taltech.ee::35b89584-0aef-4124-8cf5-59f373c8c801" providerId="AD" clId="Web-{BB03D8AD-A98C-9D47-D3CB-C375E55D5ECC}" dt="2025-11-25T12:54:31.390" v="1" actId="1076"/>
      <pc:docMkLst>
        <pc:docMk/>
      </pc:docMkLst>
      <pc:sldChg chg="modSp">
        <pc:chgData name="Nicole Lavinia Gleeson" userId="S::niglee@taltech.ee::35b89584-0aef-4124-8cf5-59f373c8c801" providerId="AD" clId="Web-{BB03D8AD-A98C-9D47-D3CB-C375E55D5ECC}" dt="2025-11-25T12:54:31.390" v="1" actId="1076"/>
        <pc:sldMkLst>
          <pc:docMk/>
          <pc:sldMk cId="1596204236" sldId="354"/>
        </pc:sldMkLst>
        <pc:spChg chg="mod">
          <ac:chgData name="Nicole Lavinia Gleeson" userId="S::niglee@taltech.ee::35b89584-0aef-4124-8cf5-59f373c8c801" providerId="AD" clId="Web-{BB03D8AD-A98C-9D47-D3CB-C375E55D5ECC}" dt="2025-11-25T12:54:31.390" v="1" actId="1076"/>
          <ac:spMkLst>
            <pc:docMk/>
            <pc:sldMk cId="1596204236" sldId="354"/>
            <ac:spMk id="4" creationId="{5BC05EA6-79C8-24E1-3412-A1750643F972}"/>
          </ac:spMkLst>
        </pc:spChg>
      </pc:sldChg>
    </pc:docChg>
  </pc:docChgLst>
  <pc:docChgLst>
    <pc:chgData name="Aneta Kõiva" userId="S::akoiva@taltech.ee::72d635b5-f2b5-4ce0-bf17-1e029036e3cc" providerId="AD" clId="Web-{C3C6FEFE-B6EB-AD71-8ABE-55C8A50F68B3}"/>
    <pc:docChg chg="modSld">
      <pc:chgData name="Aneta Kõiva" userId="S::akoiva@taltech.ee::72d635b5-f2b5-4ce0-bf17-1e029036e3cc" providerId="AD" clId="Web-{C3C6FEFE-B6EB-AD71-8ABE-55C8A50F68B3}" dt="2025-11-06T05:19:12.866" v="1" actId="1076"/>
      <pc:docMkLst>
        <pc:docMk/>
      </pc:docMkLst>
      <pc:sldChg chg="modSp">
        <pc:chgData name="Aneta Kõiva" userId="S::akoiva@taltech.ee::72d635b5-f2b5-4ce0-bf17-1e029036e3cc" providerId="AD" clId="Web-{C3C6FEFE-B6EB-AD71-8ABE-55C8A50F68B3}" dt="2025-11-06T05:19:12.866" v="1" actId="1076"/>
        <pc:sldMkLst>
          <pc:docMk/>
          <pc:sldMk cId="629803733" sldId="348"/>
        </pc:sldMkLst>
        <pc:spChg chg="mod">
          <ac:chgData name="Aneta Kõiva" userId="S::akoiva@taltech.ee::72d635b5-f2b5-4ce0-bf17-1e029036e3cc" providerId="AD" clId="Web-{C3C6FEFE-B6EB-AD71-8ABE-55C8A50F68B3}" dt="2025-11-06T05:19:12.866" v="1" actId="1076"/>
          <ac:spMkLst>
            <pc:docMk/>
            <pc:sldMk cId="629803733" sldId="348"/>
            <ac:spMk id="10" creationId="{4CAF5CF0-F0E5-94D2-15FC-F99016C21A8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437CBA-7257-4C53-A2EC-029577398A1F}"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GB"/>
        </a:p>
      </dgm:t>
    </dgm:pt>
    <dgm:pt modelId="{3EC1732F-23C1-4831-92B1-7E05A4FD72FE}">
      <dgm:prSet custT="1"/>
      <dgm:spPr/>
      <dgm:t>
        <a:bodyPr/>
        <a:lstStyle/>
        <a:p>
          <a:r>
            <a:rPr lang="en-US" sz="1600" b="1" i="0" baseline="0">
              <a:solidFill>
                <a:schemeClr val="tx1"/>
              </a:solidFill>
              <a:latin typeface="Calibri" panose="020F0502020204030204" pitchFamily="34" charset="0"/>
              <a:ea typeface="Calibri" panose="020F0502020204030204" pitchFamily="34" charset="0"/>
              <a:cs typeface="Calibri" panose="020F0502020204030204" pitchFamily="34" charset="0"/>
            </a:rPr>
            <a:t>Residential Water Heating: </a:t>
          </a:r>
          <a:r>
            <a:rPr lang="en-US" sz="1600" b="0" i="0" baseline="0">
              <a:solidFill>
                <a:schemeClr val="tx1"/>
              </a:solidFill>
              <a:latin typeface="Calibri" panose="020F0502020204030204" pitchFamily="34" charset="0"/>
              <a:ea typeface="Calibri" panose="020F0502020204030204" pitchFamily="34" charset="0"/>
              <a:cs typeface="Calibri" panose="020F0502020204030204" pitchFamily="34" charset="0"/>
            </a:rPr>
            <a:t>Heats water for household use, a very common application</a:t>
          </a:r>
          <a:r>
            <a:rPr lang="en-US" sz="1000" b="0" i="0" baseline="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en-GB" sz="1000" b="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07BE5E9A-95D5-48E3-85A2-C9B3DCBF91C6}" type="parTrans" cxnId="{91E38A10-028B-40CF-81DA-453DB85470A2}">
      <dgm:prSet/>
      <dgm:spPr/>
      <dgm:t>
        <a:bodyPr/>
        <a:lstStyle/>
        <a:p>
          <a:endParaRPr lang="en-GB" sz="10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3F1B857C-CC51-4094-9457-205A9B687B5E}" type="sibTrans" cxnId="{91E38A10-028B-40CF-81DA-453DB85470A2}">
      <dgm:prSet/>
      <dgm:spPr/>
      <dgm:t>
        <a:bodyPr/>
        <a:lstStyle/>
        <a:p>
          <a:endParaRPr lang="en-GB" sz="10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7CAEA3A8-1201-45A9-BDFB-7515247DB82E}">
      <dgm:prSet custT="1"/>
      <dgm:spPr/>
      <dgm:t>
        <a:bodyPr/>
        <a:lstStyle/>
        <a:p>
          <a:r>
            <a:rPr lang="en-US" sz="1600" b="1" i="0" baseline="0">
              <a:solidFill>
                <a:schemeClr val="tx1"/>
              </a:solidFill>
              <a:latin typeface="Calibri" panose="020F0502020204030204" pitchFamily="34" charset="0"/>
              <a:ea typeface="Calibri" panose="020F0502020204030204" pitchFamily="34" charset="0"/>
              <a:cs typeface="Calibri" panose="020F0502020204030204" pitchFamily="34" charset="0"/>
            </a:rPr>
            <a:t>Space Heating:</a:t>
          </a:r>
          <a:r>
            <a:rPr lang="en-US" sz="1600" b="0" i="0" baseline="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400" b="0" i="0" baseline="0">
              <a:solidFill>
                <a:schemeClr val="tx1"/>
              </a:solidFill>
              <a:latin typeface="Calibri" panose="020F0502020204030204" pitchFamily="34" charset="0"/>
              <a:ea typeface="Calibri" panose="020F0502020204030204" pitchFamily="34" charset="0"/>
              <a:cs typeface="Calibri" panose="020F0502020204030204" pitchFamily="34" charset="0"/>
            </a:rPr>
            <a:t>Provides heat for homes and buildings by circulating warm fluid through heating systems.</a:t>
          </a:r>
          <a:endParaRPr lang="en-GB" sz="14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BE8BFF39-5E62-421C-81EA-C4B5560139A0}" type="parTrans" cxnId="{C22D7BE5-36F5-4501-BF3E-63E4031D6715}">
      <dgm:prSet/>
      <dgm:spPr/>
      <dgm:t>
        <a:bodyPr/>
        <a:lstStyle/>
        <a:p>
          <a:endParaRPr lang="en-GB" sz="10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042CAAF9-7E58-417D-88EE-826765BFB718}" type="sibTrans" cxnId="{C22D7BE5-36F5-4501-BF3E-63E4031D6715}">
      <dgm:prSet/>
      <dgm:spPr/>
      <dgm:t>
        <a:bodyPr/>
        <a:lstStyle/>
        <a:p>
          <a:endParaRPr lang="en-GB" sz="10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A38DD64C-7B88-47D3-BD36-045C8446686F}">
      <dgm:prSet custT="1"/>
      <dgm:spPr/>
      <dgm:t>
        <a:bodyPr/>
        <a:lstStyle/>
        <a:p>
          <a:r>
            <a:rPr lang="en-US" sz="1600" b="1" i="0" baseline="0">
              <a:solidFill>
                <a:schemeClr val="tx1"/>
              </a:solidFill>
              <a:latin typeface="Calibri" panose="020F0502020204030204" pitchFamily="34" charset="0"/>
              <a:ea typeface="Calibri" panose="020F0502020204030204" pitchFamily="34" charset="0"/>
              <a:cs typeface="Calibri" panose="020F0502020204030204" pitchFamily="34" charset="0"/>
            </a:rPr>
            <a:t>Swimming Pool Heating:</a:t>
          </a:r>
          <a:r>
            <a:rPr lang="en-US" sz="1600" b="0" i="0" baseline="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400" b="0" i="0" baseline="0">
              <a:solidFill>
                <a:schemeClr val="tx1"/>
              </a:solidFill>
              <a:latin typeface="Calibri" panose="020F0502020204030204" pitchFamily="34" charset="0"/>
              <a:ea typeface="Calibri" panose="020F0502020204030204" pitchFamily="34" charset="0"/>
              <a:cs typeface="Calibri" panose="020F0502020204030204" pitchFamily="34" charset="0"/>
            </a:rPr>
            <a:t>Uses low-temperature collectors to extend the swimming season.</a:t>
          </a:r>
          <a:endParaRPr lang="en-GB" sz="14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EEFF86FE-CB0C-4FF6-A2F9-A160F724E9EA}" type="parTrans" cxnId="{4EFECD54-F9AB-44DD-B1D5-D55011BAEF3E}">
      <dgm:prSet/>
      <dgm:spPr/>
      <dgm:t>
        <a:bodyPr/>
        <a:lstStyle/>
        <a:p>
          <a:endParaRPr lang="en-GB" sz="10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3F94633C-F641-4D4C-9D7D-23FCCD1DB721}" type="sibTrans" cxnId="{4EFECD54-F9AB-44DD-B1D5-D55011BAEF3E}">
      <dgm:prSet/>
      <dgm:spPr/>
      <dgm:t>
        <a:bodyPr/>
        <a:lstStyle/>
        <a:p>
          <a:endParaRPr lang="en-GB" sz="10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E98056E4-1334-4099-9D53-A6353DC93FE5}">
      <dgm:prSet custT="1"/>
      <dgm:spPr/>
      <dgm:t>
        <a:bodyPr/>
        <a:lstStyle/>
        <a:p>
          <a:r>
            <a:rPr lang="en-US" sz="1600" b="1" i="0" baseline="0">
              <a:solidFill>
                <a:schemeClr val="tx1"/>
              </a:solidFill>
              <a:latin typeface="Calibri" panose="020F0502020204030204" pitchFamily="34" charset="0"/>
              <a:ea typeface="Calibri" panose="020F0502020204030204" pitchFamily="34" charset="0"/>
              <a:cs typeface="Calibri" panose="020F0502020204030204" pitchFamily="34" charset="0"/>
            </a:rPr>
            <a:t>Solar Cooking:</a:t>
          </a:r>
          <a:r>
            <a:rPr lang="en-US" sz="1600" b="0" i="0" baseline="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400" b="0" i="0" baseline="0">
              <a:solidFill>
                <a:schemeClr val="tx1"/>
              </a:solidFill>
              <a:latin typeface="Calibri" panose="020F0502020204030204" pitchFamily="34" charset="0"/>
              <a:ea typeface="Calibri" panose="020F0502020204030204" pitchFamily="34" charset="0"/>
              <a:cs typeface="Calibri" panose="020F0502020204030204" pitchFamily="34" charset="0"/>
            </a:rPr>
            <a:t>Concentrates sunlight to cook food and pasteurize water.</a:t>
          </a:r>
          <a:endParaRPr lang="en-GB" sz="14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6CD5A6CC-C155-4958-A27E-610B3ACAF27A}" type="parTrans" cxnId="{A9CC37D7-0636-4990-9FF9-65984A76B467}">
      <dgm:prSet/>
      <dgm:spPr/>
      <dgm:t>
        <a:bodyPr/>
        <a:lstStyle/>
        <a:p>
          <a:endParaRPr lang="en-GB" sz="10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4EC173DE-F327-47D0-BF3B-7A23A74E5558}" type="sibTrans" cxnId="{A9CC37D7-0636-4990-9FF9-65984A76B467}">
      <dgm:prSet/>
      <dgm:spPr/>
      <dgm:t>
        <a:bodyPr/>
        <a:lstStyle/>
        <a:p>
          <a:endParaRPr lang="en-GB" sz="10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B41FC560-B849-40F8-9AB4-B95505B6CCD1}">
      <dgm:prSet custT="1"/>
      <dgm:spPr/>
      <dgm:t>
        <a:bodyPr/>
        <a:lstStyle/>
        <a:p>
          <a:r>
            <a:rPr lang="en-US" sz="1600" b="1" i="0" baseline="0">
              <a:solidFill>
                <a:schemeClr val="tx1"/>
              </a:solidFill>
              <a:latin typeface="Calibri" panose="020F0502020204030204" pitchFamily="34" charset="0"/>
              <a:ea typeface="Calibri" panose="020F0502020204030204" pitchFamily="34" charset="0"/>
              <a:cs typeface="Calibri" panose="020F0502020204030204" pitchFamily="34" charset="0"/>
            </a:rPr>
            <a:t>Industrial Process Heat (SHIP):</a:t>
          </a:r>
          <a:r>
            <a:rPr lang="en-US" sz="1600" b="0" i="0" baseline="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400" b="0" i="0" baseline="0">
              <a:solidFill>
                <a:schemeClr val="tx1"/>
              </a:solidFill>
              <a:latin typeface="Calibri" panose="020F0502020204030204" pitchFamily="34" charset="0"/>
              <a:ea typeface="Calibri" panose="020F0502020204030204" pitchFamily="34" charset="0"/>
              <a:cs typeface="Calibri" panose="020F0502020204030204" pitchFamily="34" charset="0"/>
            </a:rPr>
            <a:t>Provides heat for manufacturing processes like food, textile, and chemical production.</a:t>
          </a:r>
          <a:endParaRPr lang="en-GB" sz="14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10B0B18C-DD65-4027-9A9B-D62E7C1AB127}" type="parTrans" cxnId="{6CFD6625-BA8F-46BE-835A-335DF93377D6}">
      <dgm:prSet/>
      <dgm:spPr/>
      <dgm:t>
        <a:bodyPr/>
        <a:lstStyle/>
        <a:p>
          <a:endParaRPr lang="en-GB" sz="10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D3FEEDF9-46CD-447D-963B-A79023F6F919}" type="sibTrans" cxnId="{6CFD6625-BA8F-46BE-835A-335DF93377D6}">
      <dgm:prSet/>
      <dgm:spPr/>
      <dgm:t>
        <a:bodyPr/>
        <a:lstStyle/>
        <a:p>
          <a:endParaRPr lang="en-GB" sz="10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A2422F2E-2305-44A6-B0FE-0046F74F3B17}">
      <dgm:prSet custT="1"/>
      <dgm:spPr/>
      <dgm:t>
        <a:bodyPr/>
        <a:lstStyle/>
        <a:p>
          <a:r>
            <a:rPr lang="en-US" sz="1600" b="1" i="0" baseline="0">
              <a:solidFill>
                <a:schemeClr val="tx1"/>
              </a:solidFill>
              <a:latin typeface="Calibri" panose="020F0502020204030204" pitchFamily="34" charset="0"/>
              <a:ea typeface="Calibri" panose="020F0502020204030204" pitchFamily="34" charset="0"/>
              <a:cs typeface="Calibri" panose="020F0502020204030204" pitchFamily="34" charset="0"/>
            </a:rPr>
            <a:t>Solar Power Plants (CSP):</a:t>
          </a:r>
          <a:r>
            <a:rPr lang="en-US" sz="1600" b="0" i="0" baseline="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400" b="0" i="0" baseline="0">
              <a:solidFill>
                <a:schemeClr val="tx1"/>
              </a:solidFill>
              <a:latin typeface="Calibri" panose="020F0502020204030204" pitchFamily="34" charset="0"/>
              <a:ea typeface="Calibri" panose="020F0502020204030204" pitchFamily="34" charset="0"/>
              <a:cs typeface="Calibri" panose="020F0502020204030204" pitchFamily="34" charset="0"/>
            </a:rPr>
            <a:t>Generates electricity on a large scale by using mirrors to concentrate sunlight, which creates steam to power a turbine.</a:t>
          </a:r>
          <a:endParaRPr lang="en-GB" sz="14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72905182-BCD0-4977-ADCF-430A5029C5C8}" type="parTrans" cxnId="{B32C6494-F8EC-49DA-BA73-732C0152D072}">
      <dgm:prSet/>
      <dgm:spPr/>
      <dgm:t>
        <a:bodyPr/>
        <a:lstStyle/>
        <a:p>
          <a:endParaRPr lang="en-GB" sz="10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DCD9EEED-3B6A-4B0F-8A2D-C5C3F13F9472}" type="sibTrans" cxnId="{B32C6494-F8EC-49DA-BA73-732C0152D072}">
      <dgm:prSet/>
      <dgm:spPr/>
      <dgm:t>
        <a:bodyPr/>
        <a:lstStyle/>
        <a:p>
          <a:endParaRPr lang="en-GB" sz="10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1B68C911-99E4-4141-874D-4805497921F6}">
      <dgm:prSet custT="1"/>
      <dgm:spPr/>
      <dgm:t>
        <a:bodyPr/>
        <a:lstStyle/>
        <a:p>
          <a:r>
            <a:rPr lang="en-US" sz="1600" b="1" i="0" baseline="0">
              <a:solidFill>
                <a:schemeClr val="tx1"/>
              </a:solidFill>
              <a:latin typeface="Calibri" panose="020F0502020204030204" pitchFamily="34" charset="0"/>
              <a:ea typeface="Calibri" panose="020F0502020204030204" pitchFamily="34" charset="0"/>
              <a:cs typeface="Calibri" panose="020F0502020204030204" pitchFamily="34" charset="0"/>
            </a:rPr>
            <a:t>Cooling and Air Conditioning:</a:t>
          </a:r>
          <a:r>
            <a:rPr lang="en-US" sz="1600" b="0" i="0" baseline="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400" b="0" i="0" baseline="0">
              <a:solidFill>
                <a:schemeClr val="tx1"/>
              </a:solidFill>
              <a:latin typeface="Calibri" panose="020F0502020204030204" pitchFamily="34" charset="0"/>
              <a:ea typeface="Calibri" panose="020F0502020204030204" pitchFamily="34" charset="0"/>
              <a:cs typeface="Calibri" panose="020F0502020204030204" pitchFamily="34" charset="0"/>
            </a:rPr>
            <a:t>Uses solar heat to power chillers that provide cooling for buildings.</a:t>
          </a:r>
          <a:endParaRPr lang="en-GB" sz="14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348C9DC7-B266-4F62-98C6-A017E05D6B68}" type="parTrans" cxnId="{B62BE54A-0C4A-4D36-94F2-43FAE41D025D}">
      <dgm:prSet/>
      <dgm:spPr/>
      <dgm:t>
        <a:bodyPr/>
        <a:lstStyle/>
        <a:p>
          <a:endParaRPr lang="en-GB" sz="10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C7CCC86B-61DE-4FB1-B3F0-E401C88BE036}" type="sibTrans" cxnId="{B62BE54A-0C4A-4D36-94F2-43FAE41D025D}">
      <dgm:prSet/>
      <dgm:spPr/>
      <dgm:t>
        <a:bodyPr/>
        <a:lstStyle/>
        <a:p>
          <a:endParaRPr lang="en-GB" sz="10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0F587C0F-EE4B-40B1-BD72-1EE4524E5F75}">
      <dgm:prSet custT="1"/>
      <dgm:spPr/>
      <dgm:t>
        <a:bodyPr/>
        <a:lstStyle/>
        <a:p>
          <a:r>
            <a:rPr lang="en-US" sz="1600" b="1" i="0" baseline="0">
              <a:solidFill>
                <a:schemeClr val="tx1"/>
              </a:solidFill>
              <a:latin typeface="Calibri" panose="020F0502020204030204" pitchFamily="34" charset="0"/>
              <a:ea typeface="Calibri" panose="020F0502020204030204" pitchFamily="34" charset="0"/>
              <a:cs typeface="Calibri" panose="020F0502020204030204" pitchFamily="34" charset="0"/>
            </a:rPr>
            <a:t>Water Desalination and Purification:</a:t>
          </a:r>
          <a:r>
            <a:rPr lang="en-US" sz="1600" b="0" i="0" baseline="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400" b="0" i="0" baseline="0">
              <a:solidFill>
                <a:schemeClr val="tx1"/>
              </a:solidFill>
              <a:latin typeface="Calibri" panose="020F0502020204030204" pitchFamily="34" charset="0"/>
              <a:ea typeface="Calibri" panose="020F0502020204030204" pitchFamily="34" charset="0"/>
              <a:cs typeface="Calibri" panose="020F0502020204030204" pitchFamily="34" charset="0"/>
            </a:rPr>
            <a:t>Utilizes solar heat to evaporate and purify water, removing salt and other impurities.</a:t>
          </a:r>
          <a:endParaRPr lang="en-GB" sz="14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51436590-36C2-46AF-8F56-50C4D1CCBD60}" type="parTrans" cxnId="{B76BC091-FBD3-46DB-AF5D-7BDE4ECF48C1}">
      <dgm:prSet/>
      <dgm:spPr/>
      <dgm:t>
        <a:bodyPr/>
        <a:lstStyle/>
        <a:p>
          <a:endParaRPr lang="en-GB" sz="10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787E9E56-7AA7-4E50-8848-1FE66654BDC6}" type="sibTrans" cxnId="{B76BC091-FBD3-46DB-AF5D-7BDE4ECF48C1}">
      <dgm:prSet/>
      <dgm:spPr/>
      <dgm:t>
        <a:bodyPr/>
        <a:lstStyle/>
        <a:p>
          <a:endParaRPr lang="en-GB" sz="10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0C1E6118-EB0D-4087-BF62-032820C6FFC2}">
      <dgm:prSet custT="1"/>
      <dgm:spPr/>
      <dgm:t>
        <a:bodyPr/>
        <a:lstStyle/>
        <a:p>
          <a:r>
            <a:rPr lang="en-US" sz="1600" b="1" i="0" baseline="0">
              <a:solidFill>
                <a:schemeClr val="tx1"/>
              </a:solidFill>
              <a:latin typeface="Calibri" panose="020F0502020204030204" pitchFamily="34" charset="0"/>
              <a:ea typeface="Calibri" panose="020F0502020204030204" pitchFamily="34" charset="0"/>
              <a:cs typeface="Calibri" panose="020F0502020204030204" pitchFamily="34" charset="0"/>
            </a:rPr>
            <a:t>Agricultural Applications:</a:t>
          </a:r>
          <a:r>
            <a:rPr lang="en-US" sz="1600" b="0" i="0" baseline="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400" b="0" i="0" baseline="0">
              <a:solidFill>
                <a:schemeClr val="tx1"/>
              </a:solidFill>
              <a:latin typeface="Calibri" panose="020F0502020204030204" pitchFamily="34" charset="0"/>
              <a:ea typeface="Calibri" panose="020F0502020204030204" pitchFamily="34" charset="0"/>
              <a:cs typeface="Calibri" panose="020F0502020204030204" pitchFamily="34" charset="0"/>
            </a:rPr>
            <a:t>Used for crop drying and heating greenhouses.</a:t>
          </a:r>
          <a:endParaRPr lang="en-GB" sz="14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F779BB1C-4464-464B-8E45-73AFF7ADEE0F}" type="parTrans" cxnId="{DFA52473-99C6-4B39-ABFF-7226D4A1C18B}">
      <dgm:prSet/>
      <dgm:spPr/>
      <dgm:t>
        <a:bodyPr/>
        <a:lstStyle/>
        <a:p>
          <a:endParaRPr lang="en-GB" sz="10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FBCB6B55-F362-4084-8A33-4EDB2390C49E}" type="sibTrans" cxnId="{DFA52473-99C6-4B39-ABFF-7226D4A1C18B}">
      <dgm:prSet/>
      <dgm:spPr/>
      <dgm:t>
        <a:bodyPr/>
        <a:lstStyle/>
        <a:p>
          <a:endParaRPr lang="en-GB" sz="10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EF3F8638-8FB2-456B-8F40-2C059EDA7E14}">
      <dgm:prSet custT="1"/>
      <dgm:spPr>
        <a:solidFill>
          <a:srgbClr val="92D050"/>
        </a:solidFill>
      </dgm:spPr>
      <dgm:t>
        <a:bodyPr/>
        <a:lstStyle/>
        <a:p>
          <a:r>
            <a:rPr lang="en-US" sz="1600" b="1" i="0" baseline="0">
              <a:solidFill>
                <a:schemeClr val="tx1"/>
              </a:solidFill>
              <a:latin typeface="Calibri" panose="020F0502020204030204" pitchFamily="34" charset="0"/>
              <a:ea typeface="Calibri" panose="020F0502020204030204" pitchFamily="34" charset="0"/>
              <a:cs typeface="Calibri" panose="020F0502020204030204" pitchFamily="34" charset="0"/>
            </a:rPr>
            <a:t>District Heating:</a:t>
          </a:r>
          <a:r>
            <a:rPr lang="en-US" sz="1600" b="0" i="0" baseline="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400" b="0" i="0" baseline="0">
              <a:solidFill>
                <a:schemeClr val="tx1"/>
              </a:solidFill>
              <a:latin typeface="Calibri" panose="020F0502020204030204" pitchFamily="34" charset="0"/>
              <a:ea typeface="Calibri" panose="020F0502020204030204" pitchFamily="34" charset="0"/>
              <a:cs typeface="Calibri" panose="020F0502020204030204" pitchFamily="34" charset="0"/>
            </a:rPr>
            <a:t>Large-scale systems that use </a:t>
          </a:r>
          <a:r>
            <a:rPr lang="et-EE" sz="1400" b="0" i="0" baseline="0" err="1">
              <a:solidFill>
                <a:schemeClr val="tx1"/>
              </a:solidFill>
              <a:latin typeface="Calibri" panose="020F0502020204030204" pitchFamily="34" charset="0"/>
              <a:ea typeface="Calibri" panose="020F0502020204030204" pitchFamily="34" charset="0"/>
              <a:cs typeface="Calibri" panose="020F0502020204030204" pitchFamily="34" charset="0"/>
            </a:rPr>
            <a:t>large</a:t>
          </a:r>
          <a:r>
            <a:rPr lang="en-US" sz="1400" b="0" i="0" baseline="0">
              <a:solidFill>
                <a:schemeClr val="tx1"/>
              </a:solidFill>
              <a:latin typeface="Calibri" panose="020F0502020204030204" pitchFamily="34" charset="0"/>
              <a:ea typeface="Calibri" panose="020F0502020204030204" pitchFamily="34" charset="0"/>
              <a:cs typeface="Calibri" panose="020F0502020204030204" pitchFamily="34" charset="0"/>
            </a:rPr>
            <a:t>fields of solar collectors to supply hot water to an entire community or neighborhood via a network of insulated pipes. These systems often include </a:t>
          </a:r>
          <a:r>
            <a:rPr lang="en-US" sz="1400" b="1" i="0" baseline="0">
              <a:solidFill>
                <a:schemeClr val="tx1"/>
              </a:solidFill>
              <a:latin typeface="Calibri" panose="020F0502020204030204" pitchFamily="34" charset="0"/>
              <a:ea typeface="Calibri" panose="020F0502020204030204" pitchFamily="34" charset="0"/>
              <a:cs typeface="Calibri" panose="020F0502020204030204" pitchFamily="34" charset="0"/>
            </a:rPr>
            <a:t>seasonal thermal storage</a:t>
          </a:r>
          <a:r>
            <a:rPr lang="en-US" sz="1400" b="0" i="0" baseline="0">
              <a:solidFill>
                <a:schemeClr val="tx1"/>
              </a:solidFill>
              <a:latin typeface="Calibri" panose="020F0502020204030204" pitchFamily="34" charset="0"/>
              <a:ea typeface="Calibri" panose="020F0502020204030204" pitchFamily="34" charset="0"/>
              <a:cs typeface="Calibri" panose="020F0502020204030204" pitchFamily="34" charset="0"/>
            </a:rPr>
            <a:t> to store heat collected in the summer for use during the winter.</a:t>
          </a:r>
          <a:endParaRPr lang="en-GB" sz="14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2C2F13FA-351A-4125-9200-DF7BA449A285}" type="parTrans" cxnId="{CF6CF676-E8E0-438A-81A1-3B4AD2DE0D80}">
      <dgm:prSet/>
      <dgm:spPr/>
      <dgm:t>
        <a:bodyPr/>
        <a:lstStyle/>
        <a:p>
          <a:endParaRPr lang="en-GB" sz="10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31F4F74C-8640-436A-9F85-5362FF60ED70}" type="sibTrans" cxnId="{CF6CF676-E8E0-438A-81A1-3B4AD2DE0D80}">
      <dgm:prSet/>
      <dgm:spPr/>
      <dgm:t>
        <a:bodyPr/>
        <a:lstStyle/>
        <a:p>
          <a:endParaRPr lang="en-GB" sz="100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0F8159D6-05A8-4F33-BAEA-190903B2A272}" type="pres">
      <dgm:prSet presAssocID="{69437CBA-7257-4C53-A2EC-029577398A1F}" presName="linear" presStyleCnt="0">
        <dgm:presLayoutVars>
          <dgm:animLvl val="lvl"/>
          <dgm:resizeHandles val="exact"/>
        </dgm:presLayoutVars>
      </dgm:prSet>
      <dgm:spPr/>
    </dgm:pt>
    <dgm:pt modelId="{7DA12526-44DE-40CE-B084-58BC5A2D9927}" type="pres">
      <dgm:prSet presAssocID="{3EC1732F-23C1-4831-92B1-7E05A4FD72FE}" presName="parentText" presStyleLbl="node1" presStyleIdx="0" presStyleCnt="10">
        <dgm:presLayoutVars>
          <dgm:chMax val="0"/>
          <dgm:bulletEnabled val="1"/>
        </dgm:presLayoutVars>
      </dgm:prSet>
      <dgm:spPr/>
    </dgm:pt>
    <dgm:pt modelId="{79BC6D22-5835-43FB-95B2-828BFABFA128}" type="pres">
      <dgm:prSet presAssocID="{3F1B857C-CC51-4094-9457-205A9B687B5E}" presName="spacer" presStyleCnt="0"/>
      <dgm:spPr/>
    </dgm:pt>
    <dgm:pt modelId="{30761C44-043E-4E4A-9633-E9790ED34DFA}" type="pres">
      <dgm:prSet presAssocID="{7CAEA3A8-1201-45A9-BDFB-7515247DB82E}" presName="parentText" presStyleLbl="node1" presStyleIdx="1" presStyleCnt="10">
        <dgm:presLayoutVars>
          <dgm:chMax val="0"/>
          <dgm:bulletEnabled val="1"/>
        </dgm:presLayoutVars>
      </dgm:prSet>
      <dgm:spPr/>
    </dgm:pt>
    <dgm:pt modelId="{8AF46CB4-7650-416F-9ACA-C67ED0483953}" type="pres">
      <dgm:prSet presAssocID="{042CAAF9-7E58-417D-88EE-826765BFB718}" presName="spacer" presStyleCnt="0"/>
      <dgm:spPr/>
    </dgm:pt>
    <dgm:pt modelId="{721D62A1-3EC2-48D0-8C8C-34827E46E6E4}" type="pres">
      <dgm:prSet presAssocID="{A38DD64C-7B88-47D3-BD36-045C8446686F}" presName="parentText" presStyleLbl="node1" presStyleIdx="2" presStyleCnt="10">
        <dgm:presLayoutVars>
          <dgm:chMax val="0"/>
          <dgm:bulletEnabled val="1"/>
        </dgm:presLayoutVars>
      </dgm:prSet>
      <dgm:spPr/>
    </dgm:pt>
    <dgm:pt modelId="{59AC13B3-F7C7-405F-952D-B74F4BB0A0CE}" type="pres">
      <dgm:prSet presAssocID="{3F94633C-F641-4D4C-9D7D-23FCCD1DB721}" presName="spacer" presStyleCnt="0"/>
      <dgm:spPr/>
    </dgm:pt>
    <dgm:pt modelId="{FAE39EA1-1340-4871-8DE7-148B050A91DD}" type="pres">
      <dgm:prSet presAssocID="{E98056E4-1334-4099-9D53-A6353DC93FE5}" presName="parentText" presStyleLbl="node1" presStyleIdx="3" presStyleCnt="10">
        <dgm:presLayoutVars>
          <dgm:chMax val="0"/>
          <dgm:bulletEnabled val="1"/>
        </dgm:presLayoutVars>
      </dgm:prSet>
      <dgm:spPr/>
    </dgm:pt>
    <dgm:pt modelId="{A496E9FE-AF77-4AFF-815D-9B7C209263C5}" type="pres">
      <dgm:prSet presAssocID="{4EC173DE-F327-47D0-BF3B-7A23A74E5558}" presName="spacer" presStyleCnt="0"/>
      <dgm:spPr/>
    </dgm:pt>
    <dgm:pt modelId="{8C44A698-B0AE-4D67-838A-EBF9A2F9B5AF}" type="pres">
      <dgm:prSet presAssocID="{B41FC560-B849-40F8-9AB4-B95505B6CCD1}" presName="parentText" presStyleLbl="node1" presStyleIdx="4" presStyleCnt="10">
        <dgm:presLayoutVars>
          <dgm:chMax val="0"/>
          <dgm:bulletEnabled val="1"/>
        </dgm:presLayoutVars>
      </dgm:prSet>
      <dgm:spPr/>
    </dgm:pt>
    <dgm:pt modelId="{CCEFEDE0-C7F3-4833-A726-15E06A213C6E}" type="pres">
      <dgm:prSet presAssocID="{D3FEEDF9-46CD-447D-963B-A79023F6F919}" presName="spacer" presStyleCnt="0"/>
      <dgm:spPr/>
    </dgm:pt>
    <dgm:pt modelId="{E303E21F-30A5-478F-8085-52D41BC66F39}" type="pres">
      <dgm:prSet presAssocID="{A2422F2E-2305-44A6-B0FE-0046F74F3B17}" presName="parentText" presStyleLbl="node1" presStyleIdx="5" presStyleCnt="10">
        <dgm:presLayoutVars>
          <dgm:chMax val="0"/>
          <dgm:bulletEnabled val="1"/>
        </dgm:presLayoutVars>
      </dgm:prSet>
      <dgm:spPr/>
    </dgm:pt>
    <dgm:pt modelId="{8BAC8C4F-70E8-4595-B8B2-89ED4194E752}" type="pres">
      <dgm:prSet presAssocID="{DCD9EEED-3B6A-4B0F-8A2D-C5C3F13F9472}" presName="spacer" presStyleCnt="0"/>
      <dgm:spPr/>
    </dgm:pt>
    <dgm:pt modelId="{66400156-3CBD-47F5-8780-D4BFB79E4B87}" type="pres">
      <dgm:prSet presAssocID="{1B68C911-99E4-4141-874D-4805497921F6}" presName="parentText" presStyleLbl="node1" presStyleIdx="6" presStyleCnt="10">
        <dgm:presLayoutVars>
          <dgm:chMax val="0"/>
          <dgm:bulletEnabled val="1"/>
        </dgm:presLayoutVars>
      </dgm:prSet>
      <dgm:spPr/>
    </dgm:pt>
    <dgm:pt modelId="{6710D84F-C05F-4118-B8E6-FE8F639CC2FD}" type="pres">
      <dgm:prSet presAssocID="{C7CCC86B-61DE-4FB1-B3F0-E401C88BE036}" presName="spacer" presStyleCnt="0"/>
      <dgm:spPr/>
    </dgm:pt>
    <dgm:pt modelId="{AAFFD12A-BC87-4B7A-9F7B-FE7032023637}" type="pres">
      <dgm:prSet presAssocID="{0F587C0F-EE4B-40B1-BD72-1EE4524E5F75}" presName="parentText" presStyleLbl="node1" presStyleIdx="7" presStyleCnt="10">
        <dgm:presLayoutVars>
          <dgm:chMax val="0"/>
          <dgm:bulletEnabled val="1"/>
        </dgm:presLayoutVars>
      </dgm:prSet>
      <dgm:spPr/>
    </dgm:pt>
    <dgm:pt modelId="{6FB2DEFE-0676-431F-A00F-FF7AB7057AC9}" type="pres">
      <dgm:prSet presAssocID="{787E9E56-7AA7-4E50-8848-1FE66654BDC6}" presName="spacer" presStyleCnt="0"/>
      <dgm:spPr/>
    </dgm:pt>
    <dgm:pt modelId="{AEDBF728-A35D-4BAA-9FE2-464043B50B5F}" type="pres">
      <dgm:prSet presAssocID="{0C1E6118-EB0D-4087-BF62-032820C6FFC2}" presName="parentText" presStyleLbl="node1" presStyleIdx="8" presStyleCnt="10">
        <dgm:presLayoutVars>
          <dgm:chMax val="0"/>
          <dgm:bulletEnabled val="1"/>
        </dgm:presLayoutVars>
      </dgm:prSet>
      <dgm:spPr/>
    </dgm:pt>
    <dgm:pt modelId="{31FAAB7C-D82B-4E5C-8A4B-A58E281BB99F}" type="pres">
      <dgm:prSet presAssocID="{FBCB6B55-F362-4084-8A33-4EDB2390C49E}" presName="spacer" presStyleCnt="0"/>
      <dgm:spPr/>
    </dgm:pt>
    <dgm:pt modelId="{3D311529-79CA-4892-ADEC-9247F887A9E2}" type="pres">
      <dgm:prSet presAssocID="{EF3F8638-8FB2-456B-8F40-2C059EDA7E14}" presName="parentText" presStyleLbl="node1" presStyleIdx="9" presStyleCnt="10">
        <dgm:presLayoutVars>
          <dgm:chMax val="0"/>
          <dgm:bulletEnabled val="1"/>
        </dgm:presLayoutVars>
      </dgm:prSet>
      <dgm:spPr/>
    </dgm:pt>
  </dgm:ptLst>
  <dgm:cxnLst>
    <dgm:cxn modelId="{91E38A10-028B-40CF-81DA-453DB85470A2}" srcId="{69437CBA-7257-4C53-A2EC-029577398A1F}" destId="{3EC1732F-23C1-4831-92B1-7E05A4FD72FE}" srcOrd="0" destOrd="0" parTransId="{07BE5E9A-95D5-48E3-85A2-C9B3DCBF91C6}" sibTransId="{3F1B857C-CC51-4094-9457-205A9B687B5E}"/>
    <dgm:cxn modelId="{814C8214-2BA8-41F5-8924-1B0D9C453151}" type="presOf" srcId="{E98056E4-1334-4099-9D53-A6353DC93FE5}" destId="{FAE39EA1-1340-4871-8DE7-148B050A91DD}" srcOrd="0" destOrd="0" presId="urn:microsoft.com/office/officeart/2005/8/layout/vList2"/>
    <dgm:cxn modelId="{6CFD6625-BA8F-46BE-835A-335DF93377D6}" srcId="{69437CBA-7257-4C53-A2EC-029577398A1F}" destId="{B41FC560-B849-40F8-9AB4-B95505B6CCD1}" srcOrd="4" destOrd="0" parTransId="{10B0B18C-DD65-4027-9A9B-D62E7C1AB127}" sibTransId="{D3FEEDF9-46CD-447D-963B-A79023F6F919}"/>
    <dgm:cxn modelId="{DC6EC22C-CBAD-4ACE-9AC4-5484C99A5389}" type="presOf" srcId="{A38DD64C-7B88-47D3-BD36-045C8446686F}" destId="{721D62A1-3EC2-48D0-8C8C-34827E46E6E4}" srcOrd="0" destOrd="0" presId="urn:microsoft.com/office/officeart/2005/8/layout/vList2"/>
    <dgm:cxn modelId="{B62BE54A-0C4A-4D36-94F2-43FAE41D025D}" srcId="{69437CBA-7257-4C53-A2EC-029577398A1F}" destId="{1B68C911-99E4-4141-874D-4805497921F6}" srcOrd="6" destOrd="0" parTransId="{348C9DC7-B266-4F62-98C6-A017E05D6B68}" sibTransId="{C7CCC86B-61DE-4FB1-B3F0-E401C88BE036}"/>
    <dgm:cxn modelId="{8BDF824D-C692-4F32-83BF-F3A448DFF229}" type="presOf" srcId="{1B68C911-99E4-4141-874D-4805497921F6}" destId="{66400156-3CBD-47F5-8780-D4BFB79E4B87}" srcOrd="0" destOrd="0" presId="urn:microsoft.com/office/officeart/2005/8/layout/vList2"/>
    <dgm:cxn modelId="{4802CB51-ABA2-484B-AF1F-8FF8D25C9620}" type="presOf" srcId="{69437CBA-7257-4C53-A2EC-029577398A1F}" destId="{0F8159D6-05A8-4F33-BAEA-190903B2A272}" srcOrd="0" destOrd="0" presId="urn:microsoft.com/office/officeart/2005/8/layout/vList2"/>
    <dgm:cxn modelId="{DFA52473-99C6-4B39-ABFF-7226D4A1C18B}" srcId="{69437CBA-7257-4C53-A2EC-029577398A1F}" destId="{0C1E6118-EB0D-4087-BF62-032820C6FFC2}" srcOrd="8" destOrd="0" parTransId="{F779BB1C-4464-464B-8E45-73AFF7ADEE0F}" sibTransId="{FBCB6B55-F362-4084-8A33-4EDB2390C49E}"/>
    <dgm:cxn modelId="{4EFECD54-F9AB-44DD-B1D5-D55011BAEF3E}" srcId="{69437CBA-7257-4C53-A2EC-029577398A1F}" destId="{A38DD64C-7B88-47D3-BD36-045C8446686F}" srcOrd="2" destOrd="0" parTransId="{EEFF86FE-CB0C-4FF6-A2F9-A160F724E9EA}" sibTransId="{3F94633C-F641-4D4C-9D7D-23FCCD1DB721}"/>
    <dgm:cxn modelId="{C4C3CF55-037F-4BDE-8221-59F132174D2A}" type="presOf" srcId="{3EC1732F-23C1-4831-92B1-7E05A4FD72FE}" destId="{7DA12526-44DE-40CE-B084-58BC5A2D9927}" srcOrd="0" destOrd="0" presId="urn:microsoft.com/office/officeart/2005/8/layout/vList2"/>
    <dgm:cxn modelId="{CF6CF676-E8E0-438A-81A1-3B4AD2DE0D80}" srcId="{69437CBA-7257-4C53-A2EC-029577398A1F}" destId="{EF3F8638-8FB2-456B-8F40-2C059EDA7E14}" srcOrd="9" destOrd="0" parTransId="{2C2F13FA-351A-4125-9200-DF7BA449A285}" sibTransId="{31F4F74C-8640-436A-9F85-5362FF60ED70}"/>
    <dgm:cxn modelId="{2CA1FF59-9B5E-4ED4-9992-71855389442D}" type="presOf" srcId="{A2422F2E-2305-44A6-B0FE-0046F74F3B17}" destId="{E303E21F-30A5-478F-8085-52D41BC66F39}" srcOrd="0" destOrd="0" presId="urn:microsoft.com/office/officeart/2005/8/layout/vList2"/>
    <dgm:cxn modelId="{01E5A67A-6DB3-4BBD-BC91-AE8EAE61BF30}" type="presOf" srcId="{7CAEA3A8-1201-45A9-BDFB-7515247DB82E}" destId="{30761C44-043E-4E4A-9633-E9790ED34DFA}" srcOrd="0" destOrd="0" presId="urn:microsoft.com/office/officeart/2005/8/layout/vList2"/>
    <dgm:cxn modelId="{E9F7D085-3875-4EAE-8F52-89242EAACD02}" type="presOf" srcId="{EF3F8638-8FB2-456B-8F40-2C059EDA7E14}" destId="{3D311529-79CA-4892-ADEC-9247F887A9E2}" srcOrd="0" destOrd="0" presId="urn:microsoft.com/office/officeart/2005/8/layout/vList2"/>
    <dgm:cxn modelId="{B76BC091-FBD3-46DB-AF5D-7BDE4ECF48C1}" srcId="{69437CBA-7257-4C53-A2EC-029577398A1F}" destId="{0F587C0F-EE4B-40B1-BD72-1EE4524E5F75}" srcOrd="7" destOrd="0" parTransId="{51436590-36C2-46AF-8F56-50C4D1CCBD60}" sibTransId="{787E9E56-7AA7-4E50-8848-1FE66654BDC6}"/>
    <dgm:cxn modelId="{B32C6494-F8EC-49DA-BA73-732C0152D072}" srcId="{69437CBA-7257-4C53-A2EC-029577398A1F}" destId="{A2422F2E-2305-44A6-B0FE-0046F74F3B17}" srcOrd="5" destOrd="0" parTransId="{72905182-BCD0-4977-ADCF-430A5029C5C8}" sibTransId="{DCD9EEED-3B6A-4B0F-8A2D-C5C3F13F9472}"/>
    <dgm:cxn modelId="{D1546EB4-E3E6-43D6-A805-ABBB5A704A57}" type="presOf" srcId="{0F587C0F-EE4B-40B1-BD72-1EE4524E5F75}" destId="{AAFFD12A-BC87-4B7A-9F7B-FE7032023637}" srcOrd="0" destOrd="0" presId="urn:microsoft.com/office/officeart/2005/8/layout/vList2"/>
    <dgm:cxn modelId="{8D8330C5-34F1-4569-B0D1-3168156AFBC0}" type="presOf" srcId="{0C1E6118-EB0D-4087-BF62-032820C6FFC2}" destId="{AEDBF728-A35D-4BAA-9FE2-464043B50B5F}" srcOrd="0" destOrd="0" presId="urn:microsoft.com/office/officeart/2005/8/layout/vList2"/>
    <dgm:cxn modelId="{A9CC37D7-0636-4990-9FF9-65984A76B467}" srcId="{69437CBA-7257-4C53-A2EC-029577398A1F}" destId="{E98056E4-1334-4099-9D53-A6353DC93FE5}" srcOrd="3" destOrd="0" parTransId="{6CD5A6CC-C155-4958-A27E-610B3ACAF27A}" sibTransId="{4EC173DE-F327-47D0-BF3B-7A23A74E5558}"/>
    <dgm:cxn modelId="{D39AB1E1-50E9-4151-AD4F-A57F712348B0}" type="presOf" srcId="{B41FC560-B849-40F8-9AB4-B95505B6CCD1}" destId="{8C44A698-B0AE-4D67-838A-EBF9A2F9B5AF}" srcOrd="0" destOrd="0" presId="urn:microsoft.com/office/officeart/2005/8/layout/vList2"/>
    <dgm:cxn modelId="{C22D7BE5-36F5-4501-BF3E-63E4031D6715}" srcId="{69437CBA-7257-4C53-A2EC-029577398A1F}" destId="{7CAEA3A8-1201-45A9-BDFB-7515247DB82E}" srcOrd="1" destOrd="0" parTransId="{BE8BFF39-5E62-421C-81EA-C4B5560139A0}" sibTransId="{042CAAF9-7E58-417D-88EE-826765BFB718}"/>
    <dgm:cxn modelId="{19AE9EF6-657C-4B52-ACC7-1494C93454C9}" type="presParOf" srcId="{0F8159D6-05A8-4F33-BAEA-190903B2A272}" destId="{7DA12526-44DE-40CE-B084-58BC5A2D9927}" srcOrd="0" destOrd="0" presId="urn:microsoft.com/office/officeart/2005/8/layout/vList2"/>
    <dgm:cxn modelId="{5DB11DCA-D9D5-46A0-B93B-E6FE66A41469}" type="presParOf" srcId="{0F8159D6-05A8-4F33-BAEA-190903B2A272}" destId="{79BC6D22-5835-43FB-95B2-828BFABFA128}" srcOrd="1" destOrd="0" presId="urn:microsoft.com/office/officeart/2005/8/layout/vList2"/>
    <dgm:cxn modelId="{8B3CF9A9-1306-4858-B530-212156E54A4E}" type="presParOf" srcId="{0F8159D6-05A8-4F33-BAEA-190903B2A272}" destId="{30761C44-043E-4E4A-9633-E9790ED34DFA}" srcOrd="2" destOrd="0" presId="urn:microsoft.com/office/officeart/2005/8/layout/vList2"/>
    <dgm:cxn modelId="{0AA392EF-A4C7-43B4-9932-28C8DD53D97B}" type="presParOf" srcId="{0F8159D6-05A8-4F33-BAEA-190903B2A272}" destId="{8AF46CB4-7650-416F-9ACA-C67ED0483953}" srcOrd="3" destOrd="0" presId="urn:microsoft.com/office/officeart/2005/8/layout/vList2"/>
    <dgm:cxn modelId="{BD290468-6031-46AF-9E08-0E44BBE21A7A}" type="presParOf" srcId="{0F8159D6-05A8-4F33-BAEA-190903B2A272}" destId="{721D62A1-3EC2-48D0-8C8C-34827E46E6E4}" srcOrd="4" destOrd="0" presId="urn:microsoft.com/office/officeart/2005/8/layout/vList2"/>
    <dgm:cxn modelId="{3E82CBA5-1E3B-4FFF-B6CF-AA777360D867}" type="presParOf" srcId="{0F8159D6-05A8-4F33-BAEA-190903B2A272}" destId="{59AC13B3-F7C7-405F-952D-B74F4BB0A0CE}" srcOrd="5" destOrd="0" presId="urn:microsoft.com/office/officeart/2005/8/layout/vList2"/>
    <dgm:cxn modelId="{DA601867-87DD-489A-A9BE-062093A54401}" type="presParOf" srcId="{0F8159D6-05A8-4F33-BAEA-190903B2A272}" destId="{FAE39EA1-1340-4871-8DE7-148B050A91DD}" srcOrd="6" destOrd="0" presId="urn:microsoft.com/office/officeart/2005/8/layout/vList2"/>
    <dgm:cxn modelId="{C355728F-17DA-4D4C-AD81-6CA952391DA4}" type="presParOf" srcId="{0F8159D6-05A8-4F33-BAEA-190903B2A272}" destId="{A496E9FE-AF77-4AFF-815D-9B7C209263C5}" srcOrd="7" destOrd="0" presId="urn:microsoft.com/office/officeart/2005/8/layout/vList2"/>
    <dgm:cxn modelId="{DC51AA27-29BD-46C8-A7F3-EE668A62D5A0}" type="presParOf" srcId="{0F8159D6-05A8-4F33-BAEA-190903B2A272}" destId="{8C44A698-B0AE-4D67-838A-EBF9A2F9B5AF}" srcOrd="8" destOrd="0" presId="urn:microsoft.com/office/officeart/2005/8/layout/vList2"/>
    <dgm:cxn modelId="{7137D12E-C1E0-4BB8-BC8C-645CE0165C31}" type="presParOf" srcId="{0F8159D6-05A8-4F33-BAEA-190903B2A272}" destId="{CCEFEDE0-C7F3-4833-A726-15E06A213C6E}" srcOrd="9" destOrd="0" presId="urn:microsoft.com/office/officeart/2005/8/layout/vList2"/>
    <dgm:cxn modelId="{AADE870D-15CC-4BA6-A17D-FE57337B9243}" type="presParOf" srcId="{0F8159D6-05A8-4F33-BAEA-190903B2A272}" destId="{E303E21F-30A5-478F-8085-52D41BC66F39}" srcOrd="10" destOrd="0" presId="urn:microsoft.com/office/officeart/2005/8/layout/vList2"/>
    <dgm:cxn modelId="{5BE95443-24E7-4B3E-BECA-8007FEB2D126}" type="presParOf" srcId="{0F8159D6-05A8-4F33-BAEA-190903B2A272}" destId="{8BAC8C4F-70E8-4595-B8B2-89ED4194E752}" srcOrd="11" destOrd="0" presId="urn:microsoft.com/office/officeart/2005/8/layout/vList2"/>
    <dgm:cxn modelId="{E1740113-3D1F-4813-AE83-A7013602848A}" type="presParOf" srcId="{0F8159D6-05A8-4F33-BAEA-190903B2A272}" destId="{66400156-3CBD-47F5-8780-D4BFB79E4B87}" srcOrd="12" destOrd="0" presId="urn:microsoft.com/office/officeart/2005/8/layout/vList2"/>
    <dgm:cxn modelId="{DDA45729-8C9A-41BA-B46A-7CAB1A94B557}" type="presParOf" srcId="{0F8159D6-05A8-4F33-BAEA-190903B2A272}" destId="{6710D84F-C05F-4118-B8E6-FE8F639CC2FD}" srcOrd="13" destOrd="0" presId="urn:microsoft.com/office/officeart/2005/8/layout/vList2"/>
    <dgm:cxn modelId="{0385D452-B71B-4F23-BE50-C0B6F45D9838}" type="presParOf" srcId="{0F8159D6-05A8-4F33-BAEA-190903B2A272}" destId="{AAFFD12A-BC87-4B7A-9F7B-FE7032023637}" srcOrd="14" destOrd="0" presId="urn:microsoft.com/office/officeart/2005/8/layout/vList2"/>
    <dgm:cxn modelId="{8F51138D-0271-47A2-84DF-B22AD6B54C35}" type="presParOf" srcId="{0F8159D6-05A8-4F33-BAEA-190903B2A272}" destId="{6FB2DEFE-0676-431F-A00F-FF7AB7057AC9}" srcOrd="15" destOrd="0" presId="urn:microsoft.com/office/officeart/2005/8/layout/vList2"/>
    <dgm:cxn modelId="{44B75BB4-0565-488D-B0BD-444D95176219}" type="presParOf" srcId="{0F8159D6-05A8-4F33-BAEA-190903B2A272}" destId="{AEDBF728-A35D-4BAA-9FE2-464043B50B5F}" srcOrd="16" destOrd="0" presId="urn:microsoft.com/office/officeart/2005/8/layout/vList2"/>
    <dgm:cxn modelId="{9BBD3E87-9B10-4A6A-82F7-F6D3AFBD9514}" type="presParOf" srcId="{0F8159D6-05A8-4F33-BAEA-190903B2A272}" destId="{31FAAB7C-D82B-4E5C-8A4B-A58E281BB99F}" srcOrd="17" destOrd="0" presId="urn:microsoft.com/office/officeart/2005/8/layout/vList2"/>
    <dgm:cxn modelId="{4C24C636-C65B-4B33-B8D9-AFA28DF69E70}" type="presParOf" srcId="{0F8159D6-05A8-4F33-BAEA-190903B2A272}" destId="{3D311529-79CA-4892-ADEC-9247F887A9E2}" srcOrd="1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A12526-44DE-40CE-B084-58BC5A2D9927}">
      <dsp:nvSpPr>
        <dsp:cNvPr id="0" name=""/>
        <dsp:cNvSpPr/>
      </dsp:nvSpPr>
      <dsp:spPr>
        <a:xfrm>
          <a:off x="0" y="2619"/>
          <a:ext cx="11622913" cy="49664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Residential Water Heating: </a:t>
          </a:r>
          <a:r>
            <a:rPr lang="en-US" sz="1600" b="0" i="0"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Heats water for household use, a very common application</a:t>
          </a:r>
          <a:r>
            <a:rPr lang="en-US" sz="1000" b="0" i="0"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en-GB" sz="1000" b="0" kern="120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24244" y="26863"/>
        <a:ext cx="11574425" cy="448158"/>
      </dsp:txXfrm>
    </dsp:sp>
    <dsp:sp modelId="{30761C44-043E-4E4A-9633-E9790ED34DFA}">
      <dsp:nvSpPr>
        <dsp:cNvPr id="0" name=""/>
        <dsp:cNvSpPr/>
      </dsp:nvSpPr>
      <dsp:spPr>
        <a:xfrm>
          <a:off x="0" y="511120"/>
          <a:ext cx="11622913" cy="49664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Space Heating:</a:t>
          </a:r>
          <a:r>
            <a:rPr lang="en-US" sz="1600" b="0" i="0"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400" b="0" i="0"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Provides heat for homes and buildings by circulating warm fluid through heating systems.</a:t>
          </a:r>
          <a:endParaRPr lang="en-GB" sz="1400" kern="120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24244" y="535364"/>
        <a:ext cx="11574425" cy="448158"/>
      </dsp:txXfrm>
    </dsp:sp>
    <dsp:sp modelId="{721D62A1-3EC2-48D0-8C8C-34827E46E6E4}">
      <dsp:nvSpPr>
        <dsp:cNvPr id="0" name=""/>
        <dsp:cNvSpPr/>
      </dsp:nvSpPr>
      <dsp:spPr>
        <a:xfrm>
          <a:off x="0" y="1019622"/>
          <a:ext cx="11622913" cy="49664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Swimming Pool Heating:</a:t>
          </a:r>
          <a:r>
            <a:rPr lang="en-US" sz="1600" b="0" i="0"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400" b="0" i="0"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Uses low-temperature collectors to extend the swimming season.</a:t>
          </a:r>
          <a:endParaRPr lang="en-GB" sz="1400" kern="120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24244" y="1043866"/>
        <a:ext cx="11574425" cy="448158"/>
      </dsp:txXfrm>
    </dsp:sp>
    <dsp:sp modelId="{FAE39EA1-1340-4871-8DE7-148B050A91DD}">
      <dsp:nvSpPr>
        <dsp:cNvPr id="0" name=""/>
        <dsp:cNvSpPr/>
      </dsp:nvSpPr>
      <dsp:spPr>
        <a:xfrm>
          <a:off x="0" y="1528123"/>
          <a:ext cx="11622913" cy="49664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Solar Cooking:</a:t>
          </a:r>
          <a:r>
            <a:rPr lang="en-US" sz="1600" b="0" i="0"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400" b="0" i="0"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Concentrates sunlight to cook food and pasteurize water.</a:t>
          </a:r>
          <a:endParaRPr lang="en-GB" sz="1400" kern="120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24244" y="1552367"/>
        <a:ext cx="11574425" cy="448158"/>
      </dsp:txXfrm>
    </dsp:sp>
    <dsp:sp modelId="{8C44A698-B0AE-4D67-838A-EBF9A2F9B5AF}">
      <dsp:nvSpPr>
        <dsp:cNvPr id="0" name=""/>
        <dsp:cNvSpPr/>
      </dsp:nvSpPr>
      <dsp:spPr>
        <a:xfrm>
          <a:off x="0" y="2036624"/>
          <a:ext cx="11622913" cy="49664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Industrial Process Heat (SHIP):</a:t>
          </a:r>
          <a:r>
            <a:rPr lang="en-US" sz="1600" b="0" i="0"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400" b="0" i="0"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Provides heat for manufacturing processes like food, textile, and chemical production.</a:t>
          </a:r>
          <a:endParaRPr lang="en-GB" sz="1400" kern="120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24244" y="2060868"/>
        <a:ext cx="11574425" cy="448158"/>
      </dsp:txXfrm>
    </dsp:sp>
    <dsp:sp modelId="{E303E21F-30A5-478F-8085-52D41BC66F39}">
      <dsp:nvSpPr>
        <dsp:cNvPr id="0" name=""/>
        <dsp:cNvSpPr/>
      </dsp:nvSpPr>
      <dsp:spPr>
        <a:xfrm>
          <a:off x="0" y="2545125"/>
          <a:ext cx="11622913" cy="49664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Solar Power Plants (CSP):</a:t>
          </a:r>
          <a:r>
            <a:rPr lang="en-US" sz="1600" b="0" i="0"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400" b="0" i="0"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Generates electricity on a large scale by using mirrors to concentrate sunlight, which creates steam to power a turbine.</a:t>
          </a:r>
          <a:endParaRPr lang="en-GB" sz="1400" kern="120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24244" y="2569369"/>
        <a:ext cx="11574425" cy="448158"/>
      </dsp:txXfrm>
    </dsp:sp>
    <dsp:sp modelId="{66400156-3CBD-47F5-8780-D4BFB79E4B87}">
      <dsp:nvSpPr>
        <dsp:cNvPr id="0" name=""/>
        <dsp:cNvSpPr/>
      </dsp:nvSpPr>
      <dsp:spPr>
        <a:xfrm>
          <a:off x="0" y="3053627"/>
          <a:ext cx="11622913" cy="49664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Cooling and Air Conditioning:</a:t>
          </a:r>
          <a:r>
            <a:rPr lang="en-US" sz="1600" b="0" i="0"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400" b="0" i="0"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Uses solar heat to power chillers that provide cooling for buildings.</a:t>
          </a:r>
          <a:endParaRPr lang="en-GB" sz="1400" kern="120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24244" y="3077871"/>
        <a:ext cx="11574425" cy="448158"/>
      </dsp:txXfrm>
    </dsp:sp>
    <dsp:sp modelId="{AAFFD12A-BC87-4B7A-9F7B-FE7032023637}">
      <dsp:nvSpPr>
        <dsp:cNvPr id="0" name=""/>
        <dsp:cNvSpPr/>
      </dsp:nvSpPr>
      <dsp:spPr>
        <a:xfrm>
          <a:off x="0" y="3562128"/>
          <a:ext cx="11622913" cy="49664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Water Desalination and Purification:</a:t>
          </a:r>
          <a:r>
            <a:rPr lang="en-US" sz="1600" b="0" i="0"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400" b="0" i="0"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Utilizes solar heat to evaporate and purify water, removing salt and other impurities.</a:t>
          </a:r>
          <a:endParaRPr lang="en-GB" sz="1400" kern="120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24244" y="3586372"/>
        <a:ext cx="11574425" cy="448158"/>
      </dsp:txXfrm>
    </dsp:sp>
    <dsp:sp modelId="{AEDBF728-A35D-4BAA-9FE2-464043B50B5F}">
      <dsp:nvSpPr>
        <dsp:cNvPr id="0" name=""/>
        <dsp:cNvSpPr/>
      </dsp:nvSpPr>
      <dsp:spPr>
        <a:xfrm>
          <a:off x="0" y="4070629"/>
          <a:ext cx="11622913" cy="49664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Agricultural Applications:</a:t>
          </a:r>
          <a:r>
            <a:rPr lang="en-US" sz="1600" b="0" i="0"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400" b="0" i="0"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Used for crop drying and heating greenhouses.</a:t>
          </a:r>
          <a:endParaRPr lang="en-GB" sz="1400" kern="120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24244" y="4094873"/>
        <a:ext cx="11574425" cy="448158"/>
      </dsp:txXfrm>
    </dsp:sp>
    <dsp:sp modelId="{3D311529-79CA-4892-ADEC-9247F887A9E2}">
      <dsp:nvSpPr>
        <dsp:cNvPr id="0" name=""/>
        <dsp:cNvSpPr/>
      </dsp:nvSpPr>
      <dsp:spPr>
        <a:xfrm>
          <a:off x="0" y="4579130"/>
          <a:ext cx="11622913" cy="496646"/>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District Heating:</a:t>
          </a:r>
          <a:r>
            <a:rPr lang="en-US" sz="1600" b="0" i="0"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400" b="0" i="0"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Large-scale systems that use </a:t>
          </a:r>
          <a:r>
            <a:rPr lang="et-EE" sz="1400" b="0" i="0" kern="1200" baseline="0" err="1">
              <a:solidFill>
                <a:schemeClr val="tx1"/>
              </a:solidFill>
              <a:latin typeface="Calibri" panose="020F0502020204030204" pitchFamily="34" charset="0"/>
              <a:ea typeface="Calibri" panose="020F0502020204030204" pitchFamily="34" charset="0"/>
              <a:cs typeface="Calibri" panose="020F0502020204030204" pitchFamily="34" charset="0"/>
            </a:rPr>
            <a:t>large</a:t>
          </a:r>
          <a:r>
            <a:rPr lang="en-US" sz="1400" b="0" i="0"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fields of solar collectors to supply hot water to an entire community or neighborhood via a network of insulated pipes. These systems often include </a:t>
          </a:r>
          <a:r>
            <a:rPr lang="en-US" sz="1400" b="1" i="0"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seasonal thermal storage</a:t>
          </a:r>
          <a:r>
            <a:rPr lang="en-US" sz="1400" b="0" i="0" kern="1200" baseline="0">
              <a:solidFill>
                <a:schemeClr val="tx1"/>
              </a:solidFill>
              <a:latin typeface="Calibri" panose="020F0502020204030204" pitchFamily="34" charset="0"/>
              <a:ea typeface="Calibri" panose="020F0502020204030204" pitchFamily="34" charset="0"/>
              <a:cs typeface="Calibri" panose="020F0502020204030204" pitchFamily="34" charset="0"/>
            </a:rPr>
            <a:t> to store heat collected in the summer for use during the winter.</a:t>
          </a:r>
          <a:endParaRPr lang="en-GB" sz="1400" kern="120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24244" y="4603374"/>
        <a:ext cx="11574425" cy="44815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233B-0833-EF40-A4A4-4DDA2CCDF12B}" type="datetimeFigureOut">
              <a:rPr lang="en-US" smtClean="0"/>
              <a:t>5/18/2026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978668B-42F9-8648-A8AF-436CB12C454F}" type="slidenum">
              <a:rPr lang="en-US" smtClean="0"/>
              <a:t>‹#›</a:t>
            </a:fld>
            <a:endParaRPr lang="en-US"/>
          </a:p>
        </p:txBody>
      </p:sp>
    </p:spTree>
    <p:extLst>
      <p:ext uri="{BB962C8B-B14F-4D97-AF65-F5344CB8AC3E}">
        <p14:creationId xmlns:p14="http://schemas.microsoft.com/office/powerpoint/2010/main" val="1402076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A5CFB8B-B9EB-4E3F-B143-7BE1A009C8C1}" type="datetimeFigureOut">
              <a:rPr lang="en-US"/>
              <a:pPr>
                <a:defRPr/>
              </a:pPr>
              <a:t>5/18/2026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89D10C4C-EAC2-4D66-B9F8-E052F2E25BCC}" type="slidenum">
              <a:rPr lang="en-US" altLang="et-EE"/>
              <a:pPr>
                <a:defRPr/>
              </a:pPr>
              <a:t>‹#›</a:t>
            </a:fld>
            <a:endParaRPr lang="en-US" altLang="et-EE"/>
          </a:p>
        </p:txBody>
      </p:sp>
    </p:spTree>
    <p:extLst>
      <p:ext uri="{BB962C8B-B14F-4D97-AF65-F5344CB8AC3E}">
        <p14:creationId xmlns:p14="http://schemas.microsoft.com/office/powerpoint/2010/main" val="20348502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89D10C4C-EAC2-4D66-B9F8-E052F2E25BCC}" type="slidenum">
              <a:rPr lang="en-US" altLang="et-EE" smtClean="0"/>
              <a:pPr>
                <a:defRPr/>
              </a:pPr>
              <a:t>1</a:t>
            </a:fld>
            <a:endParaRPr lang="en-US" altLang="et-EE"/>
          </a:p>
        </p:txBody>
      </p:sp>
    </p:spTree>
    <p:extLst>
      <p:ext uri="{BB962C8B-B14F-4D97-AF65-F5344CB8AC3E}">
        <p14:creationId xmlns:p14="http://schemas.microsoft.com/office/powerpoint/2010/main" val="2867340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9CD09-8653-33F2-ABBE-A21149DE09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4242A6-96C1-8EFE-E588-E19AE872F0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10901E-3384-C94A-2332-7BA2DC2FB3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1590F0F-BB1B-22BC-1F29-702206F2D449}"/>
              </a:ext>
            </a:extLst>
          </p:cNvPr>
          <p:cNvSpPr>
            <a:spLocks noGrp="1"/>
          </p:cNvSpPr>
          <p:nvPr>
            <p:ph type="sldNum" sz="quarter" idx="10"/>
          </p:nvPr>
        </p:nvSpPr>
        <p:spPr/>
        <p:txBody>
          <a:bodyPr/>
          <a:lstStyle/>
          <a:p>
            <a:pPr>
              <a:defRPr/>
            </a:pPr>
            <a:fld id="{89D10C4C-EAC2-4D66-B9F8-E052F2E25BCC}" type="slidenum">
              <a:rPr lang="en-US" altLang="et-EE" smtClean="0"/>
              <a:pPr>
                <a:defRPr/>
              </a:pPr>
              <a:t>13</a:t>
            </a:fld>
            <a:endParaRPr lang="en-US" altLang="et-EE"/>
          </a:p>
        </p:txBody>
      </p:sp>
    </p:spTree>
    <p:extLst>
      <p:ext uri="{BB962C8B-B14F-4D97-AF65-F5344CB8AC3E}">
        <p14:creationId xmlns:p14="http://schemas.microsoft.com/office/powerpoint/2010/main" val="1721854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495F5-2451-135D-7932-B7F327CBA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C21058-6E30-798C-2E06-B1E19B4977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681802-829F-3A63-E418-05A63D13AA4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3B7EE81-936B-69AA-8228-393C49C21486}"/>
              </a:ext>
            </a:extLst>
          </p:cNvPr>
          <p:cNvSpPr>
            <a:spLocks noGrp="1"/>
          </p:cNvSpPr>
          <p:nvPr>
            <p:ph type="sldNum" sz="quarter" idx="10"/>
          </p:nvPr>
        </p:nvSpPr>
        <p:spPr/>
        <p:txBody>
          <a:bodyPr/>
          <a:lstStyle/>
          <a:p>
            <a:pPr>
              <a:defRPr/>
            </a:pPr>
            <a:fld id="{89D10C4C-EAC2-4D66-B9F8-E052F2E25BCC}" type="slidenum">
              <a:rPr lang="en-US" altLang="et-EE" smtClean="0"/>
              <a:pPr>
                <a:defRPr/>
              </a:pPr>
              <a:t>14</a:t>
            </a:fld>
            <a:endParaRPr lang="en-US" altLang="et-EE"/>
          </a:p>
        </p:txBody>
      </p:sp>
    </p:spTree>
    <p:extLst>
      <p:ext uri="{BB962C8B-B14F-4D97-AF65-F5344CB8AC3E}">
        <p14:creationId xmlns:p14="http://schemas.microsoft.com/office/powerpoint/2010/main" val="1788725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90008-3DE0-E411-01FB-7DDCC92D4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5EF786-CC24-46AC-79A9-29C68B08C7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E1301B-AD9D-22A0-E766-EB66526849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6359F67-2C2F-E823-704C-019862126D21}"/>
              </a:ext>
            </a:extLst>
          </p:cNvPr>
          <p:cNvSpPr>
            <a:spLocks noGrp="1"/>
          </p:cNvSpPr>
          <p:nvPr>
            <p:ph type="sldNum" sz="quarter" idx="10"/>
          </p:nvPr>
        </p:nvSpPr>
        <p:spPr/>
        <p:txBody>
          <a:bodyPr/>
          <a:lstStyle/>
          <a:p>
            <a:pPr>
              <a:defRPr/>
            </a:pPr>
            <a:fld id="{89D10C4C-EAC2-4D66-B9F8-E052F2E25BCC}" type="slidenum">
              <a:rPr lang="en-US" altLang="et-EE" smtClean="0"/>
              <a:pPr>
                <a:defRPr/>
              </a:pPr>
              <a:t>15</a:t>
            </a:fld>
            <a:endParaRPr lang="en-US" altLang="et-EE"/>
          </a:p>
        </p:txBody>
      </p:sp>
    </p:spTree>
    <p:extLst>
      <p:ext uri="{BB962C8B-B14F-4D97-AF65-F5344CB8AC3E}">
        <p14:creationId xmlns:p14="http://schemas.microsoft.com/office/powerpoint/2010/main" val="1873381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1C27E-0B98-92EF-7C2E-9EC0879053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B1FDF1-9113-3A68-6AFC-1D396A7CB5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390BFC-8C9A-54A0-F38C-C5AE72331E84}"/>
              </a:ext>
            </a:extLst>
          </p:cNvPr>
          <p:cNvSpPr>
            <a:spLocks noGrp="1"/>
          </p:cNvSpPr>
          <p:nvPr>
            <p:ph type="body" idx="1"/>
          </p:nvPr>
        </p:nvSpPr>
        <p:spPr/>
        <p:txBody>
          <a:bodyPr/>
          <a:lstStyle/>
          <a:p>
            <a:r>
              <a:rPr lang="en-GB"/>
              <a:t>In an </a:t>
            </a:r>
            <a:r>
              <a:rPr lang="en-GB" b="1"/>
              <a:t>indirect solar thermal system</a:t>
            </a:r>
            <a:r>
              <a:rPr lang="en-GB"/>
              <a:t>, a fluid circulates through the solar collector to absorb heat and then transfers it to the potable water via a heat exchanger. The fluids used are chosen for their specific properties, such as thermal capacity, freeze protection, and non-toxicity.</a:t>
            </a:r>
          </a:p>
          <a:p>
            <a:r>
              <a:rPr lang="en-GB"/>
              <a:t>The most common types of fluids used are:</a:t>
            </a:r>
          </a:p>
          <a:p>
            <a:r>
              <a:rPr lang="en-GB" b="1"/>
              <a:t>Glycol-Water Solutions:</a:t>
            </a:r>
            <a:r>
              <a:rPr lang="en-GB"/>
              <a:t> This is the most popular choice. </a:t>
            </a:r>
            <a:r>
              <a:rPr lang="en-GB" b="1"/>
              <a:t>Propylene glycol</a:t>
            </a:r>
            <a:r>
              <a:rPr lang="en-GB"/>
              <a:t> is preferred over ethylene glycol because it is non-toxic and is often rated as "food grade," making it safe for use in systems where there's a risk of accidental contact with drinking water. The glycol is mixed with water to lower the freezing point and provide freeze protection. It also helps to prevent corrosion in the system's pipes and components.</a:t>
            </a:r>
          </a:p>
          <a:p>
            <a:r>
              <a:rPr lang="en-GB" b="1"/>
              <a:t>Silicone Fluid:</a:t>
            </a:r>
            <a:r>
              <a:rPr lang="en-GB"/>
              <a:t> These are synthetic fluids that can withstand a wide temperature range without degrading. They are excellent for freeze protection and can handle very high temperatures without boiling. However, they are more expensive than glycol solutions and can be less thermally efficient. They are also thicker, which requires more pumping power.</a:t>
            </a:r>
          </a:p>
          <a:p>
            <a:r>
              <a:rPr lang="en-GB" b="1"/>
              <a:t>Hydrocarbon Oils:</a:t>
            </a:r>
            <a:r>
              <a:rPr lang="en-GB"/>
              <a:t> These are non-aqueous, heat transfer fluids derived from petroleum. They have a high boiling point and can be used in high-temperature applications. However, they are flammable and can be toxic, so they are not as widely used as glycol.</a:t>
            </a:r>
          </a:p>
          <a:p>
            <a:r>
              <a:rPr lang="en-GB"/>
              <a:t>The choice of fluid depends on the system's design, the climate, and the specific application. Glycol-water solutions offer a great balance of performance, safety, and cost, which is why they are the industry standard for most residential and commercial systems.</a:t>
            </a:r>
          </a:p>
          <a:p>
            <a:endParaRPr lang="en-US"/>
          </a:p>
        </p:txBody>
      </p:sp>
      <p:sp>
        <p:nvSpPr>
          <p:cNvPr id="4" name="Slide Number Placeholder 3">
            <a:extLst>
              <a:ext uri="{FF2B5EF4-FFF2-40B4-BE49-F238E27FC236}">
                <a16:creationId xmlns:a16="http://schemas.microsoft.com/office/drawing/2014/main" id="{702E8F83-0F4F-F871-3D7D-8960F21CA3D8}"/>
              </a:ext>
            </a:extLst>
          </p:cNvPr>
          <p:cNvSpPr>
            <a:spLocks noGrp="1"/>
          </p:cNvSpPr>
          <p:nvPr>
            <p:ph type="sldNum" sz="quarter" idx="10"/>
          </p:nvPr>
        </p:nvSpPr>
        <p:spPr/>
        <p:txBody>
          <a:bodyPr/>
          <a:lstStyle/>
          <a:p>
            <a:pPr>
              <a:defRPr/>
            </a:pPr>
            <a:fld id="{89D10C4C-EAC2-4D66-B9F8-E052F2E25BCC}" type="slidenum">
              <a:rPr lang="en-US" altLang="et-EE" smtClean="0"/>
              <a:pPr>
                <a:defRPr/>
              </a:pPr>
              <a:t>16</a:t>
            </a:fld>
            <a:endParaRPr lang="en-US" altLang="et-EE"/>
          </a:p>
        </p:txBody>
      </p:sp>
    </p:spTree>
    <p:extLst>
      <p:ext uri="{BB962C8B-B14F-4D97-AF65-F5344CB8AC3E}">
        <p14:creationId xmlns:p14="http://schemas.microsoft.com/office/powerpoint/2010/main" val="969995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AF19A-D3BE-0212-059B-8AD2D1C6A7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6BCECD-44DD-D4E5-19F2-227EF4F534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D16A9C-7318-6BC7-761B-9304833A656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DE1875-B4A6-6ADB-1517-DDB7686E6671}"/>
              </a:ext>
            </a:extLst>
          </p:cNvPr>
          <p:cNvSpPr>
            <a:spLocks noGrp="1"/>
          </p:cNvSpPr>
          <p:nvPr>
            <p:ph type="sldNum" sz="quarter" idx="10"/>
          </p:nvPr>
        </p:nvSpPr>
        <p:spPr/>
        <p:txBody>
          <a:bodyPr/>
          <a:lstStyle/>
          <a:p>
            <a:pPr>
              <a:defRPr/>
            </a:pPr>
            <a:fld id="{89D10C4C-EAC2-4D66-B9F8-E052F2E25BCC}" type="slidenum">
              <a:rPr lang="en-US" altLang="et-EE" smtClean="0"/>
              <a:pPr>
                <a:defRPr/>
              </a:pPr>
              <a:t>17</a:t>
            </a:fld>
            <a:endParaRPr lang="en-US" altLang="et-EE"/>
          </a:p>
        </p:txBody>
      </p:sp>
    </p:spTree>
    <p:extLst>
      <p:ext uri="{BB962C8B-B14F-4D97-AF65-F5344CB8AC3E}">
        <p14:creationId xmlns:p14="http://schemas.microsoft.com/office/powerpoint/2010/main" val="1029952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F8CCC-3B55-2A66-EAC9-51CB7A2F9D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9A2ED1-DE41-1660-F3AB-4EC296A535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4F9C41-0882-327B-085D-7A92CD3788D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2BC4A30-5292-C4E8-7BB6-79A8DB42FE61}"/>
              </a:ext>
            </a:extLst>
          </p:cNvPr>
          <p:cNvSpPr>
            <a:spLocks noGrp="1"/>
          </p:cNvSpPr>
          <p:nvPr>
            <p:ph type="sldNum" sz="quarter" idx="10"/>
          </p:nvPr>
        </p:nvSpPr>
        <p:spPr/>
        <p:txBody>
          <a:bodyPr/>
          <a:lstStyle/>
          <a:p>
            <a:pPr>
              <a:defRPr/>
            </a:pPr>
            <a:fld id="{89D10C4C-EAC2-4D66-B9F8-E052F2E25BCC}" type="slidenum">
              <a:rPr lang="en-US" altLang="et-EE" smtClean="0"/>
              <a:pPr>
                <a:defRPr/>
              </a:pPr>
              <a:t>18</a:t>
            </a:fld>
            <a:endParaRPr lang="en-US" altLang="et-EE"/>
          </a:p>
        </p:txBody>
      </p:sp>
    </p:spTree>
    <p:extLst>
      <p:ext uri="{BB962C8B-B14F-4D97-AF65-F5344CB8AC3E}">
        <p14:creationId xmlns:p14="http://schemas.microsoft.com/office/powerpoint/2010/main" val="3356411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89D10C4C-EAC2-4D66-B9F8-E052F2E25BCC}" type="slidenum">
              <a:rPr lang="en-US" altLang="et-EE" smtClean="0"/>
              <a:pPr>
                <a:defRPr/>
              </a:pPr>
              <a:t>20</a:t>
            </a:fld>
            <a:endParaRPr lang="en-US" altLang="et-EE"/>
          </a:p>
        </p:txBody>
      </p:sp>
    </p:spTree>
    <p:extLst>
      <p:ext uri="{BB962C8B-B14F-4D97-AF65-F5344CB8AC3E}">
        <p14:creationId xmlns:p14="http://schemas.microsoft.com/office/powerpoint/2010/main" val="3467424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89D10C4C-EAC2-4D66-B9F8-E052F2E25BCC}" type="slidenum">
              <a:rPr lang="en-US" altLang="et-EE" smtClean="0"/>
              <a:pPr>
                <a:defRPr/>
              </a:pPr>
              <a:t>21</a:t>
            </a:fld>
            <a:endParaRPr lang="en-US" altLang="et-EE"/>
          </a:p>
        </p:txBody>
      </p:sp>
    </p:spTree>
    <p:extLst>
      <p:ext uri="{BB962C8B-B14F-4D97-AF65-F5344CB8AC3E}">
        <p14:creationId xmlns:p14="http://schemas.microsoft.com/office/powerpoint/2010/main" val="2423995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89D10C4C-EAC2-4D66-B9F8-E052F2E25BCC}" type="slidenum">
              <a:rPr lang="en-US" altLang="et-EE" smtClean="0"/>
              <a:pPr>
                <a:defRPr/>
              </a:pPr>
              <a:t>26</a:t>
            </a:fld>
            <a:endParaRPr lang="en-US" altLang="et-EE"/>
          </a:p>
        </p:txBody>
      </p:sp>
    </p:spTree>
    <p:extLst>
      <p:ext uri="{BB962C8B-B14F-4D97-AF65-F5344CB8AC3E}">
        <p14:creationId xmlns:p14="http://schemas.microsoft.com/office/powerpoint/2010/main" val="4157970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89D10C4C-EAC2-4D66-B9F8-E052F2E25BCC}" type="slidenum">
              <a:rPr lang="en-US" altLang="et-EE" smtClean="0"/>
              <a:pPr>
                <a:defRPr/>
              </a:pPr>
              <a:t>27</a:t>
            </a:fld>
            <a:endParaRPr lang="en-US" altLang="et-EE"/>
          </a:p>
        </p:txBody>
      </p:sp>
    </p:spTree>
    <p:extLst>
      <p:ext uri="{BB962C8B-B14F-4D97-AF65-F5344CB8AC3E}">
        <p14:creationId xmlns:p14="http://schemas.microsoft.com/office/powerpoint/2010/main" val="2397397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89D10C4C-EAC2-4D66-B9F8-E052F2E25BCC}" type="slidenum">
              <a:rPr lang="en-US" altLang="et-EE" smtClean="0"/>
              <a:pPr>
                <a:defRPr/>
              </a:pPr>
              <a:t>2</a:t>
            </a:fld>
            <a:endParaRPr lang="en-US" altLang="et-EE"/>
          </a:p>
        </p:txBody>
      </p:sp>
    </p:spTree>
    <p:extLst>
      <p:ext uri="{BB962C8B-B14F-4D97-AF65-F5344CB8AC3E}">
        <p14:creationId xmlns:p14="http://schemas.microsoft.com/office/powerpoint/2010/main" val="1233314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60357-043F-5CC0-7083-0283C8AA18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F730CD-FBD8-73AA-54E2-998F1B492C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903B81-D13C-8D17-76BF-AE3771994D0A}"/>
              </a:ext>
            </a:extLst>
          </p:cNvPr>
          <p:cNvSpPr>
            <a:spLocks noGrp="1"/>
          </p:cNvSpPr>
          <p:nvPr>
            <p:ph type="body" idx="1"/>
          </p:nvPr>
        </p:nvSpPr>
        <p:spPr/>
        <p:txBody>
          <a:bodyPr/>
          <a:lstStyle/>
          <a:p>
            <a:r>
              <a:rPr lang="en-GB"/>
              <a:t>Now, let's add </a:t>
            </a:r>
            <a:r>
              <a:rPr lang="en-GB" b="1"/>
              <a:t>longitude</a:t>
            </a:r>
            <a:r>
              <a:rPr lang="en-GB"/>
              <a:t>. If latitude is like your street, longitude is like your house number. These are the vertical lines that run from the North Pole to the South Pole. They are called </a:t>
            </a:r>
            <a:r>
              <a:rPr lang="en-GB" b="1"/>
              <a:t>meridians</a:t>
            </a:r>
            <a:r>
              <a:rPr lang="en-GB"/>
              <a:t>. The most important meridian is the </a:t>
            </a:r>
            <a:r>
              <a:rPr lang="en-GB" b="1"/>
              <a:t>Prime Meridian</a:t>
            </a:r>
            <a:r>
              <a:rPr lang="en-GB"/>
              <a:t>, which is set at 0 degrees. It runs through Greenwich, London, and divides the Earth into the Eastern and Western Hemispheres.</a:t>
            </a:r>
          </a:p>
          <a:p>
            <a:r>
              <a:rPr lang="en-GB"/>
              <a:t>Longitude is measured in degrees east or west of the Prime Meridian, all the way to 180 degrees. Longitude is what helps us figure out </a:t>
            </a:r>
            <a:r>
              <a:rPr lang="en-GB" b="1"/>
              <a:t>time zones</a:t>
            </a:r>
            <a:r>
              <a:rPr lang="en-GB"/>
              <a:t>. Because the Earth rotates 360 degrees in 24 hours, every 15 degrees of longitude represents a one-hour time difference. This is why when it's noon in one part of the world, it's a different time somewhere else.</a:t>
            </a:r>
          </a:p>
          <a:p>
            <a:r>
              <a:rPr lang="en-GB"/>
              <a:t>Together, latitude and longitude give every single point on Earth a unique, precise address. They're the global positioning system that has guided sailors, pilots, and </a:t>
            </a:r>
            <a:r>
              <a:rPr lang="en-GB" err="1"/>
              <a:t>travelers</a:t>
            </a:r>
            <a:r>
              <a:rPr lang="en-GB"/>
              <a:t> for centuries. They are the invisible grid that makes our world navigable.</a:t>
            </a:r>
          </a:p>
          <a:p>
            <a:r>
              <a:rPr lang="en-GB"/>
              <a:t>Thank you.</a:t>
            </a:r>
          </a:p>
          <a:p>
            <a:endParaRPr lang="en-GB"/>
          </a:p>
        </p:txBody>
      </p:sp>
      <p:sp>
        <p:nvSpPr>
          <p:cNvPr id="4" name="Slide Number Placeholder 3">
            <a:extLst>
              <a:ext uri="{FF2B5EF4-FFF2-40B4-BE49-F238E27FC236}">
                <a16:creationId xmlns:a16="http://schemas.microsoft.com/office/drawing/2014/main" id="{017035EC-E932-EFCF-F4CB-0D4D311F6151}"/>
              </a:ext>
            </a:extLst>
          </p:cNvPr>
          <p:cNvSpPr>
            <a:spLocks noGrp="1"/>
          </p:cNvSpPr>
          <p:nvPr>
            <p:ph type="sldNum" sz="quarter" idx="5"/>
          </p:nvPr>
        </p:nvSpPr>
        <p:spPr/>
        <p:txBody>
          <a:bodyPr/>
          <a:lstStyle/>
          <a:p>
            <a:pPr>
              <a:defRPr/>
            </a:pPr>
            <a:fld id="{89D10C4C-EAC2-4D66-B9F8-E052F2E25BCC}" type="slidenum">
              <a:rPr lang="en-US" altLang="et-EE" smtClean="0"/>
              <a:pPr>
                <a:defRPr/>
              </a:pPr>
              <a:t>3</a:t>
            </a:fld>
            <a:endParaRPr lang="en-US" altLang="et-EE"/>
          </a:p>
        </p:txBody>
      </p:sp>
    </p:spTree>
    <p:extLst>
      <p:ext uri="{BB962C8B-B14F-4D97-AF65-F5344CB8AC3E}">
        <p14:creationId xmlns:p14="http://schemas.microsoft.com/office/powerpoint/2010/main" val="1031638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89D10C4C-EAC2-4D66-B9F8-E052F2E25BCC}" type="slidenum">
              <a:rPr lang="en-US" altLang="et-EE" smtClean="0"/>
              <a:pPr>
                <a:defRPr/>
              </a:pPr>
              <a:t>4</a:t>
            </a:fld>
            <a:endParaRPr lang="en-US" altLang="et-EE"/>
          </a:p>
        </p:txBody>
      </p:sp>
    </p:spTree>
    <p:extLst>
      <p:ext uri="{BB962C8B-B14F-4D97-AF65-F5344CB8AC3E}">
        <p14:creationId xmlns:p14="http://schemas.microsoft.com/office/powerpoint/2010/main" val="4102444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89D10C4C-EAC2-4D66-B9F8-E052F2E25BCC}" type="slidenum">
              <a:rPr lang="en-US" altLang="et-EE" smtClean="0"/>
              <a:pPr>
                <a:defRPr/>
              </a:pPr>
              <a:t>5</a:t>
            </a:fld>
            <a:endParaRPr lang="en-US" altLang="et-EE"/>
          </a:p>
        </p:txBody>
      </p:sp>
    </p:spTree>
    <p:extLst>
      <p:ext uri="{BB962C8B-B14F-4D97-AF65-F5344CB8AC3E}">
        <p14:creationId xmlns:p14="http://schemas.microsoft.com/office/powerpoint/2010/main" val="3481427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B331A-E23C-A8B9-EB06-2FA31E5DAE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26F470-808D-ECD0-9CBF-2CB69E3826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E3CB34-37F2-8A71-7202-29A15545076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393C367-51FE-1880-73E9-4BA85966E724}"/>
              </a:ext>
            </a:extLst>
          </p:cNvPr>
          <p:cNvSpPr>
            <a:spLocks noGrp="1"/>
          </p:cNvSpPr>
          <p:nvPr>
            <p:ph type="sldNum" sz="quarter" idx="5"/>
          </p:nvPr>
        </p:nvSpPr>
        <p:spPr/>
        <p:txBody>
          <a:bodyPr/>
          <a:lstStyle/>
          <a:p>
            <a:pPr>
              <a:defRPr/>
            </a:pPr>
            <a:fld id="{89D10C4C-EAC2-4D66-B9F8-E052F2E25BCC}" type="slidenum">
              <a:rPr lang="en-US" altLang="et-EE" smtClean="0"/>
              <a:pPr>
                <a:defRPr/>
              </a:pPr>
              <a:t>6</a:t>
            </a:fld>
            <a:endParaRPr lang="en-US" altLang="et-EE"/>
          </a:p>
        </p:txBody>
      </p:sp>
    </p:spTree>
    <p:extLst>
      <p:ext uri="{BB962C8B-B14F-4D97-AF65-F5344CB8AC3E}">
        <p14:creationId xmlns:p14="http://schemas.microsoft.com/office/powerpoint/2010/main" val="2784295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9D10C4C-EAC2-4D66-B9F8-E052F2E25BCC}" type="slidenum">
              <a:rPr lang="en-US" altLang="et-EE" smtClean="0"/>
              <a:pPr>
                <a:defRPr/>
              </a:pPr>
              <a:t>10</a:t>
            </a:fld>
            <a:endParaRPr lang="en-US" altLang="et-EE"/>
          </a:p>
        </p:txBody>
      </p:sp>
    </p:spTree>
    <p:extLst>
      <p:ext uri="{BB962C8B-B14F-4D97-AF65-F5344CB8AC3E}">
        <p14:creationId xmlns:p14="http://schemas.microsoft.com/office/powerpoint/2010/main" val="1089522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4185B-8B73-99AD-33BB-0EBB5A2B54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F3A1D9-FBF5-9ACB-4574-4DB6228452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D31601-3D46-C6EF-DA3F-E7EA3C1D8EC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BFB5ACA-18E4-50CA-E9FD-BA35B05A6725}"/>
              </a:ext>
            </a:extLst>
          </p:cNvPr>
          <p:cNvSpPr>
            <a:spLocks noGrp="1"/>
          </p:cNvSpPr>
          <p:nvPr>
            <p:ph type="sldNum" sz="quarter" idx="10"/>
          </p:nvPr>
        </p:nvSpPr>
        <p:spPr/>
        <p:txBody>
          <a:bodyPr/>
          <a:lstStyle/>
          <a:p>
            <a:pPr>
              <a:defRPr/>
            </a:pPr>
            <a:fld id="{89D10C4C-EAC2-4D66-B9F8-E052F2E25BCC}" type="slidenum">
              <a:rPr lang="en-US" altLang="et-EE" smtClean="0"/>
              <a:pPr>
                <a:defRPr/>
              </a:pPr>
              <a:t>11</a:t>
            </a:fld>
            <a:endParaRPr lang="en-US" altLang="et-EE"/>
          </a:p>
        </p:txBody>
      </p:sp>
    </p:spTree>
    <p:extLst>
      <p:ext uri="{BB962C8B-B14F-4D97-AF65-F5344CB8AC3E}">
        <p14:creationId xmlns:p14="http://schemas.microsoft.com/office/powerpoint/2010/main" val="1468157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100DB-4556-DC12-4885-487B68173D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13444E-5385-F767-B60F-1BDBD5DBCC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7EE4C4-82B7-5519-45F3-DDACC9DFEB4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8C41E99-CE0E-41A3-E8CB-F09DF0174F78}"/>
              </a:ext>
            </a:extLst>
          </p:cNvPr>
          <p:cNvSpPr>
            <a:spLocks noGrp="1"/>
          </p:cNvSpPr>
          <p:nvPr>
            <p:ph type="sldNum" sz="quarter" idx="10"/>
          </p:nvPr>
        </p:nvSpPr>
        <p:spPr/>
        <p:txBody>
          <a:bodyPr/>
          <a:lstStyle/>
          <a:p>
            <a:pPr>
              <a:defRPr/>
            </a:pPr>
            <a:fld id="{89D10C4C-EAC2-4D66-B9F8-E052F2E25BCC}" type="slidenum">
              <a:rPr lang="en-US" altLang="et-EE" smtClean="0"/>
              <a:pPr>
                <a:defRPr/>
              </a:pPr>
              <a:t>12</a:t>
            </a:fld>
            <a:endParaRPr lang="en-US" altLang="et-EE"/>
          </a:p>
        </p:txBody>
      </p:sp>
    </p:spTree>
    <p:extLst>
      <p:ext uri="{BB962C8B-B14F-4D97-AF65-F5344CB8AC3E}">
        <p14:creationId xmlns:p14="http://schemas.microsoft.com/office/powerpoint/2010/main" val="36275427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vaslaid argine">
    <p:spTree>
      <p:nvGrpSpPr>
        <p:cNvPr id="1" name=""/>
        <p:cNvGrpSpPr/>
        <p:nvPr/>
      </p:nvGrpSpPr>
      <p:grpSpPr>
        <a:xfrm>
          <a:off x="0" y="0"/>
          <a:ext cx="0" cy="0"/>
          <a:chOff x="0" y="0"/>
          <a:chExt cx="0" cy="0"/>
        </a:xfrm>
      </p:grpSpPr>
      <p:sp>
        <p:nvSpPr>
          <p:cNvPr id="6" name="TextBox 5"/>
          <p:cNvSpPr txBox="1">
            <a:spLocks noChangeArrowheads="1"/>
          </p:cNvSpPr>
          <p:nvPr userDrawn="1"/>
        </p:nvSpPr>
        <p:spPr bwMode="auto">
          <a:xfrm>
            <a:off x="0" y="-9921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endParaRPr lang="en-US" altLang="en-US"/>
          </a:p>
        </p:txBody>
      </p:sp>
      <p:sp>
        <p:nvSpPr>
          <p:cNvPr id="10" name="Freeform 9"/>
          <p:cNvSpPr/>
          <p:nvPr userDrawn="1"/>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 Placeholder 17"/>
          <p:cNvSpPr>
            <a:spLocks noGrp="1"/>
          </p:cNvSpPr>
          <p:nvPr>
            <p:ph type="body" sz="quarter" idx="12" hasCustomPrompt="1"/>
          </p:nvPr>
        </p:nvSpPr>
        <p:spPr>
          <a:xfrm>
            <a:off x="942276" y="1530551"/>
            <a:ext cx="8892396" cy="852877"/>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cap="all" baseline="0">
                <a:solidFill>
                  <a:schemeClr val="tx2"/>
                </a:solidFill>
                <a:latin typeface="Verdana" charset="0"/>
              </a:defRPr>
            </a:lvl1pPr>
          </a:lstStyle>
          <a:p>
            <a:r>
              <a:rPr lang="et-EE" sz="3600" dirty="0"/>
              <a:t>Presentatsiooni Pealkiri</a:t>
            </a:r>
            <a:endParaRPr lang="et-EE" sz="3600" dirty="0">
              <a:solidFill>
                <a:schemeClr val="accent1"/>
              </a:solidFill>
            </a:endParaRPr>
          </a:p>
        </p:txBody>
      </p:sp>
      <p:sp>
        <p:nvSpPr>
          <p:cNvPr id="12" name="Text Placeholder 19"/>
          <p:cNvSpPr>
            <a:spLocks noGrp="1"/>
          </p:cNvSpPr>
          <p:nvPr>
            <p:ph type="body" sz="quarter" idx="13" hasCustomPrompt="1"/>
          </p:nvPr>
        </p:nvSpPr>
        <p:spPr>
          <a:xfrm>
            <a:off x="942276" y="3444572"/>
            <a:ext cx="4738535" cy="782741"/>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000" baseline="0">
                <a:solidFill>
                  <a:srgbClr val="332B60"/>
                </a:solidFill>
                <a:latin typeface="Verdana" charset="0"/>
              </a:defRPr>
            </a:lvl1pPr>
          </a:lstStyle>
          <a:p>
            <a:pPr>
              <a:lnSpc>
                <a:spcPct val="100000"/>
              </a:lnSpc>
              <a:spcBef>
                <a:spcPts val="0"/>
              </a:spcBef>
            </a:pPr>
            <a:r>
              <a:rPr lang="et-EE" sz="1800"/>
              <a:t>Nimi </a:t>
            </a:r>
            <a:r>
              <a:rPr lang="et-EE" sz="1800" err="1"/>
              <a:t>Nimeste</a:t>
            </a:r>
            <a:br>
              <a:rPr lang="et-EE" sz="1800"/>
            </a:br>
            <a:r>
              <a:rPr lang="et-EE" sz="1800"/>
              <a:t>Teaduskond </a:t>
            </a:r>
          </a:p>
        </p:txBody>
      </p:sp>
      <p:sp>
        <p:nvSpPr>
          <p:cNvPr id="16" name="Text Placeholder 17"/>
          <p:cNvSpPr>
            <a:spLocks noGrp="1"/>
          </p:cNvSpPr>
          <p:nvPr>
            <p:ph type="body" sz="quarter" idx="14" hasCustomPrompt="1"/>
          </p:nvPr>
        </p:nvSpPr>
        <p:spPr>
          <a:xfrm>
            <a:off x="942276" y="2366630"/>
            <a:ext cx="8892396" cy="481427"/>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cap="all" baseline="0">
                <a:solidFill>
                  <a:schemeClr val="accent3"/>
                </a:solidFill>
                <a:latin typeface="Verdana" charset="0"/>
              </a:defRPr>
            </a:lvl1pPr>
          </a:lstStyle>
          <a:p>
            <a:r>
              <a:rPr lang="et-EE" sz="3600" dirty="0">
                <a:solidFill>
                  <a:schemeClr val="accent1"/>
                </a:solidFill>
              </a:rPr>
              <a:t>vajadusel kahel real</a:t>
            </a:r>
          </a:p>
        </p:txBody>
      </p:sp>
      <p:sp>
        <p:nvSpPr>
          <p:cNvPr id="5" name="Date Placeholder 4">
            <a:extLst>
              <a:ext uri="{FF2B5EF4-FFF2-40B4-BE49-F238E27FC236}">
                <a16:creationId xmlns:a16="http://schemas.microsoft.com/office/drawing/2014/main" id="{E02623AA-F127-438E-83EA-5A4B108798AD}"/>
              </a:ext>
            </a:extLst>
          </p:cNvPr>
          <p:cNvSpPr>
            <a:spLocks noGrp="1"/>
          </p:cNvSpPr>
          <p:nvPr>
            <p:ph type="dt" sz="half" idx="15"/>
          </p:nvPr>
        </p:nvSpPr>
        <p:spPr>
          <a:xfrm>
            <a:off x="10075101" y="5539949"/>
            <a:ext cx="1916097" cy="365125"/>
          </a:xfrm>
          <a:prstGeom prst="rect">
            <a:avLst/>
          </a:prstGeom>
        </p:spPr>
        <p:txBody>
          <a:bodyPr/>
          <a:lstStyle>
            <a:lvl1pPr>
              <a:defRPr sz="2200">
                <a:solidFill>
                  <a:schemeClr val="tx2"/>
                </a:solidFill>
                <a:latin typeface="+mn-lt"/>
              </a:defRPr>
            </a:lvl1pPr>
          </a:lstStyle>
          <a:p>
            <a:fld id="{BE50A14B-07D6-4585-B46B-3AF48C87AC98}" type="datetime1">
              <a:rPr lang="en-US" smtClean="0"/>
              <a:t>5/18/2026</a:t>
            </a:fld>
            <a:endParaRPr lang="et-EE"/>
          </a:p>
        </p:txBody>
      </p:sp>
      <p:pic>
        <p:nvPicPr>
          <p:cNvPr id="3" name="Google Shape;86;p1">
            <a:extLst>
              <a:ext uri="{FF2B5EF4-FFF2-40B4-BE49-F238E27FC236}">
                <a16:creationId xmlns:a16="http://schemas.microsoft.com/office/drawing/2014/main" id="{E678EC6C-9B8A-2839-9135-8AF93F19D910}"/>
              </a:ext>
            </a:extLst>
          </p:cNvPr>
          <p:cNvPicPr preferRelativeResize="0"/>
          <p:nvPr userDrawn="1"/>
        </p:nvPicPr>
        <p:blipFill rotWithShape="1">
          <a:blip r:embed="rId2">
            <a:alphaModFix/>
          </a:blip>
          <a:srcRect/>
          <a:stretch/>
        </p:blipFill>
        <p:spPr>
          <a:xfrm>
            <a:off x="896724" y="5850753"/>
            <a:ext cx="2352675" cy="504825"/>
          </a:xfrm>
          <a:prstGeom prst="rect">
            <a:avLst/>
          </a:prstGeom>
          <a:noFill/>
          <a:ln>
            <a:noFill/>
          </a:ln>
        </p:spPr>
      </p:pic>
      <p:pic>
        <p:nvPicPr>
          <p:cNvPr id="4" name="Google Shape;90;p1">
            <a:extLst>
              <a:ext uri="{FF2B5EF4-FFF2-40B4-BE49-F238E27FC236}">
                <a16:creationId xmlns:a16="http://schemas.microsoft.com/office/drawing/2014/main" id="{D11A7A10-75C1-3EF5-1764-FBA319CE18E6}"/>
              </a:ext>
            </a:extLst>
          </p:cNvPr>
          <p:cNvPicPr preferRelativeResize="0"/>
          <p:nvPr userDrawn="1"/>
        </p:nvPicPr>
        <p:blipFill rotWithShape="1">
          <a:blip r:embed="rId3">
            <a:alphaModFix/>
          </a:blip>
          <a:srcRect/>
          <a:stretch/>
        </p:blipFill>
        <p:spPr>
          <a:xfrm>
            <a:off x="8851473" y="6002338"/>
            <a:ext cx="2924175" cy="447675"/>
          </a:xfrm>
          <a:prstGeom prst="rect">
            <a:avLst/>
          </a:prstGeom>
          <a:noFill/>
          <a:ln>
            <a:noFill/>
          </a:ln>
        </p:spPr>
      </p:pic>
      <p:pic>
        <p:nvPicPr>
          <p:cNvPr id="8" name="Google Shape;91;p1">
            <a:extLst>
              <a:ext uri="{FF2B5EF4-FFF2-40B4-BE49-F238E27FC236}">
                <a16:creationId xmlns:a16="http://schemas.microsoft.com/office/drawing/2014/main" id="{691A98E0-FABD-1CAE-006B-7A3B3DBB44D8}"/>
              </a:ext>
            </a:extLst>
          </p:cNvPr>
          <p:cNvPicPr preferRelativeResize="0"/>
          <p:nvPr userDrawn="1"/>
        </p:nvPicPr>
        <p:blipFill rotWithShape="1">
          <a:blip r:embed="rId4">
            <a:alphaModFix/>
          </a:blip>
          <a:srcRect/>
          <a:stretch/>
        </p:blipFill>
        <p:spPr>
          <a:xfrm>
            <a:off x="7399035" y="6010805"/>
            <a:ext cx="1227411" cy="447674"/>
          </a:xfrm>
          <a:prstGeom prst="rect">
            <a:avLst/>
          </a:prstGeom>
          <a:noFill/>
          <a:ln>
            <a:noFill/>
          </a:ln>
        </p:spPr>
      </p:pic>
      <p:pic>
        <p:nvPicPr>
          <p:cNvPr id="17" name="Picture 2" descr="SQUARES – Sustainability and Quality Assurance for Academic Governance and Redesign Engineering Studies">
            <a:extLst>
              <a:ext uri="{FF2B5EF4-FFF2-40B4-BE49-F238E27FC236}">
                <a16:creationId xmlns:a16="http://schemas.microsoft.com/office/drawing/2014/main" id="{313D9E0A-6AB1-EF77-E9A7-64DE34352CB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03162" y="91029"/>
            <a:ext cx="1997113" cy="885439"/>
          </a:xfrm>
          <a:prstGeom prst="rect">
            <a:avLst/>
          </a:prstGeom>
          <a:noFill/>
          <a:extLst>
            <a:ext uri="{909E8E84-426E-40DD-AFC4-6F175D3DCCD1}">
              <a14:hiddenFill xmlns:a14="http://schemas.microsoft.com/office/drawing/2010/main">
                <a:solidFill>
                  <a:srgbClr val="FFFFFF"/>
                </a:solidFill>
              </a14:hiddenFill>
            </a:ext>
          </a:extLst>
        </p:spPr>
      </p:pic>
      <p:sp>
        <p:nvSpPr>
          <p:cNvPr id="19" name="pole tekstowe 1">
            <a:extLst>
              <a:ext uri="{FF2B5EF4-FFF2-40B4-BE49-F238E27FC236}">
                <a16:creationId xmlns:a16="http://schemas.microsoft.com/office/drawing/2014/main" id="{0F5924E1-7B37-6EAA-C2D7-F1294587CF85}"/>
              </a:ext>
            </a:extLst>
          </p:cNvPr>
          <p:cNvSpPr txBox="1"/>
          <p:nvPr userDrawn="1"/>
        </p:nvSpPr>
        <p:spPr>
          <a:xfrm>
            <a:off x="1988835" y="201684"/>
            <a:ext cx="5400675" cy="734945"/>
          </a:xfrm>
          <a:prstGeom prst="rect">
            <a:avLst/>
          </a:prstGeom>
          <a:noFill/>
        </p:spPr>
        <p:txBody>
          <a:bodyPr wrap="square" rtlCol="0">
            <a:spAutoFit/>
          </a:bodyPr>
          <a:lstStyle/>
          <a:p>
            <a:pPr algn="ctr">
              <a:lnSpc>
                <a:spcPct val="120000"/>
              </a:lnSpc>
            </a:pPr>
            <a:r>
              <a:rPr lang="en-US" sz="1800" b="1" i="0" noProof="0" dirty="0">
                <a:effectLst/>
                <a:latin typeface="Calibri" panose="020F0502020204030204" pitchFamily="34" charset="0"/>
                <a:ea typeface="Calibri" panose="020F0502020204030204" pitchFamily="34" charset="0"/>
                <a:cs typeface="Calibri" panose="020F0502020204030204" pitchFamily="34" charset="0"/>
              </a:rPr>
              <a:t>Sustainability and Quality Assurance for Academic Governance and Redesign Engineering Studies</a:t>
            </a:r>
          </a:p>
        </p:txBody>
      </p:sp>
    </p:spTree>
    <p:extLst>
      <p:ext uri="{BB962C8B-B14F-4D97-AF65-F5344CB8AC3E}">
        <p14:creationId xmlns:p14="http://schemas.microsoft.com/office/powerpoint/2010/main" val="3580372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8" name="Text Placeholder 9"/>
          <p:cNvSpPr>
            <a:spLocks noGrp="1"/>
          </p:cNvSpPr>
          <p:nvPr>
            <p:ph type="body" sz="quarter" idx="13" hasCustomPrompt="1"/>
          </p:nvPr>
        </p:nvSpPr>
        <p:spPr>
          <a:xfrm>
            <a:off x="479425" y="551545"/>
            <a:ext cx="10656888" cy="836666"/>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vl2pPr>
              <a:defRPr sz="2500" b="1" i="0"/>
            </a:lvl2pPr>
          </a:lstStyle>
          <a:p>
            <a:pPr lvl="0"/>
            <a:r>
              <a:rPr lang="et-EE"/>
              <a:t>Redigeeri juhtslaidi</a:t>
            </a:r>
          </a:p>
          <a:p>
            <a:pPr lvl="0"/>
            <a:r>
              <a:rPr lang="et-EE"/>
              <a:t>Vajadusel kahel real</a:t>
            </a:r>
            <a:endParaRPr lang="en-US"/>
          </a:p>
        </p:txBody>
      </p:sp>
      <p:sp>
        <p:nvSpPr>
          <p:cNvPr id="7" name="Table Placeholder 6"/>
          <p:cNvSpPr>
            <a:spLocks noGrp="1"/>
          </p:cNvSpPr>
          <p:nvPr>
            <p:ph type="tbl" sz="quarter" idx="23"/>
          </p:nvPr>
        </p:nvSpPr>
        <p:spPr>
          <a:xfrm>
            <a:off x="2180246" y="1637322"/>
            <a:ext cx="8964613" cy="3879241"/>
          </a:xfrm>
          <a:prstGeom prst="rect">
            <a:avLst/>
          </a:prstGeom>
        </p:spPr>
        <p:txBody>
          <a:bodyPr/>
          <a:lstStyle>
            <a:lvl1pPr>
              <a:defRPr sz="1800" baseline="0">
                <a:solidFill>
                  <a:schemeClr val="bg1"/>
                </a:solidFill>
                <a:latin typeface="Verdana" charset="0"/>
              </a:defRPr>
            </a:lvl1pPr>
          </a:lstStyle>
          <a:p>
            <a:pPr lvl="0"/>
            <a:r>
              <a:rPr lang="et-EE" noProof="0"/>
              <a:t>Tabeli lisamiseks klõpsake ikooni</a:t>
            </a:r>
            <a:endParaRPr lang="en-US" noProof="0"/>
          </a:p>
        </p:txBody>
      </p:sp>
      <p:sp>
        <p:nvSpPr>
          <p:cNvPr id="2" name="Date Placeholder 1">
            <a:extLst>
              <a:ext uri="{FF2B5EF4-FFF2-40B4-BE49-F238E27FC236}">
                <a16:creationId xmlns:a16="http://schemas.microsoft.com/office/drawing/2014/main" id="{7D7B319A-3F2D-6E5B-E478-8FAA23C2D7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FAD074B-BD94-4C1A-BA2A-5DCE07EEEC65}" type="datetime1">
              <a:rPr lang="en-US" smtClean="0"/>
              <a:t>5/18/2026</a:t>
            </a:fld>
            <a:endParaRPr lang="et-EE"/>
          </a:p>
        </p:txBody>
      </p:sp>
      <p:sp>
        <p:nvSpPr>
          <p:cNvPr id="3" name="Slide Number Placeholder 3">
            <a:extLst>
              <a:ext uri="{FF2B5EF4-FFF2-40B4-BE49-F238E27FC236}">
                <a16:creationId xmlns:a16="http://schemas.microsoft.com/office/drawing/2014/main" id="{EE8C222E-C681-4BDE-6BAA-12E88046FA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A1387A-0BB2-46EE-A14A-56A01A39D322}" type="slidenum">
              <a:rPr lang="et-EE" smtClean="0"/>
              <a:t>‹#›</a:t>
            </a:fld>
            <a:endParaRPr lang="et-EE"/>
          </a:p>
        </p:txBody>
      </p:sp>
    </p:spTree>
    <p:extLst>
      <p:ext uri="{BB962C8B-B14F-4D97-AF65-F5344CB8AC3E}">
        <p14:creationId xmlns:p14="http://schemas.microsoft.com/office/powerpoint/2010/main" val="1499663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lt 2">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5" y="549275"/>
            <a:ext cx="10656886" cy="844415"/>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a:t>Redigeeri juhtslaidi</a:t>
            </a:r>
          </a:p>
          <a:p>
            <a:pPr lvl="0"/>
            <a:r>
              <a:rPr lang="et-EE"/>
              <a:t>Vajadusel kahel real</a:t>
            </a:r>
            <a:endParaRPr lang="en-US"/>
          </a:p>
        </p:txBody>
      </p:sp>
      <p:sp>
        <p:nvSpPr>
          <p:cNvPr id="12" name="Text Placeholder 11"/>
          <p:cNvSpPr>
            <a:spLocks noGrp="1"/>
          </p:cNvSpPr>
          <p:nvPr>
            <p:ph type="body" sz="quarter" idx="14" hasCustomPrompt="1"/>
          </p:nvPr>
        </p:nvSpPr>
        <p:spPr>
          <a:xfrm>
            <a:off x="2171700" y="1577500"/>
            <a:ext cx="8964612" cy="447854"/>
          </a:xfrm>
          <a:prstGeom prst="rect">
            <a:avLst/>
          </a:prstGeom>
        </p:spPr>
        <p:txBody>
          <a:bodyPr lIns="0" tIns="0" rIns="0" bIns="0"/>
          <a:lstStyle>
            <a:lvl1pPr marL="228600" marR="0" indent="-228600" algn="l" defTabSz="914400" rtl="0" eaLnBrk="1" fontAlgn="auto" latinLnBrk="0" hangingPunct="1">
              <a:lnSpc>
                <a:spcPct val="100000"/>
              </a:lnSpc>
              <a:spcBef>
                <a:spcPts val="500"/>
              </a:spcBef>
              <a:spcAft>
                <a:spcPts val="0"/>
              </a:spcAft>
              <a:buClrTx/>
              <a:buSzTx/>
              <a:buFont typeface="Arial"/>
              <a:buNone/>
              <a:tabLst/>
              <a:defRPr sz="1800" baseline="0">
                <a:solidFill>
                  <a:srgbClr val="332B60"/>
                </a:solidFill>
                <a:latin typeface="Verdana" charset="0"/>
              </a:defRPr>
            </a:lvl1pPr>
          </a:lstStyle>
          <a:p>
            <a:pPr lvl="0"/>
            <a:r>
              <a:rPr lang="et-EE"/>
              <a:t>Redigeeri juhtslaidi tekstilaade</a:t>
            </a:r>
          </a:p>
        </p:txBody>
      </p:sp>
      <p:sp>
        <p:nvSpPr>
          <p:cNvPr id="3" name="Picture Placeholder 2"/>
          <p:cNvSpPr>
            <a:spLocks noGrp="1"/>
          </p:cNvSpPr>
          <p:nvPr>
            <p:ph type="pic" sz="quarter" idx="16"/>
          </p:nvPr>
        </p:nvSpPr>
        <p:spPr>
          <a:xfrm>
            <a:off x="2171700" y="2221907"/>
            <a:ext cx="8964611" cy="3294657"/>
          </a:xfrm>
          <a:prstGeom prst="rect">
            <a:avLst/>
          </a:prstGeom>
        </p:spPr>
        <p:txBody>
          <a:bodyPr/>
          <a:lstStyle>
            <a:lvl1pPr marL="228600" indent="-228600">
              <a:buClr>
                <a:schemeClr val="accent1"/>
              </a:buClr>
              <a:buFont typeface="Wingdings" panose="05000000000000000000" pitchFamily="2" charset="2"/>
              <a:buChar char="§"/>
              <a:defRPr sz="1800">
                <a:solidFill>
                  <a:srgbClr val="332B60"/>
                </a:solidFill>
              </a:defRPr>
            </a:lvl1pPr>
          </a:lstStyle>
          <a:p>
            <a:pPr lvl="0"/>
            <a:r>
              <a:rPr lang="et-EE" noProof="0"/>
              <a:t>Pildi lisamiseks klõpsake ikooni</a:t>
            </a:r>
            <a:endParaRPr lang="en-US" noProof="0"/>
          </a:p>
        </p:txBody>
      </p:sp>
      <p:sp>
        <p:nvSpPr>
          <p:cNvPr id="2" name="Date Placeholder 1">
            <a:extLst>
              <a:ext uri="{FF2B5EF4-FFF2-40B4-BE49-F238E27FC236}">
                <a16:creationId xmlns:a16="http://schemas.microsoft.com/office/drawing/2014/main" id="{E563DD03-1440-48DA-8A12-187BE5F74B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BA38BC-E9EE-4EBC-92F3-D13FEB1487D2}" type="datetime1">
              <a:rPr lang="en-US" smtClean="0"/>
              <a:t>5/18/2026</a:t>
            </a:fld>
            <a:endParaRPr lang="et-EE"/>
          </a:p>
        </p:txBody>
      </p:sp>
      <p:sp>
        <p:nvSpPr>
          <p:cNvPr id="4" name="Slide Number Placeholder 3">
            <a:extLst>
              <a:ext uri="{FF2B5EF4-FFF2-40B4-BE49-F238E27FC236}">
                <a16:creationId xmlns:a16="http://schemas.microsoft.com/office/drawing/2014/main" id="{BFD86877-BF0F-8587-FF94-8DE97A3888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A1387A-0BB2-46EE-A14A-56A01A39D322}" type="slidenum">
              <a:rPr lang="et-EE" smtClean="0"/>
              <a:t>‹#›</a:t>
            </a:fld>
            <a:endParaRPr lang="et-EE"/>
          </a:p>
        </p:txBody>
      </p:sp>
    </p:spTree>
    <p:extLst>
      <p:ext uri="{BB962C8B-B14F-4D97-AF65-F5344CB8AC3E}">
        <p14:creationId xmlns:p14="http://schemas.microsoft.com/office/powerpoint/2010/main" val="3752270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aheslaid">
    <p:spTree>
      <p:nvGrpSpPr>
        <p:cNvPr id="1" name=""/>
        <p:cNvGrpSpPr/>
        <p:nvPr/>
      </p:nvGrpSpPr>
      <p:grpSpPr>
        <a:xfrm>
          <a:off x="0" y="0"/>
          <a:ext cx="0" cy="0"/>
          <a:chOff x="0" y="0"/>
          <a:chExt cx="0" cy="0"/>
        </a:xfrm>
      </p:grpSpPr>
      <p:sp>
        <p:nvSpPr>
          <p:cNvPr id="2" name="Ristkülik 1">
            <a:extLst>
              <a:ext uri="{FF2B5EF4-FFF2-40B4-BE49-F238E27FC236}">
                <a16:creationId xmlns:a16="http://schemas.microsoft.com/office/drawing/2014/main" id="{2725100B-8C8C-0045-8F18-B9271CB7E105}"/>
              </a:ext>
            </a:extLst>
          </p:cNvPr>
          <p:cNvSpPr/>
          <p:nvPr userDrawn="1"/>
        </p:nvSpPr>
        <p:spPr>
          <a:xfrm>
            <a:off x="-1" y="0"/>
            <a:ext cx="12192001" cy="4961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a:p>
        </p:txBody>
      </p:sp>
      <p:sp>
        <p:nvSpPr>
          <p:cNvPr id="4" name="Rööpkülik 12">
            <a:extLst>
              <a:ext uri="{FF2B5EF4-FFF2-40B4-BE49-F238E27FC236}">
                <a16:creationId xmlns:a16="http://schemas.microsoft.com/office/drawing/2014/main" id="{1762F050-9EED-697C-8F28-843A4844F2DE}"/>
              </a:ext>
            </a:extLst>
          </p:cNvPr>
          <p:cNvSpPr/>
          <p:nvPr userDrawn="1"/>
        </p:nvSpPr>
        <p:spPr>
          <a:xfrm>
            <a:off x="5926346" y="1628775"/>
            <a:ext cx="6265377" cy="2468772"/>
          </a:xfrm>
          <a:custGeom>
            <a:avLst/>
            <a:gdLst>
              <a:gd name="connsiteX0" fmla="*/ 0 w 5126966"/>
              <a:gd name="connsiteY0" fmla="*/ 2486025 h 2486025"/>
              <a:gd name="connsiteX1" fmla="*/ 621506 w 5126966"/>
              <a:gd name="connsiteY1" fmla="*/ 0 h 2486025"/>
              <a:gd name="connsiteX2" fmla="*/ 5126966 w 5126966"/>
              <a:gd name="connsiteY2" fmla="*/ 0 h 2486025"/>
              <a:gd name="connsiteX3" fmla="*/ 4505460 w 5126966"/>
              <a:gd name="connsiteY3" fmla="*/ 2486025 h 2486025"/>
              <a:gd name="connsiteX4" fmla="*/ 0 w 5126966"/>
              <a:gd name="connsiteY4" fmla="*/ 2486025 h 2486025"/>
              <a:gd name="connsiteX0" fmla="*/ 0 w 5143814"/>
              <a:gd name="connsiteY0" fmla="*/ 2486025 h 2486025"/>
              <a:gd name="connsiteX1" fmla="*/ 621506 w 5143814"/>
              <a:gd name="connsiteY1" fmla="*/ 0 h 2486025"/>
              <a:gd name="connsiteX2" fmla="*/ 5126966 w 5143814"/>
              <a:gd name="connsiteY2" fmla="*/ 0 h 2486025"/>
              <a:gd name="connsiteX3" fmla="*/ 5143814 w 5143814"/>
              <a:gd name="connsiteY3" fmla="*/ 2442893 h 2486025"/>
              <a:gd name="connsiteX4" fmla="*/ 0 w 5143814"/>
              <a:gd name="connsiteY4" fmla="*/ 2486025 h 2486025"/>
              <a:gd name="connsiteX0" fmla="*/ 0 w 5135188"/>
              <a:gd name="connsiteY0" fmla="*/ 2486025 h 2486025"/>
              <a:gd name="connsiteX1" fmla="*/ 621506 w 5135188"/>
              <a:gd name="connsiteY1" fmla="*/ 0 h 2486025"/>
              <a:gd name="connsiteX2" fmla="*/ 5126966 w 5135188"/>
              <a:gd name="connsiteY2" fmla="*/ 0 h 2486025"/>
              <a:gd name="connsiteX3" fmla="*/ 5135188 w 5135188"/>
              <a:gd name="connsiteY3" fmla="*/ 2460146 h 2486025"/>
              <a:gd name="connsiteX4" fmla="*/ 0 w 5135188"/>
              <a:gd name="connsiteY4" fmla="*/ 2486025 h 2486025"/>
              <a:gd name="connsiteX0" fmla="*/ 0 w 5127859"/>
              <a:gd name="connsiteY0" fmla="*/ 2486025 h 2486025"/>
              <a:gd name="connsiteX1" fmla="*/ 621506 w 5127859"/>
              <a:gd name="connsiteY1" fmla="*/ 0 h 2486025"/>
              <a:gd name="connsiteX2" fmla="*/ 5126966 w 5127859"/>
              <a:gd name="connsiteY2" fmla="*/ 0 h 2486025"/>
              <a:gd name="connsiteX3" fmla="*/ 5127749 w 5127859"/>
              <a:gd name="connsiteY3" fmla="*/ 2468772 h 2486025"/>
              <a:gd name="connsiteX4" fmla="*/ 0 w 5127859"/>
              <a:gd name="connsiteY4" fmla="*/ 2486025 h 2486025"/>
              <a:gd name="connsiteX0" fmla="*/ 0 w 5403110"/>
              <a:gd name="connsiteY0" fmla="*/ 2425640 h 2468772"/>
              <a:gd name="connsiteX1" fmla="*/ 896757 w 5403110"/>
              <a:gd name="connsiteY1" fmla="*/ 0 h 2468772"/>
              <a:gd name="connsiteX2" fmla="*/ 5402217 w 5403110"/>
              <a:gd name="connsiteY2" fmla="*/ 0 h 2468772"/>
              <a:gd name="connsiteX3" fmla="*/ 5403000 w 5403110"/>
              <a:gd name="connsiteY3" fmla="*/ 2468772 h 2468772"/>
              <a:gd name="connsiteX4" fmla="*/ 0 w 5403110"/>
              <a:gd name="connsiteY4" fmla="*/ 2425640 h 2468772"/>
              <a:gd name="connsiteX0" fmla="*/ 0 w 5403110"/>
              <a:gd name="connsiteY0" fmla="*/ 2425640 h 2468772"/>
              <a:gd name="connsiteX1" fmla="*/ 1127373 w 5403110"/>
              <a:gd name="connsiteY1" fmla="*/ 8627 h 2468772"/>
              <a:gd name="connsiteX2" fmla="*/ 5402217 w 5403110"/>
              <a:gd name="connsiteY2" fmla="*/ 0 h 2468772"/>
              <a:gd name="connsiteX3" fmla="*/ 5403000 w 5403110"/>
              <a:gd name="connsiteY3" fmla="*/ 2468772 h 2468772"/>
              <a:gd name="connsiteX4" fmla="*/ 0 w 5403110"/>
              <a:gd name="connsiteY4" fmla="*/ 2425640 h 2468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110" h="2468772">
                <a:moveTo>
                  <a:pt x="0" y="2425640"/>
                </a:moveTo>
                <a:lnTo>
                  <a:pt x="1127373" y="8627"/>
                </a:lnTo>
                <a:lnTo>
                  <a:pt x="5402217" y="0"/>
                </a:lnTo>
                <a:cubicBezTo>
                  <a:pt x="5404958" y="820049"/>
                  <a:pt x="5400259" y="1648723"/>
                  <a:pt x="5403000" y="2468772"/>
                </a:cubicBezTo>
                <a:lnTo>
                  <a:pt x="0" y="2425640"/>
                </a:lnTo>
                <a:close/>
              </a:path>
            </a:pathLst>
          </a:custGeom>
          <a:solidFill>
            <a:srgbClr val="E406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a:p>
        </p:txBody>
      </p:sp>
      <p:pic>
        <p:nvPicPr>
          <p:cNvPr id="13" name="Pilt 12" descr="Pilt, millel on kujutatud Font, Graafika, logo, sümbol&#10;&#10;Kirjeldus on genereeritud automaatselt">
            <a:extLst>
              <a:ext uri="{FF2B5EF4-FFF2-40B4-BE49-F238E27FC236}">
                <a16:creationId xmlns:a16="http://schemas.microsoft.com/office/drawing/2014/main" id="{550A62C5-D12D-7CA2-CC36-0098CF9E8CD2}"/>
              </a:ext>
            </a:extLst>
          </p:cNvPr>
          <p:cNvPicPr>
            <a:picLocks noChangeAspect="1"/>
          </p:cNvPicPr>
          <p:nvPr userDrawn="1"/>
        </p:nvPicPr>
        <p:blipFill rotWithShape="1">
          <a:blip r:embed="rId2"/>
          <a:srcRect l="12559" t="23263" r="11448" b="22140"/>
          <a:stretch/>
        </p:blipFill>
        <p:spPr>
          <a:xfrm>
            <a:off x="8773064" y="1897812"/>
            <a:ext cx="2691442" cy="1526876"/>
          </a:xfrm>
          <a:prstGeom prst="rect">
            <a:avLst/>
          </a:prstGeom>
        </p:spPr>
      </p:pic>
      <p:sp>
        <p:nvSpPr>
          <p:cNvPr id="14" name="TextBox 13">
            <a:extLst>
              <a:ext uri="{FF2B5EF4-FFF2-40B4-BE49-F238E27FC236}">
                <a16:creationId xmlns:a16="http://schemas.microsoft.com/office/drawing/2014/main" id="{B8CA01C0-3997-DF64-F971-C3DE1A2DC642}"/>
              </a:ext>
            </a:extLst>
          </p:cNvPr>
          <p:cNvSpPr txBox="1"/>
          <p:nvPr userDrawn="1"/>
        </p:nvSpPr>
        <p:spPr>
          <a:xfrm>
            <a:off x="878317" y="2898481"/>
            <a:ext cx="6359245" cy="400110"/>
          </a:xfrm>
          <a:prstGeom prst="rect">
            <a:avLst/>
          </a:prstGeom>
          <a:noFill/>
        </p:spPr>
        <p:txBody>
          <a:bodyPr wrap="square" rtlCol="0">
            <a:spAutoFit/>
          </a:bodyPr>
          <a:lstStyle/>
          <a:p>
            <a:r>
              <a:rPr lang="et-EE" sz="2000" b="1" kern="0" cap="all" baseline="0">
                <a:solidFill>
                  <a:schemeClr val="bg1"/>
                </a:solidFill>
                <a:effectLst/>
                <a:latin typeface="+mj-lt"/>
                <a:ea typeface="Calibri" panose="020F0502020204030204" pitchFamily="34" charset="0"/>
              </a:rPr>
              <a:t>Energiatehnoloogia instituut</a:t>
            </a:r>
            <a:endParaRPr lang="et-EE" sz="2000" b="1" cap="all" baseline="0">
              <a:solidFill>
                <a:schemeClr val="bg1"/>
              </a:solidFill>
              <a:latin typeface="+mj-lt"/>
            </a:endParaRPr>
          </a:p>
        </p:txBody>
      </p:sp>
      <p:grpSp>
        <p:nvGrpSpPr>
          <p:cNvPr id="8" name="Rühm 7">
            <a:extLst>
              <a:ext uri="{FF2B5EF4-FFF2-40B4-BE49-F238E27FC236}">
                <a16:creationId xmlns:a16="http://schemas.microsoft.com/office/drawing/2014/main" id="{14CF6913-8CE4-AC77-A552-BBBBD9CC292B}"/>
              </a:ext>
            </a:extLst>
          </p:cNvPr>
          <p:cNvGrpSpPr/>
          <p:nvPr userDrawn="1"/>
        </p:nvGrpSpPr>
        <p:grpSpPr>
          <a:xfrm>
            <a:off x="-10209" y="1820174"/>
            <a:ext cx="8783273" cy="2950234"/>
            <a:chOff x="-10209" y="1820174"/>
            <a:chExt cx="8783273" cy="2950234"/>
          </a:xfrm>
        </p:grpSpPr>
        <p:sp>
          <p:nvSpPr>
            <p:cNvPr id="11" name="Võrdkülgne kolmnurk 10">
              <a:extLst>
                <a:ext uri="{FF2B5EF4-FFF2-40B4-BE49-F238E27FC236}">
                  <a16:creationId xmlns:a16="http://schemas.microsoft.com/office/drawing/2014/main" id="{CABC54B8-C483-29CA-F798-9636C02AD796}"/>
                </a:ext>
              </a:extLst>
            </p:cNvPr>
            <p:cNvSpPr/>
            <p:nvPr userDrawn="1"/>
          </p:nvSpPr>
          <p:spPr>
            <a:xfrm>
              <a:off x="-10209" y="1820174"/>
              <a:ext cx="8783273" cy="1492514"/>
            </a:xfrm>
            <a:prstGeom prst="triangle">
              <a:avLst>
                <a:gd name="adj" fmla="val 0"/>
              </a:avLst>
            </a:prstGeom>
            <a:solidFill>
              <a:srgbClr val="332B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a:p>
          </p:txBody>
        </p:sp>
        <p:sp>
          <p:nvSpPr>
            <p:cNvPr id="12" name="Ristkülik 11">
              <a:extLst>
                <a:ext uri="{FF2B5EF4-FFF2-40B4-BE49-F238E27FC236}">
                  <a16:creationId xmlns:a16="http://schemas.microsoft.com/office/drawing/2014/main" id="{63695462-1E9C-3A67-1024-7B71227ABC97}"/>
                </a:ext>
              </a:extLst>
            </p:cNvPr>
            <p:cNvSpPr/>
            <p:nvPr userDrawn="1"/>
          </p:nvSpPr>
          <p:spPr>
            <a:xfrm>
              <a:off x="0" y="2700068"/>
              <a:ext cx="1190445" cy="2070340"/>
            </a:xfrm>
            <a:prstGeom prst="rect">
              <a:avLst/>
            </a:prstGeom>
            <a:solidFill>
              <a:srgbClr val="332B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a:p>
          </p:txBody>
        </p:sp>
      </p:grpSp>
      <p:sp>
        <p:nvSpPr>
          <p:cNvPr id="7" name="Freeform 6"/>
          <p:cNvSpPr/>
          <p:nvPr userDrawn="1"/>
        </p:nvSpPr>
        <p:spPr>
          <a:xfrm>
            <a:off x="0" y="330721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 Placeholder 19"/>
          <p:cNvSpPr>
            <a:spLocks noGrp="1"/>
          </p:cNvSpPr>
          <p:nvPr>
            <p:ph type="body" sz="quarter" idx="11" hasCustomPrompt="1"/>
          </p:nvPr>
        </p:nvSpPr>
        <p:spPr>
          <a:xfrm>
            <a:off x="982403" y="4797922"/>
            <a:ext cx="10159444" cy="971053"/>
          </a:xfrm>
          <a:prstGeom prst="rect">
            <a:avLst/>
          </a:prstGeo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cap="all" baseline="0">
                <a:solidFill>
                  <a:schemeClr val="accent3"/>
                </a:solidFill>
                <a:latin typeface="Verdana" charset="0"/>
              </a:defRPr>
            </a:lvl1pPr>
            <a:lvl2pPr marL="0" indent="0">
              <a:spcBef>
                <a:spcPts val="1000"/>
              </a:spcBef>
              <a:buFontTx/>
              <a:buNone/>
              <a:defRPr sz="1600" b="0">
                <a:solidFill>
                  <a:schemeClr val="accent2"/>
                </a:solidFill>
              </a:defRPr>
            </a:lvl2pPr>
          </a:lstStyle>
          <a:p>
            <a:r>
              <a:rPr lang="et-EE" altLang="en-US" sz="2900" err="1">
                <a:solidFill>
                  <a:schemeClr val="tx2"/>
                </a:solidFill>
              </a:rPr>
              <a:t>VaheSLAIDI</a:t>
            </a:r>
            <a:r>
              <a:rPr lang="et-EE" altLang="en-US" sz="2900">
                <a:solidFill>
                  <a:schemeClr val="tx2"/>
                </a:solidFill>
              </a:rPr>
              <a:t> pealkiri</a:t>
            </a:r>
          </a:p>
          <a:p>
            <a:pPr>
              <a:lnSpc>
                <a:spcPct val="100000"/>
              </a:lnSpc>
              <a:spcBef>
                <a:spcPts val="0"/>
              </a:spcBef>
            </a:pPr>
            <a:r>
              <a:rPr lang="et-EE" altLang="en-US" sz="2900">
                <a:solidFill>
                  <a:schemeClr val="accent1"/>
                </a:solidFill>
              </a:rPr>
              <a:t>Vajadusel ka KAHEL või kolmel REAL</a:t>
            </a:r>
            <a:endParaRPr lang="en-US" altLang="en-US" sz="2900">
              <a:solidFill>
                <a:schemeClr val="accent1"/>
              </a:solidFill>
            </a:endParaRPr>
          </a:p>
        </p:txBody>
      </p:sp>
      <p:pic>
        <p:nvPicPr>
          <p:cNvPr id="16" name="Pilt 15" descr="Pilt, millel on kujutatud kuvatõmmis, vooluahel, elektroonika&#10;&#10;Kirjeldus on genereeritud automaatselt">
            <a:extLst>
              <a:ext uri="{FF2B5EF4-FFF2-40B4-BE49-F238E27FC236}">
                <a16:creationId xmlns:a16="http://schemas.microsoft.com/office/drawing/2014/main" id="{92B2FBAE-72E9-E60F-BA45-61618C452B7F}"/>
              </a:ext>
            </a:extLst>
          </p:cNvPr>
          <p:cNvPicPr>
            <a:picLocks noChangeAspect="1"/>
          </p:cNvPicPr>
          <p:nvPr userDrawn="1"/>
        </p:nvPicPr>
        <p:blipFill>
          <a:blip r:embed="rId3"/>
          <a:stretch>
            <a:fillRect/>
          </a:stretch>
        </p:blipFill>
        <p:spPr>
          <a:xfrm>
            <a:off x="802255" y="122452"/>
            <a:ext cx="10705381" cy="2908469"/>
          </a:xfrm>
          <a:prstGeom prst="rect">
            <a:avLst/>
          </a:prstGeom>
        </p:spPr>
      </p:pic>
    </p:spTree>
    <p:extLst>
      <p:ext uri="{BB962C8B-B14F-4D97-AF65-F5344CB8AC3E}">
        <p14:creationId xmlns:p14="http://schemas.microsoft.com/office/powerpoint/2010/main" val="3236839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aheslaid 2">
    <p:spTree>
      <p:nvGrpSpPr>
        <p:cNvPr id="1" name=""/>
        <p:cNvGrpSpPr/>
        <p:nvPr/>
      </p:nvGrpSpPr>
      <p:grpSpPr>
        <a:xfrm>
          <a:off x="0" y="0"/>
          <a:ext cx="0" cy="0"/>
          <a:chOff x="0" y="0"/>
          <a:chExt cx="0" cy="0"/>
        </a:xfrm>
      </p:grpSpPr>
      <p:sp>
        <p:nvSpPr>
          <p:cNvPr id="2" name="Ristkülik 1">
            <a:extLst>
              <a:ext uri="{FF2B5EF4-FFF2-40B4-BE49-F238E27FC236}">
                <a16:creationId xmlns:a16="http://schemas.microsoft.com/office/drawing/2014/main" id="{CDFAFBA4-98FF-D4AB-322A-7F1B333F8C3E}"/>
              </a:ext>
            </a:extLst>
          </p:cNvPr>
          <p:cNvSpPr/>
          <p:nvPr userDrawn="1"/>
        </p:nvSpPr>
        <p:spPr>
          <a:xfrm>
            <a:off x="-1" y="0"/>
            <a:ext cx="633178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a:p>
        </p:txBody>
      </p:sp>
      <p:grpSp>
        <p:nvGrpSpPr>
          <p:cNvPr id="3" name="Rühm 2">
            <a:extLst>
              <a:ext uri="{FF2B5EF4-FFF2-40B4-BE49-F238E27FC236}">
                <a16:creationId xmlns:a16="http://schemas.microsoft.com/office/drawing/2014/main" id="{268A47C7-FD3C-2500-A527-FA2358FB5E36}"/>
              </a:ext>
            </a:extLst>
          </p:cNvPr>
          <p:cNvGrpSpPr/>
          <p:nvPr userDrawn="1"/>
        </p:nvGrpSpPr>
        <p:grpSpPr>
          <a:xfrm>
            <a:off x="-10209" y="4425350"/>
            <a:ext cx="8783273" cy="2432647"/>
            <a:chOff x="-10209" y="1820174"/>
            <a:chExt cx="8783273" cy="3531501"/>
          </a:xfrm>
        </p:grpSpPr>
        <p:sp>
          <p:nvSpPr>
            <p:cNvPr id="4" name="Võrdkülgne kolmnurk 3">
              <a:extLst>
                <a:ext uri="{FF2B5EF4-FFF2-40B4-BE49-F238E27FC236}">
                  <a16:creationId xmlns:a16="http://schemas.microsoft.com/office/drawing/2014/main" id="{F5174C97-47F9-2893-8630-0CE56C975575}"/>
                </a:ext>
              </a:extLst>
            </p:cNvPr>
            <p:cNvSpPr/>
            <p:nvPr userDrawn="1"/>
          </p:nvSpPr>
          <p:spPr>
            <a:xfrm>
              <a:off x="-10209" y="1820174"/>
              <a:ext cx="8783273" cy="1492514"/>
            </a:xfrm>
            <a:prstGeom prst="triangle">
              <a:avLst>
                <a:gd name="adj" fmla="val 0"/>
              </a:avLst>
            </a:prstGeom>
            <a:solidFill>
              <a:srgbClr val="332B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a:p>
          </p:txBody>
        </p:sp>
        <p:sp>
          <p:nvSpPr>
            <p:cNvPr id="7" name="Ristkülik 6">
              <a:extLst>
                <a:ext uri="{FF2B5EF4-FFF2-40B4-BE49-F238E27FC236}">
                  <a16:creationId xmlns:a16="http://schemas.microsoft.com/office/drawing/2014/main" id="{99313DFC-D471-68EE-3CF3-1A0738A20305}"/>
                </a:ext>
              </a:extLst>
            </p:cNvPr>
            <p:cNvSpPr/>
            <p:nvPr userDrawn="1"/>
          </p:nvSpPr>
          <p:spPr>
            <a:xfrm>
              <a:off x="0" y="3122350"/>
              <a:ext cx="6159260" cy="2229325"/>
            </a:xfrm>
            <a:prstGeom prst="rect">
              <a:avLst/>
            </a:prstGeom>
            <a:solidFill>
              <a:srgbClr val="332B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a:p>
          </p:txBody>
        </p:sp>
      </p:grpSp>
      <p:grpSp>
        <p:nvGrpSpPr>
          <p:cNvPr id="11" name="Group 11">
            <a:extLst>
              <a:ext uri="{FF2B5EF4-FFF2-40B4-BE49-F238E27FC236}">
                <a16:creationId xmlns:a16="http://schemas.microsoft.com/office/drawing/2014/main" id="{F7596EE4-A1C1-4FEF-8368-9CF7D1AF1EF4}"/>
              </a:ext>
            </a:extLst>
          </p:cNvPr>
          <p:cNvGrpSpPr/>
          <p:nvPr userDrawn="1"/>
        </p:nvGrpSpPr>
        <p:grpSpPr>
          <a:xfrm>
            <a:off x="5128412" y="-30480"/>
            <a:ext cx="7063588" cy="6888480"/>
            <a:chOff x="4923693" y="-30480"/>
            <a:chExt cx="7063588" cy="6888480"/>
          </a:xfrm>
          <a:solidFill>
            <a:srgbClr val="E4067E"/>
          </a:solidFill>
        </p:grpSpPr>
        <p:sp>
          <p:nvSpPr>
            <p:cNvPr id="12" name="Rectangle 8">
              <a:extLst>
                <a:ext uri="{FF2B5EF4-FFF2-40B4-BE49-F238E27FC236}">
                  <a16:creationId xmlns:a16="http://schemas.microsoft.com/office/drawing/2014/main" id="{5543C13F-7821-4DAE-9A90-AC943FA5CF8D}"/>
                </a:ext>
              </a:extLst>
            </p:cNvPr>
            <p:cNvSpPr/>
            <p:nvPr/>
          </p:nvSpPr>
          <p:spPr>
            <a:xfrm>
              <a:off x="4923693" y="-30480"/>
              <a:ext cx="7063588" cy="31253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ectangle 10">
              <a:extLst>
                <a:ext uri="{FF2B5EF4-FFF2-40B4-BE49-F238E27FC236}">
                  <a16:creationId xmlns:a16="http://schemas.microsoft.com/office/drawing/2014/main" id="{DCC11422-3994-43CA-8671-5ACFC608CFDB}"/>
                </a:ext>
              </a:extLst>
            </p:cNvPr>
            <p:cNvSpPr/>
            <p:nvPr/>
          </p:nvSpPr>
          <p:spPr>
            <a:xfrm>
              <a:off x="5874058" y="2991173"/>
              <a:ext cx="6113223" cy="38668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Pilt 4" descr="Pilt, millel on kujutatud tekst, Font, Graafika, kuvatõmmis&#10;&#10;Kirjeldus on genereeritud automaatselt">
            <a:extLst>
              <a:ext uri="{FF2B5EF4-FFF2-40B4-BE49-F238E27FC236}">
                <a16:creationId xmlns:a16="http://schemas.microsoft.com/office/drawing/2014/main" id="{4F643DC1-9A46-A4FA-A23D-84A206016EF4}"/>
              </a:ext>
            </a:extLst>
          </p:cNvPr>
          <p:cNvPicPr>
            <a:picLocks noChangeAspect="1"/>
          </p:cNvPicPr>
          <p:nvPr userDrawn="1"/>
        </p:nvPicPr>
        <p:blipFill>
          <a:blip r:embed="rId2"/>
          <a:stretch>
            <a:fillRect/>
          </a:stretch>
        </p:blipFill>
        <p:spPr>
          <a:xfrm>
            <a:off x="479425" y="5768975"/>
            <a:ext cx="3523187" cy="586665"/>
          </a:xfrm>
          <a:prstGeom prst="rect">
            <a:avLst/>
          </a:prstGeom>
        </p:spPr>
      </p:pic>
      <p:pic>
        <p:nvPicPr>
          <p:cNvPr id="6" name="Pilt 5" descr="Pilt, millel on kujutatud tekst, kuvatõmmis, Font&#10;&#10;Kirjeldus on genereeritud automaatselt">
            <a:extLst>
              <a:ext uri="{FF2B5EF4-FFF2-40B4-BE49-F238E27FC236}">
                <a16:creationId xmlns:a16="http://schemas.microsoft.com/office/drawing/2014/main" id="{8563638C-5A5F-5D02-643A-981933B3A99A}"/>
              </a:ext>
            </a:extLst>
          </p:cNvPr>
          <p:cNvPicPr>
            <a:picLocks noChangeAspect="1"/>
          </p:cNvPicPr>
          <p:nvPr userDrawn="1"/>
        </p:nvPicPr>
        <p:blipFill>
          <a:blip r:embed="rId3"/>
          <a:stretch>
            <a:fillRect/>
          </a:stretch>
        </p:blipFill>
        <p:spPr>
          <a:xfrm>
            <a:off x="479426" y="760060"/>
            <a:ext cx="4239224" cy="3191672"/>
          </a:xfrm>
          <a:prstGeom prst="rect">
            <a:avLst/>
          </a:prstGeom>
        </p:spPr>
      </p:pic>
      <p:sp>
        <p:nvSpPr>
          <p:cNvPr id="10" name="Text Placeholder 19"/>
          <p:cNvSpPr>
            <a:spLocks noGrp="1"/>
          </p:cNvSpPr>
          <p:nvPr>
            <p:ph type="body" sz="quarter" idx="11" hasCustomPrompt="1"/>
          </p:nvPr>
        </p:nvSpPr>
        <p:spPr>
          <a:xfrm>
            <a:off x="6571554" y="2355896"/>
            <a:ext cx="4570131" cy="2322881"/>
          </a:xfrm>
          <a:prstGeom prst="rect">
            <a:avLst/>
          </a:prstGeo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cap="all" baseline="0">
                <a:solidFill>
                  <a:schemeClr val="bg1"/>
                </a:solidFill>
                <a:latin typeface="Verdana" charset="0"/>
              </a:defRPr>
            </a:lvl1pPr>
            <a:lvl2pPr marL="0" indent="0">
              <a:spcBef>
                <a:spcPts val="1000"/>
              </a:spcBef>
              <a:buFontTx/>
              <a:buNone/>
              <a:defRPr sz="1600" b="0">
                <a:solidFill>
                  <a:schemeClr val="accent2"/>
                </a:solidFill>
              </a:defRPr>
            </a:lvl2pPr>
          </a:lstStyle>
          <a:p>
            <a:r>
              <a:rPr lang="et-EE" altLang="en-US" sz="2900" err="1">
                <a:solidFill>
                  <a:schemeClr val="tx2"/>
                </a:solidFill>
              </a:rPr>
              <a:t>VaheSLAIDI</a:t>
            </a:r>
            <a:r>
              <a:rPr lang="et-EE" altLang="en-US" sz="2900">
                <a:solidFill>
                  <a:schemeClr val="tx2"/>
                </a:solidFill>
              </a:rPr>
              <a:t> pealkiri</a:t>
            </a:r>
          </a:p>
          <a:p>
            <a:pPr>
              <a:lnSpc>
                <a:spcPct val="100000"/>
              </a:lnSpc>
              <a:spcBef>
                <a:spcPts val="0"/>
              </a:spcBef>
            </a:pPr>
            <a:r>
              <a:rPr lang="et-EE" altLang="en-US" sz="2900">
                <a:solidFill>
                  <a:schemeClr val="accent1"/>
                </a:solidFill>
              </a:rPr>
              <a:t>Vajadusel ka KAHEL või kolmel REAL</a:t>
            </a:r>
            <a:endParaRPr lang="en-US" altLang="en-US" sz="2900">
              <a:solidFill>
                <a:schemeClr val="accent1"/>
              </a:solidFill>
            </a:endParaRPr>
          </a:p>
        </p:txBody>
      </p:sp>
    </p:spTree>
    <p:extLst>
      <p:ext uri="{BB962C8B-B14F-4D97-AF65-F5344CB8AC3E}">
        <p14:creationId xmlns:p14="http://schemas.microsoft.com/office/powerpoint/2010/main" val="1124191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aheslaid 3">
    <p:spTree>
      <p:nvGrpSpPr>
        <p:cNvPr id="1" name=""/>
        <p:cNvGrpSpPr/>
        <p:nvPr/>
      </p:nvGrpSpPr>
      <p:grpSpPr>
        <a:xfrm>
          <a:off x="0" y="0"/>
          <a:ext cx="0" cy="0"/>
          <a:chOff x="0" y="0"/>
          <a:chExt cx="0" cy="0"/>
        </a:xfrm>
      </p:grpSpPr>
      <p:grpSp>
        <p:nvGrpSpPr>
          <p:cNvPr id="7" name="Rühm 6">
            <a:extLst>
              <a:ext uri="{FF2B5EF4-FFF2-40B4-BE49-F238E27FC236}">
                <a16:creationId xmlns:a16="http://schemas.microsoft.com/office/drawing/2014/main" id="{253D06EB-DC90-473F-5902-9FD7AC3C75AC}"/>
              </a:ext>
            </a:extLst>
          </p:cNvPr>
          <p:cNvGrpSpPr/>
          <p:nvPr userDrawn="1"/>
        </p:nvGrpSpPr>
        <p:grpSpPr>
          <a:xfrm>
            <a:off x="-10209" y="3326497"/>
            <a:ext cx="8783273" cy="3531503"/>
            <a:chOff x="-10209" y="1820174"/>
            <a:chExt cx="8783273" cy="3531503"/>
          </a:xfrm>
        </p:grpSpPr>
        <p:sp>
          <p:nvSpPr>
            <p:cNvPr id="8" name="Võrdkülgne kolmnurk 7">
              <a:extLst>
                <a:ext uri="{FF2B5EF4-FFF2-40B4-BE49-F238E27FC236}">
                  <a16:creationId xmlns:a16="http://schemas.microsoft.com/office/drawing/2014/main" id="{EBC3FF5D-82B7-10C8-7CB9-E2687DEEB68F}"/>
                </a:ext>
              </a:extLst>
            </p:cNvPr>
            <p:cNvSpPr/>
            <p:nvPr userDrawn="1"/>
          </p:nvSpPr>
          <p:spPr>
            <a:xfrm>
              <a:off x="-10209" y="1820174"/>
              <a:ext cx="8783273" cy="1492514"/>
            </a:xfrm>
            <a:prstGeom prst="triangle">
              <a:avLst>
                <a:gd name="adj" fmla="val 0"/>
              </a:avLst>
            </a:prstGeom>
            <a:solidFill>
              <a:srgbClr val="332B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a:p>
          </p:txBody>
        </p:sp>
        <p:sp>
          <p:nvSpPr>
            <p:cNvPr id="9" name="Ristkülik 8">
              <a:extLst>
                <a:ext uri="{FF2B5EF4-FFF2-40B4-BE49-F238E27FC236}">
                  <a16:creationId xmlns:a16="http://schemas.microsoft.com/office/drawing/2014/main" id="{0FAD6E9A-DB2B-9A9E-E51C-9EAB99FBB058}"/>
                </a:ext>
              </a:extLst>
            </p:cNvPr>
            <p:cNvSpPr/>
            <p:nvPr userDrawn="1"/>
          </p:nvSpPr>
          <p:spPr>
            <a:xfrm>
              <a:off x="0" y="2893148"/>
              <a:ext cx="5788325" cy="2458529"/>
            </a:xfrm>
            <a:prstGeom prst="rect">
              <a:avLst/>
            </a:prstGeom>
            <a:solidFill>
              <a:srgbClr val="332B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a:p>
          </p:txBody>
        </p:sp>
      </p:grpSp>
      <p:sp>
        <p:nvSpPr>
          <p:cNvPr id="3" name="Rööpkülik 12">
            <a:extLst>
              <a:ext uri="{FF2B5EF4-FFF2-40B4-BE49-F238E27FC236}">
                <a16:creationId xmlns:a16="http://schemas.microsoft.com/office/drawing/2014/main" id="{ECFDF399-8E0E-E498-E56F-25E82C1AD254}"/>
              </a:ext>
            </a:extLst>
          </p:cNvPr>
          <p:cNvSpPr/>
          <p:nvPr userDrawn="1"/>
        </p:nvSpPr>
        <p:spPr>
          <a:xfrm>
            <a:off x="4270082" y="3143726"/>
            <a:ext cx="7921085" cy="3710975"/>
          </a:xfrm>
          <a:custGeom>
            <a:avLst/>
            <a:gdLst>
              <a:gd name="connsiteX0" fmla="*/ 0 w 5126966"/>
              <a:gd name="connsiteY0" fmla="*/ 2486025 h 2486025"/>
              <a:gd name="connsiteX1" fmla="*/ 621506 w 5126966"/>
              <a:gd name="connsiteY1" fmla="*/ 0 h 2486025"/>
              <a:gd name="connsiteX2" fmla="*/ 5126966 w 5126966"/>
              <a:gd name="connsiteY2" fmla="*/ 0 h 2486025"/>
              <a:gd name="connsiteX3" fmla="*/ 4505460 w 5126966"/>
              <a:gd name="connsiteY3" fmla="*/ 2486025 h 2486025"/>
              <a:gd name="connsiteX4" fmla="*/ 0 w 5126966"/>
              <a:gd name="connsiteY4" fmla="*/ 2486025 h 2486025"/>
              <a:gd name="connsiteX0" fmla="*/ 0 w 5143814"/>
              <a:gd name="connsiteY0" fmla="*/ 2486025 h 2486025"/>
              <a:gd name="connsiteX1" fmla="*/ 621506 w 5143814"/>
              <a:gd name="connsiteY1" fmla="*/ 0 h 2486025"/>
              <a:gd name="connsiteX2" fmla="*/ 5126966 w 5143814"/>
              <a:gd name="connsiteY2" fmla="*/ 0 h 2486025"/>
              <a:gd name="connsiteX3" fmla="*/ 5143814 w 5143814"/>
              <a:gd name="connsiteY3" fmla="*/ 2442893 h 2486025"/>
              <a:gd name="connsiteX4" fmla="*/ 0 w 5143814"/>
              <a:gd name="connsiteY4" fmla="*/ 2486025 h 2486025"/>
              <a:gd name="connsiteX0" fmla="*/ 0 w 5135188"/>
              <a:gd name="connsiteY0" fmla="*/ 2486025 h 2486025"/>
              <a:gd name="connsiteX1" fmla="*/ 621506 w 5135188"/>
              <a:gd name="connsiteY1" fmla="*/ 0 h 2486025"/>
              <a:gd name="connsiteX2" fmla="*/ 5126966 w 5135188"/>
              <a:gd name="connsiteY2" fmla="*/ 0 h 2486025"/>
              <a:gd name="connsiteX3" fmla="*/ 5135188 w 5135188"/>
              <a:gd name="connsiteY3" fmla="*/ 2460146 h 2486025"/>
              <a:gd name="connsiteX4" fmla="*/ 0 w 5135188"/>
              <a:gd name="connsiteY4" fmla="*/ 2486025 h 2486025"/>
              <a:gd name="connsiteX0" fmla="*/ 0 w 5127859"/>
              <a:gd name="connsiteY0" fmla="*/ 2486025 h 2486025"/>
              <a:gd name="connsiteX1" fmla="*/ 621506 w 5127859"/>
              <a:gd name="connsiteY1" fmla="*/ 0 h 2486025"/>
              <a:gd name="connsiteX2" fmla="*/ 5126966 w 5127859"/>
              <a:gd name="connsiteY2" fmla="*/ 0 h 2486025"/>
              <a:gd name="connsiteX3" fmla="*/ 5127749 w 5127859"/>
              <a:gd name="connsiteY3" fmla="*/ 2468772 h 2486025"/>
              <a:gd name="connsiteX4" fmla="*/ 0 w 5127859"/>
              <a:gd name="connsiteY4" fmla="*/ 2486025 h 2486025"/>
              <a:gd name="connsiteX0" fmla="*/ 0 w 5403110"/>
              <a:gd name="connsiteY0" fmla="*/ 2425640 h 2468772"/>
              <a:gd name="connsiteX1" fmla="*/ 896757 w 5403110"/>
              <a:gd name="connsiteY1" fmla="*/ 0 h 2468772"/>
              <a:gd name="connsiteX2" fmla="*/ 5402217 w 5403110"/>
              <a:gd name="connsiteY2" fmla="*/ 0 h 2468772"/>
              <a:gd name="connsiteX3" fmla="*/ 5403000 w 5403110"/>
              <a:gd name="connsiteY3" fmla="*/ 2468772 h 2468772"/>
              <a:gd name="connsiteX4" fmla="*/ 0 w 5403110"/>
              <a:gd name="connsiteY4" fmla="*/ 2425640 h 2468772"/>
              <a:gd name="connsiteX0" fmla="*/ 0 w 5403110"/>
              <a:gd name="connsiteY0" fmla="*/ 2425640 h 2468772"/>
              <a:gd name="connsiteX1" fmla="*/ 1127373 w 5403110"/>
              <a:gd name="connsiteY1" fmla="*/ 8627 h 2468772"/>
              <a:gd name="connsiteX2" fmla="*/ 5402217 w 5403110"/>
              <a:gd name="connsiteY2" fmla="*/ 0 h 2468772"/>
              <a:gd name="connsiteX3" fmla="*/ 5403000 w 5403110"/>
              <a:gd name="connsiteY3" fmla="*/ 2468772 h 2468772"/>
              <a:gd name="connsiteX4" fmla="*/ 0 w 5403110"/>
              <a:gd name="connsiteY4" fmla="*/ 2425640 h 2468772"/>
              <a:gd name="connsiteX0" fmla="*/ 0 w 6035444"/>
              <a:gd name="connsiteY0" fmla="*/ 3719602 h 3719602"/>
              <a:gd name="connsiteX1" fmla="*/ 1759707 w 6035444"/>
              <a:gd name="connsiteY1" fmla="*/ 8627 h 3719602"/>
              <a:gd name="connsiteX2" fmla="*/ 6034551 w 6035444"/>
              <a:gd name="connsiteY2" fmla="*/ 0 h 3719602"/>
              <a:gd name="connsiteX3" fmla="*/ 6035334 w 6035444"/>
              <a:gd name="connsiteY3" fmla="*/ 2468772 h 3719602"/>
              <a:gd name="connsiteX4" fmla="*/ 0 w 6035444"/>
              <a:gd name="connsiteY4" fmla="*/ 3719602 h 3719602"/>
              <a:gd name="connsiteX0" fmla="*/ 0 w 6034814"/>
              <a:gd name="connsiteY0" fmla="*/ 3719602 h 3745481"/>
              <a:gd name="connsiteX1" fmla="*/ 1759707 w 6034814"/>
              <a:gd name="connsiteY1" fmla="*/ 8627 h 3745481"/>
              <a:gd name="connsiteX2" fmla="*/ 6034551 w 6034814"/>
              <a:gd name="connsiteY2" fmla="*/ 0 h 3745481"/>
              <a:gd name="connsiteX3" fmla="*/ 6020457 w 6034814"/>
              <a:gd name="connsiteY3" fmla="*/ 3745481 h 3745481"/>
              <a:gd name="connsiteX4" fmla="*/ 0 w 6034814"/>
              <a:gd name="connsiteY4" fmla="*/ 3719602 h 3745481"/>
              <a:gd name="connsiteX0" fmla="*/ 0 w 6034956"/>
              <a:gd name="connsiteY0" fmla="*/ 3719602 h 3762734"/>
              <a:gd name="connsiteX1" fmla="*/ 1759707 w 6034956"/>
              <a:gd name="connsiteY1" fmla="*/ 8627 h 3762734"/>
              <a:gd name="connsiteX2" fmla="*/ 6034551 w 6034956"/>
              <a:gd name="connsiteY2" fmla="*/ 0 h 3762734"/>
              <a:gd name="connsiteX3" fmla="*/ 6027896 w 6034956"/>
              <a:gd name="connsiteY3" fmla="*/ 3762734 h 3762734"/>
              <a:gd name="connsiteX4" fmla="*/ 0 w 6034956"/>
              <a:gd name="connsiteY4" fmla="*/ 3719602 h 3762734"/>
              <a:gd name="connsiteX0" fmla="*/ 0 w 6808237"/>
              <a:gd name="connsiteY0" fmla="*/ 3710975 h 3754107"/>
              <a:gd name="connsiteX1" fmla="*/ 1759707 w 6808237"/>
              <a:gd name="connsiteY1" fmla="*/ 0 h 3754107"/>
              <a:gd name="connsiteX2" fmla="*/ 6808230 w 6808237"/>
              <a:gd name="connsiteY2" fmla="*/ 0 h 3754107"/>
              <a:gd name="connsiteX3" fmla="*/ 6027896 w 6808237"/>
              <a:gd name="connsiteY3" fmla="*/ 3754107 h 3754107"/>
              <a:gd name="connsiteX4" fmla="*/ 0 w 6808237"/>
              <a:gd name="connsiteY4" fmla="*/ 3710975 h 3754107"/>
              <a:gd name="connsiteX0" fmla="*/ 0 w 6823892"/>
              <a:gd name="connsiteY0" fmla="*/ 3710975 h 3710975"/>
              <a:gd name="connsiteX1" fmla="*/ 1759707 w 6823892"/>
              <a:gd name="connsiteY1" fmla="*/ 0 h 3710975"/>
              <a:gd name="connsiteX2" fmla="*/ 6808230 w 6823892"/>
              <a:gd name="connsiteY2" fmla="*/ 0 h 3710975"/>
              <a:gd name="connsiteX3" fmla="*/ 6823892 w 6823892"/>
              <a:gd name="connsiteY3" fmla="*/ 3693722 h 3710975"/>
              <a:gd name="connsiteX4" fmla="*/ 0 w 6823892"/>
              <a:gd name="connsiteY4" fmla="*/ 3710975 h 3710975"/>
              <a:gd name="connsiteX0" fmla="*/ 0 w 6830953"/>
              <a:gd name="connsiteY0" fmla="*/ 3710975 h 3710975"/>
              <a:gd name="connsiteX1" fmla="*/ 1759707 w 6830953"/>
              <a:gd name="connsiteY1" fmla="*/ 0 h 3710975"/>
              <a:gd name="connsiteX2" fmla="*/ 6830548 w 6830953"/>
              <a:gd name="connsiteY2" fmla="*/ 0 h 3710975"/>
              <a:gd name="connsiteX3" fmla="*/ 6823892 w 6830953"/>
              <a:gd name="connsiteY3" fmla="*/ 3693722 h 3710975"/>
              <a:gd name="connsiteX4" fmla="*/ 0 w 6830953"/>
              <a:gd name="connsiteY4" fmla="*/ 3710975 h 371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0953" h="3710975">
                <a:moveTo>
                  <a:pt x="0" y="3710975"/>
                </a:moveTo>
                <a:lnTo>
                  <a:pt x="1759707" y="0"/>
                </a:lnTo>
                <a:lnTo>
                  <a:pt x="6830548" y="0"/>
                </a:lnTo>
                <a:cubicBezTo>
                  <a:pt x="6833289" y="820049"/>
                  <a:pt x="6821151" y="2873673"/>
                  <a:pt x="6823892" y="3693722"/>
                </a:cubicBezTo>
                <a:lnTo>
                  <a:pt x="0" y="3710975"/>
                </a:lnTo>
                <a:close/>
              </a:path>
            </a:pathLst>
          </a:custGeom>
          <a:solidFill>
            <a:srgbClr val="E406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a:p>
        </p:txBody>
      </p:sp>
      <p:pic>
        <p:nvPicPr>
          <p:cNvPr id="10" name="Pilt 9" descr="Pilt, millel on kujutatud kuvatõmmis, vooluahel, elektroonika&#10;&#10;Kirjeldus on genereeritud automaatselt">
            <a:extLst>
              <a:ext uri="{FF2B5EF4-FFF2-40B4-BE49-F238E27FC236}">
                <a16:creationId xmlns:a16="http://schemas.microsoft.com/office/drawing/2014/main" id="{85E9A7C7-D1DB-A6A6-879D-B1F905D964D9}"/>
              </a:ext>
            </a:extLst>
          </p:cNvPr>
          <p:cNvPicPr>
            <a:picLocks noChangeAspect="1"/>
          </p:cNvPicPr>
          <p:nvPr userDrawn="1"/>
        </p:nvPicPr>
        <p:blipFill>
          <a:blip r:embed="rId2"/>
          <a:stretch>
            <a:fillRect/>
          </a:stretch>
        </p:blipFill>
        <p:spPr>
          <a:xfrm>
            <a:off x="479424" y="922060"/>
            <a:ext cx="11458811" cy="3113163"/>
          </a:xfrm>
          <a:prstGeom prst="rect">
            <a:avLst/>
          </a:prstGeom>
        </p:spPr>
      </p:pic>
      <p:pic>
        <p:nvPicPr>
          <p:cNvPr id="5" name="Pilt 4" descr="Pilt, millel on kujutatud tekst, Font, Graafika, kuvatõmmis&#10;&#10;Kirjeldus on genereeritud automaatselt">
            <a:extLst>
              <a:ext uri="{FF2B5EF4-FFF2-40B4-BE49-F238E27FC236}">
                <a16:creationId xmlns:a16="http://schemas.microsoft.com/office/drawing/2014/main" id="{B95CF3B3-F14A-1F3D-F0F1-2CD66DBE8CCD}"/>
              </a:ext>
            </a:extLst>
          </p:cNvPr>
          <p:cNvPicPr>
            <a:picLocks noChangeAspect="1"/>
          </p:cNvPicPr>
          <p:nvPr userDrawn="1"/>
        </p:nvPicPr>
        <p:blipFill>
          <a:blip r:embed="rId3"/>
          <a:stretch>
            <a:fillRect/>
          </a:stretch>
        </p:blipFill>
        <p:spPr>
          <a:xfrm>
            <a:off x="479426" y="5761439"/>
            <a:ext cx="3505978" cy="583799"/>
          </a:xfrm>
          <a:prstGeom prst="rect">
            <a:avLst/>
          </a:prstGeom>
        </p:spPr>
      </p:pic>
      <p:sp>
        <p:nvSpPr>
          <p:cNvPr id="6" name="Text Placeholder 9">
            <a:extLst>
              <a:ext uri="{FF2B5EF4-FFF2-40B4-BE49-F238E27FC236}">
                <a16:creationId xmlns:a16="http://schemas.microsoft.com/office/drawing/2014/main" id="{E3F8F3CD-B427-4CDD-9A77-CE9B5003BA01}"/>
              </a:ext>
            </a:extLst>
          </p:cNvPr>
          <p:cNvSpPr>
            <a:spLocks noGrp="1"/>
          </p:cNvSpPr>
          <p:nvPr>
            <p:ph type="body" sz="quarter" idx="13" hasCustomPrompt="1"/>
          </p:nvPr>
        </p:nvSpPr>
        <p:spPr>
          <a:xfrm>
            <a:off x="6461481" y="4230319"/>
            <a:ext cx="4818968" cy="1385478"/>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2900" b="1" i="0" cap="all" baseline="0">
                <a:solidFill>
                  <a:schemeClr val="bg1"/>
                </a:solidFill>
                <a:latin typeface="Verdana" charset="0"/>
              </a:defRPr>
            </a:lvl1pPr>
          </a:lstStyle>
          <a:p>
            <a:pPr lvl="0"/>
            <a:r>
              <a:rPr lang="et-EE"/>
              <a:t>Vaheslaidi pealkiri</a:t>
            </a:r>
          </a:p>
          <a:p>
            <a:pPr lvl="0"/>
            <a:r>
              <a:rPr lang="et-EE"/>
              <a:t>Vajadusel ka kahel või kolmel real</a:t>
            </a:r>
            <a:endParaRPr lang="en-US"/>
          </a:p>
        </p:txBody>
      </p:sp>
    </p:spTree>
    <p:extLst>
      <p:ext uri="{BB962C8B-B14F-4D97-AF65-F5344CB8AC3E}">
        <p14:creationId xmlns:p14="http://schemas.microsoft.com/office/powerpoint/2010/main" val="2508366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imane slaid">
    <p:spTree>
      <p:nvGrpSpPr>
        <p:cNvPr id="1" name=""/>
        <p:cNvGrpSpPr/>
        <p:nvPr/>
      </p:nvGrpSpPr>
      <p:grpSpPr>
        <a:xfrm>
          <a:off x="0" y="0"/>
          <a:ext cx="0" cy="0"/>
          <a:chOff x="0" y="0"/>
          <a:chExt cx="0" cy="0"/>
        </a:xfrm>
      </p:grpSpPr>
      <p:sp>
        <p:nvSpPr>
          <p:cNvPr id="2" name="Ristkülik 1">
            <a:extLst>
              <a:ext uri="{FF2B5EF4-FFF2-40B4-BE49-F238E27FC236}">
                <a16:creationId xmlns:a16="http://schemas.microsoft.com/office/drawing/2014/main" id="{306CBF41-5828-7B2C-D0A0-DE454559A49F}"/>
              </a:ext>
            </a:extLst>
          </p:cNvPr>
          <p:cNvSpPr/>
          <p:nvPr userDrawn="1"/>
        </p:nvSpPr>
        <p:spPr>
          <a:xfrm>
            <a:off x="-1" y="0"/>
            <a:ext cx="12192001" cy="4961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a:p>
        </p:txBody>
      </p:sp>
      <p:sp>
        <p:nvSpPr>
          <p:cNvPr id="6" name="Rööpkülik 12">
            <a:extLst>
              <a:ext uri="{FF2B5EF4-FFF2-40B4-BE49-F238E27FC236}">
                <a16:creationId xmlns:a16="http://schemas.microsoft.com/office/drawing/2014/main" id="{9339C087-15D4-3007-16A9-79E1140CB532}"/>
              </a:ext>
            </a:extLst>
          </p:cNvPr>
          <p:cNvSpPr/>
          <p:nvPr userDrawn="1"/>
        </p:nvSpPr>
        <p:spPr>
          <a:xfrm>
            <a:off x="5926346" y="1628775"/>
            <a:ext cx="6265377" cy="2468772"/>
          </a:xfrm>
          <a:custGeom>
            <a:avLst/>
            <a:gdLst>
              <a:gd name="connsiteX0" fmla="*/ 0 w 5126966"/>
              <a:gd name="connsiteY0" fmla="*/ 2486025 h 2486025"/>
              <a:gd name="connsiteX1" fmla="*/ 621506 w 5126966"/>
              <a:gd name="connsiteY1" fmla="*/ 0 h 2486025"/>
              <a:gd name="connsiteX2" fmla="*/ 5126966 w 5126966"/>
              <a:gd name="connsiteY2" fmla="*/ 0 h 2486025"/>
              <a:gd name="connsiteX3" fmla="*/ 4505460 w 5126966"/>
              <a:gd name="connsiteY3" fmla="*/ 2486025 h 2486025"/>
              <a:gd name="connsiteX4" fmla="*/ 0 w 5126966"/>
              <a:gd name="connsiteY4" fmla="*/ 2486025 h 2486025"/>
              <a:gd name="connsiteX0" fmla="*/ 0 w 5143814"/>
              <a:gd name="connsiteY0" fmla="*/ 2486025 h 2486025"/>
              <a:gd name="connsiteX1" fmla="*/ 621506 w 5143814"/>
              <a:gd name="connsiteY1" fmla="*/ 0 h 2486025"/>
              <a:gd name="connsiteX2" fmla="*/ 5126966 w 5143814"/>
              <a:gd name="connsiteY2" fmla="*/ 0 h 2486025"/>
              <a:gd name="connsiteX3" fmla="*/ 5143814 w 5143814"/>
              <a:gd name="connsiteY3" fmla="*/ 2442893 h 2486025"/>
              <a:gd name="connsiteX4" fmla="*/ 0 w 5143814"/>
              <a:gd name="connsiteY4" fmla="*/ 2486025 h 2486025"/>
              <a:gd name="connsiteX0" fmla="*/ 0 w 5135188"/>
              <a:gd name="connsiteY0" fmla="*/ 2486025 h 2486025"/>
              <a:gd name="connsiteX1" fmla="*/ 621506 w 5135188"/>
              <a:gd name="connsiteY1" fmla="*/ 0 h 2486025"/>
              <a:gd name="connsiteX2" fmla="*/ 5126966 w 5135188"/>
              <a:gd name="connsiteY2" fmla="*/ 0 h 2486025"/>
              <a:gd name="connsiteX3" fmla="*/ 5135188 w 5135188"/>
              <a:gd name="connsiteY3" fmla="*/ 2460146 h 2486025"/>
              <a:gd name="connsiteX4" fmla="*/ 0 w 5135188"/>
              <a:gd name="connsiteY4" fmla="*/ 2486025 h 2486025"/>
              <a:gd name="connsiteX0" fmla="*/ 0 w 5127859"/>
              <a:gd name="connsiteY0" fmla="*/ 2486025 h 2486025"/>
              <a:gd name="connsiteX1" fmla="*/ 621506 w 5127859"/>
              <a:gd name="connsiteY1" fmla="*/ 0 h 2486025"/>
              <a:gd name="connsiteX2" fmla="*/ 5126966 w 5127859"/>
              <a:gd name="connsiteY2" fmla="*/ 0 h 2486025"/>
              <a:gd name="connsiteX3" fmla="*/ 5127749 w 5127859"/>
              <a:gd name="connsiteY3" fmla="*/ 2468772 h 2486025"/>
              <a:gd name="connsiteX4" fmla="*/ 0 w 5127859"/>
              <a:gd name="connsiteY4" fmla="*/ 2486025 h 2486025"/>
              <a:gd name="connsiteX0" fmla="*/ 0 w 5403110"/>
              <a:gd name="connsiteY0" fmla="*/ 2425640 h 2468772"/>
              <a:gd name="connsiteX1" fmla="*/ 896757 w 5403110"/>
              <a:gd name="connsiteY1" fmla="*/ 0 h 2468772"/>
              <a:gd name="connsiteX2" fmla="*/ 5402217 w 5403110"/>
              <a:gd name="connsiteY2" fmla="*/ 0 h 2468772"/>
              <a:gd name="connsiteX3" fmla="*/ 5403000 w 5403110"/>
              <a:gd name="connsiteY3" fmla="*/ 2468772 h 2468772"/>
              <a:gd name="connsiteX4" fmla="*/ 0 w 5403110"/>
              <a:gd name="connsiteY4" fmla="*/ 2425640 h 2468772"/>
              <a:gd name="connsiteX0" fmla="*/ 0 w 5403110"/>
              <a:gd name="connsiteY0" fmla="*/ 2425640 h 2468772"/>
              <a:gd name="connsiteX1" fmla="*/ 1127373 w 5403110"/>
              <a:gd name="connsiteY1" fmla="*/ 8627 h 2468772"/>
              <a:gd name="connsiteX2" fmla="*/ 5402217 w 5403110"/>
              <a:gd name="connsiteY2" fmla="*/ 0 h 2468772"/>
              <a:gd name="connsiteX3" fmla="*/ 5403000 w 5403110"/>
              <a:gd name="connsiteY3" fmla="*/ 2468772 h 2468772"/>
              <a:gd name="connsiteX4" fmla="*/ 0 w 5403110"/>
              <a:gd name="connsiteY4" fmla="*/ 2425640 h 2468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110" h="2468772">
                <a:moveTo>
                  <a:pt x="0" y="2425640"/>
                </a:moveTo>
                <a:lnTo>
                  <a:pt x="1127373" y="8627"/>
                </a:lnTo>
                <a:lnTo>
                  <a:pt x="5402217" y="0"/>
                </a:lnTo>
                <a:cubicBezTo>
                  <a:pt x="5404958" y="820049"/>
                  <a:pt x="5400259" y="1648723"/>
                  <a:pt x="5403000" y="2468772"/>
                </a:cubicBezTo>
                <a:lnTo>
                  <a:pt x="0" y="2425640"/>
                </a:lnTo>
                <a:close/>
              </a:path>
            </a:pathLst>
          </a:custGeom>
          <a:solidFill>
            <a:srgbClr val="E406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a:p>
        </p:txBody>
      </p:sp>
      <p:grpSp>
        <p:nvGrpSpPr>
          <p:cNvPr id="7" name="Rühm 6">
            <a:extLst>
              <a:ext uri="{FF2B5EF4-FFF2-40B4-BE49-F238E27FC236}">
                <a16:creationId xmlns:a16="http://schemas.microsoft.com/office/drawing/2014/main" id="{434E3D41-AC6E-59D0-97B5-23B261A37F6C}"/>
              </a:ext>
            </a:extLst>
          </p:cNvPr>
          <p:cNvGrpSpPr/>
          <p:nvPr userDrawn="1"/>
        </p:nvGrpSpPr>
        <p:grpSpPr>
          <a:xfrm>
            <a:off x="-10209" y="1820174"/>
            <a:ext cx="8783273" cy="2950234"/>
            <a:chOff x="-10209" y="1820174"/>
            <a:chExt cx="8783273" cy="2950234"/>
          </a:xfrm>
        </p:grpSpPr>
        <p:sp>
          <p:nvSpPr>
            <p:cNvPr id="12" name="Võrdkülgne kolmnurk 11">
              <a:extLst>
                <a:ext uri="{FF2B5EF4-FFF2-40B4-BE49-F238E27FC236}">
                  <a16:creationId xmlns:a16="http://schemas.microsoft.com/office/drawing/2014/main" id="{DE08D488-7708-DAEB-3931-0D60F4FF549F}"/>
                </a:ext>
              </a:extLst>
            </p:cNvPr>
            <p:cNvSpPr/>
            <p:nvPr userDrawn="1"/>
          </p:nvSpPr>
          <p:spPr>
            <a:xfrm>
              <a:off x="-10209" y="1820174"/>
              <a:ext cx="8783273" cy="1492514"/>
            </a:xfrm>
            <a:prstGeom prst="triangle">
              <a:avLst>
                <a:gd name="adj" fmla="val 0"/>
              </a:avLst>
            </a:prstGeom>
            <a:solidFill>
              <a:srgbClr val="332B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a:p>
          </p:txBody>
        </p:sp>
        <p:sp>
          <p:nvSpPr>
            <p:cNvPr id="13" name="Ristkülik 12">
              <a:extLst>
                <a:ext uri="{FF2B5EF4-FFF2-40B4-BE49-F238E27FC236}">
                  <a16:creationId xmlns:a16="http://schemas.microsoft.com/office/drawing/2014/main" id="{B5921D93-328A-8E8E-C907-EB43E092E3E4}"/>
                </a:ext>
              </a:extLst>
            </p:cNvPr>
            <p:cNvSpPr/>
            <p:nvPr userDrawn="1"/>
          </p:nvSpPr>
          <p:spPr>
            <a:xfrm>
              <a:off x="0" y="2700068"/>
              <a:ext cx="1190445" cy="2070340"/>
            </a:xfrm>
            <a:prstGeom prst="rect">
              <a:avLst/>
            </a:prstGeom>
            <a:solidFill>
              <a:srgbClr val="332B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a:p>
          </p:txBody>
        </p:sp>
      </p:grpSp>
      <p:sp>
        <p:nvSpPr>
          <p:cNvPr id="14" name="Freeform 9">
            <a:extLst>
              <a:ext uri="{FF2B5EF4-FFF2-40B4-BE49-F238E27FC236}">
                <a16:creationId xmlns:a16="http://schemas.microsoft.com/office/drawing/2014/main" id="{53ABEF3C-EE0B-ED24-5EB2-5DD25E187DE4}"/>
              </a:ext>
            </a:extLst>
          </p:cNvPr>
          <p:cNvSpPr/>
          <p:nvPr userDrawn="1"/>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lt 15" descr="Pilt, millel on kujutatud Font, Graafika, logo, sümbol&#10;&#10;Kirjeldus on genereeritud automaatselt">
            <a:extLst>
              <a:ext uri="{FF2B5EF4-FFF2-40B4-BE49-F238E27FC236}">
                <a16:creationId xmlns:a16="http://schemas.microsoft.com/office/drawing/2014/main" id="{37C1A012-363E-7560-4D05-A9EF8DE3C445}"/>
              </a:ext>
            </a:extLst>
          </p:cNvPr>
          <p:cNvPicPr>
            <a:picLocks noChangeAspect="1"/>
          </p:cNvPicPr>
          <p:nvPr userDrawn="1"/>
        </p:nvPicPr>
        <p:blipFill rotWithShape="1">
          <a:blip r:embed="rId2"/>
          <a:srcRect l="12559" t="23263" r="11448" b="22140"/>
          <a:stretch/>
        </p:blipFill>
        <p:spPr>
          <a:xfrm>
            <a:off x="8773064" y="1897812"/>
            <a:ext cx="2691442" cy="1526876"/>
          </a:xfrm>
          <a:prstGeom prst="rect">
            <a:avLst/>
          </a:prstGeom>
        </p:spPr>
      </p:pic>
      <p:sp>
        <p:nvSpPr>
          <p:cNvPr id="17" name="TextBox 16">
            <a:extLst>
              <a:ext uri="{FF2B5EF4-FFF2-40B4-BE49-F238E27FC236}">
                <a16:creationId xmlns:a16="http://schemas.microsoft.com/office/drawing/2014/main" id="{83428A69-871D-76AA-C51F-9D6A314DE094}"/>
              </a:ext>
            </a:extLst>
          </p:cNvPr>
          <p:cNvSpPr txBox="1"/>
          <p:nvPr userDrawn="1"/>
        </p:nvSpPr>
        <p:spPr>
          <a:xfrm>
            <a:off x="878317" y="2898481"/>
            <a:ext cx="6359245" cy="400110"/>
          </a:xfrm>
          <a:prstGeom prst="rect">
            <a:avLst/>
          </a:prstGeom>
          <a:noFill/>
        </p:spPr>
        <p:txBody>
          <a:bodyPr wrap="square" rtlCol="0">
            <a:spAutoFit/>
          </a:bodyPr>
          <a:lstStyle/>
          <a:p>
            <a:r>
              <a:rPr lang="et-EE" sz="2000" b="1" kern="0" cap="all" baseline="0">
                <a:solidFill>
                  <a:schemeClr val="bg1"/>
                </a:solidFill>
                <a:effectLst/>
                <a:latin typeface="+mj-lt"/>
                <a:ea typeface="Calibri" panose="020F0502020204030204" pitchFamily="34" charset="0"/>
              </a:rPr>
              <a:t>Energiatehnoloogia instituut</a:t>
            </a:r>
            <a:endParaRPr lang="et-EE" sz="2000" b="1" cap="all" baseline="0">
              <a:solidFill>
                <a:schemeClr val="bg1"/>
              </a:solidFill>
              <a:latin typeface="+mj-lt"/>
            </a:endParaRPr>
          </a:p>
        </p:txBody>
      </p:sp>
      <p:sp>
        <p:nvSpPr>
          <p:cNvPr id="15" name="Freeform 14"/>
          <p:cNvSpPr/>
          <p:nvPr userDrawn="1"/>
        </p:nvSpPr>
        <p:spPr>
          <a:xfrm>
            <a:off x="8625" y="3321313"/>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p:cNvSpPr txBox="1">
            <a:spLocks noChangeArrowheads="1"/>
          </p:cNvSpPr>
          <p:nvPr userDrawn="1"/>
        </p:nvSpPr>
        <p:spPr bwMode="auto">
          <a:xfrm>
            <a:off x="0" y="-9921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endParaRPr lang="en-US" altLang="en-US"/>
          </a:p>
        </p:txBody>
      </p:sp>
      <p:sp>
        <p:nvSpPr>
          <p:cNvPr id="8" name="Text Placeholder 19"/>
          <p:cNvSpPr>
            <a:spLocks noGrp="1"/>
          </p:cNvSpPr>
          <p:nvPr>
            <p:ph type="body" sz="quarter" idx="11" hasCustomPrompt="1"/>
          </p:nvPr>
        </p:nvSpPr>
        <p:spPr>
          <a:xfrm>
            <a:off x="982403" y="4746646"/>
            <a:ext cx="10159444" cy="1638973"/>
          </a:xfrm>
          <a:prstGeom prst="rect">
            <a:avLst/>
          </a:prstGeom>
        </p:spPr>
        <p:txBody>
          <a:bodyPr lIns="0" tIns="0" rIns="0" bIns="0">
            <a:norm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3200" b="1" cap="all" baseline="0">
                <a:solidFill>
                  <a:schemeClr val="tx2"/>
                </a:solidFill>
                <a:latin typeface="Verdana" charset="0"/>
              </a:defRPr>
            </a:lvl1pPr>
            <a:lvl2pPr marL="0" indent="0">
              <a:spcBef>
                <a:spcPts val="1000"/>
              </a:spcBef>
              <a:buFontTx/>
              <a:buNone/>
              <a:defRPr sz="1600" b="0">
                <a:solidFill>
                  <a:schemeClr val="accent2"/>
                </a:solidFill>
              </a:defRPr>
            </a:lvl2pPr>
          </a:lstStyle>
          <a:p>
            <a:r>
              <a:rPr lang="en-US" altLang="en-US"/>
              <a:t>TALLINN</a:t>
            </a:r>
            <a:r>
              <a:rPr lang="et-EE" altLang="en-US"/>
              <a:t>A</a:t>
            </a:r>
            <a:r>
              <a:rPr lang="en-US" altLang="en-US"/>
              <a:t> </a:t>
            </a:r>
            <a:r>
              <a:rPr lang="et-EE" altLang="en-US"/>
              <a:t>TEHNIKAÜLIKOOL</a:t>
            </a:r>
            <a:endParaRPr lang="en-US" altLang="en-US"/>
          </a:p>
          <a:p>
            <a:r>
              <a:rPr lang="en-US" altLang="en-US" sz="1700" b="0" cap="none" err="1">
                <a:solidFill>
                  <a:schemeClr val="accent2"/>
                </a:solidFill>
              </a:rPr>
              <a:t>Ehitajate</a:t>
            </a:r>
            <a:r>
              <a:rPr lang="en-US" altLang="en-US" sz="1700" b="0" cap="none">
                <a:solidFill>
                  <a:schemeClr val="accent2"/>
                </a:solidFill>
              </a:rPr>
              <a:t> </a:t>
            </a:r>
            <a:r>
              <a:rPr lang="et-EE" altLang="en-US" sz="1700" b="0" cap="none">
                <a:solidFill>
                  <a:schemeClr val="accent2"/>
                </a:solidFill>
              </a:rPr>
              <a:t>tee</a:t>
            </a:r>
            <a:r>
              <a:rPr lang="en-US" altLang="en-US" sz="1700" b="0" cap="none">
                <a:solidFill>
                  <a:schemeClr val="accent2"/>
                </a:solidFill>
              </a:rPr>
              <a:t> 5, 19086 Tallinn</a:t>
            </a:r>
            <a:r>
              <a:rPr lang="et-EE" altLang="en-US" sz="1700" b="0" cap="none">
                <a:solidFill>
                  <a:schemeClr val="accent2"/>
                </a:solidFill>
              </a:rPr>
              <a:t>, </a:t>
            </a:r>
          </a:p>
          <a:p>
            <a:r>
              <a:rPr lang="et-EE" altLang="en-US" sz="1700" b="0" cap="none">
                <a:solidFill>
                  <a:schemeClr val="accent2"/>
                </a:solidFill>
              </a:rPr>
              <a:t>Tel </a:t>
            </a:r>
            <a:r>
              <a:rPr lang="en-US" altLang="en-US" sz="1700" b="0" cap="none">
                <a:solidFill>
                  <a:schemeClr val="accent2"/>
                </a:solidFill>
              </a:rPr>
              <a:t>620 2002 (</a:t>
            </a:r>
            <a:r>
              <a:rPr lang="et-EE" altLang="en-US" sz="1700" b="0" cap="none">
                <a:solidFill>
                  <a:schemeClr val="accent2"/>
                </a:solidFill>
              </a:rPr>
              <a:t>E-R</a:t>
            </a:r>
            <a:r>
              <a:rPr lang="en-US" altLang="en-US" sz="1700" b="0" cap="none">
                <a:solidFill>
                  <a:schemeClr val="accent2"/>
                </a:solidFill>
              </a:rPr>
              <a:t> 8.30–</a:t>
            </a:r>
            <a:r>
              <a:rPr lang="et-EE" altLang="en-US" sz="1700" b="0" cap="none">
                <a:solidFill>
                  <a:schemeClr val="accent2"/>
                </a:solidFill>
              </a:rPr>
              <a:t>17</a:t>
            </a:r>
            <a:r>
              <a:rPr lang="en-US" altLang="en-US" sz="1700" b="0" cap="none">
                <a:solidFill>
                  <a:schemeClr val="accent2"/>
                </a:solidFill>
              </a:rPr>
              <a:t>.00</a:t>
            </a:r>
            <a:r>
              <a:rPr lang="et-EE" altLang="en-US" sz="1700" b="0" cap="none">
                <a:solidFill>
                  <a:schemeClr val="accent2"/>
                </a:solidFill>
              </a:rPr>
              <a:t>)</a:t>
            </a:r>
            <a:endParaRPr lang="en-US" altLang="en-US" sz="1700" cap="none">
              <a:solidFill>
                <a:schemeClr val="accent2"/>
              </a:solidFill>
            </a:endParaRPr>
          </a:p>
          <a:p>
            <a:r>
              <a:rPr lang="en-US" altLang="en-US" sz="1700" cap="none">
                <a:solidFill>
                  <a:schemeClr val="accent2"/>
                </a:solidFill>
                <a:latin typeface="Verdana" panose="020B0604030504040204" pitchFamily="34" charset="0"/>
              </a:rPr>
              <a:t>t</a:t>
            </a:r>
            <a:r>
              <a:rPr lang="et-EE" altLang="en-US" sz="1700" cap="none" err="1">
                <a:solidFill>
                  <a:schemeClr val="accent2"/>
                </a:solidFill>
                <a:latin typeface="Verdana" panose="020B0604030504040204" pitchFamily="34" charset="0"/>
              </a:rPr>
              <a:t>altech</a:t>
            </a:r>
            <a:r>
              <a:rPr lang="en-US" altLang="en-US" sz="1700" cap="none">
                <a:solidFill>
                  <a:schemeClr val="accent2"/>
                </a:solidFill>
                <a:latin typeface="Verdana" panose="020B0604030504040204" pitchFamily="34" charset="0"/>
              </a:rPr>
              <a:t>.</a:t>
            </a:r>
            <a:r>
              <a:rPr lang="en-US" altLang="en-US" sz="1700" cap="none" err="1">
                <a:solidFill>
                  <a:schemeClr val="accent2"/>
                </a:solidFill>
                <a:latin typeface="Verdana" panose="020B0604030504040204" pitchFamily="34" charset="0"/>
              </a:rPr>
              <a:t>ee</a:t>
            </a:r>
            <a:endParaRPr lang="en-US" altLang="en-US" sz="1700" cap="none">
              <a:solidFill>
                <a:schemeClr val="accent2"/>
              </a:solidFill>
            </a:endParaRPr>
          </a:p>
        </p:txBody>
      </p:sp>
      <p:pic>
        <p:nvPicPr>
          <p:cNvPr id="11" name="Pilt 10">
            <a:extLst>
              <a:ext uri="{FF2B5EF4-FFF2-40B4-BE49-F238E27FC236}">
                <a16:creationId xmlns:a16="http://schemas.microsoft.com/office/drawing/2014/main" id="{DD7537F7-2CFF-4E0D-9BE3-AB79CC0BE8A8}"/>
              </a:ext>
            </a:extLst>
          </p:cNvPr>
          <p:cNvPicPr>
            <a:picLocks noChangeAspect="1"/>
          </p:cNvPicPr>
          <p:nvPr userDrawn="1"/>
        </p:nvPicPr>
        <p:blipFill>
          <a:blip r:embed="rId3"/>
          <a:stretch>
            <a:fillRect/>
          </a:stretch>
        </p:blipFill>
        <p:spPr>
          <a:xfrm>
            <a:off x="8693884" y="5965105"/>
            <a:ext cx="2446760" cy="394639"/>
          </a:xfrm>
          <a:prstGeom prst="rect">
            <a:avLst/>
          </a:prstGeom>
        </p:spPr>
      </p:pic>
      <p:pic>
        <p:nvPicPr>
          <p:cNvPr id="19" name="Pilt 18" descr="Pilt, millel on kujutatud kuvatõmmis, vooluahel, elektroonika&#10;&#10;Kirjeldus on genereeritud automaatselt">
            <a:extLst>
              <a:ext uri="{FF2B5EF4-FFF2-40B4-BE49-F238E27FC236}">
                <a16:creationId xmlns:a16="http://schemas.microsoft.com/office/drawing/2014/main" id="{3694F4EF-91BE-A7E4-62B2-81101E6B94D3}"/>
              </a:ext>
            </a:extLst>
          </p:cNvPr>
          <p:cNvPicPr>
            <a:picLocks noChangeAspect="1"/>
          </p:cNvPicPr>
          <p:nvPr userDrawn="1"/>
        </p:nvPicPr>
        <p:blipFill>
          <a:blip r:embed="rId4"/>
          <a:stretch>
            <a:fillRect/>
          </a:stretch>
        </p:blipFill>
        <p:spPr>
          <a:xfrm>
            <a:off x="802255" y="122452"/>
            <a:ext cx="10705381" cy="2908469"/>
          </a:xfrm>
          <a:prstGeom prst="rect">
            <a:avLst/>
          </a:prstGeom>
        </p:spPr>
      </p:pic>
    </p:spTree>
    <p:extLst>
      <p:ext uri="{BB962C8B-B14F-4D97-AF65-F5344CB8AC3E}">
        <p14:creationId xmlns:p14="http://schemas.microsoft.com/office/powerpoint/2010/main" val="2075138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id kahanevas järjekorras">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479424" y="549275"/>
            <a:ext cx="10494517" cy="81088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a:t>Redigeeri juhtslaidi</a:t>
            </a:r>
          </a:p>
          <a:p>
            <a:pPr lvl="0"/>
            <a:r>
              <a:rPr lang="et-EE"/>
              <a:t>Vajadusel kahel real</a:t>
            </a:r>
            <a:endParaRPr lang="en-US"/>
          </a:p>
        </p:txBody>
      </p:sp>
      <p:sp>
        <p:nvSpPr>
          <p:cNvPr id="4" name="Text Placeholder 11">
            <a:extLst>
              <a:ext uri="{FF2B5EF4-FFF2-40B4-BE49-F238E27FC236}">
                <a16:creationId xmlns:a16="http://schemas.microsoft.com/office/drawing/2014/main" id="{D3B3BC33-8ABA-48F1-BFB4-DE482C7C785A}"/>
              </a:ext>
            </a:extLst>
          </p:cNvPr>
          <p:cNvSpPr>
            <a:spLocks noGrp="1"/>
          </p:cNvSpPr>
          <p:nvPr>
            <p:ph type="body" sz="quarter" idx="16" hasCustomPrompt="1"/>
          </p:nvPr>
        </p:nvSpPr>
        <p:spPr>
          <a:xfrm>
            <a:off x="2171700" y="1576024"/>
            <a:ext cx="8802241" cy="3940539"/>
          </a:xfrm>
          <a:prstGeom prst="rect">
            <a:avLst/>
          </a:prstGeom>
        </p:spPr>
        <p:txBody>
          <a:bodyPr lIns="0" tIns="0" rIns="0" bIns="0"/>
          <a:lstStyle>
            <a:lvl1pPr marL="285750" marR="0" indent="-285750" algn="l" defTabSz="914400" rtl="0" eaLnBrk="1" fontAlgn="auto" latinLnBrk="0" hangingPunct="1">
              <a:lnSpc>
                <a:spcPct val="100000"/>
              </a:lnSpc>
              <a:spcBef>
                <a:spcPts val="500"/>
              </a:spcBef>
              <a:spcAft>
                <a:spcPts val="0"/>
              </a:spcAft>
              <a:buClr>
                <a:srgbClr val="E4067E"/>
              </a:buClr>
              <a:buSzTx/>
              <a:buFont typeface="Wingdings" panose="05000000000000000000" pitchFamily="2" charset="2"/>
              <a:buChar char="§"/>
              <a:tabLst/>
              <a:defRPr sz="1800" baseline="0">
                <a:solidFill>
                  <a:srgbClr val="332B60"/>
                </a:solidFill>
                <a:latin typeface="Verdana" charset="0"/>
              </a:defRPr>
            </a:lvl1pPr>
            <a:lvl2pPr marL="536575" indent="-263525">
              <a:lnSpc>
                <a:spcPct val="100000"/>
              </a:lnSpc>
              <a:spcBef>
                <a:spcPts val="500"/>
              </a:spcBef>
              <a:buClr>
                <a:srgbClr val="E4067E"/>
              </a:buClr>
              <a:buFont typeface="Wingdings" panose="05000000000000000000" pitchFamily="2" charset="2"/>
              <a:buChar char="§"/>
              <a:defRPr sz="1600">
                <a:solidFill>
                  <a:srgbClr val="332B60"/>
                </a:solidFill>
              </a:defRPr>
            </a:lvl2pPr>
            <a:lvl3pPr marL="809625" indent="-273050">
              <a:lnSpc>
                <a:spcPct val="100000"/>
              </a:lnSpc>
              <a:spcBef>
                <a:spcPts val="500"/>
              </a:spcBef>
              <a:buClr>
                <a:srgbClr val="E4067E"/>
              </a:buClr>
              <a:buFont typeface="Wingdings" panose="05000000000000000000" pitchFamily="2" charset="2"/>
              <a:buChar char="§"/>
              <a:defRPr sz="1400">
                <a:solidFill>
                  <a:srgbClr val="332B60"/>
                </a:solidFill>
              </a:defRPr>
            </a:lvl3pPr>
            <a:lvl4pPr marL="1600200" marR="0" indent="-790575" algn="l" defTabSz="914400" rtl="0" eaLnBrk="1" fontAlgn="base" latinLnBrk="0" hangingPunct="1">
              <a:lnSpc>
                <a:spcPct val="100000"/>
              </a:lnSpc>
              <a:spcBef>
                <a:spcPts val="500"/>
              </a:spcBef>
              <a:spcAft>
                <a:spcPct val="0"/>
              </a:spcAft>
              <a:buClr>
                <a:srgbClr val="E4067E"/>
              </a:buClr>
              <a:buSzTx/>
              <a:buFont typeface="Wingdings" panose="05000000000000000000" pitchFamily="2" charset="2"/>
              <a:buChar char="§"/>
              <a:tabLst/>
              <a:defRPr sz="1200">
                <a:solidFill>
                  <a:srgbClr val="332B60"/>
                </a:solidFill>
              </a:defRPr>
            </a:lvl4pPr>
            <a:lvl5pPr marL="2057400" marR="0" indent="-536575" algn="l" defTabSz="914400" rtl="0" eaLnBrk="1" fontAlgn="base" latinLnBrk="0" hangingPunct="1">
              <a:lnSpc>
                <a:spcPct val="100000"/>
              </a:lnSpc>
              <a:spcBef>
                <a:spcPts val="500"/>
              </a:spcBef>
              <a:spcAft>
                <a:spcPct val="0"/>
              </a:spcAft>
              <a:buClr>
                <a:srgbClr val="E4067E"/>
              </a:buClr>
              <a:buSzTx/>
              <a:buFont typeface="Wingdings" panose="05000000000000000000" pitchFamily="2" charset="2"/>
              <a:buChar char="§"/>
              <a:tabLst/>
              <a:defRPr sz="1000">
                <a:solidFill>
                  <a:srgbClr val="332B60"/>
                </a:solidFill>
              </a:defRPr>
            </a:lvl5pPr>
            <a:lvl6pPr marL="25146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6pPr>
            <a:lvl7pPr marL="29718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7pPr>
          </a:lstStyle>
          <a:p>
            <a:pPr lvl="0"/>
            <a:r>
              <a:rPr lang="et-EE"/>
              <a:t>Redigeeri teksti</a:t>
            </a:r>
          </a:p>
          <a:p>
            <a:pPr lvl="1"/>
            <a:r>
              <a:rPr lang="et-EE"/>
              <a:t>Redigeeri teksti</a:t>
            </a:r>
          </a:p>
          <a:p>
            <a:pPr lvl="2"/>
            <a:r>
              <a:rPr lang="et-EE"/>
              <a:t>Redigeeri teksti</a:t>
            </a:r>
          </a:p>
        </p:txBody>
      </p:sp>
      <p:sp>
        <p:nvSpPr>
          <p:cNvPr id="2" name="Date Placeholder 1">
            <a:extLst>
              <a:ext uri="{FF2B5EF4-FFF2-40B4-BE49-F238E27FC236}">
                <a16:creationId xmlns:a16="http://schemas.microsoft.com/office/drawing/2014/main" id="{EAB698FA-1067-F943-EE24-0D23A3F96E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B935CA-EF28-482C-9339-CF1380704E61}" type="datetime1">
              <a:rPr lang="en-US" smtClean="0"/>
              <a:t>5/18/2026</a:t>
            </a:fld>
            <a:endParaRPr lang="et-EE"/>
          </a:p>
        </p:txBody>
      </p:sp>
      <p:sp>
        <p:nvSpPr>
          <p:cNvPr id="3" name="Slide Number Placeholder 3">
            <a:extLst>
              <a:ext uri="{FF2B5EF4-FFF2-40B4-BE49-F238E27FC236}">
                <a16:creationId xmlns:a16="http://schemas.microsoft.com/office/drawing/2014/main" id="{D51F730E-005F-71A7-DD38-B3B2B10B38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A1387A-0BB2-46EE-A14A-56A01A39D322}" type="slidenum">
              <a:rPr lang="et-EE" smtClean="0"/>
              <a:t>‹#›</a:t>
            </a:fld>
            <a:endParaRPr lang="et-EE"/>
          </a:p>
        </p:txBody>
      </p:sp>
      <p:sp>
        <p:nvSpPr>
          <p:cNvPr id="6" name="Rectangle 5">
            <a:extLst>
              <a:ext uri="{FF2B5EF4-FFF2-40B4-BE49-F238E27FC236}">
                <a16:creationId xmlns:a16="http://schemas.microsoft.com/office/drawing/2014/main" id="{33F41F5F-E22B-1AF0-8FED-880EF582A7BB}"/>
              </a:ext>
            </a:extLst>
          </p:cNvPr>
          <p:cNvSpPr/>
          <p:nvPr userDrawn="1"/>
        </p:nvSpPr>
        <p:spPr>
          <a:xfrm>
            <a:off x="479424" y="5731933"/>
            <a:ext cx="3652309" cy="624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7" name="Picture 2" descr="SQUARES – Sustainability and Quality Assurance for Academic Governance and Redesign Engineering Studies">
            <a:extLst>
              <a:ext uri="{FF2B5EF4-FFF2-40B4-BE49-F238E27FC236}">
                <a16:creationId xmlns:a16="http://schemas.microsoft.com/office/drawing/2014/main" id="{27D58CAC-8F65-420E-F990-1A83FF1472C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033" y="5516563"/>
            <a:ext cx="1997113" cy="885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767682"/>
      </p:ext>
    </p:extLst>
  </p:cSld>
  <p:clrMapOvr>
    <a:masterClrMapping/>
  </p:clrMapOvr>
  <p:extLst>
    <p:ext uri="{DCECCB84-F9BA-43D5-87BE-67443E8EF086}">
      <p15:sldGuideLst xmlns:p15="http://schemas.microsoft.com/office/powerpoint/2012/main">
        <p15:guide id="2" orient="horz" pos="1026" userDrawn="1">
          <p15:clr>
            <a:srgbClr val="FBAE40"/>
          </p15:clr>
        </p15:guide>
        <p15:guide id="3" pos="136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id">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B5F7B326-813F-48FE-A89E-578AEFA0CE37}"/>
              </a:ext>
            </a:extLst>
          </p:cNvPr>
          <p:cNvSpPr>
            <a:spLocks noGrp="1"/>
          </p:cNvSpPr>
          <p:nvPr>
            <p:ph type="body" sz="quarter" idx="13" hasCustomPrompt="1"/>
          </p:nvPr>
        </p:nvSpPr>
        <p:spPr>
          <a:xfrm>
            <a:off x="479424" y="549275"/>
            <a:ext cx="10494517" cy="81088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a:t>Redigeeri juhtslaidi</a:t>
            </a:r>
          </a:p>
          <a:p>
            <a:pPr lvl="0"/>
            <a:r>
              <a:rPr lang="et-EE"/>
              <a:t>Vajadusel kahel real</a:t>
            </a:r>
            <a:endParaRPr lang="en-US"/>
          </a:p>
        </p:txBody>
      </p:sp>
      <p:sp>
        <p:nvSpPr>
          <p:cNvPr id="4" name="Text Placeholder 11">
            <a:extLst>
              <a:ext uri="{FF2B5EF4-FFF2-40B4-BE49-F238E27FC236}">
                <a16:creationId xmlns:a16="http://schemas.microsoft.com/office/drawing/2014/main" id="{48AB3674-C39F-4DA6-97F2-B4A2C52D87C4}"/>
              </a:ext>
            </a:extLst>
          </p:cNvPr>
          <p:cNvSpPr>
            <a:spLocks noGrp="1"/>
          </p:cNvSpPr>
          <p:nvPr>
            <p:ph type="body" sz="quarter" idx="16" hasCustomPrompt="1"/>
          </p:nvPr>
        </p:nvSpPr>
        <p:spPr>
          <a:xfrm>
            <a:off x="2171700" y="1577500"/>
            <a:ext cx="8802241" cy="3939063"/>
          </a:xfrm>
          <a:prstGeom prst="rect">
            <a:avLst/>
          </a:prstGeom>
        </p:spPr>
        <p:txBody>
          <a:bodyPr lIns="0" tIns="0" rIns="0" bIns="0">
            <a:normAutofit/>
          </a:bodyPr>
          <a:lstStyle>
            <a:lvl1pPr marL="358775" marR="0" indent="-358775" algn="l" defTabSz="914400" rtl="0" eaLnBrk="1" fontAlgn="auto" latinLnBrk="0" hangingPunct="1">
              <a:lnSpc>
                <a:spcPct val="100000"/>
              </a:lnSpc>
              <a:spcBef>
                <a:spcPts val="1000"/>
              </a:spcBef>
              <a:spcAft>
                <a:spcPts val="0"/>
              </a:spcAft>
              <a:buClr>
                <a:srgbClr val="E4067E"/>
              </a:buClr>
              <a:buSzTx/>
              <a:buFont typeface="Wingdings" panose="05000000000000000000" pitchFamily="2" charset="2"/>
              <a:buChar char="§"/>
              <a:tabLst/>
              <a:defRPr sz="1800" baseline="0">
                <a:solidFill>
                  <a:srgbClr val="332B60"/>
                </a:solidFill>
                <a:latin typeface="Verdana" charset="0"/>
              </a:defRPr>
            </a:lvl1pPr>
            <a:lvl2pPr marL="358775" indent="-358775">
              <a:lnSpc>
                <a:spcPct val="100000"/>
              </a:lnSpc>
              <a:buClr>
                <a:srgbClr val="E4067E"/>
              </a:buClr>
              <a:buFont typeface="Wingdings" panose="05000000000000000000" pitchFamily="2" charset="2"/>
              <a:buChar char="§"/>
              <a:tabLst/>
              <a:defRPr sz="1800">
                <a:solidFill>
                  <a:srgbClr val="332B60"/>
                </a:solidFill>
              </a:defRPr>
            </a:lvl2pPr>
            <a:lvl3pPr marL="358775" indent="-358775">
              <a:lnSpc>
                <a:spcPct val="100000"/>
              </a:lnSpc>
              <a:buClr>
                <a:srgbClr val="E4067E"/>
              </a:buClr>
              <a:buFont typeface="Wingdings" panose="05000000000000000000" pitchFamily="2" charset="2"/>
              <a:buChar char="§"/>
              <a:tabLst/>
              <a:defRPr sz="1800">
                <a:solidFill>
                  <a:srgbClr val="332B60"/>
                </a:solidFill>
              </a:defRPr>
            </a:lvl3pPr>
            <a:lvl4pPr marL="2057400" marR="0" indent="-205740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tab pos="444500" algn="l"/>
              </a:tabLst>
              <a:defRPr sz="1800">
                <a:solidFill>
                  <a:srgbClr val="332B60"/>
                </a:solidFill>
              </a:defRPr>
            </a:lvl4pPr>
            <a:lvl5pPr marL="2057400" marR="0" indent="-205740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tab pos="444500" algn="l"/>
              </a:tabLst>
              <a:defRPr sz="1800">
                <a:solidFill>
                  <a:srgbClr val="332B60"/>
                </a:solidFill>
              </a:defRPr>
            </a:lvl5pPr>
            <a:lvl6pPr marL="25146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6pPr>
            <a:lvl7pPr marL="29718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7pPr>
          </a:lstStyle>
          <a:p>
            <a:pPr lvl="0"/>
            <a:r>
              <a:rPr lang="et-EE"/>
              <a:t>Redigeeri teksti</a:t>
            </a:r>
          </a:p>
          <a:p>
            <a:pPr lvl="1"/>
            <a:r>
              <a:rPr lang="et-EE"/>
              <a:t>Redigeeri teksti</a:t>
            </a:r>
          </a:p>
          <a:p>
            <a:pPr lvl="2"/>
            <a:r>
              <a:rPr lang="et-EE"/>
              <a:t>Redigeeri teksti</a:t>
            </a:r>
          </a:p>
        </p:txBody>
      </p:sp>
      <p:sp>
        <p:nvSpPr>
          <p:cNvPr id="2" name="Date Placeholder 1">
            <a:extLst>
              <a:ext uri="{FF2B5EF4-FFF2-40B4-BE49-F238E27FC236}">
                <a16:creationId xmlns:a16="http://schemas.microsoft.com/office/drawing/2014/main" id="{6B7DBA9E-EEA1-BDCE-CE95-7142D44B80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5F6AADB-3271-4018-9CCD-5849DAD9118E}" type="datetime1">
              <a:rPr lang="en-US" smtClean="0"/>
              <a:t>5/18/2026</a:t>
            </a:fld>
            <a:endParaRPr lang="et-EE"/>
          </a:p>
        </p:txBody>
      </p:sp>
      <p:sp>
        <p:nvSpPr>
          <p:cNvPr id="5" name="Slide Number Placeholder 3">
            <a:extLst>
              <a:ext uri="{FF2B5EF4-FFF2-40B4-BE49-F238E27FC236}">
                <a16:creationId xmlns:a16="http://schemas.microsoft.com/office/drawing/2014/main" id="{B58D1A39-5A67-B60D-DE06-74D9A4CF73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A1387A-0BB2-46EE-A14A-56A01A39D322}" type="slidenum">
              <a:rPr lang="et-EE" smtClean="0"/>
              <a:t>‹#›</a:t>
            </a:fld>
            <a:endParaRPr lang="et-EE"/>
          </a:p>
        </p:txBody>
      </p:sp>
    </p:spTree>
    <p:extLst>
      <p:ext uri="{BB962C8B-B14F-4D97-AF65-F5344CB8AC3E}">
        <p14:creationId xmlns:p14="http://schemas.microsoft.com/office/powerpoint/2010/main" val="3639671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ja graafik">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5" y="549275"/>
            <a:ext cx="10494517" cy="80277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vl2pPr>
              <a:defRPr sz="2500"/>
            </a:lvl2pPr>
          </a:lstStyle>
          <a:p>
            <a:pPr lvl="0"/>
            <a:r>
              <a:rPr lang="et-EE"/>
              <a:t>Redigeeri juhtslaidi</a:t>
            </a:r>
          </a:p>
          <a:p>
            <a:pPr lvl="0"/>
            <a:r>
              <a:rPr lang="et-EE"/>
              <a:t>Vajadusel kahel real</a:t>
            </a:r>
            <a:endParaRPr lang="en-US"/>
          </a:p>
        </p:txBody>
      </p:sp>
      <p:sp>
        <p:nvSpPr>
          <p:cNvPr id="14" name="Chart Placeholder 13"/>
          <p:cNvSpPr>
            <a:spLocks noGrp="1"/>
          </p:cNvSpPr>
          <p:nvPr>
            <p:ph type="chart" sz="quarter" idx="15"/>
          </p:nvPr>
        </p:nvSpPr>
        <p:spPr>
          <a:xfrm>
            <a:off x="2180246" y="3119215"/>
            <a:ext cx="8802242" cy="2397349"/>
          </a:xfrm>
          <a:prstGeom prst="rect">
            <a:avLst/>
          </a:prstGeom>
        </p:spPr>
        <p:txBody>
          <a:bodyPr/>
          <a:lstStyle>
            <a:lvl1pPr marL="228600" indent="-228600">
              <a:buClr>
                <a:schemeClr val="accent1"/>
              </a:buClr>
              <a:buFont typeface="Wingdings" panose="05000000000000000000" pitchFamily="2" charset="2"/>
              <a:buChar char="§"/>
              <a:defRPr sz="1800">
                <a:solidFill>
                  <a:srgbClr val="332B60"/>
                </a:solidFill>
              </a:defRPr>
            </a:lvl1pPr>
          </a:lstStyle>
          <a:p>
            <a:pPr lvl="0"/>
            <a:r>
              <a:rPr lang="et-EE" noProof="0"/>
              <a:t>Diagrammi lisamiseks klõpsake ikooni</a:t>
            </a:r>
            <a:endParaRPr lang="en-US" noProof="0"/>
          </a:p>
        </p:txBody>
      </p:sp>
      <p:sp>
        <p:nvSpPr>
          <p:cNvPr id="16" name="Text Placeholder 15"/>
          <p:cNvSpPr>
            <a:spLocks noGrp="1"/>
          </p:cNvSpPr>
          <p:nvPr>
            <p:ph type="body" sz="quarter" idx="16" hasCustomPrompt="1"/>
          </p:nvPr>
        </p:nvSpPr>
        <p:spPr>
          <a:xfrm>
            <a:off x="2171700" y="2059533"/>
            <a:ext cx="8790444" cy="901807"/>
          </a:xfrm>
          <a:prstGeom prst="rect">
            <a:avLst/>
          </a:prstGeom>
        </p:spPr>
        <p:txBody>
          <a:bodyPr lIns="0" tIns="0" rIns="0" bIns="0"/>
          <a:lstStyle>
            <a:lvl1pPr marL="228600" indent="-228600">
              <a:lnSpc>
                <a:spcPct val="100000"/>
              </a:lnSpc>
              <a:spcBef>
                <a:spcPts val="500"/>
              </a:spcBef>
              <a:buClr>
                <a:srgbClr val="E4067E"/>
              </a:buClr>
              <a:buFont typeface="Wingdings" panose="05000000000000000000" pitchFamily="2" charset="2"/>
              <a:buChar char="§"/>
              <a:defRPr sz="1800" baseline="0">
                <a:solidFill>
                  <a:srgbClr val="332B60"/>
                </a:solidFill>
                <a:latin typeface="Verdana" charset="0"/>
              </a:defRPr>
            </a:lvl1pPr>
            <a:lvl2pPr marL="538163" indent="-273050">
              <a:lnSpc>
                <a:spcPct val="100000"/>
              </a:lnSpc>
              <a:spcBef>
                <a:spcPts val="500"/>
              </a:spcBef>
              <a:buClr>
                <a:srgbClr val="E4067E"/>
              </a:buClr>
              <a:buFont typeface="Wingdings" panose="05000000000000000000" pitchFamily="2" charset="2"/>
              <a:buChar char="§"/>
              <a:defRPr sz="1600">
                <a:solidFill>
                  <a:srgbClr val="332B60"/>
                </a:solidFill>
              </a:defRPr>
            </a:lvl2pPr>
            <a:lvl3pPr marL="803275" indent="-265113">
              <a:lnSpc>
                <a:spcPct val="100000"/>
              </a:lnSpc>
              <a:spcBef>
                <a:spcPts val="500"/>
              </a:spcBef>
              <a:buClr>
                <a:srgbClr val="E4067E"/>
              </a:buClr>
              <a:buFont typeface="Wingdings" panose="05000000000000000000" pitchFamily="2" charset="2"/>
              <a:buChar char="§"/>
              <a:defRPr sz="1400">
                <a:solidFill>
                  <a:srgbClr val="332B60"/>
                </a:solidFill>
              </a:defRPr>
            </a:lvl3pPr>
            <a:lvl4pPr marL="1371600" indent="0">
              <a:buFont typeface="Verdana" panose="020B0604030504040204" pitchFamily="34" charset="0"/>
              <a:buNone/>
              <a:defRPr/>
            </a:lvl4pPr>
          </a:lstStyle>
          <a:p>
            <a:pPr lvl="0"/>
            <a:r>
              <a:rPr lang="et-EE"/>
              <a:t>Redigeeri teksti</a:t>
            </a:r>
          </a:p>
          <a:p>
            <a:pPr lvl="1"/>
            <a:r>
              <a:rPr lang="et-EE"/>
              <a:t>Redigeeri teksti</a:t>
            </a:r>
          </a:p>
          <a:p>
            <a:pPr lvl="2"/>
            <a:r>
              <a:rPr lang="et-EE"/>
              <a:t>Redigeeri teksti</a:t>
            </a:r>
          </a:p>
          <a:p>
            <a:pPr lvl="2"/>
            <a:endParaRPr lang="et-EE"/>
          </a:p>
        </p:txBody>
      </p:sp>
      <p:sp>
        <p:nvSpPr>
          <p:cNvPr id="7" name="Text Placeholder 11"/>
          <p:cNvSpPr>
            <a:spLocks noGrp="1"/>
          </p:cNvSpPr>
          <p:nvPr>
            <p:ph type="body" sz="quarter" idx="18"/>
          </p:nvPr>
        </p:nvSpPr>
        <p:spPr>
          <a:xfrm>
            <a:off x="2171700" y="1586046"/>
            <a:ext cx="8790444" cy="413669"/>
          </a:xfrm>
          <a:prstGeom prst="rect">
            <a:avLst/>
          </a:prstGeom>
        </p:spPr>
        <p:txBody>
          <a:bodyPr lIns="0" tIns="0" rIns="0" bIns="0"/>
          <a:lstStyle>
            <a:lvl1pPr marL="0" marR="0" indent="0" algn="l" defTabSz="914400" rtl="0" eaLnBrk="1" fontAlgn="auto" latinLnBrk="0" hangingPunct="1">
              <a:lnSpc>
                <a:spcPct val="100000"/>
              </a:lnSpc>
              <a:spcBef>
                <a:spcPts val="500"/>
              </a:spcBef>
              <a:spcAft>
                <a:spcPts val="0"/>
              </a:spcAft>
              <a:buClrTx/>
              <a:buSzTx/>
              <a:buFont typeface="Wingdings" panose="05000000000000000000" pitchFamily="2" charset="2"/>
              <a:buNone/>
              <a:tabLst/>
              <a:defRPr sz="1800" baseline="0">
                <a:solidFill>
                  <a:srgbClr val="332B60"/>
                </a:solidFill>
                <a:latin typeface="Verdana" charset="0"/>
              </a:defRPr>
            </a:lvl1pPr>
          </a:lstStyle>
          <a:p>
            <a:pPr lvl="0"/>
            <a:r>
              <a:rPr lang="et-EE"/>
              <a:t>Klõpsake juhteksemplari tekstilaadide redigeerimiseks</a:t>
            </a:r>
          </a:p>
        </p:txBody>
      </p:sp>
      <p:sp>
        <p:nvSpPr>
          <p:cNvPr id="2" name="Date Placeholder 1">
            <a:extLst>
              <a:ext uri="{FF2B5EF4-FFF2-40B4-BE49-F238E27FC236}">
                <a16:creationId xmlns:a16="http://schemas.microsoft.com/office/drawing/2014/main" id="{6BC5A43C-B891-ECAD-FC73-DB0DB67BBE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CEA0FE3-8419-4FF6-AC26-DD4BB244A33C}" type="datetime1">
              <a:rPr lang="en-US" smtClean="0"/>
              <a:t>5/18/2026</a:t>
            </a:fld>
            <a:endParaRPr lang="et-EE"/>
          </a:p>
        </p:txBody>
      </p:sp>
      <p:sp>
        <p:nvSpPr>
          <p:cNvPr id="3" name="Slide Number Placeholder 3">
            <a:extLst>
              <a:ext uri="{FF2B5EF4-FFF2-40B4-BE49-F238E27FC236}">
                <a16:creationId xmlns:a16="http://schemas.microsoft.com/office/drawing/2014/main" id="{8B17E8C7-796D-1B60-9750-B1A910D959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A1387A-0BB2-46EE-A14A-56A01A39D322}" type="slidenum">
              <a:rPr lang="et-EE" smtClean="0"/>
              <a:t>‹#›</a:t>
            </a:fld>
            <a:endParaRPr lang="et-EE"/>
          </a:p>
        </p:txBody>
      </p:sp>
      <p:sp>
        <p:nvSpPr>
          <p:cNvPr id="4" name="Rectangle 3">
            <a:extLst>
              <a:ext uri="{FF2B5EF4-FFF2-40B4-BE49-F238E27FC236}">
                <a16:creationId xmlns:a16="http://schemas.microsoft.com/office/drawing/2014/main" id="{BD9AA41A-E1C2-40FF-09AC-3DC2D3EBDA5A}"/>
              </a:ext>
            </a:extLst>
          </p:cNvPr>
          <p:cNvSpPr/>
          <p:nvPr userDrawn="1"/>
        </p:nvSpPr>
        <p:spPr>
          <a:xfrm>
            <a:off x="479425" y="5715000"/>
            <a:ext cx="3821642" cy="641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5" name="Picture 2" descr="SQUARES – Sustainability and Quality Assurance for Academic Governance and Redesign Engineering Studies">
            <a:extLst>
              <a:ext uri="{FF2B5EF4-FFF2-40B4-BE49-F238E27FC236}">
                <a16:creationId xmlns:a16="http://schemas.microsoft.com/office/drawing/2014/main" id="{EEB772D7-2F6F-B071-CCBF-3187B245653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8533" y="5470911"/>
            <a:ext cx="1997113" cy="885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421693"/>
      </p:ext>
    </p:extLst>
  </p:cSld>
  <p:clrMapOvr>
    <a:masterClrMapping/>
  </p:clrMapOvr>
  <p:extLst>
    <p:ext uri="{DCECCB84-F9BA-43D5-87BE-67443E8EF086}">
      <p15:sldGuideLst xmlns:p15="http://schemas.microsoft.com/office/powerpoint/2012/main">
        <p15:guide id="2" orient="horz" pos="1026" userDrawn="1">
          <p15:clr>
            <a:srgbClr val="FBAE40"/>
          </p15:clr>
        </p15:guide>
        <p15:guide id="3" orient="horz" pos="399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lt">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4" y="549275"/>
            <a:ext cx="10656887" cy="810887"/>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a:t>Redigeeri juhtslaidi</a:t>
            </a:r>
          </a:p>
          <a:p>
            <a:pPr lvl="0"/>
            <a:r>
              <a:rPr lang="et-EE"/>
              <a:t>Vajadusel kahel real</a:t>
            </a:r>
            <a:endParaRPr lang="en-US"/>
          </a:p>
        </p:txBody>
      </p:sp>
      <p:sp>
        <p:nvSpPr>
          <p:cNvPr id="12" name="Text Placeholder 11"/>
          <p:cNvSpPr>
            <a:spLocks noGrp="1"/>
          </p:cNvSpPr>
          <p:nvPr>
            <p:ph type="body" sz="quarter" idx="14"/>
          </p:nvPr>
        </p:nvSpPr>
        <p:spPr>
          <a:xfrm>
            <a:off x="2180246" y="1586047"/>
            <a:ext cx="8964612" cy="388032"/>
          </a:xfrm>
          <a:prstGeom prst="rect">
            <a:avLst/>
          </a:prstGeom>
        </p:spPr>
        <p:txBody>
          <a:bodyPr lIns="0" tIns="0" rIns="0" bIns="0"/>
          <a:lstStyle>
            <a:lvl1pPr marL="228600" marR="0" indent="-228600" algn="l" defTabSz="914400" rtl="0" eaLnBrk="1" fontAlgn="auto" latinLnBrk="0" hangingPunct="1">
              <a:lnSpc>
                <a:spcPct val="100000"/>
              </a:lnSpc>
              <a:spcBef>
                <a:spcPts val="500"/>
              </a:spcBef>
              <a:spcAft>
                <a:spcPts val="0"/>
              </a:spcAft>
              <a:buClrTx/>
              <a:buSzTx/>
              <a:buFont typeface="Arial"/>
              <a:buNone/>
              <a:tabLst/>
              <a:defRPr sz="1800" baseline="0">
                <a:solidFill>
                  <a:srgbClr val="332B60"/>
                </a:solidFill>
                <a:latin typeface="Verdana" charset="0"/>
              </a:defRPr>
            </a:lvl1pPr>
          </a:lstStyle>
          <a:p>
            <a:pPr lvl="0"/>
            <a:r>
              <a:rPr lang="et-EE"/>
              <a:t>Klõpsake juhteksemplari tekstilaadide redigeerimiseks</a:t>
            </a:r>
          </a:p>
        </p:txBody>
      </p:sp>
      <p:sp>
        <p:nvSpPr>
          <p:cNvPr id="3" name="Picture Placeholder 2"/>
          <p:cNvSpPr>
            <a:spLocks noGrp="1"/>
          </p:cNvSpPr>
          <p:nvPr>
            <p:ph type="pic" sz="quarter" idx="16"/>
          </p:nvPr>
        </p:nvSpPr>
        <p:spPr>
          <a:xfrm>
            <a:off x="2180246" y="2110812"/>
            <a:ext cx="8964613" cy="3405752"/>
          </a:xfrm>
          <a:prstGeom prst="rect">
            <a:avLst/>
          </a:prstGeom>
        </p:spPr>
        <p:txBody>
          <a:bodyPr/>
          <a:lstStyle>
            <a:lvl1pPr marL="228600" indent="-228600">
              <a:buClr>
                <a:schemeClr val="accent1"/>
              </a:buClr>
              <a:buFont typeface="Wingdings" panose="05000000000000000000" pitchFamily="2" charset="2"/>
              <a:buChar char="§"/>
              <a:defRPr sz="1800">
                <a:solidFill>
                  <a:srgbClr val="332B60"/>
                </a:solidFill>
                <a:latin typeface="+mn-lt"/>
              </a:defRPr>
            </a:lvl1pPr>
          </a:lstStyle>
          <a:p>
            <a:pPr lvl="0"/>
            <a:r>
              <a:rPr lang="et-EE" noProof="0"/>
              <a:t>Pildi lisamiseks klõpsake ikooni</a:t>
            </a:r>
            <a:endParaRPr lang="en-US" noProof="0"/>
          </a:p>
        </p:txBody>
      </p:sp>
      <p:sp>
        <p:nvSpPr>
          <p:cNvPr id="2" name="Date Placeholder 1">
            <a:extLst>
              <a:ext uri="{FF2B5EF4-FFF2-40B4-BE49-F238E27FC236}">
                <a16:creationId xmlns:a16="http://schemas.microsoft.com/office/drawing/2014/main" id="{9DC5D7E5-490B-95D1-2D0F-972E93AA01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CBF8D20-ECE8-411C-83E8-CAE14AB70E16}" type="datetime1">
              <a:rPr lang="en-US" smtClean="0"/>
              <a:t>5/18/2026</a:t>
            </a:fld>
            <a:endParaRPr lang="et-EE"/>
          </a:p>
        </p:txBody>
      </p:sp>
      <p:sp>
        <p:nvSpPr>
          <p:cNvPr id="4" name="Slide Number Placeholder 3">
            <a:extLst>
              <a:ext uri="{FF2B5EF4-FFF2-40B4-BE49-F238E27FC236}">
                <a16:creationId xmlns:a16="http://schemas.microsoft.com/office/drawing/2014/main" id="{EE696E2F-6261-67CB-85AE-7A91BF3987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A1387A-0BB2-46EE-A14A-56A01A39D322}" type="slidenum">
              <a:rPr lang="et-EE" smtClean="0"/>
              <a:t>‹#›</a:t>
            </a:fld>
            <a:endParaRPr lang="et-EE"/>
          </a:p>
        </p:txBody>
      </p:sp>
    </p:spTree>
    <p:extLst>
      <p:ext uri="{BB962C8B-B14F-4D97-AF65-F5344CB8AC3E}">
        <p14:creationId xmlns:p14="http://schemas.microsoft.com/office/powerpoint/2010/main" val="2335592993"/>
      </p:ext>
    </p:extLst>
  </p:cSld>
  <p:clrMapOvr>
    <a:masterClrMapping/>
  </p:clrMapOvr>
  <p:extLst>
    <p:ext uri="{DCECCB84-F9BA-43D5-87BE-67443E8EF086}">
      <p15:sldGuideLst xmlns:p15="http://schemas.microsoft.com/office/powerpoint/2012/main">
        <p15:guide id="2" orient="horz" pos="3997" userDrawn="1">
          <p15:clr>
            <a:srgbClr val="FBAE40"/>
          </p15:clr>
        </p15:guide>
        <p15:guide id="3" orient="horz" pos="102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ja graafik 2">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479427" y="549275"/>
            <a:ext cx="6109380"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a:t>Redigeeri juhtslaidi</a:t>
            </a:r>
          </a:p>
          <a:p>
            <a:pPr lvl="0"/>
            <a:r>
              <a:rPr lang="et-EE"/>
              <a:t>Vajadusel kahel real</a:t>
            </a:r>
            <a:endParaRPr lang="en-US"/>
          </a:p>
        </p:txBody>
      </p:sp>
      <p:sp>
        <p:nvSpPr>
          <p:cNvPr id="12" name="Chart Placeholder 13"/>
          <p:cNvSpPr>
            <a:spLocks noGrp="1"/>
          </p:cNvSpPr>
          <p:nvPr>
            <p:ph type="chart" sz="quarter" idx="15"/>
          </p:nvPr>
        </p:nvSpPr>
        <p:spPr>
          <a:xfrm>
            <a:off x="6888163" y="557822"/>
            <a:ext cx="4248151" cy="4958741"/>
          </a:xfrm>
          <a:prstGeom prst="rect">
            <a:avLst/>
          </a:prstGeom>
        </p:spPr>
        <p:txBody>
          <a:bodyPr/>
          <a:lstStyle>
            <a:lvl1pPr marL="228600" indent="-228600">
              <a:buClr>
                <a:schemeClr val="accent1"/>
              </a:buClr>
              <a:buFont typeface="Wingdings" panose="05000000000000000000" pitchFamily="2" charset="2"/>
              <a:buChar char="§"/>
              <a:defRPr sz="1800">
                <a:solidFill>
                  <a:srgbClr val="332B60"/>
                </a:solidFill>
                <a:latin typeface="+mn-lt"/>
              </a:defRPr>
            </a:lvl1pPr>
          </a:lstStyle>
          <a:p>
            <a:pPr lvl="0"/>
            <a:r>
              <a:rPr lang="et-EE" noProof="0"/>
              <a:t>Diagrammi lisamiseks klõpsake ikooni</a:t>
            </a:r>
            <a:endParaRPr lang="en-US" noProof="0"/>
          </a:p>
        </p:txBody>
      </p:sp>
      <p:sp>
        <p:nvSpPr>
          <p:cNvPr id="17" name="Text Placeholder 11"/>
          <p:cNvSpPr>
            <a:spLocks noGrp="1"/>
          </p:cNvSpPr>
          <p:nvPr>
            <p:ph type="body" sz="quarter" idx="16" hasCustomPrompt="1"/>
          </p:nvPr>
        </p:nvSpPr>
        <p:spPr>
          <a:xfrm>
            <a:off x="2171700" y="1577500"/>
            <a:ext cx="4351731" cy="3939063"/>
          </a:xfrm>
          <a:prstGeom prst="rect">
            <a:avLst/>
          </a:prstGeom>
        </p:spPr>
        <p:txBody>
          <a:bodyPr lIns="0" tIns="0" rIns="0" bIns="0"/>
          <a:lstStyle>
            <a:lvl1pPr marL="285750" marR="0" indent="-285750" algn="l" defTabSz="914400" rtl="0" eaLnBrk="1" fontAlgn="auto" latinLnBrk="0" hangingPunct="1">
              <a:lnSpc>
                <a:spcPct val="100000"/>
              </a:lnSpc>
              <a:spcBef>
                <a:spcPts val="500"/>
              </a:spcBef>
              <a:spcAft>
                <a:spcPts val="0"/>
              </a:spcAft>
              <a:buClr>
                <a:srgbClr val="E4067E"/>
              </a:buClr>
              <a:buSzTx/>
              <a:buFont typeface="Wingdings" panose="05000000000000000000" pitchFamily="2" charset="2"/>
              <a:buChar char="§"/>
              <a:tabLst/>
              <a:defRPr sz="1800" baseline="0">
                <a:solidFill>
                  <a:srgbClr val="332B60"/>
                </a:solidFill>
                <a:latin typeface="Verdana" charset="0"/>
              </a:defRPr>
            </a:lvl1pPr>
            <a:lvl2pPr marL="538163" indent="-273050">
              <a:lnSpc>
                <a:spcPct val="100000"/>
              </a:lnSpc>
              <a:spcBef>
                <a:spcPts val="500"/>
              </a:spcBef>
              <a:buClr>
                <a:srgbClr val="E4067E"/>
              </a:buClr>
              <a:buFont typeface="Wingdings" panose="05000000000000000000" pitchFamily="2" charset="2"/>
              <a:buChar char="§"/>
              <a:defRPr sz="1600">
                <a:solidFill>
                  <a:srgbClr val="332B60"/>
                </a:solidFill>
              </a:defRPr>
            </a:lvl2pPr>
            <a:lvl3pPr marL="803275" indent="-265113">
              <a:lnSpc>
                <a:spcPct val="100000"/>
              </a:lnSpc>
              <a:spcBef>
                <a:spcPts val="500"/>
              </a:spcBef>
              <a:buClr>
                <a:srgbClr val="E4067E"/>
              </a:buClr>
              <a:buFont typeface="Wingdings" panose="05000000000000000000" pitchFamily="2" charset="2"/>
              <a:buChar char="§"/>
              <a:defRPr sz="1400">
                <a:solidFill>
                  <a:srgbClr val="332B60"/>
                </a:solidFill>
              </a:defRPr>
            </a:lvl3pPr>
            <a:lvl4pPr marL="1600200" marR="0" indent="-285750" algn="l" defTabSz="914400" rtl="0" eaLnBrk="1" fontAlgn="base" latinLnBrk="0" hangingPunct="1">
              <a:lnSpc>
                <a:spcPct val="100000"/>
              </a:lnSpc>
              <a:spcBef>
                <a:spcPts val="500"/>
              </a:spcBef>
              <a:spcAft>
                <a:spcPct val="0"/>
              </a:spcAft>
              <a:buClr>
                <a:srgbClr val="E4067E"/>
              </a:buClr>
              <a:buSzTx/>
              <a:buFont typeface="Wingdings" panose="05000000000000000000" pitchFamily="2" charset="2"/>
              <a:buChar char="§"/>
              <a:tabLst/>
              <a:defRPr sz="1200">
                <a:solidFill>
                  <a:srgbClr val="332B60"/>
                </a:solidFill>
              </a:defRPr>
            </a:lvl4pPr>
            <a:lvl5pPr marL="2057400" marR="0" indent="-285750" algn="l" defTabSz="914400" rtl="0" eaLnBrk="1" fontAlgn="base" latinLnBrk="0" hangingPunct="1">
              <a:lnSpc>
                <a:spcPct val="100000"/>
              </a:lnSpc>
              <a:spcBef>
                <a:spcPts val="500"/>
              </a:spcBef>
              <a:spcAft>
                <a:spcPct val="0"/>
              </a:spcAft>
              <a:buClr>
                <a:srgbClr val="E4067E"/>
              </a:buClr>
              <a:buSzTx/>
              <a:buFont typeface="Wingdings" panose="05000000000000000000" pitchFamily="2" charset="2"/>
              <a:buChar char="§"/>
              <a:tabLst/>
              <a:defRPr sz="1000">
                <a:solidFill>
                  <a:srgbClr val="332B60"/>
                </a:solidFill>
              </a:defRPr>
            </a:lvl5pPr>
            <a:lvl6pPr marL="25146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6pPr>
            <a:lvl7pPr marL="29718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7pPr>
          </a:lstStyle>
          <a:p>
            <a:pPr lvl="0"/>
            <a:r>
              <a:rPr lang="et-EE"/>
              <a:t>Redigeeri teksti</a:t>
            </a:r>
          </a:p>
          <a:p>
            <a:pPr lvl="1"/>
            <a:r>
              <a:rPr lang="et-EE"/>
              <a:t>Redigeeri teksti</a:t>
            </a:r>
          </a:p>
          <a:p>
            <a:pPr lvl="2"/>
            <a:r>
              <a:rPr lang="et-EE"/>
              <a:t>Redigeeri teksti</a:t>
            </a:r>
          </a:p>
          <a:p>
            <a:pPr marL="2057400" marR="0" lvl="4"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a:pPr>
            <a:endParaRPr lang="et-EE"/>
          </a:p>
        </p:txBody>
      </p:sp>
      <p:sp>
        <p:nvSpPr>
          <p:cNvPr id="2" name="Date Placeholder 1">
            <a:extLst>
              <a:ext uri="{FF2B5EF4-FFF2-40B4-BE49-F238E27FC236}">
                <a16:creationId xmlns:a16="http://schemas.microsoft.com/office/drawing/2014/main" id="{14D12757-FF0D-A6D7-A367-97D8D551DB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48C84C-7893-41A1-9902-F1D16A37502B}" type="datetime1">
              <a:rPr lang="en-US" smtClean="0"/>
              <a:t>5/18/2026</a:t>
            </a:fld>
            <a:endParaRPr lang="et-EE"/>
          </a:p>
        </p:txBody>
      </p:sp>
      <p:sp>
        <p:nvSpPr>
          <p:cNvPr id="3" name="Slide Number Placeholder 3">
            <a:extLst>
              <a:ext uri="{FF2B5EF4-FFF2-40B4-BE49-F238E27FC236}">
                <a16:creationId xmlns:a16="http://schemas.microsoft.com/office/drawing/2014/main" id="{54E6ECAB-11D6-EE0D-D2F5-16F2FD3F4D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A1387A-0BB2-46EE-A14A-56A01A39D322}" type="slidenum">
              <a:rPr lang="et-EE" smtClean="0"/>
              <a:t>‹#›</a:t>
            </a:fld>
            <a:endParaRPr lang="et-EE"/>
          </a:p>
        </p:txBody>
      </p:sp>
      <p:sp>
        <p:nvSpPr>
          <p:cNvPr id="4" name="Rectangle 3">
            <a:extLst>
              <a:ext uri="{FF2B5EF4-FFF2-40B4-BE49-F238E27FC236}">
                <a16:creationId xmlns:a16="http://schemas.microsoft.com/office/drawing/2014/main" id="{CDE28520-CA56-3C51-D4FA-24108A1A67F8}"/>
              </a:ext>
            </a:extLst>
          </p:cNvPr>
          <p:cNvSpPr/>
          <p:nvPr userDrawn="1"/>
        </p:nvSpPr>
        <p:spPr>
          <a:xfrm>
            <a:off x="389467" y="5706533"/>
            <a:ext cx="3818466" cy="649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5" name="Picture 2" descr="SQUARES – Sustainability and Quality Assurance for Academic Governance and Redesign Engineering Studies">
            <a:extLst>
              <a:ext uri="{FF2B5EF4-FFF2-40B4-BE49-F238E27FC236}">
                <a16:creationId xmlns:a16="http://schemas.microsoft.com/office/drawing/2014/main" id="{9D62610D-102D-998E-97AD-E3D87272A60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2687" y="5470911"/>
            <a:ext cx="1997113" cy="885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222815"/>
      </p:ext>
    </p:extLst>
  </p:cSld>
  <p:clrMapOvr>
    <a:masterClrMapping/>
  </p:clrMapOvr>
  <p:extLst>
    <p:ext uri="{DCECCB84-F9BA-43D5-87BE-67443E8EF086}">
      <p15:sldGuideLst xmlns:p15="http://schemas.microsoft.com/office/powerpoint/2012/main">
        <p15:guide id="1" pos="433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ja pilt">
    <p:spTree>
      <p:nvGrpSpPr>
        <p:cNvPr id="1" name=""/>
        <p:cNvGrpSpPr/>
        <p:nvPr/>
      </p:nvGrpSpPr>
      <p:grpSpPr>
        <a:xfrm>
          <a:off x="0" y="0"/>
          <a:ext cx="0" cy="0"/>
          <a:chOff x="0" y="0"/>
          <a:chExt cx="0" cy="0"/>
        </a:xfrm>
      </p:grpSpPr>
      <p:sp>
        <p:nvSpPr>
          <p:cNvPr id="12" name="Text Placeholder 9"/>
          <p:cNvSpPr>
            <a:spLocks noGrp="1"/>
          </p:cNvSpPr>
          <p:nvPr>
            <p:ph type="body" sz="quarter" idx="13" hasCustomPrompt="1"/>
          </p:nvPr>
        </p:nvSpPr>
        <p:spPr>
          <a:xfrm>
            <a:off x="479425" y="549275"/>
            <a:ext cx="6044006"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vl2pPr>
              <a:defRPr sz="2200" b="1" i="0"/>
            </a:lvl2pPr>
          </a:lstStyle>
          <a:p>
            <a:pPr lvl="0"/>
            <a:r>
              <a:rPr lang="et-EE"/>
              <a:t>Redigeeri juhtslaidi</a:t>
            </a:r>
          </a:p>
          <a:p>
            <a:pPr lvl="0"/>
            <a:r>
              <a:rPr lang="et-EE"/>
              <a:t>Vajadusel kahel real</a:t>
            </a:r>
            <a:endParaRPr lang="en-US"/>
          </a:p>
        </p:txBody>
      </p:sp>
      <p:sp>
        <p:nvSpPr>
          <p:cNvPr id="20" name="Picture Placeholder 19"/>
          <p:cNvSpPr>
            <a:spLocks noGrp="1"/>
          </p:cNvSpPr>
          <p:nvPr>
            <p:ph type="pic" sz="quarter" idx="17"/>
          </p:nvPr>
        </p:nvSpPr>
        <p:spPr>
          <a:xfrm>
            <a:off x="6888163" y="558068"/>
            <a:ext cx="4248151" cy="4958496"/>
          </a:xfrm>
          <a:prstGeom prst="rect">
            <a:avLst/>
          </a:prstGeom>
        </p:spPr>
        <p:txBody>
          <a:bodyPr/>
          <a:lstStyle>
            <a:lvl1pPr marL="228600" indent="-228600">
              <a:buClr>
                <a:schemeClr val="accent1"/>
              </a:buClr>
              <a:buFont typeface="Wingdings" panose="05000000000000000000" pitchFamily="2" charset="2"/>
              <a:buChar char="§"/>
              <a:defRPr sz="1800">
                <a:solidFill>
                  <a:srgbClr val="332B60"/>
                </a:solidFill>
              </a:defRPr>
            </a:lvl1pPr>
          </a:lstStyle>
          <a:p>
            <a:pPr lvl="0"/>
            <a:r>
              <a:rPr lang="et-EE" noProof="0"/>
              <a:t>Pildi lisamiseks klõpsake ikooni</a:t>
            </a:r>
            <a:endParaRPr lang="en-US" noProof="0"/>
          </a:p>
        </p:txBody>
      </p:sp>
      <p:sp>
        <p:nvSpPr>
          <p:cNvPr id="5" name="Text Placeholder 11">
            <a:extLst>
              <a:ext uri="{FF2B5EF4-FFF2-40B4-BE49-F238E27FC236}">
                <a16:creationId xmlns:a16="http://schemas.microsoft.com/office/drawing/2014/main" id="{D650766A-072E-4409-BD86-07610A213983}"/>
              </a:ext>
            </a:extLst>
          </p:cNvPr>
          <p:cNvSpPr>
            <a:spLocks noGrp="1"/>
          </p:cNvSpPr>
          <p:nvPr>
            <p:ph type="body" sz="quarter" idx="18" hasCustomPrompt="1"/>
          </p:nvPr>
        </p:nvSpPr>
        <p:spPr>
          <a:xfrm>
            <a:off x="2180492" y="1576026"/>
            <a:ext cx="4351731" cy="3940538"/>
          </a:xfrm>
          <a:prstGeom prst="rect">
            <a:avLst/>
          </a:prstGeom>
        </p:spPr>
        <p:txBody>
          <a:bodyPr lIns="0" tIns="0" rIns="0" bIns="0"/>
          <a:lstStyle>
            <a:lvl1pPr marL="285750" marR="0" indent="-285750" algn="l" defTabSz="914400" rtl="0" eaLnBrk="1" fontAlgn="auto" latinLnBrk="0" hangingPunct="1">
              <a:lnSpc>
                <a:spcPct val="100000"/>
              </a:lnSpc>
              <a:spcBef>
                <a:spcPts val="500"/>
              </a:spcBef>
              <a:spcAft>
                <a:spcPts val="0"/>
              </a:spcAft>
              <a:buClr>
                <a:srgbClr val="E4067E"/>
              </a:buClr>
              <a:buSzTx/>
              <a:buFont typeface="Wingdings" panose="05000000000000000000" pitchFamily="2" charset="2"/>
              <a:buChar char="§"/>
              <a:tabLst/>
              <a:defRPr sz="1800" baseline="0">
                <a:solidFill>
                  <a:srgbClr val="332B60"/>
                </a:solidFill>
                <a:latin typeface="Verdana" charset="0"/>
              </a:defRPr>
            </a:lvl1pPr>
            <a:lvl2pPr marL="536575" indent="-263525">
              <a:lnSpc>
                <a:spcPct val="100000"/>
              </a:lnSpc>
              <a:spcBef>
                <a:spcPts val="500"/>
              </a:spcBef>
              <a:buClr>
                <a:srgbClr val="E4067E"/>
              </a:buClr>
              <a:buFont typeface="Wingdings" panose="05000000000000000000" pitchFamily="2" charset="2"/>
              <a:buChar char="§"/>
              <a:defRPr sz="1600">
                <a:solidFill>
                  <a:srgbClr val="332B60"/>
                </a:solidFill>
              </a:defRPr>
            </a:lvl2pPr>
            <a:lvl3pPr marL="809625" indent="-273050">
              <a:lnSpc>
                <a:spcPct val="100000"/>
              </a:lnSpc>
              <a:spcBef>
                <a:spcPts val="500"/>
              </a:spcBef>
              <a:buClr>
                <a:srgbClr val="E4067E"/>
              </a:buClr>
              <a:buFont typeface="Wingdings" panose="05000000000000000000" pitchFamily="2" charset="2"/>
              <a:buChar char="§"/>
              <a:defRPr sz="1400">
                <a:solidFill>
                  <a:srgbClr val="332B60"/>
                </a:solidFill>
              </a:defRPr>
            </a:lvl3pPr>
            <a:lvl4pPr marL="1600200" marR="0" indent="-790575" algn="l" defTabSz="914400" rtl="0" eaLnBrk="1" fontAlgn="base" latinLnBrk="0" hangingPunct="1">
              <a:lnSpc>
                <a:spcPct val="100000"/>
              </a:lnSpc>
              <a:spcBef>
                <a:spcPts val="500"/>
              </a:spcBef>
              <a:spcAft>
                <a:spcPct val="0"/>
              </a:spcAft>
              <a:buClr>
                <a:srgbClr val="E4067E"/>
              </a:buClr>
              <a:buSzTx/>
              <a:buFont typeface="Wingdings" panose="05000000000000000000" pitchFamily="2" charset="2"/>
              <a:buChar char="§"/>
              <a:tabLst/>
              <a:defRPr sz="1200">
                <a:solidFill>
                  <a:srgbClr val="332B60"/>
                </a:solidFill>
              </a:defRPr>
            </a:lvl4pPr>
            <a:lvl5pPr marL="2057400" marR="0" indent="-285750" algn="l" defTabSz="914400" rtl="0" eaLnBrk="1" fontAlgn="base" latinLnBrk="0" hangingPunct="1">
              <a:lnSpc>
                <a:spcPct val="100000"/>
              </a:lnSpc>
              <a:spcBef>
                <a:spcPts val="500"/>
              </a:spcBef>
              <a:spcAft>
                <a:spcPct val="0"/>
              </a:spcAft>
              <a:buClr>
                <a:srgbClr val="E4067E"/>
              </a:buClr>
              <a:buSzTx/>
              <a:buFont typeface="Wingdings" panose="05000000000000000000" pitchFamily="2" charset="2"/>
              <a:buChar char="§"/>
              <a:tabLst/>
              <a:defRPr sz="1000">
                <a:solidFill>
                  <a:srgbClr val="332B60"/>
                </a:solidFill>
              </a:defRPr>
            </a:lvl5pPr>
            <a:lvl6pPr marL="25146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6pPr>
            <a:lvl7pPr marL="29718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7pPr>
          </a:lstStyle>
          <a:p>
            <a:pPr lvl="0"/>
            <a:r>
              <a:rPr lang="et-EE"/>
              <a:t>Redigeeri teksti</a:t>
            </a:r>
          </a:p>
          <a:p>
            <a:pPr lvl="1"/>
            <a:r>
              <a:rPr lang="et-EE"/>
              <a:t>Redigeeri teksti</a:t>
            </a:r>
          </a:p>
          <a:p>
            <a:pPr lvl="2"/>
            <a:r>
              <a:rPr lang="et-EE"/>
              <a:t>Redigeeri teksti</a:t>
            </a:r>
          </a:p>
        </p:txBody>
      </p:sp>
      <p:sp>
        <p:nvSpPr>
          <p:cNvPr id="2" name="Date Placeholder 1">
            <a:extLst>
              <a:ext uri="{FF2B5EF4-FFF2-40B4-BE49-F238E27FC236}">
                <a16:creationId xmlns:a16="http://schemas.microsoft.com/office/drawing/2014/main" id="{0C9E5720-A49C-908B-7913-CB09302F47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7763DED-F484-4449-BDD8-E71E88FDA3D9}" type="datetime1">
              <a:rPr lang="en-US" smtClean="0"/>
              <a:t>5/18/2026</a:t>
            </a:fld>
            <a:endParaRPr lang="et-EE"/>
          </a:p>
        </p:txBody>
      </p:sp>
      <p:sp>
        <p:nvSpPr>
          <p:cNvPr id="3" name="Slide Number Placeholder 3">
            <a:extLst>
              <a:ext uri="{FF2B5EF4-FFF2-40B4-BE49-F238E27FC236}">
                <a16:creationId xmlns:a16="http://schemas.microsoft.com/office/drawing/2014/main" id="{895E57C8-4CBD-A6EE-FE13-C3B3AE1B7B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A1387A-0BB2-46EE-A14A-56A01A39D322}" type="slidenum">
              <a:rPr lang="et-EE" smtClean="0"/>
              <a:t>‹#›</a:t>
            </a:fld>
            <a:endParaRPr lang="et-EE"/>
          </a:p>
        </p:txBody>
      </p:sp>
      <p:sp>
        <p:nvSpPr>
          <p:cNvPr id="4" name="Rectangle 3">
            <a:extLst>
              <a:ext uri="{FF2B5EF4-FFF2-40B4-BE49-F238E27FC236}">
                <a16:creationId xmlns:a16="http://schemas.microsoft.com/office/drawing/2014/main" id="{CDCD9522-9DFB-35A5-DDCA-EDE46D47666F}"/>
              </a:ext>
            </a:extLst>
          </p:cNvPr>
          <p:cNvSpPr/>
          <p:nvPr userDrawn="1"/>
        </p:nvSpPr>
        <p:spPr>
          <a:xfrm>
            <a:off x="479425" y="5698067"/>
            <a:ext cx="3516842" cy="6582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6" name="Picture 2" descr="SQUARES – Sustainability and Quality Assurance for Academic Governance and Redesign Engineering Studies">
            <a:extLst>
              <a:ext uri="{FF2B5EF4-FFF2-40B4-BE49-F238E27FC236}">
                <a16:creationId xmlns:a16="http://schemas.microsoft.com/office/drawing/2014/main" id="{2D13DFC8-6F31-E14C-E62E-234C3C773ED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3379" y="5584489"/>
            <a:ext cx="1997113" cy="885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01077"/>
      </p:ext>
    </p:extLst>
  </p:cSld>
  <p:clrMapOvr>
    <a:masterClrMapping/>
  </p:clrMapOvr>
  <p:extLst>
    <p:ext uri="{DCECCB84-F9BA-43D5-87BE-67443E8EF086}">
      <p15:sldGuideLst xmlns:p15="http://schemas.microsoft.com/office/powerpoint/2012/main">
        <p15:guide id="1" pos="433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graafikut">
    <p:spTree>
      <p:nvGrpSpPr>
        <p:cNvPr id="1" name=""/>
        <p:cNvGrpSpPr/>
        <p:nvPr/>
      </p:nvGrpSpPr>
      <p:grpSpPr>
        <a:xfrm>
          <a:off x="0" y="0"/>
          <a:ext cx="0" cy="0"/>
          <a:chOff x="0" y="0"/>
          <a:chExt cx="0" cy="0"/>
        </a:xfrm>
      </p:grpSpPr>
      <p:sp>
        <p:nvSpPr>
          <p:cNvPr id="14" name="Text Placeholder 11"/>
          <p:cNvSpPr>
            <a:spLocks noGrp="1"/>
          </p:cNvSpPr>
          <p:nvPr>
            <p:ph type="body" sz="quarter" idx="17" hasCustomPrompt="1"/>
          </p:nvPr>
        </p:nvSpPr>
        <p:spPr>
          <a:xfrm>
            <a:off x="2171700" y="5204390"/>
            <a:ext cx="4351731" cy="312174"/>
          </a:xfrm>
          <a:prstGeom prst="rect">
            <a:avLst/>
          </a:prstGeom>
        </p:spPr>
        <p:txBody>
          <a:bodyPr lIns="0" tIns="0" rIns="0" bIns="0">
            <a:normAutofit/>
          </a:bodyPr>
          <a:lstStyle>
            <a:lvl1pPr marL="228600" marR="0" indent="-228600" algn="l" defTabSz="914400" rtl="0" eaLnBrk="1" fontAlgn="auto" latinLnBrk="0" hangingPunct="1">
              <a:lnSpc>
                <a:spcPct val="100000"/>
              </a:lnSpc>
              <a:spcBef>
                <a:spcPts val="500"/>
              </a:spcBef>
              <a:spcAft>
                <a:spcPts val="0"/>
              </a:spcAft>
              <a:buClrTx/>
              <a:buSzTx/>
              <a:buFont typeface="Arial"/>
              <a:buNone/>
              <a:tabLst/>
              <a:defRPr sz="1600" baseline="0">
                <a:solidFill>
                  <a:srgbClr val="332B60"/>
                </a:solidFill>
                <a:latin typeface="Verdana" charset="0"/>
              </a:defRPr>
            </a:lvl1pPr>
          </a:lstStyle>
          <a:p>
            <a:pPr lvl="0"/>
            <a:r>
              <a:rPr lang="et-EE"/>
              <a:t>Redigeeri juhtslaidi tekstilaade</a:t>
            </a:r>
          </a:p>
        </p:txBody>
      </p:sp>
      <p:sp>
        <p:nvSpPr>
          <p:cNvPr id="8" name="Text Placeholder 9"/>
          <p:cNvSpPr>
            <a:spLocks noGrp="1"/>
          </p:cNvSpPr>
          <p:nvPr>
            <p:ph type="body" sz="quarter" idx="13" hasCustomPrompt="1"/>
          </p:nvPr>
        </p:nvSpPr>
        <p:spPr>
          <a:xfrm>
            <a:off x="479425" y="558471"/>
            <a:ext cx="10656888"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a:t>Redigeeri juhtslaidi</a:t>
            </a:r>
          </a:p>
          <a:p>
            <a:pPr lvl="0"/>
            <a:r>
              <a:rPr lang="et-EE"/>
              <a:t>Vajadusel kahel real</a:t>
            </a:r>
            <a:endParaRPr lang="en-US"/>
          </a:p>
        </p:txBody>
      </p:sp>
      <p:sp>
        <p:nvSpPr>
          <p:cNvPr id="20" name="Text Placeholder 11"/>
          <p:cNvSpPr>
            <a:spLocks noGrp="1"/>
          </p:cNvSpPr>
          <p:nvPr>
            <p:ph type="body" sz="quarter" idx="21"/>
          </p:nvPr>
        </p:nvSpPr>
        <p:spPr>
          <a:xfrm>
            <a:off x="6888164" y="5204389"/>
            <a:ext cx="4248542" cy="312175"/>
          </a:xfrm>
          <a:prstGeom prst="rect">
            <a:avLst/>
          </a:prstGeom>
        </p:spPr>
        <p:txBody>
          <a:bodyPr lIns="0" tIns="0" rIns="0" bIns="0">
            <a:normAutofit/>
          </a:bodyPr>
          <a:lstStyle>
            <a:lvl1pPr marL="228600" marR="0" indent="-228600" algn="l" defTabSz="914400" rtl="0" eaLnBrk="1" fontAlgn="auto" latinLnBrk="0" hangingPunct="1">
              <a:lnSpc>
                <a:spcPct val="100000"/>
              </a:lnSpc>
              <a:spcBef>
                <a:spcPts val="500"/>
              </a:spcBef>
              <a:spcAft>
                <a:spcPts val="0"/>
              </a:spcAft>
              <a:buClrTx/>
              <a:buSzTx/>
              <a:buFont typeface="Arial"/>
              <a:buNone/>
              <a:tabLst/>
              <a:defRPr sz="1600" baseline="0">
                <a:solidFill>
                  <a:srgbClr val="332B60"/>
                </a:solidFill>
                <a:latin typeface="Verdana" charset="0"/>
              </a:defRPr>
            </a:lvl1pPr>
          </a:lstStyle>
          <a:p>
            <a:pPr lvl="0"/>
            <a:r>
              <a:rPr lang="et-EE"/>
              <a:t>Klõpsake juhteksemplari tekstilaadide redigeerimiseks</a:t>
            </a:r>
          </a:p>
        </p:txBody>
      </p:sp>
      <p:sp>
        <p:nvSpPr>
          <p:cNvPr id="3" name="Chart Placeholder 2"/>
          <p:cNvSpPr>
            <a:spLocks noGrp="1"/>
          </p:cNvSpPr>
          <p:nvPr>
            <p:ph type="chart" sz="quarter" idx="22"/>
          </p:nvPr>
        </p:nvSpPr>
        <p:spPr>
          <a:xfrm>
            <a:off x="2180247" y="1637322"/>
            <a:ext cx="4351338" cy="3336330"/>
          </a:xfrm>
          <a:prstGeom prst="rect">
            <a:avLst/>
          </a:prstGeom>
        </p:spPr>
        <p:txBody>
          <a:bodyPr/>
          <a:lstStyle>
            <a:lvl1pPr marL="228600" indent="-228600">
              <a:buClr>
                <a:schemeClr val="accent1"/>
              </a:buClr>
              <a:buFont typeface="Wingdings" panose="05000000000000000000" pitchFamily="2" charset="2"/>
              <a:buChar char="§"/>
              <a:defRPr sz="1800">
                <a:solidFill>
                  <a:srgbClr val="332B60"/>
                </a:solidFill>
              </a:defRPr>
            </a:lvl1pPr>
          </a:lstStyle>
          <a:p>
            <a:pPr lvl="0"/>
            <a:r>
              <a:rPr lang="et-EE" noProof="0"/>
              <a:t>Diagrammi lisamiseks klõpsake ikooni</a:t>
            </a:r>
            <a:endParaRPr lang="en-US" noProof="0"/>
          </a:p>
        </p:txBody>
      </p:sp>
      <p:sp>
        <p:nvSpPr>
          <p:cNvPr id="5" name="Chart Placeholder 4"/>
          <p:cNvSpPr>
            <a:spLocks noGrp="1"/>
          </p:cNvSpPr>
          <p:nvPr>
            <p:ph type="chart" sz="quarter" idx="23" hasCustomPrompt="1"/>
          </p:nvPr>
        </p:nvSpPr>
        <p:spPr>
          <a:xfrm>
            <a:off x="6888163" y="1637321"/>
            <a:ext cx="4248150" cy="3336331"/>
          </a:xfrm>
          <a:prstGeom prst="rect">
            <a:avLst/>
          </a:prstGeom>
        </p:spPr>
        <p:txBody>
          <a:bodyPr/>
          <a:lstStyle>
            <a:lvl1pPr marL="228600" indent="-228600">
              <a:buClr>
                <a:schemeClr val="accent1"/>
              </a:buClr>
              <a:buFont typeface="Wingdings" panose="05000000000000000000" pitchFamily="2" charset="2"/>
              <a:buChar char="§"/>
              <a:defRPr sz="1800">
                <a:solidFill>
                  <a:srgbClr val="332B60"/>
                </a:solidFill>
              </a:defRPr>
            </a:lvl1pPr>
          </a:lstStyle>
          <a:p>
            <a:pPr lvl="0"/>
            <a:r>
              <a:rPr lang="et-EE" noProof="0"/>
              <a:t>Diagrammi lisamiseks klõpsake ikooni</a:t>
            </a:r>
            <a:endParaRPr lang="en-US" noProof="0"/>
          </a:p>
        </p:txBody>
      </p:sp>
      <p:sp>
        <p:nvSpPr>
          <p:cNvPr id="2" name="Date Placeholder 1">
            <a:extLst>
              <a:ext uri="{FF2B5EF4-FFF2-40B4-BE49-F238E27FC236}">
                <a16:creationId xmlns:a16="http://schemas.microsoft.com/office/drawing/2014/main" id="{7FA32816-21DF-6083-E9EE-C5ED5793C4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3A733C-985B-4E29-88E2-12C0BE1E9562}" type="datetime1">
              <a:rPr lang="en-US" smtClean="0"/>
              <a:t>5/18/2026</a:t>
            </a:fld>
            <a:endParaRPr lang="et-EE"/>
          </a:p>
        </p:txBody>
      </p:sp>
      <p:sp>
        <p:nvSpPr>
          <p:cNvPr id="4" name="Slide Number Placeholder 3">
            <a:extLst>
              <a:ext uri="{FF2B5EF4-FFF2-40B4-BE49-F238E27FC236}">
                <a16:creationId xmlns:a16="http://schemas.microsoft.com/office/drawing/2014/main" id="{38256666-4442-8DFC-19AD-51F9B9CB33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A1387A-0BB2-46EE-A14A-56A01A39D322}" type="slidenum">
              <a:rPr lang="et-EE" smtClean="0"/>
              <a:t>‹#›</a:t>
            </a:fld>
            <a:endParaRPr lang="et-EE"/>
          </a:p>
        </p:txBody>
      </p:sp>
    </p:spTree>
    <p:extLst>
      <p:ext uri="{BB962C8B-B14F-4D97-AF65-F5344CB8AC3E}">
        <p14:creationId xmlns:p14="http://schemas.microsoft.com/office/powerpoint/2010/main" val="3140557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pilti">
    <p:spTree>
      <p:nvGrpSpPr>
        <p:cNvPr id="1" name=""/>
        <p:cNvGrpSpPr/>
        <p:nvPr/>
      </p:nvGrpSpPr>
      <p:grpSpPr>
        <a:xfrm>
          <a:off x="0" y="0"/>
          <a:ext cx="0" cy="0"/>
          <a:chOff x="0" y="0"/>
          <a:chExt cx="0" cy="0"/>
        </a:xfrm>
      </p:grpSpPr>
      <p:sp>
        <p:nvSpPr>
          <p:cNvPr id="7" name="Picture Placeholder 19"/>
          <p:cNvSpPr>
            <a:spLocks noGrp="1"/>
          </p:cNvSpPr>
          <p:nvPr>
            <p:ph type="pic" sz="quarter" idx="17"/>
          </p:nvPr>
        </p:nvSpPr>
        <p:spPr>
          <a:xfrm>
            <a:off x="2171700" y="549276"/>
            <a:ext cx="5109317" cy="4967287"/>
          </a:xfrm>
          <a:prstGeom prst="rect">
            <a:avLst/>
          </a:prstGeom>
        </p:spPr>
        <p:txBody>
          <a:bodyPr/>
          <a:lstStyle>
            <a:lvl1pPr marL="228600" indent="-228600">
              <a:buClr>
                <a:schemeClr val="accent1"/>
              </a:buClr>
              <a:buFont typeface="Wingdings" panose="05000000000000000000" pitchFamily="2" charset="2"/>
              <a:buChar char="§"/>
              <a:defRPr sz="1800">
                <a:solidFill>
                  <a:srgbClr val="332B60"/>
                </a:solidFill>
              </a:defRPr>
            </a:lvl1pPr>
          </a:lstStyle>
          <a:p>
            <a:pPr lvl="0"/>
            <a:r>
              <a:rPr lang="et-EE" noProof="0"/>
              <a:t>Pildi lisamiseks klõpsake ikooni</a:t>
            </a:r>
            <a:endParaRPr lang="en-US" noProof="0"/>
          </a:p>
        </p:txBody>
      </p:sp>
      <p:sp>
        <p:nvSpPr>
          <p:cNvPr id="10" name="Picture Placeholder 19"/>
          <p:cNvSpPr>
            <a:spLocks noGrp="1"/>
          </p:cNvSpPr>
          <p:nvPr>
            <p:ph type="pic" sz="quarter" idx="19"/>
          </p:nvPr>
        </p:nvSpPr>
        <p:spPr>
          <a:xfrm>
            <a:off x="7511753" y="3459344"/>
            <a:ext cx="3624561" cy="2057219"/>
          </a:xfrm>
          <a:prstGeom prst="rect">
            <a:avLst/>
          </a:prstGeom>
        </p:spPr>
        <p:txBody>
          <a:bodyPr/>
          <a:lstStyle>
            <a:lvl1pPr marL="228600" indent="-228600">
              <a:buClr>
                <a:schemeClr val="accent1"/>
              </a:buClr>
              <a:buFont typeface="Wingdings" panose="05000000000000000000" pitchFamily="2" charset="2"/>
              <a:buChar char="§"/>
              <a:defRPr sz="1800">
                <a:solidFill>
                  <a:srgbClr val="332B60"/>
                </a:solidFill>
              </a:defRPr>
            </a:lvl1pPr>
          </a:lstStyle>
          <a:p>
            <a:pPr lvl="0"/>
            <a:r>
              <a:rPr lang="et-EE" noProof="0"/>
              <a:t>Pildi lisamiseks klõpsake ikooni</a:t>
            </a:r>
            <a:endParaRPr lang="en-US" noProof="0"/>
          </a:p>
        </p:txBody>
      </p:sp>
      <p:sp>
        <p:nvSpPr>
          <p:cNvPr id="11" name="Picture Placeholder 19"/>
          <p:cNvSpPr>
            <a:spLocks noGrp="1"/>
          </p:cNvSpPr>
          <p:nvPr>
            <p:ph type="pic" sz="quarter" idx="20"/>
          </p:nvPr>
        </p:nvSpPr>
        <p:spPr>
          <a:xfrm>
            <a:off x="7511753" y="549275"/>
            <a:ext cx="3624561" cy="2709564"/>
          </a:xfrm>
          <a:prstGeom prst="rect">
            <a:avLst/>
          </a:prstGeom>
        </p:spPr>
        <p:txBody>
          <a:bodyPr/>
          <a:lstStyle>
            <a:lvl1pPr marL="228600" indent="-228600">
              <a:buClr>
                <a:schemeClr val="accent1"/>
              </a:buClr>
              <a:buFont typeface="Wingdings" panose="05000000000000000000" pitchFamily="2" charset="2"/>
              <a:buChar char="§"/>
              <a:defRPr sz="1800">
                <a:solidFill>
                  <a:srgbClr val="332B60"/>
                </a:solidFill>
              </a:defRPr>
            </a:lvl1pPr>
          </a:lstStyle>
          <a:p>
            <a:pPr lvl="0"/>
            <a:r>
              <a:rPr lang="et-EE" noProof="0"/>
              <a:t>Pildi lisamiseks klõpsake ikooni</a:t>
            </a:r>
            <a:endParaRPr lang="en-US" noProof="0"/>
          </a:p>
        </p:txBody>
      </p:sp>
      <p:sp>
        <p:nvSpPr>
          <p:cNvPr id="2" name="Date Placeholder 1">
            <a:extLst>
              <a:ext uri="{FF2B5EF4-FFF2-40B4-BE49-F238E27FC236}">
                <a16:creationId xmlns:a16="http://schemas.microsoft.com/office/drawing/2014/main" id="{6C808B50-ADC2-58FB-42EC-04F383B738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23CECC-EC50-42D8-B5F8-E4B3288CD169}" type="datetime1">
              <a:rPr lang="en-US" smtClean="0"/>
              <a:t>5/18/2026</a:t>
            </a:fld>
            <a:endParaRPr lang="et-EE"/>
          </a:p>
        </p:txBody>
      </p:sp>
      <p:sp>
        <p:nvSpPr>
          <p:cNvPr id="3" name="Slide Number Placeholder 3">
            <a:extLst>
              <a:ext uri="{FF2B5EF4-FFF2-40B4-BE49-F238E27FC236}">
                <a16:creationId xmlns:a16="http://schemas.microsoft.com/office/drawing/2014/main" id="{A8C830F6-AF70-E54E-4C9F-78CD27F7D9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A1387A-0BB2-46EE-A14A-56A01A39D322}" type="slidenum">
              <a:rPr lang="et-EE" smtClean="0"/>
              <a:t>‹#›</a:t>
            </a:fld>
            <a:endParaRPr lang="et-EE"/>
          </a:p>
        </p:txBody>
      </p:sp>
    </p:spTree>
    <p:extLst>
      <p:ext uri="{BB962C8B-B14F-4D97-AF65-F5344CB8AC3E}">
        <p14:creationId xmlns:p14="http://schemas.microsoft.com/office/powerpoint/2010/main" val="1804787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5E0AB993-4BFC-4F9E-97E1-F2FF3173D0DF}"/>
              </a:ext>
            </a:extLst>
          </p:cNvPr>
          <p:cNvSpPr>
            <a:spLocks noGrp="1"/>
          </p:cNvSpPr>
          <p:nvPr>
            <p:ph type="title"/>
          </p:nvPr>
        </p:nvSpPr>
        <p:spPr>
          <a:xfrm>
            <a:off x="393230" y="365125"/>
            <a:ext cx="9559636" cy="956599"/>
          </a:xfrm>
          <a:prstGeom prst="rect">
            <a:avLst/>
          </a:prstGeom>
        </p:spPr>
        <p:txBody>
          <a:bodyPr vert="horz" lIns="91440" tIns="45720" rIns="91440" bIns="45720" rtlCol="0" anchor="ctr">
            <a:normAutofit/>
          </a:bodyPr>
          <a:lstStyle/>
          <a:p>
            <a:pPr lvl="0"/>
            <a:r>
              <a:rPr lang="et-EE"/>
              <a:t>REDIGEERI JUHTSLAIDI</a:t>
            </a:r>
            <a:br>
              <a:rPr lang="et-EE"/>
            </a:br>
            <a:r>
              <a:rPr lang="et-EE"/>
              <a:t>VAJADUSEL KAHEL REAL</a:t>
            </a:r>
            <a:endParaRPr lang="en-US"/>
          </a:p>
        </p:txBody>
      </p:sp>
      <p:sp>
        <p:nvSpPr>
          <p:cNvPr id="5" name="Text Placeholder 4">
            <a:extLst>
              <a:ext uri="{FF2B5EF4-FFF2-40B4-BE49-F238E27FC236}">
                <a16:creationId xmlns:a16="http://schemas.microsoft.com/office/drawing/2014/main" id="{76043F4D-4C1B-412C-914B-5B86DDA7F615}"/>
              </a:ext>
            </a:extLst>
          </p:cNvPr>
          <p:cNvSpPr>
            <a:spLocks noGrp="1"/>
          </p:cNvSpPr>
          <p:nvPr>
            <p:ph type="body" idx="1"/>
          </p:nvPr>
        </p:nvSpPr>
        <p:spPr>
          <a:xfrm>
            <a:off x="2171700" y="1534769"/>
            <a:ext cx="9182100" cy="3981794"/>
          </a:xfrm>
          <a:prstGeom prst="rect">
            <a:avLst/>
          </a:prstGeom>
        </p:spPr>
        <p:txBody>
          <a:bodyPr vert="horz" lIns="91440" tIns="45720" rIns="91440" bIns="45720" rtlCol="0">
            <a:normAutofit/>
          </a:bodyPr>
          <a:lstStyle/>
          <a:p>
            <a:pPr>
              <a:buClr>
                <a:srgbClr val="E4067E"/>
              </a:buClr>
            </a:pPr>
            <a:r>
              <a:rPr lang="en-US" altLang="en-US" sz="1800" err="1">
                <a:solidFill>
                  <a:srgbClr val="332B60"/>
                </a:solidFill>
                <a:latin typeface="+mn-lt"/>
              </a:rPr>
              <a:t>Vivamus</a:t>
            </a:r>
            <a:r>
              <a:rPr lang="en-US" altLang="en-US" sz="1800">
                <a:solidFill>
                  <a:srgbClr val="332B60"/>
                </a:solidFill>
                <a:latin typeface="+mn-lt"/>
              </a:rPr>
              <a:t> </a:t>
            </a:r>
            <a:r>
              <a:rPr lang="en-US" altLang="en-US" sz="1800" err="1">
                <a:solidFill>
                  <a:srgbClr val="332B60"/>
                </a:solidFill>
                <a:latin typeface="+mn-lt"/>
              </a:rPr>
              <a:t>hendrerit</a:t>
            </a:r>
            <a:r>
              <a:rPr lang="en-US" altLang="en-US" sz="1800">
                <a:solidFill>
                  <a:srgbClr val="332B60"/>
                </a:solidFill>
                <a:latin typeface="+mn-lt"/>
              </a:rPr>
              <a:t>. </a:t>
            </a:r>
            <a:r>
              <a:rPr lang="en-US" altLang="en-US" sz="1800" err="1">
                <a:solidFill>
                  <a:srgbClr val="332B60"/>
                </a:solidFill>
                <a:latin typeface="+mn-lt"/>
              </a:rPr>
              <a:t>Proin</a:t>
            </a:r>
            <a:r>
              <a:rPr lang="en-US" altLang="en-US" sz="1800">
                <a:solidFill>
                  <a:srgbClr val="332B60"/>
                </a:solidFill>
                <a:latin typeface="+mn-lt"/>
              </a:rPr>
              <a:t> </a:t>
            </a:r>
            <a:r>
              <a:rPr lang="en-US" altLang="en-US" sz="1800" err="1">
                <a:solidFill>
                  <a:srgbClr val="332B60"/>
                </a:solidFill>
                <a:latin typeface="+mn-lt"/>
              </a:rPr>
              <a:t>dapibus</a:t>
            </a:r>
            <a:r>
              <a:rPr lang="en-US" altLang="en-US" sz="1800">
                <a:solidFill>
                  <a:srgbClr val="332B60"/>
                </a:solidFill>
                <a:latin typeface="+mn-lt"/>
              </a:rPr>
              <a:t>. </a:t>
            </a:r>
            <a:r>
              <a:rPr lang="en-US" altLang="en-US" sz="1800" err="1">
                <a:solidFill>
                  <a:srgbClr val="332B60"/>
                </a:solidFill>
                <a:latin typeface="+mn-lt"/>
              </a:rPr>
              <a:t>Praesent</a:t>
            </a:r>
            <a:r>
              <a:rPr lang="en-US" altLang="en-US" sz="1800">
                <a:solidFill>
                  <a:srgbClr val="332B60"/>
                </a:solidFill>
                <a:latin typeface="+mn-lt"/>
              </a:rPr>
              <a:t> </a:t>
            </a:r>
            <a:r>
              <a:rPr lang="en-US" altLang="en-US" sz="1800" err="1">
                <a:solidFill>
                  <a:srgbClr val="332B60"/>
                </a:solidFill>
                <a:latin typeface="+mn-lt"/>
              </a:rPr>
              <a:t>ultrice</a:t>
            </a:r>
            <a:r>
              <a:rPr lang="en-US" altLang="en-US" sz="1800">
                <a:solidFill>
                  <a:srgbClr val="332B60"/>
                </a:solidFill>
                <a:latin typeface="+mn-lt"/>
              </a:rPr>
              <a:t> </a:t>
            </a:r>
            <a:r>
              <a:rPr lang="en-US" altLang="en-US" sz="1800" err="1">
                <a:solidFill>
                  <a:srgbClr val="332B60"/>
                </a:solidFill>
                <a:latin typeface="+mn-lt"/>
              </a:rPr>
              <a:t>ces</a:t>
            </a:r>
            <a:r>
              <a:rPr lang="en-US" altLang="en-US" sz="1800">
                <a:solidFill>
                  <a:srgbClr val="332B60"/>
                </a:solidFill>
                <a:latin typeface="+mn-lt"/>
              </a:rPr>
              <a:t> </a:t>
            </a:r>
            <a:r>
              <a:rPr lang="en-US" altLang="en-US" sz="1800" err="1">
                <a:solidFill>
                  <a:srgbClr val="332B60"/>
                </a:solidFill>
                <a:latin typeface="+mn-lt"/>
              </a:rPr>
              <a:t>nulla</a:t>
            </a:r>
            <a:r>
              <a:rPr lang="en-US" altLang="en-US" sz="1800">
                <a:solidFill>
                  <a:srgbClr val="332B60"/>
                </a:solidFill>
                <a:latin typeface="+mn-lt"/>
              </a:rPr>
              <a:t> sit </a:t>
            </a:r>
            <a:r>
              <a:rPr lang="en-US" altLang="en-US" sz="1800" err="1">
                <a:solidFill>
                  <a:srgbClr val="332B60"/>
                </a:solidFill>
                <a:latin typeface="+mn-lt"/>
              </a:rPr>
              <a:t>amet</a:t>
            </a:r>
            <a:r>
              <a:rPr lang="en-US" altLang="en-US" sz="1800">
                <a:solidFill>
                  <a:srgbClr val="332B60"/>
                </a:solidFill>
                <a:latin typeface="+mn-lt"/>
              </a:rPr>
              <a:t> </a:t>
            </a:r>
            <a:r>
              <a:rPr lang="en-US" altLang="en-US" sz="1800" err="1">
                <a:solidFill>
                  <a:srgbClr val="332B60"/>
                </a:solidFill>
                <a:latin typeface="+mn-lt"/>
              </a:rPr>
              <a:t>lacus</a:t>
            </a:r>
            <a:r>
              <a:rPr lang="en-US" altLang="en-US" sz="1800">
                <a:solidFill>
                  <a:srgbClr val="332B60"/>
                </a:solidFill>
                <a:latin typeface="+mn-lt"/>
              </a:rPr>
              <a:t>.</a:t>
            </a:r>
          </a:p>
          <a:p>
            <a:pPr lvl="1">
              <a:buClr>
                <a:srgbClr val="E4067E"/>
              </a:buClr>
              <a:buFont typeface="Wingdings" panose="05000000000000000000" pitchFamily="2" charset="2"/>
              <a:buChar char="§"/>
            </a:pPr>
            <a:r>
              <a:rPr lang="en-US" altLang="en-US" sz="1800" err="1">
                <a:solidFill>
                  <a:srgbClr val="332B60"/>
                </a:solidFill>
              </a:rPr>
              <a:t>Ut</a:t>
            </a:r>
            <a:r>
              <a:rPr lang="en-US" altLang="en-US" sz="1800">
                <a:solidFill>
                  <a:srgbClr val="332B60"/>
                </a:solidFill>
              </a:rPr>
              <a:t> vitae </a:t>
            </a:r>
            <a:r>
              <a:rPr lang="en-US" altLang="en-US" sz="1800" err="1">
                <a:solidFill>
                  <a:srgbClr val="332B60"/>
                </a:solidFill>
              </a:rPr>
              <a:t>nunc</a:t>
            </a:r>
            <a:r>
              <a:rPr lang="en-US" altLang="en-US" sz="1800">
                <a:solidFill>
                  <a:srgbClr val="332B60"/>
                </a:solidFill>
              </a:rPr>
              <a:t> non </a:t>
            </a:r>
            <a:r>
              <a:rPr lang="en-US" altLang="en-US" sz="1800" err="1">
                <a:solidFill>
                  <a:srgbClr val="332B60"/>
                </a:solidFill>
              </a:rPr>
              <a:t>pede</a:t>
            </a:r>
            <a:r>
              <a:rPr lang="en-US" altLang="en-US" sz="1800">
                <a:solidFill>
                  <a:srgbClr val="332B60"/>
                </a:solidFill>
              </a:rPr>
              <a:t> </a:t>
            </a:r>
            <a:r>
              <a:rPr lang="en-US" altLang="en-US" sz="1800" err="1">
                <a:solidFill>
                  <a:srgbClr val="332B60"/>
                </a:solidFill>
              </a:rPr>
              <a:t>tristique</a:t>
            </a:r>
            <a:r>
              <a:rPr lang="en-US" altLang="en-US" sz="1800">
                <a:solidFill>
                  <a:srgbClr val="332B60"/>
                </a:solidFill>
              </a:rPr>
              <a:t> </a:t>
            </a:r>
            <a:r>
              <a:rPr lang="en-US" altLang="en-US" sz="1800" err="1">
                <a:solidFill>
                  <a:srgbClr val="332B60"/>
                </a:solidFill>
              </a:rPr>
              <a:t>sagittis</a:t>
            </a:r>
            <a:r>
              <a:rPr lang="en-US" altLang="en-US" sz="1800">
                <a:solidFill>
                  <a:srgbClr val="332B60"/>
                </a:solidFill>
              </a:rPr>
              <a:t>. </a:t>
            </a:r>
            <a:r>
              <a:rPr lang="en-US" altLang="en-US" sz="1800" err="1">
                <a:solidFill>
                  <a:srgbClr val="332B60"/>
                </a:solidFill>
              </a:rPr>
              <a:t>Aliquam</a:t>
            </a:r>
            <a:r>
              <a:rPr lang="en-US" altLang="en-US" sz="1800">
                <a:solidFill>
                  <a:srgbClr val="332B60"/>
                </a:solidFill>
              </a:rPr>
              <a:t> </a:t>
            </a:r>
            <a:r>
              <a:rPr lang="en-US" altLang="en-US" sz="1800" err="1">
                <a:solidFill>
                  <a:srgbClr val="332B60"/>
                </a:solidFill>
              </a:rPr>
              <a:t>imperdiet</a:t>
            </a:r>
            <a:r>
              <a:rPr lang="en-US" altLang="en-US" sz="1800">
                <a:solidFill>
                  <a:srgbClr val="332B60"/>
                </a:solidFill>
              </a:rPr>
              <a:t> </a:t>
            </a:r>
            <a:r>
              <a:rPr lang="en-US" altLang="en-US" sz="1800" err="1">
                <a:solidFill>
                  <a:srgbClr val="332B60"/>
                </a:solidFill>
              </a:rPr>
              <a:t>elit</a:t>
            </a:r>
            <a:r>
              <a:rPr lang="en-US" altLang="en-US" sz="1800">
                <a:solidFill>
                  <a:srgbClr val="332B60"/>
                </a:solidFill>
              </a:rPr>
              <a:t> </a:t>
            </a:r>
            <a:r>
              <a:rPr lang="en-US" altLang="en-US" sz="1800" err="1">
                <a:solidFill>
                  <a:srgbClr val="332B60"/>
                </a:solidFill>
              </a:rPr>
              <a:t>vel</a:t>
            </a:r>
            <a:r>
              <a:rPr lang="en-US" altLang="en-US" sz="1800">
                <a:solidFill>
                  <a:srgbClr val="332B60"/>
                </a:solidFill>
              </a:rPr>
              <a:t> </a:t>
            </a:r>
            <a:r>
              <a:rPr lang="en-US" altLang="en-US" sz="1800" err="1">
                <a:solidFill>
                  <a:srgbClr val="332B60"/>
                </a:solidFill>
              </a:rPr>
              <a:t>justo</a:t>
            </a:r>
            <a:r>
              <a:rPr lang="en-US" altLang="en-US" sz="1800">
                <a:solidFill>
                  <a:srgbClr val="332B60"/>
                </a:solidFill>
              </a:rPr>
              <a:t>. </a:t>
            </a:r>
          </a:p>
          <a:p>
            <a:pPr lvl="2">
              <a:buClr>
                <a:srgbClr val="E4067E"/>
              </a:buClr>
              <a:buFont typeface="Wingdings" panose="05000000000000000000" pitchFamily="2" charset="2"/>
              <a:buChar char="§"/>
            </a:pPr>
            <a:r>
              <a:rPr lang="en-US" altLang="en-US" sz="1800" err="1">
                <a:solidFill>
                  <a:srgbClr val="332B60"/>
                </a:solidFill>
              </a:rPr>
              <a:t>Quisque</a:t>
            </a:r>
            <a:r>
              <a:rPr lang="en-US" altLang="en-US" sz="1800">
                <a:solidFill>
                  <a:srgbClr val="332B60"/>
                </a:solidFill>
              </a:rPr>
              <a:t> </a:t>
            </a:r>
            <a:r>
              <a:rPr lang="en-US" altLang="en-US" sz="1800" err="1">
                <a:solidFill>
                  <a:srgbClr val="332B60"/>
                </a:solidFill>
              </a:rPr>
              <a:t>porttitor</a:t>
            </a:r>
            <a:r>
              <a:rPr lang="en-US" altLang="en-US" sz="1800">
                <a:solidFill>
                  <a:srgbClr val="332B60"/>
                </a:solidFill>
              </a:rPr>
              <a:t> </a:t>
            </a:r>
            <a:r>
              <a:rPr lang="en-US" altLang="en-US" sz="1800" err="1">
                <a:solidFill>
                  <a:srgbClr val="332B60"/>
                </a:solidFill>
              </a:rPr>
              <a:t>imperiandiet</a:t>
            </a:r>
            <a:r>
              <a:rPr lang="en-US" altLang="en-US" sz="1800">
                <a:solidFill>
                  <a:srgbClr val="332B60"/>
                </a:solidFill>
              </a:rPr>
              <a:t> qua.</a:t>
            </a:r>
          </a:p>
          <a:p>
            <a:pPr lvl="3">
              <a:buClr>
                <a:srgbClr val="E4067E"/>
              </a:buClr>
              <a:buFont typeface="Wingdings" panose="05000000000000000000" pitchFamily="2" charset="2"/>
              <a:buChar char="§"/>
            </a:pPr>
            <a:r>
              <a:rPr lang="en-US" altLang="en-US" err="1">
                <a:solidFill>
                  <a:srgbClr val="332B60"/>
                </a:solidFill>
              </a:rPr>
              <a:t>Phasellus</a:t>
            </a:r>
            <a:r>
              <a:rPr lang="en-US" altLang="en-US">
                <a:solidFill>
                  <a:srgbClr val="332B60"/>
                </a:solidFill>
              </a:rPr>
              <a:t> </a:t>
            </a:r>
            <a:r>
              <a:rPr lang="en-US" altLang="en-US" err="1">
                <a:solidFill>
                  <a:srgbClr val="332B60"/>
                </a:solidFill>
              </a:rPr>
              <a:t>vel</a:t>
            </a:r>
            <a:r>
              <a:rPr lang="en-US" altLang="en-US">
                <a:solidFill>
                  <a:srgbClr val="332B60"/>
                </a:solidFill>
              </a:rPr>
              <a:t> </a:t>
            </a:r>
            <a:r>
              <a:rPr lang="en-US" altLang="en-US" err="1">
                <a:solidFill>
                  <a:srgbClr val="332B60"/>
                </a:solidFill>
              </a:rPr>
              <a:t>lectus</a:t>
            </a:r>
            <a:r>
              <a:rPr lang="en-US" altLang="en-US">
                <a:solidFill>
                  <a:srgbClr val="332B60"/>
                </a:solidFill>
              </a:rPr>
              <a:t> at </a:t>
            </a:r>
            <a:r>
              <a:rPr lang="en-US" altLang="en-US" err="1">
                <a:solidFill>
                  <a:srgbClr val="332B60"/>
                </a:solidFill>
              </a:rPr>
              <a:t>orci</a:t>
            </a:r>
            <a:r>
              <a:rPr lang="en-US" altLang="en-US">
                <a:solidFill>
                  <a:srgbClr val="332B60"/>
                </a:solidFill>
              </a:rPr>
              <a:t> </a:t>
            </a:r>
            <a:r>
              <a:rPr lang="en-US" altLang="en-US" err="1">
                <a:solidFill>
                  <a:srgbClr val="332B60"/>
                </a:solidFill>
              </a:rPr>
              <a:t>ornare</a:t>
            </a:r>
            <a:r>
              <a:rPr lang="en-US" altLang="en-US">
                <a:solidFill>
                  <a:srgbClr val="332B60"/>
                </a:solidFill>
              </a:rPr>
              <a:t> </a:t>
            </a:r>
            <a:r>
              <a:rPr lang="en-US" altLang="en-US" err="1">
                <a:solidFill>
                  <a:srgbClr val="332B60"/>
                </a:solidFill>
              </a:rPr>
              <a:t>ultrices</a:t>
            </a:r>
            <a:r>
              <a:rPr lang="en-US" altLang="en-US">
                <a:solidFill>
                  <a:srgbClr val="332B60"/>
                </a:solidFill>
              </a:rPr>
              <a:t>. Viva </a:t>
            </a:r>
            <a:r>
              <a:rPr lang="en-US" altLang="en-US" err="1">
                <a:solidFill>
                  <a:srgbClr val="332B60"/>
                </a:solidFill>
              </a:rPr>
              <a:t>etmus</a:t>
            </a:r>
            <a:r>
              <a:rPr lang="en-US" altLang="en-US">
                <a:solidFill>
                  <a:srgbClr val="332B60"/>
                </a:solidFill>
              </a:rPr>
              <a:t> </a:t>
            </a:r>
            <a:r>
              <a:rPr lang="en-US" altLang="en-US" err="1">
                <a:solidFill>
                  <a:srgbClr val="332B60"/>
                </a:solidFill>
              </a:rPr>
              <a:t>justo</a:t>
            </a:r>
            <a:r>
              <a:rPr lang="en-US" altLang="en-US">
                <a:solidFill>
                  <a:srgbClr val="332B60"/>
                </a:solidFill>
              </a:rPr>
              <a:t> </a:t>
            </a:r>
            <a:r>
              <a:rPr lang="en-US" altLang="en-US" err="1">
                <a:solidFill>
                  <a:srgbClr val="332B60"/>
                </a:solidFill>
              </a:rPr>
              <a:t>est</a:t>
            </a:r>
            <a:r>
              <a:rPr lang="en-US" altLang="en-US">
                <a:solidFill>
                  <a:srgbClr val="332B60"/>
                </a:solidFill>
              </a:rPr>
              <a:t>, </a:t>
            </a:r>
            <a:r>
              <a:rPr lang="en-US" altLang="en-US" err="1">
                <a:solidFill>
                  <a:srgbClr val="332B60"/>
                </a:solidFill>
              </a:rPr>
              <a:t>vulputate</a:t>
            </a:r>
            <a:r>
              <a:rPr lang="en-US" altLang="en-US">
                <a:solidFill>
                  <a:srgbClr val="332B60"/>
                </a:solidFill>
              </a:rPr>
              <a:t> </a:t>
            </a:r>
            <a:r>
              <a:rPr lang="en-US" altLang="en-US" err="1">
                <a:solidFill>
                  <a:srgbClr val="332B60"/>
                </a:solidFill>
              </a:rPr>
              <a:t>eu</a:t>
            </a:r>
            <a:r>
              <a:rPr lang="et-EE" altLang="en-US">
                <a:solidFill>
                  <a:srgbClr val="332B60"/>
                </a:solidFill>
              </a:rPr>
              <a:t>.</a:t>
            </a:r>
          </a:p>
          <a:p>
            <a:pPr lvl="4">
              <a:buClr>
                <a:srgbClr val="E4067E"/>
              </a:buClr>
              <a:buFont typeface="Wingdings" panose="05000000000000000000" pitchFamily="2" charset="2"/>
              <a:buChar char="§"/>
            </a:pPr>
            <a:r>
              <a:rPr lang="en-US" altLang="en-US" err="1">
                <a:solidFill>
                  <a:srgbClr val="332B60"/>
                </a:solidFill>
              </a:rPr>
              <a:t>Phasellus</a:t>
            </a:r>
            <a:r>
              <a:rPr lang="en-US" altLang="en-US">
                <a:solidFill>
                  <a:srgbClr val="332B60"/>
                </a:solidFill>
              </a:rPr>
              <a:t> </a:t>
            </a:r>
            <a:r>
              <a:rPr lang="en-US" altLang="en-US" err="1">
                <a:solidFill>
                  <a:srgbClr val="332B60"/>
                </a:solidFill>
              </a:rPr>
              <a:t>vel</a:t>
            </a:r>
            <a:r>
              <a:rPr lang="en-US" altLang="en-US">
                <a:solidFill>
                  <a:srgbClr val="332B60"/>
                </a:solidFill>
              </a:rPr>
              <a:t> </a:t>
            </a:r>
            <a:r>
              <a:rPr lang="en-US" altLang="en-US" err="1">
                <a:solidFill>
                  <a:srgbClr val="332B60"/>
                </a:solidFill>
              </a:rPr>
              <a:t>lectus</a:t>
            </a:r>
            <a:r>
              <a:rPr lang="en-US" altLang="en-US">
                <a:solidFill>
                  <a:srgbClr val="332B60"/>
                </a:solidFill>
              </a:rPr>
              <a:t> at </a:t>
            </a:r>
            <a:r>
              <a:rPr lang="en-US" altLang="en-US" err="1">
                <a:solidFill>
                  <a:srgbClr val="332B60"/>
                </a:solidFill>
              </a:rPr>
              <a:t>orci</a:t>
            </a:r>
            <a:r>
              <a:rPr lang="en-US" altLang="en-US">
                <a:solidFill>
                  <a:srgbClr val="332B60"/>
                </a:solidFill>
              </a:rPr>
              <a:t> </a:t>
            </a:r>
            <a:r>
              <a:rPr lang="en-US" altLang="en-US" err="1">
                <a:solidFill>
                  <a:srgbClr val="332B60"/>
                </a:solidFill>
              </a:rPr>
              <a:t>ornare</a:t>
            </a:r>
            <a:r>
              <a:rPr lang="en-US" altLang="en-US">
                <a:solidFill>
                  <a:srgbClr val="332B60"/>
                </a:solidFill>
              </a:rPr>
              <a:t> </a:t>
            </a:r>
            <a:r>
              <a:rPr lang="en-US" altLang="en-US" err="1">
                <a:solidFill>
                  <a:srgbClr val="332B60"/>
                </a:solidFill>
              </a:rPr>
              <a:t>ultrices</a:t>
            </a:r>
            <a:r>
              <a:rPr lang="en-US" altLang="en-US">
                <a:solidFill>
                  <a:srgbClr val="332B60"/>
                </a:solidFill>
              </a:rPr>
              <a:t>. Viva </a:t>
            </a:r>
            <a:r>
              <a:rPr lang="en-US" altLang="en-US" err="1">
                <a:solidFill>
                  <a:srgbClr val="332B60"/>
                </a:solidFill>
              </a:rPr>
              <a:t>etmus</a:t>
            </a:r>
            <a:r>
              <a:rPr lang="en-US" altLang="en-US">
                <a:solidFill>
                  <a:srgbClr val="332B60"/>
                </a:solidFill>
              </a:rPr>
              <a:t> </a:t>
            </a:r>
            <a:r>
              <a:rPr lang="en-US" altLang="en-US" err="1">
                <a:solidFill>
                  <a:srgbClr val="332B60"/>
                </a:solidFill>
              </a:rPr>
              <a:t>justo</a:t>
            </a:r>
            <a:r>
              <a:rPr lang="en-US" altLang="en-US">
                <a:solidFill>
                  <a:srgbClr val="332B60"/>
                </a:solidFill>
              </a:rPr>
              <a:t> </a:t>
            </a:r>
            <a:r>
              <a:rPr lang="en-US" altLang="en-US" err="1">
                <a:solidFill>
                  <a:srgbClr val="332B60"/>
                </a:solidFill>
              </a:rPr>
              <a:t>est</a:t>
            </a:r>
            <a:r>
              <a:rPr lang="en-US" altLang="en-US">
                <a:solidFill>
                  <a:srgbClr val="332B60"/>
                </a:solidFill>
              </a:rPr>
              <a:t>, </a:t>
            </a:r>
            <a:r>
              <a:rPr lang="en-US" altLang="en-US" err="1">
                <a:solidFill>
                  <a:srgbClr val="332B60"/>
                </a:solidFill>
              </a:rPr>
              <a:t>vulputate</a:t>
            </a:r>
            <a:r>
              <a:rPr lang="en-US" altLang="en-US">
                <a:solidFill>
                  <a:srgbClr val="332B60"/>
                </a:solidFill>
              </a:rPr>
              <a:t> </a:t>
            </a:r>
            <a:r>
              <a:rPr lang="en-US" altLang="en-US" err="1">
                <a:solidFill>
                  <a:srgbClr val="332B60"/>
                </a:solidFill>
              </a:rPr>
              <a:t>eu</a:t>
            </a:r>
            <a:r>
              <a:rPr lang="et-EE" altLang="en-US">
                <a:solidFill>
                  <a:srgbClr val="332B60"/>
                </a:solidFill>
              </a:rPr>
              <a:t>.</a:t>
            </a:r>
          </a:p>
          <a:p>
            <a:pPr lvl="5">
              <a:buClr>
                <a:srgbClr val="E4067E"/>
              </a:buClr>
              <a:buFont typeface="Wingdings" panose="05000000000000000000" pitchFamily="2" charset="2"/>
              <a:buChar char="§"/>
            </a:pPr>
            <a:r>
              <a:rPr lang="en-US" altLang="en-US" err="1">
                <a:solidFill>
                  <a:srgbClr val="332B60"/>
                </a:solidFill>
              </a:rPr>
              <a:t>Phasellus</a:t>
            </a:r>
            <a:r>
              <a:rPr lang="en-US" altLang="en-US">
                <a:solidFill>
                  <a:srgbClr val="332B60"/>
                </a:solidFill>
              </a:rPr>
              <a:t> </a:t>
            </a:r>
            <a:r>
              <a:rPr lang="en-US" altLang="en-US" err="1">
                <a:solidFill>
                  <a:srgbClr val="332B60"/>
                </a:solidFill>
              </a:rPr>
              <a:t>vel</a:t>
            </a:r>
            <a:r>
              <a:rPr lang="en-US" altLang="en-US">
                <a:solidFill>
                  <a:srgbClr val="332B60"/>
                </a:solidFill>
              </a:rPr>
              <a:t> </a:t>
            </a:r>
            <a:r>
              <a:rPr lang="en-US" altLang="en-US" err="1">
                <a:solidFill>
                  <a:srgbClr val="332B60"/>
                </a:solidFill>
              </a:rPr>
              <a:t>lectus</a:t>
            </a:r>
            <a:r>
              <a:rPr lang="en-US" altLang="en-US">
                <a:solidFill>
                  <a:srgbClr val="332B60"/>
                </a:solidFill>
              </a:rPr>
              <a:t> at </a:t>
            </a:r>
            <a:r>
              <a:rPr lang="en-US" altLang="en-US" err="1">
                <a:solidFill>
                  <a:srgbClr val="332B60"/>
                </a:solidFill>
              </a:rPr>
              <a:t>orci</a:t>
            </a:r>
            <a:r>
              <a:rPr lang="en-US" altLang="en-US">
                <a:solidFill>
                  <a:srgbClr val="332B60"/>
                </a:solidFill>
              </a:rPr>
              <a:t> </a:t>
            </a:r>
            <a:r>
              <a:rPr lang="en-US" altLang="en-US" err="1">
                <a:solidFill>
                  <a:srgbClr val="332B60"/>
                </a:solidFill>
              </a:rPr>
              <a:t>ornare</a:t>
            </a:r>
            <a:r>
              <a:rPr lang="en-US" altLang="en-US">
                <a:solidFill>
                  <a:srgbClr val="332B60"/>
                </a:solidFill>
              </a:rPr>
              <a:t> </a:t>
            </a:r>
            <a:r>
              <a:rPr lang="en-US" altLang="en-US" err="1">
                <a:solidFill>
                  <a:srgbClr val="332B60"/>
                </a:solidFill>
              </a:rPr>
              <a:t>ultrices</a:t>
            </a:r>
            <a:r>
              <a:rPr lang="en-US" altLang="en-US">
                <a:solidFill>
                  <a:srgbClr val="332B60"/>
                </a:solidFill>
              </a:rPr>
              <a:t>. Viva </a:t>
            </a:r>
            <a:r>
              <a:rPr lang="en-US" altLang="en-US" err="1">
                <a:solidFill>
                  <a:srgbClr val="332B60"/>
                </a:solidFill>
              </a:rPr>
              <a:t>etmus</a:t>
            </a:r>
            <a:r>
              <a:rPr lang="en-US" altLang="en-US">
                <a:solidFill>
                  <a:srgbClr val="332B60"/>
                </a:solidFill>
              </a:rPr>
              <a:t> </a:t>
            </a:r>
            <a:r>
              <a:rPr lang="en-US" altLang="en-US" err="1">
                <a:solidFill>
                  <a:srgbClr val="332B60"/>
                </a:solidFill>
              </a:rPr>
              <a:t>justo</a:t>
            </a:r>
            <a:r>
              <a:rPr lang="en-US" altLang="en-US">
                <a:solidFill>
                  <a:srgbClr val="332B60"/>
                </a:solidFill>
              </a:rPr>
              <a:t> </a:t>
            </a:r>
            <a:r>
              <a:rPr lang="en-US" altLang="en-US" err="1">
                <a:solidFill>
                  <a:srgbClr val="332B60"/>
                </a:solidFill>
              </a:rPr>
              <a:t>est</a:t>
            </a:r>
            <a:r>
              <a:rPr lang="en-US" altLang="en-US">
                <a:solidFill>
                  <a:srgbClr val="332B60"/>
                </a:solidFill>
              </a:rPr>
              <a:t>, </a:t>
            </a:r>
            <a:r>
              <a:rPr lang="en-US" altLang="en-US" err="1">
                <a:solidFill>
                  <a:srgbClr val="332B60"/>
                </a:solidFill>
              </a:rPr>
              <a:t>vulputate</a:t>
            </a:r>
            <a:r>
              <a:rPr lang="en-US" altLang="en-US">
                <a:solidFill>
                  <a:srgbClr val="332B60"/>
                </a:solidFill>
              </a:rPr>
              <a:t> </a:t>
            </a:r>
            <a:r>
              <a:rPr lang="en-US" altLang="en-US" err="1">
                <a:solidFill>
                  <a:srgbClr val="332B60"/>
                </a:solidFill>
              </a:rPr>
              <a:t>eu</a:t>
            </a:r>
            <a:r>
              <a:rPr lang="et-EE" altLang="en-US">
                <a:solidFill>
                  <a:srgbClr val="332B60"/>
                </a:solidFill>
              </a:rPr>
              <a:t>.</a:t>
            </a:r>
            <a:endParaRPr lang="en-US" altLang="en-US">
              <a:solidFill>
                <a:srgbClr val="332B60"/>
              </a:solidFill>
            </a:endParaRPr>
          </a:p>
        </p:txBody>
      </p:sp>
      <p:pic>
        <p:nvPicPr>
          <p:cNvPr id="6" name="Pilt 5" descr="Pilt, millel on kujutatud Font, tekst, kuvatõmmis, Graafika&#10;&#10;Kirjeldus on genereeritud automaatselt">
            <a:extLst>
              <a:ext uri="{FF2B5EF4-FFF2-40B4-BE49-F238E27FC236}">
                <a16:creationId xmlns:a16="http://schemas.microsoft.com/office/drawing/2014/main" id="{6FF77290-4762-43F7-E367-3811F1061C56}"/>
              </a:ext>
            </a:extLst>
          </p:cNvPr>
          <p:cNvPicPr>
            <a:picLocks noChangeAspect="1"/>
          </p:cNvPicPr>
          <p:nvPr userDrawn="1"/>
        </p:nvPicPr>
        <p:blipFill>
          <a:blip r:embed="rId17"/>
          <a:stretch>
            <a:fillRect/>
          </a:stretch>
        </p:blipFill>
        <p:spPr>
          <a:xfrm>
            <a:off x="479425" y="5769186"/>
            <a:ext cx="3528203" cy="587500"/>
          </a:xfrm>
          <a:prstGeom prst="rect">
            <a:avLst/>
          </a:prstGeom>
        </p:spPr>
      </p:pic>
      <p:sp>
        <p:nvSpPr>
          <p:cNvPr id="2" name="Date Placeholder 1">
            <a:extLst>
              <a:ext uri="{FF2B5EF4-FFF2-40B4-BE49-F238E27FC236}">
                <a16:creationId xmlns:a16="http://schemas.microsoft.com/office/drawing/2014/main" id="{68663450-FBFB-A684-5725-DDFD5F125A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925FF8A-65D4-4398-B25B-2A82AB6CF36C}" type="datetime1">
              <a:rPr lang="en-US" smtClean="0"/>
              <a:t>5/18/2026</a:t>
            </a:fld>
            <a:endParaRPr lang="et-EE"/>
          </a:p>
        </p:txBody>
      </p:sp>
      <p:sp>
        <p:nvSpPr>
          <p:cNvPr id="4" name="Slide Number Placeholder 3">
            <a:extLst>
              <a:ext uri="{FF2B5EF4-FFF2-40B4-BE49-F238E27FC236}">
                <a16:creationId xmlns:a16="http://schemas.microsoft.com/office/drawing/2014/main" id="{6CE88AC6-C4CD-2365-25F7-7E917595FC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A1387A-0BB2-46EE-A14A-56A01A39D322}" type="slidenum">
              <a:rPr lang="et-EE" smtClean="0"/>
              <a:pPr/>
              <a:t>‹#›</a:t>
            </a:fld>
            <a:endParaRPr lang="et-EE"/>
          </a:p>
        </p:txBody>
      </p:sp>
    </p:spTree>
  </p:cSld>
  <p:clrMap bg1="lt1" tx1="dk1" bg2="lt2" tx2="dk2" accent1="accent1" accent2="accent2" accent3="accent3" accent4="accent4" accent5="accent5" accent6="accent6" hlink="hlink" folHlink="folHlink"/>
  <p:sldLayoutIdLst>
    <p:sldLayoutId id="2147483918" r:id="rId1"/>
    <p:sldLayoutId id="2147483909" r:id="rId2"/>
    <p:sldLayoutId id="2147483921"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9" r:id="rId12"/>
    <p:sldLayoutId id="2147483922" r:id="rId13"/>
    <p:sldLayoutId id="2147483923" r:id="rId14"/>
    <p:sldLayoutId id="2147483920" r:id="rId15"/>
  </p:sldLayoutIdLst>
  <p:hf sldNum="0" hdr="0" ftr="0"/>
  <p:txStyles>
    <p:titleStyle>
      <a:lvl1pPr algn="l" rtl="0" eaLnBrk="1" fontAlgn="base" hangingPunct="1">
        <a:lnSpc>
          <a:spcPct val="100000"/>
        </a:lnSpc>
        <a:spcBef>
          <a:spcPct val="0"/>
        </a:spcBef>
        <a:spcAft>
          <a:spcPct val="0"/>
        </a:spcAft>
        <a:defRPr sz="2200" b="1" kern="1200">
          <a:solidFill>
            <a:schemeClr val="tx2"/>
          </a:solidFill>
          <a:latin typeface="+mn-lt"/>
          <a:ea typeface="+mj-ea"/>
          <a:cs typeface="+mj-cs"/>
        </a:defRPr>
      </a:lvl1pPr>
      <a:lvl2pPr algn="l" rtl="0" eaLnBrk="1" fontAlgn="base" hangingPunct="1">
        <a:lnSpc>
          <a:spcPct val="90000"/>
        </a:lnSpc>
        <a:spcBef>
          <a:spcPct val="0"/>
        </a:spcBef>
        <a:spcAft>
          <a:spcPct val="0"/>
        </a:spcAft>
        <a:defRPr sz="4400">
          <a:solidFill>
            <a:schemeClr val="tx1"/>
          </a:solidFill>
          <a:latin typeface="Verdana" charset="0"/>
        </a:defRPr>
      </a:lvl2pPr>
      <a:lvl3pPr algn="l" rtl="0" eaLnBrk="1" fontAlgn="base" hangingPunct="1">
        <a:lnSpc>
          <a:spcPct val="90000"/>
        </a:lnSpc>
        <a:spcBef>
          <a:spcPct val="0"/>
        </a:spcBef>
        <a:spcAft>
          <a:spcPct val="0"/>
        </a:spcAft>
        <a:defRPr sz="4400">
          <a:solidFill>
            <a:schemeClr val="tx1"/>
          </a:solidFill>
          <a:latin typeface="Verdana" charset="0"/>
        </a:defRPr>
      </a:lvl3pPr>
      <a:lvl4pPr algn="l" rtl="0" eaLnBrk="1" fontAlgn="base" hangingPunct="1">
        <a:lnSpc>
          <a:spcPct val="90000"/>
        </a:lnSpc>
        <a:spcBef>
          <a:spcPct val="0"/>
        </a:spcBef>
        <a:spcAft>
          <a:spcPct val="0"/>
        </a:spcAft>
        <a:defRPr sz="4400">
          <a:solidFill>
            <a:schemeClr val="tx1"/>
          </a:solidFill>
          <a:latin typeface="Verdana" charset="0"/>
        </a:defRPr>
      </a:lvl4pPr>
      <a:lvl5pPr algn="l" rtl="0" eaLnBrk="1" fontAlgn="base" hangingPunct="1">
        <a:lnSpc>
          <a:spcPct val="90000"/>
        </a:lnSpc>
        <a:spcBef>
          <a:spcPct val="0"/>
        </a:spcBef>
        <a:spcAft>
          <a:spcPct val="0"/>
        </a:spcAft>
        <a:defRPr sz="4400">
          <a:solidFill>
            <a:schemeClr val="tx1"/>
          </a:solidFill>
          <a:latin typeface="Verdana"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p:titleStyle>
    <p:bodyStyle>
      <a:lvl1pPr marL="358775" indent="-358775" algn="l" rtl="0" eaLnBrk="1" fontAlgn="base" hangingPunct="1">
        <a:lnSpc>
          <a:spcPct val="100000"/>
        </a:lnSpc>
        <a:spcBef>
          <a:spcPts val="1000"/>
        </a:spcBef>
        <a:spcAft>
          <a:spcPct val="0"/>
        </a:spcAft>
        <a:buFont typeface="Wingdings" panose="05000000000000000000" pitchFamily="2" charset="2"/>
        <a:buChar char="§"/>
        <a:defRPr sz="2800" kern="1200">
          <a:solidFill>
            <a:schemeClr val="tx1"/>
          </a:solidFill>
          <a:latin typeface="+mn-lt"/>
          <a:ea typeface="+mn-ea"/>
          <a:cs typeface="+mn-cs"/>
        </a:defRPr>
      </a:lvl1pPr>
      <a:lvl2pPr marL="358775" indent="-358775" algn="l" rtl="0" eaLnBrk="1" fontAlgn="base" hangingPunct="1">
        <a:lnSpc>
          <a:spcPct val="100000"/>
        </a:lnSpc>
        <a:spcBef>
          <a:spcPts val="500"/>
        </a:spcBef>
        <a:spcAft>
          <a:spcPct val="0"/>
        </a:spcAft>
        <a:buFont typeface="Arial" charset="0"/>
        <a:buChar char="•"/>
        <a:defRPr lang="en-US" altLang="en-US" sz="1800" kern="1200" dirty="0">
          <a:solidFill>
            <a:srgbClr val="332B60"/>
          </a:solidFill>
          <a:latin typeface="+mn-lt"/>
          <a:ea typeface="+mn-ea"/>
          <a:cs typeface="+mn-cs"/>
        </a:defRPr>
      </a:lvl2pPr>
      <a:lvl3pPr marL="358775" indent="-358775" algn="l" rtl="0" eaLnBrk="1" fontAlgn="base" hangingPunct="1">
        <a:lnSpc>
          <a:spcPct val="100000"/>
        </a:lnSpc>
        <a:spcBef>
          <a:spcPts val="500"/>
        </a:spcBef>
        <a:spcAft>
          <a:spcPct val="0"/>
        </a:spcAft>
        <a:buFont typeface="Arial" charset="0"/>
        <a:buChar char="•"/>
        <a:defRPr sz="1400" kern="1200">
          <a:solidFill>
            <a:schemeClr val="tx1"/>
          </a:solidFill>
          <a:latin typeface="+mn-lt"/>
          <a:ea typeface="+mn-ea"/>
          <a:cs typeface="+mn-cs"/>
        </a:defRPr>
      </a:lvl3pPr>
      <a:lvl4pPr marL="358775" indent="-358775" algn="l" rtl="0" eaLnBrk="1" fontAlgn="base" hangingPunct="1">
        <a:lnSpc>
          <a:spcPct val="100000"/>
        </a:lnSpc>
        <a:spcBef>
          <a:spcPts val="500"/>
        </a:spcBef>
        <a:spcAft>
          <a:spcPct val="0"/>
        </a:spcAft>
        <a:buFont typeface="Arial" charset="0"/>
        <a:buChar char="•"/>
        <a:defRPr kern="1200">
          <a:solidFill>
            <a:schemeClr val="tx1"/>
          </a:solidFill>
          <a:latin typeface="+mn-lt"/>
          <a:ea typeface="+mn-ea"/>
          <a:cs typeface="+mn-cs"/>
        </a:defRPr>
      </a:lvl4pPr>
      <a:lvl5pPr marL="358775" indent="-358775" algn="l" rtl="0" eaLnBrk="1" fontAlgn="base" hangingPunct="1">
        <a:lnSpc>
          <a:spcPct val="100000"/>
        </a:lnSpc>
        <a:spcBef>
          <a:spcPts val="500"/>
        </a:spcBef>
        <a:spcAft>
          <a:spcPct val="0"/>
        </a:spcAft>
        <a:buFont typeface="Arial" charset="0"/>
        <a:buChar char="•"/>
        <a:defRPr kern="1200">
          <a:solidFill>
            <a:schemeClr val="tx1"/>
          </a:solidFill>
          <a:latin typeface="+mn-lt"/>
          <a:ea typeface="+mn-ea"/>
          <a:cs typeface="+mn-cs"/>
        </a:defRPr>
      </a:lvl5pPr>
      <a:lvl6pPr marL="358775" indent="-358775" algn="l" defTabSz="914400" rtl="0" eaLnBrk="1" latinLnBrk="0" hangingPunct="1">
        <a:lnSpc>
          <a:spcPct val="10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34" userDrawn="1">
          <p15:clr>
            <a:srgbClr val="F26B43"/>
          </p15:clr>
        </p15:guide>
        <p15:guide id="2" pos="302" userDrawn="1">
          <p15:clr>
            <a:srgbClr val="F26B43"/>
          </p15:clr>
        </p15:guide>
        <p15:guide id="3" pos="1368" userDrawn="1">
          <p15:clr>
            <a:srgbClr val="F26B43"/>
          </p15:clr>
        </p15:guide>
        <p15:guide id="4" orient="horz" pos="3997" userDrawn="1">
          <p15:clr>
            <a:srgbClr val="F26B43"/>
          </p15:clr>
        </p15:guide>
        <p15:guide id="5" orient="horz" pos="1026" userDrawn="1">
          <p15:clr>
            <a:srgbClr val="F26B43"/>
          </p15:clr>
        </p15:guide>
        <p15:guide id="6" orient="horz" pos="346" userDrawn="1">
          <p15:clr>
            <a:srgbClr val="F26B43"/>
          </p15:clr>
        </p15:guide>
        <p15:guide id="7" orient="horz" pos="347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hyperlink" Target="https://solardata.uoregon.edu/cgi-bin/SunPathChart.py" TargetMode="Externa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490.png"/></Relationships>
</file>

<file path=ppt/slides/_rels/slide24.xml.rels><?xml version="1.0" encoding="UTF-8" standalone="yes"?>
<Relationships xmlns="http://schemas.openxmlformats.org/package/2006/relationships"><Relationship Id="rId8" Type="http://schemas.openxmlformats.org/officeDocument/2006/relationships/image" Target="../media/image57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openxmlformats.org/officeDocument/2006/relationships/image" Target="../media/image650.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0.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e9MU4TouzII?feature=oembed" TargetMode="Externa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i kohatäide 4"/>
          <p:cNvSpPr>
            <a:spLocks noGrp="1"/>
          </p:cNvSpPr>
          <p:nvPr>
            <p:ph type="body" sz="quarter" idx="12"/>
          </p:nvPr>
        </p:nvSpPr>
        <p:spPr>
          <a:xfrm>
            <a:off x="1112959" y="3662050"/>
            <a:ext cx="7786863" cy="915179"/>
          </a:xfrm>
        </p:spPr>
        <p:txBody>
          <a:bodyPr/>
          <a:lstStyle/>
          <a:p>
            <a:r>
              <a:rPr lang="et-EE" sz="3600" dirty="0" err="1">
                <a:solidFill>
                  <a:schemeClr val="accent1"/>
                </a:solidFill>
              </a:rPr>
              <a:t>Solar</a:t>
            </a:r>
            <a:r>
              <a:rPr lang="et-EE" sz="3600" dirty="0">
                <a:solidFill>
                  <a:schemeClr val="accent1"/>
                </a:solidFill>
              </a:rPr>
              <a:t> </a:t>
            </a:r>
            <a:r>
              <a:rPr lang="et-EE" sz="3600" dirty="0" err="1">
                <a:solidFill>
                  <a:schemeClr val="accent1"/>
                </a:solidFill>
              </a:rPr>
              <a:t>thermal</a:t>
            </a:r>
            <a:r>
              <a:rPr lang="et-EE" sz="3600" dirty="0">
                <a:solidFill>
                  <a:schemeClr val="accent1"/>
                </a:solidFill>
              </a:rPr>
              <a:t> </a:t>
            </a:r>
            <a:r>
              <a:rPr lang="et-EE" sz="3600" dirty="0" err="1">
                <a:solidFill>
                  <a:schemeClr val="accent1"/>
                </a:solidFill>
              </a:rPr>
              <a:t>systems</a:t>
            </a:r>
            <a:r>
              <a:rPr lang="et-EE" sz="3600" dirty="0">
                <a:solidFill>
                  <a:schemeClr val="accent1"/>
                </a:solidFill>
              </a:rPr>
              <a:t> </a:t>
            </a:r>
          </a:p>
          <a:p>
            <a:endParaRPr lang="et-EE" sz="3600" dirty="0">
              <a:solidFill>
                <a:schemeClr val="accent1"/>
              </a:solidFill>
            </a:endParaRPr>
          </a:p>
        </p:txBody>
      </p:sp>
      <p:sp>
        <p:nvSpPr>
          <p:cNvPr id="14" name="Teksti kohatäide 5"/>
          <p:cNvSpPr>
            <a:spLocks noGrp="1"/>
          </p:cNvSpPr>
          <p:nvPr>
            <p:ph type="body" sz="quarter" idx="13"/>
          </p:nvPr>
        </p:nvSpPr>
        <p:spPr>
          <a:xfrm>
            <a:off x="966656" y="4770561"/>
            <a:ext cx="7646992" cy="1172990"/>
          </a:xfrm>
        </p:spPr>
        <p:txBody>
          <a:bodyPr/>
          <a:lstStyle/>
          <a:p>
            <a:pPr>
              <a:lnSpc>
                <a:spcPct val="100000"/>
              </a:lnSpc>
              <a:spcBef>
                <a:spcPts val="0"/>
              </a:spcBef>
            </a:pPr>
            <a:r>
              <a:rPr lang="et-EE" sz="1600" dirty="0" err="1"/>
              <a:t>Mohd</a:t>
            </a:r>
            <a:r>
              <a:rPr lang="et-EE" sz="1600" dirty="0"/>
              <a:t> </a:t>
            </a:r>
            <a:r>
              <a:rPr lang="et-EE" sz="1600" dirty="0" err="1"/>
              <a:t>Basit</a:t>
            </a:r>
            <a:r>
              <a:rPr lang="et-EE" sz="1600" dirty="0"/>
              <a:t> </a:t>
            </a:r>
            <a:r>
              <a:rPr lang="et-EE" sz="1600" dirty="0" err="1"/>
              <a:t>Wani</a:t>
            </a:r>
            <a:r>
              <a:rPr lang="et-EE" sz="1600" dirty="0"/>
              <a:t>, </a:t>
            </a:r>
            <a:r>
              <a:rPr lang="et-EE" sz="1600" dirty="0" err="1"/>
              <a:t>M.Sc</a:t>
            </a:r>
            <a:r>
              <a:rPr lang="et-EE" sz="1600" dirty="0"/>
              <a:t>. </a:t>
            </a:r>
            <a:br>
              <a:rPr lang="et-EE" sz="1600" dirty="0">
                <a:solidFill>
                  <a:srgbClr val="332B60"/>
                </a:solidFill>
              </a:rPr>
            </a:br>
            <a:r>
              <a:rPr lang="et-EE" sz="1600" dirty="0" err="1"/>
              <a:t>Early</a:t>
            </a:r>
            <a:r>
              <a:rPr lang="et-EE" sz="1600" dirty="0"/>
              <a:t> </a:t>
            </a:r>
            <a:r>
              <a:rPr lang="et-EE" sz="1600" dirty="0" err="1"/>
              <a:t>Stage</a:t>
            </a:r>
            <a:r>
              <a:rPr lang="et-EE" sz="1600" dirty="0"/>
              <a:t> </a:t>
            </a:r>
            <a:r>
              <a:rPr lang="et-EE" sz="1600" dirty="0" err="1"/>
              <a:t>Researcher</a:t>
            </a:r>
            <a:endParaRPr lang="et-EE" sz="1600" dirty="0"/>
          </a:p>
          <a:p>
            <a:pPr>
              <a:lnSpc>
                <a:spcPct val="100000"/>
              </a:lnSpc>
              <a:spcBef>
                <a:spcPts val="0"/>
              </a:spcBef>
            </a:pPr>
            <a:r>
              <a:rPr lang="et-EE" sz="1600" dirty="0" err="1">
                <a:solidFill>
                  <a:srgbClr val="332B60"/>
                </a:solidFill>
              </a:rPr>
              <a:t>Department</a:t>
            </a:r>
            <a:r>
              <a:rPr lang="et-EE" sz="1600" dirty="0"/>
              <a:t> of Energy Technology</a:t>
            </a:r>
          </a:p>
          <a:p>
            <a:pPr>
              <a:lnSpc>
                <a:spcPct val="100000"/>
              </a:lnSpc>
              <a:spcBef>
                <a:spcPts val="0"/>
              </a:spcBef>
            </a:pPr>
            <a:r>
              <a:rPr lang="et-EE" sz="1600" dirty="0">
                <a:solidFill>
                  <a:srgbClr val="332B60"/>
                </a:solidFill>
              </a:rPr>
              <a:t>Tallinn University </a:t>
            </a:r>
            <a:r>
              <a:rPr lang="et-EE" sz="1600" dirty="0"/>
              <a:t>of Technology, Tallinn, Estonia</a:t>
            </a:r>
            <a:endParaRPr lang="et-EE" sz="1600" dirty="0">
              <a:solidFill>
                <a:srgbClr val="332B60"/>
              </a:solidFill>
            </a:endParaRPr>
          </a:p>
        </p:txBody>
      </p:sp>
      <p:sp>
        <p:nvSpPr>
          <p:cNvPr id="5" name="Date Placeholder 4">
            <a:extLst>
              <a:ext uri="{FF2B5EF4-FFF2-40B4-BE49-F238E27FC236}">
                <a16:creationId xmlns:a16="http://schemas.microsoft.com/office/drawing/2014/main" id="{9B25E80C-5707-4EE3-95FB-495DF4DFF750}"/>
              </a:ext>
            </a:extLst>
          </p:cNvPr>
          <p:cNvSpPr>
            <a:spLocks noGrp="1"/>
          </p:cNvSpPr>
          <p:nvPr>
            <p:ph type="dt" sz="half" idx="15"/>
          </p:nvPr>
        </p:nvSpPr>
        <p:spPr>
          <a:xfrm>
            <a:off x="7020301" y="5451134"/>
            <a:ext cx="1916097" cy="365125"/>
          </a:xfrm>
        </p:spPr>
        <p:txBody>
          <a:bodyPr/>
          <a:lstStyle/>
          <a:p>
            <a:fld id="{FBA93C4F-A738-4DF7-A317-D447ABFB9093}" type="datetime1">
              <a:rPr lang="en-US" smtClean="0"/>
              <a:t>5/18/2026</a:t>
            </a:fld>
            <a:endParaRPr lang="et-EE" dirty="0"/>
          </a:p>
        </p:txBody>
      </p:sp>
      <p:pic>
        <p:nvPicPr>
          <p:cNvPr id="2" name="Picture 1">
            <a:extLst>
              <a:ext uri="{FF2B5EF4-FFF2-40B4-BE49-F238E27FC236}">
                <a16:creationId xmlns:a16="http://schemas.microsoft.com/office/drawing/2014/main" id="{B85583FD-71F2-767C-AE5D-FE0044C38EA4}"/>
              </a:ext>
            </a:extLst>
          </p:cNvPr>
          <p:cNvPicPr>
            <a:picLocks noChangeAspect="1"/>
          </p:cNvPicPr>
          <p:nvPr/>
        </p:nvPicPr>
        <p:blipFill>
          <a:blip r:embed="rId3"/>
          <a:stretch>
            <a:fillRect/>
          </a:stretch>
        </p:blipFill>
        <p:spPr>
          <a:xfrm>
            <a:off x="8972975" y="3396874"/>
            <a:ext cx="2554038" cy="2546677"/>
          </a:xfrm>
          <a:prstGeom prst="rect">
            <a:avLst/>
          </a:prstGeom>
        </p:spPr>
      </p:pic>
    </p:spTree>
    <p:extLst>
      <p:ext uri="{BB962C8B-B14F-4D97-AF65-F5344CB8AC3E}">
        <p14:creationId xmlns:p14="http://schemas.microsoft.com/office/powerpoint/2010/main" val="1599053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Placeholder 1"/>
          <p:cNvSpPr>
            <a:spLocks noGrp="1"/>
          </p:cNvSpPr>
          <p:nvPr>
            <p:ph type="body" sz="quarter" idx="13"/>
          </p:nvPr>
        </p:nvSpPr>
        <p:spPr>
          <a:xfrm>
            <a:off x="288927" y="210762"/>
            <a:ext cx="5400674" cy="434975"/>
          </a:xfrm>
        </p:spPr>
        <p:txBody>
          <a:bodyPr/>
          <a:lstStyle/>
          <a:p>
            <a:r>
              <a:rPr lang="et-EE" altLang="en-US"/>
              <a:t>Solar Radiation in Estonia </a:t>
            </a:r>
            <a:endParaRPr lang="en-US" altLang="en-US"/>
          </a:p>
        </p:txBody>
      </p:sp>
      <p:sp>
        <p:nvSpPr>
          <p:cNvPr id="2" name="Date Placeholder 1">
            <a:extLst>
              <a:ext uri="{FF2B5EF4-FFF2-40B4-BE49-F238E27FC236}">
                <a16:creationId xmlns:a16="http://schemas.microsoft.com/office/drawing/2014/main" id="{6A233E85-C407-A9B1-DE87-06146DB2928B}"/>
              </a:ext>
            </a:extLst>
          </p:cNvPr>
          <p:cNvSpPr>
            <a:spLocks noGrp="1"/>
          </p:cNvSpPr>
          <p:nvPr>
            <p:ph type="dt" sz="half" idx="2"/>
          </p:nvPr>
        </p:nvSpPr>
        <p:spPr/>
        <p:txBody>
          <a:bodyPr/>
          <a:lstStyle/>
          <a:p>
            <a:fld id="{07964FE2-CDD8-400C-B49A-BD74F8C9E008}" type="datetime1">
              <a:rPr lang="en-US" smtClean="0"/>
              <a:t>5/18/2026</a:t>
            </a:fld>
            <a:endParaRPr lang="et-EE"/>
          </a:p>
        </p:txBody>
      </p:sp>
      <p:pic>
        <p:nvPicPr>
          <p:cNvPr id="7" name="Picture 6">
            <a:extLst>
              <a:ext uri="{FF2B5EF4-FFF2-40B4-BE49-F238E27FC236}">
                <a16:creationId xmlns:a16="http://schemas.microsoft.com/office/drawing/2014/main" id="{E3C629FD-DE4B-649B-661A-67F784DA0562}"/>
              </a:ext>
            </a:extLst>
          </p:cNvPr>
          <p:cNvPicPr>
            <a:picLocks noChangeAspect="1"/>
          </p:cNvPicPr>
          <p:nvPr/>
        </p:nvPicPr>
        <p:blipFill>
          <a:blip r:embed="rId3"/>
          <a:srcRect r="9604"/>
          <a:stretch>
            <a:fillRect/>
          </a:stretch>
        </p:blipFill>
        <p:spPr>
          <a:xfrm>
            <a:off x="408830" y="867294"/>
            <a:ext cx="5037813" cy="4022757"/>
          </a:xfrm>
          <a:prstGeom prst="rect">
            <a:avLst/>
          </a:prstGeom>
        </p:spPr>
      </p:pic>
      <p:pic>
        <p:nvPicPr>
          <p:cNvPr id="12" name="Picture 11">
            <a:extLst>
              <a:ext uri="{FF2B5EF4-FFF2-40B4-BE49-F238E27FC236}">
                <a16:creationId xmlns:a16="http://schemas.microsoft.com/office/drawing/2014/main" id="{CA046500-C07F-22E5-7BD6-6B557F4A71E5}"/>
              </a:ext>
            </a:extLst>
          </p:cNvPr>
          <p:cNvPicPr>
            <a:picLocks noChangeAspect="1"/>
          </p:cNvPicPr>
          <p:nvPr/>
        </p:nvPicPr>
        <p:blipFill>
          <a:blip r:embed="rId4"/>
          <a:stretch>
            <a:fillRect/>
          </a:stretch>
        </p:blipFill>
        <p:spPr>
          <a:xfrm>
            <a:off x="5846979" y="357356"/>
            <a:ext cx="5877088" cy="538892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8098C-9445-AE18-4FBA-BA67FF399864}"/>
            </a:ext>
          </a:extLst>
        </p:cNvPr>
        <p:cNvGrpSpPr/>
        <p:nvPr/>
      </p:nvGrpSpPr>
      <p:grpSpPr>
        <a:xfrm>
          <a:off x="0" y="0"/>
          <a:ext cx="0" cy="0"/>
          <a:chOff x="0" y="0"/>
          <a:chExt cx="0" cy="0"/>
        </a:xfrm>
      </p:grpSpPr>
      <p:sp>
        <p:nvSpPr>
          <p:cNvPr id="8194" name="Text Placeholder 1">
            <a:extLst>
              <a:ext uri="{FF2B5EF4-FFF2-40B4-BE49-F238E27FC236}">
                <a16:creationId xmlns:a16="http://schemas.microsoft.com/office/drawing/2014/main" id="{498EBFC6-BB8D-DAE0-450F-8E42201E2B4E}"/>
              </a:ext>
            </a:extLst>
          </p:cNvPr>
          <p:cNvSpPr>
            <a:spLocks noGrp="1"/>
          </p:cNvSpPr>
          <p:nvPr>
            <p:ph type="body" sz="quarter" idx="13"/>
          </p:nvPr>
        </p:nvSpPr>
        <p:spPr>
          <a:xfrm>
            <a:off x="302259" y="265626"/>
            <a:ext cx="5400674" cy="434975"/>
          </a:xfrm>
        </p:spPr>
        <p:txBody>
          <a:bodyPr/>
          <a:lstStyle/>
          <a:p>
            <a:r>
              <a:rPr lang="et-EE" altLang="en-US" err="1"/>
              <a:t>Important</a:t>
            </a:r>
            <a:r>
              <a:rPr lang="et-EE" altLang="en-US"/>
              <a:t> </a:t>
            </a:r>
            <a:r>
              <a:rPr lang="et-EE" altLang="en-US" err="1"/>
              <a:t>Angles</a:t>
            </a:r>
            <a:endParaRPr lang="en-US" altLang="en-US"/>
          </a:p>
        </p:txBody>
      </p:sp>
      <p:sp>
        <p:nvSpPr>
          <p:cNvPr id="2" name="Date Placeholder 1">
            <a:extLst>
              <a:ext uri="{FF2B5EF4-FFF2-40B4-BE49-F238E27FC236}">
                <a16:creationId xmlns:a16="http://schemas.microsoft.com/office/drawing/2014/main" id="{6D0B4AF9-50A3-1970-884C-6D09D14970CB}"/>
              </a:ext>
            </a:extLst>
          </p:cNvPr>
          <p:cNvSpPr>
            <a:spLocks noGrp="1"/>
          </p:cNvSpPr>
          <p:nvPr>
            <p:ph type="dt" sz="half" idx="2"/>
          </p:nvPr>
        </p:nvSpPr>
        <p:spPr/>
        <p:txBody>
          <a:bodyPr/>
          <a:lstStyle/>
          <a:p>
            <a:fld id="{C0B850D5-E084-4AF3-9443-7A47BB8F1D60}" type="datetime1">
              <a:rPr lang="en-US" smtClean="0"/>
              <a:t>5/18/2026</a:t>
            </a:fld>
            <a:endParaRPr lang="et-EE"/>
          </a:p>
        </p:txBody>
      </p:sp>
      <p:pic>
        <p:nvPicPr>
          <p:cNvPr id="4" name="Picture 3" descr="Diagram of solar panel and sun&#10;&#10;AI-generated content may be incorrect.">
            <a:extLst>
              <a:ext uri="{FF2B5EF4-FFF2-40B4-BE49-F238E27FC236}">
                <a16:creationId xmlns:a16="http://schemas.microsoft.com/office/drawing/2014/main" id="{DF5DC24E-ACE2-FA14-289D-745AC6CFC2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4332" y="700601"/>
            <a:ext cx="4718774" cy="3291420"/>
          </a:xfrm>
          <a:prstGeom prst="rect">
            <a:avLst/>
          </a:prstGeom>
          <a:noFill/>
          <a:ln>
            <a:noFill/>
          </a:ln>
        </p:spPr>
      </p:pic>
      <p:pic>
        <p:nvPicPr>
          <p:cNvPr id="6" name="Picture 5">
            <a:extLst>
              <a:ext uri="{FF2B5EF4-FFF2-40B4-BE49-F238E27FC236}">
                <a16:creationId xmlns:a16="http://schemas.microsoft.com/office/drawing/2014/main" id="{318ED974-D706-0BA3-DEE4-E7E44085CA6F}"/>
              </a:ext>
            </a:extLst>
          </p:cNvPr>
          <p:cNvPicPr>
            <a:picLocks noChangeAspect="1"/>
          </p:cNvPicPr>
          <p:nvPr/>
        </p:nvPicPr>
        <p:blipFill>
          <a:blip r:embed="rId4"/>
          <a:stretch>
            <a:fillRect/>
          </a:stretch>
        </p:blipFill>
        <p:spPr>
          <a:xfrm>
            <a:off x="6922236" y="391563"/>
            <a:ext cx="4043074" cy="2739635"/>
          </a:xfrm>
          <a:prstGeom prst="rect">
            <a:avLst/>
          </a:prstGeom>
        </p:spPr>
      </p:pic>
      <p:sp>
        <p:nvSpPr>
          <p:cNvPr id="9" name="TextBox 8">
            <a:extLst>
              <a:ext uri="{FF2B5EF4-FFF2-40B4-BE49-F238E27FC236}">
                <a16:creationId xmlns:a16="http://schemas.microsoft.com/office/drawing/2014/main" id="{559CC5E2-5093-9910-4311-01037E9B0CB4}"/>
              </a:ext>
            </a:extLst>
          </p:cNvPr>
          <p:cNvSpPr txBox="1"/>
          <p:nvPr/>
        </p:nvSpPr>
        <p:spPr>
          <a:xfrm>
            <a:off x="8112287" y="3179520"/>
            <a:ext cx="2725184" cy="276999"/>
          </a:xfrm>
          <a:prstGeom prst="rect">
            <a:avLst/>
          </a:prstGeom>
          <a:noFill/>
        </p:spPr>
        <p:txBody>
          <a:bodyPr wrap="square" rtlCol="0">
            <a:spAutoFit/>
          </a:bodyPr>
          <a:lstStyle/>
          <a:p>
            <a:r>
              <a:rPr lang="et-EE" sz="1200" b="1"/>
              <a:t> </a:t>
            </a:r>
            <a:r>
              <a:rPr lang="et-EE" sz="1200" b="1" err="1"/>
              <a:t>Annual</a:t>
            </a:r>
            <a:r>
              <a:rPr lang="et-EE" sz="1200" b="1"/>
              <a:t> Solar </a:t>
            </a:r>
            <a:r>
              <a:rPr lang="et-EE" sz="1200" b="1" err="1"/>
              <a:t>yeild</a:t>
            </a:r>
            <a:r>
              <a:rPr lang="et-EE" sz="1200" b="1"/>
              <a:t> vs </a:t>
            </a:r>
            <a:r>
              <a:rPr lang="et-EE" sz="1200" b="1" err="1"/>
              <a:t>Tilt</a:t>
            </a:r>
            <a:r>
              <a:rPr lang="et-EE" sz="1200" b="1"/>
              <a:t> </a:t>
            </a:r>
            <a:r>
              <a:rPr lang="et-EE" sz="1200" b="1" err="1"/>
              <a:t>Angle</a:t>
            </a:r>
            <a:r>
              <a:rPr lang="et-EE" sz="1200" b="1"/>
              <a:t>(150m</a:t>
            </a:r>
            <a:r>
              <a:rPr lang="et-EE" sz="1200" b="1" baseline="30000"/>
              <a:t>3</a:t>
            </a:r>
            <a:r>
              <a:rPr lang="et-EE" sz="1200" b="1"/>
              <a:t> )</a:t>
            </a:r>
            <a:endParaRPr lang="en-GB" sz="1200" b="1"/>
          </a:p>
        </p:txBody>
      </p:sp>
      <p:pic>
        <p:nvPicPr>
          <p:cNvPr id="10" name="Picture 9">
            <a:extLst>
              <a:ext uri="{FF2B5EF4-FFF2-40B4-BE49-F238E27FC236}">
                <a16:creationId xmlns:a16="http://schemas.microsoft.com/office/drawing/2014/main" id="{785177E1-4A46-0EC8-0951-960F8114A5A6}"/>
              </a:ext>
            </a:extLst>
          </p:cNvPr>
          <p:cNvPicPr>
            <a:picLocks noChangeAspect="1"/>
          </p:cNvPicPr>
          <p:nvPr/>
        </p:nvPicPr>
        <p:blipFill>
          <a:blip r:embed="rId5"/>
          <a:stretch>
            <a:fillRect/>
          </a:stretch>
        </p:blipFill>
        <p:spPr>
          <a:xfrm>
            <a:off x="7662672" y="3544239"/>
            <a:ext cx="3605332" cy="2724390"/>
          </a:xfrm>
          <a:prstGeom prst="rect">
            <a:avLst/>
          </a:prstGeom>
        </p:spPr>
      </p:pic>
      <p:sp>
        <p:nvSpPr>
          <p:cNvPr id="13" name="TextBox 12">
            <a:extLst>
              <a:ext uri="{FF2B5EF4-FFF2-40B4-BE49-F238E27FC236}">
                <a16:creationId xmlns:a16="http://schemas.microsoft.com/office/drawing/2014/main" id="{822F7B87-35C0-0212-CFBD-E878A41756B3}"/>
              </a:ext>
            </a:extLst>
          </p:cNvPr>
          <p:cNvSpPr txBox="1"/>
          <p:nvPr/>
        </p:nvSpPr>
        <p:spPr>
          <a:xfrm>
            <a:off x="118872" y="4203849"/>
            <a:ext cx="7543800" cy="1292662"/>
          </a:xfrm>
          <a:prstGeom prst="rect">
            <a:avLst/>
          </a:prstGeom>
          <a:noFill/>
        </p:spPr>
        <p:txBody>
          <a:bodyPr wrap="square">
            <a:spAutoFit/>
          </a:bodyPr>
          <a:lstStyle/>
          <a:p>
            <a:pPr marL="285750" indent="-285750">
              <a:buClr>
                <a:srgbClr val="E4067E"/>
              </a:buClr>
              <a:buFont typeface="Wingdings" panose="05000000000000000000" pitchFamily="2" charset="2"/>
              <a:buChar char="§"/>
            </a:pPr>
            <a:r>
              <a:rPr lang="en-GB" sz="1600" b="1"/>
              <a:t>Zenith Angle (θ</a:t>
            </a:r>
            <a:r>
              <a:rPr lang="et-EE" sz="1600" b="1" baseline="-25000"/>
              <a:t>Z</a:t>
            </a:r>
            <a:r>
              <a:rPr lang="en-GB" sz="1600" b="1"/>
              <a:t> ): </a:t>
            </a:r>
            <a:r>
              <a:rPr lang="en-GB" sz="1400"/>
              <a:t>The angle between the sun's rays and the vertical (zenith) direction.</a:t>
            </a:r>
            <a:endParaRPr lang="et-EE" sz="1400"/>
          </a:p>
          <a:p>
            <a:pPr marL="285750" indent="-285750">
              <a:buClr>
                <a:srgbClr val="E4067E"/>
              </a:buClr>
              <a:buFont typeface="Wingdings" panose="05000000000000000000" pitchFamily="2" charset="2"/>
              <a:buChar char="§"/>
            </a:pPr>
            <a:r>
              <a:rPr lang="en-GB" sz="1600" b="1"/>
              <a:t>Tilt Angle (β): </a:t>
            </a:r>
            <a:r>
              <a:rPr lang="en-GB" sz="1400"/>
              <a:t>The angle between the surface of the solar panel and the horizontal ground.</a:t>
            </a:r>
            <a:endParaRPr lang="et-EE" sz="1400"/>
          </a:p>
          <a:p>
            <a:pPr marL="285750" indent="-285750">
              <a:buClr>
                <a:srgbClr val="E4067E"/>
              </a:buClr>
              <a:buFont typeface="Wingdings" panose="05000000000000000000" pitchFamily="2" charset="2"/>
              <a:buChar char="§"/>
            </a:pPr>
            <a:r>
              <a:rPr lang="en-GB" sz="1600" b="1"/>
              <a:t>Azimuth Angle (γ): </a:t>
            </a:r>
            <a:r>
              <a:rPr lang="en-GB" sz="1400"/>
              <a:t>The angle of the panel's orientation relative to true South (in the Northern Hemisphere) or true North (in the Southern Hemisphere).</a:t>
            </a:r>
            <a:endParaRPr lang="et-EE" sz="1400"/>
          </a:p>
          <a:p>
            <a:pPr marL="285750" indent="-285750">
              <a:buClr>
                <a:srgbClr val="E4067E"/>
              </a:buClr>
              <a:buFont typeface="Wingdings" panose="05000000000000000000" pitchFamily="2" charset="2"/>
              <a:buChar char="§"/>
            </a:pPr>
            <a:r>
              <a:rPr lang="en-GB" sz="1600" b="1"/>
              <a:t>Elevation Angle: </a:t>
            </a:r>
            <a:r>
              <a:rPr lang="en-GB" sz="1400"/>
              <a:t>The angle between the sun's rays and the horizontal plane.</a:t>
            </a:r>
          </a:p>
        </p:txBody>
      </p:sp>
    </p:spTree>
    <p:extLst>
      <p:ext uri="{BB962C8B-B14F-4D97-AF65-F5344CB8AC3E}">
        <p14:creationId xmlns:p14="http://schemas.microsoft.com/office/powerpoint/2010/main" val="3022485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C6108-D370-1EDC-AFF8-9CC340685FEB}"/>
            </a:ext>
          </a:extLst>
        </p:cNvPr>
        <p:cNvGrpSpPr/>
        <p:nvPr/>
      </p:nvGrpSpPr>
      <p:grpSpPr>
        <a:xfrm>
          <a:off x="0" y="0"/>
          <a:ext cx="0" cy="0"/>
          <a:chOff x="0" y="0"/>
          <a:chExt cx="0" cy="0"/>
        </a:xfrm>
      </p:grpSpPr>
      <p:sp>
        <p:nvSpPr>
          <p:cNvPr id="8194" name="Text Placeholder 1">
            <a:extLst>
              <a:ext uri="{FF2B5EF4-FFF2-40B4-BE49-F238E27FC236}">
                <a16:creationId xmlns:a16="http://schemas.microsoft.com/office/drawing/2014/main" id="{CBCA1196-3B61-D20B-839D-4E400F6423CE}"/>
              </a:ext>
            </a:extLst>
          </p:cNvPr>
          <p:cNvSpPr>
            <a:spLocks noGrp="1"/>
          </p:cNvSpPr>
          <p:nvPr>
            <p:ph type="body" sz="quarter" idx="13"/>
          </p:nvPr>
        </p:nvSpPr>
        <p:spPr>
          <a:xfrm>
            <a:off x="302259" y="265626"/>
            <a:ext cx="3629661" cy="434975"/>
          </a:xfrm>
        </p:spPr>
        <p:txBody>
          <a:bodyPr/>
          <a:lstStyle/>
          <a:p>
            <a:r>
              <a:rPr lang="et-EE" altLang="en-US"/>
              <a:t>Sun </a:t>
            </a:r>
            <a:r>
              <a:rPr lang="et-EE" altLang="en-US" err="1"/>
              <a:t>Path</a:t>
            </a:r>
            <a:r>
              <a:rPr lang="et-EE" altLang="en-US"/>
              <a:t> </a:t>
            </a:r>
            <a:r>
              <a:rPr lang="et-EE" altLang="en-US" err="1"/>
              <a:t>Diagram</a:t>
            </a:r>
            <a:endParaRPr lang="en-US" altLang="en-US"/>
          </a:p>
        </p:txBody>
      </p:sp>
      <p:sp>
        <p:nvSpPr>
          <p:cNvPr id="2" name="Date Placeholder 1">
            <a:extLst>
              <a:ext uri="{FF2B5EF4-FFF2-40B4-BE49-F238E27FC236}">
                <a16:creationId xmlns:a16="http://schemas.microsoft.com/office/drawing/2014/main" id="{36D37732-802B-08DB-D928-E4AFBA4C6E55}"/>
              </a:ext>
            </a:extLst>
          </p:cNvPr>
          <p:cNvSpPr>
            <a:spLocks noGrp="1"/>
          </p:cNvSpPr>
          <p:nvPr>
            <p:ph type="dt" sz="half" idx="2"/>
          </p:nvPr>
        </p:nvSpPr>
        <p:spPr/>
        <p:txBody>
          <a:bodyPr/>
          <a:lstStyle/>
          <a:p>
            <a:fld id="{37B950A9-89B4-432F-8835-3AD32CBADA9A}" type="datetime1">
              <a:rPr lang="en-US" smtClean="0"/>
              <a:t>5/18/2026</a:t>
            </a:fld>
            <a:endParaRPr lang="et-EE"/>
          </a:p>
        </p:txBody>
      </p:sp>
      <p:pic>
        <p:nvPicPr>
          <p:cNvPr id="5" name="Picture 4">
            <a:extLst>
              <a:ext uri="{FF2B5EF4-FFF2-40B4-BE49-F238E27FC236}">
                <a16:creationId xmlns:a16="http://schemas.microsoft.com/office/drawing/2014/main" id="{26C4E195-D342-6EAA-1635-C929DE03478C}"/>
              </a:ext>
            </a:extLst>
          </p:cNvPr>
          <p:cNvPicPr>
            <a:picLocks noChangeAspect="1"/>
          </p:cNvPicPr>
          <p:nvPr/>
        </p:nvPicPr>
        <p:blipFill>
          <a:blip r:embed="rId3"/>
          <a:stretch>
            <a:fillRect/>
          </a:stretch>
        </p:blipFill>
        <p:spPr>
          <a:xfrm>
            <a:off x="424473" y="573748"/>
            <a:ext cx="6201161" cy="4791806"/>
          </a:xfrm>
          <a:prstGeom prst="rect">
            <a:avLst/>
          </a:prstGeom>
        </p:spPr>
      </p:pic>
      <p:sp>
        <p:nvSpPr>
          <p:cNvPr id="8" name="TextBox 7">
            <a:hlinkClick r:id="rId4"/>
            <a:extLst>
              <a:ext uri="{FF2B5EF4-FFF2-40B4-BE49-F238E27FC236}">
                <a16:creationId xmlns:a16="http://schemas.microsoft.com/office/drawing/2014/main" id="{4209C7FF-9EAF-8233-FA3D-ACDE7C84DE45}"/>
              </a:ext>
            </a:extLst>
          </p:cNvPr>
          <p:cNvSpPr txBox="1"/>
          <p:nvPr/>
        </p:nvSpPr>
        <p:spPr>
          <a:xfrm>
            <a:off x="1329730" y="5365554"/>
            <a:ext cx="4677878" cy="307777"/>
          </a:xfrm>
          <a:prstGeom prst="rect">
            <a:avLst/>
          </a:prstGeom>
          <a:noFill/>
        </p:spPr>
        <p:txBody>
          <a:bodyPr wrap="square">
            <a:spAutoFit/>
          </a:bodyPr>
          <a:lstStyle/>
          <a:p>
            <a:r>
              <a:rPr lang="en-GB" sz="1400">
                <a:highlight>
                  <a:srgbClr val="00FF00"/>
                </a:highlight>
              </a:rPr>
              <a:t>https://solardata.uoregon.edu/cgi-bin/SunPathChart.py</a:t>
            </a:r>
          </a:p>
        </p:txBody>
      </p:sp>
      <p:pic>
        <p:nvPicPr>
          <p:cNvPr id="1026" name="Picture 2" descr="What are Zenith, Azimuth and Altitude Angles in SPP Sites and Why Are They  Important? | Seven Sensor">
            <a:extLst>
              <a:ext uri="{FF2B5EF4-FFF2-40B4-BE49-F238E27FC236}">
                <a16:creationId xmlns:a16="http://schemas.microsoft.com/office/drawing/2014/main" id="{C749BB56-A31E-FC95-892B-5B9B7A62D6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1166" y="265626"/>
            <a:ext cx="4804540" cy="27195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A230856-FD6F-0B0D-65CC-FE5427E00FAD}"/>
              </a:ext>
            </a:extLst>
          </p:cNvPr>
          <p:cNvPicPr>
            <a:picLocks noChangeAspect="1"/>
          </p:cNvPicPr>
          <p:nvPr/>
        </p:nvPicPr>
        <p:blipFill>
          <a:blip r:embed="rId6"/>
          <a:stretch>
            <a:fillRect/>
          </a:stretch>
        </p:blipFill>
        <p:spPr>
          <a:xfrm>
            <a:off x="7717535" y="3133533"/>
            <a:ext cx="2971801" cy="2855005"/>
          </a:xfrm>
          <a:prstGeom prst="rect">
            <a:avLst/>
          </a:prstGeom>
        </p:spPr>
      </p:pic>
    </p:spTree>
    <p:extLst>
      <p:ext uri="{BB962C8B-B14F-4D97-AF65-F5344CB8AC3E}">
        <p14:creationId xmlns:p14="http://schemas.microsoft.com/office/powerpoint/2010/main" val="275819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2085D-FECA-3B44-DD63-92E49F9B54A4}"/>
            </a:ext>
          </a:extLst>
        </p:cNvPr>
        <p:cNvGrpSpPr/>
        <p:nvPr/>
      </p:nvGrpSpPr>
      <p:grpSpPr>
        <a:xfrm>
          <a:off x="0" y="0"/>
          <a:ext cx="0" cy="0"/>
          <a:chOff x="0" y="0"/>
          <a:chExt cx="0" cy="0"/>
        </a:xfrm>
      </p:grpSpPr>
      <p:sp>
        <p:nvSpPr>
          <p:cNvPr id="8200" name="Text Placeholder 1">
            <a:extLst>
              <a:ext uri="{FF2B5EF4-FFF2-40B4-BE49-F238E27FC236}">
                <a16:creationId xmlns:a16="http://schemas.microsoft.com/office/drawing/2014/main" id="{C636A422-D68F-5810-3654-836538BFDE6B}"/>
              </a:ext>
            </a:extLst>
          </p:cNvPr>
          <p:cNvSpPr>
            <a:spLocks noGrp="1"/>
          </p:cNvSpPr>
          <p:nvPr>
            <p:ph type="body" sz="quarter" idx="13"/>
          </p:nvPr>
        </p:nvSpPr>
        <p:spPr>
          <a:xfrm>
            <a:off x="141097" y="184150"/>
            <a:ext cx="10494517" cy="413669"/>
          </a:xfrm>
        </p:spPr>
        <p:txBody>
          <a:bodyPr/>
          <a:lstStyle/>
          <a:p>
            <a:r>
              <a:rPr lang="en-US"/>
              <a:t>Solar thermal applications </a:t>
            </a:r>
          </a:p>
          <a:p>
            <a:endParaRPr lang="en-US"/>
          </a:p>
        </p:txBody>
      </p:sp>
      <p:sp>
        <p:nvSpPr>
          <p:cNvPr id="2" name="Date Placeholder 1">
            <a:extLst>
              <a:ext uri="{FF2B5EF4-FFF2-40B4-BE49-F238E27FC236}">
                <a16:creationId xmlns:a16="http://schemas.microsoft.com/office/drawing/2014/main" id="{BD555BB7-4F25-D50D-D5E4-06A8859AC3D6}"/>
              </a:ext>
            </a:extLst>
          </p:cNvPr>
          <p:cNvSpPr>
            <a:spLocks noGrp="1"/>
          </p:cNvSpPr>
          <p:nvPr>
            <p:ph type="dt" sz="half" idx="2"/>
          </p:nvPr>
        </p:nvSpPr>
        <p:spPr>
          <a:xfrm>
            <a:off x="838200" y="6356350"/>
            <a:ext cx="2743200" cy="365125"/>
          </a:xfrm>
        </p:spPr>
        <p:txBody>
          <a:bodyPr vert="horz" lIns="91440" tIns="45720" rIns="91440" bIns="45720" rtlCol="0" anchor="ctr">
            <a:normAutofit/>
          </a:bodyPr>
          <a:lstStyle/>
          <a:p>
            <a:pPr>
              <a:spcAft>
                <a:spcPts val="600"/>
              </a:spcAft>
            </a:pPr>
            <a:fld id="{CD2A251C-5105-4849-983A-6BDA3E76AF5E}" type="datetime1">
              <a:rPr lang="en-US" smtClean="0"/>
              <a:t>5/18/2026</a:t>
            </a:fld>
            <a:endParaRPr lang="et-EE"/>
          </a:p>
        </p:txBody>
      </p:sp>
      <p:graphicFrame>
        <p:nvGraphicFramePr>
          <p:cNvPr id="15" name="Diagram 14">
            <a:extLst>
              <a:ext uri="{FF2B5EF4-FFF2-40B4-BE49-F238E27FC236}">
                <a16:creationId xmlns:a16="http://schemas.microsoft.com/office/drawing/2014/main" id="{C2739FA3-FF45-7B6C-F47A-A5A67EBC97C6}"/>
              </a:ext>
            </a:extLst>
          </p:cNvPr>
          <p:cNvGraphicFramePr/>
          <p:nvPr>
            <p:extLst>
              <p:ext uri="{D42A27DB-BD31-4B8C-83A1-F6EECF244321}">
                <p14:modId xmlns:p14="http://schemas.microsoft.com/office/powerpoint/2010/main" val="531346982"/>
              </p:ext>
            </p:extLst>
          </p:nvPr>
        </p:nvGraphicFramePr>
        <p:xfrm>
          <a:off x="218567" y="597818"/>
          <a:ext cx="11622913" cy="50783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5490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8FE21-0D69-BC3D-73BB-C14F873A2C41}"/>
            </a:ext>
          </a:extLst>
        </p:cNvPr>
        <p:cNvGrpSpPr/>
        <p:nvPr/>
      </p:nvGrpSpPr>
      <p:grpSpPr>
        <a:xfrm>
          <a:off x="0" y="0"/>
          <a:ext cx="0" cy="0"/>
          <a:chOff x="0" y="0"/>
          <a:chExt cx="0" cy="0"/>
        </a:xfrm>
      </p:grpSpPr>
      <p:sp>
        <p:nvSpPr>
          <p:cNvPr id="8200" name="Text Placeholder 1">
            <a:extLst>
              <a:ext uri="{FF2B5EF4-FFF2-40B4-BE49-F238E27FC236}">
                <a16:creationId xmlns:a16="http://schemas.microsoft.com/office/drawing/2014/main" id="{DEDE5AE7-79E2-7A9B-75CC-530DE718A8FB}"/>
              </a:ext>
            </a:extLst>
          </p:cNvPr>
          <p:cNvSpPr>
            <a:spLocks noGrp="1"/>
          </p:cNvSpPr>
          <p:nvPr>
            <p:ph type="body" sz="quarter" idx="13"/>
          </p:nvPr>
        </p:nvSpPr>
        <p:spPr>
          <a:xfrm>
            <a:off x="218567" y="136525"/>
            <a:ext cx="11203559" cy="413669"/>
          </a:xfrm>
        </p:spPr>
        <p:txBody>
          <a:bodyPr/>
          <a:lstStyle/>
          <a:p>
            <a:r>
              <a:rPr lang="en-US"/>
              <a:t>Solar thermal</a:t>
            </a:r>
            <a:r>
              <a:rPr lang="et-EE"/>
              <a:t> systems</a:t>
            </a:r>
          </a:p>
          <a:p>
            <a:endParaRPr lang="en-US"/>
          </a:p>
          <a:p>
            <a:endParaRPr lang="en-US"/>
          </a:p>
        </p:txBody>
      </p:sp>
      <p:sp>
        <p:nvSpPr>
          <p:cNvPr id="2" name="Date Placeholder 1">
            <a:extLst>
              <a:ext uri="{FF2B5EF4-FFF2-40B4-BE49-F238E27FC236}">
                <a16:creationId xmlns:a16="http://schemas.microsoft.com/office/drawing/2014/main" id="{DF0B9D5E-0474-6DAD-7A16-A666073E976B}"/>
              </a:ext>
            </a:extLst>
          </p:cNvPr>
          <p:cNvSpPr>
            <a:spLocks noGrp="1"/>
          </p:cNvSpPr>
          <p:nvPr>
            <p:ph type="dt" sz="half" idx="2"/>
          </p:nvPr>
        </p:nvSpPr>
        <p:spPr>
          <a:xfrm>
            <a:off x="838200" y="6356350"/>
            <a:ext cx="2743200" cy="365125"/>
          </a:xfrm>
        </p:spPr>
        <p:txBody>
          <a:bodyPr vert="horz" lIns="91440" tIns="45720" rIns="91440" bIns="45720" rtlCol="0" anchor="ctr">
            <a:normAutofit/>
          </a:bodyPr>
          <a:lstStyle/>
          <a:p>
            <a:pPr>
              <a:spcAft>
                <a:spcPts val="600"/>
              </a:spcAft>
            </a:pPr>
            <a:fld id="{DE5B9504-AE0E-4CAC-AF5C-F38658827ABA}" type="datetime1">
              <a:rPr lang="en-US" smtClean="0"/>
              <a:t>5/18/2026</a:t>
            </a:fld>
            <a:endParaRPr lang="et-EE"/>
          </a:p>
        </p:txBody>
      </p:sp>
      <p:pic>
        <p:nvPicPr>
          <p:cNvPr id="9" name="Picture 8">
            <a:extLst>
              <a:ext uri="{FF2B5EF4-FFF2-40B4-BE49-F238E27FC236}">
                <a16:creationId xmlns:a16="http://schemas.microsoft.com/office/drawing/2014/main" id="{A5179E26-0BEE-5BC8-1441-83A941E7B7E4}"/>
              </a:ext>
            </a:extLst>
          </p:cNvPr>
          <p:cNvPicPr>
            <a:picLocks noChangeAspect="1"/>
          </p:cNvPicPr>
          <p:nvPr/>
        </p:nvPicPr>
        <p:blipFill>
          <a:blip r:embed="rId3"/>
          <a:stretch>
            <a:fillRect/>
          </a:stretch>
        </p:blipFill>
        <p:spPr>
          <a:xfrm>
            <a:off x="682084" y="717462"/>
            <a:ext cx="10671716" cy="4776711"/>
          </a:xfrm>
          <a:prstGeom prst="rect">
            <a:avLst/>
          </a:prstGeom>
        </p:spPr>
      </p:pic>
      <p:sp>
        <p:nvSpPr>
          <p:cNvPr id="10" name="Rectangle 9">
            <a:extLst>
              <a:ext uri="{FF2B5EF4-FFF2-40B4-BE49-F238E27FC236}">
                <a16:creationId xmlns:a16="http://schemas.microsoft.com/office/drawing/2014/main" id="{2D5D8713-0487-FD4E-5213-00CB5F6ABDA1}"/>
              </a:ext>
            </a:extLst>
          </p:cNvPr>
          <p:cNvSpPr/>
          <p:nvPr/>
        </p:nvSpPr>
        <p:spPr>
          <a:xfrm>
            <a:off x="9032487" y="550194"/>
            <a:ext cx="2743200" cy="2732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51561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7164C-2968-643B-2E4F-6F30690AF41F}"/>
            </a:ext>
          </a:extLst>
        </p:cNvPr>
        <p:cNvGrpSpPr/>
        <p:nvPr/>
      </p:nvGrpSpPr>
      <p:grpSpPr>
        <a:xfrm>
          <a:off x="0" y="0"/>
          <a:ext cx="0" cy="0"/>
          <a:chOff x="0" y="0"/>
          <a:chExt cx="0" cy="0"/>
        </a:xfrm>
      </p:grpSpPr>
      <p:sp>
        <p:nvSpPr>
          <p:cNvPr id="8200" name="Text Placeholder 1">
            <a:extLst>
              <a:ext uri="{FF2B5EF4-FFF2-40B4-BE49-F238E27FC236}">
                <a16:creationId xmlns:a16="http://schemas.microsoft.com/office/drawing/2014/main" id="{43472E9A-F331-C21E-EA52-5FFDA16C9C81}"/>
              </a:ext>
            </a:extLst>
          </p:cNvPr>
          <p:cNvSpPr>
            <a:spLocks noGrp="1"/>
          </p:cNvSpPr>
          <p:nvPr>
            <p:ph type="body" sz="quarter" idx="13"/>
          </p:nvPr>
        </p:nvSpPr>
        <p:spPr>
          <a:xfrm>
            <a:off x="220345" y="136525"/>
            <a:ext cx="5875655" cy="413669"/>
          </a:xfrm>
        </p:spPr>
        <p:txBody>
          <a:bodyPr/>
          <a:lstStyle/>
          <a:p>
            <a:r>
              <a:rPr lang="et-EE" err="1"/>
              <a:t>Active</a:t>
            </a:r>
            <a:r>
              <a:rPr lang="et-EE"/>
              <a:t> and </a:t>
            </a:r>
            <a:r>
              <a:rPr lang="et-EE" err="1"/>
              <a:t>passive</a:t>
            </a:r>
            <a:r>
              <a:rPr lang="et-EE"/>
              <a:t> systems</a:t>
            </a:r>
            <a:endParaRPr lang="en-US"/>
          </a:p>
          <a:p>
            <a:endParaRPr lang="en-US"/>
          </a:p>
        </p:txBody>
      </p:sp>
      <p:sp>
        <p:nvSpPr>
          <p:cNvPr id="2" name="Date Placeholder 1">
            <a:extLst>
              <a:ext uri="{FF2B5EF4-FFF2-40B4-BE49-F238E27FC236}">
                <a16:creationId xmlns:a16="http://schemas.microsoft.com/office/drawing/2014/main" id="{1733ED3A-898F-ED46-0697-4AB63ACDA040}"/>
              </a:ext>
            </a:extLst>
          </p:cNvPr>
          <p:cNvSpPr>
            <a:spLocks noGrp="1"/>
          </p:cNvSpPr>
          <p:nvPr>
            <p:ph type="dt" sz="half" idx="2"/>
          </p:nvPr>
        </p:nvSpPr>
        <p:spPr>
          <a:xfrm>
            <a:off x="838200" y="6356350"/>
            <a:ext cx="2743200" cy="365125"/>
          </a:xfrm>
        </p:spPr>
        <p:txBody>
          <a:bodyPr vert="horz" lIns="91440" tIns="45720" rIns="91440" bIns="45720" rtlCol="0" anchor="ctr">
            <a:normAutofit/>
          </a:bodyPr>
          <a:lstStyle/>
          <a:p>
            <a:pPr>
              <a:spcAft>
                <a:spcPts val="600"/>
              </a:spcAft>
            </a:pPr>
            <a:fld id="{93F60312-1754-49EB-812C-8193DA10BBAE}" type="datetime1">
              <a:rPr lang="en-US" smtClean="0"/>
              <a:t>5/18/2026</a:t>
            </a:fld>
            <a:endParaRPr lang="et-EE"/>
          </a:p>
        </p:txBody>
      </p:sp>
      <p:sp>
        <p:nvSpPr>
          <p:cNvPr id="6" name="TextBox 5">
            <a:extLst>
              <a:ext uri="{FF2B5EF4-FFF2-40B4-BE49-F238E27FC236}">
                <a16:creationId xmlns:a16="http://schemas.microsoft.com/office/drawing/2014/main" id="{74A7DCB8-7FC2-6A6A-10D2-33566A9C3A7B}"/>
              </a:ext>
            </a:extLst>
          </p:cNvPr>
          <p:cNvSpPr txBox="1"/>
          <p:nvPr/>
        </p:nvSpPr>
        <p:spPr>
          <a:xfrm>
            <a:off x="3581400" y="5371068"/>
            <a:ext cx="6097604" cy="369332"/>
          </a:xfrm>
          <a:prstGeom prst="rect">
            <a:avLst/>
          </a:prstGeom>
          <a:noFill/>
        </p:spPr>
        <p:txBody>
          <a:bodyPr wrap="square">
            <a:spAutoFit/>
          </a:bodyPr>
          <a:lstStyle/>
          <a:p>
            <a:r>
              <a:rPr lang="en-GB" b="0" i="0">
                <a:solidFill>
                  <a:srgbClr val="262626"/>
                </a:solidFill>
                <a:effectLst/>
                <a:ea typeface="Calibri" panose="020F0502020204030204" pitchFamily="34" charset="0"/>
                <a:cs typeface="Calibri" panose="020F0502020204030204" pitchFamily="34" charset="0"/>
              </a:rPr>
              <a:t>Schematic diagrams of passive SWH (A) and active SWH (B). </a:t>
            </a:r>
            <a:endParaRPr lang="en-GB">
              <a:ea typeface="Calibri" panose="020F0502020204030204" pitchFamily="34" charset="0"/>
              <a:cs typeface="Calibri" panose="020F0502020204030204" pitchFamily="34" charset="0"/>
            </a:endParaRPr>
          </a:p>
        </p:txBody>
      </p:sp>
      <p:pic>
        <p:nvPicPr>
          <p:cNvPr id="6146" name="Picture 2" descr="Active and Passive Solar Heating">
            <a:extLst>
              <a:ext uri="{FF2B5EF4-FFF2-40B4-BE49-F238E27FC236}">
                <a16:creationId xmlns:a16="http://schemas.microsoft.com/office/drawing/2014/main" id="{CB9F70D5-CCD8-C7B6-FCA0-08DEC5F6D3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5627" y="673503"/>
            <a:ext cx="8942927" cy="457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171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0E0C7-A5F6-2085-2673-8D81BB11C8EA}"/>
            </a:ext>
          </a:extLst>
        </p:cNvPr>
        <p:cNvGrpSpPr/>
        <p:nvPr/>
      </p:nvGrpSpPr>
      <p:grpSpPr>
        <a:xfrm>
          <a:off x="0" y="0"/>
          <a:ext cx="0" cy="0"/>
          <a:chOff x="0" y="0"/>
          <a:chExt cx="0" cy="0"/>
        </a:xfrm>
      </p:grpSpPr>
      <p:sp>
        <p:nvSpPr>
          <p:cNvPr id="8200" name="Text Placeholder 1">
            <a:extLst>
              <a:ext uri="{FF2B5EF4-FFF2-40B4-BE49-F238E27FC236}">
                <a16:creationId xmlns:a16="http://schemas.microsoft.com/office/drawing/2014/main" id="{067B14D6-7C96-3A9E-9B73-48E8BA0985FB}"/>
              </a:ext>
            </a:extLst>
          </p:cNvPr>
          <p:cNvSpPr>
            <a:spLocks noGrp="1"/>
          </p:cNvSpPr>
          <p:nvPr>
            <p:ph type="body" sz="quarter" idx="13"/>
          </p:nvPr>
        </p:nvSpPr>
        <p:spPr>
          <a:xfrm>
            <a:off x="220345" y="136525"/>
            <a:ext cx="5979733" cy="465641"/>
          </a:xfrm>
        </p:spPr>
        <p:txBody>
          <a:bodyPr>
            <a:normAutofit/>
          </a:bodyPr>
          <a:lstStyle/>
          <a:p>
            <a:r>
              <a:rPr lang="et-EE"/>
              <a:t>DIRECT Solar Thermal System</a:t>
            </a:r>
            <a:endParaRPr lang="en-US"/>
          </a:p>
          <a:p>
            <a:endParaRPr lang="en-US"/>
          </a:p>
        </p:txBody>
      </p:sp>
      <p:sp>
        <p:nvSpPr>
          <p:cNvPr id="2" name="Date Placeholder 1">
            <a:extLst>
              <a:ext uri="{FF2B5EF4-FFF2-40B4-BE49-F238E27FC236}">
                <a16:creationId xmlns:a16="http://schemas.microsoft.com/office/drawing/2014/main" id="{2114B925-6410-E36E-2FE7-B790A0136232}"/>
              </a:ext>
            </a:extLst>
          </p:cNvPr>
          <p:cNvSpPr>
            <a:spLocks noGrp="1"/>
          </p:cNvSpPr>
          <p:nvPr>
            <p:ph type="dt" sz="half" idx="2"/>
          </p:nvPr>
        </p:nvSpPr>
        <p:spPr>
          <a:xfrm>
            <a:off x="838200" y="6356350"/>
            <a:ext cx="2743200" cy="365125"/>
          </a:xfrm>
        </p:spPr>
        <p:txBody>
          <a:bodyPr vert="horz" lIns="91440" tIns="45720" rIns="91440" bIns="45720" rtlCol="0" anchor="ctr">
            <a:normAutofit/>
          </a:bodyPr>
          <a:lstStyle/>
          <a:p>
            <a:pPr>
              <a:spcAft>
                <a:spcPts val="600"/>
              </a:spcAft>
            </a:pPr>
            <a:fld id="{9BA81D03-2225-45F9-9BAD-0B71D270CD51}" type="datetime1">
              <a:rPr lang="en-US" smtClean="0"/>
              <a:t>5/18/2026</a:t>
            </a:fld>
            <a:endParaRPr lang="et-EE"/>
          </a:p>
        </p:txBody>
      </p:sp>
      <p:sp>
        <p:nvSpPr>
          <p:cNvPr id="6" name="TextBox 5">
            <a:extLst>
              <a:ext uri="{FF2B5EF4-FFF2-40B4-BE49-F238E27FC236}">
                <a16:creationId xmlns:a16="http://schemas.microsoft.com/office/drawing/2014/main" id="{3805005A-403C-F587-BAAB-F43622D279A7}"/>
              </a:ext>
            </a:extLst>
          </p:cNvPr>
          <p:cNvSpPr txBox="1"/>
          <p:nvPr/>
        </p:nvSpPr>
        <p:spPr>
          <a:xfrm>
            <a:off x="1581615" y="5246624"/>
            <a:ext cx="4269059" cy="369332"/>
          </a:xfrm>
          <a:prstGeom prst="rect">
            <a:avLst/>
          </a:prstGeom>
          <a:noFill/>
        </p:spPr>
        <p:txBody>
          <a:bodyPr wrap="square">
            <a:spAutoFit/>
          </a:bodyPr>
          <a:lstStyle/>
          <a:p>
            <a:r>
              <a:rPr lang="en-GB" b="0" i="0">
                <a:solidFill>
                  <a:srgbClr val="262626"/>
                </a:solidFill>
                <a:effectLst/>
                <a:ea typeface="Calibri" panose="020F0502020204030204" pitchFamily="34" charset="0"/>
                <a:cs typeface="Calibri" panose="020F0502020204030204" pitchFamily="34" charset="0"/>
              </a:rPr>
              <a:t>Schematic of</a:t>
            </a:r>
            <a:r>
              <a:rPr lang="et-EE" b="0" i="0">
                <a:solidFill>
                  <a:srgbClr val="262626"/>
                </a:solidFill>
                <a:effectLst/>
                <a:ea typeface="Calibri" panose="020F0502020204030204" pitchFamily="34" charset="0"/>
                <a:cs typeface="Calibri" panose="020F0502020204030204" pitchFamily="34" charset="0"/>
              </a:rPr>
              <a:t> Direct Solar Thermal System</a:t>
            </a:r>
            <a:r>
              <a:rPr lang="en-GB" b="0" i="0">
                <a:solidFill>
                  <a:srgbClr val="262626"/>
                </a:solidFill>
                <a:effectLst/>
                <a:ea typeface="Calibri" panose="020F0502020204030204" pitchFamily="34" charset="0"/>
                <a:cs typeface="Calibri" panose="020F0502020204030204" pitchFamily="34" charset="0"/>
              </a:rPr>
              <a:t>  </a:t>
            </a:r>
            <a:endParaRPr lang="en-GB">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8A671BDB-34D9-06A5-BE67-B0CF2306B905}"/>
              </a:ext>
            </a:extLst>
          </p:cNvPr>
          <p:cNvSpPr txBox="1"/>
          <p:nvPr/>
        </p:nvSpPr>
        <p:spPr>
          <a:xfrm>
            <a:off x="7978696" y="1814785"/>
            <a:ext cx="3674328" cy="2862322"/>
          </a:xfrm>
          <a:prstGeom prst="rect">
            <a:avLst/>
          </a:prstGeom>
          <a:noFill/>
        </p:spPr>
        <p:txBody>
          <a:bodyPr wrap="square">
            <a:spAutoFit/>
          </a:bodyPr>
          <a:lstStyle/>
          <a:p>
            <a:pPr marL="285750" indent="-285750">
              <a:buClr>
                <a:srgbClr val="C00000"/>
              </a:buClr>
              <a:buFont typeface="Wingdings" panose="05000000000000000000" pitchFamily="2" charset="2"/>
              <a:buChar char="§"/>
            </a:pPr>
            <a:r>
              <a:rPr lang="en-GB" b="1"/>
              <a:t>In direct systems, the working fluid (often water) is heated directly in the solar collector.</a:t>
            </a:r>
            <a:endParaRPr lang="et-EE" b="1"/>
          </a:p>
          <a:p>
            <a:pPr marL="285750" indent="-285750">
              <a:buClr>
                <a:srgbClr val="C00000"/>
              </a:buClr>
              <a:buFont typeface="Wingdings" panose="05000000000000000000" pitchFamily="2" charset="2"/>
              <a:buChar char="§"/>
            </a:pPr>
            <a:r>
              <a:rPr lang="en-GB" b="1"/>
              <a:t>Simple design, with fewer components, making it cost-effective.</a:t>
            </a:r>
            <a:endParaRPr lang="et-EE" b="1"/>
          </a:p>
          <a:p>
            <a:pPr marL="285750" indent="-285750">
              <a:buClr>
                <a:srgbClr val="C00000"/>
              </a:buClr>
              <a:buFont typeface="Wingdings" panose="05000000000000000000" pitchFamily="2" charset="2"/>
              <a:buChar char="§"/>
            </a:pPr>
            <a:r>
              <a:rPr lang="en-GB" b="1"/>
              <a:t>Efficient in regions where freezing is not a concern.</a:t>
            </a:r>
            <a:endParaRPr lang="et-EE" b="1"/>
          </a:p>
          <a:p>
            <a:pPr marL="285750" indent="-285750">
              <a:buClr>
                <a:srgbClr val="C00000"/>
              </a:buClr>
              <a:buFont typeface="Wingdings" panose="05000000000000000000" pitchFamily="2" charset="2"/>
              <a:buChar char="§"/>
            </a:pPr>
            <a:r>
              <a:rPr lang="en-GB" b="1"/>
              <a:t>Commonly used in domestic hot water systems.</a:t>
            </a:r>
          </a:p>
        </p:txBody>
      </p:sp>
      <p:grpSp>
        <p:nvGrpSpPr>
          <p:cNvPr id="12" name="Group 11">
            <a:extLst>
              <a:ext uri="{FF2B5EF4-FFF2-40B4-BE49-F238E27FC236}">
                <a16:creationId xmlns:a16="http://schemas.microsoft.com/office/drawing/2014/main" id="{F77C132C-C9A3-C44D-A774-6A835EF589CC}"/>
              </a:ext>
            </a:extLst>
          </p:cNvPr>
          <p:cNvGrpSpPr/>
          <p:nvPr/>
        </p:nvGrpSpPr>
        <p:grpSpPr>
          <a:xfrm>
            <a:off x="317639" y="825190"/>
            <a:ext cx="7376052" cy="4253038"/>
            <a:chOff x="317639" y="825190"/>
            <a:chExt cx="7376052" cy="4253038"/>
          </a:xfrm>
        </p:grpSpPr>
        <p:grpSp>
          <p:nvGrpSpPr>
            <p:cNvPr id="10" name="Group 9">
              <a:extLst>
                <a:ext uri="{FF2B5EF4-FFF2-40B4-BE49-F238E27FC236}">
                  <a16:creationId xmlns:a16="http://schemas.microsoft.com/office/drawing/2014/main" id="{FE7AF05C-1FBD-9F5A-3993-F731C77E588E}"/>
                </a:ext>
              </a:extLst>
            </p:cNvPr>
            <p:cNvGrpSpPr/>
            <p:nvPr/>
          </p:nvGrpSpPr>
          <p:grpSpPr>
            <a:xfrm>
              <a:off x="317639" y="825190"/>
              <a:ext cx="7364314" cy="4235903"/>
              <a:chOff x="317639" y="825190"/>
              <a:chExt cx="7364314" cy="4235903"/>
            </a:xfrm>
          </p:grpSpPr>
          <p:pic>
            <p:nvPicPr>
              <p:cNvPr id="8" name="Picture 7">
                <a:extLst>
                  <a:ext uri="{FF2B5EF4-FFF2-40B4-BE49-F238E27FC236}">
                    <a16:creationId xmlns:a16="http://schemas.microsoft.com/office/drawing/2014/main" id="{884817ED-4CEE-3A70-0A35-6E034F3CAAF4}"/>
                  </a:ext>
                </a:extLst>
              </p:cNvPr>
              <p:cNvPicPr>
                <a:picLocks noChangeAspect="1"/>
              </p:cNvPicPr>
              <p:nvPr/>
            </p:nvPicPr>
            <p:blipFill>
              <a:blip r:embed="rId3"/>
              <a:stretch>
                <a:fillRect/>
              </a:stretch>
            </p:blipFill>
            <p:spPr>
              <a:xfrm>
                <a:off x="317639" y="825190"/>
                <a:ext cx="7364314" cy="4050373"/>
              </a:xfrm>
              <a:prstGeom prst="rect">
                <a:avLst/>
              </a:prstGeom>
            </p:spPr>
          </p:pic>
          <p:sp>
            <p:nvSpPr>
              <p:cNvPr id="9" name="Rectangle 8">
                <a:extLst>
                  <a:ext uri="{FF2B5EF4-FFF2-40B4-BE49-F238E27FC236}">
                    <a16:creationId xmlns:a16="http://schemas.microsoft.com/office/drawing/2014/main" id="{5CA420F9-5667-BA80-BB05-D4317ED22118}"/>
                  </a:ext>
                </a:extLst>
              </p:cNvPr>
              <p:cNvSpPr/>
              <p:nvPr/>
            </p:nvSpPr>
            <p:spPr>
              <a:xfrm>
                <a:off x="3210211" y="4607610"/>
                <a:ext cx="1590908" cy="453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1" name="Rectangle 10">
              <a:extLst>
                <a:ext uri="{FF2B5EF4-FFF2-40B4-BE49-F238E27FC236}">
                  <a16:creationId xmlns:a16="http://schemas.microsoft.com/office/drawing/2014/main" id="{FC2D1734-8B63-0B77-FD7A-40EBDAB90A08}"/>
                </a:ext>
              </a:extLst>
            </p:cNvPr>
            <p:cNvSpPr/>
            <p:nvPr/>
          </p:nvSpPr>
          <p:spPr>
            <a:xfrm>
              <a:off x="6769998" y="4275986"/>
              <a:ext cx="923693" cy="802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Tree>
    <p:extLst>
      <p:ext uri="{BB962C8B-B14F-4D97-AF65-F5344CB8AC3E}">
        <p14:creationId xmlns:p14="http://schemas.microsoft.com/office/powerpoint/2010/main" val="2505906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2EDA2-CEF4-8853-DDC6-1F3D4EC189D7}"/>
            </a:ext>
          </a:extLst>
        </p:cNvPr>
        <p:cNvGrpSpPr/>
        <p:nvPr/>
      </p:nvGrpSpPr>
      <p:grpSpPr>
        <a:xfrm>
          <a:off x="0" y="0"/>
          <a:ext cx="0" cy="0"/>
          <a:chOff x="0" y="0"/>
          <a:chExt cx="0" cy="0"/>
        </a:xfrm>
      </p:grpSpPr>
      <p:sp>
        <p:nvSpPr>
          <p:cNvPr id="8200" name="Text Placeholder 1">
            <a:extLst>
              <a:ext uri="{FF2B5EF4-FFF2-40B4-BE49-F238E27FC236}">
                <a16:creationId xmlns:a16="http://schemas.microsoft.com/office/drawing/2014/main" id="{44E4ADF8-CDF0-FEEB-021C-592F56C3276A}"/>
              </a:ext>
            </a:extLst>
          </p:cNvPr>
          <p:cNvSpPr>
            <a:spLocks noGrp="1"/>
          </p:cNvSpPr>
          <p:nvPr>
            <p:ph type="body" sz="quarter" idx="13"/>
          </p:nvPr>
        </p:nvSpPr>
        <p:spPr>
          <a:xfrm>
            <a:off x="220345" y="136525"/>
            <a:ext cx="5875655" cy="413669"/>
          </a:xfrm>
        </p:spPr>
        <p:txBody>
          <a:bodyPr/>
          <a:lstStyle/>
          <a:p>
            <a:r>
              <a:rPr lang="et-EE" err="1"/>
              <a:t>inDIRECT</a:t>
            </a:r>
            <a:r>
              <a:rPr lang="et-EE"/>
              <a:t> Solar Thermal System</a:t>
            </a:r>
            <a:endParaRPr lang="en-US"/>
          </a:p>
          <a:p>
            <a:endParaRPr lang="en-US"/>
          </a:p>
        </p:txBody>
      </p:sp>
      <p:sp>
        <p:nvSpPr>
          <p:cNvPr id="2" name="Date Placeholder 1">
            <a:extLst>
              <a:ext uri="{FF2B5EF4-FFF2-40B4-BE49-F238E27FC236}">
                <a16:creationId xmlns:a16="http://schemas.microsoft.com/office/drawing/2014/main" id="{EEFC3323-9D76-60AF-24E6-393759F11518}"/>
              </a:ext>
            </a:extLst>
          </p:cNvPr>
          <p:cNvSpPr>
            <a:spLocks noGrp="1"/>
          </p:cNvSpPr>
          <p:nvPr>
            <p:ph type="dt" sz="half" idx="2"/>
          </p:nvPr>
        </p:nvSpPr>
        <p:spPr>
          <a:xfrm>
            <a:off x="838200" y="6356350"/>
            <a:ext cx="2743200" cy="365125"/>
          </a:xfrm>
        </p:spPr>
        <p:txBody>
          <a:bodyPr vert="horz" lIns="91440" tIns="45720" rIns="91440" bIns="45720" rtlCol="0" anchor="ctr">
            <a:normAutofit/>
          </a:bodyPr>
          <a:lstStyle/>
          <a:p>
            <a:pPr>
              <a:spcAft>
                <a:spcPts val="600"/>
              </a:spcAft>
            </a:pPr>
            <a:fld id="{0D15B5F4-77D6-4172-8122-55673495D293}" type="datetime1">
              <a:rPr lang="en-US" smtClean="0"/>
              <a:t>5/18/2026</a:t>
            </a:fld>
            <a:endParaRPr lang="et-EE"/>
          </a:p>
        </p:txBody>
      </p:sp>
      <p:sp>
        <p:nvSpPr>
          <p:cNvPr id="7" name="TextBox 6">
            <a:extLst>
              <a:ext uri="{FF2B5EF4-FFF2-40B4-BE49-F238E27FC236}">
                <a16:creationId xmlns:a16="http://schemas.microsoft.com/office/drawing/2014/main" id="{33BA77D6-C2A2-E4E2-0E2B-04CC5EFBAB09}"/>
              </a:ext>
            </a:extLst>
          </p:cNvPr>
          <p:cNvSpPr txBox="1"/>
          <p:nvPr/>
        </p:nvSpPr>
        <p:spPr>
          <a:xfrm>
            <a:off x="7827870" y="2252586"/>
            <a:ext cx="3777474" cy="2585323"/>
          </a:xfrm>
          <a:prstGeom prst="rect">
            <a:avLst/>
          </a:prstGeom>
          <a:noFill/>
        </p:spPr>
        <p:txBody>
          <a:bodyPr wrap="square">
            <a:spAutoFit/>
          </a:bodyPr>
          <a:lstStyle/>
          <a:p>
            <a:pPr marL="285750" indent="-285750">
              <a:buClr>
                <a:srgbClr val="C00000"/>
              </a:buClr>
              <a:buFont typeface="Wingdings" panose="05000000000000000000" pitchFamily="2" charset="2"/>
              <a:buChar char="§"/>
            </a:pPr>
            <a:r>
              <a:rPr lang="en-GB" b="1"/>
              <a:t>In indirect systems, a heat transfer fluid (such as antifreeze solution) circulates through the collector.</a:t>
            </a:r>
            <a:endParaRPr lang="et-EE" b="1"/>
          </a:p>
          <a:p>
            <a:pPr marL="285750" indent="-285750">
              <a:buClr>
                <a:srgbClr val="C00000"/>
              </a:buClr>
              <a:buFont typeface="Wingdings" panose="05000000000000000000" pitchFamily="2" charset="2"/>
              <a:buChar char="§"/>
            </a:pPr>
            <a:r>
              <a:rPr lang="en-GB" b="1"/>
              <a:t>Heat is transferred to water via a heat exchanger.</a:t>
            </a:r>
            <a:endParaRPr lang="et-EE" b="1"/>
          </a:p>
          <a:p>
            <a:pPr marL="285750" indent="-285750">
              <a:buClr>
                <a:srgbClr val="C00000"/>
              </a:buClr>
              <a:buFont typeface="Wingdings" panose="05000000000000000000" pitchFamily="2" charset="2"/>
              <a:buChar char="§"/>
            </a:pPr>
            <a:r>
              <a:rPr lang="en-GB" b="1"/>
              <a:t>Provides freeze protection, suitable for colder climates.</a:t>
            </a:r>
            <a:endParaRPr lang="et-EE" b="1"/>
          </a:p>
          <a:p>
            <a:pPr marL="285750" indent="-285750">
              <a:buClr>
                <a:srgbClr val="C00000"/>
              </a:buClr>
              <a:buFont typeface="Wingdings" panose="05000000000000000000" pitchFamily="2" charset="2"/>
              <a:buChar char="§"/>
            </a:pPr>
            <a:r>
              <a:rPr lang="en-GB" b="1"/>
              <a:t>More complex and costly</a:t>
            </a:r>
            <a:r>
              <a:rPr lang="et-EE" b="1"/>
              <a:t>,</a:t>
            </a:r>
            <a:r>
              <a:rPr lang="en-GB" b="1"/>
              <a:t> but ensures system reliability.</a:t>
            </a:r>
          </a:p>
        </p:txBody>
      </p:sp>
      <p:sp>
        <p:nvSpPr>
          <p:cNvPr id="9" name="TextBox 8">
            <a:extLst>
              <a:ext uri="{FF2B5EF4-FFF2-40B4-BE49-F238E27FC236}">
                <a16:creationId xmlns:a16="http://schemas.microsoft.com/office/drawing/2014/main" id="{FAA42177-70F2-7E7B-D590-955DFD1C7206}"/>
              </a:ext>
            </a:extLst>
          </p:cNvPr>
          <p:cNvSpPr txBox="1"/>
          <p:nvPr/>
        </p:nvSpPr>
        <p:spPr>
          <a:xfrm>
            <a:off x="1988633" y="5016579"/>
            <a:ext cx="4311806" cy="369332"/>
          </a:xfrm>
          <a:prstGeom prst="rect">
            <a:avLst/>
          </a:prstGeom>
          <a:noFill/>
        </p:spPr>
        <p:txBody>
          <a:bodyPr wrap="square">
            <a:spAutoFit/>
          </a:bodyPr>
          <a:lstStyle/>
          <a:p>
            <a:r>
              <a:rPr lang="en-GB" b="0" i="0">
                <a:solidFill>
                  <a:srgbClr val="262626"/>
                </a:solidFill>
                <a:effectLst/>
                <a:ea typeface="Calibri" panose="020F0502020204030204" pitchFamily="34" charset="0"/>
                <a:cs typeface="Calibri" panose="020F0502020204030204" pitchFamily="34" charset="0"/>
              </a:rPr>
              <a:t>Schematic of</a:t>
            </a:r>
            <a:r>
              <a:rPr lang="et-EE" b="0" i="0">
                <a:solidFill>
                  <a:srgbClr val="262626"/>
                </a:solidFill>
                <a:effectLst/>
                <a:ea typeface="Calibri" panose="020F0502020204030204" pitchFamily="34" charset="0"/>
                <a:cs typeface="Calibri" panose="020F0502020204030204" pitchFamily="34" charset="0"/>
              </a:rPr>
              <a:t> </a:t>
            </a:r>
            <a:r>
              <a:rPr lang="et-EE" err="1">
                <a:solidFill>
                  <a:srgbClr val="262626"/>
                </a:solidFill>
                <a:ea typeface="Calibri" panose="020F0502020204030204" pitchFamily="34" charset="0"/>
                <a:cs typeface="Calibri" panose="020F0502020204030204" pitchFamily="34" charset="0"/>
              </a:rPr>
              <a:t>I</a:t>
            </a:r>
            <a:r>
              <a:rPr lang="et-EE" b="0" i="0" err="1">
                <a:solidFill>
                  <a:srgbClr val="262626"/>
                </a:solidFill>
                <a:effectLst/>
                <a:ea typeface="Calibri" panose="020F0502020204030204" pitchFamily="34" charset="0"/>
                <a:cs typeface="Calibri" panose="020F0502020204030204" pitchFamily="34" charset="0"/>
              </a:rPr>
              <a:t>ndirect</a:t>
            </a:r>
            <a:r>
              <a:rPr lang="et-EE" b="0" i="0">
                <a:solidFill>
                  <a:srgbClr val="262626"/>
                </a:solidFill>
                <a:effectLst/>
                <a:ea typeface="Calibri" panose="020F0502020204030204" pitchFamily="34" charset="0"/>
                <a:cs typeface="Calibri" panose="020F0502020204030204" pitchFamily="34" charset="0"/>
              </a:rPr>
              <a:t> Solar Thermal System</a:t>
            </a:r>
            <a:r>
              <a:rPr lang="en-GB" b="0" i="0">
                <a:solidFill>
                  <a:srgbClr val="262626"/>
                </a:solidFill>
                <a:effectLst/>
                <a:ea typeface="Calibri" panose="020F0502020204030204" pitchFamily="34" charset="0"/>
                <a:cs typeface="Calibri" panose="020F0502020204030204" pitchFamily="34" charset="0"/>
              </a:rPr>
              <a:t>  </a:t>
            </a:r>
            <a:endParaRPr lang="en-GB">
              <a:ea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BB0C9434-F32A-51C0-2093-E5E1E692A687}"/>
              </a:ext>
            </a:extLst>
          </p:cNvPr>
          <p:cNvGrpSpPr/>
          <p:nvPr/>
        </p:nvGrpSpPr>
        <p:grpSpPr>
          <a:xfrm>
            <a:off x="220345" y="657923"/>
            <a:ext cx="7639120" cy="4126881"/>
            <a:chOff x="220345" y="657923"/>
            <a:chExt cx="7639120" cy="4126881"/>
          </a:xfrm>
        </p:grpSpPr>
        <p:pic>
          <p:nvPicPr>
            <p:cNvPr id="8" name="Picture 7">
              <a:extLst>
                <a:ext uri="{FF2B5EF4-FFF2-40B4-BE49-F238E27FC236}">
                  <a16:creationId xmlns:a16="http://schemas.microsoft.com/office/drawing/2014/main" id="{E4AC55C2-68A2-7FF8-4B15-5D56046DAC39}"/>
                </a:ext>
              </a:extLst>
            </p:cNvPr>
            <p:cNvPicPr>
              <a:picLocks noChangeAspect="1"/>
            </p:cNvPicPr>
            <p:nvPr/>
          </p:nvPicPr>
          <p:blipFill>
            <a:blip r:embed="rId3"/>
            <a:stretch>
              <a:fillRect/>
            </a:stretch>
          </p:blipFill>
          <p:spPr>
            <a:xfrm>
              <a:off x="220345" y="657923"/>
              <a:ext cx="7639120" cy="4126881"/>
            </a:xfrm>
            <a:prstGeom prst="rect">
              <a:avLst/>
            </a:prstGeom>
          </p:spPr>
        </p:pic>
        <p:sp>
          <p:nvSpPr>
            <p:cNvPr id="10" name="Rectangle 9">
              <a:extLst>
                <a:ext uri="{FF2B5EF4-FFF2-40B4-BE49-F238E27FC236}">
                  <a16:creationId xmlns:a16="http://schemas.microsoft.com/office/drawing/2014/main" id="{FCDC4967-E962-E46C-38F2-B41E0B2DFCDD}"/>
                </a:ext>
              </a:extLst>
            </p:cNvPr>
            <p:cNvSpPr/>
            <p:nvPr/>
          </p:nvSpPr>
          <p:spPr>
            <a:xfrm>
              <a:off x="7125629" y="4104571"/>
              <a:ext cx="591015" cy="457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Tree>
    <p:extLst>
      <p:ext uri="{BB962C8B-B14F-4D97-AF65-F5344CB8AC3E}">
        <p14:creationId xmlns:p14="http://schemas.microsoft.com/office/powerpoint/2010/main" val="2912069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2859C-B4DF-F46F-0677-960E0F5870EF}"/>
            </a:ext>
          </a:extLst>
        </p:cNvPr>
        <p:cNvGrpSpPr/>
        <p:nvPr/>
      </p:nvGrpSpPr>
      <p:grpSpPr>
        <a:xfrm>
          <a:off x="0" y="0"/>
          <a:ext cx="0" cy="0"/>
          <a:chOff x="0" y="0"/>
          <a:chExt cx="0" cy="0"/>
        </a:xfrm>
      </p:grpSpPr>
      <p:sp>
        <p:nvSpPr>
          <p:cNvPr id="8200" name="Text Placeholder 1">
            <a:extLst>
              <a:ext uri="{FF2B5EF4-FFF2-40B4-BE49-F238E27FC236}">
                <a16:creationId xmlns:a16="http://schemas.microsoft.com/office/drawing/2014/main" id="{CDB7F0CB-3432-B00F-266B-83802A95EC54}"/>
              </a:ext>
            </a:extLst>
          </p:cNvPr>
          <p:cNvSpPr>
            <a:spLocks noGrp="1"/>
          </p:cNvSpPr>
          <p:nvPr>
            <p:ph type="body" sz="quarter" idx="13"/>
          </p:nvPr>
        </p:nvSpPr>
        <p:spPr>
          <a:xfrm>
            <a:off x="220345" y="136525"/>
            <a:ext cx="5875655" cy="413669"/>
          </a:xfrm>
        </p:spPr>
        <p:txBody>
          <a:bodyPr>
            <a:normAutofit fontScale="92500"/>
          </a:bodyPr>
          <a:lstStyle/>
          <a:p>
            <a:r>
              <a:rPr lang="en-US"/>
              <a:t>Thermosyphon Hot Water System</a:t>
            </a:r>
          </a:p>
        </p:txBody>
      </p:sp>
      <p:sp>
        <p:nvSpPr>
          <p:cNvPr id="2" name="Date Placeholder 1">
            <a:extLst>
              <a:ext uri="{FF2B5EF4-FFF2-40B4-BE49-F238E27FC236}">
                <a16:creationId xmlns:a16="http://schemas.microsoft.com/office/drawing/2014/main" id="{CBA3F5A8-052E-D38D-9098-10B97511604B}"/>
              </a:ext>
            </a:extLst>
          </p:cNvPr>
          <p:cNvSpPr>
            <a:spLocks noGrp="1"/>
          </p:cNvSpPr>
          <p:nvPr>
            <p:ph type="dt" sz="half" idx="2"/>
          </p:nvPr>
        </p:nvSpPr>
        <p:spPr>
          <a:xfrm>
            <a:off x="838200" y="6356350"/>
            <a:ext cx="2743200" cy="365125"/>
          </a:xfrm>
        </p:spPr>
        <p:txBody>
          <a:bodyPr vert="horz" lIns="91440" tIns="45720" rIns="91440" bIns="45720" rtlCol="0" anchor="ctr">
            <a:normAutofit/>
          </a:bodyPr>
          <a:lstStyle/>
          <a:p>
            <a:pPr>
              <a:spcAft>
                <a:spcPts val="600"/>
              </a:spcAft>
            </a:pPr>
            <a:fld id="{BFD44F8A-0DBB-4FC9-94DB-09533A6E020D}" type="datetime1">
              <a:rPr lang="en-US" smtClean="0"/>
              <a:t>5/18/2026</a:t>
            </a:fld>
            <a:endParaRPr lang="et-EE"/>
          </a:p>
        </p:txBody>
      </p:sp>
      <p:pic>
        <p:nvPicPr>
          <p:cNvPr id="5" name="Picture 4">
            <a:extLst>
              <a:ext uri="{FF2B5EF4-FFF2-40B4-BE49-F238E27FC236}">
                <a16:creationId xmlns:a16="http://schemas.microsoft.com/office/drawing/2014/main" id="{B0D256AE-5138-2775-0168-9BB1E50F5A21}"/>
              </a:ext>
            </a:extLst>
          </p:cNvPr>
          <p:cNvPicPr>
            <a:picLocks noChangeAspect="1"/>
          </p:cNvPicPr>
          <p:nvPr/>
        </p:nvPicPr>
        <p:blipFill>
          <a:blip r:embed="rId3"/>
          <a:stretch>
            <a:fillRect/>
          </a:stretch>
        </p:blipFill>
        <p:spPr>
          <a:xfrm>
            <a:off x="337952" y="680226"/>
            <a:ext cx="6274721" cy="4284878"/>
          </a:xfrm>
          <a:prstGeom prst="rect">
            <a:avLst/>
          </a:prstGeom>
        </p:spPr>
      </p:pic>
      <p:sp>
        <p:nvSpPr>
          <p:cNvPr id="7" name="TextBox 6">
            <a:extLst>
              <a:ext uri="{FF2B5EF4-FFF2-40B4-BE49-F238E27FC236}">
                <a16:creationId xmlns:a16="http://schemas.microsoft.com/office/drawing/2014/main" id="{798036C6-1831-22D4-E307-02E634F36D4C}"/>
              </a:ext>
            </a:extLst>
          </p:cNvPr>
          <p:cNvSpPr txBox="1"/>
          <p:nvPr/>
        </p:nvSpPr>
        <p:spPr>
          <a:xfrm>
            <a:off x="1046356" y="5106729"/>
            <a:ext cx="5365596" cy="369332"/>
          </a:xfrm>
          <a:prstGeom prst="rect">
            <a:avLst/>
          </a:prstGeom>
          <a:noFill/>
        </p:spPr>
        <p:txBody>
          <a:bodyPr wrap="square">
            <a:spAutoFit/>
          </a:bodyPr>
          <a:lstStyle/>
          <a:p>
            <a:r>
              <a:rPr lang="en-GB" b="0" i="0">
                <a:solidFill>
                  <a:srgbClr val="262626"/>
                </a:solidFill>
                <a:effectLst/>
                <a:ea typeface="Calibri" panose="020F0502020204030204" pitchFamily="34" charset="0"/>
                <a:cs typeface="Calibri" panose="020F0502020204030204" pitchFamily="34" charset="0"/>
              </a:rPr>
              <a:t>Schematic of</a:t>
            </a:r>
            <a:r>
              <a:rPr lang="et-EE" b="0" i="0">
                <a:solidFill>
                  <a:srgbClr val="262626"/>
                </a:solidFill>
                <a:effectLst/>
                <a:ea typeface="Calibri" panose="020F0502020204030204" pitchFamily="34" charset="0"/>
                <a:cs typeface="Calibri" panose="020F0502020204030204" pitchFamily="34" charset="0"/>
              </a:rPr>
              <a:t> THERMOSYPHON Solar Thermal System</a:t>
            </a:r>
            <a:r>
              <a:rPr lang="en-GB" b="0" i="0">
                <a:solidFill>
                  <a:srgbClr val="262626"/>
                </a:solidFill>
                <a:effectLst/>
                <a:ea typeface="Calibri" panose="020F0502020204030204" pitchFamily="34" charset="0"/>
                <a:cs typeface="Calibri" panose="020F0502020204030204" pitchFamily="34" charset="0"/>
              </a:rPr>
              <a:t>  </a:t>
            </a:r>
            <a:endParaRPr lang="en-GB">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ECADE5FF-7AE9-2DBD-A8DC-540FF3F9A62E}"/>
              </a:ext>
            </a:extLst>
          </p:cNvPr>
          <p:cNvSpPr txBox="1"/>
          <p:nvPr/>
        </p:nvSpPr>
        <p:spPr>
          <a:xfrm>
            <a:off x="7270594" y="2940030"/>
            <a:ext cx="4404733" cy="3416320"/>
          </a:xfrm>
          <a:prstGeom prst="rect">
            <a:avLst/>
          </a:prstGeom>
          <a:noFill/>
        </p:spPr>
        <p:txBody>
          <a:bodyPr wrap="square">
            <a:spAutoFit/>
          </a:bodyPr>
          <a:lstStyle/>
          <a:p>
            <a:pPr marL="285750" indent="-285750">
              <a:buClr>
                <a:srgbClr val="C00000"/>
              </a:buClr>
              <a:buFont typeface="Wingdings" panose="05000000000000000000" pitchFamily="2" charset="2"/>
              <a:buChar char="§"/>
            </a:pPr>
            <a:r>
              <a:rPr lang="en-GB" b="1"/>
              <a:t>A passive solar water heating system that relies on natural convection (thermosyphon effect).</a:t>
            </a:r>
            <a:endParaRPr lang="et-EE" b="1"/>
          </a:p>
          <a:p>
            <a:pPr marL="285750" indent="-285750">
              <a:buClr>
                <a:srgbClr val="C00000"/>
              </a:buClr>
              <a:buFont typeface="Wingdings" panose="05000000000000000000" pitchFamily="2" charset="2"/>
              <a:buChar char="§"/>
            </a:pPr>
            <a:r>
              <a:rPr lang="en-GB" b="1"/>
              <a:t>Cold water flows into the collector, gets heated, and rises naturally into the storage tank.</a:t>
            </a:r>
            <a:endParaRPr lang="et-EE" b="1"/>
          </a:p>
          <a:p>
            <a:pPr marL="285750" indent="-285750">
              <a:buClr>
                <a:srgbClr val="C00000"/>
              </a:buClr>
              <a:buFont typeface="Wingdings" panose="05000000000000000000" pitchFamily="2" charset="2"/>
              <a:buChar char="§"/>
            </a:pPr>
            <a:r>
              <a:rPr lang="en-GB" b="1"/>
              <a:t>No pumps required, making it simple and reliable.</a:t>
            </a:r>
            <a:endParaRPr lang="et-EE" b="1"/>
          </a:p>
          <a:p>
            <a:pPr marL="285750" indent="-285750">
              <a:buClr>
                <a:srgbClr val="C00000"/>
              </a:buClr>
              <a:buFont typeface="Wingdings" panose="05000000000000000000" pitchFamily="2" charset="2"/>
              <a:buChar char="§"/>
            </a:pPr>
            <a:r>
              <a:rPr lang="en-GB" b="1"/>
              <a:t>Works best when the storage tank is placed above the solar collector.</a:t>
            </a:r>
            <a:endParaRPr lang="et-EE" b="1"/>
          </a:p>
          <a:p>
            <a:pPr marL="285750" indent="-285750">
              <a:buClr>
                <a:srgbClr val="C00000"/>
              </a:buClr>
              <a:buFont typeface="Wingdings" panose="05000000000000000000" pitchFamily="2" charset="2"/>
              <a:buChar char="§"/>
            </a:pPr>
            <a:r>
              <a:rPr lang="en-GB" b="1"/>
              <a:t>Commonly used in households in warm climates.</a:t>
            </a:r>
          </a:p>
        </p:txBody>
      </p:sp>
      <p:pic>
        <p:nvPicPr>
          <p:cNvPr id="10" name="Picture 9">
            <a:extLst>
              <a:ext uri="{FF2B5EF4-FFF2-40B4-BE49-F238E27FC236}">
                <a16:creationId xmlns:a16="http://schemas.microsoft.com/office/drawing/2014/main" id="{50E3239A-D1B2-D170-14DA-074F1E3288A9}"/>
              </a:ext>
            </a:extLst>
          </p:cNvPr>
          <p:cNvPicPr>
            <a:picLocks noChangeAspect="1"/>
          </p:cNvPicPr>
          <p:nvPr/>
        </p:nvPicPr>
        <p:blipFill>
          <a:blip r:embed="rId4"/>
          <a:stretch>
            <a:fillRect/>
          </a:stretch>
        </p:blipFill>
        <p:spPr>
          <a:xfrm>
            <a:off x="7974746" y="418938"/>
            <a:ext cx="2996427" cy="2377533"/>
          </a:xfrm>
          <a:prstGeom prst="rect">
            <a:avLst/>
          </a:prstGeom>
        </p:spPr>
      </p:pic>
    </p:spTree>
    <p:extLst>
      <p:ext uri="{BB962C8B-B14F-4D97-AF65-F5344CB8AC3E}">
        <p14:creationId xmlns:p14="http://schemas.microsoft.com/office/powerpoint/2010/main" val="2802672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2A372F-5CD8-65A1-FE3D-83C3F68ED00C}"/>
              </a:ext>
            </a:extLst>
          </p:cNvPr>
          <p:cNvSpPr>
            <a:spLocks noGrp="1"/>
          </p:cNvSpPr>
          <p:nvPr>
            <p:ph type="body" sz="quarter" idx="13"/>
          </p:nvPr>
        </p:nvSpPr>
        <p:spPr>
          <a:xfrm>
            <a:off x="120199" y="136525"/>
            <a:ext cx="5135195" cy="365125"/>
          </a:xfrm>
        </p:spPr>
        <p:txBody>
          <a:bodyPr>
            <a:normAutofit/>
          </a:bodyPr>
          <a:lstStyle/>
          <a:p>
            <a:pPr>
              <a:spcAft>
                <a:spcPts val="600"/>
              </a:spcAft>
            </a:pPr>
            <a:r>
              <a:rPr lang="et-EE"/>
              <a:t>Solar thermal collectors</a:t>
            </a:r>
            <a:endParaRPr lang="en-GB"/>
          </a:p>
        </p:txBody>
      </p:sp>
      <p:sp>
        <p:nvSpPr>
          <p:cNvPr id="6" name="Date Placeholder 5">
            <a:extLst>
              <a:ext uri="{FF2B5EF4-FFF2-40B4-BE49-F238E27FC236}">
                <a16:creationId xmlns:a16="http://schemas.microsoft.com/office/drawing/2014/main" id="{24672645-B9A4-B2F3-7CFE-9879780A8E70}"/>
              </a:ext>
            </a:extLst>
          </p:cNvPr>
          <p:cNvSpPr>
            <a:spLocks noGrp="1"/>
          </p:cNvSpPr>
          <p:nvPr>
            <p:ph type="dt" sz="half" idx="2"/>
          </p:nvPr>
        </p:nvSpPr>
        <p:spPr>
          <a:xfrm>
            <a:off x="838200" y="6356350"/>
            <a:ext cx="2743200" cy="365125"/>
          </a:xfrm>
        </p:spPr>
        <p:txBody>
          <a:bodyPr anchor="ctr">
            <a:normAutofit/>
          </a:bodyPr>
          <a:lstStyle/>
          <a:p>
            <a:pPr>
              <a:spcAft>
                <a:spcPts val="600"/>
              </a:spcAft>
            </a:pPr>
            <a:fld id="{A3116579-DD15-414D-B128-6EF2BCF4C041}" type="datetime1">
              <a:rPr lang="en-US" smtClean="0"/>
              <a:t>5/18/2026</a:t>
            </a:fld>
            <a:endParaRPr lang="et-EE"/>
          </a:p>
        </p:txBody>
      </p:sp>
      <p:sp>
        <p:nvSpPr>
          <p:cNvPr id="20" name="AutoShape 2">
            <a:extLst>
              <a:ext uri="{FF2B5EF4-FFF2-40B4-BE49-F238E27FC236}">
                <a16:creationId xmlns:a16="http://schemas.microsoft.com/office/drawing/2014/main" id="{4A9339E2-4559-483C-5FE1-FCA43C2624B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4" name="Picture 23">
            <a:extLst>
              <a:ext uri="{FF2B5EF4-FFF2-40B4-BE49-F238E27FC236}">
                <a16:creationId xmlns:a16="http://schemas.microsoft.com/office/drawing/2014/main" id="{0922D086-1F8F-94A6-71E3-A72A190A927D}"/>
              </a:ext>
            </a:extLst>
          </p:cNvPr>
          <p:cNvPicPr>
            <a:picLocks noChangeAspect="1"/>
          </p:cNvPicPr>
          <p:nvPr/>
        </p:nvPicPr>
        <p:blipFill>
          <a:blip r:embed="rId2"/>
          <a:stretch>
            <a:fillRect/>
          </a:stretch>
        </p:blipFill>
        <p:spPr>
          <a:xfrm>
            <a:off x="197520" y="574804"/>
            <a:ext cx="6210900" cy="4732307"/>
          </a:xfrm>
          <a:prstGeom prst="rect">
            <a:avLst/>
          </a:prstGeom>
        </p:spPr>
      </p:pic>
      <p:pic>
        <p:nvPicPr>
          <p:cNvPr id="25" name="Picture 24">
            <a:extLst>
              <a:ext uri="{FF2B5EF4-FFF2-40B4-BE49-F238E27FC236}">
                <a16:creationId xmlns:a16="http://schemas.microsoft.com/office/drawing/2014/main" id="{2398AA0F-97B6-2049-5535-14C5593AEC7B}"/>
              </a:ext>
            </a:extLst>
          </p:cNvPr>
          <p:cNvPicPr>
            <a:picLocks noChangeAspect="1"/>
          </p:cNvPicPr>
          <p:nvPr/>
        </p:nvPicPr>
        <p:blipFill>
          <a:blip r:embed="rId3"/>
          <a:stretch>
            <a:fillRect/>
          </a:stretch>
        </p:blipFill>
        <p:spPr>
          <a:xfrm>
            <a:off x="6519672" y="319087"/>
            <a:ext cx="4834128" cy="4892992"/>
          </a:xfrm>
          <a:prstGeom prst="rect">
            <a:avLst/>
          </a:prstGeom>
        </p:spPr>
      </p:pic>
      <p:sp>
        <p:nvSpPr>
          <p:cNvPr id="27" name="TextBox 26">
            <a:extLst>
              <a:ext uri="{FF2B5EF4-FFF2-40B4-BE49-F238E27FC236}">
                <a16:creationId xmlns:a16="http://schemas.microsoft.com/office/drawing/2014/main" id="{EEDE00AD-E6D4-7AA8-C96A-1BF4DAA9269C}"/>
              </a:ext>
            </a:extLst>
          </p:cNvPr>
          <p:cNvSpPr txBox="1"/>
          <p:nvPr/>
        </p:nvSpPr>
        <p:spPr>
          <a:xfrm>
            <a:off x="6408420" y="5285233"/>
            <a:ext cx="5617464" cy="622151"/>
          </a:xfrm>
          <a:prstGeom prst="rect">
            <a:avLst/>
          </a:prstGeom>
          <a:noFill/>
        </p:spPr>
        <p:txBody>
          <a:bodyPr wrap="square">
            <a:spAutoFit/>
          </a:bodyPr>
          <a:lstStyle/>
          <a:p>
            <a:pPr algn="ctr"/>
            <a:r>
              <a:rPr lang="en-GB" sz="1100" b="0" i="0">
                <a:effectLst/>
                <a:latin typeface="Times New Roman" panose="02020603050405020304" pitchFamily="18" charset="0"/>
                <a:cs typeface="Times New Roman" panose="02020603050405020304" pitchFamily="18" charset="0"/>
              </a:rPr>
              <a:t>(A) flat-plate collectors (FPCs), (B) compound parabolic concentrator (CPCs), (C) evacuated tube collector (ETCs), (D) parabolic through concentrators (PTCs), (E) linear Fresnel reflectors (LFRs), (F) parabolic dish concentrator (PDC), and (G) heliostat field (solar tower) </a:t>
            </a:r>
            <a:endParaRPr lang="en-GB" sz="11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31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Placeholder 1"/>
          <p:cNvSpPr>
            <a:spLocks noGrp="1"/>
          </p:cNvSpPr>
          <p:nvPr>
            <p:ph type="body" sz="quarter" idx="13"/>
          </p:nvPr>
        </p:nvSpPr>
        <p:spPr>
          <a:xfrm>
            <a:off x="187453" y="127120"/>
            <a:ext cx="5499669" cy="402269"/>
          </a:xfrm>
        </p:spPr>
        <p:txBody>
          <a:bodyPr>
            <a:normAutofit fontScale="92500"/>
          </a:bodyPr>
          <a:lstStyle/>
          <a:p>
            <a:r>
              <a:rPr lang="et-EE" altLang="en-US" err="1"/>
              <a:t>Locations</a:t>
            </a:r>
            <a:r>
              <a:rPr lang="et-EE" altLang="en-US"/>
              <a:t>: </a:t>
            </a:r>
            <a:r>
              <a:rPr lang="et-EE" altLang="en-US" err="1"/>
              <a:t>longitude</a:t>
            </a:r>
            <a:r>
              <a:rPr lang="et-EE" altLang="en-US"/>
              <a:t> &amp; latitude</a:t>
            </a:r>
            <a:endParaRPr lang="en-US" altLang="en-US">
              <a:solidFill>
                <a:srgbClr val="332B60"/>
              </a:solidFill>
            </a:endParaRPr>
          </a:p>
        </p:txBody>
      </p:sp>
      <p:sp>
        <p:nvSpPr>
          <p:cNvPr id="3" name="Date Placeholder 2">
            <a:extLst>
              <a:ext uri="{FF2B5EF4-FFF2-40B4-BE49-F238E27FC236}">
                <a16:creationId xmlns:a16="http://schemas.microsoft.com/office/drawing/2014/main" id="{4DCCF512-3244-6C40-9531-CFFBC2F5B930}"/>
              </a:ext>
            </a:extLst>
          </p:cNvPr>
          <p:cNvSpPr>
            <a:spLocks noGrp="1"/>
          </p:cNvSpPr>
          <p:nvPr>
            <p:ph type="dt" sz="half" idx="2"/>
          </p:nvPr>
        </p:nvSpPr>
        <p:spPr/>
        <p:txBody>
          <a:bodyPr/>
          <a:lstStyle/>
          <a:p>
            <a:fld id="{7504A4A3-31C7-4FB3-B974-2D56A4228E83}" type="datetime1">
              <a:rPr lang="en-US" smtClean="0"/>
              <a:t>5/18/2026</a:t>
            </a:fld>
            <a:endParaRPr lang="et-EE"/>
          </a:p>
        </p:txBody>
      </p:sp>
      <p:pic>
        <p:nvPicPr>
          <p:cNvPr id="7" name="Picture 6">
            <a:extLst>
              <a:ext uri="{FF2B5EF4-FFF2-40B4-BE49-F238E27FC236}">
                <a16:creationId xmlns:a16="http://schemas.microsoft.com/office/drawing/2014/main" id="{82460138-AB15-850B-6DBB-D53DE18A91CC}"/>
              </a:ext>
            </a:extLst>
          </p:cNvPr>
          <p:cNvPicPr>
            <a:picLocks noChangeAspect="1"/>
          </p:cNvPicPr>
          <p:nvPr/>
        </p:nvPicPr>
        <p:blipFill>
          <a:blip r:embed="rId3"/>
          <a:stretch>
            <a:fillRect/>
          </a:stretch>
        </p:blipFill>
        <p:spPr>
          <a:xfrm>
            <a:off x="1342792" y="714055"/>
            <a:ext cx="9506415" cy="4902411"/>
          </a:xfrm>
          <a:prstGeom prst="rect">
            <a:avLst/>
          </a:prstGeom>
        </p:spPr>
      </p:pic>
      <p:sp>
        <p:nvSpPr>
          <p:cNvPr id="9" name="TextBox 8">
            <a:extLst>
              <a:ext uri="{FF2B5EF4-FFF2-40B4-BE49-F238E27FC236}">
                <a16:creationId xmlns:a16="http://schemas.microsoft.com/office/drawing/2014/main" id="{07B61524-2E0B-083E-42D2-E4290B6085A0}"/>
              </a:ext>
            </a:extLst>
          </p:cNvPr>
          <p:cNvSpPr txBox="1"/>
          <p:nvPr/>
        </p:nvSpPr>
        <p:spPr>
          <a:xfrm>
            <a:off x="9158404" y="344723"/>
            <a:ext cx="1647592" cy="369332"/>
          </a:xfrm>
          <a:prstGeom prst="rect">
            <a:avLst/>
          </a:prstGeom>
          <a:solidFill>
            <a:schemeClr val="accent5">
              <a:lumMod val="20000"/>
              <a:lumOff val="80000"/>
            </a:schemeClr>
          </a:solidFill>
        </p:spPr>
        <p:txBody>
          <a:bodyPr wrap="square">
            <a:spAutoFit/>
          </a:bodyPr>
          <a:lstStyle/>
          <a:p>
            <a:r>
              <a:rPr lang="en-GB"/>
              <a:t>59.4</a:t>
            </a:r>
            <a:r>
              <a:rPr lang="en-GB" baseline="30000">
                <a:effectLst/>
              </a:rPr>
              <a:t>∘</a:t>
            </a:r>
            <a:r>
              <a:rPr lang="en-GB" baseline="30000"/>
              <a:t> </a:t>
            </a:r>
            <a:r>
              <a:rPr lang="en-GB"/>
              <a:t>N latitude</a:t>
            </a:r>
          </a:p>
        </p:txBody>
      </p:sp>
    </p:spTree>
    <p:extLst>
      <p:ext uri="{BB962C8B-B14F-4D97-AF65-F5344CB8AC3E}">
        <p14:creationId xmlns:p14="http://schemas.microsoft.com/office/powerpoint/2010/main" val="2030082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4E80C-0FE5-64C5-6414-82C5C462A61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D7D4FC5-E5AA-A1A8-8293-3B5EADCABDE9}"/>
              </a:ext>
            </a:extLst>
          </p:cNvPr>
          <p:cNvSpPr>
            <a:spLocks noGrp="1"/>
          </p:cNvSpPr>
          <p:nvPr>
            <p:ph type="body" sz="quarter" idx="13"/>
          </p:nvPr>
        </p:nvSpPr>
        <p:spPr>
          <a:xfrm>
            <a:off x="120199" y="136525"/>
            <a:ext cx="5135195" cy="365125"/>
          </a:xfrm>
        </p:spPr>
        <p:txBody>
          <a:bodyPr>
            <a:normAutofit/>
          </a:bodyPr>
          <a:lstStyle/>
          <a:p>
            <a:pPr>
              <a:spcAft>
                <a:spcPts val="600"/>
              </a:spcAft>
            </a:pPr>
            <a:r>
              <a:rPr lang="et-EE" err="1"/>
              <a:t>Flat</a:t>
            </a:r>
            <a:r>
              <a:rPr lang="et-EE"/>
              <a:t> </a:t>
            </a:r>
            <a:r>
              <a:rPr lang="et-EE" err="1"/>
              <a:t>plate</a:t>
            </a:r>
            <a:r>
              <a:rPr lang="et-EE"/>
              <a:t> collectors</a:t>
            </a:r>
            <a:endParaRPr lang="en-GB"/>
          </a:p>
        </p:txBody>
      </p:sp>
      <p:sp>
        <p:nvSpPr>
          <p:cNvPr id="6" name="Date Placeholder 5">
            <a:extLst>
              <a:ext uri="{FF2B5EF4-FFF2-40B4-BE49-F238E27FC236}">
                <a16:creationId xmlns:a16="http://schemas.microsoft.com/office/drawing/2014/main" id="{89A86B53-3E4E-2AB6-830A-BFA2C7C51B0A}"/>
              </a:ext>
            </a:extLst>
          </p:cNvPr>
          <p:cNvSpPr>
            <a:spLocks noGrp="1"/>
          </p:cNvSpPr>
          <p:nvPr>
            <p:ph type="dt" sz="half" idx="2"/>
          </p:nvPr>
        </p:nvSpPr>
        <p:spPr>
          <a:xfrm>
            <a:off x="838200" y="6356350"/>
            <a:ext cx="2743200" cy="365125"/>
          </a:xfrm>
        </p:spPr>
        <p:txBody>
          <a:bodyPr anchor="ctr">
            <a:normAutofit/>
          </a:bodyPr>
          <a:lstStyle/>
          <a:p>
            <a:pPr>
              <a:spcAft>
                <a:spcPts val="600"/>
              </a:spcAft>
            </a:pPr>
            <a:fld id="{54972083-9AB0-480A-8B43-8AAC92793E69}" type="datetime1">
              <a:rPr lang="en-US" smtClean="0"/>
              <a:t>5/18/2026</a:t>
            </a:fld>
            <a:endParaRPr lang="et-EE"/>
          </a:p>
        </p:txBody>
      </p:sp>
      <p:pic>
        <p:nvPicPr>
          <p:cNvPr id="3" name="Picture 2">
            <a:extLst>
              <a:ext uri="{FF2B5EF4-FFF2-40B4-BE49-F238E27FC236}">
                <a16:creationId xmlns:a16="http://schemas.microsoft.com/office/drawing/2014/main" id="{C13562F1-8A09-8C69-346E-C1BB3C7FAF80}"/>
              </a:ext>
            </a:extLst>
          </p:cNvPr>
          <p:cNvPicPr>
            <a:picLocks noChangeAspect="1"/>
          </p:cNvPicPr>
          <p:nvPr/>
        </p:nvPicPr>
        <p:blipFill>
          <a:blip r:embed="rId3"/>
          <a:stretch>
            <a:fillRect/>
          </a:stretch>
        </p:blipFill>
        <p:spPr>
          <a:xfrm>
            <a:off x="5255394" y="326308"/>
            <a:ext cx="4060948" cy="2402064"/>
          </a:xfrm>
          <a:prstGeom prst="rect">
            <a:avLst/>
          </a:prstGeom>
        </p:spPr>
      </p:pic>
      <p:sp>
        <p:nvSpPr>
          <p:cNvPr id="8" name="TextBox 7">
            <a:extLst>
              <a:ext uri="{FF2B5EF4-FFF2-40B4-BE49-F238E27FC236}">
                <a16:creationId xmlns:a16="http://schemas.microsoft.com/office/drawing/2014/main" id="{C95FBB13-6B53-4FEE-7B22-7581642C2B53}"/>
              </a:ext>
            </a:extLst>
          </p:cNvPr>
          <p:cNvSpPr txBox="1"/>
          <p:nvPr/>
        </p:nvSpPr>
        <p:spPr>
          <a:xfrm>
            <a:off x="1700244" y="4980581"/>
            <a:ext cx="1975104" cy="369332"/>
          </a:xfrm>
          <a:prstGeom prst="rect">
            <a:avLst/>
          </a:prstGeom>
          <a:noFill/>
        </p:spPr>
        <p:txBody>
          <a:bodyPr wrap="square" rtlCol="0">
            <a:spAutoFit/>
          </a:bodyPr>
          <a:lstStyle/>
          <a:p>
            <a:r>
              <a:rPr lang="et-EE" err="1"/>
              <a:t>Flat</a:t>
            </a:r>
            <a:r>
              <a:rPr lang="et-EE"/>
              <a:t> </a:t>
            </a:r>
            <a:r>
              <a:rPr lang="et-EE" err="1"/>
              <a:t>Plate</a:t>
            </a:r>
            <a:r>
              <a:rPr lang="et-EE"/>
              <a:t> </a:t>
            </a:r>
            <a:r>
              <a:rPr lang="et-EE" err="1"/>
              <a:t>collector</a:t>
            </a:r>
            <a:endParaRPr lang="en-GB"/>
          </a:p>
        </p:txBody>
      </p:sp>
      <p:pic>
        <p:nvPicPr>
          <p:cNvPr id="9" name="Picture 8">
            <a:extLst>
              <a:ext uri="{FF2B5EF4-FFF2-40B4-BE49-F238E27FC236}">
                <a16:creationId xmlns:a16="http://schemas.microsoft.com/office/drawing/2014/main" id="{2722FBF2-80CE-E535-AF93-8930DE7D6972}"/>
              </a:ext>
            </a:extLst>
          </p:cNvPr>
          <p:cNvPicPr>
            <a:picLocks noChangeAspect="1"/>
          </p:cNvPicPr>
          <p:nvPr/>
        </p:nvPicPr>
        <p:blipFill>
          <a:blip r:embed="rId4"/>
          <a:srcRect l="12604"/>
          <a:stretch>
            <a:fillRect/>
          </a:stretch>
        </p:blipFill>
        <p:spPr>
          <a:xfrm>
            <a:off x="114729" y="659712"/>
            <a:ext cx="5088428" cy="4162807"/>
          </a:xfrm>
          <a:prstGeom prst="rect">
            <a:avLst/>
          </a:prstGeom>
        </p:spPr>
      </p:pic>
      <p:pic>
        <p:nvPicPr>
          <p:cNvPr id="19" name="Picture 18">
            <a:extLst>
              <a:ext uri="{FF2B5EF4-FFF2-40B4-BE49-F238E27FC236}">
                <a16:creationId xmlns:a16="http://schemas.microsoft.com/office/drawing/2014/main" id="{D33D94CD-1CD7-D7B2-E424-9A548873DAE2}"/>
              </a:ext>
            </a:extLst>
          </p:cNvPr>
          <p:cNvPicPr>
            <a:picLocks noChangeAspect="1"/>
          </p:cNvPicPr>
          <p:nvPr/>
        </p:nvPicPr>
        <p:blipFill>
          <a:blip r:embed="rId5"/>
          <a:stretch>
            <a:fillRect/>
          </a:stretch>
        </p:blipFill>
        <p:spPr>
          <a:xfrm>
            <a:off x="5491126" y="3659952"/>
            <a:ext cx="2766127" cy="2112798"/>
          </a:xfrm>
          <a:prstGeom prst="rect">
            <a:avLst/>
          </a:prstGeom>
        </p:spPr>
      </p:pic>
      <p:pic>
        <p:nvPicPr>
          <p:cNvPr id="20" name="Picture 19">
            <a:extLst>
              <a:ext uri="{FF2B5EF4-FFF2-40B4-BE49-F238E27FC236}">
                <a16:creationId xmlns:a16="http://schemas.microsoft.com/office/drawing/2014/main" id="{E04BC4F9-CFBD-2994-B1D5-1CA6BB38121F}"/>
              </a:ext>
            </a:extLst>
          </p:cNvPr>
          <p:cNvPicPr>
            <a:picLocks noChangeAspect="1"/>
          </p:cNvPicPr>
          <p:nvPr/>
        </p:nvPicPr>
        <p:blipFill>
          <a:blip r:embed="rId6"/>
          <a:stretch>
            <a:fillRect/>
          </a:stretch>
        </p:blipFill>
        <p:spPr>
          <a:xfrm>
            <a:off x="8781287" y="3678770"/>
            <a:ext cx="2743201" cy="1522786"/>
          </a:xfrm>
          <a:prstGeom prst="rect">
            <a:avLst/>
          </a:prstGeom>
        </p:spPr>
      </p:pic>
      <p:sp>
        <p:nvSpPr>
          <p:cNvPr id="21" name="TextBox 20">
            <a:extLst>
              <a:ext uri="{FF2B5EF4-FFF2-40B4-BE49-F238E27FC236}">
                <a16:creationId xmlns:a16="http://schemas.microsoft.com/office/drawing/2014/main" id="{859C770F-816C-1729-66E1-C75301B5C72D}"/>
              </a:ext>
            </a:extLst>
          </p:cNvPr>
          <p:cNvSpPr txBox="1"/>
          <p:nvPr/>
        </p:nvSpPr>
        <p:spPr>
          <a:xfrm>
            <a:off x="9069256" y="5201556"/>
            <a:ext cx="2743201" cy="523220"/>
          </a:xfrm>
          <a:prstGeom prst="rect">
            <a:avLst/>
          </a:prstGeom>
          <a:noFill/>
        </p:spPr>
        <p:txBody>
          <a:bodyPr wrap="square" rtlCol="0">
            <a:spAutoFit/>
          </a:bodyPr>
          <a:lstStyle/>
          <a:p>
            <a:pPr algn="ctr"/>
            <a:r>
              <a:rPr lang="et-EE" sz="1400" err="1"/>
              <a:t>Serpentine</a:t>
            </a:r>
            <a:r>
              <a:rPr lang="et-EE" sz="1400"/>
              <a:t> </a:t>
            </a:r>
            <a:r>
              <a:rPr lang="et-EE" sz="1400" err="1"/>
              <a:t>piping</a:t>
            </a:r>
            <a:r>
              <a:rPr lang="et-EE" sz="1400"/>
              <a:t> in </a:t>
            </a:r>
            <a:r>
              <a:rPr lang="et-EE" sz="1400" err="1"/>
              <a:t>Flat</a:t>
            </a:r>
            <a:r>
              <a:rPr lang="et-EE" sz="1400"/>
              <a:t> </a:t>
            </a:r>
            <a:r>
              <a:rPr lang="et-EE" sz="1400" err="1"/>
              <a:t>Plate</a:t>
            </a:r>
            <a:r>
              <a:rPr lang="et-EE" sz="1400"/>
              <a:t> </a:t>
            </a:r>
            <a:r>
              <a:rPr lang="et-EE" sz="1400" err="1"/>
              <a:t>collector</a:t>
            </a:r>
            <a:endParaRPr lang="en-GB" sz="1400"/>
          </a:p>
        </p:txBody>
      </p:sp>
      <p:pic>
        <p:nvPicPr>
          <p:cNvPr id="22" name="Picture 21">
            <a:extLst>
              <a:ext uri="{FF2B5EF4-FFF2-40B4-BE49-F238E27FC236}">
                <a16:creationId xmlns:a16="http://schemas.microsoft.com/office/drawing/2014/main" id="{3ED9DD66-98D7-F523-D386-D76C4D9D3D12}"/>
              </a:ext>
            </a:extLst>
          </p:cNvPr>
          <p:cNvPicPr>
            <a:picLocks noChangeAspect="1"/>
          </p:cNvPicPr>
          <p:nvPr/>
        </p:nvPicPr>
        <p:blipFill>
          <a:blip r:embed="rId7"/>
          <a:stretch>
            <a:fillRect/>
          </a:stretch>
        </p:blipFill>
        <p:spPr>
          <a:xfrm>
            <a:off x="9316342" y="1214281"/>
            <a:ext cx="2445533" cy="1415311"/>
          </a:xfrm>
          <a:prstGeom prst="rect">
            <a:avLst/>
          </a:prstGeom>
        </p:spPr>
      </p:pic>
      <p:sp>
        <p:nvSpPr>
          <p:cNvPr id="23" name="TextBox 22">
            <a:extLst>
              <a:ext uri="{FF2B5EF4-FFF2-40B4-BE49-F238E27FC236}">
                <a16:creationId xmlns:a16="http://schemas.microsoft.com/office/drawing/2014/main" id="{9913DB70-CCFE-CEA7-9F62-C26CE011ECC3}"/>
              </a:ext>
            </a:extLst>
          </p:cNvPr>
          <p:cNvSpPr txBox="1"/>
          <p:nvPr/>
        </p:nvSpPr>
        <p:spPr>
          <a:xfrm>
            <a:off x="9455192" y="2763489"/>
            <a:ext cx="2314238" cy="307777"/>
          </a:xfrm>
          <a:prstGeom prst="rect">
            <a:avLst/>
          </a:prstGeom>
          <a:noFill/>
        </p:spPr>
        <p:txBody>
          <a:bodyPr wrap="square" rtlCol="0">
            <a:spAutoFit/>
          </a:bodyPr>
          <a:lstStyle/>
          <a:p>
            <a:r>
              <a:rPr lang="et-EE" sz="1400" err="1"/>
              <a:t>Unglazed</a:t>
            </a:r>
            <a:r>
              <a:rPr lang="et-EE" sz="1400"/>
              <a:t> </a:t>
            </a:r>
            <a:r>
              <a:rPr lang="et-EE" sz="1400" err="1"/>
              <a:t>Flat</a:t>
            </a:r>
            <a:r>
              <a:rPr lang="et-EE" sz="1400"/>
              <a:t> </a:t>
            </a:r>
            <a:r>
              <a:rPr lang="et-EE" sz="1400" err="1"/>
              <a:t>Plate</a:t>
            </a:r>
            <a:r>
              <a:rPr lang="et-EE" sz="1400"/>
              <a:t> Collector</a:t>
            </a:r>
            <a:endParaRPr lang="en-GB" sz="1400"/>
          </a:p>
        </p:txBody>
      </p:sp>
      <p:sp>
        <p:nvSpPr>
          <p:cNvPr id="24" name="TextBox 23">
            <a:extLst>
              <a:ext uri="{FF2B5EF4-FFF2-40B4-BE49-F238E27FC236}">
                <a16:creationId xmlns:a16="http://schemas.microsoft.com/office/drawing/2014/main" id="{F585CDB1-6F9C-3A65-5976-FDFC54D37A15}"/>
              </a:ext>
            </a:extLst>
          </p:cNvPr>
          <p:cNvSpPr txBox="1"/>
          <p:nvPr/>
        </p:nvSpPr>
        <p:spPr>
          <a:xfrm>
            <a:off x="6219991" y="3044159"/>
            <a:ext cx="2314238" cy="307777"/>
          </a:xfrm>
          <a:prstGeom prst="rect">
            <a:avLst/>
          </a:prstGeom>
          <a:noFill/>
        </p:spPr>
        <p:txBody>
          <a:bodyPr wrap="square" rtlCol="0">
            <a:spAutoFit/>
          </a:bodyPr>
          <a:lstStyle/>
          <a:p>
            <a:r>
              <a:rPr lang="et-EE" sz="1400" err="1"/>
              <a:t>Glazed</a:t>
            </a:r>
            <a:r>
              <a:rPr lang="et-EE" sz="1400"/>
              <a:t> </a:t>
            </a:r>
            <a:r>
              <a:rPr lang="et-EE" sz="1400" err="1"/>
              <a:t>Flat</a:t>
            </a:r>
            <a:r>
              <a:rPr lang="et-EE" sz="1400"/>
              <a:t> </a:t>
            </a:r>
            <a:r>
              <a:rPr lang="et-EE" sz="1400" err="1"/>
              <a:t>Plate</a:t>
            </a:r>
            <a:r>
              <a:rPr lang="et-EE" sz="1400"/>
              <a:t> Collector</a:t>
            </a:r>
            <a:endParaRPr lang="en-GB" sz="1400"/>
          </a:p>
        </p:txBody>
      </p:sp>
    </p:spTree>
    <p:extLst>
      <p:ext uri="{BB962C8B-B14F-4D97-AF65-F5344CB8AC3E}">
        <p14:creationId xmlns:p14="http://schemas.microsoft.com/office/powerpoint/2010/main" val="1976249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5EC66-4238-F419-A40E-104E20682D0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DDFC54F-5921-4A7F-EC9A-AB6ABCE4684B}"/>
              </a:ext>
            </a:extLst>
          </p:cNvPr>
          <p:cNvSpPr>
            <a:spLocks noGrp="1"/>
          </p:cNvSpPr>
          <p:nvPr>
            <p:ph type="body" sz="quarter" idx="13"/>
          </p:nvPr>
        </p:nvSpPr>
        <p:spPr>
          <a:xfrm>
            <a:off x="399288" y="265684"/>
            <a:ext cx="6364224" cy="436587"/>
          </a:xfrm>
        </p:spPr>
        <p:txBody>
          <a:bodyPr>
            <a:normAutofit fontScale="92500"/>
          </a:bodyPr>
          <a:lstStyle/>
          <a:p>
            <a:pPr>
              <a:spcAft>
                <a:spcPts val="600"/>
              </a:spcAft>
            </a:pPr>
            <a:r>
              <a:rPr lang="et-EE" sz="2400"/>
              <a:t>Evacuated tube solar collectors </a:t>
            </a:r>
            <a:endParaRPr lang="en-GB" sz="2400"/>
          </a:p>
        </p:txBody>
      </p:sp>
      <p:pic>
        <p:nvPicPr>
          <p:cNvPr id="13" name="Picture 12">
            <a:extLst>
              <a:ext uri="{FF2B5EF4-FFF2-40B4-BE49-F238E27FC236}">
                <a16:creationId xmlns:a16="http://schemas.microsoft.com/office/drawing/2014/main" id="{6AAC597D-B31D-8248-5778-1E810026C2E3}"/>
              </a:ext>
            </a:extLst>
          </p:cNvPr>
          <p:cNvPicPr>
            <a:picLocks noChangeAspect="1"/>
          </p:cNvPicPr>
          <p:nvPr/>
        </p:nvPicPr>
        <p:blipFill>
          <a:blip r:embed="rId3"/>
          <a:stretch>
            <a:fillRect/>
          </a:stretch>
        </p:blipFill>
        <p:spPr>
          <a:xfrm>
            <a:off x="7578782" y="3153693"/>
            <a:ext cx="3147130" cy="2645556"/>
          </a:xfrm>
          <a:prstGeom prst="rect">
            <a:avLst/>
          </a:prstGeom>
        </p:spPr>
      </p:pic>
      <p:sp>
        <p:nvSpPr>
          <p:cNvPr id="6" name="Date Placeholder 5">
            <a:extLst>
              <a:ext uri="{FF2B5EF4-FFF2-40B4-BE49-F238E27FC236}">
                <a16:creationId xmlns:a16="http://schemas.microsoft.com/office/drawing/2014/main" id="{F58F21F7-B757-74BD-8761-62F1BB03C077}"/>
              </a:ext>
            </a:extLst>
          </p:cNvPr>
          <p:cNvSpPr>
            <a:spLocks noGrp="1"/>
          </p:cNvSpPr>
          <p:nvPr>
            <p:ph type="dt" sz="half" idx="2"/>
          </p:nvPr>
        </p:nvSpPr>
        <p:spPr>
          <a:xfrm>
            <a:off x="838200" y="6356350"/>
            <a:ext cx="2743200" cy="365125"/>
          </a:xfrm>
        </p:spPr>
        <p:txBody>
          <a:bodyPr anchor="ctr">
            <a:normAutofit/>
          </a:bodyPr>
          <a:lstStyle/>
          <a:p>
            <a:pPr>
              <a:spcAft>
                <a:spcPts val="600"/>
              </a:spcAft>
            </a:pPr>
            <a:fld id="{7BED9BB4-C301-4672-9D4F-B38C743E3993}" type="datetime1">
              <a:rPr lang="en-US" smtClean="0"/>
              <a:t>5/18/2026</a:t>
            </a:fld>
            <a:endParaRPr lang="et-EE"/>
          </a:p>
        </p:txBody>
      </p:sp>
      <p:sp>
        <p:nvSpPr>
          <p:cNvPr id="3" name="TextBox 2">
            <a:extLst>
              <a:ext uri="{FF2B5EF4-FFF2-40B4-BE49-F238E27FC236}">
                <a16:creationId xmlns:a16="http://schemas.microsoft.com/office/drawing/2014/main" id="{5C9D27D2-E357-9400-4CE6-B886FF6615F7}"/>
              </a:ext>
            </a:extLst>
          </p:cNvPr>
          <p:cNvSpPr txBox="1"/>
          <p:nvPr/>
        </p:nvSpPr>
        <p:spPr>
          <a:xfrm>
            <a:off x="8564880" y="5799248"/>
            <a:ext cx="1664208" cy="369332"/>
          </a:xfrm>
          <a:prstGeom prst="rect">
            <a:avLst/>
          </a:prstGeom>
          <a:noFill/>
        </p:spPr>
        <p:txBody>
          <a:bodyPr wrap="square" rtlCol="0">
            <a:spAutoFit/>
          </a:bodyPr>
          <a:lstStyle/>
          <a:p>
            <a:r>
              <a:rPr lang="et-EE"/>
              <a:t>Heat </a:t>
            </a:r>
            <a:r>
              <a:rPr lang="et-EE" err="1"/>
              <a:t>Pipe</a:t>
            </a:r>
            <a:endParaRPr lang="en-GB"/>
          </a:p>
        </p:txBody>
      </p:sp>
      <p:pic>
        <p:nvPicPr>
          <p:cNvPr id="10" name="Picture 9">
            <a:extLst>
              <a:ext uri="{FF2B5EF4-FFF2-40B4-BE49-F238E27FC236}">
                <a16:creationId xmlns:a16="http://schemas.microsoft.com/office/drawing/2014/main" id="{8A1CA9C2-6082-97F8-FB81-86A0A74D5621}"/>
              </a:ext>
            </a:extLst>
          </p:cNvPr>
          <p:cNvPicPr>
            <a:picLocks noChangeAspect="1"/>
          </p:cNvPicPr>
          <p:nvPr/>
        </p:nvPicPr>
        <p:blipFill>
          <a:blip r:embed="rId4"/>
          <a:stretch>
            <a:fillRect/>
          </a:stretch>
        </p:blipFill>
        <p:spPr>
          <a:xfrm>
            <a:off x="715825" y="3286821"/>
            <a:ext cx="5731149" cy="2324656"/>
          </a:xfrm>
          <a:prstGeom prst="rect">
            <a:avLst/>
          </a:prstGeom>
        </p:spPr>
      </p:pic>
      <p:pic>
        <p:nvPicPr>
          <p:cNvPr id="11" name="Picture 10">
            <a:extLst>
              <a:ext uri="{FF2B5EF4-FFF2-40B4-BE49-F238E27FC236}">
                <a16:creationId xmlns:a16="http://schemas.microsoft.com/office/drawing/2014/main" id="{D9D4BCC9-C022-1FC1-DA2C-D05F70ABCF1A}"/>
              </a:ext>
            </a:extLst>
          </p:cNvPr>
          <p:cNvPicPr>
            <a:picLocks noChangeAspect="1"/>
          </p:cNvPicPr>
          <p:nvPr/>
        </p:nvPicPr>
        <p:blipFill>
          <a:blip r:embed="rId5"/>
          <a:stretch>
            <a:fillRect/>
          </a:stretch>
        </p:blipFill>
        <p:spPr>
          <a:xfrm>
            <a:off x="6934009" y="451414"/>
            <a:ext cx="4224909" cy="2102513"/>
          </a:xfrm>
          <a:prstGeom prst="rect">
            <a:avLst/>
          </a:prstGeom>
        </p:spPr>
      </p:pic>
      <p:pic>
        <p:nvPicPr>
          <p:cNvPr id="12" name="Picture 11">
            <a:extLst>
              <a:ext uri="{FF2B5EF4-FFF2-40B4-BE49-F238E27FC236}">
                <a16:creationId xmlns:a16="http://schemas.microsoft.com/office/drawing/2014/main" id="{4F876C54-12BF-84C9-C388-445930C22BCD}"/>
              </a:ext>
            </a:extLst>
          </p:cNvPr>
          <p:cNvPicPr>
            <a:picLocks noChangeAspect="1"/>
          </p:cNvPicPr>
          <p:nvPr/>
        </p:nvPicPr>
        <p:blipFill>
          <a:blip r:embed="rId6"/>
          <a:stretch>
            <a:fillRect/>
          </a:stretch>
        </p:blipFill>
        <p:spPr>
          <a:xfrm>
            <a:off x="1042035" y="1067512"/>
            <a:ext cx="4544114" cy="2087452"/>
          </a:xfrm>
          <a:prstGeom prst="rect">
            <a:avLst/>
          </a:prstGeom>
        </p:spPr>
      </p:pic>
      <p:sp>
        <p:nvSpPr>
          <p:cNvPr id="14" name="TextBox 13">
            <a:extLst>
              <a:ext uri="{FF2B5EF4-FFF2-40B4-BE49-F238E27FC236}">
                <a16:creationId xmlns:a16="http://schemas.microsoft.com/office/drawing/2014/main" id="{02B8CA16-0AD9-2D60-3FD4-B3E414D7BBC4}"/>
              </a:ext>
            </a:extLst>
          </p:cNvPr>
          <p:cNvSpPr txBox="1"/>
          <p:nvPr/>
        </p:nvSpPr>
        <p:spPr>
          <a:xfrm>
            <a:off x="8702040" y="2671331"/>
            <a:ext cx="871728" cy="369332"/>
          </a:xfrm>
          <a:prstGeom prst="rect">
            <a:avLst/>
          </a:prstGeom>
          <a:noFill/>
        </p:spPr>
        <p:txBody>
          <a:bodyPr wrap="square" rtlCol="0">
            <a:spAutoFit/>
          </a:bodyPr>
          <a:lstStyle/>
          <a:p>
            <a:r>
              <a:rPr lang="et-EE"/>
              <a:t>U-Tube</a:t>
            </a:r>
            <a:endParaRPr lang="en-GB" sz="1200"/>
          </a:p>
        </p:txBody>
      </p:sp>
    </p:spTree>
    <p:extLst>
      <p:ext uri="{BB962C8B-B14F-4D97-AF65-F5344CB8AC3E}">
        <p14:creationId xmlns:p14="http://schemas.microsoft.com/office/powerpoint/2010/main" val="2814293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CBCF8-14F8-2553-509C-6AA8AE474F4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DA83E40-3C37-BA5A-2805-F17B67A6DA47}"/>
              </a:ext>
            </a:extLst>
          </p:cNvPr>
          <p:cNvSpPr>
            <a:spLocks noGrp="1"/>
          </p:cNvSpPr>
          <p:nvPr>
            <p:ph type="body" sz="quarter" idx="13"/>
          </p:nvPr>
        </p:nvSpPr>
        <p:spPr>
          <a:xfrm>
            <a:off x="153961" y="124815"/>
            <a:ext cx="7584985" cy="436587"/>
          </a:xfrm>
        </p:spPr>
        <p:txBody>
          <a:bodyPr>
            <a:noAutofit/>
          </a:bodyPr>
          <a:lstStyle/>
          <a:p>
            <a:pPr>
              <a:spcAft>
                <a:spcPts val="600"/>
              </a:spcAft>
            </a:pPr>
            <a:r>
              <a:rPr lang="en-GB" sz="2400"/>
              <a:t>Concentrating solar collectors</a:t>
            </a:r>
          </a:p>
        </p:txBody>
      </p:sp>
      <p:sp>
        <p:nvSpPr>
          <p:cNvPr id="6" name="Date Placeholder 5">
            <a:extLst>
              <a:ext uri="{FF2B5EF4-FFF2-40B4-BE49-F238E27FC236}">
                <a16:creationId xmlns:a16="http://schemas.microsoft.com/office/drawing/2014/main" id="{52E8FBAB-84E5-3CC2-EA77-D5DA65F1EAED}"/>
              </a:ext>
            </a:extLst>
          </p:cNvPr>
          <p:cNvSpPr>
            <a:spLocks noGrp="1"/>
          </p:cNvSpPr>
          <p:nvPr>
            <p:ph type="dt" sz="half" idx="2"/>
          </p:nvPr>
        </p:nvSpPr>
        <p:spPr>
          <a:xfrm>
            <a:off x="838200" y="6356350"/>
            <a:ext cx="2743200" cy="365125"/>
          </a:xfrm>
        </p:spPr>
        <p:txBody>
          <a:bodyPr anchor="ctr">
            <a:normAutofit/>
          </a:bodyPr>
          <a:lstStyle/>
          <a:p>
            <a:pPr>
              <a:spcAft>
                <a:spcPts val="600"/>
              </a:spcAft>
            </a:pPr>
            <a:fld id="{25F6EF58-D54F-4F8E-9EBD-933A47E59CAB}" type="datetime1">
              <a:rPr lang="en-US" smtClean="0"/>
              <a:t>5/18/2026</a:t>
            </a:fld>
            <a:endParaRPr lang="et-EE"/>
          </a:p>
        </p:txBody>
      </p:sp>
      <p:pic>
        <p:nvPicPr>
          <p:cNvPr id="17" name="Picture 16">
            <a:extLst>
              <a:ext uri="{FF2B5EF4-FFF2-40B4-BE49-F238E27FC236}">
                <a16:creationId xmlns:a16="http://schemas.microsoft.com/office/drawing/2014/main" id="{2CB1686D-BAC5-A612-31FE-8AD618F795BE}"/>
              </a:ext>
            </a:extLst>
          </p:cNvPr>
          <p:cNvPicPr>
            <a:picLocks noChangeAspect="1"/>
          </p:cNvPicPr>
          <p:nvPr/>
        </p:nvPicPr>
        <p:blipFill>
          <a:blip r:embed="rId2"/>
          <a:stretch>
            <a:fillRect/>
          </a:stretch>
        </p:blipFill>
        <p:spPr>
          <a:xfrm>
            <a:off x="682124" y="1734014"/>
            <a:ext cx="4099795" cy="2850639"/>
          </a:xfrm>
          <a:prstGeom prst="rect">
            <a:avLst/>
          </a:prstGeom>
        </p:spPr>
      </p:pic>
      <p:pic>
        <p:nvPicPr>
          <p:cNvPr id="4" name="Picture 3">
            <a:extLst>
              <a:ext uri="{FF2B5EF4-FFF2-40B4-BE49-F238E27FC236}">
                <a16:creationId xmlns:a16="http://schemas.microsoft.com/office/drawing/2014/main" id="{1DB10F50-9976-79BA-0C5D-000E4849ECF9}"/>
              </a:ext>
            </a:extLst>
          </p:cNvPr>
          <p:cNvPicPr>
            <a:picLocks noChangeAspect="1"/>
          </p:cNvPicPr>
          <p:nvPr/>
        </p:nvPicPr>
        <p:blipFill>
          <a:blip r:embed="rId3"/>
          <a:stretch>
            <a:fillRect/>
          </a:stretch>
        </p:blipFill>
        <p:spPr>
          <a:xfrm>
            <a:off x="5629655" y="679666"/>
            <a:ext cx="6101427" cy="5415017"/>
          </a:xfrm>
          <a:prstGeom prst="rect">
            <a:avLst/>
          </a:prstGeom>
        </p:spPr>
      </p:pic>
      <p:sp>
        <p:nvSpPr>
          <p:cNvPr id="5" name="TextBox 4">
            <a:extLst>
              <a:ext uri="{FF2B5EF4-FFF2-40B4-BE49-F238E27FC236}">
                <a16:creationId xmlns:a16="http://schemas.microsoft.com/office/drawing/2014/main" id="{E4CAC687-27E2-1E04-1F2B-60CCB28ECE16}"/>
              </a:ext>
            </a:extLst>
          </p:cNvPr>
          <p:cNvSpPr txBox="1"/>
          <p:nvPr/>
        </p:nvSpPr>
        <p:spPr>
          <a:xfrm>
            <a:off x="1282362" y="4761571"/>
            <a:ext cx="2899317" cy="369332"/>
          </a:xfrm>
          <a:prstGeom prst="rect">
            <a:avLst/>
          </a:prstGeom>
          <a:noFill/>
        </p:spPr>
        <p:txBody>
          <a:bodyPr wrap="square" rtlCol="0">
            <a:spAutoFit/>
          </a:bodyPr>
          <a:lstStyle/>
          <a:p>
            <a:r>
              <a:rPr lang="et-EE"/>
              <a:t>Parabolic Trough Collector</a:t>
            </a:r>
            <a:endParaRPr lang="en-GB"/>
          </a:p>
        </p:txBody>
      </p:sp>
    </p:spTree>
    <p:extLst>
      <p:ext uri="{BB962C8B-B14F-4D97-AF65-F5344CB8AC3E}">
        <p14:creationId xmlns:p14="http://schemas.microsoft.com/office/powerpoint/2010/main" val="2708733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F8006-6A30-0860-9B75-A16A0004FC0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8C4D185-704B-12DB-DCE8-90F83C10B6CF}"/>
              </a:ext>
            </a:extLst>
          </p:cNvPr>
          <p:cNvSpPr>
            <a:spLocks noGrp="1"/>
          </p:cNvSpPr>
          <p:nvPr>
            <p:ph type="body" sz="quarter" idx="13"/>
          </p:nvPr>
        </p:nvSpPr>
        <p:spPr>
          <a:xfrm>
            <a:off x="243840" y="311250"/>
            <a:ext cx="9494520" cy="395929"/>
          </a:xfrm>
        </p:spPr>
        <p:txBody>
          <a:bodyPr>
            <a:noAutofit/>
          </a:bodyPr>
          <a:lstStyle/>
          <a:p>
            <a:pPr>
              <a:spcAft>
                <a:spcPts val="600"/>
              </a:spcAft>
            </a:pPr>
            <a:r>
              <a:rPr lang="et-EE"/>
              <a:t>Energy </a:t>
            </a:r>
            <a:r>
              <a:rPr lang="et-EE" err="1"/>
              <a:t>balance</a:t>
            </a:r>
            <a:r>
              <a:rPr lang="et-EE"/>
              <a:t> of a </a:t>
            </a:r>
            <a:r>
              <a:rPr lang="et-EE" err="1"/>
              <a:t>flat</a:t>
            </a:r>
            <a:r>
              <a:rPr lang="et-EE"/>
              <a:t> </a:t>
            </a:r>
            <a:r>
              <a:rPr lang="et-EE" err="1"/>
              <a:t>plate</a:t>
            </a:r>
            <a:r>
              <a:rPr lang="et-EE"/>
              <a:t> </a:t>
            </a:r>
            <a:r>
              <a:rPr lang="et-EE" err="1"/>
              <a:t>collector</a:t>
            </a:r>
            <a:endParaRPr lang="en-GB"/>
          </a:p>
        </p:txBody>
      </p:sp>
      <p:sp>
        <p:nvSpPr>
          <p:cNvPr id="6" name="Date Placeholder 5">
            <a:extLst>
              <a:ext uri="{FF2B5EF4-FFF2-40B4-BE49-F238E27FC236}">
                <a16:creationId xmlns:a16="http://schemas.microsoft.com/office/drawing/2014/main" id="{154373AD-477B-F825-0303-E90E42ACF794}"/>
              </a:ext>
            </a:extLst>
          </p:cNvPr>
          <p:cNvSpPr>
            <a:spLocks noGrp="1"/>
          </p:cNvSpPr>
          <p:nvPr>
            <p:ph type="dt" sz="half" idx="2"/>
          </p:nvPr>
        </p:nvSpPr>
        <p:spPr>
          <a:xfrm>
            <a:off x="838200" y="6356350"/>
            <a:ext cx="2743200" cy="365125"/>
          </a:xfrm>
        </p:spPr>
        <p:txBody>
          <a:bodyPr anchor="ctr">
            <a:normAutofit/>
          </a:bodyPr>
          <a:lstStyle/>
          <a:p>
            <a:pPr>
              <a:spcAft>
                <a:spcPts val="600"/>
              </a:spcAft>
            </a:pPr>
            <a:fld id="{2119AFD4-196D-4FB8-B03E-B764B4063E10}" type="datetime1">
              <a:rPr lang="en-US" smtClean="0"/>
              <a:t>5/18/2026</a:t>
            </a:fld>
            <a:endParaRPr lang="et-EE"/>
          </a:p>
        </p:txBody>
      </p:sp>
      <p:pic>
        <p:nvPicPr>
          <p:cNvPr id="8" name="Picture 7">
            <a:extLst>
              <a:ext uri="{FF2B5EF4-FFF2-40B4-BE49-F238E27FC236}">
                <a16:creationId xmlns:a16="http://schemas.microsoft.com/office/drawing/2014/main" id="{4AFD0EAB-8FB0-84C2-D6B6-D881BD226001}"/>
              </a:ext>
            </a:extLst>
          </p:cNvPr>
          <p:cNvPicPr>
            <a:picLocks noChangeAspect="1"/>
          </p:cNvPicPr>
          <p:nvPr/>
        </p:nvPicPr>
        <p:blipFill>
          <a:blip r:embed="rId2"/>
          <a:stretch>
            <a:fillRect/>
          </a:stretch>
        </p:blipFill>
        <p:spPr>
          <a:xfrm>
            <a:off x="332669" y="859536"/>
            <a:ext cx="5763331" cy="3823478"/>
          </a:xfrm>
          <a:prstGeom prst="rect">
            <a:avLst/>
          </a:prstGeom>
        </p:spPr>
      </p:pic>
      <p:sp>
        <p:nvSpPr>
          <p:cNvPr id="9" name="TextBox 8">
            <a:extLst>
              <a:ext uri="{FF2B5EF4-FFF2-40B4-BE49-F238E27FC236}">
                <a16:creationId xmlns:a16="http://schemas.microsoft.com/office/drawing/2014/main" id="{3832676E-3B65-5343-FE58-649134D2EC8E}"/>
              </a:ext>
            </a:extLst>
          </p:cNvPr>
          <p:cNvSpPr txBox="1"/>
          <p:nvPr/>
        </p:nvSpPr>
        <p:spPr>
          <a:xfrm>
            <a:off x="899309" y="4770399"/>
            <a:ext cx="3846810" cy="523220"/>
          </a:xfrm>
          <a:prstGeom prst="rect">
            <a:avLst/>
          </a:prstGeom>
          <a:noFill/>
        </p:spPr>
        <p:txBody>
          <a:bodyPr wrap="square" rtlCol="0">
            <a:spAutoFit/>
          </a:bodyPr>
          <a:lstStyle/>
          <a:p>
            <a:pPr algn="ctr"/>
            <a:r>
              <a:rPr lang="et-EE" sz="1400" b="1" err="1">
                <a:solidFill>
                  <a:schemeClr val="tx1">
                    <a:lumMod val="95000"/>
                    <a:lumOff val="5000"/>
                  </a:schemeClr>
                </a:solidFill>
              </a:rPr>
              <a:t>Useful</a:t>
            </a:r>
            <a:r>
              <a:rPr lang="et-EE" sz="1400" b="1">
                <a:solidFill>
                  <a:schemeClr val="tx1">
                    <a:lumMod val="95000"/>
                    <a:lumOff val="5000"/>
                  </a:schemeClr>
                </a:solidFill>
              </a:rPr>
              <a:t> Energy = Absorbed Radiation –Total heat loss( Top+ </a:t>
            </a:r>
            <a:r>
              <a:rPr lang="et-EE" sz="1400" b="1" err="1">
                <a:solidFill>
                  <a:schemeClr val="tx1">
                    <a:lumMod val="95000"/>
                    <a:lumOff val="5000"/>
                  </a:schemeClr>
                </a:solidFill>
              </a:rPr>
              <a:t>bottom+edges</a:t>
            </a:r>
            <a:r>
              <a:rPr lang="et-EE" sz="1400" b="1">
                <a:solidFill>
                  <a:schemeClr val="tx1">
                    <a:lumMod val="95000"/>
                    <a:lumOff val="5000"/>
                  </a:schemeClr>
                </a:solidFill>
              </a:rPr>
              <a:t>)</a:t>
            </a:r>
            <a:endParaRPr lang="en-GB" sz="1400" b="1">
              <a:solidFill>
                <a:schemeClr val="tx1">
                  <a:lumMod val="95000"/>
                  <a:lumOff val="5000"/>
                </a:schemeClr>
              </a:solidFill>
            </a:endParaRPr>
          </a:p>
        </p:txBody>
      </p:sp>
      <p:pic>
        <p:nvPicPr>
          <p:cNvPr id="11" name="Picture 10">
            <a:extLst>
              <a:ext uri="{FF2B5EF4-FFF2-40B4-BE49-F238E27FC236}">
                <a16:creationId xmlns:a16="http://schemas.microsoft.com/office/drawing/2014/main" id="{3C44B32F-4B36-BBF7-97AC-AE8C2EB539E7}"/>
              </a:ext>
            </a:extLst>
          </p:cNvPr>
          <p:cNvPicPr>
            <a:picLocks noChangeAspect="1"/>
          </p:cNvPicPr>
          <p:nvPr/>
        </p:nvPicPr>
        <p:blipFill>
          <a:blip r:embed="rId3"/>
          <a:stretch>
            <a:fillRect/>
          </a:stretch>
        </p:blipFill>
        <p:spPr>
          <a:xfrm>
            <a:off x="6382266" y="829345"/>
            <a:ext cx="5090155" cy="4167001"/>
          </a:xfrm>
          <a:prstGeom prst="rect">
            <a:avLst/>
          </a:prstGeom>
        </p:spPr>
      </p:pic>
      <p:sp>
        <p:nvSpPr>
          <p:cNvPr id="13" name="Arrow: Right 12">
            <a:extLst>
              <a:ext uri="{FF2B5EF4-FFF2-40B4-BE49-F238E27FC236}">
                <a16:creationId xmlns:a16="http://schemas.microsoft.com/office/drawing/2014/main" id="{37B5084D-959E-7987-2F8A-1BC7F6C37E9A}"/>
              </a:ext>
            </a:extLst>
          </p:cNvPr>
          <p:cNvSpPr/>
          <p:nvPr/>
        </p:nvSpPr>
        <p:spPr>
          <a:xfrm rot="2146091">
            <a:off x="7873879" y="1660803"/>
            <a:ext cx="1342386" cy="47776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Arrow: Right 13">
            <a:extLst>
              <a:ext uri="{FF2B5EF4-FFF2-40B4-BE49-F238E27FC236}">
                <a16:creationId xmlns:a16="http://schemas.microsoft.com/office/drawing/2014/main" id="{F7A9202A-1B72-3E61-1CBB-50D645BE5999}"/>
              </a:ext>
            </a:extLst>
          </p:cNvPr>
          <p:cNvSpPr/>
          <p:nvPr/>
        </p:nvSpPr>
        <p:spPr>
          <a:xfrm rot="2146091">
            <a:off x="10174124" y="2920471"/>
            <a:ext cx="1342386" cy="477763"/>
          </a:xfrm>
          <a:prstGeom prst="rightArrow">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TextBox 14">
            <a:extLst>
              <a:ext uri="{FF2B5EF4-FFF2-40B4-BE49-F238E27FC236}">
                <a16:creationId xmlns:a16="http://schemas.microsoft.com/office/drawing/2014/main" id="{F93D6D06-7D3C-B05F-E616-1498143ADBE9}"/>
              </a:ext>
            </a:extLst>
          </p:cNvPr>
          <p:cNvSpPr txBox="1"/>
          <p:nvPr/>
        </p:nvSpPr>
        <p:spPr>
          <a:xfrm>
            <a:off x="7658482" y="1899684"/>
            <a:ext cx="404726" cy="369332"/>
          </a:xfrm>
          <a:prstGeom prst="rect">
            <a:avLst/>
          </a:prstGeom>
          <a:solidFill>
            <a:schemeClr val="accent1">
              <a:lumMod val="40000"/>
              <a:lumOff val="60000"/>
            </a:schemeClr>
          </a:solidFill>
        </p:spPr>
        <p:txBody>
          <a:bodyPr wrap="none" rtlCol="0">
            <a:spAutoFit/>
          </a:bodyPr>
          <a:lstStyle/>
          <a:p>
            <a:r>
              <a:rPr lang="et-EE"/>
              <a:t>G</a:t>
            </a:r>
            <a:r>
              <a:rPr lang="et-EE" baseline="-25000"/>
              <a:t>T</a:t>
            </a:r>
            <a:endParaRPr lang="en-GB" baseline="-25000"/>
          </a:p>
        </p:txBody>
      </p:sp>
      <p:sp>
        <p:nvSpPr>
          <p:cNvPr id="18" name="TextBox 17">
            <a:extLst>
              <a:ext uri="{FF2B5EF4-FFF2-40B4-BE49-F238E27FC236}">
                <a16:creationId xmlns:a16="http://schemas.microsoft.com/office/drawing/2014/main" id="{804D5F04-E61A-C2AF-2915-0A875DB92A1B}"/>
              </a:ext>
            </a:extLst>
          </p:cNvPr>
          <p:cNvSpPr txBox="1"/>
          <p:nvPr/>
        </p:nvSpPr>
        <p:spPr>
          <a:xfrm>
            <a:off x="9900537" y="3159353"/>
            <a:ext cx="521109" cy="369332"/>
          </a:xfrm>
          <a:prstGeom prst="rect">
            <a:avLst/>
          </a:prstGeom>
          <a:solidFill>
            <a:schemeClr val="accent2">
              <a:lumMod val="60000"/>
              <a:lumOff val="40000"/>
            </a:schemeClr>
          </a:solidFill>
        </p:spPr>
        <p:txBody>
          <a:bodyPr wrap="square" rtlCol="0">
            <a:spAutoFit/>
          </a:bodyPr>
          <a:lstStyle/>
          <a:p>
            <a:r>
              <a:rPr lang="et-EE"/>
              <a:t>Q</a:t>
            </a:r>
            <a:r>
              <a:rPr lang="et-EE" baseline="-25000"/>
              <a:t>U</a:t>
            </a:r>
            <a:endParaRPr lang="en-GB" baseline="-25000"/>
          </a:p>
        </p:txBody>
      </p:sp>
      <mc:AlternateContent xmlns:mc="http://schemas.openxmlformats.org/markup-compatibility/2006" xmlns:a14="http://schemas.microsoft.com/office/drawing/2010/main">
        <mc:Choice Requires="a14">
          <p:sp>
            <p:nvSpPr>
              <p:cNvPr id="20" name="Rectangle 1">
                <a:extLst>
                  <a:ext uri="{FF2B5EF4-FFF2-40B4-BE49-F238E27FC236}">
                    <a16:creationId xmlns:a16="http://schemas.microsoft.com/office/drawing/2014/main" id="{DACC0876-A849-AC67-A9CA-577C604F1F40}"/>
                  </a:ext>
                </a:extLst>
              </p:cNvPr>
              <p:cNvSpPr>
                <a:spLocks noChangeArrowheads="1"/>
              </p:cNvSpPr>
              <p:nvPr/>
            </p:nvSpPr>
            <p:spPr bwMode="auto">
              <a:xfrm>
                <a:off x="6382266" y="5099583"/>
                <a:ext cx="5090156" cy="107721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14:m>
                  <m:oMath xmlns:m="http://schemas.openxmlformats.org/officeDocument/2006/math">
                    <m:sSub>
                      <m:sSubPr>
                        <m:ctrlPr>
                          <a:rPr kumimoji="0" lang="en-US" altLang="en-US" sz="1600" b="1"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cs typeface="Calibri" panose="020F0502020204030204" pitchFamily="34" charset="0"/>
                          </a:rPr>
                        </m:ctrlPr>
                      </m:sSubPr>
                      <m:e>
                        <m:r>
                          <a:rPr kumimoji="0" lang="en-US" altLang="en-US" sz="1600" b="1"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cs typeface="Calibri" panose="020F0502020204030204" pitchFamily="34" charset="0"/>
                          </a:rPr>
                          <m:t>𝜼</m:t>
                        </m:r>
                      </m:e>
                      <m:sub>
                        <m:r>
                          <m:rPr>
                            <m:nor/>
                          </m:rPr>
                          <a:rPr kumimoji="0" lang="et-EE" altLang="en-US" sz="1600" b="0" i="0"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cs typeface="Calibri" panose="020F0502020204030204" pitchFamily="34" charset="0"/>
                          </a:rPr>
                          <m:t> </m:t>
                        </m:r>
                        <m:r>
                          <m:rPr>
                            <m:nor/>
                          </m:rPr>
                          <a:rPr lang="et-EE" sz="1600" dirty="0"/>
                          <m:t>=</m:t>
                        </m:r>
                      </m:sub>
                    </m:sSub>
                  </m:oMath>
                </a14:m>
                <a:r>
                  <a:rPr kumimoji="0" lang="et-EE" altLang="en-US" sz="1600" b="1" i="0" u="none" strike="noStrike" cap="none" normalizeH="0" baseline="0">
                    <a:ln>
                      <a:noFill/>
                    </a:ln>
                    <a:solidFill>
                      <a:schemeClr val="tx1"/>
                    </a:solidFill>
                    <a:effectLst/>
                    <a:ea typeface="Calibri" panose="020F0502020204030204" pitchFamily="34" charset="0"/>
                    <a:cs typeface="Calibri" panose="020F0502020204030204" pitchFamily="34" charset="0"/>
                  </a:rPr>
                  <a:t>  </a:t>
                </a:r>
                <a:r>
                  <a:rPr kumimoji="0" lang="en-US" altLang="en-US" sz="1600" b="1" i="0" u="none" strike="noStrike" cap="none" normalizeH="0" baseline="0">
                    <a:ln>
                      <a:noFill/>
                    </a:ln>
                    <a:solidFill>
                      <a:schemeClr val="tx1"/>
                    </a:solidFill>
                    <a:effectLst/>
                    <a:ea typeface="Calibri" panose="020F0502020204030204" pitchFamily="34" charset="0"/>
                    <a:cs typeface="Calibri" panose="020F0502020204030204" pitchFamily="34" charset="0"/>
                  </a:rPr>
                  <a:t>Instantaneous efficiency</a:t>
                </a:r>
                <a:r>
                  <a:rPr kumimoji="0" lang="en-US" altLang="en-US" sz="1600" b="0" i="0" u="none" strike="noStrike" cap="none" normalizeH="0" baseline="0">
                    <a:ln>
                      <a:noFill/>
                    </a:ln>
                    <a:solidFill>
                      <a:schemeClr val="tx1"/>
                    </a:solidFill>
                    <a:effectLst/>
                    <a:ea typeface="Calibri" panose="020F0502020204030204" pitchFamily="34" charset="0"/>
                    <a:cs typeface="Calibri" panose="020F0502020204030204" pitchFamily="34" charset="0"/>
                  </a:rPr>
                  <a:t> of the collector </a:t>
                </a:r>
                <a:endParaRPr lang="et-EE" altLang="en-US" sz="1600">
                  <a:ea typeface="Calibri" panose="020F0502020204030204" pitchFamily="34" charset="0"/>
                  <a:cs typeface="Calibri" panose="020F0502020204030204" pitchFamily="34" charset="0"/>
                </a:endParaRPr>
              </a:p>
              <a:p>
                <a:pPr lvl="0"/>
                <a14:m>
                  <m:oMath xmlns:m="http://schemas.openxmlformats.org/officeDocument/2006/math">
                    <m:r>
                      <a:rPr lang="et-EE" sz="1600" b="1" i="1" dirty="0" smtClean="0">
                        <a:latin typeface="Cambria Math" panose="02040503050406030204" pitchFamily="18" charset="0"/>
                      </a:rPr>
                      <m:t>𝑸</m:t>
                    </m:r>
                    <m:r>
                      <a:rPr lang="et-EE" sz="1600" b="1" i="1" baseline="-25000" dirty="0">
                        <a:latin typeface="Cambria Math" panose="02040503050406030204" pitchFamily="18" charset="0"/>
                      </a:rPr>
                      <m:t>𝑼</m:t>
                    </m:r>
                  </m:oMath>
                </a14:m>
                <a:r>
                  <a:rPr lang="et-EE" sz="1600" baseline="-25000"/>
                  <a:t> </a:t>
                </a:r>
                <a:r>
                  <a:rPr lang="et-EE" sz="1600"/>
                  <a:t>=</a:t>
                </a:r>
                <a:r>
                  <a:rPr lang="et-EE" sz="1600" baseline="-25000"/>
                  <a:t>  </a:t>
                </a:r>
                <a:r>
                  <a:rPr kumimoji="0" lang="en-US" altLang="en-US" sz="1600" b="1" i="0" u="none" strike="noStrike" cap="none" normalizeH="0" baseline="0">
                    <a:ln>
                      <a:noFill/>
                    </a:ln>
                    <a:solidFill>
                      <a:schemeClr val="tx1"/>
                    </a:solidFill>
                    <a:effectLst/>
                    <a:ea typeface="Calibri" panose="020F0502020204030204" pitchFamily="34" charset="0"/>
                    <a:cs typeface="Calibri" panose="020F0502020204030204" pitchFamily="34" charset="0"/>
                  </a:rPr>
                  <a:t>Useful energy gain</a:t>
                </a:r>
                <a:r>
                  <a:rPr kumimoji="0" lang="en-US" altLang="en-US" sz="1600" b="0" i="0" u="none" strike="noStrike" cap="none" normalizeH="0" baseline="0">
                    <a:ln>
                      <a:noFill/>
                    </a:ln>
                    <a:solidFill>
                      <a:schemeClr val="tx1"/>
                    </a:solidFill>
                    <a:effectLst/>
                    <a:ea typeface="Calibri" panose="020F0502020204030204" pitchFamily="34" charset="0"/>
                    <a:cs typeface="Calibri" panose="020F0502020204030204" pitchFamily="34" charset="0"/>
                  </a:rPr>
                  <a:t>. </a:t>
                </a:r>
                <a:endParaRPr kumimoji="0" lang="et-EE" altLang="en-US" sz="1600" b="0" i="0" u="none" strike="noStrike" cap="none" normalizeH="0" baseline="0">
                  <a:ln>
                    <a:noFill/>
                  </a:ln>
                  <a:solidFill>
                    <a:schemeClr val="tx1"/>
                  </a:solidFill>
                  <a:effectLst/>
                  <a:ea typeface="Calibri" panose="020F0502020204030204" pitchFamily="34" charset="0"/>
                  <a:cs typeface="Calibri" panose="020F0502020204030204" pitchFamily="34" charset="0"/>
                </a:endParaRPr>
              </a:p>
              <a:p>
                <a14:m>
                  <m:oMath xmlns:m="http://schemas.openxmlformats.org/officeDocument/2006/math">
                    <m:r>
                      <a:rPr lang="et-EE" sz="1600" b="1" i="1" dirty="0" smtClean="0">
                        <a:latin typeface="Cambria Math" panose="02040503050406030204" pitchFamily="18" charset="0"/>
                      </a:rPr>
                      <m:t>𝑰</m:t>
                    </m:r>
                  </m:oMath>
                </a14:m>
                <a:r>
                  <a:rPr lang="et-EE" sz="1600" b="1" baseline="-25000"/>
                  <a:t> </a:t>
                </a:r>
                <a:r>
                  <a:rPr lang="et-EE" sz="1600"/>
                  <a:t>=  </a:t>
                </a:r>
                <a:r>
                  <a:rPr kumimoji="0" lang="en-US" altLang="en-US" sz="1600" b="1" i="0" u="none" strike="noStrike" cap="none" normalizeH="0" baseline="0">
                    <a:ln>
                      <a:noFill/>
                    </a:ln>
                    <a:solidFill>
                      <a:schemeClr val="tx1"/>
                    </a:solidFill>
                    <a:effectLst/>
                    <a:ea typeface="Calibri" panose="020F0502020204030204" pitchFamily="34" charset="0"/>
                    <a:cs typeface="Calibri" panose="020F0502020204030204" pitchFamily="34" charset="0"/>
                  </a:rPr>
                  <a:t>Total solar radiation</a:t>
                </a:r>
                <a:endParaRPr kumimoji="0" lang="et-EE" altLang="en-US" sz="1600" b="1" i="0" u="none" strike="noStrike" cap="none" normalizeH="0" baseline="0">
                  <a:ln>
                    <a:noFill/>
                  </a:ln>
                  <a:solidFill>
                    <a:schemeClr val="tx1"/>
                  </a:solidFill>
                  <a:effectLst/>
                  <a:ea typeface="Calibri" panose="020F0502020204030204" pitchFamily="34" charset="0"/>
                  <a:cs typeface="Calibri" panose="020F0502020204030204" pitchFamily="34" charset="0"/>
                </a:endParaRPr>
              </a:p>
              <a:p>
                <a14:m>
                  <m:oMath xmlns:m="http://schemas.openxmlformats.org/officeDocument/2006/math">
                    <m:r>
                      <a:rPr lang="et-EE" sz="1600" b="1" i="1" dirty="0" smtClean="0">
                        <a:latin typeface="Cambria Math" panose="02040503050406030204" pitchFamily="18" charset="0"/>
                      </a:rPr>
                      <m:t>𝑨</m:t>
                    </m:r>
                  </m:oMath>
                </a14:m>
                <a:r>
                  <a:rPr lang="et-EE" sz="1600" b="1" baseline="-25000"/>
                  <a:t> </a:t>
                </a:r>
                <a:r>
                  <a:rPr lang="et-EE" sz="1600"/>
                  <a:t>=  </a:t>
                </a:r>
                <a:r>
                  <a:rPr lang="et-EE" sz="1600" b="1"/>
                  <a:t>Collector</a:t>
                </a:r>
                <a:r>
                  <a:rPr lang="et-EE" sz="1600"/>
                  <a:t> </a:t>
                </a:r>
                <a:r>
                  <a:rPr lang="et-EE" sz="1600" b="1">
                    <a:ea typeface="Calibri" panose="020F0502020204030204" pitchFamily="34" charset="0"/>
                    <a:cs typeface="Calibri" panose="020F0502020204030204" pitchFamily="34" charset="0"/>
                  </a:rPr>
                  <a:t>Area</a:t>
                </a:r>
                <a:endParaRPr lang="et-EE" altLang="en-US" sz="1600" b="1">
                  <a:ea typeface="Calibri" panose="020F0502020204030204" pitchFamily="34" charset="0"/>
                  <a:cs typeface="Calibri" panose="020F0502020204030204" pitchFamily="34" charset="0"/>
                </a:endParaRPr>
              </a:p>
            </p:txBody>
          </p:sp>
        </mc:Choice>
        <mc:Fallback xmlns="">
          <p:sp>
            <p:nvSpPr>
              <p:cNvPr id="20" name="Rectangle 1">
                <a:extLst>
                  <a:ext uri="{FF2B5EF4-FFF2-40B4-BE49-F238E27FC236}">
                    <a16:creationId xmlns:a16="http://schemas.microsoft.com/office/drawing/2014/main" id="{DACC0876-A849-AC67-A9CA-577C604F1F40}"/>
                  </a:ext>
                </a:extLst>
              </p:cNvPr>
              <p:cNvSpPr>
                <a:spLocks noRot="1" noChangeAspect="1" noMove="1" noResize="1" noEditPoints="1" noAdjustHandles="1" noChangeArrowheads="1" noChangeShapeType="1" noTextEdit="1"/>
              </p:cNvSpPr>
              <p:nvPr/>
            </p:nvSpPr>
            <p:spPr bwMode="auto">
              <a:xfrm>
                <a:off x="6382266" y="5099583"/>
                <a:ext cx="5090156" cy="1077218"/>
              </a:xfrm>
              <a:prstGeom prst="rect">
                <a:avLst/>
              </a:prstGeom>
              <a:blipFill>
                <a:blip r:embed="rId4"/>
                <a:stretch>
                  <a:fillRect t="-1705" b="-681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pic>
        <p:nvPicPr>
          <p:cNvPr id="24" name="Picture 23">
            <a:extLst>
              <a:ext uri="{FF2B5EF4-FFF2-40B4-BE49-F238E27FC236}">
                <a16:creationId xmlns:a16="http://schemas.microsoft.com/office/drawing/2014/main" id="{9E2676D8-53E7-3EF4-8BC2-5F650EA97586}"/>
              </a:ext>
            </a:extLst>
          </p:cNvPr>
          <p:cNvPicPr>
            <a:picLocks noChangeAspect="1"/>
          </p:cNvPicPr>
          <p:nvPr/>
        </p:nvPicPr>
        <p:blipFill>
          <a:blip r:embed="rId5"/>
          <a:stretch>
            <a:fillRect/>
          </a:stretch>
        </p:blipFill>
        <p:spPr>
          <a:xfrm>
            <a:off x="9800533" y="4103036"/>
            <a:ext cx="1133633" cy="752580"/>
          </a:xfrm>
          <a:prstGeom prst="rect">
            <a:avLst/>
          </a:prstGeom>
        </p:spPr>
      </p:pic>
    </p:spTree>
    <p:extLst>
      <p:ext uri="{BB962C8B-B14F-4D97-AF65-F5344CB8AC3E}">
        <p14:creationId xmlns:p14="http://schemas.microsoft.com/office/powerpoint/2010/main" val="351661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6B208-8826-7A75-9593-F588BB45A19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D1D500E-5EA1-6BC8-59A1-68A4D7BB4D9C}"/>
              </a:ext>
            </a:extLst>
          </p:cNvPr>
          <p:cNvSpPr>
            <a:spLocks noGrp="1"/>
          </p:cNvSpPr>
          <p:nvPr>
            <p:ph type="body" sz="quarter" idx="13"/>
          </p:nvPr>
        </p:nvSpPr>
        <p:spPr>
          <a:xfrm>
            <a:off x="253266" y="249646"/>
            <a:ext cx="9494520" cy="395929"/>
          </a:xfrm>
        </p:spPr>
        <p:txBody>
          <a:bodyPr>
            <a:noAutofit/>
          </a:bodyPr>
          <a:lstStyle/>
          <a:p>
            <a:pPr>
              <a:spcAft>
                <a:spcPts val="600"/>
              </a:spcAft>
            </a:pPr>
            <a:r>
              <a:rPr lang="et-EE"/>
              <a:t>Heat loss in a </a:t>
            </a:r>
            <a:r>
              <a:rPr lang="et-EE" err="1"/>
              <a:t>flAT</a:t>
            </a:r>
            <a:r>
              <a:rPr lang="et-EE"/>
              <a:t> PLATE </a:t>
            </a:r>
            <a:r>
              <a:rPr lang="et-EE" err="1"/>
              <a:t>collector</a:t>
            </a:r>
            <a:endParaRPr lang="en-GB"/>
          </a:p>
        </p:txBody>
      </p:sp>
      <p:sp>
        <p:nvSpPr>
          <p:cNvPr id="6" name="Date Placeholder 5">
            <a:extLst>
              <a:ext uri="{FF2B5EF4-FFF2-40B4-BE49-F238E27FC236}">
                <a16:creationId xmlns:a16="http://schemas.microsoft.com/office/drawing/2014/main" id="{4A223C45-0C75-7F2B-DA16-C4860861BEFC}"/>
              </a:ext>
            </a:extLst>
          </p:cNvPr>
          <p:cNvSpPr>
            <a:spLocks noGrp="1"/>
          </p:cNvSpPr>
          <p:nvPr>
            <p:ph type="dt" sz="half" idx="2"/>
          </p:nvPr>
        </p:nvSpPr>
        <p:spPr>
          <a:xfrm>
            <a:off x="838200" y="6356350"/>
            <a:ext cx="2743200" cy="365125"/>
          </a:xfrm>
        </p:spPr>
        <p:txBody>
          <a:bodyPr anchor="ctr">
            <a:normAutofit/>
          </a:bodyPr>
          <a:lstStyle/>
          <a:p>
            <a:pPr>
              <a:spcAft>
                <a:spcPts val="600"/>
              </a:spcAft>
            </a:pPr>
            <a:fld id="{28B2F311-63F3-4D56-8FF6-DF13BA2C73CB}" type="datetime1">
              <a:rPr lang="en-US" smtClean="0"/>
              <a:t>5/18/2026</a:t>
            </a:fld>
            <a:endParaRPr lang="et-EE"/>
          </a:p>
        </p:txBody>
      </p:sp>
      <p:pic>
        <p:nvPicPr>
          <p:cNvPr id="3" name="Picture 2">
            <a:extLst>
              <a:ext uri="{FF2B5EF4-FFF2-40B4-BE49-F238E27FC236}">
                <a16:creationId xmlns:a16="http://schemas.microsoft.com/office/drawing/2014/main" id="{18850A9B-DD5C-E930-0EB9-2A9141874660}"/>
              </a:ext>
            </a:extLst>
          </p:cNvPr>
          <p:cNvPicPr>
            <a:picLocks noChangeAspect="1"/>
          </p:cNvPicPr>
          <p:nvPr/>
        </p:nvPicPr>
        <p:blipFill>
          <a:blip r:embed="rId2"/>
          <a:stretch>
            <a:fillRect/>
          </a:stretch>
        </p:blipFill>
        <p:spPr>
          <a:xfrm>
            <a:off x="1160751" y="1427505"/>
            <a:ext cx="4101741" cy="3359989"/>
          </a:xfrm>
          <a:prstGeom prst="rect">
            <a:avLst/>
          </a:prstGeom>
        </p:spPr>
      </p:pic>
      <p:sp>
        <p:nvSpPr>
          <p:cNvPr id="4" name="Arrow: Right 3">
            <a:extLst>
              <a:ext uri="{FF2B5EF4-FFF2-40B4-BE49-F238E27FC236}">
                <a16:creationId xmlns:a16="http://schemas.microsoft.com/office/drawing/2014/main" id="{A98C8DD9-7625-317E-5614-5CB4ED0C8D84}"/>
              </a:ext>
            </a:extLst>
          </p:cNvPr>
          <p:cNvSpPr/>
          <p:nvPr/>
        </p:nvSpPr>
        <p:spPr>
          <a:xfrm rot="16200000">
            <a:off x="2842981" y="1287413"/>
            <a:ext cx="1476838" cy="520336"/>
          </a:xfrm>
          <a:prstGeom prst="rightArrow">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5" name="Picture 4">
            <a:extLst>
              <a:ext uri="{FF2B5EF4-FFF2-40B4-BE49-F238E27FC236}">
                <a16:creationId xmlns:a16="http://schemas.microsoft.com/office/drawing/2014/main" id="{9FC397D9-2AC3-1F1D-1755-C9BBD443EB33}"/>
              </a:ext>
            </a:extLst>
          </p:cNvPr>
          <p:cNvPicPr>
            <a:picLocks noChangeAspect="1"/>
          </p:cNvPicPr>
          <p:nvPr/>
        </p:nvPicPr>
        <p:blipFill>
          <a:blip r:embed="rId3"/>
          <a:stretch>
            <a:fillRect/>
          </a:stretch>
        </p:blipFill>
        <p:spPr>
          <a:xfrm rot="10525200">
            <a:off x="3609978" y="3443598"/>
            <a:ext cx="417687" cy="1302202"/>
          </a:xfrm>
          <a:prstGeom prst="rect">
            <a:avLst/>
          </a:prstGeom>
        </p:spPr>
      </p:pic>
      <p:pic>
        <p:nvPicPr>
          <p:cNvPr id="12" name="Picture 11">
            <a:extLst>
              <a:ext uri="{FF2B5EF4-FFF2-40B4-BE49-F238E27FC236}">
                <a16:creationId xmlns:a16="http://schemas.microsoft.com/office/drawing/2014/main" id="{1A6DBB0D-3657-4DF7-B438-B092137EEC4B}"/>
              </a:ext>
            </a:extLst>
          </p:cNvPr>
          <p:cNvPicPr>
            <a:picLocks noChangeAspect="1"/>
          </p:cNvPicPr>
          <p:nvPr/>
        </p:nvPicPr>
        <p:blipFill>
          <a:blip r:embed="rId4"/>
          <a:stretch>
            <a:fillRect/>
          </a:stretch>
        </p:blipFill>
        <p:spPr>
          <a:xfrm rot="5400000">
            <a:off x="641872" y="3419034"/>
            <a:ext cx="506091" cy="1283303"/>
          </a:xfrm>
          <a:prstGeom prst="rect">
            <a:avLst/>
          </a:prstGeom>
        </p:spPr>
      </p:pic>
      <p:sp>
        <p:nvSpPr>
          <p:cNvPr id="16" name="TextBox 15">
            <a:extLst>
              <a:ext uri="{FF2B5EF4-FFF2-40B4-BE49-F238E27FC236}">
                <a16:creationId xmlns:a16="http://schemas.microsoft.com/office/drawing/2014/main" id="{D403330F-43B1-FEF9-A8E7-E7CD0EA066F7}"/>
              </a:ext>
            </a:extLst>
          </p:cNvPr>
          <p:cNvSpPr txBox="1"/>
          <p:nvPr/>
        </p:nvSpPr>
        <p:spPr>
          <a:xfrm>
            <a:off x="3268484" y="4843102"/>
            <a:ext cx="1960776" cy="646331"/>
          </a:xfrm>
          <a:prstGeom prst="rect">
            <a:avLst/>
          </a:prstGeom>
          <a:noFill/>
        </p:spPr>
        <p:txBody>
          <a:bodyPr wrap="square" rtlCol="0">
            <a:spAutoFit/>
          </a:bodyPr>
          <a:lstStyle/>
          <a:p>
            <a:r>
              <a:rPr lang="et-EE"/>
              <a:t>Heat loss </a:t>
            </a:r>
            <a:r>
              <a:rPr lang="et-EE" err="1"/>
              <a:t>from</a:t>
            </a:r>
            <a:r>
              <a:rPr lang="et-EE"/>
              <a:t> the </a:t>
            </a:r>
            <a:r>
              <a:rPr lang="et-EE" err="1"/>
              <a:t>back</a:t>
            </a:r>
            <a:r>
              <a:rPr lang="et-EE"/>
              <a:t> </a:t>
            </a:r>
            <a:r>
              <a:rPr lang="et-EE" err="1"/>
              <a:t>surface</a:t>
            </a:r>
            <a:endParaRPr lang="en-GB"/>
          </a:p>
        </p:txBody>
      </p:sp>
      <p:sp>
        <p:nvSpPr>
          <p:cNvPr id="17" name="TextBox 16">
            <a:extLst>
              <a:ext uri="{FF2B5EF4-FFF2-40B4-BE49-F238E27FC236}">
                <a16:creationId xmlns:a16="http://schemas.microsoft.com/office/drawing/2014/main" id="{E9B3A0B4-E2A4-56E2-E138-E7C236CC13E3}"/>
              </a:ext>
            </a:extLst>
          </p:cNvPr>
          <p:cNvSpPr txBox="1"/>
          <p:nvPr/>
        </p:nvSpPr>
        <p:spPr>
          <a:xfrm>
            <a:off x="180363" y="4241098"/>
            <a:ext cx="1960776" cy="646331"/>
          </a:xfrm>
          <a:prstGeom prst="rect">
            <a:avLst/>
          </a:prstGeom>
          <a:noFill/>
        </p:spPr>
        <p:txBody>
          <a:bodyPr wrap="square" rtlCol="0">
            <a:spAutoFit/>
          </a:bodyPr>
          <a:lstStyle/>
          <a:p>
            <a:r>
              <a:rPr lang="et-EE"/>
              <a:t>Heat loss </a:t>
            </a:r>
            <a:r>
              <a:rPr lang="et-EE" err="1"/>
              <a:t>from</a:t>
            </a:r>
            <a:r>
              <a:rPr lang="et-EE"/>
              <a:t> the sides</a:t>
            </a:r>
            <a:endParaRPr lang="en-GB"/>
          </a:p>
        </p:txBody>
      </p:sp>
      <p:sp>
        <p:nvSpPr>
          <p:cNvPr id="19" name="TextBox 18">
            <a:extLst>
              <a:ext uri="{FF2B5EF4-FFF2-40B4-BE49-F238E27FC236}">
                <a16:creationId xmlns:a16="http://schemas.microsoft.com/office/drawing/2014/main" id="{8EE98630-6066-E9A5-D289-ED7FE61094A6}"/>
              </a:ext>
            </a:extLst>
          </p:cNvPr>
          <p:cNvSpPr txBox="1"/>
          <p:nvPr/>
        </p:nvSpPr>
        <p:spPr>
          <a:xfrm>
            <a:off x="1360456" y="755868"/>
            <a:ext cx="1960776" cy="646331"/>
          </a:xfrm>
          <a:prstGeom prst="rect">
            <a:avLst/>
          </a:prstGeom>
          <a:noFill/>
        </p:spPr>
        <p:txBody>
          <a:bodyPr wrap="square" rtlCol="0">
            <a:spAutoFit/>
          </a:bodyPr>
          <a:lstStyle/>
          <a:p>
            <a:r>
              <a:rPr lang="et-EE"/>
              <a:t>Heat loss </a:t>
            </a:r>
            <a:r>
              <a:rPr lang="et-EE" err="1"/>
              <a:t>from</a:t>
            </a:r>
            <a:r>
              <a:rPr lang="et-EE"/>
              <a:t> the top </a:t>
            </a:r>
            <a:r>
              <a:rPr lang="et-EE" err="1"/>
              <a:t>surface</a:t>
            </a:r>
            <a:endParaRPr lang="en-GB"/>
          </a:p>
        </p:txBody>
      </p:sp>
      <p:pic>
        <p:nvPicPr>
          <p:cNvPr id="24" name="Picture 23">
            <a:extLst>
              <a:ext uri="{FF2B5EF4-FFF2-40B4-BE49-F238E27FC236}">
                <a16:creationId xmlns:a16="http://schemas.microsoft.com/office/drawing/2014/main" id="{4E073859-74D9-1505-1A81-61A94C80B900}"/>
              </a:ext>
            </a:extLst>
          </p:cNvPr>
          <p:cNvPicPr>
            <a:picLocks noChangeAspect="1"/>
          </p:cNvPicPr>
          <p:nvPr/>
        </p:nvPicPr>
        <p:blipFill>
          <a:blip r:embed="rId5"/>
          <a:srcRect l="8430" t="35719" r="20904" b="42021"/>
          <a:stretch>
            <a:fillRect/>
          </a:stretch>
        </p:blipFill>
        <p:spPr>
          <a:xfrm>
            <a:off x="7091054" y="296479"/>
            <a:ext cx="4354356" cy="837513"/>
          </a:xfrm>
          <a:prstGeom prst="rect">
            <a:avLst/>
          </a:prstGeom>
          <a:ln>
            <a:noFill/>
          </a:ln>
          <a:effectLst>
            <a:outerShdw blurRad="149987" dist="250190" dir="8460000" algn="ctr">
              <a:srgbClr val="000000">
                <a:alpha val="28000"/>
              </a:srgbClr>
            </a:outerShdw>
          </a:effectLst>
        </p:spPr>
      </p:pic>
      <p:pic>
        <p:nvPicPr>
          <p:cNvPr id="26" name="Picture 25">
            <a:extLst>
              <a:ext uri="{FF2B5EF4-FFF2-40B4-BE49-F238E27FC236}">
                <a16:creationId xmlns:a16="http://schemas.microsoft.com/office/drawing/2014/main" id="{623B154D-2F03-5472-BD72-4C3DD8634A24}"/>
              </a:ext>
            </a:extLst>
          </p:cNvPr>
          <p:cNvPicPr>
            <a:picLocks noChangeAspect="1"/>
          </p:cNvPicPr>
          <p:nvPr/>
        </p:nvPicPr>
        <p:blipFill>
          <a:blip r:embed="rId6"/>
          <a:stretch>
            <a:fillRect/>
          </a:stretch>
        </p:blipFill>
        <p:spPr>
          <a:xfrm>
            <a:off x="7178938" y="4103127"/>
            <a:ext cx="1874291" cy="458550"/>
          </a:xfrm>
          <a:prstGeom prst="rect">
            <a:avLst/>
          </a:prstGeom>
        </p:spPr>
      </p:pic>
      <p:pic>
        <p:nvPicPr>
          <p:cNvPr id="28" name="Picture 27">
            <a:extLst>
              <a:ext uri="{FF2B5EF4-FFF2-40B4-BE49-F238E27FC236}">
                <a16:creationId xmlns:a16="http://schemas.microsoft.com/office/drawing/2014/main" id="{CF3A2A3A-D14F-3F92-C426-38E1AB215D25}"/>
              </a:ext>
            </a:extLst>
          </p:cNvPr>
          <p:cNvPicPr>
            <a:picLocks noChangeAspect="1"/>
          </p:cNvPicPr>
          <p:nvPr/>
        </p:nvPicPr>
        <p:blipFill>
          <a:blip r:embed="rId7"/>
          <a:stretch>
            <a:fillRect/>
          </a:stretch>
        </p:blipFill>
        <p:spPr>
          <a:xfrm>
            <a:off x="6734401" y="5311880"/>
            <a:ext cx="3910428" cy="606154"/>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65E5C41-E9A7-3134-2061-E1B2375474EB}"/>
                  </a:ext>
                </a:extLst>
              </p:cNvPr>
              <p:cNvSpPr txBox="1"/>
              <p:nvPr/>
            </p:nvSpPr>
            <p:spPr>
              <a:xfrm>
                <a:off x="5589518" y="3510246"/>
                <a:ext cx="6094476" cy="523220"/>
              </a:xfrm>
              <a:prstGeom prst="rect">
                <a:avLst/>
              </a:prstGeom>
              <a:noFill/>
            </p:spPr>
            <p:txBody>
              <a:bodyPr wrap="square">
                <a:spAutoFit/>
              </a:bodyPr>
              <a:lstStyle/>
              <a:p>
                <a:r>
                  <a:rPr lang="en-GB" sz="1400"/>
                  <a:t>The rate of heat loss (</a:t>
                </a:r>
                <a14:m>
                  <m:oMath xmlns:m="http://schemas.openxmlformats.org/officeDocument/2006/math">
                    <m:r>
                      <a:rPr lang="en-GB" sz="1400" i="1" dirty="0" smtClean="0">
                        <a:latin typeface="Cambria Math" panose="02040503050406030204" pitchFamily="18" charset="0"/>
                      </a:rPr>
                      <m:t>𝑄</m:t>
                    </m:r>
                    <m:r>
                      <a:rPr lang="en-GB" sz="1400" i="1" baseline="-25000" dirty="0" smtClean="0">
                        <a:latin typeface="Cambria Math" panose="02040503050406030204" pitchFamily="18" charset="0"/>
                      </a:rPr>
                      <m:t>𝑜</m:t>
                    </m:r>
                  </m:oMath>
                </a14:m>
                <a:r>
                  <a:rPr lang="en-GB" sz="1400"/>
                  <a:t>) depends</a:t>
                </a:r>
                <a:r>
                  <a:rPr lang="et-EE" sz="1400"/>
                  <a:t> </a:t>
                </a:r>
                <a:r>
                  <a:rPr lang="en-GB" sz="1400"/>
                  <a:t>on the collector overall heat transfer coefficient </a:t>
                </a:r>
                <a14:m>
                  <m:oMath xmlns:m="http://schemas.openxmlformats.org/officeDocument/2006/math">
                    <m:r>
                      <a:rPr lang="en-GB" sz="1400" i="1" dirty="0" smtClean="0">
                        <a:latin typeface="Cambria Math" panose="02040503050406030204" pitchFamily="18" charset="0"/>
                      </a:rPr>
                      <m:t>(</m:t>
                    </m:r>
                    <m:r>
                      <a:rPr lang="en-GB" sz="1400" i="1" dirty="0" smtClean="0">
                        <a:latin typeface="Cambria Math" panose="02040503050406030204" pitchFamily="18" charset="0"/>
                      </a:rPr>
                      <m:t>𝑈𝐿</m:t>
                    </m:r>
                  </m:oMath>
                </a14:m>
                <a:r>
                  <a:rPr lang="en-GB" sz="1400"/>
                  <a:t>) and the</a:t>
                </a:r>
                <a:r>
                  <a:rPr lang="et-EE" sz="1400"/>
                  <a:t> </a:t>
                </a:r>
                <a:r>
                  <a:rPr lang="en-GB" sz="1400"/>
                  <a:t>collector temperature</a:t>
                </a:r>
                <a:r>
                  <a:rPr lang="et-EE" sz="1400"/>
                  <a:t> </a:t>
                </a:r>
                <a14:m>
                  <m:oMath xmlns:m="http://schemas.openxmlformats.org/officeDocument/2006/math">
                    <m:r>
                      <a:rPr lang="et-EE" sz="1400" i="1" dirty="0" smtClean="0">
                        <a:latin typeface="Cambria Math" panose="02040503050406030204" pitchFamily="18" charset="0"/>
                      </a:rPr>
                      <m:t>𝑇</m:t>
                    </m:r>
                    <m:r>
                      <a:rPr lang="et-EE" sz="1400" i="1" baseline="-25000" dirty="0" smtClean="0">
                        <a:latin typeface="Cambria Math" panose="02040503050406030204" pitchFamily="18" charset="0"/>
                      </a:rPr>
                      <m:t>𝐶</m:t>
                    </m:r>
                  </m:oMath>
                </a14:m>
                <a:r>
                  <a:rPr lang="en-GB" sz="1400" baseline="-25000"/>
                  <a:t>.</a:t>
                </a:r>
              </a:p>
            </p:txBody>
          </p:sp>
        </mc:Choice>
        <mc:Fallback xmlns="">
          <p:sp>
            <p:nvSpPr>
              <p:cNvPr id="30" name="TextBox 29">
                <a:extLst>
                  <a:ext uri="{FF2B5EF4-FFF2-40B4-BE49-F238E27FC236}">
                    <a16:creationId xmlns:a16="http://schemas.microsoft.com/office/drawing/2014/main" id="{365E5C41-E9A7-3134-2061-E1B2375474EB}"/>
                  </a:ext>
                </a:extLst>
              </p:cNvPr>
              <p:cNvSpPr txBox="1">
                <a:spLocks noRot="1" noChangeAspect="1" noMove="1" noResize="1" noEditPoints="1" noAdjustHandles="1" noChangeArrowheads="1" noChangeShapeType="1" noTextEdit="1"/>
              </p:cNvSpPr>
              <p:nvPr/>
            </p:nvSpPr>
            <p:spPr>
              <a:xfrm>
                <a:off x="5589518" y="3510246"/>
                <a:ext cx="6094476" cy="523220"/>
              </a:xfrm>
              <a:prstGeom prst="rect">
                <a:avLst/>
              </a:prstGeom>
              <a:blipFill>
                <a:blip r:embed="rId8"/>
                <a:stretch>
                  <a:fillRect l="-300" t="-2326" b="-10465"/>
                </a:stretch>
              </a:blipFill>
            </p:spPr>
            <p:txBody>
              <a:bodyPr/>
              <a:lstStyle/>
              <a:p>
                <a:r>
                  <a:rPr lang="en-GB">
                    <a:noFill/>
                  </a:rPr>
                  <a:t> </a:t>
                </a:r>
              </a:p>
            </p:txBody>
          </p:sp>
        </mc:Fallback>
      </mc:AlternateContent>
      <p:sp>
        <p:nvSpPr>
          <p:cNvPr id="32" name="TextBox 31">
            <a:extLst>
              <a:ext uri="{FF2B5EF4-FFF2-40B4-BE49-F238E27FC236}">
                <a16:creationId xmlns:a16="http://schemas.microsoft.com/office/drawing/2014/main" id="{8FF22775-81C2-DCA0-98E2-8C309F5C23FB}"/>
              </a:ext>
            </a:extLst>
          </p:cNvPr>
          <p:cNvSpPr txBox="1"/>
          <p:nvPr/>
        </p:nvSpPr>
        <p:spPr>
          <a:xfrm>
            <a:off x="5496504" y="4564406"/>
            <a:ext cx="6529923" cy="738664"/>
          </a:xfrm>
          <a:prstGeom prst="rect">
            <a:avLst/>
          </a:prstGeom>
          <a:noFill/>
        </p:spPr>
        <p:txBody>
          <a:bodyPr wrap="square">
            <a:spAutoFit/>
          </a:bodyPr>
          <a:lstStyle/>
          <a:p>
            <a:r>
              <a:rPr lang="et-EE" sz="1400"/>
              <a:t>T</a:t>
            </a:r>
            <a:r>
              <a:rPr lang="en-GB" sz="1400"/>
              <a:t>he rate of useful energy extracted by the collector (Q</a:t>
            </a:r>
            <a:r>
              <a:rPr lang="en-GB" sz="1400" baseline="-25000"/>
              <a:t>u</a:t>
            </a:r>
            <a:r>
              <a:rPr lang="en-GB" sz="1400"/>
              <a:t>),</a:t>
            </a:r>
            <a:r>
              <a:rPr lang="et-EE" sz="1400"/>
              <a:t> </a:t>
            </a:r>
            <a:r>
              <a:rPr lang="en-GB" sz="1400"/>
              <a:t>expressed as a rate of extraction under steady state conditions,</a:t>
            </a:r>
            <a:r>
              <a:rPr lang="et-EE" sz="1400"/>
              <a:t> </a:t>
            </a:r>
            <a:r>
              <a:rPr lang="en-GB" sz="1400"/>
              <a:t>is proportional to the rate of useful energy absorbed by the</a:t>
            </a:r>
            <a:r>
              <a:rPr lang="et-EE" sz="1400"/>
              <a:t> </a:t>
            </a:r>
            <a:r>
              <a:rPr lang="en-GB" sz="1400"/>
              <a:t>collector, less the amount lost by the collector to its</a:t>
            </a:r>
            <a:r>
              <a:rPr lang="et-EE" sz="1400"/>
              <a:t> </a:t>
            </a:r>
            <a:r>
              <a:rPr lang="en-GB" sz="1400"/>
              <a:t>surroundings.</a:t>
            </a:r>
          </a:p>
        </p:txBody>
      </p:sp>
      <p:sp>
        <p:nvSpPr>
          <p:cNvPr id="34" name="TextBox 33">
            <a:extLst>
              <a:ext uri="{FF2B5EF4-FFF2-40B4-BE49-F238E27FC236}">
                <a16:creationId xmlns:a16="http://schemas.microsoft.com/office/drawing/2014/main" id="{C08674B7-308A-E43A-30F1-3F0B44FAAC2F}"/>
              </a:ext>
            </a:extLst>
          </p:cNvPr>
          <p:cNvSpPr txBox="1"/>
          <p:nvPr/>
        </p:nvSpPr>
        <p:spPr>
          <a:xfrm>
            <a:off x="7762382" y="2692952"/>
            <a:ext cx="4101741" cy="523220"/>
          </a:xfrm>
          <a:prstGeom prst="rect">
            <a:avLst/>
          </a:prstGeom>
          <a:noFill/>
        </p:spPr>
        <p:txBody>
          <a:bodyPr wrap="square">
            <a:spAutoFit/>
          </a:bodyPr>
          <a:lstStyle/>
          <a:p>
            <a:r>
              <a:rPr lang="en-GB" sz="1400"/>
              <a:t> </a:t>
            </a:r>
            <a:r>
              <a:rPr lang="el-GR" sz="1400"/>
              <a:t>α</a:t>
            </a:r>
            <a:r>
              <a:rPr lang="et-EE" sz="1400"/>
              <a:t>: </a:t>
            </a:r>
            <a:r>
              <a:rPr lang="en-GB" sz="1400"/>
              <a:t>transmittance of any glass or plastic cover sheets</a:t>
            </a:r>
          </a:p>
          <a:p>
            <a:r>
              <a:rPr lang="en-GB" sz="1400"/>
              <a:t> </a:t>
            </a:r>
            <a:r>
              <a:rPr lang="el-GR" sz="1400"/>
              <a:t>ζ</a:t>
            </a:r>
            <a:r>
              <a:rPr lang="et-EE" sz="1400"/>
              <a:t>: </a:t>
            </a:r>
            <a:r>
              <a:rPr lang="en-GB" sz="1400"/>
              <a:t>absorptance of</a:t>
            </a:r>
            <a:r>
              <a:rPr lang="et-EE" sz="1400"/>
              <a:t> </a:t>
            </a:r>
            <a:r>
              <a:rPr lang="en-GB" sz="1400"/>
              <a:t>absorber</a:t>
            </a:r>
          </a:p>
        </p:txBody>
      </p:sp>
      <p:sp>
        <p:nvSpPr>
          <p:cNvPr id="38" name="TextBox 37">
            <a:extLst>
              <a:ext uri="{FF2B5EF4-FFF2-40B4-BE49-F238E27FC236}">
                <a16:creationId xmlns:a16="http://schemas.microsoft.com/office/drawing/2014/main" id="{4AAACE04-5981-24E6-377B-09037A86E8E9}"/>
              </a:ext>
            </a:extLst>
          </p:cNvPr>
          <p:cNvSpPr txBox="1"/>
          <p:nvPr/>
        </p:nvSpPr>
        <p:spPr>
          <a:xfrm>
            <a:off x="8116084" y="1417347"/>
            <a:ext cx="2829421" cy="523220"/>
          </a:xfrm>
          <a:prstGeom prst="rect">
            <a:avLst/>
          </a:prstGeom>
          <a:noFill/>
        </p:spPr>
        <p:txBody>
          <a:bodyPr wrap="square">
            <a:spAutoFit/>
          </a:bodyPr>
          <a:lstStyle/>
          <a:p>
            <a:pPr>
              <a:defRPr sz="1800"/>
            </a:pPr>
            <a:r>
              <a:rPr lang="en-GB" sz="1400"/>
              <a:t>I = Solar radiation intensity (W/m²)</a:t>
            </a:r>
          </a:p>
          <a:p>
            <a:pPr>
              <a:defRPr sz="1800"/>
            </a:pPr>
            <a:r>
              <a:rPr lang="en-GB" sz="1400"/>
              <a:t>A = Collector area (m²)</a:t>
            </a:r>
          </a:p>
        </p:txBody>
      </p:sp>
      <p:sp>
        <p:nvSpPr>
          <p:cNvPr id="40" name="TextBox 39">
            <a:extLst>
              <a:ext uri="{FF2B5EF4-FFF2-40B4-BE49-F238E27FC236}">
                <a16:creationId xmlns:a16="http://schemas.microsoft.com/office/drawing/2014/main" id="{DE883628-66C1-8ED9-C7DE-0FDA0926C88C}"/>
              </a:ext>
            </a:extLst>
          </p:cNvPr>
          <p:cNvSpPr txBox="1"/>
          <p:nvPr/>
        </p:nvSpPr>
        <p:spPr>
          <a:xfrm>
            <a:off x="6734401" y="1569592"/>
            <a:ext cx="1738842" cy="369332"/>
          </a:xfrm>
          <a:prstGeom prst="rect">
            <a:avLst/>
          </a:prstGeom>
          <a:noFill/>
        </p:spPr>
        <p:txBody>
          <a:bodyPr wrap="square">
            <a:spAutoFit/>
          </a:bodyPr>
          <a:lstStyle/>
          <a:p>
            <a:r>
              <a:rPr lang="en-GB"/>
              <a:t>𝑄ᵢ = 𝐼 × 𝐴</a:t>
            </a:r>
          </a:p>
        </p:txBody>
      </p:sp>
      <p:sp>
        <p:nvSpPr>
          <p:cNvPr id="42" name="TextBox 41">
            <a:extLst>
              <a:ext uri="{FF2B5EF4-FFF2-40B4-BE49-F238E27FC236}">
                <a16:creationId xmlns:a16="http://schemas.microsoft.com/office/drawing/2014/main" id="{2C858650-7162-2AB9-937C-0CDA8CDD700A}"/>
              </a:ext>
            </a:extLst>
          </p:cNvPr>
          <p:cNvSpPr txBox="1"/>
          <p:nvPr/>
        </p:nvSpPr>
        <p:spPr>
          <a:xfrm>
            <a:off x="5481713" y="1299641"/>
            <a:ext cx="1938547" cy="307777"/>
          </a:xfrm>
          <a:prstGeom prst="rect">
            <a:avLst/>
          </a:prstGeom>
          <a:noFill/>
        </p:spPr>
        <p:txBody>
          <a:bodyPr wrap="square">
            <a:spAutoFit/>
          </a:bodyPr>
          <a:lstStyle/>
          <a:p>
            <a:r>
              <a:rPr lang="en-GB" sz="1400"/>
              <a:t>Incident solar energy: </a:t>
            </a:r>
          </a:p>
        </p:txBody>
      </p:sp>
      <p:sp>
        <p:nvSpPr>
          <p:cNvPr id="44" name="TextBox 43">
            <a:extLst>
              <a:ext uri="{FF2B5EF4-FFF2-40B4-BE49-F238E27FC236}">
                <a16:creationId xmlns:a16="http://schemas.microsoft.com/office/drawing/2014/main" id="{E16D794E-313C-C9F4-8F77-B96245D6DDB6}"/>
              </a:ext>
            </a:extLst>
          </p:cNvPr>
          <p:cNvSpPr txBox="1"/>
          <p:nvPr/>
        </p:nvSpPr>
        <p:spPr>
          <a:xfrm>
            <a:off x="5409389" y="1884627"/>
            <a:ext cx="6454734" cy="738664"/>
          </a:xfrm>
          <a:prstGeom prst="rect">
            <a:avLst/>
          </a:prstGeom>
          <a:noFill/>
        </p:spPr>
        <p:txBody>
          <a:bodyPr wrap="square">
            <a:spAutoFit/>
          </a:bodyPr>
          <a:lstStyle/>
          <a:p>
            <a:r>
              <a:rPr lang="et-EE" sz="1400"/>
              <a:t>P</a:t>
            </a:r>
            <a:r>
              <a:rPr lang="en-GB" sz="1400"/>
              <a:t>art of this radiation is reflected back to the sky, another component is absorbed by the glazing and the rest is transmitted through the glazing and reaches the absorber plate as short wave radiation.</a:t>
            </a:r>
          </a:p>
        </p:txBody>
      </p:sp>
      <p:pic>
        <p:nvPicPr>
          <p:cNvPr id="46" name="Picture 45">
            <a:extLst>
              <a:ext uri="{FF2B5EF4-FFF2-40B4-BE49-F238E27FC236}">
                <a16:creationId xmlns:a16="http://schemas.microsoft.com/office/drawing/2014/main" id="{1F80B5A9-EA9C-09FB-2B10-4968A0F5973C}"/>
              </a:ext>
            </a:extLst>
          </p:cNvPr>
          <p:cNvPicPr>
            <a:picLocks noChangeAspect="1"/>
          </p:cNvPicPr>
          <p:nvPr/>
        </p:nvPicPr>
        <p:blipFill>
          <a:blip r:embed="rId9"/>
          <a:stretch>
            <a:fillRect/>
          </a:stretch>
        </p:blipFill>
        <p:spPr>
          <a:xfrm>
            <a:off x="6269372" y="2758644"/>
            <a:ext cx="1387331" cy="501228"/>
          </a:xfrm>
          <a:prstGeom prst="rect">
            <a:avLst/>
          </a:prstGeom>
        </p:spPr>
      </p:pic>
    </p:spTree>
    <p:extLst>
      <p:ext uri="{BB962C8B-B14F-4D97-AF65-F5344CB8AC3E}">
        <p14:creationId xmlns:p14="http://schemas.microsoft.com/office/powerpoint/2010/main" val="307833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B17EC-1552-7C42-0A66-833685012EB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F9570F0-6E51-ED45-F0A9-F898E234D929}"/>
              </a:ext>
            </a:extLst>
          </p:cNvPr>
          <p:cNvSpPr>
            <a:spLocks noGrp="1"/>
          </p:cNvSpPr>
          <p:nvPr>
            <p:ph type="body" sz="quarter" idx="13"/>
          </p:nvPr>
        </p:nvSpPr>
        <p:spPr>
          <a:xfrm>
            <a:off x="253266" y="222214"/>
            <a:ext cx="7848318" cy="395929"/>
          </a:xfrm>
        </p:spPr>
        <p:txBody>
          <a:bodyPr>
            <a:noAutofit/>
          </a:bodyPr>
          <a:lstStyle/>
          <a:p>
            <a:pPr>
              <a:spcAft>
                <a:spcPts val="600"/>
              </a:spcAft>
            </a:pPr>
            <a:r>
              <a:rPr lang="et-EE"/>
              <a:t>Energy </a:t>
            </a:r>
            <a:r>
              <a:rPr lang="et-EE" err="1"/>
              <a:t>balance</a:t>
            </a:r>
            <a:r>
              <a:rPr lang="et-EE"/>
              <a:t> of a </a:t>
            </a:r>
            <a:r>
              <a:rPr lang="et-EE" err="1"/>
              <a:t>flat</a:t>
            </a:r>
            <a:r>
              <a:rPr lang="et-EE"/>
              <a:t> </a:t>
            </a:r>
            <a:r>
              <a:rPr lang="et-EE" err="1"/>
              <a:t>plate</a:t>
            </a:r>
            <a:r>
              <a:rPr lang="et-EE"/>
              <a:t> </a:t>
            </a:r>
            <a:r>
              <a:rPr lang="et-EE" err="1"/>
              <a:t>collector</a:t>
            </a:r>
            <a:endParaRPr lang="en-GB"/>
          </a:p>
          <a:p>
            <a:pPr>
              <a:spcAft>
                <a:spcPts val="600"/>
              </a:spcAft>
            </a:pPr>
            <a:endParaRPr lang="en-GB"/>
          </a:p>
        </p:txBody>
      </p:sp>
      <p:sp>
        <p:nvSpPr>
          <p:cNvPr id="6" name="Date Placeholder 5">
            <a:extLst>
              <a:ext uri="{FF2B5EF4-FFF2-40B4-BE49-F238E27FC236}">
                <a16:creationId xmlns:a16="http://schemas.microsoft.com/office/drawing/2014/main" id="{0EFC9E40-BF35-13E1-78D9-BEF377DDA486}"/>
              </a:ext>
            </a:extLst>
          </p:cNvPr>
          <p:cNvSpPr>
            <a:spLocks noGrp="1"/>
          </p:cNvSpPr>
          <p:nvPr>
            <p:ph type="dt" sz="half" idx="2"/>
          </p:nvPr>
        </p:nvSpPr>
        <p:spPr>
          <a:xfrm>
            <a:off x="838200" y="6356350"/>
            <a:ext cx="2743200" cy="365125"/>
          </a:xfrm>
        </p:spPr>
        <p:txBody>
          <a:bodyPr anchor="ctr">
            <a:normAutofit/>
          </a:bodyPr>
          <a:lstStyle/>
          <a:p>
            <a:pPr>
              <a:spcAft>
                <a:spcPts val="600"/>
              </a:spcAft>
            </a:pPr>
            <a:fld id="{C47CE479-0A9A-4CFC-B2B1-4D828B0EFC01}" type="datetime1">
              <a:rPr lang="en-US" smtClean="0"/>
              <a:t>5/18/2026</a:t>
            </a:fld>
            <a:endParaRPr lang="et-EE"/>
          </a:p>
        </p:txBody>
      </p:sp>
      <p:sp>
        <p:nvSpPr>
          <p:cNvPr id="9" name="TextBox 8">
            <a:extLst>
              <a:ext uri="{FF2B5EF4-FFF2-40B4-BE49-F238E27FC236}">
                <a16:creationId xmlns:a16="http://schemas.microsoft.com/office/drawing/2014/main" id="{50B4A584-9F78-F904-C4A8-ECB149804C4C}"/>
              </a:ext>
            </a:extLst>
          </p:cNvPr>
          <p:cNvSpPr txBox="1"/>
          <p:nvPr/>
        </p:nvSpPr>
        <p:spPr>
          <a:xfrm>
            <a:off x="106962" y="618143"/>
            <a:ext cx="7994622" cy="738664"/>
          </a:xfrm>
          <a:prstGeom prst="rect">
            <a:avLst/>
          </a:prstGeom>
          <a:noFill/>
        </p:spPr>
        <p:txBody>
          <a:bodyPr wrap="square">
            <a:spAutoFit/>
          </a:bodyPr>
          <a:lstStyle/>
          <a:p>
            <a:r>
              <a:rPr lang="en-GB" sz="1400" b="0" i="0">
                <a:solidFill>
                  <a:srgbClr val="000000"/>
                </a:solidFill>
                <a:effectLst/>
                <a:ea typeface="Calibri" panose="020F0502020204030204" pitchFamily="34" charset="0"/>
                <a:cs typeface="Calibri" panose="020F0502020204030204" pitchFamily="34" charset="0"/>
              </a:rPr>
              <a:t>The useful energy for a solar thermal collector is the rate of thermal energy leaving the collector, usually described in terms of the rate of energy being added to a heat transfer fluid passing through the receiver or </a:t>
            </a:r>
            <a:r>
              <a:rPr lang="en-GB" sz="1400" b="0" i="0" err="1">
                <a:solidFill>
                  <a:srgbClr val="000000"/>
                </a:solidFill>
                <a:effectLst/>
                <a:ea typeface="Calibri" panose="020F0502020204030204" pitchFamily="34" charset="0"/>
                <a:cs typeface="Calibri" panose="020F0502020204030204" pitchFamily="34" charset="0"/>
              </a:rPr>
              <a:t>absorbe</a:t>
            </a:r>
            <a:r>
              <a:rPr lang="et-EE" sz="1400" b="0" i="0">
                <a:solidFill>
                  <a:srgbClr val="000000"/>
                </a:solidFill>
                <a:effectLst/>
                <a:ea typeface="Calibri" panose="020F0502020204030204" pitchFamily="34" charset="0"/>
                <a:cs typeface="Calibri" panose="020F0502020204030204" pitchFamily="34" charset="0"/>
              </a:rPr>
              <a:t>r:</a:t>
            </a:r>
            <a:endParaRPr lang="en-GB" sz="140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AFEB158A-CD48-E397-F32C-BB79B9718D2B}"/>
              </a:ext>
            </a:extLst>
          </p:cNvPr>
          <p:cNvPicPr>
            <a:picLocks noChangeAspect="1"/>
          </p:cNvPicPr>
          <p:nvPr/>
        </p:nvPicPr>
        <p:blipFill>
          <a:blip r:embed="rId2"/>
          <a:stretch>
            <a:fillRect/>
          </a:stretch>
        </p:blipFill>
        <p:spPr>
          <a:xfrm>
            <a:off x="1098112" y="1541721"/>
            <a:ext cx="2223376" cy="422029"/>
          </a:xfrm>
          <a:prstGeom prst="rect">
            <a:avLst/>
          </a:prstGeom>
        </p:spPr>
      </p:pic>
      <p:sp>
        <p:nvSpPr>
          <p:cNvPr id="14" name="TextBox 13">
            <a:extLst>
              <a:ext uri="{FF2B5EF4-FFF2-40B4-BE49-F238E27FC236}">
                <a16:creationId xmlns:a16="http://schemas.microsoft.com/office/drawing/2014/main" id="{08F932EA-3D39-5B03-5BAD-F11E9B8C8223}"/>
              </a:ext>
            </a:extLst>
          </p:cNvPr>
          <p:cNvSpPr txBox="1"/>
          <p:nvPr/>
        </p:nvSpPr>
        <p:spPr>
          <a:xfrm>
            <a:off x="3321488" y="1202655"/>
            <a:ext cx="6094476" cy="738664"/>
          </a:xfrm>
          <a:prstGeom prst="rect">
            <a:avLst/>
          </a:prstGeom>
          <a:noFill/>
        </p:spPr>
        <p:txBody>
          <a:bodyPr wrap="square">
            <a:spAutoFit/>
          </a:bodyPr>
          <a:lstStyle/>
          <a:p>
            <a:pPr algn="l">
              <a:buNone/>
            </a:pPr>
            <a:r>
              <a:rPr lang="en-GB" sz="1400" b="0" i="1">
                <a:solidFill>
                  <a:srgbClr val="000000"/>
                </a:solidFill>
                <a:effectLst/>
                <a:ea typeface="Calibri" panose="020F0502020204030204" pitchFamily="34" charset="0"/>
                <a:cs typeface="Calibri" panose="020F0502020204030204" pitchFamily="34" charset="0"/>
              </a:rPr>
              <a:t>c</a:t>
            </a:r>
            <a:r>
              <a:rPr lang="en-GB" sz="1400" b="0" i="1" baseline="-25000">
                <a:solidFill>
                  <a:srgbClr val="000000"/>
                </a:solidFill>
                <a:effectLst/>
                <a:ea typeface="Calibri" panose="020F0502020204030204" pitchFamily="34" charset="0"/>
                <a:cs typeface="Calibri" panose="020F0502020204030204" pitchFamily="34" charset="0"/>
              </a:rPr>
              <a:t>p</a:t>
            </a:r>
            <a:r>
              <a:rPr lang="en-GB" sz="1400" b="0" i="1">
                <a:solidFill>
                  <a:srgbClr val="000000"/>
                </a:solidFill>
                <a:effectLst/>
                <a:ea typeface="Calibri" panose="020F0502020204030204" pitchFamily="34" charset="0"/>
                <a:cs typeface="Calibri" panose="020F0502020204030204" pitchFamily="34" charset="0"/>
              </a:rPr>
              <a:t> </a:t>
            </a:r>
            <a:r>
              <a:rPr lang="en-GB" sz="1400" b="0" i="0">
                <a:solidFill>
                  <a:srgbClr val="000000"/>
                </a:solidFill>
                <a:effectLst/>
                <a:ea typeface="Calibri" panose="020F0502020204030204" pitchFamily="34" charset="0"/>
                <a:cs typeface="Calibri" panose="020F0502020204030204" pitchFamily="34" charset="0"/>
              </a:rPr>
              <a:t>- specific heat of heat transfer fluid (J/</a:t>
            </a:r>
            <a:r>
              <a:rPr lang="en-GB" sz="1400" b="0" i="0" err="1">
                <a:solidFill>
                  <a:srgbClr val="000000"/>
                </a:solidFill>
                <a:effectLst/>
                <a:ea typeface="Calibri" panose="020F0502020204030204" pitchFamily="34" charset="0"/>
                <a:cs typeface="Calibri" panose="020F0502020204030204" pitchFamily="34" charset="0"/>
              </a:rPr>
              <a:t>kg</a:t>
            </a:r>
            <a:r>
              <a:rPr lang="en-GB" sz="1400" b="0" i="0" baseline="30000" err="1">
                <a:solidFill>
                  <a:srgbClr val="000000"/>
                </a:solidFill>
                <a:effectLst/>
                <a:ea typeface="Calibri" panose="020F0502020204030204" pitchFamily="34" charset="0"/>
                <a:cs typeface="Calibri" panose="020F0502020204030204" pitchFamily="34" charset="0"/>
              </a:rPr>
              <a:t>.</a:t>
            </a:r>
            <a:r>
              <a:rPr lang="en-GB" sz="1400" b="0" i="0" err="1">
                <a:solidFill>
                  <a:srgbClr val="000000"/>
                </a:solidFill>
                <a:effectLst/>
                <a:ea typeface="Calibri" panose="020F0502020204030204" pitchFamily="34" charset="0"/>
                <a:cs typeface="Calibri" panose="020F0502020204030204" pitchFamily="34" charset="0"/>
              </a:rPr>
              <a:t>K</a:t>
            </a:r>
            <a:r>
              <a:rPr lang="en-GB" sz="1400" b="0" i="0">
                <a:solidFill>
                  <a:srgbClr val="000000"/>
                </a:solidFill>
                <a:effectLst/>
                <a:ea typeface="Calibri" panose="020F0502020204030204" pitchFamily="34" charset="0"/>
                <a:cs typeface="Calibri" panose="020F0502020204030204" pitchFamily="34" charset="0"/>
              </a:rPr>
              <a:t>)</a:t>
            </a:r>
          </a:p>
          <a:p>
            <a:pPr algn="l">
              <a:buNone/>
            </a:pPr>
            <a:r>
              <a:rPr lang="en-GB" sz="1400" b="0" i="1">
                <a:solidFill>
                  <a:srgbClr val="000000"/>
                </a:solidFill>
                <a:effectLst/>
                <a:ea typeface="Calibri" panose="020F0502020204030204" pitchFamily="34" charset="0"/>
                <a:cs typeface="Calibri" panose="020F0502020204030204" pitchFamily="34" charset="0"/>
              </a:rPr>
              <a:t>T</a:t>
            </a:r>
            <a:r>
              <a:rPr lang="en-GB" sz="1400" b="0" i="1" baseline="-25000">
                <a:solidFill>
                  <a:srgbClr val="000000"/>
                </a:solidFill>
                <a:effectLst/>
                <a:ea typeface="Calibri" panose="020F0502020204030204" pitchFamily="34" charset="0"/>
                <a:cs typeface="Calibri" panose="020F0502020204030204" pitchFamily="34" charset="0"/>
              </a:rPr>
              <a:t>o</a:t>
            </a:r>
            <a:r>
              <a:rPr lang="en-GB" sz="1400" b="0" i="1">
                <a:solidFill>
                  <a:srgbClr val="000000"/>
                </a:solidFill>
                <a:effectLst/>
                <a:ea typeface="Calibri" panose="020F0502020204030204" pitchFamily="34" charset="0"/>
                <a:cs typeface="Calibri" panose="020F0502020204030204" pitchFamily="34" charset="0"/>
              </a:rPr>
              <a:t> </a:t>
            </a:r>
            <a:r>
              <a:rPr lang="en-GB" sz="1400" b="0" i="0">
                <a:solidFill>
                  <a:srgbClr val="000000"/>
                </a:solidFill>
                <a:effectLst/>
                <a:ea typeface="Calibri" panose="020F0502020204030204" pitchFamily="34" charset="0"/>
                <a:cs typeface="Calibri" panose="020F0502020204030204" pitchFamily="34" charset="0"/>
              </a:rPr>
              <a:t>- temperature of heat transfer fluid leaving the absorber (K)</a:t>
            </a:r>
            <a:r>
              <a:rPr lang="en-GB" sz="1400" b="0" i="1">
                <a:solidFill>
                  <a:srgbClr val="000000"/>
                </a:solidFill>
                <a:effectLst/>
                <a:ea typeface="Calibri" panose="020F0502020204030204" pitchFamily="34" charset="0"/>
                <a:cs typeface="Calibri" panose="020F0502020204030204" pitchFamily="34" charset="0"/>
              </a:rPr>
              <a:t> </a:t>
            </a:r>
            <a:endParaRPr lang="et-EE" sz="1400" b="0" i="1">
              <a:solidFill>
                <a:srgbClr val="000000"/>
              </a:solidFill>
              <a:effectLst/>
              <a:ea typeface="Calibri" panose="020F0502020204030204" pitchFamily="34" charset="0"/>
              <a:cs typeface="Calibri" panose="020F0502020204030204" pitchFamily="34" charset="0"/>
            </a:endParaRPr>
          </a:p>
          <a:p>
            <a:pPr algn="l">
              <a:buNone/>
            </a:pPr>
            <a:r>
              <a:rPr lang="en-GB" sz="1400" b="0" i="1">
                <a:solidFill>
                  <a:srgbClr val="000000"/>
                </a:solidFill>
                <a:effectLst/>
                <a:ea typeface="Calibri" panose="020F0502020204030204" pitchFamily="34" charset="0"/>
                <a:cs typeface="Calibri" panose="020F0502020204030204" pitchFamily="34" charset="0"/>
              </a:rPr>
              <a:t>T</a:t>
            </a:r>
            <a:r>
              <a:rPr lang="en-GB" sz="1400" b="0" i="1" baseline="-25000">
                <a:solidFill>
                  <a:srgbClr val="000000"/>
                </a:solidFill>
                <a:effectLst/>
                <a:ea typeface="Calibri" panose="020F0502020204030204" pitchFamily="34" charset="0"/>
                <a:cs typeface="Calibri" panose="020F0502020204030204" pitchFamily="34" charset="0"/>
              </a:rPr>
              <a:t>i</a:t>
            </a:r>
            <a:r>
              <a:rPr lang="en-GB" sz="1400" b="0" i="1">
                <a:solidFill>
                  <a:srgbClr val="000000"/>
                </a:solidFill>
                <a:effectLst/>
                <a:ea typeface="Calibri" panose="020F0502020204030204" pitchFamily="34" charset="0"/>
                <a:cs typeface="Calibri" panose="020F0502020204030204" pitchFamily="34" charset="0"/>
              </a:rPr>
              <a:t> </a:t>
            </a:r>
            <a:r>
              <a:rPr lang="en-GB" sz="1400" b="0" i="0">
                <a:solidFill>
                  <a:srgbClr val="000000"/>
                </a:solidFill>
                <a:effectLst/>
                <a:ea typeface="Calibri" panose="020F0502020204030204" pitchFamily="34" charset="0"/>
                <a:cs typeface="Calibri" panose="020F0502020204030204" pitchFamily="34" charset="0"/>
              </a:rPr>
              <a:t>- temperature of heat transfer fluid entering the absorber (K)</a:t>
            </a:r>
          </a:p>
        </p:txBody>
      </p:sp>
      <p:sp>
        <p:nvSpPr>
          <p:cNvPr id="18" name="TextBox 17">
            <a:extLst>
              <a:ext uri="{FF2B5EF4-FFF2-40B4-BE49-F238E27FC236}">
                <a16:creationId xmlns:a16="http://schemas.microsoft.com/office/drawing/2014/main" id="{413223CB-B0AB-6AA6-D05F-011CB352EEDF}"/>
              </a:ext>
            </a:extLst>
          </p:cNvPr>
          <p:cNvSpPr txBox="1"/>
          <p:nvPr/>
        </p:nvSpPr>
        <p:spPr>
          <a:xfrm>
            <a:off x="253266" y="2135003"/>
            <a:ext cx="8357334" cy="738664"/>
          </a:xfrm>
          <a:prstGeom prst="rect">
            <a:avLst/>
          </a:prstGeom>
          <a:noFill/>
        </p:spPr>
        <p:txBody>
          <a:bodyPr wrap="square">
            <a:spAutoFit/>
          </a:bodyPr>
          <a:lstStyle/>
          <a:p>
            <a:r>
              <a:rPr lang="en-GB" sz="1400"/>
              <a:t>Since defining the collector’s average temperature is difficult, it is more convenient to define a factor that relates the actual useful energy gain to the gain if the entire collector surface were at the fluid inlet temperature. This is called the Collector Heat Removal Factor</a:t>
            </a:r>
            <a:r>
              <a:rPr lang="et-EE" sz="1400"/>
              <a:t>:</a:t>
            </a:r>
            <a:endParaRPr lang="en-GB" sz="1400"/>
          </a:p>
        </p:txBody>
      </p:sp>
      <p:pic>
        <p:nvPicPr>
          <p:cNvPr id="21" name="Picture 20">
            <a:extLst>
              <a:ext uri="{FF2B5EF4-FFF2-40B4-BE49-F238E27FC236}">
                <a16:creationId xmlns:a16="http://schemas.microsoft.com/office/drawing/2014/main" id="{5087FD0B-0FF6-08F8-80AE-0B98201C552B}"/>
              </a:ext>
            </a:extLst>
          </p:cNvPr>
          <p:cNvPicPr>
            <a:picLocks noChangeAspect="1"/>
          </p:cNvPicPr>
          <p:nvPr/>
        </p:nvPicPr>
        <p:blipFill>
          <a:blip r:embed="rId3"/>
          <a:stretch>
            <a:fillRect/>
          </a:stretch>
        </p:blipFill>
        <p:spPr>
          <a:xfrm>
            <a:off x="398447" y="2784466"/>
            <a:ext cx="2734093" cy="922588"/>
          </a:xfrm>
          <a:prstGeom prst="rect">
            <a:avLst/>
          </a:prstGeom>
        </p:spPr>
      </p:pic>
      <p:sp>
        <p:nvSpPr>
          <p:cNvPr id="23" name="TextBox 22">
            <a:extLst>
              <a:ext uri="{FF2B5EF4-FFF2-40B4-BE49-F238E27FC236}">
                <a16:creationId xmlns:a16="http://schemas.microsoft.com/office/drawing/2014/main" id="{6BC94863-E699-1BEB-0610-E1449D66BDCF}"/>
              </a:ext>
            </a:extLst>
          </p:cNvPr>
          <p:cNvSpPr txBox="1"/>
          <p:nvPr/>
        </p:nvSpPr>
        <p:spPr>
          <a:xfrm>
            <a:off x="253266" y="3976594"/>
            <a:ext cx="7848318" cy="738664"/>
          </a:xfrm>
          <a:prstGeom prst="rect">
            <a:avLst/>
          </a:prstGeom>
          <a:noFill/>
        </p:spPr>
        <p:txBody>
          <a:bodyPr wrap="square">
            <a:spAutoFit/>
          </a:bodyPr>
          <a:lstStyle/>
          <a:p>
            <a:r>
              <a:rPr lang="en-GB" sz="1400">
                <a:ea typeface="Calibri" panose="020F0502020204030204" pitchFamily="34" charset="0"/>
                <a:cs typeface="Calibri" panose="020F0502020204030204" pitchFamily="34" charset="0"/>
              </a:rPr>
              <a:t>The maximum possible useful energy gain in a solar collector occurs when the whole collector is at the inlet fluid temperature. The actual useful energy gain (Qu), is found by multiplying the collector heat removal factor (FR) by the maximum possible useful energy gain.</a:t>
            </a:r>
          </a:p>
        </p:txBody>
      </p:sp>
      <p:pic>
        <p:nvPicPr>
          <p:cNvPr id="27" name="Picture 26">
            <a:extLst>
              <a:ext uri="{FF2B5EF4-FFF2-40B4-BE49-F238E27FC236}">
                <a16:creationId xmlns:a16="http://schemas.microsoft.com/office/drawing/2014/main" id="{739AEC9F-3F4B-FBE6-7C20-2AB41DBEE747}"/>
              </a:ext>
            </a:extLst>
          </p:cNvPr>
          <p:cNvPicPr>
            <a:picLocks noChangeAspect="1"/>
          </p:cNvPicPr>
          <p:nvPr/>
        </p:nvPicPr>
        <p:blipFill>
          <a:blip r:embed="rId4"/>
          <a:stretch>
            <a:fillRect/>
          </a:stretch>
        </p:blipFill>
        <p:spPr>
          <a:xfrm>
            <a:off x="515056" y="4662566"/>
            <a:ext cx="3389488" cy="640650"/>
          </a:xfrm>
          <a:prstGeom prst="rect">
            <a:avLst/>
          </a:prstGeom>
        </p:spPr>
      </p:pic>
      <p:sp>
        <p:nvSpPr>
          <p:cNvPr id="31" name="TextBox 30">
            <a:extLst>
              <a:ext uri="{FF2B5EF4-FFF2-40B4-BE49-F238E27FC236}">
                <a16:creationId xmlns:a16="http://schemas.microsoft.com/office/drawing/2014/main" id="{01E3286D-D3A1-E442-978F-FB31F751C1F7}"/>
              </a:ext>
            </a:extLst>
          </p:cNvPr>
          <p:cNvSpPr txBox="1"/>
          <p:nvPr/>
        </p:nvSpPr>
        <p:spPr>
          <a:xfrm>
            <a:off x="1098112" y="5368141"/>
            <a:ext cx="3389488" cy="369332"/>
          </a:xfrm>
          <a:prstGeom prst="rect">
            <a:avLst/>
          </a:prstGeom>
          <a:noFill/>
        </p:spPr>
        <p:txBody>
          <a:bodyPr wrap="square">
            <a:spAutoFit/>
          </a:bodyPr>
          <a:lstStyle/>
          <a:p>
            <a:r>
              <a:rPr lang="en-GB" b="1">
                <a:highlight>
                  <a:srgbClr val="FF00FF"/>
                </a:highlight>
              </a:rPr>
              <a:t>Hottel</a:t>
            </a:r>
            <a:r>
              <a:rPr lang="et-EE" b="1">
                <a:highlight>
                  <a:srgbClr val="FF00FF"/>
                </a:highlight>
              </a:rPr>
              <a:t> </a:t>
            </a:r>
            <a:r>
              <a:rPr lang="en-GB" b="1" err="1">
                <a:highlight>
                  <a:srgbClr val="FF00FF"/>
                </a:highlight>
              </a:rPr>
              <a:t>Whillier</a:t>
            </a:r>
            <a:r>
              <a:rPr lang="en-GB" b="1">
                <a:highlight>
                  <a:srgbClr val="FF00FF"/>
                </a:highlight>
              </a:rPr>
              <a:t>-Bliss equation</a:t>
            </a:r>
          </a:p>
        </p:txBody>
      </p:sp>
      <p:pic>
        <p:nvPicPr>
          <p:cNvPr id="35" name="Picture 34">
            <a:extLst>
              <a:ext uri="{FF2B5EF4-FFF2-40B4-BE49-F238E27FC236}">
                <a16:creationId xmlns:a16="http://schemas.microsoft.com/office/drawing/2014/main" id="{82DBA294-E400-2BC2-5DEE-2DD70B515EEE}"/>
              </a:ext>
            </a:extLst>
          </p:cNvPr>
          <p:cNvPicPr>
            <a:picLocks noChangeAspect="1"/>
          </p:cNvPicPr>
          <p:nvPr/>
        </p:nvPicPr>
        <p:blipFill>
          <a:blip r:embed="rId5"/>
          <a:stretch>
            <a:fillRect/>
          </a:stretch>
        </p:blipFill>
        <p:spPr>
          <a:xfrm>
            <a:off x="6451022" y="4721339"/>
            <a:ext cx="2626908" cy="1817573"/>
          </a:xfrm>
          <a:prstGeom prst="rect">
            <a:avLst/>
          </a:prstGeom>
        </p:spPr>
      </p:pic>
      <p:sp>
        <p:nvSpPr>
          <p:cNvPr id="37" name="TextBox 36">
            <a:extLst>
              <a:ext uri="{FF2B5EF4-FFF2-40B4-BE49-F238E27FC236}">
                <a16:creationId xmlns:a16="http://schemas.microsoft.com/office/drawing/2014/main" id="{46A64BBD-1252-B146-0387-D41A291B201F}"/>
              </a:ext>
            </a:extLst>
          </p:cNvPr>
          <p:cNvSpPr txBox="1"/>
          <p:nvPr/>
        </p:nvSpPr>
        <p:spPr>
          <a:xfrm>
            <a:off x="7488317" y="4580034"/>
            <a:ext cx="5423574" cy="307777"/>
          </a:xfrm>
          <a:prstGeom prst="rect">
            <a:avLst/>
          </a:prstGeom>
          <a:noFill/>
        </p:spPr>
        <p:txBody>
          <a:bodyPr wrap="square">
            <a:spAutoFit/>
          </a:bodyPr>
          <a:lstStyle/>
          <a:p>
            <a:r>
              <a:rPr lang="en-GB" sz="1400">
                <a:highlight>
                  <a:srgbClr val="00FFFF"/>
                </a:highlight>
              </a:rPr>
              <a:t>The instantaneous thermal efficiency of the collector is</a:t>
            </a:r>
            <a:r>
              <a:rPr lang="et-EE" sz="1400">
                <a:highlight>
                  <a:srgbClr val="00FFFF"/>
                </a:highlight>
              </a:rPr>
              <a:t>:</a:t>
            </a:r>
            <a:endParaRPr lang="en-GB" sz="1400">
              <a:highlight>
                <a:srgbClr val="00FFFF"/>
              </a:highlight>
            </a:endParaRPr>
          </a:p>
        </p:txBody>
      </p:sp>
      <p:pic>
        <p:nvPicPr>
          <p:cNvPr id="39" name="Picture 38">
            <a:extLst>
              <a:ext uri="{FF2B5EF4-FFF2-40B4-BE49-F238E27FC236}">
                <a16:creationId xmlns:a16="http://schemas.microsoft.com/office/drawing/2014/main" id="{A9D2F537-B3A3-A189-BE9A-F299106D2DD4}"/>
              </a:ext>
            </a:extLst>
          </p:cNvPr>
          <p:cNvPicPr>
            <a:picLocks noChangeAspect="1"/>
          </p:cNvPicPr>
          <p:nvPr/>
        </p:nvPicPr>
        <p:blipFill>
          <a:blip r:embed="rId6"/>
          <a:stretch>
            <a:fillRect/>
          </a:stretch>
        </p:blipFill>
        <p:spPr>
          <a:xfrm>
            <a:off x="8681415" y="1598231"/>
            <a:ext cx="2729776" cy="2234928"/>
          </a:xfrm>
          <a:prstGeom prst="rect">
            <a:avLst/>
          </a:prstGeom>
        </p:spPr>
      </p:pic>
      <p:sp>
        <p:nvSpPr>
          <p:cNvPr id="41" name="Arrow: Right 40">
            <a:extLst>
              <a:ext uri="{FF2B5EF4-FFF2-40B4-BE49-F238E27FC236}">
                <a16:creationId xmlns:a16="http://schemas.microsoft.com/office/drawing/2014/main" id="{DF229993-54D2-1BC5-6484-EA640F1BD707}"/>
              </a:ext>
            </a:extLst>
          </p:cNvPr>
          <p:cNvSpPr/>
          <p:nvPr/>
        </p:nvSpPr>
        <p:spPr>
          <a:xfrm rot="11816704">
            <a:off x="9771334" y="3344065"/>
            <a:ext cx="549938" cy="254927"/>
          </a:xfrm>
          <a:prstGeom prst="rightArrow">
            <a:avLst/>
          </a:prstGeom>
          <a:solidFill>
            <a:srgbClr val="4FBF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5" name="Arrow: Right 44">
            <a:extLst>
              <a:ext uri="{FF2B5EF4-FFF2-40B4-BE49-F238E27FC236}">
                <a16:creationId xmlns:a16="http://schemas.microsoft.com/office/drawing/2014/main" id="{E9B06F97-1C27-ED8A-03E4-0601998A78D3}"/>
              </a:ext>
            </a:extLst>
          </p:cNvPr>
          <p:cNvSpPr/>
          <p:nvPr/>
        </p:nvSpPr>
        <p:spPr>
          <a:xfrm rot="12346674">
            <a:off x="9714379" y="1719016"/>
            <a:ext cx="535643" cy="27139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7" name="Picture 46">
            <a:extLst>
              <a:ext uri="{FF2B5EF4-FFF2-40B4-BE49-F238E27FC236}">
                <a16:creationId xmlns:a16="http://schemas.microsoft.com/office/drawing/2014/main" id="{2F63341A-ADFA-E0D1-8458-7CB2D55FD0C9}"/>
              </a:ext>
            </a:extLst>
          </p:cNvPr>
          <p:cNvPicPr>
            <a:picLocks noChangeAspect="1"/>
          </p:cNvPicPr>
          <p:nvPr/>
        </p:nvPicPr>
        <p:blipFill>
          <a:blip r:embed="rId7"/>
          <a:srcRect l="11595" b="13019"/>
          <a:stretch>
            <a:fillRect/>
          </a:stretch>
        </p:blipFill>
        <p:spPr>
          <a:xfrm>
            <a:off x="4740139" y="2765230"/>
            <a:ext cx="2522625" cy="877066"/>
          </a:xfrm>
          <a:prstGeom prst="rect">
            <a:avLst/>
          </a:prstGeom>
        </p:spPr>
      </p:pic>
      <p:sp>
        <p:nvSpPr>
          <p:cNvPr id="48" name="TextBox 47">
            <a:extLst>
              <a:ext uri="{FF2B5EF4-FFF2-40B4-BE49-F238E27FC236}">
                <a16:creationId xmlns:a16="http://schemas.microsoft.com/office/drawing/2014/main" id="{38B2DDED-00E5-0838-5BCA-9EB53157384D}"/>
              </a:ext>
            </a:extLst>
          </p:cNvPr>
          <p:cNvSpPr txBox="1"/>
          <p:nvPr/>
        </p:nvSpPr>
        <p:spPr>
          <a:xfrm>
            <a:off x="4177425" y="3044920"/>
            <a:ext cx="415912" cy="369332"/>
          </a:xfrm>
          <a:prstGeom prst="rect">
            <a:avLst/>
          </a:prstGeom>
          <a:noFill/>
        </p:spPr>
        <p:txBody>
          <a:bodyPr wrap="square" rtlCol="0">
            <a:spAutoFit/>
          </a:bodyPr>
          <a:lstStyle/>
          <a:p>
            <a:r>
              <a:rPr lang="et-EE" err="1"/>
              <a:t>or</a:t>
            </a:r>
            <a:endParaRPr lang="en-GB"/>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224AC3B8-73AD-F2D8-443F-BF9F1509193C}"/>
                  </a:ext>
                </a:extLst>
              </p:cNvPr>
              <p:cNvSpPr txBox="1"/>
              <p:nvPr/>
            </p:nvSpPr>
            <p:spPr>
              <a:xfrm>
                <a:off x="1974049" y="3689535"/>
                <a:ext cx="6636551" cy="276999"/>
              </a:xfrm>
              <a:prstGeom prst="rect">
                <a:avLst/>
              </a:prstGeom>
              <a:solidFill>
                <a:schemeClr val="tx2">
                  <a:lumMod val="40000"/>
                  <a:lumOff val="60000"/>
                </a:schemeClr>
              </a:solidFill>
            </p:spPr>
            <p:txBody>
              <a:bodyPr wrap="square">
                <a:spAutoFit/>
              </a:bodyPr>
              <a:lstStyle/>
              <a:p>
                <a14:m>
                  <m:oMath xmlns:m="http://schemas.openxmlformats.org/officeDocument/2006/math">
                    <m:r>
                      <a:rPr lang="en-GB" sz="1200" i="1" dirty="0" smtClean="0">
                        <a:latin typeface="Cambria Math" panose="02040503050406030204" pitchFamily="18" charset="0"/>
                      </a:rPr>
                      <m:t>𝐹</m:t>
                    </m:r>
                    <m:r>
                      <a:rPr lang="en-GB" sz="1200" i="1" dirty="0" smtClean="0">
                        <a:latin typeface="Cambria Math" panose="02040503050406030204" pitchFamily="18" charset="0"/>
                      </a:rPr>
                      <m:t> ′  </m:t>
                    </m:r>
                  </m:oMath>
                </a14:m>
                <a:r>
                  <a:rPr lang="en-GB" sz="1200"/>
                  <a:t>(Collector Efficiency Factor): the heat resistance between the fluid channels and the absorber plate. </a:t>
                </a:r>
              </a:p>
            </p:txBody>
          </p:sp>
        </mc:Choice>
        <mc:Fallback xmlns="">
          <p:sp>
            <p:nvSpPr>
              <p:cNvPr id="50" name="TextBox 49">
                <a:extLst>
                  <a:ext uri="{FF2B5EF4-FFF2-40B4-BE49-F238E27FC236}">
                    <a16:creationId xmlns:a16="http://schemas.microsoft.com/office/drawing/2014/main" id="{224AC3B8-73AD-F2D8-443F-BF9F1509193C}"/>
                  </a:ext>
                </a:extLst>
              </p:cNvPr>
              <p:cNvSpPr txBox="1">
                <a:spLocks noRot="1" noChangeAspect="1" noMove="1" noResize="1" noEditPoints="1" noAdjustHandles="1" noChangeArrowheads="1" noChangeShapeType="1" noTextEdit="1"/>
              </p:cNvSpPr>
              <p:nvPr/>
            </p:nvSpPr>
            <p:spPr>
              <a:xfrm>
                <a:off x="1974049" y="3689535"/>
                <a:ext cx="6636551" cy="276999"/>
              </a:xfrm>
              <a:prstGeom prst="rect">
                <a:avLst/>
              </a:prstGeom>
              <a:blipFill>
                <a:blip r:embed="rId8"/>
                <a:stretch>
                  <a:fillRect b="-15217"/>
                </a:stretch>
              </a:blipFill>
            </p:spPr>
            <p:txBody>
              <a:bodyPr/>
              <a:lstStyle/>
              <a:p>
                <a:r>
                  <a:rPr lang="en-GB">
                    <a:noFill/>
                  </a:rPr>
                  <a:t> </a:t>
                </a:r>
              </a:p>
            </p:txBody>
          </p:sp>
        </mc:Fallback>
      </mc:AlternateContent>
    </p:spTree>
    <p:extLst>
      <p:ext uri="{BB962C8B-B14F-4D97-AF65-F5344CB8AC3E}">
        <p14:creationId xmlns:p14="http://schemas.microsoft.com/office/powerpoint/2010/main" val="731847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1B512-F2F7-0A5A-478A-2367A8505B6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B023EA6-86A2-1328-B964-157FF712C3DB}"/>
              </a:ext>
            </a:extLst>
          </p:cNvPr>
          <p:cNvSpPr>
            <a:spLocks noGrp="1"/>
          </p:cNvSpPr>
          <p:nvPr>
            <p:ph type="body" sz="quarter" idx="13"/>
          </p:nvPr>
        </p:nvSpPr>
        <p:spPr>
          <a:xfrm>
            <a:off x="253266" y="222214"/>
            <a:ext cx="7848318" cy="395929"/>
          </a:xfrm>
        </p:spPr>
        <p:txBody>
          <a:bodyPr>
            <a:noAutofit/>
          </a:bodyPr>
          <a:lstStyle/>
          <a:p>
            <a:pPr>
              <a:spcAft>
                <a:spcPts val="600"/>
              </a:spcAft>
            </a:pPr>
            <a:r>
              <a:rPr lang="et-EE" err="1"/>
              <a:t>flat</a:t>
            </a:r>
            <a:r>
              <a:rPr lang="et-EE"/>
              <a:t> </a:t>
            </a:r>
            <a:r>
              <a:rPr lang="et-EE" err="1"/>
              <a:t>plate</a:t>
            </a:r>
            <a:r>
              <a:rPr lang="et-EE"/>
              <a:t> </a:t>
            </a:r>
            <a:r>
              <a:rPr lang="et-EE" err="1"/>
              <a:t>collector</a:t>
            </a:r>
            <a:r>
              <a:rPr lang="et-EE"/>
              <a:t> Efficiency </a:t>
            </a:r>
            <a:r>
              <a:rPr lang="et-EE" err="1"/>
              <a:t>plot</a:t>
            </a:r>
            <a:endParaRPr lang="en-GB"/>
          </a:p>
          <a:p>
            <a:pPr>
              <a:spcAft>
                <a:spcPts val="600"/>
              </a:spcAft>
            </a:pPr>
            <a:endParaRPr lang="en-GB"/>
          </a:p>
        </p:txBody>
      </p:sp>
      <p:sp>
        <p:nvSpPr>
          <p:cNvPr id="6" name="Date Placeholder 5">
            <a:extLst>
              <a:ext uri="{FF2B5EF4-FFF2-40B4-BE49-F238E27FC236}">
                <a16:creationId xmlns:a16="http://schemas.microsoft.com/office/drawing/2014/main" id="{4AF4EDBC-3524-E956-60B5-AC9CC0CF3588}"/>
              </a:ext>
            </a:extLst>
          </p:cNvPr>
          <p:cNvSpPr>
            <a:spLocks noGrp="1"/>
          </p:cNvSpPr>
          <p:nvPr>
            <p:ph type="dt" sz="half" idx="2"/>
          </p:nvPr>
        </p:nvSpPr>
        <p:spPr>
          <a:xfrm>
            <a:off x="838200" y="6356350"/>
            <a:ext cx="2743200" cy="365125"/>
          </a:xfrm>
        </p:spPr>
        <p:txBody>
          <a:bodyPr anchor="ctr">
            <a:normAutofit/>
          </a:bodyPr>
          <a:lstStyle/>
          <a:p>
            <a:pPr>
              <a:spcAft>
                <a:spcPts val="600"/>
              </a:spcAft>
            </a:pPr>
            <a:fld id="{EC1040A5-159E-4B8F-AFC1-8D21BEF219D9}" type="datetime1">
              <a:rPr lang="en-US" smtClean="0"/>
              <a:t>5/18/2026</a:t>
            </a:fld>
            <a:endParaRPr lang="et-EE"/>
          </a:p>
        </p:txBody>
      </p:sp>
      <p:pic>
        <p:nvPicPr>
          <p:cNvPr id="3" name="Picture 2">
            <a:extLst>
              <a:ext uri="{FF2B5EF4-FFF2-40B4-BE49-F238E27FC236}">
                <a16:creationId xmlns:a16="http://schemas.microsoft.com/office/drawing/2014/main" id="{772B8C6D-4586-D583-DBDA-5D9092684E29}"/>
              </a:ext>
            </a:extLst>
          </p:cNvPr>
          <p:cNvPicPr>
            <a:picLocks noChangeAspect="1"/>
          </p:cNvPicPr>
          <p:nvPr/>
        </p:nvPicPr>
        <p:blipFill>
          <a:blip r:embed="rId3"/>
          <a:stretch>
            <a:fillRect/>
          </a:stretch>
        </p:blipFill>
        <p:spPr>
          <a:xfrm>
            <a:off x="144572" y="618143"/>
            <a:ext cx="6657673" cy="4658626"/>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CAF5CF0-F0E5-94D2-15FC-F99016C21A86}"/>
                  </a:ext>
                </a:extLst>
              </p:cNvPr>
              <p:cNvSpPr txBox="1"/>
              <p:nvPr/>
            </p:nvSpPr>
            <p:spPr>
              <a:xfrm>
                <a:off x="6802245" y="2231319"/>
                <a:ext cx="4951141" cy="2031325"/>
              </a:xfrm>
              <a:prstGeom prst="rect">
                <a:avLst/>
              </a:prstGeom>
              <a:noFill/>
            </p:spPr>
            <p:txBody>
              <a:bodyPr wrap="square">
                <a:spAutoFit/>
              </a:bodyPr>
              <a:lstStyle/>
              <a:p>
                <a:pPr algn="just"/>
                <a:r>
                  <a:rPr lang="et-EE" err="1"/>
                  <a:t>If</a:t>
                </a:r>
                <a:r>
                  <a:rPr lang="en-GB"/>
                  <a:t> it is assumed that </a:t>
                </a:r>
                <a14:m>
                  <m:oMath xmlns:m="http://schemas.openxmlformats.org/officeDocument/2006/math">
                    <m:r>
                      <a:rPr lang="en-GB" i="1" dirty="0" smtClean="0">
                        <a:latin typeface="Cambria Math" panose="02040503050406030204" pitchFamily="18" charset="0"/>
                      </a:rPr>
                      <m:t>𝐹</m:t>
                    </m:r>
                    <m:r>
                      <a:rPr lang="en-GB" i="1" baseline="-25000" dirty="0" smtClean="0">
                        <a:latin typeface="Cambria Math" panose="02040503050406030204" pitchFamily="18" charset="0"/>
                      </a:rPr>
                      <m:t>𝑅</m:t>
                    </m:r>
                    <m:r>
                      <a:rPr lang="en-GB" i="1" dirty="0" smtClean="0">
                        <a:latin typeface="Cambria Math" panose="02040503050406030204" pitchFamily="18" charset="0"/>
                      </a:rPr>
                      <m:t>, </m:t>
                    </m:r>
                    <m:r>
                      <a:rPr lang="en-GB" i="1" dirty="0" smtClean="0">
                        <a:latin typeface="Cambria Math" panose="02040503050406030204" pitchFamily="18" charset="0"/>
                      </a:rPr>
                      <m:t>𝜏</m:t>
                    </m:r>
                    <m:r>
                      <a:rPr lang="en-GB" i="1" dirty="0" smtClean="0">
                        <a:latin typeface="Cambria Math" panose="02040503050406030204" pitchFamily="18" charset="0"/>
                      </a:rPr>
                      <m:t>, </m:t>
                    </m:r>
                    <m:r>
                      <a:rPr lang="en-GB" i="1" dirty="0" smtClean="0">
                        <a:latin typeface="Cambria Math" panose="02040503050406030204" pitchFamily="18" charset="0"/>
                      </a:rPr>
                      <m:t>𝛼</m:t>
                    </m:r>
                    <m:r>
                      <a:rPr lang="en-GB" i="1" dirty="0" smtClean="0">
                        <a:latin typeface="Cambria Math" panose="02040503050406030204" pitchFamily="18" charset="0"/>
                      </a:rPr>
                      <m:t>, </m:t>
                    </m:r>
                    <m:r>
                      <a:rPr lang="en-GB" i="1" dirty="0" smtClean="0">
                        <a:latin typeface="Cambria Math" panose="02040503050406030204" pitchFamily="18" charset="0"/>
                      </a:rPr>
                      <m:t>𝑈𝐿</m:t>
                    </m:r>
                    <m:r>
                      <a:rPr lang="en-GB" i="1" baseline="-25000" dirty="0" smtClean="0">
                        <a:latin typeface="Cambria Math" panose="02040503050406030204" pitchFamily="18" charset="0"/>
                      </a:rPr>
                      <m:t> </m:t>
                    </m:r>
                  </m:oMath>
                </a14:m>
                <a:r>
                  <a:rPr lang="et-EE"/>
                  <a:t> </a:t>
                </a:r>
                <a:r>
                  <a:rPr lang="en-GB"/>
                  <a:t>are constants for a given collector and flow rate, then</a:t>
                </a:r>
                <a:r>
                  <a:rPr lang="et-EE"/>
                  <a:t> </a:t>
                </a:r>
                <a:r>
                  <a:rPr lang="en-GB"/>
                  <a:t>the efficiency of a flat-plate collector depends linearly on solar irradiance</a:t>
                </a:r>
                <a14:m>
                  <m:oMath xmlns:m="http://schemas.openxmlformats.org/officeDocument/2006/math">
                    <m:r>
                      <a:rPr lang="en-GB" i="1" dirty="0" smtClean="0">
                        <a:latin typeface="Cambria Math" panose="02040503050406030204" pitchFamily="18" charset="0"/>
                      </a:rPr>
                      <m:t> (</m:t>
                    </m:r>
                    <m:r>
                      <a:rPr lang="en-GB" i="1" dirty="0" smtClean="0">
                        <a:latin typeface="Cambria Math" panose="02040503050406030204" pitchFamily="18" charset="0"/>
                      </a:rPr>
                      <m:t>𝐼</m:t>
                    </m:r>
                    <m:r>
                      <a:rPr lang="en-GB" i="1" dirty="0" smtClean="0">
                        <a:latin typeface="Cambria Math" panose="02040503050406030204" pitchFamily="18" charset="0"/>
                      </a:rPr>
                      <m:t>), </m:t>
                    </m:r>
                  </m:oMath>
                </a14:m>
                <a:r>
                  <a:rPr lang="en-GB"/>
                  <a:t>fluid inlet temperature </a:t>
                </a:r>
                <a14:m>
                  <m:oMath xmlns:m="http://schemas.openxmlformats.org/officeDocument/2006/math">
                    <m:r>
                      <a:rPr lang="en-GB" i="1" dirty="0" smtClean="0">
                        <a:latin typeface="Cambria Math" panose="02040503050406030204" pitchFamily="18" charset="0"/>
                      </a:rPr>
                      <m:t>(</m:t>
                    </m:r>
                    <m:r>
                      <a:rPr lang="en-GB" i="1" dirty="0" smtClean="0">
                        <a:latin typeface="Cambria Math" panose="02040503050406030204" pitchFamily="18" charset="0"/>
                      </a:rPr>
                      <m:t>𝑇𝑖</m:t>
                    </m:r>
                    <m:r>
                      <a:rPr lang="en-GB" i="1" dirty="0">
                        <a:latin typeface="Cambria Math" panose="02040503050406030204" pitchFamily="18" charset="0"/>
                      </a:rPr>
                      <m:t>)</m:t>
                    </m:r>
                  </m:oMath>
                </a14:m>
                <a:r>
                  <a:rPr lang="en-GB"/>
                  <a:t>, and ambient temperature </a:t>
                </a:r>
                <a14:m>
                  <m:oMath xmlns:m="http://schemas.openxmlformats.org/officeDocument/2006/math">
                    <m:r>
                      <a:rPr lang="en-GB" i="1" dirty="0" smtClean="0">
                        <a:latin typeface="Cambria Math" panose="02040503050406030204" pitchFamily="18" charset="0"/>
                      </a:rPr>
                      <m:t>(</m:t>
                    </m:r>
                    <m:r>
                      <a:rPr lang="en-GB" i="1" dirty="0" smtClean="0">
                        <a:latin typeface="Cambria Math" panose="02040503050406030204" pitchFamily="18" charset="0"/>
                      </a:rPr>
                      <m:t>𝑇𝑎</m:t>
                    </m:r>
                    <m:r>
                      <a:rPr lang="en-GB" i="1" dirty="0">
                        <a:latin typeface="Cambria Math" panose="02040503050406030204" pitchFamily="18" charset="0"/>
                      </a:rPr>
                      <m:t>). </m:t>
                    </m:r>
                  </m:oMath>
                </a14:m>
                <a:r>
                  <a:rPr lang="en-GB"/>
                  <a:t>Thus, its performance can be approximated by measuring these three parameters.</a:t>
                </a:r>
              </a:p>
            </p:txBody>
          </p:sp>
        </mc:Choice>
        <mc:Fallback xmlns="">
          <p:sp>
            <p:nvSpPr>
              <p:cNvPr id="10" name="TextBox 9">
                <a:extLst>
                  <a:ext uri="{FF2B5EF4-FFF2-40B4-BE49-F238E27FC236}">
                    <a16:creationId xmlns:a16="http://schemas.microsoft.com/office/drawing/2014/main" id="{4CAF5CF0-F0E5-94D2-15FC-F99016C21A86}"/>
                  </a:ext>
                </a:extLst>
              </p:cNvPr>
              <p:cNvSpPr txBox="1">
                <a:spLocks noRot="1" noChangeAspect="1" noMove="1" noResize="1" noEditPoints="1" noAdjustHandles="1" noChangeArrowheads="1" noChangeShapeType="1" noTextEdit="1"/>
              </p:cNvSpPr>
              <p:nvPr/>
            </p:nvSpPr>
            <p:spPr>
              <a:xfrm>
                <a:off x="6802245" y="2231319"/>
                <a:ext cx="4951141" cy="2031325"/>
              </a:xfrm>
              <a:prstGeom prst="rect">
                <a:avLst/>
              </a:prstGeom>
              <a:blipFill>
                <a:blip r:embed="rId4"/>
                <a:stretch>
                  <a:fillRect l="-1108" t="-1502" r="-985" b="-3904"/>
                </a:stretch>
              </a:blipFill>
            </p:spPr>
            <p:txBody>
              <a:bodyPr/>
              <a:lstStyle/>
              <a:p>
                <a:r>
                  <a:rPr lang="en-GB">
                    <a:noFill/>
                  </a:rPr>
                  <a:t> </a:t>
                </a:r>
              </a:p>
            </p:txBody>
          </p:sp>
        </mc:Fallback>
      </mc:AlternateContent>
      <p:pic>
        <p:nvPicPr>
          <p:cNvPr id="15" name="Picture 14">
            <a:extLst>
              <a:ext uri="{FF2B5EF4-FFF2-40B4-BE49-F238E27FC236}">
                <a16:creationId xmlns:a16="http://schemas.microsoft.com/office/drawing/2014/main" id="{40192952-31E7-2894-AEC1-CD97D85FBFC2}"/>
              </a:ext>
            </a:extLst>
          </p:cNvPr>
          <p:cNvPicPr>
            <a:picLocks noChangeAspect="1"/>
          </p:cNvPicPr>
          <p:nvPr/>
        </p:nvPicPr>
        <p:blipFill>
          <a:blip r:embed="rId5"/>
          <a:stretch>
            <a:fillRect/>
          </a:stretch>
        </p:blipFill>
        <p:spPr>
          <a:xfrm>
            <a:off x="7351963" y="996046"/>
            <a:ext cx="3400900" cy="857370"/>
          </a:xfrm>
          <a:prstGeom prst="rect">
            <a:avLst/>
          </a:prstGeom>
        </p:spPr>
      </p:pic>
    </p:spTree>
    <p:extLst>
      <p:ext uri="{BB962C8B-B14F-4D97-AF65-F5344CB8AC3E}">
        <p14:creationId xmlns:p14="http://schemas.microsoft.com/office/powerpoint/2010/main" val="629803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6876A-CFFF-FC6F-AB1D-7668350A841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4826064-DE4F-D2D3-8568-F4953324CCDE}"/>
              </a:ext>
            </a:extLst>
          </p:cNvPr>
          <p:cNvSpPr>
            <a:spLocks noGrp="1"/>
          </p:cNvSpPr>
          <p:nvPr>
            <p:ph type="body" sz="quarter" idx="13"/>
          </p:nvPr>
        </p:nvSpPr>
        <p:spPr>
          <a:xfrm>
            <a:off x="253266" y="222214"/>
            <a:ext cx="7848318" cy="395929"/>
          </a:xfrm>
        </p:spPr>
        <p:txBody>
          <a:bodyPr>
            <a:noAutofit/>
          </a:bodyPr>
          <a:lstStyle/>
          <a:p>
            <a:pPr>
              <a:spcAft>
                <a:spcPts val="600"/>
              </a:spcAft>
            </a:pPr>
            <a:r>
              <a:rPr lang="et-EE" err="1"/>
              <a:t>flat</a:t>
            </a:r>
            <a:r>
              <a:rPr lang="et-EE"/>
              <a:t> </a:t>
            </a:r>
            <a:r>
              <a:rPr lang="et-EE" err="1"/>
              <a:t>plate</a:t>
            </a:r>
            <a:r>
              <a:rPr lang="et-EE"/>
              <a:t> </a:t>
            </a:r>
            <a:r>
              <a:rPr lang="et-EE" err="1"/>
              <a:t>collector</a:t>
            </a:r>
            <a:r>
              <a:rPr lang="et-EE"/>
              <a:t> Efficiency </a:t>
            </a:r>
            <a:r>
              <a:rPr lang="et-EE" err="1"/>
              <a:t>plot</a:t>
            </a:r>
            <a:endParaRPr lang="en-GB"/>
          </a:p>
          <a:p>
            <a:pPr>
              <a:spcAft>
                <a:spcPts val="600"/>
              </a:spcAft>
            </a:pPr>
            <a:endParaRPr lang="en-GB"/>
          </a:p>
        </p:txBody>
      </p:sp>
      <p:sp>
        <p:nvSpPr>
          <p:cNvPr id="6" name="Date Placeholder 5">
            <a:extLst>
              <a:ext uri="{FF2B5EF4-FFF2-40B4-BE49-F238E27FC236}">
                <a16:creationId xmlns:a16="http://schemas.microsoft.com/office/drawing/2014/main" id="{BE2D10A4-23EB-F0D2-B5B9-0CFBAD8088EA}"/>
              </a:ext>
            </a:extLst>
          </p:cNvPr>
          <p:cNvSpPr>
            <a:spLocks noGrp="1"/>
          </p:cNvSpPr>
          <p:nvPr>
            <p:ph type="dt" sz="half" idx="2"/>
          </p:nvPr>
        </p:nvSpPr>
        <p:spPr>
          <a:xfrm>
            <a:off x="838200" y="6356349"/>
            <a:ext cx="2743200" cy="365125"/>
          </a:xfrm>
        </p:spPr>
        <p:txBody>
          <a:bodyPr anchor="ctr">
            <a:normAutofit/>
          </a:bodyPr>
          <a:lstStyle/>
          <a:p>
            <a:pPr>
              <a:spcAft>
                <a:spcPts val="600"/>
              </a:spcAft>
            </a:pPr>
            <a:fld id="{4902B283-DBDC-4F1D-8FB2-B4C93C485AD5}" type="datetime1">
              <a:rPr lang="en-US" smtClean="0"/>
              <a:t>5/18/2026</a:t>
            </a:fld>
            <a:endParaRPr lang="et-EE"/>
          </a:p>
        </p:txBody>
      </p:sp>
      <p:pic>
        <p:nvPicPr>
          <p:cNvPr id="16" name="Picture 15">
            <a:extLst>
              <a:ext uri="{FF2B5EF4-FFF2-40B4-BE49-F238E27FC236}">
                <a16:creationId xmlns:a16="http://schemas.microsoft.com/office/drawing/2014/main" id="{D6A4BCD0-8F57-756B-0901-80229B23C29A}"/>
              </a:ext>
            </a:extLst>
          </p:cNvPr>
          <p:cNvPicPr>
            <a:picLocks noChangeAspect="1"/>
          </p:cNvPicPr>
          <p:nvPr/>
        </p:nvPicPr>
        <p:blipFill>
          <a:blip r:embed="rId3"/>
          <a:stretch>
            <a:fillRect/>
          </a:stretch>
        </p:blipFill>
        <p:spPr>
          <a:xfrm>
            <a:off x="7054038" y="482151"/>
            <a:ext cx="4718303" cy="3019715"/>
          </a:xfrm>
          <a:prstGeom prst="rect">
            <a:avLst/>
          </a:prstGeom>
        </p:spPr>
      </p:pic>
      <p:pic>
        <p:nvPicPr>
          <p:cNvPr id="17" name="Picture 16">
            <a:extLst>
              <a:ext uri="{FF2B5EF4-FFF2-40B4-BE49-F238E27FC236}">
                <a16:creationId xmlns:a16="http://schemas.microsoft.com/office/drawing/2014/main" id="{7AB4CA39-5A21-874E-B63B-59C4057790D7}"/>
              </a:ext>
            </a:extLst>
          </p:cNvPr>
          <p:cNvPicPr>
            <a:picLocks noChangeAspect="1"/>
          </p:cNvPicPr>
          <p:nvPr/>
        </p:nvPicPr>
        <p:blipFill>
          <a:blip r:embed="rId4"/>
          <a:stretch>
            <a:fillRect/>
          </a:stretch>
        </p:blipFill>
        <p:spPr>
          <a:xfrm>
            <a:off x="6284183" y="3717198"/>
            <a:ext cx="4797910" cy="2795036"/>
          </a:xfrm>
          <a:prstGeom prst="rect">
            <a:avLst/>
          </a:prstGeom>
        </p:spPr>
      </p:pic>
      <p:pic>
        <p:nvPicPr>
          <p:cNvPr id="5" name="Picture 4">
            <a:extLst>
              <a:ext uri="{FF2B5EF4-FFF2-40B4-BE49-F238E27FC236}">
                <a16:creationId xmlns:a16="http://schemas.microsoft.com/office/drawing/2014/main" id="{725CD4D5-ABEB-6279-08CF-9991330F18BF}"/>
              </a:ext>
            </a:extLst>
          </p:cNvPr>
          <p:cNvPicPr>
            <a:picLocks noChangeAspect="1"/>
          </p:cNvPicPr>
          <p:nvPr/>
        </p:nvPicPr>
        <p:blipFill>
          <a:blip r:embed="rId5"/>
          <a:stretch>
            <a:fillRect/>
          </a:stretch>
        </p:blipFill>
        <p:spPr>
          <a:xfrm>
            <a:off x="713232" y="735699"/>
            <a:ext cx="5194587" cy="3582473"/>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8A8B7BE-D4DC-3F32-6E8F-55B0BBE78CA4}"/>
                  </a:ext>
                </a:extLst>
              </p:cNvPr>
              <p:cNvSpPr txBox="1"/>
              <p:nvPr/>
            </p:nvSpPr>
            <p:spPr>
              <a:xfrm>
                <a:off x="345315" y="4287368"/>
                <a:ext cx="5006407" cy="1384995"/>
              </a:xfrm>
              <a:prstGeom prst="rect">
                <a:avLst/>
              </a:prstGeom>
              <a:noFill/>
            </p:spPr>
            <p:txBody>
              <a:bodyPr wrap="square">
                <a:spAutoFit/>
              </a:bodyPr>
              <a:lstStyle/>
              <a:p>
                <a14:m>
                  <m:oMath xmlns:m="http://schemas.openxmlformats.org/officeDocument/2006/math">
                    <m:r>
                      <a:rPr lang="el-GR" sz="1400" i="1" dirty="0" smtClean="0">
                        <a:latin typeface="Cambria Math" panose="02040503050406030204" pitchFamily="18" charset="0"/>
                      </a:rPr>
                      <m:t>𝜂</m:t>
                    </m:r>
                    <m:r>
                      <a:rPr lang="el-GR" sz="1400" i="1" baseline="-25000" dirty="0" smtClean="0">
                        <a:latin typeface="Cambria Math" panose="02040503050406030204" pitchFamily="18" charset="0"/>
                      </a:rPr>
                      <m:t>0</m:t>
                    </m:r>
                  </m:oMath>
                </a14:m>
                <a:r>
                  <a:rPr lang="el-GR" sz="1400"/>
                  <a:t>​: </a:t>
                </a:r>
                <a:r>
                  <a:rPr lang="en-GB" sz="1400"/>
                  <a:t>Optical efficiency (y-intercept at zero </a:t>
                </a:r>
                <a:r>
                  <a:rPr lang="el-GR" sz="1400"/>
                  <a:t>Δ</a:t>
                </a:r>
                <a:r>
                  <a:rPr lang="en-GB" sz="1400"/>
                  <a:t>T).</a:t>
                </a:r>
              </a:p>
              <a:p>
                <a14:m>
                  <m:oMath xmlns:m="http://schemas.openxmlformats.org/officeDocument/2006/math">
                    <m:r>
                      <a:rPr lang="en-GB" sz="1400" i="1" dirty="0" smtClean="0">
                        <a:latin typeface="Cambria Math" panose="02040503050406030204" pitchFamily="18" charset="0"/>
                      </a:rPr>
                      <m:t>𝑎</m:t>
                    </m:r>
                    <m:r>
                      <a:rPr lang="en-GB" sz="1400" i="1" baseline="-25000" dirty="0" smtClean="0">
                        <a:latin typeface="Cambria Math" panose="02040503050406030204" pitchFamily="18" charset="0"/>
                      </a:rPr>
                      <m:t>1</m:t>
                    </m:r>
                  </m:oMath>
                </a14:m>
                <a:r>
                  <a:rPr lang="en-GB" sz="1400"/>
                  <a:t>​: First-order loss coefficient (convection + conduction).</a:t>
                </a:r>
              </a:p>
              <a:p>
                <a14:m>
                  <m:oMath xmlns:m="http://schemas.openxmlformats.org/officeDocument/2006/math">
                    <m:r>
                      <a:rPr lang="en-GB" sz="1400" i="1" dirty="0" smtClean="0">
                        <a:latin typeface="Cambria Math" panose="02040503050406030204" pitchFamily="18" charset="0"/>
                      </a:rPr>
                      <m:t>𝑎</m:t>
                    </m:r>
                    <m:r>
                      <a:rPr lang="en-GB" sz="1400" i="1" baseline="-25000" dirty="0" smtClean="0">
                        <a:latin typeface="Cambria Math" panose="02040503050406030204" pitchFamily="18" charset="0"/>
                      </a:rPr>
                      <m:t>2</m:t>
                    </m:r>
                  </m:oMath>
                </a14:m>
                <a:r>
                  <a:rPr lang="en-GB" sz="1400"/>
                  <a:t>​: Second-order loss coefficient (radiation losses).</a:t>
                </a:r>
              </a:p>
              <a:p>
                <a14:m>
                  <m:oMath xmlns:m="http://schemas.openxmlformats.org/officeDocument/2006/math">
                    <m:r>
                      <a:rPr lang="en-GB" sz="1400" i="1" dirty="0" smtClean="0">
                        <a:latin typeface="Cambria Math" panose="02040503050406030204" pitchFamily="18" charset="0"/>
                      </a:rPr>
                      <m:t>𝑇</m:t>
                    </m:r>
                    <m:r>
                      <a:rPr lang="en-GB" sz="1400" i="1" baseline="-25000" dirty="0" smtClean="0">
                        <a:latin typeface="Cambria Math" panose="02040503050406030204" pitchFamily="18" charset="0"/>
                      </a:rPr>
                      <m:t>𝑚</m:t>
                    </m:r>
                  </m:oMath>
                </a14:m>
                <a:r>
                  <a:rPr lang="en-GB" sz="1400"/>
                  <a:t>​: Mean fluid temperature.</a:t>
                </a:r>
              </a:p>
              <a:p>
                <a14:m>
                  <m:oMath xmlns:m="http://schemas.openxmlformats.org/officeDocument/2006/math">
                    <m:r>
                      <a:rPr lang="en-GB" sz="1400" i="1" dirty="0" smtClean="0">
                        <a:latin typeface="Cambria Math" panose="02040503050406030204" pitchFamily="18" charset="0"/>
                      </a:rPr>
                      <m:t>𝑇𝑎</m:t>
                    </m:r>
                  </m:oMath>
                </a14:m>
                <a:r>
                  <a:rPr lang="en-GB" sz="1400"/>
                  <a:t>​: Ambient temperature.</a:t>
                </a:r>
              </a:p>
              <a:p>
                <a14:m>
                  <m:oMath xmlns:m="http://schemas.openxmlformats.org/officeDocument/2006/math">
                    <m:r>
                      <a:rPr lang="en-GB" sz="1400" i="1" dirty="0" smtClean="0">
                        <a:latin typeface="Cambria Math" panose="02040503050406030204" pitchFamily="18" charset="0"/>
                      </a:rPr>
                      <m:t>𝐺</m:t>
                    </m:r>
                  </m:oMath>
                </a14:m>
                <a:r>
                  <a:rPr lang="en-GB" sz="1400"/>
                  <a:t>: Solar irradiance.</a:t>
                </a:r>
              </a:p>
            </p:txBody>
          </p:sp>
        </mc:Choice>
        <mc:Fallback xmlns="">
          <p:sp>
            <p:nvSpPr>
              <p:cNvPr id="11" name="TextBox 10">
                <a:extLst>
                  <a:ext uri="{FF2B5EF4-FFF2-40B4-BE49-F238E27FC236}">
                    <a16:creationId xmlns:a16="http://schemas.microsoft.com/office/drawing/2014/main" id="{C8A8B7BE-D4DC-3F32-6E8F-55B0BBE78CA4}"/>
                  </a:ext>
                </a:extLst>
              </p:cNvPr>
              <p:cNvSpPr txBox="1">
                <a:spLocks noRot="1" noChangeAspect="1" noMove="1" noResize="1" noEditPoints="1" noAdjustHandles="1" noChangeArrowheads="1" noChangeShapeType="1" noTextEdit="1"/>
              </p:cNvSpPr>
              <p:nvPr/>
            </p:nvSpPr>
            <p:spPr>
              <a:xfrm>
                <a:off x="345315" y="4287368"/>
                <a:ext cx="5006407" cy="1384995"/>
              </a:xfrm>
              <a:prstGeom prst="rect">
                <a:avLst/>
              </a:prstGeom>
              <a:blipFill>
                <a:blip r:embed="rId6"/>
                <a:stretch>
                  <a:fillRect t="-439" b="-3509"/>
                </a:stretch>
              </a:blipFill>
            </p:spPr>
            <p:txBody>
              <a:bodyPr/>
              <a:lstStyle/>
              <a:p>
                <a:r>
                  <a:rPr lang="en-GB">
                    <a:noFill/>
                  </a:rPr>
                  <a:t> </a:t>
                </a:r>
              </a:p>
            </p:txBody>
          </p:sp>
        </mc:Fallback>
      </mc:AlternateContent>
    </p:spTree>
    <p:extLst>
      <p:ext uri="{BB962C8B-B14F-4D97-AF65-F5344CB8AC3E}">
        <p14:creationId xmlns:p14="http://schemas.microsoft.com/office/powerpoint/2010/main" val="29119040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24B6C-4F50-046D-3E21-3555B2ACC17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9CA6462-1EC7-3D55-88B3-3D9247182A80}"/>
              </a:ext>
            </a:extLst>
          </p:cNvPr>
          <p:cNvSpPr>
            <a:spLocks noGrp="1"/>
          </p:cNvSpPr>
          <p:nvPr>
            <p:ph type="body" sz="quarter" idx="13"/>
          </p:nvPr>
        </p:nvSpPr>
        <p:spPr>
          <a:xfrm>
            <a:off x="275568" y="322575"/>
            <a:ext cx="2991739" cy="395929"/>
          </a:xfrm>
        </p:spPr>
        <p:txBody>
          <a:bodyPr>
            <a:noAutofit/>
          </a:bodyPr>
          <a:lstStyle/>
          <a:p>
            <a:pPr>
              <a:spcAft>
                <a:spcPts val="600"/>
              </a:spcAft>
            </a:pPr>
            <a:r>
              <a:rPr lang="et-EE" dirty="0" err="1"/>
              <a:t>Exercise</a:t>
            </a:r>
            <a:endParaRPr lang="en-GB" dirty="0"/>
          </a:p>
        </p:txBody>
      </p:sp>
      <p:sp>
        <p:nvSpPr>
          <p:cNvPr id="6" name="Date Placeholder 5">
            <a:extLst>
              <a:ext uri="{FF2B5EF4-FFF2-40B4-BE49-F238E27FC236}">
                <a16:creationId xmlns:a16="http://schemas.microsoft.com/office/drawing/2014/main" id="{D76FF6B8-B99F-2E02-64ED-5157F8B9C425}"/>
              </a:ext>
            </a:extLst>
          </p:cNvPr>
          <p:cNvSpPr>
            <a:spLocks noGrp="1"/>
          </p:cNvSpPr>
          <p:nvPr>
            <p:ph type="dt" sz="half" idx="2"/>
          </p:nvPr>
        </p:nvSpPr>
        <p:spPr>
          <a:xfrm>
            <a:off x="838200" y="6356349"/>
            <a:ext cx="2743200" cy="365125"/>
          </a:xfrm>
        </p:spPr>
        <p:txBody>
          <a:bodyPr anchor="ctr">
            <a:normAutofit/>
          </a:bodyPr>
          <a:lstStyle/>
          <a:p>
            <a:pPr>
              <a:spcAft>
                <a:spcPts val="600"/>
              </a:spcAft>
            </a:pPr>
            <a:fld id="{E8B82E14-8DC0-4D1A-86AE-FFBF38A5CF68}" type="datetime1">
              <a:rPr lang="en-US" smtClean="0"/>
              <a:t>5/18/2026</a:t>
            </a:fld>
            <a:endParaRPr lang="et-EE"/>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BC05EA6-79C8-24E1-3412-A1750643F972}"/>
                  </a:ext>
                </a:extLst>
              </p:cNvPr>
              <p:cNvSpPr txBox="1"/>
              <p:nvPr/>
            </p:nvSpPr>
            <p:spPr>
              <a:xfrm>
                <a:off x="512956" y="789258"/>
                <a:ext cx="11017405" cy="4037131"/>
              </a:xfrm>
              <a:prstGeom prst="rect">
                <a:avLst/>
              </a:prstGeom>
              <a:noFill/>
            </p:spPr>
            <p:txBody>
              <a:bodyPr wrap="square">
                <a:spAutoFit/>
              </a:bodyPr>
              <a:lstStyle/>
              <a:p>
                <a:r>
                  <a:rPr lang="et-EE" b="1" u="sng">
                    <a:solidFill>
                      <a:schemeClr val="accent5">
                        <a:lumMod val="75000"/>
                      </a:schemeClr>
                    </a:solidFill>
                  </a:rPr>
                  <a:t>Problem: </a:t>
                </a:r>
                <a:r>
                  <a:rPr lang="en-GB"/>
                  <a:t>The solar radiation on a flat plate collector of </a:t>
                </a:r>
                <a14:m>
                  <m:oMath xmlns:m="http://schemas.openxmlformats.org/officeDocument/2006/math">
                    <m:r>
                      <a:rPr lang="en-GB" i="1" dirty="0" smtClean="0">
                        <a:latin typeface="Cambria Math" panose="02040503050406030204" pitchFamily="18" charset="0"/>
                      </a:rPr>
                      <m:t>2.1 </m:t>
                    </m:r>
                    <m:r>
                      <a:rPr lang="en-GB" i="1" dirty="0" smtClean="0">
                        <a:latin typeface="Cambria Math" panose="02040503050406030204" pitchFamily="18" charset="0"/>
                      </a:rPr>
                      <m:t>𝑚</m:t>
                    </m:r>
                    <m:r>
                      <a:rPr lang="en-GB" i="1" baseline="30000" dirty="0" smtClean="0">
                        <a:latin typeface="Cambria Math" panose="02040503050406030204" pitchFamily="18" charset="0"/>
                      </a:rPr>
                      <m:t>2</m:t>
                    </m:r>
                    <m:r>
                      <a:rPr lang="en-GB" i="1" dirty="0" smtClean="0">
                        <a:latin typeface="Cambria Math" panose="02040503050406030204" pitchFamily="18" charset="0"/>
                      </a:rPr>
                      <m:t> </m:t>
                    </m:r>
                  </m:oMath>
                </a14:m>
                <a:r>
                  <a:rPr lang="en-GB"/>
                  <a:t>of aperture is 800 𝑊/𝑚. The collector is tilted 40</a:t>
                </a:r>
                <a:r>
                  <a:rPr lang="en-GB" baseline="30000"/>
                  <a:t>∘</a:t>
                </a:r>
                <a:r>
                  <a:rPr lang="en-GB"/>
                  <a:t> and south. The angle of incidence of the radiation is 20</a:t>
                </a:r>
                <a:r>
                  <a:rPr lang="en-GB" baseline="30000"/>
                  <a:t>∘</a:t>
                </a:r>
                <a:r>
                  <a:rPr lang="en-GB"/>
                  <a:t>. The following data is also known:</a:t>
                </a:r>
                <a:endParaRPr lang="et-EE"/>
              </a:p>
              <a:p>
                <a:endParaRPr lang="et-EE"/>
              </a:p>
              <a:p>
                <a:pPr marL="742950" lvl="1" indent="-285750">
                  <a:buClr>
                    <a:srgbClr val="C00000"/>
                  </a:buClr>
                  <a:buFont typeface="Wingdings" panose="05000000000000000000" pitchFamily="2" charset="2"/>
                  <a:buChar char="§"/>
                </a:pPr>
                <a:endParaRPr lang="et-EE"/>
              </a:p>
              <a:p>
                <a:pPr marL="742950" lvl="1" indent="-285750">
                  <a:buClr>
                    <a:srgbClr val="C00000"/>
                  </a:buClr>
                  <a:buFont typeface="Wingdings" panose="05000000000000000000" pitchFamily="2" charset="2"/>
                  <a:buChar char="§"/>
                </a:pPr>
                <a:endParaRPr lang="et-EE"/>
              </a:p>
              <a:p>
                <a:pPr marL="742950" lvl="1" indent="-285750">
                  <a:buClr>
                    <a:srgbClr val="C00000"/>
                  </a:buClr>
                  <a:buFont typeface="Wingdings" panose="05000000000000000000" pitchFamily="2" charset="2"/>
                  <a:buChar char="§"/>
                </a:pPr>
                <a:endParaRPr lang="et-EE"/>
              </a:p>
              <a:p>
                <a:pPr marL="742950" lvl="1" indent="-285750">
                  <a:buClr>
                    <a:srgbClr val="C00000"/>
                  </a:buClr>
                  <a:buFont typeface="Wingdings" panose="05000000000000000000" pitchFamily="2" charset="2"/>
                  <a:buChar char="§"/>
                </a:pPr>
                <a:endParaRPr lang="et-EE"/>
              </a:p>
              <a:p>
                <a:pPr marL="742950" lvl="1" indent="-285750">
                  <a:buClr>
                    <a:srgbClr val="C00000"/>
                  </a:buClr>
                  <a:buFont typeface="Wingdings" panose="05000000000000000000" pitchFamily="2" charset="2"/>
                  <a:buChar char="§"/>
                </a:pPr>
                <a:endParaRPr lang="et-EE"/>
              </a:p>
              <a:p>
                <a:pPr marL="742950" lvl="1" indent="-285750">
                  <a:buClr>
                    <a:srgbClr val="C00000"/>
                  </a:buClr>
                  <a:buFont typeface="Wingdings" panose="05000000000000000000" pitchFamily="2" charset="2"/>
                  <a:buChar char="§"/>
                </a:pPr>
                <a:endParaRPr lang="et-EE"/>
              </a:p>
              <a:p>
                <a:pPr marL="742950" lvl="1" indent="-285750">
                  <a:buClr>
                    <a:srgbClr val="C00000"/>
                  </a:buClr>
                  <a:buFont typeface="Wingdings" panose="05000000000000000000" pitchFamily="2" charset="2"/>
                  <a:buChar char="§"/>
                </a:pPr>
                <a:endParaRPr lang="et-EE"/>
              </a:p>
              <a:p>
                <a:pPr marL="742950" lvl="1" indent="-285750">
                  <a:buClr>
                    <a:srgbClr val="C00000"/>
                  </a:buClr>
                  <a:buFont typeface="Wingdings" panose="05000000000000000000" pitchFamily="2" charset="2"/>
                  <a:buChar char="§"/>
                </a:pPr>
                <a:endParaRPr lang="et-EE"/>
              </a:p>
              <a:p>
                <a:endParaRPr lang="et-EE"/>
              </a:p>
              <a:p>
                <a:r>
                  <a:rPr lang="et-EE" b="1">
                    <a:solidFill>
                      <a:schemeClr val="accent5">
                        <a:lumMod val="75000"/>
                      </a:schemeClr>
                    </a:solidFill>
                  </a:rPr>
                  <a:t>a)  </a:t>
                </a:r>
                <a:r>
                  <a:rPr lang="en-GB" b="1">
                    <a:solidFill>
                      <a:schemeClr val="accent5">
                        <a:lumMod val="75000"/>
                      </a:schemeClr>
                    </a:solidFill>
                  </a:rPr>
                  <a:t>What is the fluid outlet temperature?</a:t>
                </a:r>
                <a:endParaRPr lang="et-EE" b="1">
                  <a:solidFill>
                    <a:schemeClr val="accent5">
                      <a:lumMod val="75000"/>
                    </a:schemeClr>
                  </a:solidFill>
                </a:endParaRPr>
              </a:p>
              <a:p>
                <a:r>
                  <a:rPr lang="en-GB" b="1">
                    <a:solidFill>
                      <a:schemeClr val="accent5">
                        <a:lumMod val="75000"/>
                      </a:schemeClr>
                    </a:solidFill>
                  </a:rPr>
                  <a:t>b) </a:t>
                </a:r>
                <a:r>
                  <a:rPr lang="et-EE" b="1">
                    <a:solidFill>
                      <a:schemeClr val="accent5">
                        <a:lumMod val="75000"/>
                      </a:schemeClr>
                    </a:solidFill>
                  </a:rPr>
                  <a:t> </a:t>
                </a:r>
                <a:r>
                  <a:rPr lang="en-GB" b="1">
                    <a:solidFill>
                      <a:schemeClr val="accent5">
                        <a:lumMod val="75000"/>
                      </a:schemeClr>
                    </a:solidFill>
                  </a:rPr>
                  <a:t>What is the solar collector efficiency under the given conditions?</a:t>
                </a:r>
              </a:p>
            </p:txBody>
          </p:sp>
        </mc:Choice>
        <mc:Fallback xmlns="">
          <p:sp>
            <p:nvSpPr>
              <p:cNvPr id="4" name="TextBox 3">
                <a:extLst>
                  <a:ext uri="{FF2B5EF4-FFF2-40B4-BE49-F238E27FC236}">
                    <a16:creationId xmlns:a16="http://schemas.microsoft.com/office/drawing/2014/main" id="{5BC05EA6-79C8-24E1-3412-A1750643F972}"/>
                  </a:ext>
                </a:extLst>
              </p:cNvPr>
              <p:cNvSpPr txBox="1">
                <a:spLocks noRot="1" noChangeAspect="1" noMove="1" noResize="1" noEditPoints="1" noAdjustHandles="1" noChangeArrowheads="1" noChangeShapeType="1" noTextEdit="1"/>
              </p:cNvSpPr>
              <p:nvPr/>
            </p:nvSpPr>
            <p:spPr>
              <a:xfrm>
                <a:off x="512956" y="789258"/>
                <a:ext cx="11017405" cy="4037131"/>
              </a:xfrm>
              <a:prstGeom prst="rect">
                <a:avLst/>
              </a:prstGeom>
              <a:blipFill>
                <a:blip r:embed="rId2"/>
                <a:stretch>
                  <a:fillRect l="-443" t="-1056" r="-7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3B9ECC3-C836-ABAA-C417-929852FCCF89}"/>
                  </a:ext>
                </a:extLst>
              </p:cNvPr>
              <p:cNvSpPr txBox="1"/>
              <p:nvPr/>
            </p:nvSpPr>
            <p:spPr>
              <a:xfrm>
                <a:off x="512956" y="4918799"/>
                <a:ext cx="8470226" cy="646331"/>
              </a:xfrm>
              <a:prstGeom prst="rect">
                <a:avLst/>
              </a:prstGeom>
              <a:solidFill>
                <a:schemeClr val="tx2">
                  <a:lumMod val="40000"/>
                  <a:lumOff val="60000"/>
                </a:schemeClr>
              </a:solidFill>
            </p:spPr>
            <p:txBody>
              <a:bodyPr wrap="square" rtlCol="0">
                <a:spAutoFit/>
              </a:bodyPr>
              <a:lstStyle/>
              <a:p>
                <a:r>
                  <a:rPr lang="et-EE" err="1"/>
                  <a:t>Assume</a:t>
                </a:r>
                <a:r>
                  <a:rPr lang="et-EE"/>
                  <a:t> </a:t>
                </a:r>
                <a:r>
                  <a:rPr lang="en-GB"/>
                  <a:t>the given irradiance as irradiance on the tilted collector</a:t>
                </a:r>
                <a:r>
                  <a:rPr lang="et-EE"/>
                  <a:t>: </a:t>
                </a:r>
                <a:r>
                  <a:rPr lang="et-EE">
                    <a:solidFill>
                      <a:schemeClr val="accent5">
                        <a:lumMod val="75000"/>
                      </a:schemeClr>
                    </a:solidFill>
                  </a:rPr>
                  <a:t>(</a:t>
                </a:r>
                <a14:m>
                  <m:oMath xmlns:m="http://schemas.openxmlformats.org/officeDocument/2006/math">
                    <m:r>
                      <a:rPr lang="et-EE" i="1" dirty="0" smtClean="0">
                        <a:solidFill>
                          <a:schemeClr val="accent5">
                            <a:lumMod val="75000"/>
                          </a:schemeClr>
                        </a:solidFill>
                        <a:latin typeface="Cambria Math" panose="02040503050406030204" pitchFamily="18" charset="0"/>
                      </a:rPr>
                      <m:t>𝐹</m:t>
                    </m:r>
                    <m:r>
                      <a:rPr lang="et-EE" i="1" baseline="-25000" dirty="0" smtClean="0">
                        <a:solidFill>
                          <a:schemeClr val="accent5">
                            <a:lumMod val="75000"/>
                          </a:schemeClr>
                        </a:solidFill>
                        <a:latin typeface="Cambria Math" panose="02040503050406030204" pitchFamily="18" charset="0"/>
                      </a:rPr>
                      <m:t>𝑅</m:t>
                    </m:r>
                  </m:oMath>
                </a14:m>
                <a:r>
                  <a:rPr lang="et-EE">
                    <a:solidFill>
                      <a:schemeClr val="accent5">
                        <a:lumMod val="75000"/>
                      </a:schemeClr>
                    </a:solidFill>
                  </a:rPr>
                  <a:t> SHOULD BE = </a:t>
                </a:r>
                <a:r>
                  <a:rPr lang="en-GB">
                    <a:solidFill>
                      <a:schemeClr val="accent5">
                        <a:lumMod val="75000"/>
                      </a:schemeClr>
                    </a:solidFill>
                  </a:rPr>
                  <a:t>0.964</a:t>
                </a:r>
                <a:r>
                  <a:rPr lang="et-EE">
                    <a:solidFill>
                      <a:schemeClr val="accent5">
                        <a:lumMod val="75000"/>
                      </a:schemeClr>
                    </a:solidFill>
                  </a:rPr>
                  <a:t>)</a:t>
                </a:r>
              </a:p>
              <a:p>
                <a:r>
                  <a:rPr lang="et-EE">
                    <a:solidFill>
                      <a:schemeClr val="accent5">
                        <a:lumMod val="75000"/>
                      </a:schemeClr>
                    </a:solidFill>
                  </a:rPr>
                  <a:t>MAKE SURE TO MULTIPLY COLLECTOR AREA  BY MASS FLOW RATE</a:t>
                </a:r>
                <a:endParaRPr lang="en-GB"/>
              </a:p>
            </p:txBody>
          </p:sp>
        </mc:Choice>
        <mc:Fallback xmlns="">
          <p:sp>
            <p:nvSpPr>
              <p:cNvPr id="8" name="TextBox 7">
                <a:extLst>
                  <a:ext uri="{FF2B5EF4-FFF2-40B4-BE49-F238E27FC236}">
                    <a16:creationId xmlns:a16="http://schemas.microsoft.com/office/drawing/2014/main" id="{B3B9ECC3-C836-ABAA-C417-929852FCCF89}"/>
                  </a:ext>
                </a:extLst>
              </p:cNvPr>
              <p:cNvSpPr txBox="1">
                <a:spLocks noRot="1" noChangeAspect="1" noMove="1" noResize="1" noEditPoints="1" noAdjustHandles="1" noChangeArrowheads="1" noChangeShapeType="1" noTextEdit="1"/>
              </p:cNvSpPr>
              <p:nvPr/>
            </p:nvSpPr>
            <p:spPr>
              <a:xfrm>
                <a:off x="512956" y="4918799"/>
                <a:ext cx="8470226" cy="646331"/>
              </a:xfrm>
              <a:prstGeom prst="rect">
                <a:avLst/>
              </a:prstGeom>
              <a:blipFill>
                <a:blip r:embed="rId3"/>
                <a:stretch>
                  <a:fillRect l="-576" t="-5660" r="-504" b="-14151"/>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8C17725E-BAAD-CCE3-62D0-311CD547ABEB}"/>
              </a:ext>
            </a:extLst>
          </p:cNvPr>
          <p:cNvSpPr txBox="1"/>
          <p:nvPr/>
        </p:nvSpPr>
        <p:spPr>
          <a:xfrm>
            <a:off x="7750098" y="1929161"/>
            <a:ext cx="2364058" cy="646331"/>
          </a:xfrm>
          <a:prstGeom prst="rect">
            <a:avLst/>
          </a:prstGeom>
          <a:noFill/>
        </p:spPr>
        <p:txBody>
          <a:bodyPr wrap="square" rtlCol="0">
            <a:spAutoFit/>
          </a:bodyPr>
          <a:lstStyle/>
          <a:p>
            <a:r>
              <a:rPr lang="et-EE"/>
              <a:t>Use: </a:t>
            </a:r>
          </a:p>
          <a:p>
            <a:endParaRPr lang="en-GB"/>
          </a:p>
        </p:txBody>
      </p:sp>
      <p:pic>
        <p:nvPicPr>
          <p:cNvPr id="10" name="Picture 9">
            <a:extLst>
              <a:ext uri="{FF2B5EF4-FFF2-40B4-BE49-F238E27FC236}">
                <a16:creationId xmlns:a16="http://schemas.microsoft.com/office/drawing/2014/main" id="{35FCAF9B-36F1-0AA0-BB66-F8D4D449AF96}"/>
              </a:ext>
            </a:extLst>
          </p:cNvPr>
          <p:cNvPicPr>
            <a:picLocks noChangeAspect="1"/>
          </p:cNvPicPr>
          <p:nvPr/>
        </p:nvPicPr>
        <p:blipFill>
          <a:blip r:embed="rId4"/>
          <a:stretch>
            <a:fillRect/>
          </a:stretch>
        </p:blipFill>
        <p:spPr>
          <a:xfrm>
            <a:off x="7213452" y="3429000"/>
            <a:ext cx="4603102" cy="870036"/>
          </a:xfrm>
          <a:prstGeom prst="rect">
            <a:avLst/>
          </a:prstGeom>
        </p:spPr>
      </p:pic>
      <p:pic>
        <p:nvPicPr>
          <p:cNvPr id="12" name="Picture 11">
            <a:extLst>
              <a:ext uri="{FF2B5EF4-FFF2-40B4-BE49-F238E27FC236}">
                <a16:creationId xmlns:a16="http://schemas.microsoft.com/office/drawing/2014/main" id="{5010AE25-97E3-C027-AC6B-4FE366156057}"/>
              </a:ext>
            </a:extLst>
          </p:cNvPr>
          <p:cNvPicPr>
            <a:picLocks noChangeAspect="1"/>
          </p:cNvPicPr>
          <p:nvPr/>
        </p:nvPicPr>
        <p:blipFill>
          <a:blip r:embed="rId5"/>
          <a:srcRect t="-5950" r="60044" b="70493"/>
          <a:stretch>
            <a:fillRect/>
          </a:stretch>
        </p:blipFill>
        <p:spPr>
          <a:xfrm>
            <a:off x="10269999" y="4473166"/>
            <a:ext cx="1538417" cy="947077"/>
          </a:xfrm>
          <a:prstGeom prst="rect">
            <a:avLst/>
          </a:prstGeom>
        </p:spPr>
      </p:pic>
      <p:grpSp>
        <p:nvGrpSpPr>
          <p:cNvPr id="15" name="Group 14">
            <a:extLst>
              <a:ext uri="{FF2B5EF4-FFF2-40B4-BE49-F238E27FC236}">
                <a16:creationId xmlns:a16="http://schemas.microsoft.com/office/drawing/2014/main" id="{8C41A574-49CD-F67D-3282-B98E8AD47851}"/>
              </a:ext>
            </a:extLst>
          </p:cNvPr>
          <p:cNvGrpSpPr/>
          <p:nvPr/>
        </p:nvGrpSpPr>
        <p:grpSpPr>
          <a:xfrm>
            <a:off x="7596290" y="2454843"/>
            <a:ext cx="2517866" cy="871804"/>
            <a:chOff x="7470613" y="2678750"/>
            <a:chExt cx="2517866" cy="871804"/>
          </a:xfrm>
        </p:grpSpPr>
        <p:pic>
          <p:nvPicPr>
            <p:cNvPr id="13" name="Picture 12">
              <a:extLst>
                <a:ext uri="{FF2B5EF4-FFF2-40B4-BE49-F238E27FC236}">
                  <a16:creationId xmlns:a16="http://schemas.microsoft.com/office/drawing/2014/main" id="{F7968EC6-1B32-D740-88C1-6AE24E5ED444}"/>
                </a:ext>
              </a:extLst>
            </p:cNvPr>
            <p:cNvPicPr>
              <a:picLocks noChangeAspect="1"/>
            </p:cNvPicPr>
            <p:nvPr/>
          </p:nvPicPr>
          <p:blipFill>
            <a:blip r:embed="rId6"/>
            <a:stretch>
              <a:fillRect/>
            </a:stretch>
          </p:blipFill>
          <p:spPr>
            <a:xfrm>
              <a:off x="7470613" y="2678750"/>
              <a:ext cx="2517866" cy="871804"/>
            </a:xfrm>
            <a:prstGeom prst="rect">
              <a:avLst/>
            </a:prstGeom>
          </p:spPr>
        </p:pic>
        <p:sp>
          <p:nvSpPr>
            <p:cNvPr id="14" name="Rectangle 13">
              <a:extLst>
                <a:ext uri="{FF2B5EF4-FFF2-40B4-BE49-F238E27FC236}">
                  <a16:creationId xmlns:a16="http://schemas.microsoft.com/office/drawing/2014/main" id="{20A258E1-F9CF-7D19-4AEA-BB992B0FE70A}"/>
                </a:ext>
              </a:extLst>
            </p:cNvPr>
            <p:cNvSpPr/>
            <p:nvPr/>
          </p:nvSpPr>
          <p:spPr>
            <a:xfrm flipH="1">
              <a:off x="9389326" y="2678750"/>
              <a:ext cx="156115" cy="231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pic>
        <p:nvPicPr>
          <p:cNvPr id="3" name="Picture 2">
            <a:extLst>
              <a:ext uri="{FF2B5EF4-FFF2-40B4-BE49-F238E27FC236}">
                <a16:creationId xmlns:a16="http://schemas.microsoft.com/office/drawing/2014/main" id="{4C19DD3C-2235-A972-DAD5-AED6B7482CEC}"/>
              </a:ext>
            </a:extLst>
          </p:cNvPr>
          <p:cNvPicPr>
            <a:picLocks noChangeAspect="1"/>
          </p:cNvPicPr>
          <p:nvPr/>
        </p:nvPicPr>
        <p:blipFill>
          <a:blip r:embed="rId7"/>
          <a:srcRect l="5426" t="22795" r="48050" b="39814"/>
          <a:stretch>
            <a:fillRect/>
          </a:stretch>
        </p:blipFill>
        <p:spPr>
          <a:xfrm>
            <a:off x="581842" y="1400402"/>
            <a:ext cx="5672254" cy="2564252"/>
          </a:xfrm>
          <a:prstGeom prst="rect">
            <a:avLst/>
          </a:prstGeom>
        </p:spPr>
      </p:pic>
    </p:spTree>
    <p:extLst>
      <p:ext uri="{BB962C8B-B14F-4D97-AF65-F5344CB8AC3E}">
        <p14:creationId xmlns:p14="http://schemas.microsoft.com/office/powerpoint/2010/main" val="1596204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C4AB8-F41F-A4A3-2747-43180BEA36D8}"/>
            </a:ext>
          </a:extLst>
        </p:cNvPr>
        <p:cNvGrpSpPr/>
        <p:nvPr/>
      </p:nvGrpSpPr>
      <p:grpSpPr>
        <a:xfrm>
          <a:off x="0" y="0"/>
          <a:ext cx="0" cy="0"/>
          <a:chOff x="0" y="0"/>
          <a:chExt cx="0" cy="0"/>
        </a:xfrm>
      </p:grpSpPr>
      <p:sp>
        <p:nvSpPr>
          <p:cNvPr id="6146" name="Text Placeholder 1">
            <a:extLst>
              <a:ext uri="{FF2B5EF4-FFF2-40B4-BE49-F238E27FC236}">
                <a16:creationId xmlns:a16="http://schemas.microsoft.com/office/drawing/2014/main" id="{EA246D25-DE6E-BE68-9CEE-706F07B334F5}"/>
              </a:ext>
            </a:extLst>
          </p:cNvPr>
          <p:cNvSpPr>
            <a:spLocks noGrp="1"/>
          </p:cNvSpPr>
          <p:nvPr>
            <p:ph type="body" sz="quarter" idx="13"/>
          </p:nvPr>
        </p:nvSpPr>
        <p:spPr>
          <a:xfrm>
            <a:off x="187453" y="127120"/>
            <a:ext cx="5499669" cy="402269"/>
          </a:xfrm>
        </p:spPr>
        <p:txBody>
          <a:bodyPr>
            <a:normAutofit fontScale="92500"/>
          </a:bodyPr>
          <a:lstStyle/>
          <a:p>
            <a:r>
              <a:rPr lang="et-EE" altLang="en-US" err="1"/>
              <a:t>Locations</a:t>
            </a:r>
            <a:r>
              <a:rPr lang="et-EE" altLang="en-US"/>
              <a:t>: </a:t>
            </a:r>
            <a:r>
              <a:rPr lang="et-EE" altLang="en-US" err="1"/>
              <a:t>longitude</a:t>
            </a:r>
            <a:r>
              <a:rPr lang="et-EE" altLang="en-US"/>
              <a:t> &amp; latitude</a:t>
            </a:r>
            <a:endParaRPr lang="en-US" altLang="en-US">
              <a:solidFill>
                <a:srgbClr val="332B60"/>
              </a:solidFill>
            </a:endParaRPr>
          </a:p>
        </p:txBody>
      </p:sp>
      <p:sp>
        <p:nvSpPr>
          <p:cNvPr id="3" name="Date Placeholder 2">
            <a:extLst>
              <a:ext uri="{FF2B5EF4-FFF2-40B4-BE49-F238E27FC236}">
                <a16:creationId xmlns:a16="http://schemas.microsoft.com/office/drawing/2014/main" id="{D003B714-8515-CD66-E5FC-8FA36D0AD2DA}"/>
              </a:ext>
            </a:extLst>
          </p:cNvPr>
          <p:cNvSpPr>
            <a:spLocks noGrp="1"/>
          </p:cNvSpPr>
          <p:nvPr>
            <p:ph type="dt" sz="half" idx="2"/>
          </p:nvPr>
        </p:nvSpPr>
        <p:spPr/>
        <p:txBody>
          <a:bodyPr/>
          <a:lstStyle/>
          <a:p>
            <a:fld id="{9C0226A7-441F-4EDC-9DA5-E1A58244896E}" type="datetime1">
              <a:rPr lang="en-US" smtClean="0"/>
              <a:t>5/18/2026</a:t>
            </a:fld>
            <a:endParaRPr lang="et-EE"/>
          </a:p>
        </p:txBody>
      </p:sp>
      <p:pic>
        <p:nvPicPr>
          <p:cNvPr id="5" name="Picture 4">
            <a:extLst>
              <a:ext uri="{FF2B5EF4-FFF2-40B4-BE49-F238E27FC236}">
                <a16:creationId xmlns:a16="http://schemas.microsoft.com/office/drawing/2014/main" id="{2EA7C4DE-01EA-323F-3FEE-7B395B259F49}"/>
              </a:ext>
            </a:extLst>
          </p:cNvPr>
          <p:cNvPicPr>
            <a:picLocks noChangeAspect="1"/>
          </p:cNvPicPr>
          <p:nvPr/>
        </p:nvPicPr>
        <p:blipFill>
          <a:blip r:embed="rId3"/>
          <a:srcRect b="3195"/>
          <a:stretch>
            <a:fillRect/>
          </a:stretch>
        </p:blipFill>
        <p:spPr>
          <a:xfrm>
            <a:off x="1541656" y="613988"/>
            <a:ext cx="9108688" cy="4841989"/>
          </a:xfrm>
          <a:prstGeom prst="rect">
            <a:avLst/>
          </a:prstGeom>
        </p:spPr>
      </p:pic>
      <p:sp>
        <p:nvSpPr>
          <p:cNvPr id="8" name="TextBox 7">
            <a:extLst>
              <a:ext uri="{FF2B5EF4-FFF2-40B4-BE49-F238E27FC236}">
                <a16:creationId xmlns:a16="http://schemas.microsoft.com/office/drawing/2014/main" id="{D129BC21-672F-757C-0AE6-096B54E392AF}"/>
              </a:ext>
            </a:extLst>
          </p:cNvPr>
          <p:cNvSpPr txBox="1"/>
          <p:nvPr/>
        </p:nvSpPr>
        <p:spPr>
          <a:xfrm>
            <a:off x="9070588" y="244656"/>
            <a:ext cx="2283212" cy="369332"/>
          </a:xfrm>
          <a:prstGeom prst="rect">
            <a:avLst/>
          </a:prstGeom>
          <a:solidFill>
            <a:schemeClr val="accent5">
              <a:lumMod val="20000"/>
              <a:lumOff val="80000"/>
            </a:schemeClr>
          </a:solidFill>
        </p:spPr>
        <p:txBody>
          <a:bodyPr wrap="square">
            <a:spAutoFit/>
          </a:bodyPr>
          <a:lstStyle/>
          <a:p>
            <a:r>
              <a:rPr lang="en-GB"/>
              <a:t> longitude (24.75 ∘  E) </a:t>
            </a:r>
          </a:p>
        </p:txBody>
      </p:sp>
    </p:spTree>
    <p:extLst>
      <p:ext uri="{BB962C8B-B14F-4D97-AF65-F5344CB8AC3E}">
        <p14:creationId xmlns:p14="http://schemas.microsoft.com/office/powerpoint/2010/main" val="3850827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Placeholder 1"/>
          <p:cNvSpPr>
            <a:spLocks noGrp="1"/>
          </p:cNvSpPr>
          <p:nvPr>
            <p:ph type="body" sz="quarter" idx="13"/>
          </p:nvPr>
        </p:nvSpPr>
        <p:spPr>
          <a:xfrm>
            <a:off x="187453" y="127120"/>
            <a:ext cx="4986109" cy="402269"/>
          </a:xfrm>
        </p:spPr>
        <p:txBody>
          <a:bodyPr/>
          <a:lstStyle/>
          <a:p>
            <a:r>
              <a:rPr lang="et-EE" altLang="en-US">
                <a:solidFill>
                  <a:srgbClr val="332B60"/>
                </a:solidFill>
              </a:rPr>
              <a:t>Sun-</a:t>
            </a:r>
            <a:r>
              <a:rPr lang="et-EE" altLang="en-US" err="1">
                <a:solidFill>
                  <a:srgbClr val="332B60"/>
                </a:solidFill>
              </a:rPr>
              <a:t>earth</a:t>
            </a:r>
            <a:r>
              <a:rPr lang="et-EE" altLang="en-US">
                <a:solidFill>
                  <a:srgbClr val="332B60"/>
                </a:solidFill>
              </a:rPr>
              <a:t> </a:t>
            </a:r>
            <a:r>
              <a:rPr lang="et-EE" altLang="en-US" err="1">
                <a:solidFill>
                  <a:srgbClr val="332B60"/>
                </a:solidFill>
              </a:rPr>
              <a:t>relationship</a:t>
            </a:r>
            <a:endParaRPr lang="en-US" altLang="en-US">
              <a:solidFill>
                <a:srgbClr val="332B60"/>
              </a:solidFill>
            </a:endParaRPr>
          </a:p>
        </p:txBody>
      </p:sp>
      <p:sp>
        <p:nvSpPr>
          <p:cNvPr id="3" name="Date Placeholder 2">
            <a:extLst>
              <a:ext uri="{FF2B5EF4-FFF2-40B4-BE49-F238E27FC236}">
                <a16:creationId xmlns:a16="http://schemas.microsoft.com/office/drawing/2014/main" id="{4DCCF512-3244-6C40-9531-CFFBC2F5B930}"/>
              </a:ext>
            </a:extLst>
          </p:cNvPr>
          <p:cNvSpPr>
            <a:spLocks noGrp="1"/>
          </p:cNvSpPr>
          <p:nvPr>
            <p:ph type="dt" sz="half" idx="2"/>
          </p:nvPr>
        </p:nvSpPr>
        <p:spPr/>
        <p:txBody>
          <a:bodyPr/>
          <a:lstStyle/>
          <a:p>
            <a:fld id="{E10576F3-7ADE-4494-8362-062681FDBADB}" type="datetime1">
              <a:rPr lang="en-US" smtClean="0"/>
              <a:t>5/18/2026</a:t>
            </a:fld>
            <a:endParaRPr lang="et-EE"/>
          </a:p>
        </p:txBody>
      </p:sp>
      <p:sp>
        <p:nvSpPr>
          <p:cNvPr id="16" name="TextBox 15">
            <a:extLst>
              <a:ext uri="{FF2B5EF4-FFF2-40B4-BE49-F238E27FC236}">
                <a16:creationId xmlns:a16="http://schemas.microsoft.com/office/drawing/2014/main" id="{09D65A78-449E-F62F-D96B-EE985B1C2C3B}"/>
              </a:ext>
            </a:extLst>
          </p:cNvPr>
          <p:cNvSpPr txBox="1"/>
          <p:nvPr/>
        </p:nvSpPr>
        <p:spPr>
          <a:xfrm>
            <a:off x="8507005" y="5784472"/>
            <a:ext cx="3103809" cy="261610"/>
          </a:xfrm>
          <a:prstGeom prst="rect">
            <a:avLst/>
          </a:prstGeom>
          <a:noFill/>
        </p:spPr>
        <p:txBody>
          <a:bodyPr wrap="square">
            <a:spAutoFit/>
          </a:bodyPr>
          <a:lstStyle/>
          <a:p>
            <a:r>
              <a:rPr lang="et-EE" sz="1100"/>
              <a:t>Source: </a:t>
            </a:r>
            <a:r>
              <a:rPr lang="en-GB" sz="1100"/>
              <a:t>https://education.nationalgeographic.org/</a:t>
            </a:r>
          </a:p>
        </p:txBody>
      </p:sp>
      <p:pic>
        <p:nvPicPr>
          <p:cNvPr id="6" name="Online Media 5" title="The Earths Tilt">
            <a:hlinkClick r:id="" action="ppaction://media"/>
            <a:extLst>
              <a:ext uri="{FF2B5EF4-FFF2-40B4-BE49-F238E27FC236}">
                <a16:creationId xmlns:a16="http://schemas.microsoft.com/office/drawing/2014/main" id="{4D8EB326-522C-E2E1-74A1-B8C3145DD115}"/>
              </a:ext>
            </a:extLst>
          </p:cNvPr>
          <p:cNvPicPr>
            <a:picLocks noRot="1" noChangeAspect="1"/>
          </p:cNvPicPr>
          <p:nvPr>
            <a:videoFile r:link="rId1"/>
          </p:nvPr>
        </p:nvPicPr>
        <p:blipFill>
          <a:blip r:embed="rId4"/>
          <a:stretch>
            <a:fillRect/>
          </a:stretch>
        </p:blipFill>
        <p:spPr>
          <a:xfrm>
            <a:off x="3067717" y="896165"/>
            <a:ext cx="6056566" cy="3949653"/>
          </a:xfrm>
          <a:prstGeom prst="rect">
            <a:avLst/>
          </a:prstGeom>
        </p:spPr>
      </p:pic>
    </p:spTree>
    <p:extLst>
      <p:ext uri="{BB962C8B-B14F-4D97-AF65-F5344CB8AC3E}">
        <p14:creationId xmlns:p14="http://schemas.microsoft.com/office/powerpoint/2010/main" val="250858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Placeholder 1"/>
          <p:cNvSpPr>
            <a:spLocks noGrp="1"/>
          </p:cNvSpPr>
          <p:nvPr>
            <p:ph type="body" sz="quarter" idx="13"/>
          </p:nvPr>
        </p:nvSpPr>
        <p:spPr>
          <a:xfrm>
            <a:off x="187453" y="127120"/>
            <a:ext cx="4986109" cy="402269"/>
          </a:xfrm>
        </p:spPr>
        <p:txBody>
          <a:bodyPr/>
          <a:lstStyle/>
          <a:p>
            <a:r>
              <a:rPr lang="et-EE" altLang="en-US">
                <a:solidFill>
                  <a:srgbClr val="332B60"/>
                </a:solidFill>
              </a:rPr>
              <a:t>Sun-</a:t>
            </a:r>
            <a:r>
              <a:rPr lang="et-EE" altLang="en-US" err="1">
                <a:solidFill>
                  <a:srgbClr val="332B60"/>
                </a:solidFill>
              </a:rPr>
              <a:t>earth</a:t>
            </a:r>
            <a:r>
              <a:rPr lang="et-EE" altLang="en-US">
                <a:solidFill>
                  <a:srgbClr val="332B60"/>
                </a:solidFill>
              </a:rPr>
              <a:t> </a:t>
            </a:r>
            <a:r>
              <a:rPr lang="et-EE" altLang="en-US" err="1">
                <a:solidFill>
                  <a:srgbClr val="332B60"/>
                </a:solidFill>
              </a:rPr>
              <a:t>relationship</a:t>
            </a:r>
            <a:endParaRPr lang="en-US" altLang="en-US">
              <a:solidFill>
                <a:srgbClr val="332B60"/>
              </a:solidFill>
            </a:endParaRPr>
          </a:p>
        </p:txBody>
      </p:sp>
      <p:sp>
        <p:nvSpPr>
          <p:cNvPr id="3" name="Date Placeholder 2">
            <a:extLst>
              <a:ext uri="{FF2B5EF4-FFF2-40B4-BE49-F238E27FC236}">
                <a16:creationId xmlns:a16="http://schemas.microsoft.com/office/drawing/2014/main" id="{4DCCF512-3244-6C40-9531-CFFBC2F5B930}"/>
              </a:ext>
            </a:extLst>
          </p:cNvPr>
          <p:cNvSpPr>
            <a:spLocks noGrp="1"/>
          </p:cNvSpPr>
          <p:nvPr>
            <p:ph type="dt" sz="half" idx="2"/>
          </p:nvPr>
        </p:nvSpPr>
        <p:spPr/>
        <p:txBody>
          <a:bodyPr/>
          <a:lstStyle/>
          <a:p>
            <a:fld id="{8D7192ED-F2C5-4779-86EE-C69EDCAFD820}" type="datetime1">
              <a:rPr lang="en-US" smtClean="0"/>
              <a:t>5/18/2026</a:t>
            </a:fld>
            <a:endParaRPr lang="et-EE"/>
          </a:p>
        </p:txBody>
      </p:sp>
      <p:pic>
        <p:nvPicPr>
          <p:cNvPr id="5" name="Picture 4">
            <a:extLst>
              <a:ext uri="{FF2B5EF4-FFF2-40B4-BE49-F238E27FC236}">
                <a16:creationId xmlns:a16="http://schemas.microsoft.com/office/drawing/2014/main" id="{5AECBA72-4D2F-5725-5C1A-B9968C5474B8}"/>
              </a:ext>
            </a:extLst>
          </p:cNvPr>
          <p:cNvPicPr>
            <a:picLocks noChangeAspect="1"/>
          </p:cNvPicPr>
          <p:nvPr/>
        </p:nvPicPr>
        <p:blipFill>
          <a:blip r:embed="rId3"/>
          <a:stretch>
            <a:fillRect/>
          </a:stretch>
        </p:blipFill>
        <p:spPr>
          <a:xfrm>
            <a:off x="711492" y="584721"/>
            <a:ext cx="5277060" cy="3732471"/>
          </a:xfrm>
          <a:prstGeom prst="rect">
            <a:avLst/>
          </a:prstGeom>
        </p:spPr>
      </p:pic>
      <p:sp>
        <p:nvSpPr>
          <p:cNvPr id="12" name="TextBox 11">
            <a:extLst>
              <a:ext uri="{FF2B5EF4-FFF2-40B4-BE49-F238E27FC236}">
                <a16:creationId xmlns:a16="http://schemas.microsoft.com/office/drawing/2014/main" id="{613A5C27-E479-BD77-C7DA-91E90E0C8379}"/>
              </a:ext>
            </a:extLst>
          </p:cNvPr>
          <p:cNvSpPr txBox="1"/>
          <p:nvPr/>
        </p:nvSpPr>
        <p:spPr>
          <a:xfrm>
            <a:off x="774294" y="4512223"/>
            <a:ext cx="10428515" cy="1077218"/>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ct val="0"/>
              </a:spcAft>
              <a:buClr>
                <a:schemeClr val="accent1">
                  <a:lumMod val="75000"/>
                </a:schemeClr>
              </a:buClr>
              <a:buSzTx/>
              <a:buFont typeface="Wingdings" panose="05000000000000000000" pitchFamily="2" charset="2"/>
              <a:buChar char="§"/>
              <a:tabLst/>
            </a:pPr>
            <a:r>
              <a:rPr kumimoji="0" lang="en-US" altLang="en-US" sz="1600" i="0" u="none" strike="noStrike" cap="none" normalizeH="0" baseline="0">
                <a:ln>
                  <a:noFill/>
                </a:ln>
                <a:solidFill>
                  <a:schemeClr val="tx2">
                    <a:lumMod val="75000"/>
                  </a:schemeClr>
                </a:solidFill>
                <a:effectLst/>
                <a:ea typeface="Calibri" panose="020F0502020204030204" pitchFamily="34" charset="0"/>
                <a:cs typeface="Calibri" panose="020F0502020204030204" pitchFamily="34" charset="0"/>
              </a:rPr>
              <a:t>The distance between the Earth and the Sun is not constant due to </a:t>
            </a:r>
            <a:r>
              <a:rPr kumimoji="0" lang="et-EE" altLang="en-US" sz="1600" i="0" u="none" strike="noStrike" cap="none" normalizeH="0" baseline="0">
                <a:ln>
                  <a:noFill/>
                </a:ln>
                <a:solidFill>
                  <a:schemeClr val="tx2">
                    <a:lumMod val="75000"/>
                  </a:schemeClr>
                </a:solidFill>
                <a:effectLst/>
                <a:ea typeface="Calibri" panose="020F0502020204030204" pitchFamily="34" charset="0"/>
                <a:cs typeface="Calibri" panose="020F0502020204030204" pitchFamily="34" charset="0"/>
              </a:rPr>
              <a:t>the </a:t>
            </a:r>
            <a:r>
              <a:rPr kumimoji="0" lang="en-US" altLang="en-US" sz="1600" i="0" u="none" strike="noStrike" cap="none" normalizeH="0" baseline="0">
                <a:ln>
                  <a:noFill/>
                </a:ln>
                <a:solidFill>
                  <a:schemeClr val="tx2">
                    <a:lumMod val="75000"/>
                  </a:schemeClr>
                </a:solidFill>
                <a:effectLst/>
                <a:ea typeface="Calibri" panose="020F0502020204030204" pitchFamily="34" charset="0"/>
                <a:cs typeface="Calibri" panose="020F0502020204030204" pitchFamily="34" charset="0"/>
              </a:rPr>
              <a:t>Earth's slightly elliptical orbit.</a:t>
            </a:r>
          </a:p>
          <a:p>
            <a:pPr marL="285750" marR="0" lvl="0" indent="-285750" algn="l" defTabSz="914400" rtl="0" eaLnBrk="0" fontAlgn="base" latinLnBrk="0" hangingPunct="0">
              <a:lnSpc>
                <a:spcPct val="100000"/>
              </a:lnSpc>
              <a:spcBef>
                <a:spcPct val="0"/>
              </a:spcBef>
              <a:spcAft>
                <a:spcPct val="0"/>
              </a:spcAft>
              <a:buClr>
                <a:schemeClr val="accent1">
                  <a:lumMod val="75000"/>
                </a:schemeClr>
              </a:buClr>
              <a:buSzTx/>
              <a:buFont typeface="Wingdings" panose="05000000000000000000" pitchFamily="2" charset="2"/>
              <a:buChar char="§"/>
              <a:tabLst/>
            </a:pPr>
            <a:r>
              <a:rPr kumimoji="0" lang="en-US" altLang="en-US" sz="1600" i="0" u="none" strike="noStrike" cap="none" normalizeH="0" baseline="0">
                <a:ln>
                  <a:noFill/>
                </a:ln>
                <a:solidFill>
                  <a:schemeClr val="tx2">
                    <a:lumMod val="75000"/>
                  </a:schemeClr>
                </a:solidFill>
                <a:effectLst/>
                <a:ea typeface="Calibri" panose="020F0502020204030204" pitchFamily="34" charset="0"/>
                <a:cs typeface="Calibri" panose="020F0502020204030204" pitchFamily="34" charset="0"/>
              </a:rPr>
              <a:t>This distance varies by approximately 1.7%, a small change caused by the orbit's eccentricity.</a:t>
            </a:r>
          </a:p>
          <a:p>
            <a:pPr marL="285750" marR="0" lvl="0" indent="-285750" algn="l" defTabSz="914400" rtl="0" eaLnBrk="0" fontAlgn="base" latinLnBrk="0" hangingPunct="0">
              <a:lnSpc>
                <a:spcPct val="100000"/>
              </a:lnSpc>
              <a:spcBef>
                <a:spcPct val="0"/>
              </a:spcBef>
              <a:spcAft>
                <a:spcPct val="0"/>
              </a:spcAft>
              <a:buClr>
                <a:schemeClr val="accent1">
                  <a:lumMod val="75000"/>
                </a:schemeClr>
              </a:buClr>
              <a:buSzTx/>
              <a:buFont typeface="Wingdings" panose="05000000000000000000" pitchFamily="2" charset="2"/>
              <a:buChar char="§"/>
              <a:tabLst/>
            </a:pPr>
            <a:r>
              <a:rPr kumimoji="0" lang="en-US" altLang="en-US" sz="1600" i="0" u="none" strike="noStrike" cap="none" normalizeH="0" baseline="0">
                <a:ln>
                  <a:noFill/>
                </a:ln>
                <a:solidFill>
                  <a:schemeClr val="tx2">
                    <a:lumMod val="75000"/>
                  </a:schemeClr>
                </a:solidFill>
                <a:effectLst/>
                <a:ea typeface="Calibri" panose="020F0502020204030204" pitchFamily="34" charset="0"/>
                <a:cs typeface="Calibri" panose="020F0502020204030204" pitchFamily="34" charset="0"/>
              </a:rPr>
              <a:t>The average distance, which is about 1.495×10</a:t>
            </a:r>
            <a:r>
              <a:rPr kumimoji="0" lang="en-US" altLang="en-US" sz="1600" i="0" u="none" strike="noStrike" cap="none" normalizeH="0" baseline="30000">
                <a:ln>
                  <a:noFill/>
                </a:ln>
                <a:solidFill>
                  <a:schemeClr val="tx2">
                    <a:lumMod val="75000"/>
                  </a:schemeClr>
                </a:solidFill>
                <a:effectLst/>
                <a:ea typeface="Calibri" panose="020F0502020204030204" pitchFamily="34" charset="0"/>
                <a:cs typeface="Calibri" panose="020F0502020204030204" pitchFamily="34" charset="0"/>
              </a:rPr>
              <a:t>11</a:t>
            </a:r>
            <a:r>
              <a:rPr kumimoji="0" lang="en-US" altLang="en-US" sz="1600" i="0" u="none" strike="noStrike" cap="none" normalizeH="0" baseline="0">
                <a:ln>
                  <a:noFill/>
                </a:ln>
                <a:solidFill>
                  <a:schemeClr val="tx2">
                    <a:lumMod val="75000"/>
                  </a:schemeClr>
                </a:solidFill>
                <a:effectLst/>
                <a:ea typeface="Calibri" panose="020F0502020204030204" pitchFamily="34" charset="0"/>
                <a:cs typeface="Calibri" panose="020F0502020204030204" pitchFamily="34" charset="0"/>
              </a:rPr>
              <a:t> meters, is defined as one Astronomical Unit (AU), a standard unit for measuring distances in the solar system.</a:t>
            </a:r>
          </a:p>
        </p:txBody>
      </p:sp>
      <p:pic>
        <p:nvPicPr>
          <p:cNvPr id="14" name="Picture 13">
            <a:extLst>
              <a:ext uri="{FF2B5EF4-FFF2-40B4-BE49-F238E27FC236}">
                <a16:creationId xmlns:a16="http://schemas.microsoft.com/office/drawing/2014/main" id="{A03D7FA4-ACF0-57C9-275A-DB91D72AB9BE}"/>
              </a:ext>
            </a:extLst>
          </p:cNvPr>
          <p:cNvPicPr>
            <a:picLocks noChangeAspect="1"/>
          </p:cNvPicPr>
          <p:nvPr/>
        </p:nvPicPr>
        <p:blipFill>
          <a:blip r:embed="rId4"/>
          <a:stretch>
            <a:fillRect/>
          </a:stretch>
        </p:blipFill>
        <p:spPr>
          <a:xfrm>
            <a:off x="6249161" y="584720"/>
            <a:ext cx="5361653" cy="3732471"/>
          </a:xfrm>
          <a:prstGeom prst="rect">
            <a:avLst/>
          </a:prstGeom>
        </p:spPr>
      </p:pic>
      <p:sp>
        <p:nvSpPr>
          <p:cNvPr id="16" name="TextBox 15">
            <a:extLst>
              <a:ext uri="{FF2B5EF4-FFF2-40B4-BE49-F238E27FC236}">
                <a16:creationId xmlns:a16="http://schemas.microsoft.com/office/drawing/2014/main" id="{09D65A78-449E-F62F-D96B-EE985B1C2C3B}"/>
              </a:ext>
            </a:extLst>
          </p:cNvPr>
          <p:cNvSpPr txBox="1"/>
          <p:nvPr/>
        </p:nvSpPr>
        <p:spPr>
          <a:xfrm>
            <a:off x="8507005" y="5784472"/>
            <a:ext cx="3103809" cy="261610"/>
          </a:xfrm>
          <a:prstGeom prst="rect">
            <a:avLst/>
          </a:prstGeom>
          <a:noFill/>
        </p:spPr>
        <p:txBody>
          <a:bodyPr wrap="square">
            <a:spAutoFit/>
          </a:bodyPr>
          <a:lstStyle/>
          <a:p>
            <a:r>
              <a:rPr lang="et-EE" sz="1100"/>
              <a:t>Source: </a:t>
            </a:r>
            <a:r>
              <a:rPr lang="en-GB" sz="1100"/>
              <a:t>https://education.nationalgeographic.org/</a:t>
            </a:r>
          </a:p>
        </p:txBody>
      </p:sp>
    </p:spTree>
    <p:extLst>
      <p:ext uri="{BB962C8B-B14F-4D97-AF65-F5344CB8AC3E}">
        <p14:creationId xmlns:p14="http://schemas.microsoft.com/office/powerpoint/2010/main" val="147616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EAB85-74FE-677C-5FE6-821ACB523C42}"/>
            </a:ext>
          </a:extLst>
        </p:cNvPr>
        <p:cNvGrpSpPr/>
        <p:nvPr/>
      </p:nvGrpSpPr>
      <p:grpSpPr>
        <a:xfrm>
          <a:off x="0" y="0"/>
          <a:ext cx="0" cy="0"/>
          <a:chOff x="0" y="0"/>
          <a:chExt cx="0" cy="0"/>
        </a:xfrm>
      </p:grpSpPr>
      <p:sp>
        <p:nvSpPr>
          <p:cNvPr id="6146" name="Text Placeholder 1">
            <a:extLst>
              <a:ext uri="{FF2B5EF4-FFF2-40B4-BE49-F238E27FC236}">
                <a16:creationId xmlns:a16="http://schemas.microsoft.com/office/drawing/2014/main" id="{D3EBF734-788F-1BFB-009F-A483FD74E4F2}"/>
              </a:ext>
            </a:extLst>
          </p:cNvPr>
          <p:cNvSpPr>
            <a:spLocks noGrp="1"/>
          </p:cNvSpPr>
          <p:nvPr>
            <p:ph type="body" sz="quarter" idx="13"/>
          </p:nvPr>
        </p:nvSpPr>
        <p:spPr>
          <a:xfrm>
            <a:off x="187453" y="127120"/>
            <a:ext cx="5499669" cy="402269"/>
          </a:xfrm>
        </p:spPr>
        <p:txBody>
          <a:bodyPr>
            <a:normAutofit/>
          </a:bodyPr>
          <a:lstStyle/>
          <a:p>
            <a:r>
              <a:rPr lang="et-EE" altLang="en-US" err="1">
                <a:solidFill>
                  <a:srgbClr val="332B60"/>
                </a:solidFill>
              </a:rPr>
              <a:t>Temperature</a:t>
            </a:r>
            <a:r>
              <a:rPr lang="et-EE" altLang="en-US">
                <a:solidFill>
                  <a:srgbClr val="332B60"/>
                </a:solidFill>
              </a:rPr>
              <a:t> </a:t>
            </a:r>
            <a:r>
              <a:rPr lang="et-EE" altLang="en-US" err="1">
                <a:solidFill>
                  <a:srgbClr val="332B60"/>
                </a:solidFill>
              </a:rPr>
              <a:t>zones</a:t>
            </a:r>
            <a:endParaRPr lang="en-US" altLang="en-US">
              <a:solidFill>
                <a:srgbClr val="332B60"/>
              </a:solidFill>
            </a:endParaRPr>
          </a:p>
        </p:txBody>
      </p:sp>
      <p:sp>
        <p:nvSpPr>
          <p:cNvPr id="3" name="Date Placeholder 2">
            <a:extLst>
              <a:ext uri="{FF2B5EF4-FFF2-40B4-BE49-F238E27FC236}">
                <a16:creationId xmlns:a16="http://schemas.microsoft.com/office/drawing/2014/main" id="{69A08472-9229-0DC4-CA98-4D79890BBE6B}"/>
              </a:ext>
            </a:extLst>
          </p:cNvPr>
          <p:cNvSpPr>
            <a:spLocks noGrp="1"/>
          </p:cNvSpPr>
          <p:nvPr>
            <p:ph type="dt" sz="half" idx="2"/>
          </p:nvPr>
        </p:nvSpPr>
        <p:spPr/>
        <p:txBody>
          <a:bodyPr/>
          <a:lstStyle/>
          <a:p>
            <a:fld id="{FAA8E1FA-B699-49FD-96D0-3E5C1ADD97E2}" type="datetime1">
              <a:rPr lang="en-US" smtClean="0"/>
              <a:t>5/18/2026</a:t>
            </a:fld>
            <a:endParaRPr lang="et-EE"/>
          </a:p>
        </p:txBody>
      </p:sp>
      <p:pic>
        <p:nvPicPr>
          <p:cNvPr id="2" name="Picture 1">
            <a:extLst>
              <a:ext uri="{FF2B5EF4-FFF2-40B4-BE49-F238E27FC236}">
                <a16:creationId xmlns:a16="http://schemas.microsoft.com/office/drawing/2014/main" id="{58AD9D3F-43B7-4964-DBC8-0EC680C4F350}"/>
              </a:ext>
            </a:extLst>
          </p:cNvPr>
          <p:cNvPicPr>
            <a:picLocks noChangeAspect="1"/>
          </p:cNvPicPr>
          <p:nvPr/>
        </p:nvPicPr>
        <p:blipFill>
          <a:blip r:embed="rId3"/>
          <a:stretch>
            <a:fillRect/>
          </a:stretch>
        </p:blipFill>
        <p:spPr>
          <a:xfrm>
            <a:off x="436291" y="897556"/>
            <a:ext cx="4762500" cy="4505325"/>
          </a:xfrm>
          <a:prstGeom prst="rect">
            <a:avLst/>
          </a:prstGeom>
        </p:spPr>
      </p:pic>
      <p:pic>
        <p:nvPicPr>
          <p:cNvPr id="6" name="Picture 5">
            <a:extLst>
              <a:ext uri="{FF2B5EF4-FFF2-40B4-BE49-F238E27FC236}">
                <a16:creationId xmlns:a16="http://schemas.microsoft.com/office/drawing/2014/main" id="{0C74D61F-39B6-8AC0-9D62-A22DAEA82A5D}"/>
              </a:ext>
            </a:extLst>
          </p:cNvPr>
          <p:cNvPicPr>
            <a:picLocks noChangeAspect="1"/>
          </p:cNvPicPr>
          <p:nvPr/>
        </p:nvPicPr>
        <p:blipFill>
          <a:blip r:embed="rId4"/>
          <a:stretch>
            <a:fillRect/>
          </a:stretch>
        </p:blipFill>
        <p:spPr>
          <a:xfrm>
            <a:off x="5342674" y="735980"/>
            <a:ext cx="6413035" cy="4393377"/>
          </a:xfrm>
          <a:prstGeom prst="rect">
            <a:avLst/>
          </a:prstGeom>
        </p:spPr>
      </p:pic>
    </p:spTree>
    <p:extLst>
      <p:ext uri="{BB962C8B-B14F-4D97-AF65-F5344CB8AC3E}">
        <p14:creationId xmlns:p14="http://schemas.microsoft.com/office/powerpoint/2010/main" val="271894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Placeholder 1"/>
          <p:cNvSpPr>
            <a:spLocks noGrp="1"/>
          </p:cNvSpPr>
          <p:nvPr>
            <p:ph type="body" sz="quarter" idx="13"/>
          </p:nvPr>
        </p:nvSpPr>
        <p:spPr>
          <a:xfrm>
            <a:off x="167190" y="213436"/>
            <a:ext cx="10494517" cy="634124"/>
          </a:xfrm>
        </p:spPr>
        <p:txBody>
          <a:bodyPr/>
          <a:lstStyle/>
          <a:p>
            <a:r>
              <a:rPr lang="et-EE" altLang="en-US">
                <a:solidFill>
                  <a:srgbClr val="332B60"/>
                </a:solidFill>
              </a:rPr>
              <a:t>Solar </a:t>
            </a:r>
            <a:r>
              <a:rPr lang="et-EE" altLang="en-US" err="1">
                <a:solidFill>
                  <a:srgbClr val="332B60"/>
                </a:solidFill>
              </a:rPr>
              <a:t>Constant</a:t>
            </a:r>
            <a:endParaRPr lang="en-US" altLang="en-US">
              <a:solidFill>
                <a:srgbClr val="332B60"/>
              </a:solidFill>
            </a:endParaRPr>
          </a:p>
        </p:txBody>
      </p:sp>
      <p:sp>
        <p:nvSpPr>
          <p:cNvPr id="2" name="Date Placeholder 1">
            <a:extLst>
              <a:ext uri="{FF2B5EF4-FFF2-40B4-BE49-F238E27FC236}">
                <a16:creationId xmlns:a16="http://schemas.microsoft.com/office/drawing/2014/main" id="{7E12299B-1FD5-99F4-1BFD-7604A581D5F8}"/>
              </a:ext>
            </a:extLst>
          </p:cNvPr>
          <p:cNvSpPr>
            <a:spLocks noGrp="1"/>
          </p:cNvSpPr>
          <p:nvPr>
            <p:ph type="dt" sz="half" idx="2"/>
          </p:nvPr>
        </p:nvSpPr>
        <p:spPr/>
        <p:txBody>
          <a:bodyPr/>
          <a:lstStyle/>
          <a:p>
            <a:fld id="{87DE9749-F0C1-4610-AF36-D50A9B113186}" type="datetime1">
              <a:rPr lang="en-US" smtClean="0"/>
              <a:t>5/18/2026</a:t>
            </a:fld>
            <a:endParaRPr lang="et-EE"/>
          </a:p>
        </p:txBody>
      </p:sp>
      <p:pic>
        <p:nvPicPr>
          <p:cNvPr id="8" name="Picture 7">
            <a:extLst>
              <a:ext uri="{FF2B5EF4-FFF2-40B4-BE49-F238E27FC236}">
                <a16:creationId xmlns:a16="http://schemas.microsoft.com/office/drawing/2014/main" id="{3B5E4AEB-0CFE-F3EC-4F8C-808E2D583CE2}"/>
              </a:ext>
            </a:extLst>
          </p:cNvPr>
          <p:cNvPicPr>
            <a:picLocks noChangeAspect="1"/>
          </p:cNvPicPr>
          <p:nvPr/>
        </p:nvPicPr>
        <p:blipFill>
          <a:blip r:embed="rId2"/>
          <a:stretch>
            <a:fillRect/>
          </a:stretch>
        </p:blipFill>
        <p:spPr>
          <a:xfrm>
            <a:off x="986630" y="847560"/>
            <a:ext cx="5386039" cy="2509847"/>
          </a:xfrm>
          <a:prstGeom prst="rect">
            <a:avLst/>
          </a:prstGeom>
        </p:spPr>
      </p:pic>
      <p:sp>
        <p:nvSpPr>
          <p:cNvPr id="10" name="TextBox 9">
            <a:extLst>
              <a:ext uri="{FF2B5EF4-FFF2-40B4-BE49-F238E27FC236}">
                <a16:creationId xmlns:a16="http://schemas.microsoft.com/office/drawing/2014/main" id="{23FB2B95-C93D-5C40-64D9-75D999C1D7C7}"/>
              </a:ext>
            </a:extLst>
          </p:cNvPr>
          <p:cNvSpPr txBox="1"/>
          <p:nvPr/>
        </p:nvSpPr>
        <p:spPr>
          <a:xfrm>
            <a:off x="986630" y="3668083"/>
            <a:ext cx="6030410" cy="1569660"/>
          </a:xfrm>
          <a:prstGeom prst="rect">
            <a:avLst/>
          </a:prstGeom>
          <a:noFill/>
        </p:spPr>
        <p:txBody>
          <a:bodyPr wrap="square">
            <a:spAutoFit/>
          </a:bodyPr>
          <a:lstStyle/>
          <a:p>
            <a:pPr marL="285750" indent="-285750">
              <a:buClr>
                <a:schemeClr val="accent1">
                  <a:lumMod val="75000"/>
                </a:schemeClr>
              </a:buClr>
              <a:buFont typeface="Wingdings" panose="05000000000000000000" pitchFamily="2" charset="2"/>
              <a:buChar char="§"/>
            </a:pPr>
            <a:r>
              <a:rPr lang="en-GB" sz="1600">
                <a:solidFill>
                  <a:schemeClr val="tx2">
                    <a:lumMod val="75000"/>
                  </a:schemeClr>
                </a:solidFill>
              </a:rPr>
              <a:t>The solar constant (G</a:t>
            </a:r>
            <a:r>
              <a:rPr lang="et-EE" sz="1600" baseline="-14000">
                <a:solidFill>
                  <a:schemeClr val="tx2">
                    <a:lumMod val="75000"/>
                  </a:schemeClr>
                </a:solidFill>
              </a:rPr>
              <a:t>sc</a:t>
            </a:r>
            <a:r>
              <a:rPr lang="en-GB" sz="1600">
                <a:solidFill>
                  <a:schemeClr val="tx2">
                    <a:lumMod val="75000"/>
                  </a:schemeClr>
                </a:solidFill>
              </a:rPr>
              <a:t> ) is the amount of solar radiation received per unit area in space, outside of the Earth's atmosphere.</a:t>
            </a:r>
            <a:endParaRPr lang="et-EE" sz="1600">
              <a:solidFill>
                <a:schemeClr val="tx2">
                  <a:lumMod val="75000"/>
                </a:schemeClr>
              </a:solidFill>
            </a:endParaRPr>
          </a:p>
          <a:p>
            <a:pPr marL="285750" indent="-285750">
              <a:buClr>
                <a:schemeClr val="accent1">
                  <a:lumMod val="75000"/>
                </a:schemeClr>
              </a:buClr>
              <a:buFont typeface="Wingdings" panose="05000000000000000000" pitchFamily="2" charset="2"/>
              <a:buChar char="§"/>
            </a:pPr>
            <a:r>
              <a:rPr lang="en-GB" sz="1600">
                <a:solidFill>
                  <a:schemeClr val="tx2">
                    <a:lumMod val="75000"/>
                  </a:schemeClr>
                </a:solidFill>
              </a:rPr>
              <a:t>It's measured on a surface perpendicular to the Sun's rays and at Earth's average distance from the Sun.</a:t>
            </a:r>
            <a:endParaRPr lang="et-EE" sz="1600">
              <a:solidFill>
                <a:schemeClr val="tx2">
                  <a:lumMod val="75000"/>
                </a:schemeClr>
              </a:solidFill>
            </a:endParaRPr>
          </a:p>
          <a:p>
            <a:pPr marL="285750" indent="-285750">
              <a:buClr>
                <a:schemeClr val="accent1">
                  <a:lumMod val="75000"/>
                </a:schemeClr>
              </a:buClr>
              <a:buFont typeface="Wingdings" panose="05000000000000000000" pitchFamily="2" charset="2"/>
              <a:buChar char="§"/>
            </a:pPr>
            <a:r>
              <a:rPr lang="en-GB" sz="1600">
                <a:solidFill>
                  <a:schemeClr val="tx2">
                    <a:lumMod val="75000"/>
                  </a:schemeClr>
                </a:solidFill>
              </a:rPr>
              <a:t>The average value is approximately 1361 W/m².It is not a true constant. It varies slightly due to the Earth's elliptical orbit</a:t>
            </a:r>
          </a:p>
        </p:txBody>
      </p:sp>
      <p:pic>
        <p:nvPicPr>
          <p:cNvPr id="15" name="Picture 14">
            <a:extLst>
              <a:ext uri="{FF2B5EF4-FFF2-40B4-BE49-F238E27FC236}">
                <a16:creationId xmlns:a16="http://schemas.microsoft.com/office/drawing/2014/main" id="{763DB4D5-469A-AE07-9307-DB9BDD3E1399}"/>
              </a:ext>
            </a:extLst>
          </p:cNvPr>
          <p:cNvPicPr>
            <a:picLocks noChangeAspect="1"/>
          </p:cNvPicPr>
          <p:nvPr/>
        </p:nvPicPr>
        <p:blipFill>
          <a:blip r:embed="rId3"/>
          <a:srcRect t="4375"/>
          <a:stretch>
            <a:fillRect/>
          </a:stretch>
        </p:blipFill>
        <p:spPr>
          <a:xfrm>
            <a:off x="7545853" y="691376"/>
            <a:ext cx="4324350" cy="5187922"/>
          </a:xfrm>
          <a:prstGeom prst="rect">
            <a:avLst/>
          </a:prstGeom>
        </p:spPr>
      </p:pic>
      <p:sp>
        <p:nvSpPr>
          <p:cNvPr id="16" name="TextBox 15">
            <a:extLst>
              <a:ext uri="{FF2B5EF4-FFF2-40B4-BE49-F238E27FC236}">
                <a16:creationId xmlns:a16="http://schemas.microsoft.com/office/drawing/2014/main" id="{BBC50E82-37F2-81B1-F6D3-1045DCD46D88}"/>
              </a:ext>
            </a:extLst>
          </p:cNvPr>
          <p:cNvSpPr txBox="1"/>
          <p:nvPr/>
        </p:nvSpPr>
        <p:spPr>
          <a:xfrm>
            <a:off x="7993747" y="267740"/>
            <a:ext cx="2915606" cy="369332"/>
          </a:xfrm>
          <a:prstGeom prst="rect">
            <a:avLst/>
          </a:prstGeom>
          <a:noFill/>
        </p:spPr>
        <p:txBody>
          <a:bodyPr wrap="none" rtlCol="0">
            <a:spAutoFit/>
          </a:bodyPr>
          <a:lstStyle/>
          <a:p>
            <a:r>
              <a:rPr lang="et-EE" b="1">
                <a:solidFill>
                  <a:srgbClr val="FFC000"/>
                </a:solidFill>
              </a:rPr>
              <a:t>Behaviour of Solar Radiation</a:t>
            </a:r>
            <a:endParaRPr lang="en-GB" b="1">
              <a:solidFill>
                <a:srgbClr val="FFC000"/>
              </a:solidFill>
            </a:endParaRPr>
          </a:p>
        </p:txBody>
      </p:sp>
    </p:spTree>
    <p:extLst>
      <p:ext uri="{BB962C8B-B14F-4D97-AF65-F5344CB8AC3E}">
        <p14:creationId xmlns:p14="http://schemas.microsoft.com/office/powerpoint/2010/main" val="1344556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2B6BFA-6E96-55E0-AFC8-A558FCCC6140}"/>
              </a:ext>
            </a:extLst>
          </p:cNvPr>
          <p:cNvSpPr>
            <a:spLocks noGrp="1"/>
          </p:cNvSpPr>
          <p:nvPr>
            <p:ph type="body" sz="quarter" idx="13"/>
          </p:nvPr>
        </p:nvSpPr>
        <p:spPr>
          <a:xfrm>
            <a:off x="226102" y="136525"/>
            <a:ext cx="7390850" cy="448691"/>
          </a:xfrm>
        </p:spPr>
        <p:txBody>
          <a:bodyPr/>
          <a:lstStyle/>
          <a:p>
            <a:r>
              <a:rPr lang="et-EE"/>
              <a:t>Direct, DIFFUSE AND GLOBAL RADIATION</a:t>
            </a:r>
            <a:endParaRPr lang="en-GB"/>
          </a:p>
        </p:txBody>
      </p:sp>
      <p:pic>
        <p:nvPicPr>
          <p:cNvPr id="9" name="Picture 8">
            <a:extLst>
              <a:ext uri="{FF2B5EF4-FFF2-40B4-BE49-F238E27FC236}">
                <a16:creationId xmlns:a16="http://schemas.microsoft.com/office/drawing/2014/main" id="{9BDFB964-C60A-6AFE-F395-F10523E71C8C}"/>
              </a:ext>
            </a:extLst>
          </p:cNvPr>
          <p:cNvPicPr>
            <a:picLocks noChangeAspect="1"/>
          </p:cNvPicPr>
          <p:nvPr/>
        </p:nvPicPr>
        <p:blipFill>
          <a:blip r:embed="rId2"/>
          <a:stretch>
            <a:fillRect/>
          </a:stretch>
        </p:blipFill>
        <p:spPr>
          <a:xfrm>
            <a:off x="7616952" y="360870"/>
            <a:ext cx="4002959" cy="4973755"/>
          </a:xfrm>
          <a:prstGeom prst="rect">
            <a:avLst/>
          </a:prstGeom>
        </p:spPr>
      </p:pic>
      <p:sp>
        <p:nvSpPr>
          <p:cNvPr id="4" name="Text Placeholder 3">
            <a:extLst>
              <a:ext uri="{FF2B5EF4-FFF2-40B4-BE49-F238E27FC236}">
                <a16:creationId xmlns:a16="http://schemas.microsoft.com/office/drawing/2014/main" id="{66807850-83CF-A706-11F0-3DC735FE07A1}"/>
              </a:ext>
            </a:extLst>
          </p:cNvPr>
          <p:cNvSpPr>
            <a:spLocks noGrp="1"/>
          </p:cNvSpPr>
          <p:nvPr>
            <p:ph type="body" sz="quarter" idx="16"/>
          </p:nvPr>
        </p:nvSpPr>
        <p:spPr>
          <a:xfrm>
            <a:off x="226102" y="731520"/>
            <a:ext cx="6823922" cy="4773168"/>
          </a:xfrm>
        </p:spPr>
        <p:txBody>
          <a:bodyPr>
            <a:normAutofit lnSpcReduction="10000"/>
          </a:bodyPr>
          <a:lstStyle/>
          <a:p>
            <a:r>
              <a:rPr lang="en-GB" sz="2400" b="1">
                <a:latin typeface="Calibri" panose="020F0502020204030204" pitchFamily="34" charset="0"/>
                <a:ea typeface="Calibri" panose="020F0502020204030204" pitchFamily="34" charset="0"/>
                <a:cs typeface="Calibri" panose="020F0502020204030204" pitchFamily="34" charset="0"/>
              </a:rPr>
              <a:t>Direct Normal Irradiance (DNI)</a:t>
            </a:r>
            <a:r>
              <a:rPr lang="et-EE" sz="2400">
                <a:latin typeface="Calibri" panose="020F0502020204030204" pitchFamily="34" charset="0"/>
                <a:ea typeface="Calibri" panose="020F0502020204030204" pitchFamily="34" charset="0"/>
                <a:cs typeface="Calibri" panose="020F0502020204030204" pitchFamily="34" charset="0"/>
              </a:rPr>
              <a:t>: </a:t>
            </a:r>
            <a:r>
              <a:rPr lang="en-GB">
                <a:latin typeface="Calibri" panose="020F0502020204030204" pitchFamily="34" charset="0"/>
                <a:ea typeface="Calibri" panose="020F0502020204030204" pitchFamily="34" charset="0"/>
                <a:cs typeface="Calibri" panose="020F0502020204030204" pitchFamily="34" charset="0"/>
              </a:rPr>
              <a:t>Radiation received from the sun in a straight line, measured on a surface always held</a:t>
            </a:r>
            <a:r>
              <a:rPr lang="et-EE">
                <a:latin typeface="Calibri" panose="020F0502020204030204" pitchFamily="34" charset="0"/>
                <a:ea typeface="Calibri" panose="020F0502020204030204" pitchFamily="34" charset="0"/>
                <a:cs typeface="Calibri" panose="020F0502020204030204" pitchFamily="34" charset="0"/>
              </a:rPr>
              <a:t> </a:t>
            </a:r>
            <a:r>
              <a:rPr lang="en-GB">
                <a:latin typeface="Calibri" panose="020F0502020204030204" pitchFamily="34" charset="0"/>
                <a:ea typeface="Calibri" panose="020F0502020204030204" pitchFamily="34" charset="0"/>
                <a:cs typeface="Calibri" panose="020F0502020204030204" pitchFamily="34" charset="0"/>
              </a:rPr>
              <a:t>perpendicular to the solar rays. It represents the </a:t>
            </a:r>
            <a:r>
              <a:rPr lang="en-GB" err="1">
                <a:latin typeface="Calibri" panose="020F0502020204030204" pitchFamily="34" charset="0"/>
                <a:ea typeface="Calibri" panose="020F0502020204030204" pitchFamily="34" charset="0"/>
                <a:cs typeface="Calibri" panose="020F0502020204030204" pitchFamily="34" charset="0"/>
              </a:rPr>
              <a:t>unscattered</a:t>
            </a:r>
            <a:r>
              <a:rPr lang="en-GB">
                <a:latin typeface="Calibri" panose="020F0502020204030204" pitchFamily="34" charset="0"/>
                <a:ea typeface="Calibri" panose="020F0502020204030204" pitchFamily="34" charset="0"/>
                <a:cs typeface="Calibri" panose="020F0502020204030204" pitchFamily="34" charset="0"/>
              </a:rPr>
              <a:t> component of sunlight and is measured using a pyrheliometer. DNI is highly dependent on solar position and atmospheric clarity.</a:t>
            </a:r>
            <a:endParaRPr lang="et-EE">
              <a:latin typeface="Calibri" panose="020F0502020204030204" pitchFamily="34" charset="0"/>
              <a:ea typeface="Calibri" panose="020F0502020204030204" pitchFamily="34" charset="0"/>
              <a:cs typeface="Calibri" panose="020F0502020204030204" pitchFamily="34" charset="0"/>
            </a:endParaRPr>
          </a:p>
          <a:p>
            <a:endParaRPr lang="et-EE">
              <a:latin typeface="Calibri" panose="020F0502020204030204" pitchFamily="34" charset="0"/>
              <a:ea typeface="Calibri" panose="020F0502020204030204" pitchFamily="34" charset="0"/>
              <a:cs typeface="Calibri" panose="020F0502020204030204" pitchFamily="34" charset="0"/>
            </a:endParaRPr>
          </a:p>
          <a:p>
            <a:r>
              <a:rPr lang="en-GB" sz="2400" b="1">
                <a:latin typeface="Calibri" panose="020F0502020204030204" pitchFamily="34" charset="0"/>
                <a:ea typeface="Calibri" panose="020F0502020204030204" pitchFamily="34" charset="0"/>
                <a:cs typeface="Calibri" panose="020F0502020204030204" pitchFamily="34" charset="0"/>
              </a:rPr>
              <a:t>Diffuse Horizontal Irradiance (DHI)</a:t>
            </a:r>
            <a:r>
              <a:rPr lang="et-EE" sz="2400">
                <a:latin typeface="Calibri" panose="020F0502020204030204" pitchFamily="34" charset="0"/>
                <a:ea typeface="Calibri" panose="020F0502020204030204" pitchFamily="34" charset="0"/>
                <a:cs typeface="Calibri" panose="020F0502020204030204" pitchFamily="34" charset="0"/>
              </a:rPr>
              <a:t>: </a:t>
            </a:r>
            <a:r>
              <a:rPr lang="en-GB">
                <a:latin typeface="Calibri" panose="020F0502020204030204" pitchFamily="34" charset="0"/>
                <a:ea typeface="Calibri" panose="020F0502020204030204" pitchFamily="34" charset="0"/>
                <a:cs typeface="Calibri" panose="020F0502020204030204" pitchFamily="34" charset="0"/>
              </a:rPr>
              <a:t>Radiation that has been scattered by molecules, aerosols, and clouds in the atmosphere and arrives from all parts of the sky dome. It is measured on a horizontal surface with a shaded pyranometer, and it includes no direct component from the solar disk.</a:t>
            </a:r>
            <a:endParaRPr lang="et-EE">
              <a:latin typeface="Calibri" panose="020F0502020204030204" pitchFamily="34" charset="0"/>
              <a:ea typeface="Calibri" panose="020F0502020204030204" pitchFamily="34" charset="0"/>
              <a:cs typeface="Calibri" panose="020F0502020204030204" pitchFamily="34" charset="0"/>
            </a:endParaRPr>
          </a:p>
          <a:p>
            <a:endParaRPr lang="et-EE">
              <a:latin typeface="Calibri" panose="020F0502020204030204" pitchFamily="34" charset="0"/>
              <a:ea typeface="Calibri" panose="020F0502020204030204" pitchFamily="34" charset="0"/>
              <a:cs typeface="Calibri" panose="020F0502020204030204" pitchFamily="34" charset="0"/>
            </a:endParaRPr>
          </a:p>
          <a:p>
            <a:r>
              <a:rPr lang="en-GB" sz="2400" b="1">
                <a:latin typeface="Calibri" panose="020F0502020204030204" pitchFamily="34" charset="0"/>
                <a:ea typeface="Calibri" panose="020F0502020204030204" pitchFamily="34" charset="0"/>
                <a:cs typeface="Calibri" panose="020F0502020204030204" pitchFamily="34" charset="0"/>
              </a:rPr>
              <a:t>Global Horizontal Irradiance (GHI)</a:t>
            </a:r>
            <a:r>
              <a:rPr lang="et-EE" sz="2400">
                <a:latin typeface="Calibri" panose="020F0502020204030204" pitchFamily="34" charset="0"/>
                <a:ea typeface="Calibri" panose="020F0502020204030204" pitchFamily="34" charset="0"/>
                <a:cs typeface="Calibri" panose="020F0502020204030204" pitchFamily="34" charset="0"/>
              </a:rPr>
              <a:t>: </a:t>
            </a:r>
            <a:r>
              <a:rPr lang="en-GB">
                <a:latin typeface="Calibri" panose="020F0502020204030204" pitchFamily="34" charset="0"/>
                <a:ea typeface="Calibri" panose="020F0502020204030204" pitchFamily="34" charset="0"/>
                <a:cs typeface="Calibri" panose="020F0502020204030204" pitchFamily="34" charset="0"/>
              </a:rPr>
              <a:t>The total shortwave radiation received on a horizontal surface. It is the sum of the diffuse component plus the direct component projected onto the horizontal plane.</a:t>
            </a:r>
            <a:endParaRPr lang="en-GB" sz="2400">
              <a:latin typeface="Calibri" panose="020F0502020204030204" pitchFamily="34" charset="0"/>
              <a:ea typeface="Calibri" panose="020F0502020204030204" pitchFamily="34" charset="0"/>
              <a:cs typeface="Calibri" panose="020F0502020204030204" pitchFamily="34" charset="0"/>
            </a:endParaRPr>
          </a:p>
        </p:txBody>
      </p:sp>
      <p:sp>
        <p:nvSpPr>
          <p:cNvPr id="5" name="Date Placeholder 4">
            <a:extLst>
              <a:ext uri="{FF2B5EF4-FFF2-40B4-BE49-F238E27FC236}">
                <a16:creationId xmlns:a16="http://schemas.microsoft.com/office/drawing/2014/main" id="{40B32FD3-30CD-2DB0-F3B6-73AD31405401}"/>
              </a:ext>
            </a:extLst>
          </p:cNvPr>
          <p:cNvSpPr>
            <a:spLocks noGrp="1"/>
          </p:cNvSpPr>
          <p:nvPr>
            <p:ph type="dt" sz="half" idx="2"/>
          </p:nvPr>
        </p:nvSpPr>
        <p:spPr/>
        <p:txBody>
          <a:bodyPr/>
          <a:lstStyle/>
          <a:p>
            <a:fld id="{932CFC4A-4BA6-43FF-A180-0A686B1AF20D}" type="datetime1">
              <a:rPr lang="en-US" smtClean="0"/>
              <a:t>5/18/2026</a:t>
            </a:fld>
            <a:endParaRPr lang="et-EE"/>
          </a:p>
        </p:txBody>
      </p:sp>
    </p:spTree>
    <p:extLst>
      <p:ext uri="{BB962C8B-B14F-4D97-AF65-F5344CB8AC3E}">
        <p14:creationId xmlns:p14="http://schemas.microsoft.com/office/powerpoint/2010/main" val="3518328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3683A-20E4-BDB8-B977-DF0ADFC8542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2B695C1-F3A0-0AA9-6F0B-43B63BC2E002}"/>
              </a:ext>
            </a:extLst>
          </p:cNvPr>
          <p:cNvSpPr>
            <a:spLocks noGrp="1"/>
          </p:cNvSpPr>
          <p:nvPr>
            <p:ph type="body" sz="quarter" idx="13"/>
          </p:nvPr>
        </p:nvSpPr>
        <p:spPr>
          <a:xfrm>
            <a:off x="226102" y="136525"/>
            <a:ext cx="7390850" cy="448691"/>
          </a:xfrm>
        </p:spPr>
        <p:txBody>
          <a:bodyPr/>
          <a:lstStyle/>
          <a:p>
            <a:r>
              <a:rPr lang="et-EE"/>
              <a:t>Solar RADIATION measurements</a:t>
            </a:r>
            <a:endParaRPr lang="en-GB"/>
          </a:p>
        </p:txBody>
      </p:sp>
      <p:sp>
        <p:nvSpPr>
          <p:cNvPr id="4" name="Text Placeholder 3">
            <a:extLst>
              <a:ext uri="{FF2B5EF4-FFF2-40B4-BE49-F238E27FC236}">
                <a16:creationId xmlns:a16="http://schemas.microsoft.com/office/drawing/2014/main" id="{25925C05-9455-0103-B5B2-09F9F749C327}"/>
              </a:ext>
            </a:extLst>
          </p:cNvPr>
          <p:cNvSpPr>
            <a:spLocks noGrp="1"/>
          </p:cNvSpPr>
          <p:nvPr>
            <p:ph type="body" sz="quarter" idx="16"/>
          </p:nvPr>
        </p:nvSpPr>
        <p:spPr>
          <a:xfrm>
            <a:off x="169439" y="585216"/>
            <a:ext cx="6478249" cy="4773168"/>
          </a:xfrm>
        </p:spPr>
        <p:txBody>
          <a:bodyPr>
            <a:normAutofit/>
          </a:bodyPr>
          <a:lstStyle/>
          <a:p>
            <a:r>
              <a:rPr lang="en-GB" sz="2400" b="1">
                <a:latin typeface="Calibri" panose="020F0502020204030204" pitchFamily="34" charset="0"/>
                <a:ea typeface="Calibri" panose="020F0502020204030204" pitchFamily="34" charset="0"/>
                <a:cs typeface="Calibri" panose="020F0502020204030204" pitchFamily="34" charset="0"/>
              </a:rPr>
              <a:t>Pyranometer</a:t>
            </a:r>
            <a:r>
              <a:rPr lang="et-EE" sz="2400" b="1">
                <a:latin typeface="Calibri" panose="020F0502020204030204" pitchFamily="34" charset="0"/>
                <a:ea typeface="Calibri" panose="020F0502020204030204" pitchFamily="34" charset="0"/>
                <a:cs typeface="Calibri" panose="020F0502020204030204" pitchFamily="34" charset="0"/>
              </a:rPr>
              <a:t>: </a:t>
            </a:r>
            <a:r>
              <a:rPr lang="en-GB">
                <a:latin typeface="Calibri" panose="020F0502020204030204" pitchFamily="34" charset="0"/>
                <a:ea typeface="Calibri" panose="020F0502020204030204" pitchFamily="34" charset="0"/>
                <a:cs typeface="Calibri" panose="020F0502020204030204" pitchFamily="34" charset="0"/>
              </a:rPr>
              <a:t>Used to measure </a:t>
            </a:r>
            <a:r>
              <a:rPr lang="en-GB" b="1">
                <a:latin typeface="Calibri" panose="020F0502020204030204" pitchFamily="34" charset="0"/>
                <a:ea typeface="Calibri" panose="020F0502020204030204" pitchFamily="34" charset="0"/>
                <a:cs typeface="Calibri" panose="020F0502020204030204" pitchFamily="34" charset="0"/>
              </a:rPr>
              <a:t>Global Horizontal Irradiance (GHI)</a:t>
            </a:r>
            <a:r>
              <a:rPr lang="en-GB">
                <a:latin typeface="Calibri" panose="020F0502020204030204" pitchFamily="34" charset="0"/>
                <a:ea typeface="Calibri" panose="020F0502020204030204" pitchFamily="34" charset="0"/>
                <a:cs typeface="Calibri" panose="020F0502020204030204" pitchFamily="34" charset="0"/>
              </a:rPr>
              <a:t>, which is the total solar radiation (direct + diffuse) received on a horizontal surface. It provides the most commonly used metric for solar energy system design.</a:t>
            </a:r>
            <a:endParaRPr lang="et-EE">
              <a:latin typeface="Calibri" panose="020F0502020204030204" pitchFamily="34" charset="0"/>
              <a:ea typeface="Calibri" panose="020F0502020204030204" pitchFamily="34" charset="0"/>
              <a:cs typeface="Calibri" panose="020F0502020204030204" pitchFamily="34" charset="0"/>
            </a:endParaRPr>
          </a:p>
          <a:p>
            <a:endParaRPr lang="en-GB">
              <a:latin typeface="Calibri" panose="020F0502020204030204" pitchFamily="34" charset="0"/>
              <a:ea typeface="Calibri" panose="020F0502020204030204" pitchFamily="34" charset="0"/>
              <a:cs typeface="Calibri" panose="020F0502020204030204" pitchFamily="34" charset="0"/>
            </a:endParaRPr>
          </a:p>
          <a:p>
            <a:r>
              <a:rPr lang="en-GB" sz="2400" b="1">
                <a:latin typeface="Calibri" panose="020F0502020204030204" pitchFamily="34" charset="0"/>
                <a:ea typeface="Calibri" panose="020F0502020204030204" pitchFamily="34" charset="0"/>
                <a:cs typeface="Calibri" panose="020F0502020204030204" pitchFamily="34" charset="0"/>
              </a:rPr>
              <a:t>Pyrheliometer</a:t>
            </a:r>
            <a:r>
              <a:rPr lang="et-EE" sz="2400" b="1">
                <a:latin typeface="Calibri" panose="020F0502020204030204" pitchFamily="34" charset="0"/>
                <a:ea typeface="Calibri" panose="020F0502020204030204" pitchFamily="34" charset="0"/>
                <a:cs typeface="Calibri" panose="020F0502020204030204" pitchFamily="34" charset="0"/>
              </a:rPr>
              <a:t>: </a:t>
            </a:r>
            <a:r>
              <a:rPr lang="en-GB">
                <a:latin typeface="Calibri" panose="020F0502020204030204" pitchFamily="34" charset="0"/>
                <a:ea typeface="Calibri" panose="020F0502020204030204" pitchFamily="34" charset="0"/>
                <a:cs typeface="Calibri" panose="020F0502020204030204" pitchFamily="34" charset="0"/>
              </a:rPr>
              <a:t>Measures </a:t>
            </a:r>
            <a:r>
              <a:rPr lang="en-GB" b="1">
                <a:latin typeface="Calibri" panose="020F0502020204030204" pitchFamily="34" charset="0"/>
                <a:ea typeface="Calibri" panose="020F0502020204030204" pitchFamily="34" charset="0"/>
                <a:cs typeface="Calibri" panose="020F0502020204030204" pitchFamily="34" charset="0"/>
              </a:rPr>
              <a:t>Direct Normal Irradiance (DNI)</a:t>
            </a:r>
            <a:r>
              <a:rPr lang="en-GB">
                <a:latin typeface="Calibri" panose="020F0502020204030204" pitchFamily="34" charset="0"/>
                <a:ea typeface="Calibri" panose="020F0502020204030204" pitchFamily="34" charset="0"/>
                <a:cs typeface="Calibri" panose="020F0502020204030204" pitchFamily="34" charset="0"/>
              </a:rPr>
              <a:t> by capturing only the direct beam of sunlight within a narrow field of view. It is mounted on a sun tracker to ensure continuous alignment with the solar disk.</a:t>
            </a:r>
            <a:endParaRPr lang="et-EE">
              <a:latin typeface="Calibri" panose="020F0502020204030204" pitchFamily="34" charset="0"/>
              <a:ea typeface="Calibri" panose="020F0502020204030204" pitchFamily="34" charset="0"/>
              <a:cs typeface="Calibri" panose="020F0502020204030204" pitchFamily="34" charset="0"/>
            </a:endParaRPr>
          </a:p>
          <a:p>
            <a:endParaRPr lang="en-GB">
              <a:latin typeface="Calibri" panose="020F0502020204030204" pitchFamily="34" charset="0"/>
              <a:ea typeface="Calibri" panose="020F0502020204030204" pitchFamily="34" charset="0"/>
              <a:cs typeface="Calibri" panose="020F0502020204030204" pitchFamily="34" charset="0"/>
            </a:endParaRPr>
          </a:p>
          <a:p>
            <a:r>
              <a:rPr lang="en-GB" sz="2400" b="1">
                <a:latin typeface="Calibri" panose="020F0502020204030204" pitchFamily="34" charset="0"/>
                <a:ea typeface="Calibri" panose="020F0502020204030204" pitchFamily="34" charset="0"/>
                <a:cs typeface="Calibri" panose="020F0502020204030204" pitchFamily="34" charset="0"/>
              </a:rPr>
              <a:t>Shaded Pyranometer</a:t>
            </a:r>
            <a:r>
              <a:rPr lang="et-EE" sz="2400" b="1">
                <a:latin typeface="Calibri" panose="020F0502020204030204" pitchFamily="34" charset="0"/>
                <a:ea typeface="Calibri" panose="020F0502020204030204" pitchFamily="34" charset="0"/>
                <a:cs typeface="Calibri" panose="020F0502020204030204" pitchFamily="34" charset="0"/>
              </a:rPr>
              <a:t>: </a:t>
            </a:r>
            <a:r>
              <a:rPr lang="en-GB">
                <a:latin typeface="Calibri" panose="020F0502020204030204" pitchFamily="34" charset="0"/>
                <a:ea typeface="Calibri" panose="020F0502020204030204" pitchFamily="34" charset="0"/>
                <a:cs typeface="Calibri" panose="020F0502020204030204" pitchFamily="34" charset="0"/>
              </a:rPr>
              <a:t>Records </a:t>
            </a:r>
            <a:r>
              <a:rPr lang="en-GB" b="1">
                <a:latin typeface="Calibri" panose="020F0502020204030204" pitchFamily="34" charset="0"/>
                <a:ea typeface="Calibri" panose="020F0502020204030204" pitchFamily="34" charset="0"/>
                <a:cs typeface="Calibri" panose="020F0502020204030204" pitchFamily="34" charset="0"/>
              </a:rPr>
              <a:t>Diffuse Horizontal Irradiance (DHI)</a:t>
            </a:r>
            <a:r>
              <a:rPr lang="en-GB">
                <a:latin typeface="Calibri" panose="020F0502020204030204" pitchFamily="34" charset="0"/>
                <a:ea typeface="Calibri" panose="020F0502020204030204" pitchFamily="34" charset="0"/>
                <a:cs typeface="Calibri" panose="020F0502020204030204" pitchFamily="34" charset="0"/>
              </a:rPr>
              <a:t> by blocking the direct solar beam using a shading device (ring or ball). This allows only the scattered portion of radiation from the sky to be measured</a:t>
            </a:r>
          </a:p>
          <a:p>
            <a:endParaRPr lang="en-GB" sz="2400">
              <a:latin typeface="Calibri" panose="020F0502020204030204" pitchFamily="34" charset="0"/>
              <a:ea typeface="Calibri" panose="020F0502020204030204" pitchFamily="34" charset="0"/>
              <a:cs typeface="Calibri" panose="020F0502020204030204" pitchFamily="34" charset="0"/>
            </a:endParaRPr>
          </a:p>
        </p:txBody>
      </p:sp>
      <p:sp>
        <p:nvSpPr>
          <p:cNvPr id="5" name="Date Placeholder 4">
            <a:extLst>
              <a:ext uri="{FF2B5EF4-FFF2-40B4-BE49-F238E27FC236}">
                <a16:creationId xmlns:a16="http://schemas.microsoft.com/office/drawing/2014/main" id="{E7A4A3AD-DDD4-B297-5CAF-1E6E7277D9B6}"/>
              </a:ext>
            </a:extLst>
          </p:cNvPr>
          <p:cNvSpPr>
            <a:spLocks noGrp="1"/>
          </p:cNvSpPr>
          <p:nvPr>
            <p:ph type="dt" sz="half" idx="2"/>
          </p:nvPr>
        </p:nvSpPr>
        <p:spPr/>
        <p:txBody>
          <a:bodyPr/>
          <a:lstStyle/>
          <a:p>
            <a:fld id="{42D585D0-7239-4D09-98F3-435AD4A85699}" type="datetime1">
              <a:rPr lang="en-US" smtClean="0"/>
              <a:t>5/18/2026</a:t>
            </a:fld>
            <a:endParaRPr lang="et-EE"/>
          </a:p>
        </p:txBody>
      </p:sp>
      <p:pic>
        <p:nvPicPr>
          <p:cNvPr id="3" name="Picture 2">
            <a:extLst>
              <a:ext uri="{FF2B5EF4-FFF2-40B4-BE49-F238E27FC236}">
                <a16:creationId xmlns:a16="http://schemas.microsoft.com/office/drawing/2014/main" id="{9DC01058-23CF-4564-DFCB-322CC17A6E7B}"/>
              </a:ext>
            </a:extLst>
          </p:cNvPr>
          <p:cNvPicPr>
            <a:picLocks noChangeAspect="1"/>
          </p:cNvPicPr>
          <p:nvPr/>
        </p:nvPicPr>
        <p:blipFill>
          <a:blip r:embed="rId2"/>
          <a:stretch>
            <a:fillRect/>
          </a:stretch>
        </p:blipFill>
        <p:spPr>
          <a:xfrm>
            <a:off x="7293863" y="3059357"/>
            <a:ext cx="4216417" cy="3267724"/>
          </a:xfrm>
          <a:prstGeom prst="rect">
            <a:avLst/>
          </a:prstGeom>
        </p:spPr>
      </p:pic>
      <p:pic>
        <p:nvPicPr>
          <p:cNvPr id="7" name="Picture 6">
            <a:extLst>
              <a:ext uri="{FF2B5EF4-FFF2-40B4-BE49-F238E27FC236}">
                <a16:creationId xmlns:a16="http://schemas.microsoft.com/office/drawing/2014/main" id="{C67CA2CF-C111-EB31-7583-76A0A28CDCCF}"/>
              </a:ext>
            </a:extLst>
          </p:cNvPr>
          <p:cNvPicPr>
            <a:picLocks noChangeAspect="1"/>
          </p:cNvPicPr>
          <p:nvPr/>
        </p:nvPicPr>
        <p:blipFill>
          <a:blip r:embed="rId3"/>
          <a:stretch>
            <a:fillRect/>
          </a:stretch>
        </p:blipFill>
        <p:spPr>
          <a:xfrm>
            <a:off x="7293863" y="282045"/>
            <a:ext cx="4059937" cy="2748043"/>
          </a:xfrm>
          <a:prstGeom prst="rect">
            <a:avLst/>
          </a:prstGeom>
        </p:spPr>
      </p:pic>
    </p:spTree>
    <p:extLst>
      <p:ext uri="{BB962C8B-B14F-4D97-AF65-F5344CB8AC3E}">
        <p14:creationId xmlns:p14="http://schemas.microsoft.com/office/powerpoint/2010/main" val="1552568706"/>
      </p:ext>
    </p:extLst>
  </p:cSld>
  <p:clrMapOvr>
    <a:masterClrMapping/>
  </p:clrMapOvr>
</p:sld>
</file>

<file path=ppt/theme/theme1.xml><?xml version="1.0" encoding="utf-8"?>
<a:theme xmlns:a="http://schemas.openxmlformats.org/drawingml/2006/main" name="Office'i kujundus">
  <a:themeElements>
    <a:clrScheme name="TalTech">
      <a:dk1>
        <a:srgbClr val="000000"/>
      </a:dk1>
      <a:lt1>
        <a:srgbClr val="FFFFFF"/>
      </a:lt1>
      <a:dk2>
        <a:srgbClr val="332B60"/>
      </a:dk2>
      <a:lt2>
        <a:srgbClr val="DADAE4"/>
      </a:lt2>
      <a:accent1>
        <a:srgbClr val="E4067E"/>
      </a:accent1>
      <a:accent2>
        <a:srgbClr val="9396B0"/>
      </a:accent2>
      <a:accent3>
        <a:srgbClr val="AB1352"/>
      </a:accent3>
      <a:accent4>
        <a:srgbClr val="4FBFD3"/>
      </a:accent4>
      <a:accent5>
        <a:srgbClr val="332B60"/>
      </a:accent5>
      <a:accent6>
        <a:srgbClr val="DADAE4"/>
      </a:accent6>
      <a:hlink>
        <a:srgbClr val="AB1352"/>
      </a:hlink>
      <a:folHlink>
        <a:srgbClr val="AB1352"/>
      </a:folHlink>
    </a:clrScheme>
    <a:fontScheme name="TTÜ">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wrap="square" rtlCol="0" anchor="ctr">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alTech_Energiatehnoloogia instituut_16-9_EST_04-03-2024_PÕHI" id="{75EF1273-478E-4919-AD3C-3224BD9FE0C9}" vid="{508AEA35-837F-4999-A96B-EAE8A9E3E1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6BE34EF795964EBEBB5762129ED0A1" ma:contentTypeVersion="8" ma:contentTypeDescription="Create a new document." ma:contentTypeScope="" ma:versionID="20de0b6910408b8b985ed85ca9244676">
  <xsd:schema xmlns:xsd="http://www.w3.org/2001/XMLSchema" xmlns:xs="http://www.w3.org/2001/XMLSchema" xmlns:p="http://schemas.microsoft.com/office/2006/metadata/properties" xmlns:ns2="d0057469-f739-4523-a9ef-4df6a86f0f01" targetNamespace="http://schemas.microsoft.com/office/2006/metadata/properties" ma:root="true" ma:fieldsID="fe6fc248a601cac157cb87e5f2209937" ns2:_="">
    <xsd:import namespace="d0057469-f739-4523-a9ef-4df6a86f0f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057469-f739-4523-a9ef-4df6a86f0f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E91A1DB-9A8D-44BA-92AC-DD41B8C418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057469-f739-4523-a9ef-4df6a86f0f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02A9512-3FD4-4482-8206-917AEA3004DA}">
  <ds:schemaRefs>
    <ds:schemaRef ds:uri="http://schemas.microsoft.com/sharepoint/v3/contenttype/forms"/>
  </ds:schemaRefs>
</ds:datastoreItem>
</file>

<file path=customXml/itemProps3.xml><?xml version="1.0" encoding="utf-8"?>
<ds:datastoreItem xmlns:ds="http://schemas.openxmlformats.org/officeDocument/2006/customXml" ds:itemID="{9D263337-7075-4F5A-810F-A425345302EA}">
  <ds:schemaRefs>
    <ds:schemaRef ds:uri="716936d5-095f-4d60-8b47-9fd80a5e1636"/>
    <ds:schemaRef ds:uri="8b62d5e0-0289-4579-9876-7c3c921c3746"/>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2322</Words>
  <Application>Microsoft Office PowerPoint</Application>
  <PresentationFormat>Widescreen</PresentationFormat>
  <Paragraphs>202</Paragraphs>
  <Slides>28</Slides>
  <Notes>19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Calibri Light</vt:lpstr>
      <vt:lpstr>Cambria Math</vt:lpstr>
      <vt:lpstr>Times New Roman</vt:lpstr>
      <vt:lpstr>Verdana</vt:lpstr>
      <vt:lpstr>Wingdings</vt:lpstr>
      <vt:lpstr>Office'i kujundus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Tallinn University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PowerPointi esitlus</dc:title>
  <dc:creator>Anu Teder</dc:creator>
  <cp:lastModifiedBy>Alejandro Lyons Cerón</cp:lastModifiedBy>
  <cp:revision>6</cp:revision>
  <dcterms:created xsi:type="dcterms:W3CDTF">2024-04-02T13:20:22Z</dcterms:created>
  <dcterms:modified xsi:type="dcterms:W3CDTF">2026-05-18T06:44:30Z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9643374</vt:lpwstr>
  </property>
  <property fmtid="{D5CDD505-2E9C-101B-9397-08002B2CF9AE}" pid="3" name="NXPowerLiteSettings">
    <vt:lpwstr>C780073804F000</vt:lpwstr>
  </property>
  <property fmtid="{D5CDD505-2E9C-101B-9397-08002B2CF9AE}" pid="4" name="NXPowerLiteVersion">
    <vt:lpwstr>D8.0.4</vt:lpwstr>
  </property>
  <property fmtid="{D5CDD505-2E9C-101B-9397-08002B2CF9AE}" pid="5" name="ContentTypeId">
    <vt:lpwstr>0x010100DA6BE34EF795964EBEBB5762129ED0A1</vt:lpwstr>
  </property>
  <property fmtid="{D5CDD505-2E9C-101B-9397-08002B2CF9AE}" pid="6" name="MediaServiceImageTags">
    <vt:lpwstr/>
  </property>
</Properties>
</file>