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3"/>
  </p:notesMasterIdLst>
  <p:handoutMasterIdLst>
    <p:handoutMasterId r:id="rId54"/>
  </p:handoutMasterIdLst>
  <p:sldIdLst>
    <p:sldId id="306" r:id="rId6"/>
    <p:sldId id="578" r:id="rId7"/>
    <p:sldId id="576" r:id="rId8"/>
    <p:sldId id="389" r:id="rId9"/>
    <p:sldId id="443" r:id="rId10"/>
    <p:sldId id="577" r:id="rId11"/>
    <p:sldId id="567" r:id="rId12"/>
    <p:sldId id="489" r:id="rId13"/>
    <p:sldId id="504" r:id="rId14"/>
    <p:sldId id="570" r:id="rId15"/>
    <p:sldId id="571" r:id="rId16"/>
    <p:sldId id="572" r:id="rId17"/>
    <p:sldId id="573" r:id="rId18"/>
    <p:sldId id="574" r:id="rId19"/>
    <p:sldId id="510" r:id="rId20"/>
    <p:sldId id="554" r:id="rId21"/>
    <p:sldId id="555" r:id="rId22"/>
    <p:sldId id="575" r:id="rId23"/>
    <p:sldId id="488" r:id="rId24"/>
    <p:sldId id="540" r:id="rId25"/>
    <p:sldId id="541" r:id="rId26"/>
    <p:sldId id="542" r:id="rId27"/>
    <p:sldId id="558" r:id="rId28"/>
    <p:sldId id="543" r:id="rId29"/>
    <p:sldId id="544" r:id="rId30"/>
    <p:sldId id="545" r:id="rId31"/>
    <p:sldId id="546" r:id="rId32"/>
    <p:sldId id="547" r:id="rId33"/>
    <p:sldId id="559" r:id="rId34"/>
    <p:sldId id="564" r:id="rId35"/>
    <p:sldId id="565" r:id="rId36"/>
    <p:sldId id="549" r:id="rId37"/>
    <p:sldId id="560" r:id="rId38"/>
    <p:sldId id="550" r:id="rId39"/>
    <p:sldId id="551" r:id="rId40"/>
    <p:sldId id="561" r:id="rId41"/>
    <p:sldId id="503" r:id="rId42"/>
    <p:sldId id="552" r:id="rId43"/>
    <p:sldId id="563" r:id="rId44"/>
    <p:sldId id="553" r:id="rId45"/>
    <p:sldId id="569" r:id="rId46"/>
    <p:sldId id="455" r:id="rId47"/>
    <p:sldId id="456" r:id="rId48"/>
    <p:sldId id="457" r:id="rId49"/>
    <p:sldId id="487" r:id="rId50"/>
    <p:sldId id="486" r:id="rId51"/>
    <p:sldId id="309" r:id="rId5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2C2A"/>
    <a:srgbClr val="5F7530"/>
    <a:srgbClr val="890F00"/>
    <a:srgbClr val="E9EDF4"/>
    <a:srgbClr val="4D3B62"/>
    <a:srgbClr val="276A7C"/>
    <a:srgbClr val="729ACA"/>
    <a:srgbClr val="B65708"/>
    <a:srgbClr val="FD001F"/>
    <a:srgbClr val="FF1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A46123-9211-48CB-AE2B-84111294C096}" v="1" dt="2026-05-04T16:29:44.28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96" autoAdjust="0"/>
    <p:restoredTop sz="93705" autoAdjust="0"/>
  </p:normalViewPr>
  <p:slideViewPr>
    <p:cSldViewPr snapToGrid="0">
      <p:cViewPr varScale="1">
        <p:scale>
          <a:sx n="116" d="100"/>
          <a:sy n="116" d="100"/>
        </p:scale>
        <p:origin x="132" y="88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modSld">
      <pc:chgData name="Wojciech Kustra" userId="afebd3d0-216b-4c4f-8992-1bf1fda6d5e8" providerId="ADAL" clId="{1D307E72-7901-4E61-A01B-3C4232ABCF63}" dt="2026-05-04T16:29:49.329" v="1" actId="700"/>
      <pc:docMkLst>
        <pc:docMk/>
      </pc:docMkLst>
      <pc:sldChg chg="delSp new mod modClrScheme chgLayout">
        <pc:chgData name="Wojciech Kustra" userId="afebd3d0-216b-4c4f-8992-1bf1fda6d5e8" providerId="ADAL" clId="{1D307E72-7901-4E61-A01B-3C4232ABCF63}" dt="2026-05-04T16:29:49.329" v="1" actId="700"/>
        <pc:sldMkLst>
          <pc:docMk/>
          <pc:sldMk cId="1316432975" sldId="578"/>
        </pc:sldMkLst>
        <pc:spChg chg="del">
          <ac:chgData name="Wojciech Kustra" userId="afebd3d0-216b-4c4f-8992-1bf1fda6d5e8" providerId="ADAL" clId="{1D307E72-7901-4E61-A01B-3C4232ABCF63}" dt="2026-05-04T16:29:49.329" v="1" actId="700"/>
          <ac:spMkLst>
            <pc:docMk/>
            <pc:sldMk cId="1316432975" sldId="578"/>
            <ac:spMk id="2" creationId="{8C5DB5AF-2B44-1006-0286-60DF8B0B9196}"/>
          </ac:spMkLst>
        </pc:spChg>
        <pc:spChg chg="del">
          <ac:chgData name="Wojciech Kustra" userId="afebd3d0-216b-4c4f-8992-1bf1fda6d5e8" providerId="ADAL" clId="{1D307E72-7901-4E61-A01B-3C4232ABCF63}" dt="2026-05-04T16:29:49.329" v="1" actId="700"/>
          <ac:spMkLst>
            <pc:docMk/>
            <pc:sldMk cId="1316432975" sldId="578"/>
            <ac:spMk id="3" creationId="{BA69E25B-0EC8-03D4-9384-6353D617DC0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Module 1</c:v>
                </c:pt>
                <c:pt idx="1">
                  <c:v>Module 2</c:v>
                </c:pt>
                <c:pt idx="2">
                  <c:v>Module 3</c:v>
                </c:pt>
                <c:pt idx="3">
                  <c:v>Module 4</c:v>
                </c:pt>
                <c:pt idx="4">
                  <c:v>Module 5</c:v>
                </c:pt>
                <c:pt idx="5">
                  <c:v>Module 6</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57-498C-9143-C3A6AA6396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57-498C-9143-C3A6AA6396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457-498C-9143-C3A6AA63967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457-498C-9143-C3A6AA63967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457-498C-9143-C3A6AA63967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457-498C-9143-C3A6AA639671}"/>
              </c:ext>
            </c:extLst>
          </c:dPt>
          <c:cat>
            <c:strRef>
              <c:f>Sheet1!$A$2:$A$7</c:f>
              <c:strCache>
                <c:ptCount val="6"/>
                <c:pt idx="0">
                  <c:v>Module 1</c:v>
                </c:pt>
                <c:pt idx="1">
                  <c:v>Module 2</c:v>
                </c:pt>
                <c:pt idx="2">
                  <c:v>Module 3</c:v>
                </c:pt>
                <c:pt idx="3">
                  <c:v>Module 4</c:v>
                </c:pt>
                <c:pt idx="4">
                  <c:v>Module 5</c:v>
                </c:pt>
                <c:pt idx="5">
                  <c:v>Module 6</c:v>
                </c:pt>
              </c:strCache>
            </c:strRef>
          </c:cat>
          <c:val>
            <c:numRef>
              <c:f>Sheet1!$B$2:$B$7</c:f>
              <c:numCache>
                <c:formatCode>General</c:formatCode>
                <c:ptCount val="6"/>
                <c:pt idx="0">
                  <c:v>10</c:v>
                </c:pt>
                <c:pt idx="1">
                  <c:v>20</c:v>
                </c:pt>
                <c:pt idx="2">
                  <c:v>20</c:v>
                </c:pt>
                <c:pt idx="3">
                  <c:v>20</c:v>
                </c:pt>
                <c:pt idx="4">
                  <c:v>20</c:v>
                </c:pt>
                <c:pt idx="5">
                  <c:v>10</c:v>
                </c:pt>
              </c:numCache>
            </c:numRef>
          </c:val>
          <c:extLst>
            <c:ext xmlns:c16="http://schemas.microsoft.com/office/drawing/2014/chart" uri="{C3380CC4-5D6E-409C-BE32-E72D297353CC}">
              <c16:uniqueId val="{0000000C-3457-498C-9143-C3A6AA63967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846-44CA-8353-2903D107900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846-44CA-8353-2903D107900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846-44CA-8353-2903D107900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846-44CA-8353-2903D107900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846-44CA-8353-2903D107900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9D8-4BB8-AD83-681389E36AA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9D8-4BB8-AD83-681389E36AA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9D8-4BB8-AD83-681389E36AA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9D8-4BB8-AD83-681389E36AA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9D8-4BB8-AD83-681389E36AA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69D8-4BB8-AD83-681389E36AAC}"/>
              </c:ext>
            </c:extLst>
          </c:dPt>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Sheet1!$B$2:$B$12</c:f>
              <c:numCache>
                <c:formatCode>General</c:formatCode>
                <c:ptCount val="11"/>
                <c:pt idx="0">
                  <c:v>10</c:v>
                </c:pt>
                <c:pt idx="1">
                  <c:v>10</c:v>
                </c:pt>
                <c:pt idx="2">
                  <c:v>10</c:v>
                </c:pt>
                <c:pt idx="3">
                  <c:v>20</c:v>
                </c:pt>
                <c:pt idx="4">
                  <c:v>10</c:v>
                </c:pt>
                <c:pt idx="5">
                  <c:v>15</c:v>
                </c:pt>
                <c:pt idx="6">
                  <c:v>15</c:v>
                </c:pt>
                <c:pt idx="7">
                  <c:v>45</c:v>
                </c:pt>
                <c:pt idx="8">
                  <c:v>15</c:v>
                </c:pt>
                <c:pt idx="9">
                  <c:v>15</c:v>
                </c:pt>
                <c:pt idx="10">
                  <c:v>15</c:v>
                </c:pt>
              </c:numCache>
            </c:numRef>
          </c:val>
          <c:extLst>
            <c:ext xmlns:c16="http://schemas.microsoft.com/office/drawing/2014/chart" uri="{C3380CC4-5D6E-409C-BE32-E72D297353CC}">
              <c16:uniqueId val="{0000000A-2846-44CA-8353-2903D107900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303-4396-ACEB-55EEA703B9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303-4396-ACEB-55EEA703B9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303-4396-ACEB-55EEA703B98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303-4396-ACEB-55EEA703B98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303-4396-ACEB-55EEA703B98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303-4396-ACEB-55EEA703B98D}"/>
              </c:ext>
            </c:extLst>
          </c:dPt>
          <c:val>
            <c:numRef>
              <c:f>Sheet1!$B$2:$B$7</c:f>
              <c:numCache>
                <c:formatCode>General</c:formatCode>
                <c:ptCount val="6"/>
                <c:pt idx="0">
                  <c:v>10</c:v>
                </c:pt>
                <c:pt idx="1">
                  <c:v>10</c:v>
                </c:pt>
                <c:pt idx="2">
                  <c:v>10</c:v>
                </c:pt>
                <c:pt idx="3">
                  <c:v>15</c:v>
                </c:pt>
                <c:pt idx="4">
                  <c:v>80</c:v>
                </c:pt>
                <c:pt idx="5">
                  <c:v>10</c:v>
                </c:pt>
              </c:numCache>
            </c:numRef>
          </c:val>
          <c:extLst>
            <c:ext xmlns:c16="http://schemas.microsoft.com/office/drawing/2014/chart" uri="{C3380CC4-5D6E-409C-BE32-E72D297353CC}">
              <c16:uniqueId val="{00000016-B303-4396-ACEB-55EEA703B98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B5-40C3-8904-7D0DA00FFF0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9B5-40C3-8904-7D0DA00FFF0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9B5-40C3-8904-7D0DA00FFF0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9B5-40C3-8904-7D0DA00FFF0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9B5-40C3-8904-7D0DA00FFF04}"/>
              </c:ext>
            </c:extLst>
          </c:dPt>
          <c:cat>
            <c:numRef>
              <c:f>Sheet1!$A$2:$A$12</c:f>
              <c:numCache>
                <c:formatCode>General</c:formatCode>
                <c:ptCount val="5"/>
                <c:pt idx="0">
                  <c:v>1</c:v>
                </c:pt>
                <c:pt idx="1">
                  <c:v>2</c:v>
                </c:pt>
                <c:pt idx="2">
                  <c:v>3</c:v>
                </c:pt>
                <c:pt idx="3">
                  <c:v>4</c:v>
                </c:pt>
                <c:pt idx="4">
                  <c:v>5</c:v>
                </c:pt>
              </c:numCache>
              <c:extLst/>
            </c:numRef>
          </c:cat>
          <c:val>
            <c:numRef>
              <c:f>Sheet1!$B$2:$B$12</c:f>
              <c:numCache>
                <c:formatCode>General</c:formatCode>
                <c:ptCount val="5"/>
                <c:pt idx="0">
                  <c:v>15</c:v>
                </c:pt>
                <c:pt idx="1">
                  <c:v>30</c:v>
                </c:pt>
                <c:pt idx="2">
                  <c:v>45</c:v>
                </c:pt>
                <c:pt idx="3">
                  <c:v>30</c:v>
                </c:pt>
                <c:pt idx="4">
                  <c:v>15</c:v>
                </c:pt>
              </c:numCache>
              <c:extLst/>
            </c:numRef>
          </c:val>
          <c:extLst>
            <c:ext xmlns:c16="http://schemas.microsoft.com/office/drawing/2014/chart" uri="{C3380CC4-5D6E-409C-BE32-E72D297353CC}">
              <c16:uniqueId val="{00000016-D9B5-40C3-8904-7D0DA00FFF0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32D-4DE0-9151-DE815FA9CF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32D-4DE0-9151-DE815FA9CF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32D-4DE0-9151-DE815FA9CF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32D-4DE0-9151-DE815FA9CF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32D-4DE0-9151-DE815FA9CF8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32D-4DE0-9151-DE815FA9CF8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32D-4DE0-9151-DE815FA9CF8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32D-4DE0-9151-DE815FA9CF8C}"/>
              </c:ext>
            </c:extLst>
          </c:dPt>
          <c:cat>
            <c:numRef>
              <c:f>Sheet1!$A$2:$A$12</c:f>
              <c:numCache>
                <c:formatCode>General</c:formatCode>
                <c:ptCount val="8"/>
                <c:pt idx="0">
                  <c:v>1</c:v>
                </c:pt>
                <c:pt idx="1">
                  <c:v>2</c:v>
                </c:pt>
                <c:pt idx="2">
                  <c:v>3</c:v>
                </c:pt>
                <c:pt idx="3">
                  <c:v>4</c:v>
                </c:pt>
                <c:pt idx="4">
                  <c:v>5</c:v>
                </c:pt>
                <c:pt idx="5">
                  <c:v>6</c:v>
                </c:pt>
                <c:pt idx="6">
                  <c:v>7</c:v>
                </c:pt>
                <c:pt idx="7">
                  <c:v>8</c:v>
                </c:pt>
              </c:numCache>
            </c:numRef>
          </c:cat>
          <c:val>
            <c:numRef>
              <c:f>Sheet1!$B$2:$B$12</c:f>
              <c:numCache>
                <c:formatCode>General</c:formatCode>
                <c:ptCount val="8"/>
                <c:pt idx="0">
                  <c:v>10</c:v>
                </c:pt>
                <c:pt idx="1">
                  <c:v>15</c:v>
                </c:pt>
                <c:pt idx="2">
                  <c:v>10</c:v>
                </c:pt>
                <c:pt idx="3">
                  <c:v>10</c:v>
                </c:pt>
                <c:pt idx="4">
                  <c:v>30</c:v>
                </c:pt>
                <c:pt idx="5">
                  <c:v>30</c:v>
                </c:pt>
                <c:pt idx="6">
                  <c:v>20</c:v>
                </c:pt>
                <c:pt idx="7">
                  <c:v>10</c:v>
                </c:pt>
              </c:numCache>
            </c:numRef>
          </c:val>
          <c:extLst>
            <c:ext xmlns:c16="http://schemas.microsoft.com/office/drawing/2014/chart" uri="{C3380CC4-5D6E-409C-BE32-E72D297353CC}">
              <c16:uniqueId val="{00000016-232D-4DE0-9151-DE815FA9CF8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E90-4777-AEA0-DECC63BDB0B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E90-4777-AEA0-DECC63BDB0B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E90-4777-AEA0-DECC63BDB0B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E90-4777-AEA0-DECC63BDB0B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E90-4777-AEA0-DECC63BDB0B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E90-4777-AEA0-DECC63BDB0B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E90-4777-AEA0-DECC63BDB0B8}"/>
              </c:ext>
            </c:extLst>
          </c:dPt>
          <c:val>
            <c:numRef>
              <c:f>Sheet1!$B$3:$B$9</c:f>
              <c:numCache>
                <c:formatCode>General</c:formatCode>
                <c:ptCount val="7"/>
                <c:pt idx="0">
                  <c:v>10</c:v>
                </c:pt>
                <c:pt idx="1">
                  <c:v>15</c:v>
                </c:pt>
                <c:pt idx="2">
                  <c:v>35</c:v>
                </c:pt>
                <c:pt idx="3">
                  <c:v>25</c:v>
                </c:pt>
                <c:pt idx="4">
                  <c:v>20</c:v>
                </c:pt>
                <c:pt idx="5">
                  <c:v>20</c:v>
                </c:pt>
                <c:pt idx="6">
                  <c:v>10</c:v>
                </c:pt>
              </c:numCache>
            </c:numRef>
          </c:val>
          <c:extLst>
            <c:ext xmlns:c16="http://schemas.microsoft.com/office/drawing/2014/chart" uri="{C3380CC4-5D6E-409C-BE32-E72D297353CC}">
              <c16:uniqueId val="{00000016-AE90-4777-AEA0-DECC63BDB0B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41592987693521449"/>
          <c:h val="7.791835559926126E-2"/>
        </c:manualLayout>
      </c:layout>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C6-475A-8D28-B58AF01C04F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C6-475A-8D28-B58AF01C04F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C6-475A-8D28-B58AF01C04F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C6-475A-8D28-B58AF01C04F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69B-4E30-9407-FF7CDC39E65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69B-4E30-9407-FF7CDC39E65A}"/>
              </c:ext>
            </c:extLst>
          </c:dPt>
          <c:val>
            <c:numRef>
              <c:f>Sheet1!$B$2:$B$7</c:f>
              <c:numCache>
                <c:formatCode>General</c:formatCode>
                <c:ptCount val="6"/>
                <c:pt idx="0">
                  <c:v>10</c:v>
                </c:pt>
                <c:pt idx="1">
                  <c:v>10</c:v>
                </c:pt>
                <c:pt idx="2">
                  <c:v>30</c:v>
                </c:pt>
                <c:pt idx="3">
                  <c:v>55</c:v>
                </c:pt>
                <c:pt idx="4">
                  <c:v>55</c:v>
                </c:pt>
                <c:pt idx="5">
                  <c:v>20</c:v>
                </c:pt>
              </c:numCache>
            </c:numRef>
          </c:val>
          <c:extLst>
            <c:ext xmlns:c16="http://schemas.microsoft.com/office/drawing/2014/chart" uri="{C3380CC4-5D6E-409C-BE32-E72D297353CC}">
              <c16:uniqueId val="{00000016-FEC6-475A-8D28-B58AF01C04F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32710359454365706"/>
          <c:y val="0.88781330199314035"/>
          <c:w val="0.35651126511119013"/>
          <c:h val="7.791835559926126E-2"/>
        </c:manualLayout>
      </c:layout>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Sheet1!$A$2:$A$13</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7A7-4950-B601-0ED798CA18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7A7-4950-B601-0ED798CA18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7A7-4950-B601-0ED798CA18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7A7-4950-B601-0ED798CA18C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7A7-4950-B601-0ED798CA18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7A7-4950-B601-0ED798CA18C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7A7-4950-B601-0ED798CA18C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7A7-4950-B601-0ED798CA18C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7A7-4950-B601-0ED798CA18C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7A7-4950-B601-0ED798CA18C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7A7-4950-B601-0ED798CA18CC}"/>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12E2-4DBC-ACDE-E7D3765129B7}"/>
              </c:ext>
            </c:extLst>
          </c:dPt>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Sheet1!$B$2:$B$13</c:f>
              <c:numCache>
                <c:formatCode>General</c:formatCode>
                <c:ptCount val="12"/>
                <c:pt idx="0">
                  <c:v>5</c:v>
                </c:pt>
                <c:pt idx="1">
                  <c:v>5</c:v>
                </c:pt>
                <c:pt idx="2">
                  <c:v>5</c:v>
                </c:pt>
                <c:pt idx="3">
                  <c:v>5</c:v>
                </c:pt>
                <c:pt idx="4">
                  <c:v>5</c:v>
                </c:pt>
                <c:pt idx="5">
                  <c:v>20</c:v>
                </c:pt>
                <c:pt idx="6">
                  <c:v>10</c:v>
                </c:pt>
                <c:pt idx="7">
                  <c:v>15</c:v>
                </c:pt>
                <c:pt idx="8">
                  <c:v>15</c:v>
                </c:pt>
                <c:pt idx="9">
                  <c:v>10</c:v>
                </c:pt>
                <c:pt idx="10">
                  <c:v>10</c:v>
                </c:pt>
                <c:pt idx="11">
                  <c:v>30</c:v>
                </c:pt>
              </c:numCache>
            </c:numRef>
          </c:val>
          <c:extLst>
            <c:ext xmlns:c16="http://schemas.microsoft.com/office/drawing/2014/chart" uri="{C3380CC4-5D6E-409C-BE32-E72D297353CC}">
              <c16:uniqueId val="{00000016-B7A7-4950-B601-0ED798CA18C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Sheet1!$A$2:$A$14</c:f>
              <c:strCache>
                <c:ptCount val="13"/>
                <c:pt idx="0">
                  <c:v>1</c:v>
                </c:pt>
                <c:pt idx="1">
                  <c:v>2</c:v>
                </c:pt>
                <c:pt idx="2">
                  <c:v>3</c:v>
                </c:pt>
                <c:pt idx="3">
                  <c:v>4</c:v>
                </c:pt>
                <c:pt idx="4">
                  <c:v>5</c:v>
                </c:pt>
                <c:pt idx="5">
                  <c:v>6</c:v>
                </c:pt>
                <c:pt idx="6">
                  <c:v>7</c:v>
                </c:pt>
                <c:pt idx="7">
                  <c:v>8</c:v>
                </c:pt>
                <c:pt idx="8">
                  <c:v>9</c:v>
                </c:pt>
                <c:pt idx="9">
                  <c:v>10</c:v>
                </c:pt>
                <c:pt idx="10">
                  <c:v>11</c:v>
                </c:pt>
                <c:pt idx="11">
                  <c:v>12</c:v>
                </c:pt>
                <c:pt idx="12">
                  <c:v>13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FF5-462E-BB8D-D6D96B74C0B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F5-462E-BB8D-D6D96B74C0B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FF5-462E-BB8D-D6D96B74C0B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FF5-462E-BB8D-D6D96B74C0B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FF5-462E-BB8D-D6D96B74C0B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FF5-462E-BB8D-D6D96B74C0B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FF5-462E-BB8D-D6D96B74C0B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DFF5-462E-BB8D-D6D96B74C0B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DFF5-462E-BB8D-D6D96B74C0B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DFF5-462E-BB8D-D6D96B74C0BE}"/>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DFF5-462E-BB8D-D6D96B74C0BE}"/>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73D4-4DB8-B7D0-6343068D38DF}"/>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73D4-4DB8-B7D0-6343068D38DF}"/>
              </c:ext>
            </c:extLst>
          </c:dPt>
          <c:cat>
            <c:numRef>
              <c:f>Sheet1!$A$2:$A$14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Sheet1!$B$2:$B$14</c:f>
              <c:numCache>
                <c:formatCode>General</c:formatCode>
                <c:ptCount val="13"/>
                <c:pt idx="0">
                  <c:v>10</c:v>
                </c:pt>
                <c:pt idx="1">
                  <c:v>10</c:v>
                </c:pt>
                <c:pt idx="2">
                  <c:v>10</c:v>
                </c:pt>
                <c:pt idx="3">
                  <c:v>20</c:v>
                </c:pt>
                <c:pt idx="4">
                  <c:v>20</c:v>
                </c:pt>
                <c:pt idx="5">
                  <c:v>20</c:v>
                </c:pt>
                <c:pt idx="6">
                  <c:v>15</c:v>
                </c:pt>
                <c:pt idx="7">
                  <c:v>15</c:v>
                </c:pt>
                <c:pt idx="8">
                  <c:v>10</c:v>
                </c:pt>
                <c:pt idx="9">
                  <c:v>10</c:v>
                </c:pt>
                <c:pt idx="10">
                  <c:v>15</c:v>
                </c:pt>
                <c:pt idx="11">
                  <c:v>15</c:v>
                </c:pt>
                <c:pt idx="12">
                  <c:v>10</c:v>
                </c:pt>
              </c:numCache>
            </c:numRef>
          </c:val>
          <c:extLst>
            <c:ext xmlns:c16="http://schemas.microsoft.com/office/drawing/2014/chart" uri="{C3380CC4-5D6E-409C-BE32-E72D297353CC}">
              <c16:uniqueId val="{00000016-DFF5-462E-BB8D-D6D96B74C0B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144-4DE4-8E20-700F2F45BE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144-4DE4-8E20-700F2F45BE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144-4DE4-8E20-700F2F45BE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144-4DE4-8E20-700F2F45BE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144-4DE4-8E20-700F2F45BE7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144-4DE4-8E20-700F2F45BE7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144-4DE4-8E20-700F2F45BE7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144-4DE4-8E20-700F2F45BE7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144-4DE4-8E20-700F2F45BE7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144-4DE4-8E20-700F2F45BE7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4144-4DE4-8E20-700F2F45BE7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76E1-4B31-82D4-6164E2AEC23A}"/>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76E1-4B31-82D4-6164E2AEC23A}"/>
              </c:ext>
            </c:extLst>
          </c:dPt>
          <c:cat>
            <c:numRef>
              <c:f>Sheet1!$A$2:$A$14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Sheet1!$B$2:$B$14</c:f>
              <c:numCache>
                <c:formatCode>General</c:formatCode>
                <c:ptCount val="13"/>
                <c:pt idx="0">
                  <c:v>5</c:v>
                </c:pt>
                <c:pt idx="1">
                  <c:v>5</c:v>
                </c:pt>
                <c:pt idx="2">
                  <c:v>5</c:v>
                </c:pt>
                <c:pt idx="3">
                  <c:v>10</c:v>
                </c:pt>
                <c:pt idx="4">
                  <c:v>15</c:v>
                </c:pt>
                <c:pt idx="5">
                  <c:v>10</c:v>
                </c:pt>
                <c:pt idx="6">
                  <c:v>15</c:v>
                </c:pt>
                <c:pt idx="7">
                  <c:v>10</c:v>
                </c:pt>
                <c:pt idx="8">
                  <c:v>5</c:v>
                </c:pt>
                <c:pt idx="9">
                  <c:v>10</c:v>
                </c:pt>
                <c:pt idx="10">
                  <c:v>15</c:v>
                </c:pt>
                <c:pt idx="11">
                  <c:v>15</c:v>
                </c:pt>
                <c:pt idx="12">
                  <c:v>15</c:v>
                </c:pt>
              </c:numCache>
            </c:numRef>
          </c:val>
          <c:extLst>
            <c:ext xmlns:c16="http://schemas.microsoft.com/office/drawing/2014/chart" uri="{C3380CC4-5D6E-409C-BE32-E72D297353CC}">
              <c16:uniqueId val="{00000016-4144-4DE4-8E20-700F2F45BE7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363-45A0-9D11-FB510F0B97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363-45A0-9D11-FB510F0B97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363-45A0-9D11-FB510F0B974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363-45A0-9D11-FB510F0B974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363-45A0-9D11-FB510F0B974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363-45A0-9D11-FB510F0B974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363-45A0-9D11-FB510F0B974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D363-45A0-9D11-FB510F0B974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D363-45A0-9D11-FB510F0B974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D363-45A0-9D11-FB510F0B9748}"/>
              </c:ext>
            </c:extLst>
          </c:dPt>
          <c:cat>
            <c:numRef>
              <c:f>Sheet1!$A$2:$A$12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Sheet1!$B$2:$B$12</c:f>
              <c:numCache>
                <c:formatCode>General</c:formatCode>
                <c:ptCount val="10"/>
                <c:pt idx="0">
                  <c:v>10</c:v>
                </c:pt>
                <c:pt idx="1">
                  <c:v>10</c:v>
                </c:pt>
                <c:pt idx="2">
                  <c:v>20</c:v>
                </c:pt>
                <c:pt idx="3">
                  <c:v>15</c:v>
                </c:pt>
                <c:pt idx="4">
                  <c:v>15</c:v>
                </c:pt>
                <c:pt idx="5">
                  <c:v>10</c:v>
                </c:pt>
                <c:pt idx="6">
                  <c:v>10</c:v>
                </c:pt>
                <c:pt idx="7">
                  <c:v>15</c:v>
                </c:pt>
                <c:pt idx="8">
                  <c:v>15</c:v>
                </c:pt>
                <c:pt idx="9">
                  <c:v>15</c:v>
                </c:pt>
              </c:numCache>
            </c:numRef>
          </c:val>
          <c:extLst>
            <c:ext xmlns:c16="http://schemas.microsoft.com/office/drawing/2014/chart" uri="{C3380CC4-5D6E-409C-BE32-E72D297353CC}">
              <c16:uniqueId val="{00000016-D363-45A0-9D11-FB510F0B974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Sheet1!$A$2:$A$3</c:f>
              <c:strCache>
                <c:ptCount val="2"/>
                <c:pt idx="0">
                  <c:v>Lab 1</c:v>
                </c:pt>
                <c:pt idx="1">
                  <c:v>Lab 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032-4789-8E65-C618BA3F09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032-4789-8E65-C618BA3F092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032-4789-8E65-C618BA3F092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032-4789-8E65-C618BA3F092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032-4789-8E65-C618BA3F092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032-4789-8E65-C618BA3F0922}"/>
              </c:ext>
            </c:extLst>
          </c:dPt>
          <c:cat>
            <c:strRef>
              <c:f>Sheet1!$A$2:$A$7</c:f>
              <c:strCache>
                <c:ptCount val="2"/>
                <c:pt idx="0">
                  <c:v>Lab 1</c:v>
                </c:pt>
                <c:pt idx="1">
                  <c:v>Lab 2</c:v>
                </c:pt>
              </c:strCache>
            </c:strRef>
          </c:cat>
          <c:val>
            <c:numRef>
              <c:f>Sheet1!$B$2:$B$3</c:f>
              <c:numCache>
                <c:formatCode>General</c:formatCode>
                <c:ptCount val="2"/>
                <c:pt idx="0">
                  <c:v>2</c:v>
                </c:pt>
                <c:pt idx="1">
                  <c:v>3</c:v>
                </c:pt>
              </c:numCache>
            </c:numRef>
          </c:val>
          <c:extLst>
            <c:ext xmlns:c16="http://schemas.microsoft.com/office/drawing/2014/chart" uri="{C3380CC4-5D6E-409C-BE32-E72D297353CC}">
              <c16:uniqueId val="{0000000C-D032-4789-8E65-C618BA3F092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00E-41AC-8460-195CC99F290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00E-41AC-8460-195CC99F290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00E-41AC-8460-195CC99F290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00E-41AC-8460-195CC99F290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00E-41AC-8460-195CC99F290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00E-41AC-8460-195CC99F290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00E-41AC-8460-195CC99F2902}"/>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00E-41AC-8460-195CC99F290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00E-41AC-8460-195CC99F290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00E-41AC-8460-195CC99F2902}"/>
              </c:ext>
            </c:extLst>
          </c:dPt>
          <c:val>
            <c:numRef>
              <c:f>Sheet1!$B$2:$B$8</c:f>
              <c:numCache>
                <c:formatCode>General</c:formatCode>
                <c:ptCount val="7"/>
                <c:pt idx="0">
                  <c:v>10</c:v>
                </c:pt>
                <c:pt idx="1">
                  <c:v>10</c:v>
                </c:pt>
                <c:pt idx="2">
                  <c:v>15</c:v>
                </c:pt>
                <c:pt idx="3">
                  <c:v>15</c:v>
                </c:pt>
                <c:pt idx="4">
                  <c:v>30</c:v>
                </c:pt>
                <c:pt idx="5">
                  <c:v>90</c:v>
                </c:pt>
                <c:pt idx="6">
                  <c:v>10</c:v>
                </c:pt>
              </c:numCache>
            </c:numRef>
          </c:val>
          <c:extLst>
            <c:ext xmlns:c16="http://schemas.microsoft.com/office/drawing/2014/chart" uri="{C3380CC4-5D6E-409C-BE32-E72D297353CC}">
              <c16:uniqueId val="{00000016-B00E-41AC-8460-195CC99F290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41592987693521449"/>
          <c:h val="7.791835559926126E-2"/>
        </c:manualLayout>
      </c:layout>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EAE-45C1-BD31-F18DD38E0F3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EAE-45C1-BD31-F18DD38E0F3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EAE-45C1-BD31-F18DD38E0F3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EAE-45C1-BD31-F18DD38E0F3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EAE-45C1-BD31-F18DD38E0F3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EAE-45C1-BD31-F18DD38E0F3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EAE-45C1-BD31-F18DD38E0F34}"/>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3EAE-45C1-BD31-F18DD38E0F34}"/>
              </c:ext>
            </c:extLst>
          </c:dPt>
          <c:cat>
            <c:numRef>
              <c:f>Sheet1!$A$2:$A$12</c:f>
              <c:numCache>
                <c:formatCode>General</c:formatCode>
                <c:ptCount val="8"/>
                <c:pt idx="0">
                  <c:v>1</c:v>
                </c:pt>
                <c:pt idx="1">
                  <c:v>2</c:v>
                </c:pt>
                <c:pt idx="2">
                  <c:v>3</c:v>
                </c:pt>
                <c:pt idx="3">
                  <c:v>4</c:v>
                </c:pt>
                <c:pt idx="4">
                  <c:v>5</c:v>
                </c:pt>
                <c:pt idx="5">
                  <c:v>6</c:v>
                </c:pt>
                <c:pt idx="6">
                  <c:v>7</c:v>
                </c:pt>
                <c:pt idx="7">
                  <c:v>8</c:v>
                </c:pt>
              </c:numCache>
            </c:numRef>
          </c:cat>
          <c:val>
            <c:numRef>
              <c:f>Sheet1!$B$2:$B$12</c:f>
              <c:numCache>
                <c:formatCode>General</c:formatCode>
                <c:ptCount val="8"/>
                <c:pt idx="0">
                  <c:v>15</c:v>
                </c:pt>
                <c:pt idx="1">
                  <c:v>10</c:v>
                </c:pt>
                <c:pt idx="2">
                  <c:v>20</c:v>
                </c:pt>
                <c:pt idx="3">
                  <c:v>20</c:v>
                </c:pt>
                <c:pt idx="4">
                  <c:v>25</c:v>
                </c:pt>
                <c:pt idx="5">
                  <c:v>20</c:v>
                </c:pt>
                <c:pt idx="6">
                  <c:v>20</c:v>
                </c:pt>
                <c:pt idx="7">
                  <c:v>15</c:v>
                </c:pt>
              </c:numCache>
            </c:numRef>
          </c:val>
          <c:extLst>
            <c:ext xmlns:c16="http://schemas.microsoft.com/office/drawing/2014/chart" uri="{C3380CC4-5D6E-409C-BE32-E72D297353CC}">
              <c16:uniqueId val="{00000016-3EAE-45C1-BD31-F18DD38E0F3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37606734067403991"/>
          <c:y val="0.89923608279567313"/>
          <c:w val="0.26332735135556323"/>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824-4878-B5A4-DC1EF0C1A64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824-4878-B5A4-DC1EF0C1A64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824-4878-B5A4-DC1EF0C1A640}"/>
              </c:ext>
            </c:extLst>
          </c:dPt>
          <c:cat>
            <c:numRef>
              <c:f>Sheet1!$A$2:$A$12</c:f>
              <c:numCache>
                <c:formatCode>General</c:formatCode>
                <c:ptCount val="3"/>
                <c:pt idx="0">
                  <c:v>1</c:v>
                </c:pt>
                <c:pt idx="1">
                  <c:v>2</c:v>
                </c:pt>
                <c:pt idx="2">
                  <c:v>3</c:v>
                </c:pt>
              </c:numCache>
            </c:numRef>
          </c:cat>
          <c:val>
            <c:numRef>
              <c:f>Sheet1!$B$2:$B$12</c:f>
              <c:numCache>
                <c:formatCode>General</c:formatCode>
                <c:ptCount val="3"/>
                <c:pt idx="0">
                  <c:v>15</c:v>
                </c:pt>
                <c:pt idx="1">
                  <c:v>10</c:v>
                </c:pt>
                <c:pt idx="2">
                  <c:v>200</c:v>
                </c:pt>
              </c:numCache>
            </c:numRef>
          </c:val>
          <c:extLst>
            <c:ext xmlns:c16="http://schemas.microsoft.com/office/drawing/2014/chart" uri="{C3380CC4-5D6E-409C-BE32-E72D297353CC}">
              <c16:uniqueId val="{00000016-E824-4878-B5A4-DC1EF0C1A640}"/>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7040873060321385"/>
          <c:y val="0.89923608279567313"/>
          <c:w val="0.5004149641974166"/>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Lab 3</c:v>
                </c:pt>
                <c:pt idx="1">
                  <c:v>Lab 4</c:v>
                </c:pt>
                <c:pt idx="2">
                  <c:v>Lab 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981-43DA-AB5B-340F11109C0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981-43DA-AB5B-340F11109C0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981-43DA-AB5B-340F11109C01}"/>
              </c:ext>
            </c:extLst>
          </c:dPt>
          <c:cat>
            <c:strRef>
              <c:f>Sheet1!$A$2:$A$7</c:f>
              <c:strCache>
                <c:ptCount val="3"/>
                <c:pt idx="0">
                  <c:v>Lab 3</c:v>
                </c:pt>
                <c:pt idx="1">
                  <c:v>Lab 4</c:v>
                </c:pt>
                <c:pt idx="2">
                  <c:v>Lab 5</c:v>
                </c:pt>
              </c:strCache>
            </c:strRef>
          </c:cat>
          <c:val>
            <c:numRef>
              <c:f>Sheet1!$B$2:$B$7</c:f>
              <c:numCache>
                <c:formatCode>General</c:formatCode>
                <c:ptCount val="3"/>
                <c:pt idx="0">
                  <c:v>4</c:v>
                </c:pt>
                <c:pt idx="1">
                  <c:v>3</c:v>
                </c:pt>
                <c:pt idx="2">
                  <c:v>3</c:v>
                </c:pt>
              </c:numCache>
            </c:numRef>
          </c:val>
          <c:extLst>
            <c:ext xmlns:c16="http://schemas.microsoft.com/office/drawing/2014/chart" uri="{C3380CC4-5D6E-409C-BE32-E72D297353CC}">
              <c16:uniqueId val="{0000000C-A981-43DA-AB5B-340F11109C0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Lab 6</c:v>
                </c:pt>
                <c:pt idx="1">
                  <c:v>Lab 7</c:v>
                </c:pt>
                <c:pt idx="2">
                  <c:v>Lab 8</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DBF-4A04-9A4A-73BE4AEBB3A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DBF-4A04-9A4A-73BE4AEBB3A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DBF-4A04-9A4A-73BE4AEBB3A8}"/>
              </c:ext>
            </c:extLst>
          </c:dPt>
          <c:cat>
            <c:strRef>
              <c:f>Sheet1!$A$2:$A$7</c:f>
              <c:strCache>
                <c:ptCount val="3"/>
                <c:pt idx="0">
                  <c:v>Lab 6</c:v>
                </c:pt>
                <c:pt idx="1">
                  <c:v>Lab 7</c:v>
                </c:pt>
                <c:pt idx="2">
                  <c:v>Lab 8</c:v>
                </c:pt>
              </c:strCache>
              <c:extLst/>
            </c:strRef>
          </c:cat>
          <c:val>
            <c:numRef>
              <c:f>Sheet1!$B$2:$B$7</c:f>
              <c:numCache>
                <c:formatCode>General</c:formatCode>
                <c:ptCount val="3"/>
                <c:pt idx="0">
                  <c:v>3</c:v>
                </c:pt>
                <c:pt idx="1">
                  <c:v>4</c:v>
                </c:pt>
                <c:pt idx="2">
                  <c:v>3</c:v>
                </c:pt>
              </c:numCache>
              <c:extLst/>
            </c:numRef>
          </c:val>
          <c:extLst>
            <c:ext xmlns:c16="http://schemas.microsoft.com/office/drawing/2014/chart" uri="{C3380CC4-5D6E-409C-BE32-E72D297353CC}">
              <c16:uniqueId val="{00000006-ADBF-4A04-9A4A-73BE4AEBB3A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Lab 9</c:v>
                </c:pt>
                <c:pt idx="1">
                  <c:v>Lab 10</c:v>
                </c:pt>
                <c:pt idx="2">
                  <c:v>Lab 11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BA3-410C-96DE-1A126089D1E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BA3-410C-96DE-1A126089D1E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BA3-410C-96DE-1A126089D1EE}"/>
              </c:ext>
            </c:extLst>
          </c:dPt>
          <c:cat>
            <c:strRef>
              <c:f>Sheet1!$A$2:$A$7</c:f>
              <c:strCache>
                <c:ptCount val="3"/>
                <c:pt idx="0">
                  <c:v>Lab 9</c:v>
                </c:pt>
                <c:pt idx="1">
                  <c:v>Lab 10</c:v>
                </c:pt>
                <c:pt idx="2">
                  <c:v>Lab 11</c:v>
                </c:pt>
              </c:strCache>
            </c:strRef>
          </c:cat>
          <c:val>
            <c:numRef>
              <c:f>Sheet1!$B$2:$B$7</c:f>
              <c:numCache>
                <c:formatCode>General</c:formatCode>
                <c:ptCount val="3"/>
                <c:pt idx="0">
                  <c:v>3</c:v>
                </c:pt>
                <c:pt idx="1">
                  <c:v>4</c:v>
                </c:pt>
                <c:pt idx="2">
                  <c:v>3</c:v>
                </c:pt>
              </c:numCache>
            </c:numRef>
          </c:val>
          <c:extLst>
            <c:ext xmlns:c16="http://schemas.microsoft.com/office/drawing/2014/chart" uri="{C3380CC4-5D6E-409C-BE32-E72D297353CC}">
              <c16:uniqueId val="{00000006-CBA3-410C-96DE-1A126089D1E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Lab 12</c:v>
                </c:pt>
                <c:pt idx="1">
                  <c:v>Lab 13</c:v>
                </c:pt>
                <c:pt idx="2">
                  <c:v>Lab 14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BAA-466F-91C4-F4FB8B2D7C5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BAA-466F-91C4-F4FB8B2D7C5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BAA-466F-91C4-F4FB8B2D7C5B}"/>
              </c:ext>
            </c:extLst>
          </c:dPt>
          <c:cat>
            <c:strRef>
              <c:f>Sheet1!$A$2:$A$7</c:f>
              <c:strCache>
                <c:ptCount val="3"/>
                <c:pt idx="0">
                  <c:v>Lab 12</c:v>
                </c:pt>
                <c:pt idx="1">
                  <c:v>Lab 13</c:v>
                </c:pt>
                <c:pt idx="2">
                  <c:v>Lab 14</c:v>
                </c:pt>
              </c:strCache>
            </c:strRef>
          </c:cat>
          <c:val>
            <c:numRef>
              <c:f>Sheet1!$B$2:$B$7</c:f>
              <c:numCache>
                <c:formatCode>General</c:formatCode>
                <c:ptCount val="3"/>
                <c:pt idx="0">
                  <c:v>3</c:v>
                </c:pt>
                <c:pt idx="1">
                  <c:v>4</c:v>
                </c:pt>
                <c:pt idx="2">
                  <c:v>3</c:v>
                </c:pt>
              </c:numCache>
            </c:numRef>
          </c:val>
          <c:extLst>
            <c:ext xmlns:c16="http://schemas.microsoft.com/office/drawing/2014/chart" uri="{C3380CC4-5D6E-409C-BE32-E72D297353CC}">
              <c16:uniqueId val="{00000006-DBAA-466F-91C4-F4FB8B2D7C5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Lab 15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8DF-4F4A-9ED3-D1B9399C7B64}"/>
              </c:ext>
            </c:extLst>
          </c:dPt>
          <c:cat>
            <c:strRef>
              <c:f>Sheet1!$A$2:$A$7</c:f>
              <c:strCache>
                <c:ptCount val="1"/>
                <c:pt idx="0">
                  <c:v>Lab 15</c:v>
                </c:pt>
              </c:strCache>
            </c:strRef>
          </c:cat>
          <c:val>
            <c:numRef>
              <c:f>Sheet1!$B$2:$B$7</c:f>
              <c:numCache>
                <c:formatCode>General</c:formatCode>
                <c:ptCount val="1"/>
                <c:pt idx="0">
                  <c:v>5</c:v>
                </c:pt>
              </c:numCache>
            </c:numRef>
          </c:val>
          <c:extLst>
            <c:ext xmlns:c16="http://schemas.microsoft.com/office/drawing/2014/chart" uri="{C3380CC4-5D6E-409C-BE32-E72D297353CC}">
              <c16:uniqueId val="{00000006-D8DF-4F4A-9ED3-D1B9399C7B6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FEA-46C5-9F40-446DA174D0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FEA-46C5-9F40-446DA174D07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FEA-46C5-9F40-446DA174D07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FEA-46C5-9F40-446DA174D07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FEA-46C5-9F40-446DA174D07D}"/>
              </c:ext>
            </c:extLst>
          </c:dPt>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15</c:v>
                </c:pt>
                <c:pt idx="1">
                  <c:v>15</c:v>
                </c:pt>
                <c:pt idx="2">
                  <c:v>25</c:v>
                </c:pt>
                <c:pt idx="3">
                  <c:v>25</c:v>
                </c:pt>
                <c:pt idx="4">
                  <c:v>10</c:v>
                </c:pt>
              </c:numCache>
            </c:numRef>
          </c:val>
          <c:extLst>
            <c:ext xmlns:c16="http://schemas.microsoft.com/office/drawing/2014/chart" uri="{C3380CC4-5D6E-409C-BE32-E72D297353CC}">
              <c16:uniqueId val="{0000000A-5FEA-46C5-9F40-446DA174D07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Sheet1!$A$2:$A$10</c:f>
              <c:strCache>
                <c:ptCount val="9"/>
                <c:pt idx="0">
                  <c:v>1</c:v>
                </c:pt>
                <c:pt idx="1">
                  <c:v>2</c:v>
                </c:pt>
                <c:pt idx="2">
                  <c:v>3</c:v>
                </c:pt>
                <c:pt idx="3">
                  <c:v>4</c:v>
                </c:pt>
                <c:pt idx="4">
                  <c:v>5</c:v>
                </c:pt>
                <c:pt idx="5">
                  <c:v>6</c:v>
                </c:pt>
                <c:pt idx="6">
                  <c:v>7</c:v>
                </c:pt>
                <c:pt idx="7">
                  <c:v>8</c:v>
                </c:pt>
                <c:pt idx="8">
                  <c:v>9</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1F-49F8-BDA7-FB26CB03B1E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B1F-49F8-BDA7-FB26CB03B1E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B1F-49F8-BDA7-FB26CB03B1E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B1F-49F8-BDA7-FB26CB03B1E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B1F-49F8-BDA7-FB26CB03B1E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F77-40E7-9820-6669427F70F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F77-40E7-9820-6669427F70F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F77-40E7-9820-6669427F70F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F77-40E7-9820-6669427F70FE}"/>
              </c:ext>
            </c:extLst>
          </c:dPt>
          <c:cat>
            <c:numRef>
              <c:f>Sheet1!$A$2:$A$10</c:f>
              <c:numCache>
                <c:formatCode>General</c:formatCode>
                <c:ptCount val="9"/>
                <c:pt idx="0">
                  <c:v>1</c:v>
                </c:pt>
                <c:pt idx="1">
                  <c:v>2</c:v>
                </c:pt>
                <c:pt idx="2">
                  <c:v>3</c:v>
                </c:pt>
                <c:pt idx="3">
                  <c:v>4</c:v>
                </c:pt>
                <c:pt idx="4">
                  <c:v>5</c:v>
                </c:pt>
                <c:pt idx="5">
                  <c:v>6</c:v>
                </c:pt>
                <c:pt idx="6">
                  <c:v>7</c:v>
                </c:pt>
                <c:pt idx="7">
                  <c:v>8</c:v>
                </c:pt>
                <c:pt idx="8">
                  <c:v>9</c:v>
                </c:pt>
              </c:numCache>
            </c:numRef>
          </c:cat>
          <c:val>
            <c:numRef>
              <c:f>Sheet1!$B$2:$B$10</c:f>
              <c:numCache>
                <c:formatCode>General</c:formatCode>
                <c:ptCount val="9"/>
                <c:pt idx="0">
                  <c:v>15</c:v>
                </c:pt>
                <c:pt idx="1">
                  <c:v>15</c:v>
                </c:pt>
                <c:pt idx="2">
                  <c:v>20</c:v>
                </c:pt>
                <c:pt idx="3">
                  <c:v>5</c:v>
                </c:pt>
                <c:pt idx="4">
                  <c:v>20</c:v>
                </c:pt>
                <c:pt idx="5">
                  <c:v>15</c:v>
                </c:pt>
                <c:pt idx="6">
                  <c:v>15</c:v>
                </c:pt>
                <c:pt idx="7">
                  <c:v>15</c:v>
                </c:pt>
                <c:pt idx="8">
                  <c:v>15</c:v>
                </c:pt>
              </c:numCache>
            </c:numRef>
          </c:val>
          <c:extLst>
            <c:ext xmlns:c16="http://schemas.microsoft.com/office/drawing/2014/chart" uri="{C3380CC4-5D6E-409C-BE32-E72D297353CC}">
              <c16:uniqueId val="{0000000A-9B1F-49F8-BDA7-FB26CB03B1E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31250456562075396"/>
          <c:y val="0.89162089559398461"/>
          <c:w val="0.39302994073215514"/>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72BD0-3341-1552-E778-5FF94573E9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128AE-47C0-F804-3EE7-0033B012F4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A974A-9143-E5EE-DDFC-D5ED734371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9649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introduces foundational skills in handling transport data. The session begins by presenting key transport datasets and demonstrating where open-source datasets can be accessed. Participants are guided through importing datasets and performing basic plotting operations. Emphasis is placed on practical application using Python in Google </a:t>
            </a:r>
            <a:r>
              <a:rPr lang="en-US" dirty="0" err="1"/>
              <a:t>Colab</a:t>
            </a:r>
            <a:r>
              <a:rPr lang="en-US" dirty="0"/>
              <a:t>, providing a hands-on introduction to coding-based analysis. A brief overview of Excel is also included to highlight its role in preliminary data handling. The goal is to build confidence with essential tools required for transport data analysis.</a:t>
            </a:r>
            <a:endParaRPr lang="en-AT" dirty="0"/>
          </a:p>
        </p:txBody>
      </p:sp>
    </p:spTree>
    <p:extLst>
      <p:ext uri="{BB962C8B-B14F-4D97-AF65-F5344CB8AC3E}">
        <p14:creationId xmlns:p14="http://schemas.microsoft.com/office/powerpoint/2010/main" val="2189596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session is structured to build foundational competencies in survey design specifically for transport research. It opens with a conceptual introduction to survey design and creation principles. Students collaboratively design a passenger survey form, reinforcing both practical form-building skills and collaborative learning. Responses are collected via Google Forms and analyzed using Google Sheets.</a:t>
            </a:r>
          </a:p>
          <a:p>
            <a:r>
              <a:rPr lang="en-US" dirty="0"/>
              <a:t>Additionally, the lab introduces key concepts of sampling and addresses the ethical considerations involved in gathering transportation data. Emphasis is placed on both methodological soundness and ethical responsibility. The session concludes with an overview of common sampling methods, ensuring that students gain both technical and critical insights necessary for reliable data collection in real-world contexts.</a:t>
            </a:r>
          </a:p>
          <a:p>
            <a:endParaRPr lang="en-AT" dirty="0"/>
          </a:p>
        </p:txBody>
      </p:sp>
    </p:spTree>
    <p:extLst>
      <p:ext uri="{BB962C8B-B14F-4D97-AF65-F5344CB8AC3E}">
        <p14:creationId xmlns:p14="http://schemas.microsoft.com/office/powerpoint/2010/main" val="960463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session equips students with practical experience in gathering transport data through fieldwork. It begins with an introduction to field data collection, emphasizing the significance of accuracy and consistency. Various types of transport data, such as traffic counts, travel times, and pedestrian flows, are presented to highlight real-world relevance.</a:t>
            </a:r>
          </a:p>
          <a:p>
            <a:r>
              <a:rPr lang="en-US" dirty="0"/>
              <a:t>Students are introduced to GPS tracking for mapping travel routes using mobile phone tools and timeline histories. They learn to visualize these routes via Google My Maps and are guided in creating personalized maps reflecting their daily university commutes.</a:t>
            </a:r>
          </a:p>
          <a:p>
            <a:r>
              <a:rPr lang="en-US" dirty="0"/>
              <a:t>To simulate real-world conditions, students use mobile apps to collect real-time traffic data at busy intersections using structured templates. The session includes hands-on data recording, route verification for accuracy, and collaborative discussions on challenges encountered during the fieldwork. This approach reinforces both technical skills and critical reflection on the complexities of real-time data collection in urban environments.</a:t>
            </a:r>
          </a:p>
          <a:p>
            <a:endParaRPr lang="en-AT" dirty="0"/>
          </a:p>
        </p:txBody>
      </p:sp>
    </p:spTree>
    <p:extLst>
      <p:ext uri="{BB962C8B-B14F-4D97-AF65-F5344CB8AC3E}">
        <p14:creationId xmlns:p14="http://schemas.microsoft.com/office/powerpoint/2010/main" val="164748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3E25F-CBE7-72CE-FF07-80CC1B887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7685F-4500-C770-EBB2-ABA3A2D6E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BD575-7F16-3571-02FE-9B339AC1BA32}"/>
              </a:ext>
            </a:extLst>
          </p:cNvPr>
          <p:cNvSpPr>
            <a:spLocks noGrp="1"/>
          </p:cNvSpPr>
          <p:nvPr>
            <p:ph type="body" idx="1"/>
          </p:nvPr>
        </p:nvSpPr>
        <p:spPr/>
        <p:txBody>
          <a:bodyPr/>
          <a:lstStyle/>
          <a:p>
            <a:r>
              <a:rPr lang="en-US" dirty="0"/>
              <a:t>This lab session equips students with practical experience in gathering transport data through fieldwork. It begins with an introduction to field data collection, emphasizing the significance of accuracy and consistency. Various types of transport data, such as traffic counts, travel times, and pedestrian flows, are presented to highlight real-world relevance.</a:t>
            </a:r>
          </a:p>
          <a:p>
            <a:r>
              <a:rPr lang="en-US" dirty="0"/>
              <a:t>Students are introduced to GPS tracking for mapping travel routes using mobile phone tools and timeline histories. They learn to visualize these routes via Google My Maps and are guided in creating personalized maps reflecting their daily university commutes.</a:t>
            </a:r>
          </a:p>
          <a:p>
            <a:r>
              <a:rPr lang="en-US" dirty="0"/>
              <a:t>To simulate real-world conditions, students use mobile apps to collect real-time traffic data at busy intersections using structured templates. The session includes hands-on data recording, route verification for accuracy, and collaborative discussions on challenges encountered during the fieldwork. This approach reinforces both technical skills and critical reflection on the complexities of real-time data collection in urban environments.</a:t>
            </a:r>
          </a:p>
          <a:p>
            <a:endParaRPr lang="en-AT" dirty="0"/>
          </a:p>
        </p:txBody>
      </p:sp>
    </p:spTree>
    <p:extLst>
      <p:ext uri="{BB962C8B-B14F-4D97-AF65-F5344CB8AC3E}">
        <p14:creationId xmlns:p14="http://schemas.microsoft.com/office/powerpoint/2010/main" val="650414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focuses on preparing transport data for accurate and meaningful analysis. The lab opens with an introduction to the concept of data preprocessing, followed by practical techniques such as handling missing values, filtering noise, and correcting inconsistencies.</a:t>
            </a:r>
          </a:p>
          <a:p>
            <a:r>
              <a:rPr lang="en-US" dirty="0"/>
              <a:t>Students explore the relevance of clean data in the transport domain, recognizing how small errors in preprocessing can significantly skew insights. Emphasis is placed on data standardization and harmonization to ensure comparability and consistency across datasets.</a:t>
            </a:r>
          </a:p>
          <a:p>
            <a:r>
              <a:rPr lang="en-US" dirty="0"/>
              <a:t>A real-world case study illustrates common preprocessing challenges and solutions. The session concludes with a guided hands-on class activity where students apply the concepts learned by preprocessing a raw transport dataset. This lab ensures students gain both conceptual understanding and technical proficiency essential for quality transport data analysis.</a:t>
            </a:r>
          </a:p>
          <a:p>
            <a:endParaRPr lang="en-AT" dirty="0"/>
          </a:p>
        </p:txBody>
      </p:sp>
    </p:spTree>
    <p:extLst>
      <p:ext uri="{BB962C8B-B14F-4D97-AF65-F5344CB8AC3E}">
        <p14:creationId xmlns:p14="http://schemas.microsoft.com/office/powerpoint/2010/main" val="2847217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explores the role of visual representation in interpreting and communicating transport data. The lab begins by examining how visual tools help identify trends, anomalies, and patterns that may remain hidden in raw numerical datasets.</a:t>
            </a:r>
          </a:p>
          <a:p>
            <a:r>
              <a:rPr lang="en-US" dirty="0"/>
              <a:t>Students are guided through the process of creating basic charts, including histograms, line charts, and scatter plots, using provided transport datasets. Following this, the session expands into advanced visualization techniques such as interactive charts and heatmaps to better convey complex relationships and spatial distributions.</a:t>
            </a:r>
          </a:p>
          <a:p>
            <a:r>
              <a:rPr lang="en-US" dirty="0"/>
              <a:t>Participants then present their visual findings, reinforcing communication skills and encouraging peer-based critique. The lab concludes by examining how effective visualizations can support informed decision-making in transport planning, emphasizing clarity, accuracy, and impact in data storytelling.</a:t>
            </a:r>
          </a:p>
          <a:p>
            <a:endParaRPr lang="en-AT" dirty="0"/>
          </a:p>
        </p:txBody>
      </p:sp>
    </p:spTree>
    <p:extLst>
      <p:ext uri="{BB962C8B-B14F-4D97-AF65-F5344CB8AC3E}">
        <p14:creationId xmlns:p14="http://schemas.microsoft.com/office/powerpoint/2010/main" val="1830959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introduces foundational modeling concepts in transportation systems, focusing on trip generation and distribution models. Participants begin by constructing basic trip generation models in Excel, leveraging formulas to estimate trip volumes based on predefined input variables such as land use or population data.</a:t>
            </a:r>
          </a:p>
          <a:p>
            <a:r>
              <a:rPr lang="en-US" dirty="0"/>
              <a:t>The session then transitions into visualizing these results using bar charts to help identify generation trends and travel behavior patterns. Students are subsequently introduced to gravity models as a more advanced approach to estimate inter-zonal trips.</a:t>
            </a:r>
          </a:p>
          <a:p>
            <a:r>
              <a:rPr lang="en-US" dirty="0"/>
              <a:t>Participants engage in importing relevant data and applying the gravity model, using plotting tools to visualize spatial patterns in generated trips. The lab concludes with an exercise in validating the model output and interpreting key insights for transport planning decisions. Emphasis is placed on modeling logic, accuracy, and the ability to critically evaluate and present model-based findings.</a:t>
            </a:r>
          </a:p>
          <a:p>
            <a:endParaRPr lang="en-AT" dirty="0"/>
          </a:p>
        </p:txBody>
      </p:sp>
    </p:spTree>
    <p:extLst>
      <p:ext uri="{BB962C8B-B14F-4D97-AF65-F5344CB8AC3E}">
        <p14:creationId xmlns:p14="http://schemas.microsoft.com/office/powerpoint/2010/main" val="4024143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session focuses on simulating and analyzing traffic flow using PTV VISSIM, a microscopic traffic simulation software. Participants are guided through the installation process before proceeding to set up a basic intersection scenario.</a:t>
            </a:r>
          </a:p>
          <a:p>
            <a:r>
              <a:rPr lang="en-US" dirty="0"/>
              <a:t>Once the model is established, the simulation is run to visualize real-time traffic movement, allowing identification of flow patterns, bottlenecks, and queue formations. Special attention is given to using VISSIM’s visual outputs to diagnose inefficiencies in the system.</a:t>
            </a:r>
          </a:p>
          <a:p>
            <a:r>
              <a:rPr lang="en-US" dirty="0"/>
              <a:t>Students are introduced to traffic signal control features, adjusting signal phases and timing within the simulation environment. Subsequent analysis focuses on comparing traffic performance before and after signal timing adjustments.</a:t>
            </a:r>
          </a:p>
          <a:p>
            <a:r>
              <a:rPr lang="en-US" dirty="0"/>
              <a:t>The lab concludes with the extraction and interpretation of performance metrics such as delays, queue lengths, and throughput, enabling students to understand how simulation-based evidence supports informed transport planning and operational decisions.</a:t>
            </a:r>
          </a:p>
          <a:p>
            <a:endParaRPr lang="en-AT" dirty="0"/>
          </a:p>
        </p:txBody>
      </p:sp>
    </p:spTree>
    <p:extLst>
      <p:ext uri="{BB962C8B-B14F-4D97-AF65-F5344CB8AC3E}">
        <p14:creationId xmlns:p14="http://schemas.microsoft.com/office/powerpoint/2010/main" val="271199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introduces participants to the principles of travel demand forecasting, an essential process in transport planning. The session begins with a conceptual overview of why forecasting future travel behavior is necessary for designing sustainable and efficient transport systems.</a:t>
            </a:r>
          </a:p>
          <a:p>
            <a:r>
              <a:rPr lang="en-US" dirty="0"/>
              <a:t>Participants then implement the widely used Four-Step Travel Demand Model using a sample dataset. The model includes trip generation, trip distribution, mode choice, and route assignment.</a:t>
            </a:r>
          </a:p>
          <a:p>
            <a:r>
              <a:rPr lang="en-US" dirty="0"/>
              <a:t>A major portion of the session is dedicated to visualizing and analyzing the model’s results. Students interpret network-wide traffic flow through visual tools such as heatmaps and flow diagrams to identify trends and spatial distributions.</a:t>
            </a:r>
          </a:p>
          <a:p>
            <a:r>
              <a:rPr lang="en-US" dirty="0"/>
              <a:t>Further, participants explore how demand evolves over time and identify potential bottlenecks in the system. Strategies for improvement and mitigation are discussed in relation to observed data.</a:t>
            </a:r>
          </a:p>
          <a:p>
            <a:r>
              <a:rPr lang="en-US" dirty="0"/>
              <a:t>The session concludes with a critical review of the limitations of the forecasting model and introduces ways to enhance accuracy through calibration, validation, and incorporation of emerging mobility patterns and technologies.</a:t>
            </a:r>
          </a:p>
          <a:p>
            <a:endParaRPr lang="en-AT" dirty="0"/>
          </a:p>
        </p:txBody>
      </p:sp>
    </p:spTree>
    <p:extLst>
      <p:ext uri="{BB962C8B-B14F-4D97-AF65-F5344CB8AC3E}">
        <p14:creationId xmlns:p14="http://schemas.microsoft.com/office/powerpoint/2010/main" val="1449256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C9976-E746-714A-FFAB-7C3618BB7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B6F46-D85B-86F3-A557-BDBFB92F8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FBDA4-C904-E3C0-8ED2-C4F3176D16AA}"/>
              </a:ext>
            </a:extLst>
          </p:cNvPr>
          <p:cNvSpPr>
            <a:spLocks noGrp="1"/>
          </p:cNvSpPr>
          <p:nvPr>
            <p:ph type="body" idx="1"/>
          </p:nvPr>
        </p:nvSpPr>
        <p:spPr/>
        <p:txBody>
          <a:bodyPr/>
          <a:lstStyle/>
          <a:p>
            <a:r>
              <a:rPr lang="en-US" dirty="0"/>
              <a:t>This lab focuses on evaluating the environmental consequences of transport systems. It begins by introducing the goals of Environmental Impact Assessments (EIAs) and key indicators used in transport-related evaluations. Students analyze sample datasets containing vehicle types and fuel usage, then apply Excel-based formulas to estimate emissions using standard models.</a:t>
            </a:r>
          </a:p>
          <a:p>
            <a:r>
              <a:rPr lang="en-US" dirty="0"/>
              <a:t>Using these estimates, students calculate CO₂ output, visualize emission patterns by vehicle type through pie charts, and explore what happens when switching to electric vehicles. Later stages include modeling emissions based on traffic flow and incorporating variables like speed and congestion for deeper impact analysis. The session concludes with simulation exercises to test pollution reduction strategies under various scenarios, providing hands-on insight into how transport policy changes affect environmental outcomes.</a:t>
            </a:r>
          </a:p>
          <a:p>
            <a:endParaRPr lang="en-AT" dirty="0"/>
          </a:p>
        </p:txBody>
      </p:sp>
    </p:spTree>
    <p:extLst>
      <p:ext uri="{BB962C8B-B14F-4D97-AF65-F5344CB8AC3E}">
        <p14:creationId xmlns:p14="http://schemas.microsoft.com/office/powerpoint/2010/main" val="1126653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291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4E72B-CA63-3BB5-AEF3-F7F9B7B28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34493-0B96-F82D-C140-303E754E92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C8601-6F0D-83CC-B3B7-A35AD0D00283}"/>
              </a:ext>
            </a:extLst>
          </p:cNvPr>
          <p:cNvSpPr>
            <a:spLocks noGrp="1"/>
          </p:cNvSpPr>
          <p:nvPr>
            <p:ph type="body" idx="1"/>
          </p:nvPr>
        </p:nvSpPr>
        <p:spPr/>
        <p:txBody>
          <a:bodyPr/>
          <a:lstStyle/>
          <a:p>
            <a:r>
              <a:rPr lang="en-US" dirty="0"/>
              <a:t>This lab focuses on evaluating the environmental consequences of transport systems. It begins by introducing the goals of Environmental Impact Assessments (EIAs) and key indicators used in transport-related evaluations. Students analyze sample datasets containing vehicle types and fuel usage, then apply Excel-based formulas to estimate emissions using standard models.</a:t>
            </a:r>
          </a:p>
          <a:p>
            <a:r>
              <a:rPr lang="en-US" dirty="0"/>
              <a:t>Using these estimates, students calculate CO₂ output, visualize emission patterns by vehicle type through pie charts, and explore what happens when switching to electric vehicles. Later stages include modeling emissions based on traffic flow and incorporating variables like speed and congestion for deeper impact analysis. The session concludes with simulation exercises to test pollution reduction strategies under various scenarios, providing hands-on insight into how transport policy changes affect environmental outcomes.</a:t>
            </a:r>
          </a:p>
          <a:p>
            <a:endParaRPr lang="en-AT" dirty="0"/>
          </a:p>
        </p:txBody>
      </p:sp>
    </p:spTree>
    <p:extLst>
      <p:ext uri="{BB962C8B-B14F-4D97-AF65-F5344CB8AC3E}">
        <p14:creationId xmlns:p14="http://schemas.microsoft.com/office/powerpoint/2010/main" val="2305813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introduces the core principles of CBA and its relevance to transport planning decisions. Students explore key cost and benefit components such as time savings and emission reductions. A transit project dataset is provided for practical application.</a:t>
            </a:r>
          </a:p>
          <a:p>
            <a:r>
              <a:rPr lang="en-US" dirty="0"/>
              <a:t>Using Excel and Python tools, students calculate Net Present Value (NPV) and Benefit-Cost Ratio (BCR), break down project costs, and estimate benefits. They then automate calculations, interpret outputs, and visualize financial outcomes. The lab concludes with a sensitivity analysis and a summary of insights for policy or planning action.</a:t>
            </a:r>
          </a:p>
          <a:p>
            <a:endParaRPr lang="en-AT" dirty="0"/>
          </a:p>
        </p:txBody>
      </p:sp>
    </p:spTree>
    <p:extLst>
      <p:ext uri="{BB962C8B-B14F-4D97-AF65-F5344CB8AC3E}">
        <p14:creationId xmlns:p14="http://schemas.microsoft.com/office/powerpoint/2010/main" val="4193874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introduces the core principles of CBA and its relevance to transport planning decisions. Students explore key cost and benefit components such as time savings and emission reductions. A transit project dataset is provided for practical application.</a:t>
            </a:r>
          </a:p>
          <a:p>
            <a:r>
              <a:rPr lang="en-US" dirty="0"/>
              <a:t>Using Excel and Python tools, students calculate Net Present Value (NPV) and Benefit-Cost Ratio (BCR), break down project costs, and estimate benefits. They then automate calculations, interpret outputs, and visualize financial outcomes. The lab concludes with a sensitivity analysis and a summary of insights for policy or planning action.</a:t>
            </a:r>
          </a:p>
          <a:p>
            <a:endParaRPr lang="en-AT" dirty="0"/>
          </a:p>
        </p:txBody>
      </p:sp>
    </p:spTree>
    <p:extLst>
      <p:ext uri="{BB962C8B-B14F-4D97-AF65-F5344CB8AC3E}">
        <p14:creationId xmlns:p14="http://schemas.microsoft.com/office/powerpoint/2010/main" val="41938749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B868B-19CE-A97C-A990-700FC7DB0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D1F0C-0C97-45F0-14F1-C539FA212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847EA-41E8-CE2F-75C1-83373F02FCD1}"/>
              </a:ext>
            </a:extLst>
          </p:cNvPr>
          <p:cNvSpPr>
            <a:spLocks noGrp="1"/>
          </p:cNvSpPr>
          <p:nvPr>
            <p:ph type="body" idx="1"/>
          </p:nvPr>
        </p:nvSpPr>
        <p:spPr/>
        <p:txBody>
          <a:bodyPr/>
          <a:lstStyle/>
          <a:p>
            <a:r>
              <a:rPr lang="en-US" dirty="0"/>
              <a:t>This lab focuses on analyzing transport equity and accessibility using real-world datasets. It begins with key definitions and metrics such as travel time equity and access to public transport.</a:t>
            </a:r>
          </a:p>
          <a:p>
            <a:r>
              <a:rPr lang="en-US" dirty="0"/>
              <a:t>Students import GIS and demographic data, create maps to identify underserved areas, and calculate accessibility and equity scores. The session continues with visualizing spatial inequities and simulating the impact of new transit routes. Finally, results are compared across scenarios to evaluate policy effectiveness and optimal solutions.</a:t>
            </a:r>
          </a:p>
          <a:p>
            <a:endParaRPr lang="en-AT" dirty="0"/>
          </a:p>
        </p:txBody>
      </p:sp>
    </p:spTree>
    <p:extLst>
      <p:ext uri="{BB962C8B-B14F-4D97-AF65-F5344CB8AC3E}">
        <p14:creationId xmlns:p14="http://schemas.microsoft.com/office/powerpoint/2010/main" val="1875429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focuses on analyzing transport equity and accessibility using real-world datasets. It begins with key definitions and metrics such as travel time equity and access to public transport.</a:t>
            </a:r>
          </a:p>
          <a:p>
            <a:r>
              <a:rPr lang="en-US" dirty="0"/>
              <a:t>Students import GIS and demographic data, create maps to identify underserved areas, and calculate accessibility and equity scores. The session continues with visualizing spatial inequities and simulating the impact of new transit routes. Finally, results are compared across scenarios to evaluate policy effectiveness and optimal solutions.</a:t>
            </a:r>
          </a:p>
          <a:p>
            <a:endParaRPr lang="en-AT" dirty="0"/>
          </a:p>
        </p:txBody>
      </p:sp>
    </p:spTree>
    <p:extLst>
      <p:ext uri="{BB962C8B-B14F-4D97-AF65-F5344CB8AC3E}">
        <p14:creationId xmlns:p14="http://schemas.microsoft.com/office/powerpoint/2010/main" val="23118920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explores real-world applications of Intelligent Transport Systems. It begins with a brief overview of ITS components and real-life use cases. Students build a simple adaptive signal model in Python and simulate different traffic conditions, integrating parameters such as arrival rates.</a:t>
            </a:r>
          </a:p>
          <a:p>
            <a:r>
              <a:rPr lang="en-US" dirty="0"/>
              <a:t>Results are compared with traditional systems. The lab then shifts to analyzing ITS benefits, like reduced congestion and improved safety, using real-world case study data. Finally, students conduct a basic cost-benefit analysis and summarize key takeaways through visualizations.</a:t>
            </a:r>
          </a:p>
          <a:p>
            <a:endParaRPr lang="en-AT" dirty="0"/>
          </a:p>
        </p:txBody>
      </p:sp>
    </p:spTree>
    <p:extLst>
      <p:ext uri="{BB962C8B-B14F-4D97-AF65-F5344CB8AC3E}">
        <p14:creationId xmlns:p14="http://schemas.microsoft.com/office/powerpoint/2010/main" val="1111610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851D9-6DBB-C3B0-7574-7D814DC0A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CE998-E493-EDBC-EA86-EC25EBCBBA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A81F53-0CE2-3F28-1E32-BCC10F8D1EDF}"/>
              </a:ext>
            </a:extLst>
          </p:cNvPr>
          <p:cNvSpPr>
            <a:spLocks noGrp="1"/>
          </p:cNvSpPr>
          <p:nvPr>
            <p:ph type="body" idx="1"/>
          </p:nvPr>
        </p:nvSpPr>
        <p:spPr/>
        <p:txBody>
          <a:bodyPr/>
          <a:lstStyle/>
          <a:p>
            <a:r>
              <a:rPr lang="en-US" dirty="0"/>
              <a:t>This lab explores real-world applications of Intelligent Transport Systems. It begins with a brief overview of ITS components and real-life use cases. Students build a simple adaptive signal model in Python and simulate different traffic conditions, integrating parameters such as arrival rates.</a:t>
            </a:r>
          </a:p>
          <a:p>
            <a:r>
              <a:rPr lang="en-US" dirty="0"/>
              <a:t>Results are compared with traditional systems. The lab then shifts to analyzing ITS benefits, like reduced congestion and improved safety, using real-world case study data. Finally, students conduct a basic cost-benefit analysis and summarize key takeaways through visualizations.</a:t>
            </a:r>
          </a:p>
          <a:p>
            <a:endParaRPr lang="en-AT" dirty="0"/>
          </a:p>
        </p:txBody>
      </p:sp>
    </p:spTree>
    <p:extLst>
      <p:ext uri="{BB962C8B-B14F-4D97-AF65-F5344CB8AC3E}">
        <p14:creationId xmlns:p14="http://schemas.microsoft.com/office/powerpoint/2010/main" val="1988668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examines autonomous vehicles from both theoretical and data-driven perspectives. The first half covers an overview of AV technology, benefits and challenges, ethical concerns, and relevant regulations.</a:t>
            </a:r>
          </a:p>
          <a:p>
            <a:r>
              <a:rPr lang="en-US" dirty="0"/>
              <a:t>The second half transitions into data analysis. Students explore AV datasets, run statistical evaluations, generate visual insights, and simulate AV behavior using VISSIM. A final comparison between AV and human driver performance wraps up the lab.</a:t>
            </a:r>
          </a:p>
          <a:p>
            <a:endParaRPr lang="en-AT" dirty="0"/>
          </a:p>
        </p:txBody>
      </p:sp>
    </p:spTree>
    <p:extLst>
      <p:ext uri="{BB962C8B-B14F-4D97-AF65-F5344CB8AC3E}">
        <p14:creationId xmlns:p14="http://schemas.microsoft.com/office/powerpoint/2010/main" val="3643096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explores how smart city technologies can enhance urban transport. The first part introduces the concept of smart cities and examines major urban mobility issues like congestion and emissions.</a:t>
            </a:r>
          </a:p>
          <a:p>
            <a:r>
              <a:rPr lang="en-US" dirty="0"/>
              <a:t>Students then simulate public transit systems using Python, adjusting parameters like scheduling and routing. In the second half, results are visualized, and the benefits of smart mobility are discussed, alongside real-world success stories and implementation challenges.</a:t>
            </a:r>
          </a:p>
          <a:p>
            <a:endParaRPr lang="en-AT" dirty="0"/>
          </a:p>
        </p:txBody>
      </p:sp>
    </p:spTree>
    <p:extLst>
      <p:ext uri="{BB962C8B-B14F-4D97-AF65-F5344CB8AC3E}">
        <p14:creationId xmlns:p14="http://schemas.microsoft.com/office/powerpoint/2010/main" val="17402972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5C6B9-0842-7039-6318-FE066A72C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24630-5C10-E925-FCD5-56ECD22146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668A4-9C0D-ECC2-193A-DF4EF6590C0D}"/>
              </a:ext>
            </a:extLst>
          </p:cNvPr>
          <p:cNvSpPr>
            <a:spLocks noGrp="1"/>
          </p:cNvSpPr>
          <p:nvPr>
            <p:ph type="body" idx="1"/>
          </p:nvPr>
        </p:nvSpPr>
        <p:spPr/>
        <p:txBody>
          <a:bodyPr/>
          <a:lstStyle/>
          <a:p>
            <a:r>
              <a:rPr lang="en-US" dirty="0"/>
              <a:t>This lab explores how smart city technologies can enhance urban transport. The first part introduces the concept of smart cities and examines major urban mobility issues like congestion and emissions.</a:t>
            </a:r>
          </a:p>
          <a:p>
            <a:r>
              <a:rPr lang="en-US" dirty="0"/>
              <a:t>Students then simulate public transit systems using Python, adjusting parameters like scheduling and routing. In the second half, results are visualized, and the benefits of smart mobility are discussed, alongside real-world success stories and implementation challenges.</a:t>
            </a:r>
          </a:p>
          <a:p>
            <a:endParaRPr lang="en-AT" dirty="0"/>
          </a:p>
        </p:txBody>
      </p:sp>
    </p:spTree>
    <p:extLst>
      <p:ext uri="{BB962C8B-B14F-4D97-AF65-F5344CB8AC3E}">
        <p14:creationId xmlns:p14="http://schemas.microsoft.com/office/powerpoint/2010/main" val="2383797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5600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final session focuses on applying course knowledge to a chosen transport issue. Brief expectations and assessment criteria are shared. Students then select a topic (e.g., congestion, emissions, AVs) and deliver short presentations. Each presentation is followed by targeted feedback on technical execution, tool use, and possible improvements.</a:t>
            </a:r>
            <a:endParaRPr lang="en-AT" dirty="0"/>
          </a:p>
        </p:txBody>
      </p:sp>
    </p:spTree>
    <p:extLst>
      <p:ext uri="{BB962C8B-B14F-4D97-AF65-F5344CB8AC3E}">
        <p14:creationId xmlns:p14="http://schemas.microsoft.com/office/powerpoint/2010/main" val="10293003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3700125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5008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9109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1666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394397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Module 6, which brings the course to a close through review, assessment, and project presentations. The module begins with a dedicated review session that helps students consolidate key concepts from earlier modules. This is followed by final project presentations, where students showcase the outcomes of their applied research or practical work.</a:t>
            </a:r>
          </a:p>
          <a:p>
            <a:r>
              <a:rPr lang="en-US" dirty="0"/>
              <a:t>The capstone lab provides time for students to present their projects in detail, integrating both theoretical understanding and hands-on skills developed throughout the course. The module concludes with a formal final assessment that evaluates overall knowledge and learning outcomes.</a:t>
            </a:r>
          </a:p>
          <a:p>
            <a:r>
              <a:rPr lang="en-US" dirty="0"/>
              <a:t>With a total duration of 10 hours, this final module emphasizes reflection, synthesis, and the demonstration of practical competence. It ensures that students are not only familiar with transport research concepts, but also confident in applying them to real-world challenges.</a:t>
            </a:r>
          </a:p>
        </p:txBody>
      </p:sp>
    </p:spTree>
    <p:extLst>
      <p:ext uri="{BB962C8B-B14F-4D97-AF65-F5344CB8AC3E}">
        <p14:creationId xmlns:p14="http://schemas.microsoft.com/office/powerpoint/2010/main" val="1866150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course blends theory with practical application. Students use widely adopted tools in the transport research industry. These include:</a:t>
            </a:r>
          </a:p>
          <a:p>
            <a:r>
              <a:rPr lang="en-US" b="1" dirty="0"/>
              <a:t>Python</a:t>
            </a:r>
            <a:r>
              <a:rPr lang="en-US" dirty="0"/>
              <a:t> via Google </a:t>
            </a:r>
            <a:r>
              <a:rPr lang="en-US" dirty="0" err="1"/>
              <a:t>Colab</a:t>
            </a:r>
            <a:r>
              <a:rPr lang="en-US" dirty="0"/>
              <a:t> for scripting and data analysis (free and cloud-based).</a:t>
            </a:r>
          </a:p>
          <a:p>
            <a:r>
              <a:rPr lang="en-US" b="1" dirty="0"/>
              <a:t>PTV VISSIM</a:t>
            </a:r>
            <a:r>
              <a:rPr lang="en-US" dirty="0"/>
              <a:t> (student version) for microscopic traffic simulation.</a:t>
            </a:r>
          </a:p>
          <a:p>
            <a:r>
              <a:rPr lang="en-US" b="1" dirty="0"/>
              <a:t>ArcGIS/QGIS</a:t>
            </a:r>
            <a:r>
              <a:rPr lang="en-US" dirty="0"/>
              <a:t> for spatial analysis — QGIS is free and open-source; ArcGIS is proprietary.</a:t>
            </a:r>
          </a:p>
          <a:p>
            <a:r>
              <a:rPr lang="en-US" b="1" dirty="0"/>
              <a:t>MATLAB</a:t>
            </a:r>
            <a:r>
              <a:rPr lang="en-US" dirty="0"/>
              <a:t> for advanced modeling and numerical computation (licensed).</a:t>
            </a:r>
          </a:p>
          <a:p>
            <a:r>
              <a:rPr lang="en-US" b="1" dirty="0"/>
              <a:t>Excel and Google Sheets</a:t>
            </a:r>
            <a:r>
              <a:rPr lang="en-US" dirty="0"/>
              <a:t> for accessible data management and basic analysis.</a:t>
            </a:r>
          </a:p>
          <a:p>
            <a:r>
              <a:rPr lang="en-US" dirty="0"/>
              <a:t>Each tool aligns with lab activities and builds skills for real-world transport challenges.</a:t>
            </a:r>
          </a:p>
          <a:p>
            <a:endParaRPr lang="en-AT" dirty="0"/>
          </a:p>
        </p:txBody>
      </p:sp>
    </p:spTree>
    <p:extLst>
      <p:ext uri="{BB962C8B-B14F-4D97-AF65-F5344CB8AC3E}">
        <p14:creationId xmlns:p14="http://schemas.microsoft.com/office/powerpoint/2010/main" val="306160141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Global Course Structure: Labs</a:t>
            </a: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Global Course Structure: Labs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4B530D6E-94DC-CC9A-9A3E-E1D1008477F9}"/>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8" name="object 6">
            <a:extLst>
              <a:ext uri="{FF2B5EF4-FFF2-40B4-BE49-F238E27FC236}">
                <a16:creationId xmlns:a16="http://schemas.microsoft.com/office/drawing/2014/main" id="{EE091C61-065C-4768-6F2B-AF76244EB662}"/>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Global Course Structure: Labs</a:t>
            </a:r>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20215603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hyperlink" Target="https://docs.google.com/" TargetMode="External"/><Relationship Id="rId3" Type="http://schemas.openxmlformats.org/officeDocument/2006/relationships/hyperlink" Target="https://colab.research.google.com/" TargetMode="External"/><Relationship Id="rId7" Type="http://schemas.openxmlformats.org/officeDocument/2006/relationships/hyperlink" Target="https://www.office.com/"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s://story.mapog.com/dashboard" TargetMode="External"/><Relationship Id="rId5" Type="http://schemas.openxmlformats.org/officeDocument/2006/relationships/hyperlink" Target="https://your.visum.ptvgroup.com/vision-traffic-suite-students-en" TargetMode="External"/><Relationship Id="rId4" Type="http://schemas.openxmlformats.org/officeDocument/2006/relationships/hyperlink" Target="https://www.mathworks.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3.xml"/><Relationship Id="rId1" Type="http://schemas.openxmlformats.org/officeDocument/2006/relationships/video" Target="https://www.youtube.com/embed/OtYby7QnyAE?feature=oembed" TargetMode="External"/><Relationship Id="rId4" Type="http://schemas.openxmlformats.org/officeDocument/2006/relationships/hyperlink" Target="https://youtu.be/OtYby7QnyA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3.xml"/><Relationship Id="rId1" Type="http://schemas.openxmlformats.org/officeDocument/2006/relationships/video" Target="https://www.youtube.com/embed/hA_-MkU0Nfw?feature=oembed" TargetMode="External"/><Relationship Id="rId4" Type="http://schemas.openxmlformats.org/officeDocument/2006/relationships/hyperlink" Target="https://youtu.be/hA_-MkU0Nfw"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hyperlink" Target="https://www.w3schools.com/"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hyperlink" Target="https://de.mathworks.com/support/learn-with-matlab-tutorials.html" TargetMode="External"/><Relationship Id="rId4" Type="http://schemas.openxmlformats.org/officeDocument/2006/relationships/hyperlink" Target="https://us-resources.ptvgroup.com/en-us/ptv-academy/getting-to-know-ptv-vissim"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3bRVMMXyMAA" TargetMode="External"/><Relationship Id="rId2" Type="http://schemas.openxmlformats.org/officeDocument/2006/relationships/slideLayout" Target="../slideLayouts/slideLayout13.xml"/><Relationship Id="rId1" Type="http://schemas.openxmlformats.org/officeDocument/2006/relationships/video" Target="https://www.youtube.com/embed/3bRVMMXyMAA?feature=oembed" TargetMode="Externa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4938128" cy="573865"/>
          </a:xfrm>
          <a:solidFill>
            <a:srgbClr val="FFFF00"/>
          </a:solidFill>
        </p:spPr>
        <p:txBody>
          <a:bodyPr/>
          <a:lstStyle/>
          <a:p>
            <a:pPr algn="l"/>
            <a:r>
              <a:rPr lang="en-GB" sz="2600" dirty="0">
                <a:solidFill>
                  <a:srgbClr val="0070C0"/>
                </a:solidFill>
              </a:rPr>
              <a:t>Global Course Structure: </a:t>
            </a:r>
            <a:r>
              <a:rPr lang="en-US" sz="2600" dirty="0">
                <a:solidFill>
                  <a:srgbClr val="0070C0"/>
                </a:solidFill>
              </a:rPr>
              <a:t>Lab Series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400" dirty="0">
                <a:solidFill>
                  <a:srgbClr val="0070C0"/>
                </a:solidFill>
              </a:rPr>
              <a:t> </a:t>
            </a:r>
            <a:endParaRPr lang="pl-PL" sz="24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4D44-FB7F-A404-CE9B-F5945DD01E7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0CBCAC-3227-57CE-5866-7494109638F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 Detailed Breakdown: Module 1 to Module 6</a:t>
            </a:r>
          </a:p>
        </p:txBody>
      </p:sp>
      <p:sp>
        <p:nvSpPr>
          <p:cNvPr id="8" name="object 2">
            <a:extLst>
              <a:ext uri="{FF2B5EF4-FFF2-40B4-BE49-F238E27FC236}">
                <a16:creationId xmlns:a16="http://schemas.microsoft.com/office/drawing/2014/main" id="{FC81DE41-4348-3D46-DA40-9E9F56B9C048}"/>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sp>
        <p:nvSpPr>
          <p:cNvPr id="9" name="object 3">
            <a:extLst>
              <a:ext uri="{FF2B5EF4-FFF2-40B4-BE49-F238E27FC236}">
                <a16:creationId xmlns:a16="http://schemas.microsoft.com/office/drawing/2014/main" id="{BEF2AC0B-1D92-231E-7022-C286DE6C54CB}"/>
              </a:ext>
            </a:extLst>
          </p:cNvPr>
          <p:cNvSpPr txBox="1"/>
          <p:nvPr/>
        </p:nvSpPr>
        <p:spPr>
          <a:xfrm>
            <a:off x="740568" y="1627128"/>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1: Introduction to Transport Research and Analysis</a:t>
            </a:r>
          </a:p>
        </p:txBody>
      </p:sp>
      <p:sp>
        <p:nvSpPr>
          <p:cNvPr id="10" name="object 3">
            <a:extLst>
              <a:ext uri="{FF2B5EF4-FFF2-40B4-BE49-F238E27FC236}">
                <a16:creationId xmlns:a16="http://schemas.microsoft.com/office/drawing/2014/main" id="{9ABCC79E-2B96-2984-1535-530AA19CE995}"/>
              </a:ext>
            </a:extLst>
          </p:cNvPr>
          <p:cNvSpPr txBox="1"/>
          <p:nvPr/>
        </p:nvSpPr>
        <p:spPr>
          <a:xfrm>
            <a:off x="733424" y="2167222"/>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fundamental concepts in transport systems, research methods, data analysis, and ethical considerations, with hands-on practice using transport datasets and survey tools.</a:t>
            </a:r>
          </a:p>
        </p:txBody>
      </p:sp>
      <p:graphicFrame>
        <p:nvGraphicFramePr>
          <p:cNvPr id="11" name="Table 10">
            <a:extLst>
              <a:ext uri="{FF2B5EF4-FFF2-40B4-BE49-F238E27FC236}">
                <a16:creationId xmlns:a16="http://schemas.microsoft.com/office/drawing/2014/main" id="{1AD44112-3777-8494-2927-486F94D39CEF}"/>
              </a:ext>
            </a:extLst>
          </p:cNvPr>
          <p:cNvGraphicFramePr>
            <a:graphicFrameLocks noGrp="1"/>
          </p:cNvGraphicFramePr>
          <p:nvPr>
            <p:extLst>
              <p:ext uri="{D42A27DB-BD31-4B8C-83A1-F6EECF244321}">
                <p14:modId xmlns:p14="http://schemas.microsoft.com/office/powerpoint/2010/main" val="1760475553"/>
              </p:ext>
            </p:extLst>
          </p:nvPr>
        </p:nvGraphicFramePr>
        <p:xfrm>
          <a:off x="740568" y="2897322"/>
          <a:ext cx="6876000" cy="223012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938120323"/>
                    </a:ext>
                  </a:extLst>
                </a:gridCol>
                <a:gridCol w="1440000">
                  <a:extLst>
                    <a:ext uri="{9D8B030D-6E8A-4147-A177-3AD203B41FA5}">
                      <a16:colId xmlns:a16="http://schemas.microsoft.com/office/drawing/2014/main" val="2457764599"/>
                    </a:ext>
                  </a:extLst>
                </a:gridCol>
                <a:gridCol w="360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Corresponding  Lectures</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Lab 1</a:t>
                      </a:r>
                    </a:p>
                  </a:txBody>
                  <a:tcPr>
                    <a:solidFill>
                      <a:schemeClr val="accent1"/>
                    </a:solidFill>
                  </a:tcPr>
                </a:tc>
                <a:tc>
                  <a:txBody>
                    <a:bodyPr/>
                    <a:lstStyle/>
                    <a:p>
                      <a:r>
                        <a:rPr lang="en-GB" sz="1800" b="1" dirty="0"/>
                        <a:t>Lecture 3</a:t>
                      </a:r>
                    </a:p>
                  </a:txBody>
                  <a:tcPr/>
                </a:tc>
                <a:tc>
                  <a:txBody>
                    <a:bodyPr/>
                    <a:lstStyle/>
                    <a:p>
                      <a:r>
                        <a:rPr lang="en-GB" sz="1800" dirty="0"/>
                        <a:t>Familiarize students with transport datasets and analytical tools</a:t>
                      </a:r>
                    </a:p>
                  </a:txBody>
                  <a:tcPr/>
                </a:tc>
                <a:tc>
                  <a:txBody>
                    <a:bodyPr/>
                    <a:lstStyle/>
                    <a:p>
                      <a:pPr algn="ctr"/>
                      <a:r>
                        <a:rPr lang="en-GB" sz="1800" dirty="0"/>
                        <a:t>2</a:t>
                      </a:r>
                    </a:p>
                  </a:txBody>
                  <a:tcPr/>
                </a:tc>
                <a:extLst>
                  <a:ext uri="{0D108BD9-81ED-4DB2-BD59-A6C34878D82A}">
                    <a16:rowId xmlns:a16="http://schemas.microsoft.com/office/drawing/2014/main" val="3956148332"/>
                  </a:ext>
                </a:extLst>
              </a:tr>
              <a:tr h="370840">
                <a:tc>
                  <a:txBody>
                    <a:bodyPr/>
                    <a:lstStyle/>
                    <a:p>
                      <a:r>
                        <a:rPr lang="en-GB" sz="1800" b="1" dirty="0"/>
                        <a:t>Lab 2</a:t>
                      </a:r>
                    </a:p>
                  </a:txBody>
                  <a:tcPr>
                    <a:solidFill>
                      <a:schemeClr val="accent2"/>
                    </a:solidFill>
                  </a:tcPr>
                </a:tc>
                <a:tc>
                  <a:txBody>
                    <a:bodyPr/>
                    <a:lstStyle/>
                    <a:p>
                      <a:r>
                        <a:rPr lang="en-GB" sz="1800" b="1" dirty="0"/>
                        <a:t>Lecture 4</a:t>
                      </a:r>
                    </a:p>
                  </a:txBody>
                  <a:tcPr/>
                </a:tc>
                <a:tc>
                  <a:txBody>
                    <a:bodyPr/>
                    <a:lstStyle/>
                    <a:p>
                      <a:r>
                        <a:rPr lang="en-GB" sz="1800" dirty="0"/>
                        <a:t>Develop skills in creating surveys for data collection</a:t>
                      </a:r>
                    </a:p>
                  </a:txBody>
                  <a:tcPr/>
                </a:tc>
                <a:tc>
                  <a:txBody>
                    <a:bodyPr/>
                    <a:lstStyle/>
                    <a:p>
                      <a:pPr algn="ctr"/>
                      <a:r>
                        <a:rPr lang="en-GB" sz="1800" dirty="0"/>
                        <a:t>3</a:t>
                      </a:r>
                    </a:p>
                  </a:txBody>
                  <a:tcPr/>
                </a:tc>
                <a:extLst>
                  <a:ext uri="{0D108BD9-81ED-4DB2-BD59-A6C34878D82A}">
                    <a16:rowId xmlns:a16="http://schemas.microsoft.com/office/drawing/2014/main" val="3936594563"/>
                  </a:ext>
                </a:extLst>
              </a:tr>
              <a:tr h="370840">
                <a:tc gridSpan="3">
                  <a:txBody>
                    <a:bodyPr/>
                    <a:lstStyle/>
                    <a:p>
                      <a:pPr algn="ctr"/>
                      <a:r>
                        <a:rPr lang="en-GB" sz="1800" b="1" dirty="0"/>
                        <a:t>Total </a:t>
                      </a:r>
                    </a:p>
                  </a:txBody>
                  <a:tcPr anchor="ctr"/>
                </a:tc>
                <a:tc hMerge="1">
                  <a:txBody>
                    <a:bodyPr/>
                    <a:lstStyle/>
                    <a:p>
                      <a:endParaRPr lang="LID4096"/>
                    </a:p>
                  </a:txBody>
                  <a:tcPr/>
                </a:tc>
                <a:tc hMerge="1">
                  <a:txBody>
                    <a:bodyPr/>
                    <a:lstStyle/>
                    <a:p>
                      <a:endParaRPr dirty="0"/>
                    </a:p>
                  </a:txBody>
                  <a:tcPr/>
                </a:tc>
                <a:tc>
                  <a:txBody>
                    <a:bodyPr/>
                    <a:lstStyle/>
                    <a:p>
                      <a:pPr algn="ctr"/>
                      <a:r>
                        <a:rPr lang="en-GB" sz="1800" b="1" dirty="0"/>
                        <a:t>5</a:t>
                      </a:r>
                    </a:p>
                  </a:txBody>
                  <a:tcPr anchor="ctr"/>
                </a:tc>
                <a:extLst>
                  <a:ext uri="{0D108BD9-81ED-4DB2-BD59-A6C34878D82A}">
                    <a16:rowId xmlns:a16="http://schemas.microsoft.com/office/drawing/2014/main" val="200297325"/>
                  </a:ext>
                </a:extLst>
              </a:tr>
            </a:tbl>
          </a:graphicData>
        </a:graphic>
      </p:graphicFrame>
      <p:graphicFrame>
        <p:nvGraphicFramePr>
          <p:cNvPr id="2" name="Chart 1">
            <a:extLst>
              <a:ext uri="{FF2B5EF4-FFF2-40B4-BE49-F238E27FC236}">
                <a16:creationId xmlns:a16="http://schemas.microsoft.com/office/drawing/2014/main" id="{08D40753-0B3E-B621-D11B-7A5D33646D11}"/>
              </a:ext>
            </a:extLst>
          </p:cNvPr>
          <p:cNvGraphicFramePr/>
          <p:nvPr>
            <p:extLst>
              <p:ext uri="{D42A27DB-BD31-4B8C-83A1-F6EECF244321}">
                <p14:modId xmlns:p14="http://schemas.microsoft.com/office/powerpoint/2010/main" val="427357359"/>
              </p:ext>
            </p:extLst>
          </p:nvPr>
        </p:nvGraphicFramePr>
        <p:xfrm>
          <a:off x="7682400" y="27374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6530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CA085-2D21-6DC4-CACC-DB56B208568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46F3B25-B38A-95BF-4A9B-E801F32B8C4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2: Transport Data Collection and Management</a:t>
            </a:r>
          </a:p>
        </p:txBody>
      </p:sp>
      <p:sp>
        <p:nvSpPr>
          <p:cNvPr id="7" name="object 3">
            <a:extLst>
              <a:ext uri="{FF2B5EF4-FFF2-40B4-BE49-F238E27FC236}">
                <a16:creationId xmlns:a16="http://schemas.microsoft.com/office/drawing/2014/main" id="{64D70C0A-DDE4-DB0C-FE85-B285EA5E32E3}"/>
              </a:ext>
            </a:extLst>
          </p:cNvPr>
          <p:cNvSpPr txBox="1"/>
          <p:nvPr/>
        </p:nvSpPr>
        <p:spPr>
          <a:xfrm>
            <a:off x="726470" y="1566000"/>
            <a:ext cx="10711728"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Learn transport data types, collection methods, cleaning, and visualization techniques, including hands-on fieldwork and big data handling for transport planning.</a:t>
            </a:r>
          </a:p>
        </p:txBody>
      </p:sp>
      <p:graphicFrame>
        <p:nvGraphicFramePr>
          <p:cNvPr id="4" name="Table 3">
            <a:extLst>
              <a:ext uri="{FF2B5EF4-FFF2-40B4-BE49-F238E27FC236}">
                <a16:creationId xmlns:a16="http://schemas.microsoft.com/office/drawing/2014/main" id="{EA6120B9-2CD3-7ECF-45F6-95982503B658}"/>
              </a:ext>
            </a:extLst>
          </p:cNvPr>
          <p:cNvGraphicFramePr>
            <a:graphicFrameLocks noGrp="1"/>
          </p:cNvGraphicFramePr>
          <p:nvPr>
            <p:extLst>
              <p:ext uri="{D42A27DB-BD31-4B8C-83A1-F6EECF244321}">
                <p14:modId xmlns:p14="http://schemas.microsoft.com/office/powerpoint/2010/main" val="1843593965"/>
              </p:ext>
            </p:extLst>
          </p:nvPr>
        </p:nvGraphicFramePr>
        <p:xfrm>
          <a:off x="726470" y="2296926"/>
          <a:ext cx="6876000" cy="206248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938120323"/>
                    </a:ext>
                  </a:extLst>
                </a:gridCol>
                <a:gridCol w="1440000">
                  <a:extLst>
                    <a:ext uri="{9D8B030D-6E8A-4147-A177-3AD203B41FA5}">
                      <a16:colId xmlns:a16="http://schemas.microsoft.com/office/drawing/2014/main" val="1670344025"/>
                    </a:ext>
                  </a:extLst>
                </a:gridCol>
                <a:gridCol w="360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Corresponding  Lectures</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Lab 3</a:t>
                      </a:r>
                    </a:p>
                  </a:txBody>
                  <a:tcPr>
                    <a:solidFill>
                      <a:schemeClr val="accent1"/>
                    </a:solidFill>
                  </a:tcPr>
                </a:tc>
                <a:tc>
                  <a:txBody>
                    <a:bodyPr/>
                    <a:lstStyle/>
                    <a:p>
                      <a:r>
                        <a:rPr lang="en-GB" sz="1800" b="1" dirty="0"/>
                        <a:t>Lecture 6</a:t>
                      </a:r>
                    </a:p>
                  </a:txBody>
                  <a:tcPr/>
                </a:tc>
                <a:tc>
                  <a:txBody>
                    <a:bodyPr/>
                    <a:lstStyle/>
                    <a:p>
                      <a:r>
                        <a:rPr lang="en-GB" sz="1800" dirty="0"/>
                        <a:t>Field Data Collection Techniques</a:t>
                      </a:r>
                    </a:p>
                  </a:txBody>
                  <a:tcPr/>
                </a:tc>
                <a:tc>
                  <a:txBody>
                    <a:bodyPr/>
                    <a:lstStyle/>
                    <a:p>
                      <a:pPr algn="ctr"/>
                      <a:r>
                        <a:rPr lang="en-GB" sz="1800" dirty="0"/>
                        <a:t>4</a:t>
                      </a:r>
                    </a:p>
                  </a:txBody>
                  <a:tcPr/>
                </a:tc>
                <a:extLst>
                  <a:ext uri="{0D108BD9-81ED-4DB2-BD59-A6C34878D82A}">
                    <a16:rowId xmlns:a16="http://schemas.microsoft.com/office/drawing/2014/main" val="3956148332"/>
                  </a:ext>
                </a:extLst>
              </a:tr>
              <a:tr h="370840">
                <a:tc>
                  <a:txBody>
                    <a:bodyPr/>
                    <a:lstStyle/>
                    <a:p>
                      <a:r>
                        <a:rPr lang="en-GB" sz="1800" b="1" dirty="0"/>
                        <a:t>Lab 4</a:t>
                      </a:r>
                    </a:p>
                  </a:txBody>
                  <a:tcPr>
                    <a:solidFill>
                      <a:schemeClr val="accent2"/>
                    </a:solidFill>
                  </a:tcPr>
                </a:tc>
                <a:tc>
                  <a:txBody>
                    <a:bodyPr/>
                    <a:lstStyle/>
                    <a:p>
                      <a:r>
                        <a:rPr lang="en-GB" sz="1800" b="1" dirty="0"/>
                        <a:t>Lecture 7</a:t>
                      </a:r>
                    </a:p>
                  </a:txBody>
                  <a:tcPr/>
                </a:tc>
                <a:tc>
                  <a:txBody>
                    <a:bodyPr/>
                    <a:lstStyle/>
                    <a:p>
                      <a:r>
                        <a:rPr lang="en-GB" sz="1800" dirty="0"/>
                        <a:t>Data Cleaning and Preprocessing</a:t>
                      </a:r>
                    </a:p>
                  </a:txBody>
                  <a:tcPr/>
                </a:tc>
                <a:tc>
                  <a:txBody>
                    <a:bodyPr/>
                    <a:lstStyle/>
                    <a:p>
                      <a:pPr algn="ctr"/>
                      <a:r>
                        <a:rPr lang="en-GB" sz="1800" dirty="0"/>
                        <a:t>3</a:t>
                      </a:r>
                    </a:p>
                  </a:txBody>
                  <a:tcPr/>
                </a:tc>
                <a:extLst>
                  <a:ext uri="{0D108BD9-81ED-4DB2-BD59-A6C34878D82A}">
                    <a16:rowId xmlns:a16="http://schemas.microsoft.com/office/drawing/2014/main" val="3936594563"/>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Lab 5</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9</a:t>
                      </a:r>
                    </a:p>
                  </a:txBody>
                  <a:tcPr/>
                </a:tc>
                <a:tc>
                  <a:txBody>
                    <a:bodyPr/>
                    <a:lstStyle/>
                    <a:p>
                      <a:r>
                        <a:rPr lang="en-GB" sz="1800" dirty="0"/>
                        <a:t>Data Visualization Techniques</a:t>
                      </a:r>
                    </a:p>
                  </a:txBody>
                  <a:tcPr/>
                </a:tc>
                <a:tc>
                  <a:txBody>
                    <a:bodyPr/>
                    <a:lstStyle/>
                    <a:p>
                      <a:pPr algn="ctr"/>
                      <a:r>
                        <a:rPr lang="en-GB" sz="1800" dirty="0"/>
                        <a:t>3</a:t>
                      </a:r>
                    </a:p>
                  </a:txBody>
                  <a:tcPr/>
                </a:tc>
                <a:extLst>
                  <a:ext uri="{0D108BD9-81ED-4DB2-BD59-A6C34878D82A}">
                    <a16:rowId xmlns:a16="http://schemas.microsoft.com/office/drawing/2014/main" val="2477278272"/>
                  </a:ext>
                </a:extLst>
              </a:tr>
              <a:tr h="370840">
                <a:tc gridSpan="3">
                  <a:txBody>
                    <a:bodyPr/>
                    <a:lstStyle/>
                    <a:p>
                      <a:pPr algn="ctr"/>
                      <a:r>
                        <a:rPr lang="en-GB" sz="1800" b="1" dirty="0"/>
                        <a:t>Total </a:t>
                      </a:r>
                    </a:p>
                  </a:txBody>
                  <a:tcPr anchor="ctr"/>
                </a:tc>
                <a:tc hMerge="1">
                  <a:txBody>
                    <a:bodyPr/>
                    <a:lstStyle/>
                    <a:p>
                      <a:endParaRPr lang="LID4096"/>
                    </a:p>
                  </a:txBody>
                  <a:tcP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9BA1C269-B95E-EF0D-5F08-37BA2C1AE878}"/>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5" name="Chart 4">
            <a:extLst>
              <a:ext uri="{FF2B5EF4-FFF2-40B4-BE49-F238E27FC236}">
                <a16:creationId xmlns:a16="http://schemas.microsoft.com/office/drawing/2014/main" id="{EF6C2096-FACD-5E1B-F9F0-C8C088AC1D1D}"/>
              </a:ext>
            </a:extLst>
          </p:cNvPr>
          <p:cNvGraphicFramePr/>
          <p:nvPr>
            <p:extLst>
              <p:ext uri="{D42A27DB-BD31-4B8C-83A1-F6EECF244321}">
                <p14:modId xmlns:p14="http://schemas.microsoft.com/office/powerpoint/2010/main" val="1634766060"/>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3484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79E-6D54-FD4C-E21F-72D211ADDF2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95C099D-0B0C-BCEE-AB83-0D3BB19D536C}"/>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3: Transport </a:t>
            </a:r>
            <a:r>
              <a:rPr lang="en-GB" sz="2000" b="1" dirty="0" err="1">
                <a:solidFill>
                  <a:sysClr val="windowText" lastClr="000000"/>
                </a:solidFill>
                <a:latin typeface="Arial"/>
                <a:cs typeface="Arial"/>
              </a:rPr>
              <a:t>Modeling</a:t>
            </a:r>
            <a:r>
              <a:rPr lang="en-GB" sz="2000" b="1" dirty="0">
                <a:solidFill>
                  <a:sysClr val="windowText" lastClr="000000"/>
                </a:solidFill>
                <a:latin typeface="Arial"/>
                <a:cs typeface="Arial"/>
              </a:rPr>
              <a:t> and Simulation</a:t>
            </a:r>
          </a:p>
        </p:txBody>
      </p:sp>
      <p:sp>
        <p:nvSpPr>
          <p:cNvPr id="7" name="object 3">
            <a:extLst>
              <a:ext uri="{FF2B5EF4-FFF2-40B4-BE49-F238E27FC236}">
                <a16:creationId xmlns:a16="http://schemas.microsoft.com/office/drawing/2014/main" id="{7BABC4D0-3C53-C9DA-0FE1-69E1CDCFFDE1}"/>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and apply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techniques such as the four-step model and traffic flow theory using simulation tools to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and forecast transport system performance.</a:t>
            </a:r>
          </a:p>
        </p:txBody>
      </p:sp>
      <p:graphicFrame>
        <p:nvGraphicFramePr>
          <p:cNvPr id="4" name="Table 3">
            <a:extLst>
              <a:ext uri="{FF2B5EF4-FFF2-40B4-BE49-F238E27FC236}">
                <a16:creationId xmlns:a16="http://schemas.microsoft.com/office/drawing/2014/main" id="{5761D16A-E373-9EA2-215C-96D92C300DD5}"/>
              </a:ext>
            </a:extLst>
          </p:cNvPr>
          <p:cNvGraphicFramePr>
            <a:graphicFrameLocks noGrp="1"/>
          </p:cNvGraphicFramePr>
          <p:nvPr>
            <p:extLst>
              <p:ext uri="{D42A27DB-BD31-4B8C-83A1-F6EECF244321}">
                <p14:modId xmlns:p14="http://schemas.microsoft.com/office/powerpoint/2010/main" val="2637926904"/>
              </p:ext>
            </p:extLst>
          </p:nvPr>
        </p:nvGraphicFramePr>
        <p:xfrm>
          <a:off x="733424" y="2296926"/>
          <a:ext cx="6876000" cy="206248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938120323"/>
                    </a:ext>
                  </a:extLst>
                </a:gridCol>
                <a:gridCol w="1440000">
                  <a:extLst>
                    <a:ext uri="{9D8B030D-6E8A-4147-A177-3AD203B41FA5}">
                      <a16:colId xmlns:a16="http://schemas.microsoft.com/office/drawing/2014/main" val="2785260602"/>
                    </a:ext>
                  </a:extLst>
                </a:gridCol>
                <a:gridCol w="360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Corresponding  Lectures</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Lab 6</a:t>
                      </a:r>
                    </a:p>
                  </a:txBody>
                  <a:tcPr>
                    <a:solidFill>
                      <a:schemeClr val="accent1"/>
                    </a:solidFill>
                  </a:tcPr>
                </a:tc>
                <a:tc>
                  <a:txBody>
                    <a:bodyPr/>
                    <a:lstStyle/>
                    <a:p>
                      <a:r>
                        <a:rPr lang="en-GB" sz="1800" b="1" dirty="0"/>
                        <a:t>Lecture 10</a:t>
                      </a:r>
                    </a:p>
                  </a:txBody>
                  <a:tcPr/>
                </a:tc>
                <a:tc>
                  <a:txBody>
                    <a:bodyPr/>
                    <a:lstStyle/>
                    <a:p>
                      <a:r>
                        <a:rPr lang="en-GB" sz="1800" dirty="0"/>
                        <a:t>Introduction to Transport </a:t>
                      </a:r>
                      <a:r>
                        <a:rPr lang="en-GB" sz="1800" dirty="0" err="1"/>
                        <a:t>Modeling</a:t>
                      </a:r>
                      <a:endParaRPr lang="en-GB" sz="1800" dirty="0"/>
                    </a:p>
                  </a:txBody>
                  <a:tcPr/>
                </a:tc>
                <a:tc>
                  <a:txBody>
                    <a:bodyPr/>
                    <a:lstStyle/>
                    <a:p>
                      <a:pPr algn="ctr"/>
                      <a:r>
                        <a:rPr lang="en-GB" sz="1800" dirty="0"/>
                        <a:t>3</a:t>
                      </a:r>
                    </a:p>
                  </a:txBody>
                  <a:tcPr/>
                </a:tc>
                <a:extLst>
                  <a:ext uri="{0D108BD9-81ED-4DB2-BD59-A6C34878D82A}">
                    <a16:rowId xmlns:a16="http://schemas.microsoft.com/office/drawing/2014/main" val="3956148332"/>
                  </a:ext>
                </a:extLst>
              </a:tr>
              <a:tr h="370840">
                <a:tc>
                  <a:txBody>
                    <a:bodyPr/>
                    <a:lstStyle/>
                    <a:p>
                      <a:r>
                        <a:rPr lang="en-GB" sz="1800" b="1" dirty="0"/>
                        <a:t>Lab 7</a:t>
                      </a:r>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12</a:t>
                      </a:r>
                    </a:p>
                  </a:txBody>
                  <a:tcPr/>
                </a:tc>
                <a:tc>
                  <a:txBody>
                    <a:bodyPr/>
                    <a:lstStyle/>
                    <a:p>
                      <a:r>
                        <a:rPr lang="en-GB" sz="1800" dirty="0"/>
                        <a:t>Traffic Flow Simulation</a:t>
                      </a:r>
                    </a:p>
                  </a:txBody>
                  <a:tcPr/>
                </a:tc>
                <a:tc>
                  <a:txBody>
                    <a:bodyPr/>
                    <a:lstStyle/>
                    <a:p>
                      <a:pPr algn="ctr"/>
                      <a:r>
                        <a:rPr lang="en-GB" sz="1800" dirty="0"/>
                        <a:t>4</a:t>
                      </a:r>
                    </a:p>
                  </a:txBody>
                  <a:tcPr/>
                </a:tc>
                <a:extLst>
                  <a:ext uri="{0D108BD9-81ED-4DB2-BD59-A6C34878D82A}">
                    <a16:rowId xmlns:a16="http://schemas.microsoft.com/office/drawing/2014/main" val="3936594563"/>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Lab 8</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11</a:t>
                      </a:r>
                    </a:p>
                  </a:txBody>
                  <a:tcPr/>
                </a:tc>
                <a:tc>
                  <a:txBody>
                    <a:bodyPr/>
                    <a:lstStyle/>
                    <a:p>
                      <a:r>
                        <a:rPr lang="en-GB" sz="1800" dirty="0"/>
                        <a:t>Travel Demand Forecasting </a:t>
                      </a:r>
                    </a:p>
                  </a:txBody>
                  <a:tcPr/>
                </a:tc>
                <a:tc>
                  <a:txBody>
                    <a:bodyPr/>
                    <a:lstStyle/>
                    <a:p>
                      <a:pPr algn="ctr"/>
                      <a:r>
                        <a:rPr lang="en-GB" sz="1800" dirty="0"/>
                        <a:t>3</a:t>
                      </a:r>
                    </a:p>
                  </a:txBody>
                  <a:tcPr/>
                </a:tc>
                <a:extLst>
                  <a:ext uri="{0D108BD9-81ED-4DB2-BD59-A6C34878D82A}">
                    <a16:rowId xmlns:a16="http://schemas.microsoft.com/office/drawing/2014/main" val="2477278272"/>
                  </a:ext>
                </a:extLst>
              </a:tr>
              <a:tr h="370840">
                <a:tc gridSpan="3">
                  <a:txBody>
                    <a:bodyPr/>
                    <a:lstStyle/>
                    <a:p>
                      <a:pPr algn="ctr"/>
                      <a:r>
                        <a:rPr lang="en-GB" sz="1800" b="1" dirty="0"/>
                        <a:t>Total </a:t>
                      </a:r>
                    </a:p>
                  </a:txBody>
                  <a:tcPr anchor="ctr"/>
                </a:tc>
                <a:tc hMerge="1">
                  <a:txBody>
                    <a:bodyPr/>
                    <a:lstStyle/>
                    <a:p>
                      <a:endParaRPr lang="LID4096"/>
                    </a:p>
                  </a:txBody>
                  <a:tcP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F9A1B935-2D77-BD48-EFA2-FEB37B30FA86}"/>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7E9F8BCC-6FA3-655A-5799-5B1823B3D35D}"/>
              </a:ext>
            </a:extLst>
          </p:cNvPr>
          <p:cNvGraphicFramePr/>
          <p:nvPr>
            <p:extLst>
              <p:ext uri="{D42A27DB-BD31-4B8C-83A1-F6EECF244321}">
                <p14:modId xmlns:p14="http://schemas.microsoft.com/office/powerpoint/2010/main" val="2255017774"/>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678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5F6D2-1739-64ED-86EB-5E727EB86B0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5A92AFC-DDCB-E68D-151B-B6CB77B9219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4: Sustainable Transport and Policy Analysis</a:t>
            </a:r>
          </a:p>
        </p:txBody>
      </p:sp>
      <p:sp>
        <p:nvSpPr>
          <p:cNvPr id="7" name="object 3">
            <a:extLst>
              <a:ext uri="{FF2B5EF4-FFF2-40B4-BE49-F238E27FC236}">
                <a16:creationId xmlns:a16="http://schemas.microsoft.com/office/drawing/2014/main" id="{A3C58A14-3A60-F31B-A174-B631294E5A36}"/>
              </a:ext>
            </a:extLst>
          </p:cNvPr>
          <p:cNvSpPr txBox="1"/>
          <p:nvPr/>
        </p:nvSpPr>
        <p:spPr>
          <a:xfrm>
            <a:off x="733424" y="1566000"/>
            <a:ext cx="10886648"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sustainable transport strategies, evaluate policies using data-driven methods, and assess impacts on accessibility, equity, environment, and urban mobility systems.</a:t>
            </a:r>
          </a:p>
        </p:txBody>
      </p:sp>
      <p:graphicFrame>
        <p:nvGraphicFramePr>
          <p:cNvPr id="4" name="Table 3">
            <a:extLst>
              <a:ext uri="{FF2B5EF4-FFF2-40B4-BE49-F238E27FC236}">
                <a16:creationId xmlns:a16="http://schemas.microsoft.com/office/drawing/2014/main" id="{C0C6E5C1-BCC7-692D-E33E-1E34A304DFD7}"/>
              </a:ext>
            </a:extLst>
          </p:cNvPr>
          <p:cNvGraphicFramePr>
            <a:graphicFrameLocks noGrp="1"/>
          </p:cNvGraphicFramePr>
          <p:nvPr>
            <p:extLst>
              <p:ext uri="{D42A27DB-BD31-4B8C-83A1-F6EECF244321}">
                <p14:modId xmlns:p14="http://schemas.microsoft.com/office/powerpoint/2010/main" val="3094432752"/>
              </p:ext>
            </p:extLst>
          </p:nvPr>
        </p:nvGraphicFramePr>
        <p:xfrm>
          <a:off x="733424" y="2296926"/>
          <a:ext cx="6876000" cy="233172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938120323"/>
                    </a:ext>
                  </a:extLst>
                </a:gridCol>
                <a:gridCol w="1440000">
                  <a:extLst>
                    <a:ext uri="{9D8B030D-6E8A-4147-A177-3AD203B41FA5}">
                      <a16:colId xmlns:a16="http://schemas.microsoft.com/office/drawing/2014/main" val="3372667835"/>
                    </a:ext>
                  </a:extLst>
                </a:gridCol>
                <a:gridCol w="360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Corresponding  Lectures</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Lab 9</a:t>
                      </a:r>
                    </a:p>
                  </a:txBody>
                  <a:tcPr>
                    <a:solidFill>
                      <a:schemeClr val="accent1"/>
                    </a:solidFill>
                  </a:tcPr>
                </a:tc>
                <a:tc>
                  <a:txBody>
                    <a:bodyPr/>
                    <a:lstStyle/>
                    <a:p>
                      <a:r>
                        <a:rPr lang="en-GB" sz="1800" b="1" dirty="0"/>
                        <a:t>Lecture 16</a:t>
                      </a:r>
                    </a:p>
                  </a:txBody>
                  <a:tcPr/>
                </a:tc>
                <a:tc>
                  <a:txBody>
                    <a:bodyPr/>
                    <a:lstStyle/>
                    <a:p>
                      <a:r>
                        <a:rPr lang="en-GB" sz="1800" dirty="0"/>
                        <a:t>Environmental Impact Assessment</a:t>
                      </a:r>
                    </a:p>
                  </a:txBody>
                  <a:tcPr/>
                </a:tc>
                <a:tc>
                  <a:txBody>
                    <a:bodyPr/>
                    <a:lstStyle/>
                    <a:p>
                      <a:pPr algn="ctr"/>
                      <a:r>
                        <a:rPr lang="en-GB" sz="1800" dirty="0"/>
                        <a:t>3</a:t>
                      </a:r>
                    </a:p>
                  </a:txBody>
                  <a:tcPr/>
                </a:tc>
                <a:extLst>
                  <a:ext uri="{0D108BD9-81ED-4DB2-BD59-A6C34878D82A}">
                    <a16:rowId xmlns:a16="http://schemas.microsoft.com/office/drawing/2014/main" val="3956148332"/>
                  </a:ext>
                </a:extLst>
              </a:tr>
              <a:tr h="370840">
                <a:tc>
                  <a:txBody>
                    <a:bodyPr/>
                    <a:lstStyle/>
                    <a:p>
                      <a:r>
                        <a:rPr lang="en-GB" sz="1800" b="1" dirty="0"/>
                        <a:t>Lab 10</a:t>
                      </a:r>
                    </a:p>
                  </a:txBody>
                  <a:tcPr>
                    <a:solidFill>
                      <a:schemeClr val="accent2"/>
                    </a:solidFill>
                  </a:tcPr>
                </a:tc>
                <a:tc>
                  <a:txBody>
                    <a:bodyPr/>
                    <a:lstStyle/>
                    <a:p>
                      <a:r>
                        <a:rPr lang="en-GB" sz="1800" b="1" dirty="0"/>
                        <a:t>Lecture 18</a:t>
                      </a:r>
                    </a:p>
                  </a:txBody>
                  <a:tcPr/>
                </a:tc>
                <a:tc>
                  <a:txBody>
                    <a:bodyPr/>
                    <a:lstStyle/>
                    <a:p>
                      <a:r>
                        <a:rPr lang="en-GB" sz="1800" dirty="0"/>
                        <a:t>Cost-Benefit Analysis of Transport Projects</a:t>
                      </a:r>
                    </a:p>
                  </a:txBody>
                  <a:tcPr/>
                </a:tc>
                <a:tc>
                  <a:txBody>
                    <a:bodyPr/>
                    <a:lstStyle/>
                    <a:p>
                      <a:pPr algn="ctr"/>
                      <a:r>
                        <a:rPr lang="en-GB" sz="1800" dirty="0"/>
                        <a:t>4</a:t>
                      </a:r>
                    </a:p>
                  </a:txBody>
                  <a:tcPr/>
                </a:tc>
                <a:extLst>
                  <a:ext uri="{0D108BD9-81ED-4DB2-BD59-A6C34878D82A}">
                    <a16:rowId xmlns:a16="http://schemas.microsoft.com/office/drawing/2014/main" val="3936594563"/>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Lab 11</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19</a:t>
                      </a:r>
                    </a:p>
                  </a:txBody>
                  <a:tcPr/>
                </a:tc>
                <a:tc>
                  <a:txBody>
                    <a:bodyPr/>
                    <a:lstStyle/>
                    <a:p>
                      <a:r>
                        <a:rPr lang="en-GB" sz="1800" dirty="0"/>
                        <a:t>Equity and Accessibility Analysis</a:t>
                      </a:r>
                    </a:p>
                  </a:txBody>
                  <a:tcPr/>
                </a:tc>
                <a:tc>
                  <a:txBody>
                    <a:bodyPr/>
                    <a:lstStyle/>
                    <a:p>
                      <a:pPr algn="ctr"/>
                      <a:r>
                        <a:rPr lang="en-GB" sz="1800" dirty="0"/>
                        <a:t>3</a:t>
                      </a:r>
                    </a:p>
                  </a:txBody>
                  <a:tcPr/>
                </a:tc>
                <a:extLst>
                  <a:ext uri="{0D108BD9-81ED-4DB2-BD59-A6C34878D82A}">
                    <a16:rowId xmlns:a16="http://schemas.microsoft.com/office/drawing/2014/main" val="2477278272"/>
                  </a:ext>
                </a:extLst>
              </a:tr>
              <a:tr h="370840">
                <a:tc gridSpan="3">
                  <a:txBody>
                    <a:bodyPr/>
                    <a:lstStyle/>
                    <a:p>
                      <a:pPr algn="ctr"/>
                      <a:r>
                        <a:rPr lang="en-GB" sz="1800" b="1" dirty="0"/>
                        <a:t>Total </a:t>
                      </a:r>
                    </a:p>
                  </a:txBody>
                  <a:tcPr anchor="ctr"/>
                </a:tc>
                <a:tc hMerge="1">
                  <a:txBody>
                    <a:bodyPr/>
                    <a:lstStyle/>
                    <a:p>
                      <a:endParaRPr lang="LID4096"/>
                    </a:p>
                  </a:txBody>
                  <a:tcP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287FBE9B-837C-600E-BF97-BE15B8AEA393}"/>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05EE918C-668C-84DC-57CA-E4BD056CEA10}"/>
              </a:ext>
            </a:extLst>
          </p:cNvPr>
          <p:cNvGraphicFramePr/>
          <p:nvPr>
            <p:extLst>
              <p:ext uri="{D42A27DB-BD31-4B8C-83A1-F6EECF244321}">
                <p14:modId xmlns:p14="http://schemas.microsoft.com/office/powerpoint/2010/main" val="3233385073"/>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4949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63CEF-266D-60D3-8B43-20A24B872D6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BE26E68-F113-BCAE-E46E-6B0BA47A6B1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5: Advanced Topics and Case Studies</a:t>
            </a:r>
          </a:p>
        </p:txBody>
      </p:sp>
      <p:sp>
        <p:nvSpPr>
          <p:cNvPr id="7" name="object 3">
            <a:extLst>
              <a:ext uri="{FF2B5EF4-FFF2-40B4-BE49-F238E27FC236}">
                <a16:creationId xmlns:a16="http://schemas.microsoft.com/office/drawing/2014/main" id="{D37DBD2E-59D9-2C59-91A0-F8D144745579}"/>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Examine emerging transport technologies,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real-world case studies, and apply research skills to evaluate complex transport challenges and innovative solutions.</a:t>
            </a:r>
          </a:p>
        </p:txBody>
      </p:sp>
      <p:graphicFrame>
        <p:nvGraphicFramePr>
          <p:cNvPr id="4" name="Table 3">
            <a:extLst>
              <a:ext uri="{FF2B5EF4-FFF2-40B4-BE49-F238E27FC236}">
                <a16:creationId xmlns:a16="http://schemas.microsoft.com/office/drawing/2014/main" id="{4BE5A6A6-0FA2-8F26-90ED-AF1AAC586956}"/>
              </a:ext>
            </a:extLst>
          </p:cNvPr>
          <p:cNvGraphicFramePr>
            <a:graphicFrameLocks noGrp="1"/>
          </p:cNvGraphicFramePr>
          <p:nvPr>
            <p:extLst>
              <p:ext uri="{D42A27DB-BD31-4B8C-83A1-F6EECF244321}">
                <p14:modId xmlns:p14="http://schemas.microsoft.com/office/powerpoint/2010/main" val="3775824524"/>
              </p:ext>
            </p:extLst>
          </p:nvPr>
        </p:nvGraphicFramePr>
        <p:xfrm>
          <a:off x="726470" y="2296926"/>
          <a:ext cx="6876000" cy="233172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938120323"/>
                    </a:ext>
                  </a:extLst>
                </a:gridCol>
                <a:gridCol w="1440000">
                  <a:extLst>
                    <a:ext uri="{9D8B030D-6E8A-4147-A177-3AD203B41FA5}">
                      <a16:colId xmlns:a16="http://schemas.microsoft.com/office/drawing/2014/main" val="1144690110"/>
                    </a:ext>
                  </a:extLst>
                </a:gridCol>
                <a:gridCol w="360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Corresponding  Lectures</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Lab 12</a:t>
                      </a:r>
                    </a:p>
                  </a:txBody>
                  <a:tcPr>
                    <a:solidFill>
                      <a:schemeClr val="accent1"/>
                    </a:solidFill>
                  </a:tcPr>
                </a:tc>
                <a:tc>
                  <a:txBody>
                    <a:bodyPr/>
                    <a:lstStyle/>
                    <a:p>
                      <a:r>
                        <a:rPr lang="en-GB" sz="1800" b="1" dirty="0"/>
                        <a:t>Lecture 20</a:t>
                      </a:r>
                    </a:p>
                  </a:txBody>
                  <a:tcPr/>
                </a:tc>
                <a:tc>
                  <a:txBody>
                    <a:bodyPr/>
                    <a:lstStyle/>
                    <a:p>
                      <a:r>
                        <a:rPr lang="en-GB" sz="1800" dirty="0"/>
                        <a:t>Intelligent Transport Systems (ITS) Applications</a:t>
                      </a:r>
                    </a:p>
                  </a:txBody>
                  <a:tcPr/>
                </a:tc>
                <a:tc>
                  <a:txBody>
                    <a:bodyPr/>
                    <a:lstStyle/>
                    <a:p>
                      <a:pPr algn="ctr"/>
                      <a:r>
                        <a:rPr lang="en-GB" sz="1800" dirty="0"/>
                        <a:t>3</a:t>
                      </a:r>
                    </a:p>
                  </a:txBody>
                  <a:tcPr/>
                </a:tc>
                <a:extLst>
                  <a:ext uri="{0D108BD9-81ED-4DB2-BD59-A6C34878D82A}">
                    <a16:rowId xmlns:a16="http://schemas.microsoft.com/office/drawing/2014/main" val="3956148332"/>
                  </a:ext>
                </a:extLst>
              </a:tr>
              <a:tr h="370840">
                <a:tc>
                  <a:txBody>
                    <a:bodyPr/>
                    <a:lstStyle/>
                    <a:p>
                      <a:r>
                        <a:rPr lang="en-GB" sz="1800" b="1" dirty="0"/>
                        <a:t>Lab 13</a:t>
                      </a:r>
                    </a:p>
                  </a:txBody>
                  <a:tcPr>
                    <a:solidFill>
                      <a:schemeClr val="accent2"/>
                    </a:solidFill>
                  </a:tcPr>
                </a:tc>
                <a:tc>
                  <a:txBody>
                    <a:bodyPr/>
                    <a:lstStyle/>
                    <a:p>
                      <a:r>
                        <a:rPr lang="en-GB" sz="1800" b="1" dirty="0"/>
                        <a:t>Lecture 21</a:t>
                      </a:r>
                    </a:p>
                  </a:txBody>
                  <a:tcPr/>
                </a:tc>
                <a:tc>
                  <a:txBody>
                    <a:bodyPr/>
                    <a:lstStyle/>
                    <a:p>
                      <a:r>
                        <a:rPr lang="en-GB" sz="1800" dirty="0"/>
                        <a:t>Case Study on Autonomous Vehicles</a:t>
                      </a:r>
                    </a:p>
                  </a:txBody>
                  <a:tcPr/>
                </a:tc>
                <a:tc>
                  <a:txBody>
                    <a:bodyPr/>
                    <a:lstStyle/>
                    <a:p>
                      <a:pPr algn="ctr"/>
                      <a:r>
                        <a:rPr lang="en-GB" sz="1800" dirty="0"/>
                        <a:t>4</a:t>
                      </a:r>
                    </a:p>
                  </a:txBody>
                  <a:tcPr/>
                </a:tc>
                <a:extLst>
                  <a:ext uri="{0D108BD9-81ED-4DB2-BD59-A6C34878D82A}">
                    <a16:rowId xmlns:a16="http://schemas.microsoft.com/office/drawing/2014/main" val="3936594563"/>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Lab 14</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22</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Urban Mobility and Smart Cities</a:t>
                      </a:r>
                    </a:p>
                  </a:txBody>
                  <a:tcPr/>
                </a:tc>
                <a:tc>
                  <a:txBody>
                    <a:bodyPr/>
                    <a:lstStyle/>
                    <a:p>
                      <a:pPr algn="ctr"/>
                      <a:r>
                        <a:rPr lang="en-GB" sz="1800" dirty="0"/>
                        <a:t>3</a:t>
                      </a:r>
                    </a:p>
                  </a:txBody>
                  <a:tcPr/>
                </a:tc>
                <a:extLst>
                  <a:ext uri="{0D108BD9-81ED-4DB2-BD59-A6C34878D82A}">
                    <a16:rowId xmlns:a16="http://schemas.microsoft.com/office/drawing/2014/main" val="2477278272"/>
                  </a:ext>
                </a:extLst>
              </a:tr>
              <a:tr h="370840">
                <a:tc gridSpan="3">
                  <a:txBody>
                    <a:bodyPr/>
                    <a:lstStyle/>
                    <a:p>
                      <a:pPr algn="ctr"/>
                      <a:r>
                        <a:rPr lang="en-GB" sz="1800" b="1" dirty="0"/>
                        <a:t>Total </a:t>
                      </a:r>
                    </a:p>
                  </a:txBody>
                  <a:tcPr anchor="ctr"/>
                </a:tc>
                <a:tc hMerge="1">
                  <a:txBody>
                    <a:bodyPr/>
                    <a:lstStyle/>
                    <a:p>
                      <a:endParaRPr lang="LID4096"/>
                    </a:p>
                  </a:txBody>
                  <a:tcP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63A51627-0D91-4031-ADD9-43FC8D5D4DA4}"/>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61362AB7-D1FF-61C0-7CE0-808FC642E4B6}"/>
              </a:ext>
            </a:extLst>
          </p:cNvPr>
          <p:cNvGraphicFramePr/>
          <p:nvPr>
            <p:extLst>
              <p:ext uri="{D42A27DB-BD31-4B8C-83A1-F6EECF244321}">
                <p14:modId xmlns:p14="http://schemas.microsoft.com/office/powerpoint/2010/main" val="3269636721"/>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97029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E0FFC-6B16-3549-8E32-09A16F2A27E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286BCE1-525E-AAA8-E2CF-5836B396EB9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6: Review and Final Assessment</a:t>
            </a:r>
          </a:p>
        </p:txBody>
      </p:sp>
      <p:sp>
        <p:nvSpPr>
          <p:cNvPr id="7" name="object 3">
            <a:extLst>
              <a:ext uri="{FF2B5EF4-FFF2-40B4-BE49-F238E27FC236}">
                <a16:creationId xmlns:a16="http://schemas.microsoft.com/office/drawing/2014/main" id="{4980F2A1-FD17-70A1-8B79-7E65122A328E}"/>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Consolidate knowledge from all modules, review key concepts, and demonstrate understanding through final assessments, presentations, and applied project work.</a:t>
            </a:r>
          </a:p>
        </p:txBody>
      </p:sp>
      <p:graphicFrame>
        <p:nvGraphicFramePr>
          <p:cNvPr id="4" name="Table 3">
            <a:extLst>
              <a:ext uri="{FF2B5EF4-FFF2-40B4-BE49-F238E27FC236}">
                <a16:creationId xmlns:a16="http://schemas.microsoft.com/office/drawing/2014/main" id="{8C4ED63D-89EA-4A34-F99D-608819D0D98A}"/>
              </a:ext>
            </a:extLst>
          </p:cNvPr>
          <p:cNvGraphicFramePr>
            <a:graphicFrameLocks noGrp="1"/>
          </p:cNvGraphicFramePr>
          <p:nvPr>
            <p:extLst>
              <p:ext uri="{D42A27DB-BD31-4B8C-83A1-F6EECF244321}">
                <p14:modId xmlns:p14="http://schemas.microsoft.com/office/powerpoint/2010/main" val="373356548"/>
              </p:ext>
            </p:extLst>
          </p:nvPr>
        </p:nvGraphicFramePr>
        <p:xfrm>
          <a:off x="733424" y="2296926"/>
          <a:ext cx="6876000" cy="13208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938120323"/>
                    </a:ext>
                  </a:extLst>
                </a:gridCol>
                <a:gridCol w="1440000">
                  <a:extLst>
                    <a:ext uri="{9D8B030D-6E8A-4147-A177-3AD203B41FA5}">
                      <a16:colId xmlns:a16="http://schemas.microsoft.com/office/drawing/2014/main" val="1953393000"/>
                    </a:ext>
                  </a:extLst>
                </a:gridCol>
                <a:gridCol w="360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Corresponding  Lectures</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Lab 15</a:t>
                      </a:r>
                    </a:p>
                  </a:txBody>
                  <a:tcPr>
                    <a:solidFill>
                      <a:schemeClr val="accent1"/>
                    </a:solidFill>
                  </a:tcPr>
                </a:tc>
                <a:tc>
                  <a:txBody>
                    <a:bodyPr/>
                    <a:lstStyle/>
                    <a:p>
                      <a:r>
                        <a:rPr lang="en-GB" sz="1800" b="1" dirty="0"/>
                        <a:t>Lecture 26</a:t>
                      </a:r>
                    </a:p>
                  </a:txBody>
                  <a:tcPr/>
                </a:tc>
                <a:tc>
                  <a:txBody>
                    <a:bodyPr/>
                    <a:lstStyle/>
                    <a:p>
                      <a:r>
                        <a:rPr lang="en-GB" sz="1800" dirty="0"/>
                        <a:t>Capstone Project and Presentation</a:t>
                      </a:r>
                    </a:p>
                  </a:txBody>
                  <a:tcPr/>
                </a:tc>
                <a:tc>
                  <a:txBody>
                    <a:bodyPr/>
                    <a:lstStyle/>
                    <a:p>
                      <a:pPr algn="ctr"/>
                      <a:r>
                        <a:rPr lang="en-GB" sz="1800" dirty="0"/>
                        <a:t>5</a:t>
                      </a:r>
                    </a:p>
                  </a:txBody>
                  <a:tcPr/>
                </a:tc>
                <a:extLst>
                  <a:ext uri="{0D108BD9-81ED-4DB2-BD59-A6C34878D82A}">
                    <a16:rowId xmlns:a16="http://schemas.microsoft.com/office/drawing/2014/main" val="3956148332"/>
                  </a:ext>
                </a:extLst>
              </a:tr>
              <a:tr h="370840">
                <a:tc gridSpan="3">
                  <a:txBody>
                    <a:bodyPr/>
                    <a:lstStyle/>
                    <a:p>
                      <a:pPr algn="ctr"/>
                      <a:r>
                        <a:rPr lang="en-GB" sz="1800" b="1" dirty="0"/>
                        <a:t>Total </a:t>
                      </a:r>
                    </a:p>
                  </a:txBody>
                  <a:tcPr anchor="ctr"/>
                </a:tc>
                <a:tc hMerge="1">
                  <a:txBody>
                    <a:bodyPr/>
                    <a:lstStyle/>
                    <a:p>
                      <a:endParaRPr lang="LID4096"/>
                    </a:p>
                  </a:txBody>
                  <a:tcPr/>
                </a:tc>
                <a:tc hMerge="1">
                  <a:txBody>
                    <a:bodyPr/>
                    <a:lstStyle/>
                    <a:p>
                      <a:endParaRPr dirty="0"/>
                    </a:p>
                  </a:txBody>
                  <a:tcPr/>
                </a:tc>
                <a:tc>
                  <a:txBody>
                    <a:bodyPr/>
                    <a:lstStyle/>
                    <a:p>
                      <a:pPr algn="ctr"/>
                      <a:r>
                        <a:rPr lang="en-GB" sz="1800" b="1" dirty="0"/>
                        <a:t>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738C3ED0-E114-78A5-73EA-09AEE87786E1}"/>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DEF62DCD-D6FB-BD68-8DFD-6358084DEC5C}"/>
              </a:ext>
            </a:extLst>
          </p:cNvPr>
          <p:cNvGraphicFramePr/>
          <p:nvPr>
            <p:extLst>
              <p:ext uri="{D42A27DB-BD31-4B8C-83A1-F6EECF244321}">
                <p14:modId xmlns:p14="http://schemas.microsoft.com/office/powerpoint/2010/main" val="1661265209"/>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1822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0F8CA-2258-54DF-75A0-09BD4B9E80C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505612B-9F9D-DEA4-9A31-6E345D60D44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Tools &amp; Technologies</a:t>
            </a:r>
          </a:p>
        </p:txBody>
      </p:sp>
    </p:spTree>
    <p:extLst>
      <p:ext uri="{BB962C8B-B14F-4D97-AF65-F5344CB8AC3E}">
        <p14:creationId xmlns:p14="http://schemas.microsoft.com/office/powerpoint/2010/main" val="4164244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7D61E-03EB-FD2A-6632-75E7DF06778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32DD4B7-207A-748E-307B-68E5B7E7EEC5}"/>
              </a:ext>
            </a:extLst>
          </p:cNvPr>
          <p:cNvSpPr txBox="1">
            <a:spLocks noGrp="1"/>
          </p:cNvSpPr>
          <p:nvPr>
            <p:ph type="title"/>
          </p:nvPr>
        </p:nvSpPr>
        <p:spPr>
          <a:xfrm>
            <a:off x="726470" y="417692"/>
            <a:ext cx="30882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Tools &amp; Technologies</a:t>
            </a:r>
          </a:p>
        </p:txBody>
      </p:sp>
      <p:sp>
        <p:nvSpPr>
          <p:cNvPr id="3" name="object 3">
            <a:extLst>
              <a:ext uri="{FF2B5EF4-FFF2-40B4-BE49-F238E27FC236}">
                <a16:creationId xmlns:a16="http://schemas.microsoft.com/office/drawing/2014/main" id="{7A3516F6-ABC3-1245-72DC-2C75AB843CC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 Tools &amp; Technologies used in Labs</a:t>
            </a:r>
          </a:p>
        </p:txBody>
      </p:sp>
      <p:sp>
        <p:nvSpPr>
          <p:cNvPr id="7" name="object 3">
            <a:extLst>
              <a:ext uri="{FF2B5EF4-FFF2-40B4-BE49-F238E27FC236}">
                <a16:creationId xmlns:a16="http://schemas.microsoft.com/office/drawing/2014/main" id="{16D66371-4F1E-E5CA-3D01-C82E397D48A3}"/>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labs use tools like Excel, Python, QGIS and VISSIM to support data analysis, simulation, and visualization. These beginner-friendly tools help students apply theory to real-world transport problems.</a:t>
            </a:r>
          </a:p>
        </p:txBody>
      </p:sp>
      <p:graphicFrame>
        <p:nvGraphicFramePr>
          <p:cNvPr id="4" name="Table 3">
            <a:extLst>
              <a:ext uri="{FF2B5EF4-FFF2-40B4-BE49-F238E27FC236}">
                <a16:creationId xmlns:a16="http://schemas.microsoft.com/office/drawing/2014/main" id="{D2310E79-4BC6-AF2A-ECAF-EB003F923B17}"/>
              </a:ext>
            </a:extLst>
          </p:cNvPr>
          <p:cNvGraphicFramePr>
            <a:graphicFrameLocks noGrp="1"/>
          </p:cNvGraphicFramePr>
          <p:nvPr>
            <p:extLst>
              <p:ext uri="{D42A27DB-BD31-4B8C-83A1-F6EECF244321}">
                <p14:modId xmlns:p14="http://schemas.microsoft.com/office/powerpoint/2010/main" val="2273379015"/>
              </p:ext>
            </p:extLst>
          </p:nvPr>
        </p:nvGraphicFramePr>
        <p:xfrm>
          <a:off x="726470" y="2296926"/>
          <a:ext cx="10782293" cy="2865120"/>
        </p:xfrm>
        <a:graphic>
          <a:graphicData uri="http://schemas.openxmlformats.org/drawingml/2006/table">
            <a:tbl>
              <a:tblPr firstRow="1" bandRow="1">
                <a:tableStyleId>{5C22544A-7EE6-4342-B048-85BDC9FD1C3A}</a:tableStyleId>
              </a:tblPr>
              <a:tblGrid>
                <a:gridCol w="557613">
                  <a:extLst>
                    <a:ext uri="{9D8B030D-6E8A-4147-A177-3AD203B41FA5}">
                      <a16:colId xmlns:a16="http://schemas.microsoft.com/office/drawing/2014/main" val="938120323"/>
                    </a:ext>
                  </a:extLst>
                </a:gridCol>
                <a:gridCol w="1719580">
                  <a:extLst>
                    <a:ext uri="{9D8B030D-6E8A-4147-A177-3AD203B41FA5}">
                      <a16:colId xmlns:a16="http://schemas.microsoft.com/office/drawing/2014/main" val="3705453515"/>
                    </a:ext>
                  </a:extLst>
                </a:gridCol>
                <a:gridCol w="2827421">
                  <a:extLst>
                    <a:ext uri="{9D8B030D-6E8A-4147-A177-3AD203B41FA5}">
                      <a16:colId xmlns:a16="http://schemas.microsoft.com/office/drawing/2014/main" val="79153714"/>
                    </a:ext>
                  </a:extLst>
                </a:gridCol>
                <a:gridCol w="1419726">
                  <a:extLst>
                    <a:ext uri="{9D8B030D-6E8A-4147-A177-3AD203B41FA5}">
                      <a16:colId xmlns:a16="http://schemas.microsoft.com/office/drawing/2014/main" val="1223228320"/>
                    </a:ext>
                  </a:extLst>
                </a:gridCol>
                <a:gridCol w="1022684">
                  <a:extLst>
                    <a:ext uri="{9D8B030D-6E8A-4147-A177-3AD203B41FA5}">
                      <a16:colId xmlns:a16="http://schemas.microsoft.com/office/drawing/2014/main" val="1069330616"/>
                    </a:ext>
                  </a:extLst>
                </a:gridCol>
                <a:gridCol w="3235269">
                  <a:extLst>
                    <a:ext uri="{9D8B030D-6E8A-4147-A177-3AD203B41FA5}">
                      <a16:colId xmlns:a16="http://schemas.microsoft.com/office/drawing/2014/main" val="2920265087"/>
                    </a:ext>
                  </a:extLst>
                </a:gridCol>
              </a:tblGrid>
              <a:tr h="370840">
                <a:tc>
                  <a:txBody>
                    <a:bodyPr/>
                    <a:lstStyle/>
                    <a:p>
                      <a:pPr algn="ctr"/>
                      <a:r>
                        <a:rPr lang="en-GB" sz="1800" dirty="0"/>
                        <a:t>#</a:t>
                      </a:r>
                    </a:p>
                  </a:txBody>
                  <a:tcPr anchor="ctr"/>
                </a:tc>
                <a:tc>
                  <a:txBody>
                    <a:bodyPr/>
                    <a:lstStyle/>
                    <a:p>
                      <a:pPr algn="ctr"/>
                      <a:r>
                        <a:rPr lang="en-GB" sz="1800" dirty="0"/>
                        <a:t>Tool</a:t>
                      </a:r>
                    </a:p>
                  </a:txBody>
                  <a:tcPr anchor="ctr"/>
                </a:tc>
                <a:tc>
                  <a:txBody>
                    <a:bodyPr/>
                    <a:lstStyle/>
                    <a:p>
                      <a:pPr algn="ctr"/>
                      <a:r>
                        <a:rPr lang="en-GB" sz="1800" dirty="0"/>
                        <a:t>Package</a:t>
                      </a:r>
                    </a:p>
                  </a:txBody>
                  <a:tcPr anchor="ctr"/>
                </a:tc>
                <a:tc>
                  <a:txBody>
                    <a:bodyPr/>
                    <a:lstStyle/>
                    <a:p>
                      <a:pPr algn="ctr"/>
                      <a:r>
                        <a:rPr lang="en-GB" sz="1800" dirty="0"/>
                        <a:t>Company</a:t>
                      </a:r>
                    </a:p>
                  </a:txBody>
                  <a:tcPr anchor="ctr"/>
                </a:tc>
                <a:tc>
                  <a:txBody>
                    <a:bodyPr/>
                    <a:lstStyle/>
                    <a:p>
                      <a:pPr algn="ctr"/>
                      <a:r>
                        <a:rPr lang="en-GB" sz="1800" dirty="0"/>
                        <a:t>License</a:t>
                      </a:r>
                    </a:p>
                  </a:txBody>
                  <a:tcPr anchor="ctr"/>
                </a:tc>
                <a:tc>
                  <a:txBody>
                    <a:bodyPr/>
                    <a:lstStyle/>
                    <a:p>
                      <a:pPr algn="ctr"/>
                      <a:r>
                        <a:rPr lang="en-GB" sz="1800" dirty="0"/>
                        <a:t>Link</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tc>
                <a:tc>
                  <a:txBody>
                    <a:bodyPr/>
                    <a:lstStyle/>
                    <a:p>
                      <a:r>
                        <a:rPr lang="en-GB" sz="1800" dirty="0"/>
                        <a:t>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800" dirty="0"/>
                        <a:t>Google </a:t>
                      </a:r>
                      <a:r>
                        <a:rPr lang="en-GB" sz="1800" dirty="0" err="1"/>
                        <a:t>Colab</a:t>
                      </a:r>
                      <a:endParaRPr lang="en-GB" sz="1800" dirty="0"/>
                    </a:p>
                  </a:txBody>
                  <a:tcPr/>
                </a:tc>
                <a:tc>
                  <a:txBody>
                    <a:bodyPr/>
                    <a:lstStyle/>
                    <a:p>
                      <a:r>
                        <a:rPr lang="en-GB" sz="1800" dirty="0"/>
                        <a:t>Google</a:t>
                      </a:r>
                    </a:p>
                  </a:txBody>
                  <a:tcPr/>
                </a:tc>
                <a:tc>
                  <a:txBody>
                    <a:bodyPr/>
                    <a:lstStyle/>
                    <a:p>
                      <a:pPr algn="ctr"/>
                      <a:r>
                        <a:rPr lang="en-GB" sz="1800" dirty="0"/>
                        <a:t>Free</a:t>
                      </a:r>
                      <a:endParaRPr lang="LID4096" sz="1800" dirty="0"/>
                    </a:p>
                  </a:txBody>
                  <a:tcPr/>
                </a:tc>
                <a:tc>
                  <a:txBody>
                    <a:bodyPr/>
                    <a:lstStyle/>
                    <a:p>
                      <a:pPr algn="ctr"/>
                      <a:r>
                        <a:rPr lang="en-GB" sz="1600" dirty="0">
                          <a:hlinkClick r:id="rId3"/>
                        </a:rPr>
                        <a:t>https://colab.research.google.com/</a:t>
                      </a:r>
                      <a:endParaRPr lang="LID4096" sz="16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tc>
                <a:tc>
                  <a:txBody>
                    <a:bodyPr/>
                    <a:lstStyle/>
                    <a:p>
                      <a:r>
                        <a:rPr lang="en-GB" sz="1800" dirty="0"/>
                        <a:t>MATLAB</a:t>
                      </a:r>
                    </a:p>
                  </a:txBody>
                  <a:tcPr/>
                </a:tc>
                <a:tc>
                  <a:txBody>
                    <a:bodyPr/>
                    <a:lstStyle/>
                    <a:p>
                      <a:r>
                        <a:rPr lang="en-GB" sz="1800" dirty="0"/>
                        <a:t>MATLAB</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800" dirty="0"/>
                        <a:t>MathWorks</a:t>
                      </a:r>
                      <a:endParaRPr lang="LID4096" sz="1800" dirty="0"/>
                    </a:p>
                  </a:txBody>
                  <a:tcPr/>
                </a:tc>
                <a:tc>
                  <a:txBody>
                    <a:bodyPr/>
                    <a:lstStyle/>
                    <a:p>
                      <a:pPr algn="ctr"/>
                      <a:r>
                        <a:rPr lang="en-GB" sz="1800" dirty="0"/>
                        <a:t>Paid</a:t>
                      </a:r>
                    </a:p>
                  </a:txBody>
                  <a:tcPr/>
                </a:tc>
                <a:tc>
                  <a:txBody>
                    <a:bodyPr/>
                    <a:lstStyle/>
                    <a:p>
                      <a:pPr algn="ctr"/>
                      <a:r>
                        <a:rPr lang="en-GB" sz="1600" dirty="0">
                          <a:hlinkClick r:id="rId4"/>
                        </a:rPr>
                        <a:t>https://www.mathworks.com/</a:t>
                      </a:r>
                      <a:endParaRPr lang="LID4096" sz="1600" dirty="0"/>
                    </a:p>
                  </a:txBody>
                  <a:tcPr/>
                </a:tc>
                <a:extLst>
                  <a:ext uri="{0D108BD9-81ED-4DB2-BD59-A6C34878D82A}">
                    <a16:rowId xmlns:a16="http://schemas.microsoft.com/office/drawing/2014/main" val="3831417520"/>
                  </a:ext>
                </a:extLst>
              </a:tr>
              <a:tr h="370840">
                <a:tc>
                  <a:txBody>
                    <a:bodyPr/>
                    <a:lstStyle/>
                    <a:p>
                      <a:pPr algn="ctr"/>
                      <a:r>
                        <a:rPr lang="en-GB" sz="1800" b="1" dirty="0"/>
                        <a:t>3</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PTV VISSIM</a:t>
                      </a:r>
                      <a:br>
                        <a:rPr lang="en-GB" sz="1800" dirty="0"/>
                      </a:br>
                      <a:r>
                        <a:rPr lang="en-GB" sz="1800" dirty="0"/>
                        <a:t>PTV VISUM</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VISSIM (Student Version)</a:t>
                      </a:r>
                      <a:br>
                        <a:rPr lang="en-GB" sz="1800" dirty="0"/>
                      </a:br>
                      <a:r>
                        <a:rPr lang="en-GB" sz="1800" dirty="0"/>
                        <a:t>VISUM (Student Version)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800" dirty="0"/>
                        <a:t>PTV Group</a:t>
                      </a:r>
                    </a:p>
                    <a:p>
                      <a:pPr marL="0" marR="0" lvl="0" indent="0" algn="l" defTabSz="914400" eaLnBrk="1" fontAlgn="auto" latinLnBrk="0" hangingPunct="1">
                        <a:lnSpc>
                          <a:spcPct val="100000"/>
                        </a:lnSpc>
                        <a:spcBef>
                          <a:spcPts val="0"/>
                        </a:spcBef>
                        <a:spcAft>
                          <a:spcPts val="0"/>
                        </a:spcAft>
                        <a:buClrTx/>
                        <a:buSzTx/>
                        <a:buFontTx/>
                        <a:buNone/>
                        <a:tabLst/>
                        <a:defRPr/>
                      </a:pPr>
                      <a:endParaRPr lang="LID4096" sz="1800" dirty="0"/>
                    </a:p>
                  </a:txBody>
                  <a:tcPr/>
                </a:tc>
                <a:tc>
                  <a:txBody>
                    <a:bodyPr/>
                    <a:lstStyle/>
                    <a:p>
                      <a:pPr algn="ctr"/>
                      <a:r>
                        <a:rPr lang="en-GB" sz="1800" dirty="0"/>
                        <a:t>Free</a:t>
                      </a:r>
                    </a:p>
                  </a:txBody>
                  <a:tcPr/>
                </a:tc>
                <a:tc>
                  <a:txBody>
                    <a:bodyPr/>
                    <a:lstStyle/>
                    <a:p>
                      <a:pPr algn="ctr"/>
                      <a:r>
                        <a:rPr lang="en-GB" sz="1600" dirty="0">
                          <a:hlinkClick r:id="rId5"/>
                        </a:rPr>
                        <a:t>https://your.visum.ptvgroup.com/vision-traffic-suite-students-en</a:t>
                      </a:r>
                      <a:endParaRPr lang="LID4096" sz="1600" dirty="0"/>
                    </a:p>
                  </a:txBody>
                  <a:tcPr/>
                </a:tc>
                <a:extLst>
                  <a:ext uri="{0D108BD9-81ED-4DB2-BD59-A6C34878D82A}">
                    <a16:rowId xmlns:a16="http://schemas.microsoft.com/office/drawing/2014/main" val="667188357"/>
                  </a:ext>
                </a:extLst>
              </a:tr>
              <a:tr h="370840">
                <a:tc>
                  <a:txBody>
                    <a:bodyPr/>
                    <a:lstStyle/>
                    <a:p>
                      <a:pPr algn="ctr"/>
                      <a:r>
                        <a:rPr lang="en-GB" sz="1800" b="1" dirty="0"/>
                        <a:t>4</a:t>
                      </a:r>
                    </a:p>
                  </a:txBody>
                  <a:tcPr/>
                </a:tc>
                <a:tc>
                  <a:txBody>
                    <a:bodyPr/>
                    <a:lstStyle/>
                    <a:p>
                      <a:r>
                        <a:rPr lang="en-GB" sz="1800" dirty="0"/>
                        <a:t>ArcGIS/QGIS</a:t>
                      </a:r>
                    </a:p>
                  </a:txBody>
                  <a:tcPr/>
                </a:tc>
                <a:tc>
                  <a:txBody>
                    <a:bodyPr/>
                    <a:lstStyle/>
                    <a:p>
                      <a:r>
                        <a:rPr lang="en-GB" sz="1800" dirty="0"/>
                        <a:t>MAPOG</a:t>
                      </a:r>
                      <a:endParaRPr lang="en-GB" sz="1800" dirty="0">
                        <a:highlight>
                          <a:srgbClr val="FFFF00"/>
                        </a:highlight>
                      </a:endParaRPr>
                    </a:p>
                  </a:txBody>
                  <a:tcPr/>
                </a:tc>
                <a:tc>
                  <a:txBody>
                    <a:bodyPr/>
                    <a:lstStyle/>
                    <a:p>
                      <a:r>
                        <a:rPr lang="en-GB" sz="1800" dirty="0"/>
                        <a:t>ESRI</a:t>
                      </a:r>
                    </a:p>
                  </a:txBody>
                  <a:tcPr/>
                </a:tc>
                <a:tc>
                  <a:txBody>
                    <a:bodyPr/>
                    <a:lstStyle/>
                    <a:p>
                      <a:pPr algn="ctr"/>
                      <a:r>
                        <a:rPr lang="en-GB" sz="1800" dirty="0"/>
                        <a:t>Free</a:t>
                      </a:r>
                    </a:p>
                  </a:txBody>
                  <a:tcPr/>
                </a:tc>
                <a:tc>
                  <a:txBody>
                    <a:bodyPr/>
                    <a:lstStyle/>
                    <a:p>
                      <a:pPr algn="ctr"/>
                      <a:r>
                        <a:rPr lang="en-GB" sz="1600" dirty="0">
                          <a:hlinkClick r:id="rId6"/>
                        </a:rPr>
                        <a:t>https://story.mapog.com/dashboard</a:t>
                      </a:r>
                      <a:endParaRPr lang="en-GB" sz="1600" dirty="0">
                        <a:highlight>
                          <a:srgbClr val="FFFF00"/>
                        </a:highlight>
                      </a:endParaRPr>
                    </a:p>
                  </a:txBody>
                  <a:tcPr/>
                </a:tc>
                <a:extLst>
                  <a:ext uri="{0D108BD9-81ED-4DB2-BD59-A6C34878D82A}">
                    <a16:rowId xmlns:a16="http://schemas.microsoft.com/office/drawing/2014/main" val="1341259936"/>
                  </a:ext>
                </a:extLst>
              </a:tr>
              <a:tr h="370840">
                <a:tc>
                  <a:txBody>
                    <a:bodyPr/>
                    <a:lstStyle/>
                    <a:p>
                      <a:pPr algn="ctr"/>
                      <a:r>
                        <a:rPr lang="en-GB" sz="1800" b="1" dirty="0"/>
                        <a:t>5</a:t>
                      </a:r>
                    </a:p>
                  </a:txBody>
                  <a:tcPr/>
                </a:tc>
                <a:tc>
                  <a:txBody>
                    <a:bodyPr/>
                    <a:lstStyle/>
                    <a:p>
                      <a:r>
                        <a:rPr lang="en-GB" sz="1800" dirty="0"/>
                        <a:t>Excel</a:t>
                      </a:r>
                    </a:p>
                  </a:txBody>
                  <a:tcPr/>
                </a:tc>
                <a:tc>
                  <a:txBody>
                    <a:bodyPr/>
                    <a:lstStyle/>
                    <a:p>
                      <a:r>
                        <a:rPr lang="en-GB" sz="1800" dirty="0"/>
                        <a:t>Microsoft Office</a:t>
                      </a:r>
                    </a:p>
                  </a:txBody>
                  <a:tcPr/>
                </a:tc>
                <a:tc>
                  <a:txBody>
                    <a:bodyPr/>
                    <a:lstStyle/>
                    <a:p>
                      <a:r>
                        <a:rPr lang="en-GB" sz="1800" dirty="0"/>
                        <a:t>Microsoft</a:t>
                      </a:r>
                    </a:p>
                  </a:txBody>
                  <a:tcPr/>
                </a:tc>
                <a:tc>
                  <a:txBody>
                    <a:bodyPr/>
                    <a:lstStyle/>
                    <a:p>
                      <a:pPr algn="ctr"/>
                      <a:r>
                        <a:rPr lang="en-GB" sz="1800" dirty="0"/>
                        <a:t>Paid</a:t>
                      </a:r>
                    </a:p>
                  </a:txBody>
                  <a:tcPr/>
                </a:tc>
                <a:tc>
                  <a:txBody>
                    <a:bodyPr/>
                    <a:lstStyle/>
                    <a:p>
                      <a:pPr algn="ctr"/>
                      <a:r>
                        <a:rPr lang="en-GB" sz="1600" dirty="0">
                          <a:hlinkClick r:id="rId7"/>
                        </a:rPr>
                        <a:t>https://www.office.com/</a:t>
                      </a:r>
                      <a:endParaRPr lang="en-GB" sz="1600" dirty="0"/>
                    </a:p>
                  </a:txBody>
                  <a:tcPr/>
                </a:tc>
                <a:extLst>
                  <a:ext uri="{0D108BD9-81ED-4DB2-BD59-A6C34878D82A}">
                    <a16:rowId xmlns:a16="http://schemas.microsoft.com/office/drawing/2014/main" val="3956148332"/>
                  </a:ext>
                </a:extLst>
              </a:tr>
              <a:tr h="370840">
                <a:tc>
                  <a:txBody>
                    <a:bodyPr/>
                    <a:lstStyle/>
                    <a:p>
                      <a:pPr algn="ctr"/>
                      <a:r>
                        <a:rPr lang="en-GB" sz="1800" b="1" dirty="0"/>
                        <a:t>6</a:t>
                      </a:r>
                    </a:p>
                  </a:txBody>
                  <a:tcPr/>
                </a:tc>
                <a:tc>
                  <a:txBody>
                    <a:bodyPr/>
                    <a:lstStyle/>
                    <a:p>
                      <a:r>
                        <a:rPr lang="en-GB" sz="1800" dirty="0"/>
                        <a:t>Google Sheets</a:t>
                      </a:r>
                    </a:p>
                  </a:txBody>
                  <a:tcPr/>
                </a:tc>
                <a:tc>
                  <a:txBody>
                    <a:bodyPr/>
                    <a:lstStyle/>
                    <a:p>
                      <a:r>
                        <a:rPr lang="en-GB" sz="1800" dirty="0"/>
                        <a:t>Google Docs</a:t>
                      </a:r>
                    </a:p>
                  </a:txBody>
                  <a:tcPr/>
                </a:tc>
                <a:tc>
                  <a:txBody>
                    <a:bodyPr/>
                    <a:lstStyle/>
                    <a:p>
                      <a:r>
                        <a:rPr lang="en-GB" sz="1800" dirty="0"/>
                        <a:t>Google</a:t>
                      </a:r>
                    </a:p>
                  </a:txBody>
                  <a:tcPr/>
                </a:tc>
                <a:tc>
                  <a:txBody>
                    <a:bodyPr/>
                    <a:lstStyle/>
                    <a:p>
                      <a:pPr algn="ctr"/>
                      <a:r>
                        <a:rPr lang="en-GB" sz="1800" dirty="0"/>
                        <a:t>Free</a:t>
                      </a:r>
                    </a:p>
                  </a:txBody>
                  <a:tcPr/>
                </a:tc>
                <a:tc>
                  <a:txBody>
                    <a:bodyPr/>
                    <a:lstStyle/>
                    <a:p>
                      <a:pPr algn="ctr"/>
                      <a:r>
                        <a:rPr lang="en-GB" sz="1600" dirty="0">
                          <a:hlinkClick r:id="rId8"/>
                        </a:rPr>
                        <a:t>https://docs.google.com/</a:t>
                      </a:r>
                      <a:endParaRPr lang="en-GB" sz="1600" dirty="0"/>
                    </a:p>
                  </a:txBody>
                  <a:tcPr/>
                </a:tc>
                <a:extLst>
                  <a:ext uri="{0D108BD9-81ED-4DB2-BD59-A6C34878D82A}">
                    <a16:rowId xmlns:a16="http://schemas.microsoft.com/office/drawing/2014/main" val="3696530963"/>
                  </a:ext>
                </a:extLst>
              </a:tr>
            </a:tbl>
          </a:graphicData>
        </a:graphic>
      </p:graphicFrame>
    </p:spTree>
    <p:extLst>
      <p:ext uri="{BB962C8B-B14F-4D97-AF65-F5344CB8AC3E}">
        <p14:creationId xmlns:p14="http://schemas.microsoft.com/office/powerpoint/2010/main" val="1692892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849DA-E8B8-14FB-D137-37A5EF98775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FA4B2E-0B27-E4FE-67CF-08026A25115A}"/>
              </a:ext>
            </a:extLst>
          </p:cNvPr>
          <p:cNvSpPr txBox="1">
            <a:spLocks noGrp="1"/>
          </p:cNvSpPr>
          <p:nvPr>
            <p:ph type="title"/>
          </p:nvPr>
        </p:nvSpPr>
        <p:spPr>
          <a:xfrm>
            <a:off x="726470" y="417692"/>
            <a:ext cx="44075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Traffic Simulation in a City - Video</a:t>
            </a:r>
          </a:p>
        </p:txBody>
      </p:sp>
      <p:sp>
        <p:nvSpPr>
          <p:cNvPr id="3" name="object 3">
            <a:extLst>
              <a:ext uri="{FF2B5EF4-FFF2-40B4-BE49-F238E27FC236}">
                <a16:creationId xmlns:a16="http://schemas.microsoft.com/office/drawing/2014/main" id="{43D8CB81-11F5-8C61-7BDA-B95A524EFE4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Traffic Simulation in a City Using VISSIM:</a:t>
            </a:r>
          </a:p>
        </p:txBody>
      </p:sp>
      <p:sp>
        <p:nvSpPr>
          <p:cNvPr id="7" name="object 3">
            <a:extLst>
              <a:ext uri="{FF2B5EF4-FFF2-40B4-BE49-F238E27FC236}">
                <a16:creationId xmlns:a16="http://schemas.microsoft.com/office/drawing/2014/main" id="{24188783-E755-EFF7-DD37-C3E967D75530}"/>
              </a:ext>
            </a:extLst>
          </p:cNvPr>
          <p:cNvSpPr txBox="1"/>
          <p:nvPr/>
        </p:nvSpPr>
        <p:spPr>
          <a:xfrm>
            <a:off x="733424" y="1569219"/>
            <a:ext cx="10725152"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This video demonstrates how VISSIM can realistically simulate urban traffic flow, showcasing vehicle interactions, intersections, and congestion patterns in a busy city environment.</a:t>
            </a:r>
          </a:p>
        </p:txBody>
      </p:sp>
      <p:pic>
        <p:nvPicPr>
          <p:cNvPr id="5" name="Online Media 4" title="Complex Intersection Simulation | PTV Vissim | Demo">
            <a:hlinkClick r:id="" action="ppaction://media"/>
            <a:extLst>
              <a:ext uri="{FF2B5EF4-FFF2-40B4-BE49-F238E27FC236}">
                <a16:creationId xmlns:a16="http://schemas.microsoft.com/office/drawing/2014/main" id="{1B5D7EF0-386D-6DF4-DBE0-E610F899B35C}"/>
              </a:ext>
            </a:extLst>
          </p:cNvPr>
          <p:cNvPicPr>
            <a:picLocks noRot="1" noChangeAspect="1"/>
          </p:cNvPicPr>
          <p:nvPr>
            <a:videoFile r:link="rId1"/>
          </p:nvPr>
        </p:nvPicPr>
        <p:blipFill>
          <a:blip r:embed="rId3"/>
          <a:stretch>
            <a:fillRect/>
          </a:stretch>
        </p:blipFill>
        <p:spPr>
          <a:xfrm>
            <a:off x="733425" y="2207419"/>
            <a:ext cx="5267325" cy="3950494"/>
          </a:xfrm>
          <a:prstGeom prst="rect">
            <a:avLst/>
          </a:prstGeom>
        </p:spPr>
      </p:pic>
      <p:sp>
        <p:nvSpPr>
          <p:cNvPr id="4" name="object 3">
            <a:extLst>
              <a:ext uri="{FF2B5EF4-FFF2-40B4-BE49-F238E27FC236}">
                <a16:creationId xmlns:a16="http://schemas.microsoft.com/office/drawing/2014/main" id="{F807FE6F-67C2-687B-E3D8-8C3F91758235}"/>
              </a:ext>
            </a:extLst>
          </p:cNvPr>
          <p:cNvSpPr txBox="1"/>
          <p:nvPr/>
        </p:nvSpPr>
        <p:spPr>
          <a:xfrm>
            <a:off x="6315077" y="2550294"/>
            <a:ext cx="4619623" cy="1162956"/>
          </a:xfrm>
          <a:prstGeom prst="rect">
            <a:avLst/>
          </a:prstGeom>
        </p:spPr>
        <p:txBody>
          <a:bodyPr vert="horz" wrap="square" lIns="0" tIns="16329" rIns="0" bIns="0" rtlCol="0">
            <a:spAutoFit/>
          </a:bodyPr>
          <a:lstStyle/>
          <a:p>
            <a:pPr marL="16328" lvl="0"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PTV Mobility </a:t>
            </a:r>
          </a:p>
          <a:p>
            <a:pPr marL="16328" lvl="0" defTabSz="1175644" hangingPunct="1">
              <a:lnSpc>
                <a:spcPct val="100000"/>
              </a:lnSpc>
              <a:spcBef>
                <a:spcPts val="129"/>
              </a:spcBef>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lvl="0" defTabSz="1175644" hangingPunct="1">
              <a:lnSpc>
                <a:spcPct val="100000"/>
              </a:lnSpc>
              <a:spcBef>
                <a:spcPts val="129"/>
              </a:spcBef>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https://youtu.be/OtYby7QnyAE</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Tree>
    <p:extLst>
      <p:ext uri="{BB962C8B-B14F-4D97-AF65-F5344CB8AC3E}">
        <p14:creationId xmlns:p14="http://schemas.microsoft.com/office/powerpoint/2010/main" val="224294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E49C3-B58D-C9D9-A614-485418A2ABF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6BC61C6-1737-11F9-0138-595C81F5181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GB" sz="3200" b="1" dirty="0">
                <a:solidFill>
                  <a:schemeClr val="bg1"/>
                </a:solidFill>
              </a:rPr>
              <a:t> Lab Content and Time Allocation</a:t>
            </a:r>
            <a:endParaRPr lang="en-US" sz="3200" b="1" dirty="0">
              <a:solidFill>
                <a:schemeClr val="bg1"/>
              </a:solidFill>
            </a:endParaRPr>
          </a:p>
        </p:txBody>
      </p:sp>
    </p:spTree>
    <p:extLst>
      <p:ext uri="{BB962C8B-B14F-4D97-AF65-F5344CB8AC3E}">
        <p14:creationId xmlns:p14="http://schemas.microsoft.com/office/powerpoint/2010/main" val="2769407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43297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8DDD5-CAB2-F146-2575-2CE7F29D77B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A64569C-1EE6-F00C-A34C-B585627938C4}"/>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
        <p:nvSpPr>
          <p:cNvPr id="3" name="object 3">
            <a:extLst>
              <a:ext uri="{FF2B5EF4-FFF2-40B4-BE49-F238E27FC236}">
                <a16:creationId xmlns:a16="http://schemas.microsoft.com/office/drawing/2014/main" id="{72A1E917-BC6C-2724-BAC2-2170059775A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1 &gt; Lab 1: Familiarize Students with Transport Datasets &amp; Analytical Tools</a:t>
            </a:r>
          </a:p>
        </p:txBody>
      </p:sp>
      <p:sp>
        <p:nvSpPr>
          <p:cNvPr id="7" name="object 3">
            <a:extLst>
              <a:ext uri="{FF2B5EF4-FFF2-40B4-BE49-F238E27FC236}">
                <a16:creationId xmlns:a16="http://schemas.microsoft.com/office/drawing/2014/main" id="{457DC9A9-92F9-F547-E95A-27C2A924F8AD}"/>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Familiarize students with transport datasets and analytical tools.</a:t>
            </a:r>
          </a:p>
        </p:txBody>
      </p:sp>
      <p:graphicFrame>
        <p:nvGraphicFramePr>
          <p:cNvPr id="4" name="Table 3">
            <a:extLst>
              <a:ext uri="{FF2B5EF4-FFF2-40B4-BE49-F238E27FC236}">
                <a16:creationId xmlns:a16="http://schemas.microsoft.com/office/drawing/2014/main" id="{7BC0738E-4198-9394-3E49-E9B331987809}"/>
              </a:ext>
            </a:extLst>
          </p:cNvPr>
          <p:cNvGraphicFramePr>
            <a:graphicFrameLocks noGrp="1"/>
          </p:cNvGraphicFramePr>
          <p:nvPr>
            <p:extLst>
              <p:ext uri="{D42A27DB-BD31-4B8C-83A1-F6EECF244321}">
                <p14:modId xmlns:p14="http://schemas.microsoft.com/office/powerpoint/2010/main" val="3463880019"/>
              </p:ext>
            </p:extLst>
          </p:nvPr>
        </p:nvGraphicFramePr>
        <p:xfrm>
          <a:off x="733424" y="2019927"/>
          <a:ext cx="7344000" cy="33426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3600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75759982"/>
                    </a:ext>
                  </a:extLst>
                </a:gridCol>
                <a:gridCol w="972000">
                  <a:extLst>
                    <a:ext uri="{9D8B030D-6E8A-4147-A177-3AD203B41FA5}">
                      <a16:colId xmlns:a16="http://schemas.microsoft.com/office/drawing/2014/main" val="3602572780"/>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 of Transport Datasets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Demonstration of Open-Source Datasets</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p>
                  </a:txBody>
                  <a:tcPr/>
                </a:tc>
                <a:tc>
                  <a:txBody>
                    <a:bodyPr/>
                    <a:lstStyle/>
                    <a:p>
                      <a:pPr algn="ct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Importing Datasets and Basic Plotting</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p>
                  </a:txBody>
                  <a:tcPr/>
                </a:tc>
                <a:tc>
                  <a:txBody>
                    <a:bodyPr/>
                    <a:lstStyle/>
                    <a:p>
                      <a:pPr algn="ctr"/>
                      <a:r>
                        <a:rPr lang="en-GB" sz="1800" dirty="0"/>
                        <a:t>Teacher</a:t>
                      </a:r>
                    </a:p>
                  </a:txBody>
                  <a:tcPr/>
                </a:tc>
                <a:tc>
                  <a:txBody>
                    <a:bodyPr/>
                    <a:lstStyle/>
                    <a:p>
                      <a:pPr algn="ctr"/>
                      <a:r>
                        <a:rPr lang="en-GB" sz="1800" dirty="0"/>
                        <a:t>25</a:t>
                      </a:r>
                    </a:p>
                  </a:txBody>
                  <a:tcPr/>
                </a:tc>
                <a:extLst>
                  <a:ext uri="{0D108BD9-81ED-4DB2-BD59-A6C34878D82A}">
                    <a16:rowId xmlns:a16="http://schemas.microsoft.com/office/drawing/2014/main" val="200032069"/>
                  </a:ext>
                </a:extLst>
              </a:tr>
              <a:tr h="370840">
                <a:tc>
                  <a:txBody>
                    <a:bodyPr/>
                    <a:lstStyle/>
                    <a:p>
                      <a:pPr algn="ctr"/>
                      <a:r>
                        <a:rPr lang="en-GB" sz="1800" b="1" dirty="0"/>
                        <a:t>4</a:t>
                      </a:r>
                    </a:p>
                  </a:txBody>
                  <a:tcPr>
                    <a:solidFill>
                      <a:schemeClr val="accent4"/>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Introduce Python in Google </a:t>
                      </a:r>
                      <a:r>
                        <a:rPr lang="en-GB" sz="1800" dirty="0" err="1"/>
                        <a:t>Colab</a:t>
                      </a:r>
                      <a:endParaRPr lang="en-GB"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p>
                  </a:txBody>
                  <a:tcPr/>
                </a:tc>
                <a:tc>
                  <a:txBody>
                    <a:bodyPr/>
                    <a:lstStyle/>
                    <a:p>
                      <a:pPr algn="ctr"/>
                      <a:r>
                        <a:rPr lang="en-GB" sz="1800" dirty="0"/>
                        <a:t>Teacher</a:t>
                      </a:r>
                    </a:p>
                  </a:txBody>
                  <a:tcPr/>
                </a:tc>
                <a:tc>
                  <a:txBody>
                    <a:bodyPr/>
                    <a:lstStyle/>
                    <a:p>
                      <a:pPr algn="ctr"/>
                      <a:r>
                        <a:rPr lang="en-GB" sz="1800" dirty="0"/>
                        <a:t>25</a:t>
                      </a:r>
                    </a:p>
                  </a:txBody>
                  <a:tcPr/>
                </a:tc>
                <a:extLst>
                  <a:ext uri="{0D108BD9-81ED-4DB2-BD59-A6C34878D82A}">
                    <a16:rowId xmlns:a16="http://schemas.microsoft.com/office/drawing/2014/main" val="2346291216"/>
                  </a:ext>
                </a:extLst>
              </a:tr>
              <a:tr h="370840">
                <a:tc>
                  <a:txBody>
                    <a:bodyPr/>
                    <a:lstStyle/>
                    <a:p>
                      <a:pPr algn="ctr"/>
                      <a:r>
                        <a:rPr lang="en-GB" sz="1800" b="1" dirty="0"/>
                        <a:t>5</a:t>
                      </a:r>
                    </a:p>
                  </a:txBody>
                  <a:tcPr>
                    <a:solidFill>
                      <a:schemeClr val="accent5"/>
                    </a:solidFill>
                  </a:tcPr>
                </a:tc>
                <a:tc>
                  <a:txBody>
                    <a:bodyPr/>
                    <a:lstStyle/>
                    <a:p>
                      <a:r>
                        <a:rPr lang="en-GB" sz="1800" dirty="0"/>
                        <a:t>Short Introduction of Excel</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p>
                  </a:txBody>
                  <a:tcPr/>
                </a:tc>
                <a:tc>
                  <a:txBody>
                    <a:bodyPr/>
                    <a:lstStyle/>
                    <a:p>
                      <a:pPr algn="ctr"/>
                      <a:r>
                        <a:rPr lang="en-GB" sz="1800" dirty="0"/>
                        <a:t>Teacher</a:t>
                      </a:r>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gridSpan="4">
                  <a:txBody>
                    <a:bodyPr/>
                    <a:lstStyle/>
                    <a:p>
                      <a:pPr algn="ctr"/>
                      <a:r>
                        <a:rPr lang="en-GB" sz="18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10" name="object 3">
            <a:extLst>
              <a:ext uri="{FF2B5EF4-FFF2-40B4-BE49-F238E27FC236}">
                <a16:creationId xmlns:a16="http://schemas.microsoft.com/office/drawing/2014/main" id="{DCA8455A-9B2C-BBCC-8231-309048B99F33}"/>
              </a:ext>
            </a:extLst>
          </p:cNvPr>
          <p:cNvSpPr txBox="1"/>
          <p:nvPr/>
        </p:nvSpPr>
        <p:spPr>
          <a:xfrm>
            <a:off x="726470" y="55230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Introduces students to transport data types and tools for analysis. Covers basic operations and exploration of public datasets for initial hands-on experience.</a:t>
            </a:r>
          </a:p>
        </p:txBody>
      </p:sp>
      <p:graphicFrame>
        <p:nvGraphicFramePr>
          <p:cNvPr id="5" name="Chart 4">
            <a:extLst>
              <a:ext uri="{FF2B5EF4-FFF2-40B4-BE49-F238E27FC236}">
                <a16:creationId xmlns:a16="http://schemas.microsoft.com/office/drawing/2014/main" id="{C880AD2E-406D-B8D1-54EE-A165A15EC851}"/>
              </a:ext>
            </a:extLst>
          </p:cNvPr>
          <p:cNvGraphicFramePr/>
          <p:nvPr>
            <p:extLst>
              <p:ext uri="{D42A27DB-BD31-4B8C-83A1-F6EECF244321}">
                <p14:modId xmlns:p14="http://schemas.microsoft.com/office/powerpoint/2010/main" val="2214359500"/>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92944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5B67D-D9DD-D529-AB3E-F86DCE12A32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85CE770-96DC-AD53-3B40-9910757F67DE}"/>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1 &gt; Lab 2: Develop Skills in Creating Surveys for Data Collection</a:t>
            </a:r>
          </a:p>
        </p:txBody>
      </p:sp>
      <p:sp>
        <p:nvSpPr>
          <p:cNvPr id="7" name="object 3">
            <a:extLst>
              <a:ext uri="{FF2B5EF4-FFF2-40B4-BE49-F238E27FC236}">
                <a16:creationId xmlns:a16="http://schemas.microsoft.com/office/drawing/2014/main" id="{A1390AF9-C13E-886E-4301-095312197EA8}"/>
              </a:ext>
            </a:extLst>
          </p:cNvPr>
          <p:cNvSpPr txBox="1"/>
          <p:nvPr/>
        </p:nvSpPr>
        <p:spPr>
          <a:xfrm>
            <a:off x="733424" y="152313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Develop skills in creating surveys for data collection.</a:t>
            </a:r>
          </a:p>
        </p:txBody>
      </p:sp>
      <p:graphicFrame>
        <p:nvGraphicFramePr>
          <p:cNvPr id="10" name="Table 9">
            <a:extLst>
              <a:ext uri="{FF2B5EF4-FFF2-40B4-BE49-F238E27FC236}">
                <a16:creationId xmlns:a16="http://schemas.microsoft.com/office/drawing/2014/main" id="{F8D8C07B-5201-8A61-89E5-FF158496AC69}"/>
              </a:ext>
            </a:extLst>
          </p:cNvPr>
          <p:cNvGraphicFramePr>
            <a:graphicFrameLocks noGrp="1"/>
          </p:cNvGraphicFramePr>
          <p:nvPr>
            <p:extLst>
              <p:ext uri="{D42A27DB-BD31-4B8C-83A1-F6EECF244321}">
                <p14:modId xmlns:p14="http://schemas.microsoft.com/office/powerpoint/2010/main" val="3169573526"/>
              </p:ext>
            </p:extLst>
          </p:nvPr>
        </p:nvGraphicFramePr>
        <p:xfrm>
          <a:off x="726470" y="1916639"/>
          <a:ext cx="8133169" cy="43200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320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206093285"/>
                    </a:ext>
                  </a:extLst>
                </a:gridCol>
                <a:gridCol w="972000">
                  <a:extLst>
                    <a:ext uri="{9D8B030D-6E8A-4147-A177-3AD203B41FA5}">
                      <a16:colId xmlns:a16="http://schemas.microsoft.com/office/drawing/2014/main" val="728405471"/>
                    </a:ext>
                  </a:extLst>
                </a:gridCol>
                <a:gridCol w="1077169">
                  <a:extLst>
                    <a:ext uri="{9D8B030D-6E8A-4147-A177-3AD203B41FA5}">
                      <a16:colId xmlns:a16="http://schemas.microsoft.com/office/drawing/2014/main" val="2920265087"/>
                    </a:ext>
                  </a:extLst>
                </a:gridCol>
              </a:tblGrid>
              <a:tr h="534434">
                <a:tc>
                  <a:txBody>
                    <a:bodyPr/>
                    <a:lstStyle/>
                    <a:p>
                      <a:pPr algn="ctr"/>
                      <a:r>
                        <a:rPr lang="en-GB" sz="1500" dirty="0"/>
                        <a:t>#</a:t>
                      </a:r>
                    </a:p>
                  </a:txBody>
                  <a:tcPr marT="36000" marB="0" anchor="ctr"/>
                </a:tc>
                <a:tc>
                  <a:txBody>
                    <a:bodyPr/>
                    <a:lstStyle/>
                    <a:p>
                      <a:pPr algn="ctr"/>
                      <a:r>
                        <a:rPr lang="en-GB" sz="1500" dirty="0"/>
                        <a:t>Topic</a:t>
                      </a:r>
                    </a:p>
                  </a:txBody>
                  <a:tcPr marT="36000" marB="0" anchor="ctr"/>
                </a:tc>
                <a:tc>
                  <a:txBody>
                    <a:bodyPr/>
                    <a:lstStyle/>
                    <a:p>
                      <a:pPr algn="ctr"/>
                      <a:r>
                        <a:rPr lang="en-GB" sz="1500" dirty="0"/>
                        <a:t>Activity Type</a:t>
                      </a:r>
                    </a:p>
                  </a:txBody>
                  <a:tcPr marT="36000" marB="0" anchor="ctr"/>
                </a:tc>
                <a:tc>
                  <a:txBody>
                    <a:bodyPr/>
                    <a:lstStyle/>
                    <a:p>
                      <a:pPr algn="ctr"/>
                      <a:r>
                        <a:rPr lang="en-GB" sz="1500" dirty="0"/>
                        <a:t>Activity Done By</a:t>
                      </a:r>
                    </a:p>
                  </a:txBody>
                  <a:tcPr marT="36000" marB="0" anchor="ctr"/>
                </a:tc>
                <a:tc>
                  <a:txBody>
                    <a:bodyPr/>
                    <a:lstStyle/>
                    <a:p>
                      <a:pPr algn="ctr"/>
                      <a:r>
                        <a:rPr lang="en-GB" sz="1500" dirty="0"/>
                        <a:t>Duration (minutes)</a:t>
                      </a:r>
                    </a:p>
                  </a:txBody>
                  <a:tcPr marT="36000" marB="0" anchor="ctr"/>
                </a:tc>
                <a:extLst>
                  <a:ext uri="{0D108BD9-81ED-4DB2-BD59-A6C34878D82A}">
                    <a16:rowId xmlns:a16="http://schemas.microsoft.com/office/drawing/2014/main" val="2509159265"/>
                  </a:ext>
                </a:extLst>
              </a:tr>
              <a:tr h="311752">
                <a:tc>
                  <a:txBody>
                    <a:bodyPr/>
                    <a:lstStyle/>
                    <a:p>
                      <a:pPr algn="ctr"/>
                      <a:r>
                        <a:rPr lang="en-GB" sz="1500" b="1" dirty="0"/>
                        <a:t>1</a:t>
                      </a:r>
                      <a:endParaRPr lang="LID4096" sz="1500" b="1" dirty="0"/>
                    </a:p>
                  </a:txBody>
                  <a:tcPr marT="36000" marB="0">
                    <a:solidFill>
                      <a:schemeClr val="accent1"/>
                    </a:solidFill>
                  </a:tcPr>
                </a:tc>
                <a:tc>
                  <a:txBody>
                    <a:bodyPr/>
                    <a:lstStyle/>
                    <a:p>
                      <a:r>
                        <a:rPr lang="en-GB" sz="1500" dirty="0"/>
                        <a:t>Introduction to Survey Design</a:t>
                      </a:r>
                      <a:endParaRPr lang="LID4096" sz="1500" dirty="0"/>
                    </a:p>
                  </a:txBody>
                  <a:tcPr marT="36000" marB="0"/>
                </a:tc>
                <a:tc>
                  <a:txBody>
                    <a:bodyPr/>
                    <a:lstStyle/>
                    <a:p>
                      <a:pPr algn="ctr"/>
                      <a:r>
                        <a:rPr lang="en-GB" sz="1500" dirty="0"/>
                        <a:t>Presentation</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marT="36000" marB="0"/>
                </a:tc>
                <a:tc>
                  <a:txBody>
                    <a:bodyPr/>
                    <a:lstStyle/>
                    <a:p>
                      <a:pPr algn="ctr"/>
                      <a:r>
                        <a:rPr lang="en-GB" sz="1500" dirty="0"/>
                        <a:t>15</a:t>
                      </a:r>
                      <a:endParaRPr lang="LID4096" sz="1500" dirty="0"/>
                    </a:p>
                  </a:txBody>
                  <a:tcPr marT="36000" marB="0"/>
                </a:tc>
                <a:extLst>
                  <a:ext uri="{0D108BD9-81ED-4DB2-BD59-A6C34878D82A}">
                    <a16:rowId xmlns:a16="http://schemas.microsoft.com/office/drawing/2014/main" val="2175920149"/>
                  </a:ext>
                </a:extLst>
              </a:tr>
              <a:tr h="311752">
                <a:tc>
                  <a:txBody>
                    <a:bodyPr/>
                    <a:lstStyle/>
                    <a:p>
                      <a:pPr algn="ctr"/>
                      <a:r>
                        <a:rPr lang="en-GB" sz="1500" b="1" dirty="0"/>
                        <a:t>2</a:t>
                      </a:r>
                    </a:p>
                  </a:txBody>
                  <a:tcPr marT="36000" marB="0">
                    <a:solidFill>
                      <a:schemeClr val="accent2"/>
                    </a:solidFill>
                  </a:tcPr>
                </a:tc>
                <a:tc>
                  <a:txBody>
                    <a:bodyPr/>
                    <a:lstStyle/>
                    <a:p>
                      <a:r>
                        <a:rPr lang="en-GB" sz="1500" dirty="0"/>
                        <a:t>Survey Creation Principles</a:t>
                      </a:r>
                      <a:endParaRPr lang="LID4096" sz="1500" dirty="0"/>
                    </a:p>
                  </a:txBody>
                  <a:tcPr marT="36000" marB="0"/>
                </a:tc>
                <a:tc>
                  <a:txBody>
                    <a:bodyPr/>
                    <a:lstStyle/>
                    <a:p>
                      <a:pPr algn="ctr"/>
                      <a:r>
                        <a:rPr lang="en-GB" sz="1500" dirty="0"/>
                        <a:t>Presentation</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marT="36000" marB="0"/>
                </a:tc>
                <a:tc>
                  <a:txBody>
                    <a:bodyPr/>
                    <a:lstStyle/>
                    <a:p>
                      <a:pPr algn="ctr"/>
                      <a:r>
                        <a:rPr lang="en-GB" sz="1500" dirty="0"/>
                        <a:t>15</a:t>
                      </a:r>
                      <a:endParaRPr lang="LID4096" sz="1500" dirty="0"/>
                    </a:p>
                  </a:txBody>
                  <a:tcPr marT="36000" marB="0"/>
                </a:tc>
                <a:extLst>
                  <a:ext uri="{0D108BD9-81ED-4DB2-BD59-A6C34878D82A}">
                    <a16:rowId xmlns:a16="http://schemas.microsoft.com/office/drawing/2014/main" val="667188357"/>
                  </a:ext>
                </a:extLst>
              </a:tr>
              <a:tr h="534434">
                <a:tc>
                  <a:txBody>
                    <a:bodyPr/>
                    <a:lstStyle/>
                    <a:p>
                      <a:pPr algn="ctr"/>
                      <a:r>
                        <a:rPr lang="en-GB" sz="1500" b="1" dirty="0"/>
                        <a:t>3</a:t>
                      </a:r>
                    </a:p>
                  </a:txBody>
                  <a:tcPr marT="36000" marB="0">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500" dirty="0"/>
                        <a:t>Creating a Passenger Survey Form in collaboration with lecturer and students.</a:t>
                      </a:r>
                      <a:endParaRPr lang="LID4096" sz="1500" dirty="0"/>
                    </a:p>
                  </a:txBody>
                  <a:tcPr marT="36000" marB="0"/>
                </a:tc>
                <a:tc>
                  <a:txBody>
                    <a:bodyPr/>
                    <a:lstStyle/>
                    <a:p>
                      <a:pPr algn="ctr"/>
                      <a:r>
                        <a:rPr lang="en-GB" sz="1500" dirty="0"/>
                        <a:t>Class Activity</a:t>
                      </a:r>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Student</a:t>
                      </a:r>
                    </a:p>
                  </a:txBody>
                  <a:tcPr marT="36000" marB="0"/>
                </a:tc>
                <a:tc>
                  <a:txBody>
                    <a:bodyPr/>
                    <a:lstStyle/>
                    <a:p>
                      <a:pPr algn="ctr"/>
                      <a:r>
                        <a:rPr lang="en-GB" sz="1500" dirty="0"/>
                        <a:t>20</a:t>
                      </a:r>
                    </a:p>
                  </a:txBody>
                  <a:tcPr marT="36000" marB="0"/>
                </a:tc>
                <a:extLst>
                  <a:ext uri="{0D108BD9-81ED-4DB2-BD59-A6C34878D82A}">
                    <a16:rowId xmlns:a16="http://schemas.microsoft.com/office/drawing/2014/main" val="1341259936"/>
                  </a:ext>
                </a:extLst>
              </a:tr>
              <a:tr h="534434">
                <a:tc>
                  <a:txBody>
                    <a:bodyPr/>
                    <a:lstStyle/>
                    <a:p>
                      <a:pPr algn="ctr"/>
                      <a:r>
                        <a:rPr lang="en-GB" sz="1500" b="1" dirty="0"/>
                        <a:t>4</a:t>
                      </a:r>
                    </a:p>
                  </a:txBody>
                  <a:tcPr marT="36000" marB="0">
                    <a:solidFill>
                      <a:schemeClr val="accent4"/>
                    </a:solidFill>
                  </a:tcPr>
                </a:tc>
                <a:tc>
                  <a:txBody>
                    <a:bodyPr/>
                    <a:lstStyle/>
                    <a:p>
                      <a:r>
                        <a:rPr lang="en-GB" sz="1500" dirty="0"/>
                        <a:t>Share the Google Form and Collect the Answer From Students</a:t>
                      </a:r>
                    </a:p>
                  </a:txBody>
                  <a:tcPr marT="36000" marB="0"/>
                </a:tc>
                <a:tc>
                  <a:txBody>
                    <a:bodyPr/>
                    <a:lstStyle/>
                    <a:p>
                      <a:pPr algn="ctr"/>
                      <a:r>
                        <a:rPr lang="en-GB" sz="1500" dirty="0"/>
                        <a:t>Class Activity</a:t>
                      </a:r>
                    </a:p>
                  </a:txBody>
                  <a:tcPr marT="36000" marB="0"/>
                </a:tc>
                <a:tc>
                  <a:txBody>
                    <a:bodyPr/>
                    <a:lstStyle/>
                    <a:p>
                      <a:pPr algn="ctr"/>
                      <a:r>
                        <a:rPr lang="en-GB" sz="1500" dirty="0"/>
                        <a:t>Student</a:t>
                      </a:r>
                    </a:p>
                  </a:txBody>
                  <a:tcPr marT="36000" marB="0"/>
                </a:tc>
                <a:tc>
                  <a:txBody>
                    <a:bodyPr/>
                    <a:lstStyle/>
                    <a:p>
                      <a:pPr algn="ctr"/>
                      <a:r>
                        <a:rPr lang="en-GB" sz="1500" dirty="0"/>
                        <a:t>05</a:t>
                      </a:r>
                    </a:p>
                  </a:txBody>
                  <a:tcPr marT="36000" marB="0"/>
                </a:tc>
                <a:extLst>
                  <a:ext uri="{0D108BD9-81ED-4DB2-BD59-A6C34878D82A}">
                    <a16:rowId xmlns:a16="http://schemas.microsoft.com/office/drawing/2014/main" val="3606201470"/>
                  </a:ext>
                </a:extLst>
              </a:tr>
              <a:tr h="311752">
                <a:tc>
                  <a:txBody>
                    <a:bodyPr/>
                    <a:lstStyle/>
                    <a:p>
                      <a:pPr algn="ctr"/>
                      <a:r>
                        <a:rPr lang="en-GB" sz="1500" b="1" dirty="0"/>
                        <a:t>5</a:t>
                      </a:r>
                      <a:endParaRPr lang="LID4096" sz="1500" b="1" dirty="0"/>
                    </a:p>
                  </a:txBody>
                  <a:tcPr marT="36000" marB="0">
                    <a:solidFill>
                      <a:schemeClr val="accent5"/>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500" dirty="0" err="1"/>
                        <a:t>Analyze</a:t>
                      </a:r>
                      <a:r>
                        <a:rPr lang="en-GB" sz="1500" dirty="0"/>
                        <a:t> Responses Google Sheets</a:t>
                      </a:r>
                    </a:p>
                  </a:txBody>
                  <a:tcPr marT="36000" marB="0"/>
                </a:tc>
                <a:tc>
                  <a:txBody>
                    <a:bodyPr/>
                    <a:lstStyle/>
                    <a:p>
                      <a:pPr algn="ctr"/>
                      <a:r>
                        <a:rPr lang="en-GB" sz="1500" dirty="0"/>
                        <a:t>Class Activity</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Student</a:t>
                      </a:r>
                    </a:p>
                  </a:txBody>
                  <a:tcPr marT="36000" marB="0"/>
                </a:tc>
                <a:tc>
                  <a:txBody>
                    <a:bodyPr/>
                    <a:lstStyle/>
                    <a:p>
                      <a:pPr algn="ctr"/>
                      <a:r>
                        <a:rPr lang="en-GB" sz="1500" dirty="0"/>
                        <a:t>20</a:t>
                      </a:r>
                      <a:endParaRPr lang="LID4096" sz="1500" dirty="0"/>
                    </a:p>
                  </a:txBody>
                  <a:tcPr marT="36000" marB="0"/>
                </a:tc>
                <a:extLst>
                  <a:ext uri="{0D108BD9-81ED-4DB2-BD59-A6C34878D82A}">
                    <a16:rowId xmlns:a16="http://schemas.microsoft.com/office/drawing/2014/main" val="3257626543"/>
                  </a:ext>
                </a:extLst>
              </a:tr>
              <a:tr h="311752">
                <a:tc>
                  <a:txBody>
                    <a:bodyPr/>
                    <a:lstStyle/>
                    <a:p>
                      <a:pPr algn="ctr"/>
                      <a:r>
                        <a:rPr lang="en-GB" sz="1500" b="1" dirty="0"/>
                        <a:t>6</a:t>
                      </a:r>
                      <a:endParaRPr lang="LID4096" sz="1500" b="1" dirty="0"/>
                    </a:p>
                  </a:txBody>
                  <a:tcPr marT="36000" marB="0">
                    <a:solidFill>
                      <a:schemeClr val="accent6"/>
                    </a:solidFill>
                  </a:tcPr>
                </a:tc>
                <a:tc>
                  <a:txBody>
                    <a:bodyPr/>
                    <a:lstStyle/>
                    <a:p>
                      <a:r>
                        <a:rPr lang="en-GB" sz="1500" dirty="0"/>
                        <a:t>Basics of Sampling</a:t>
                      </a:r>
                    </a:p>
                  </a:txBody>
                  <a:tcPr marT="36000" marB="0"/>
                </a:tc>
                <a:tc>
                  <a:txBody>
                    <a:bodyPr/>
                    <a:lstStyle/>
                    <a:p>
                      <a:pPr algn="ctr"/>
                      <a:r>
                        <a:rPr lang="en-GB" sz="1500" dirty="0"/>
                        <a:t>Presentation</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marT="36000" marB="0"/>
                </a:tc>
                <a:tc>
                  <a:txBody>
                    <a:bodyPr/>
                    <a:lstStyle/>
                    <a:p>
                      <a:pPr algn="ctr"/>
                      <a:r>
                        <a:rPr lang="en-GB" sz="1500" dirty="0"/>
                        <a:t>15</a:t>
                      </a:r>
                      <a:endParaRPr lang="LID4096" sz="1500" dirty="0"/>
                    </a:p>
                  </a:txBody>
                  <a:tcPr marT="36000" marB="0"/>
                </a:tc>
                <a:extLst>
                  <a:ext uri="{0D108BD9-81ED-4DB2-BD59-A6C34878D82A}">
                    <a16:rowId xmlns:a16="http://schemas.microsoft.com/office/drawing/2014/main" val="2082150822"/>
                  </a:ext>
                </a:extLst>
              </a:tr>
              <a:tr h="534434">
                <a:tc>
                  <a:txBody>
                    <a:bodyPr/>
                    <a:lstStyle/>
                    <a:p>
                      <a:pPr algn="ctr"/>
                      <a:r>
                        <a:rPr lang="en-GB" sz="1500" b="1" dirty="0"/>
                        <a:t>7</a:t>
                      </a:r>
                    </a:p>
                  </a:txBody>
                  <a:tcPr marT="36000" marB="0">
                    <a:solidFill>
                      <a:schemeClr val="tx2"/>
                    </a:solidFill>
                  </a:tcPr>
                </a:tc>
                <a:tc>
                  <a:txBody>
                    <a:bodyPr/>
                    <a:lstStyle/>
                    <a:p>
                      <a:r>
                        <a:rPr lang="en-GB" sz="1500" dirty="0"/>
                        <a:t>Discuss the Ethical Conflict of using Transportation Data</a:t>
                      </a:r>
                    </a:p>
                  </a:txBody>
                  <a:tcPr marT="36000" marB="0"/>
                </a:tc>
                <a:tc>
                  <a:txBody>
                    <a:bodyPr/>
                    <a:lstStyle/>
                    <a:p>
                      <a:pPr algn="ctr"/>
                      <a:r>
                        <a:rPr lang="en-GB" sz="1500" dirty="0"/>
                        <a:t>Discussion</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Student</a:t>
                      </a:r>
                      <a:endParaRPr lang="LID4096" sz="1500" dirty="0"/>
                    </a:p>
                  </a:txBody>
                  <a:tcPr marT="36000" marB="0"/>
                </a:tc>
                <a:tc>
                  <a:txBody>
                    <a:bodyPr/>
                    <a:lstStyle/>
                    <a:p>
                      <a:pPr algn="ctr"/>
                      <a:r>
                        <a:rPr lang="en-GB" sz="1500" dirty="0"/>
                        <a:t>15</a:t>
                      </a:r>
                      <a:endParaRPr lang="LID4096" sz="1500" dirty="0"/>
                    </a:p>
                  </a:txBody>
                  <a:tcPr marT="36000" marB="0"/>
                </a:tc>
                <a:extLst>
                  <a:ext uri="{0D108BD9-81ED-4DB2-BD59-A6C34878D82A}">
                    <a16:rowId xmlns:a16="http://schemas.microsoft.com/office/drawing/2014/main" val="2667005113"/>
                  </a:ext>
                </a:extLst>
              </a:tr>
              <a:tr h="311752">
                <a:tc>
                  <a:txBody>
                    <a:bodyPr/>
                    <a:lstStyle/>
                    <a:p>
                      <a:pPr algn="ctr"/>
                      <a:r>
                        <a:rPr lang="en-GB" sz="1500" b="1" dirty="0"/>
                        <a:t>8</a:t>
                      </a:r>
                    </a:p>
                  </a:txBody>
                  <a:tcPr marT="36000" marB="0">
                    <a:solidFill>
                      <a:srgbClr val="772C2A"/>
                    </a:solidFill>
                  </a:tcPr>
                </a:tc>
                <a:tc>
                  <a:txBody>
                    <a:bodyPr/>
                    <a:lstStyle/>
                    <a:p>
                      <a:r>
                        <a:rPr lang="en-GB" sz="1500" dirty="0"/>
                        <a:t>Ethical Considerations in Surveys</a:t>
                      </a:r>
                      <a:endParaRPr lang="LID4096" sz="1500" dirty="0"/>
                    </a:p>
                  </a:txBody>
                  <a:tcPr marT="36000" marB="0"/>
                </a:tc>
                <a:tc>
                  <a:txBody>
                    <a:bodyPr/>
                    <a:lstStyle/>
                    <a:p>
                      <a:pPr algn="ctr"/>
                      <a:r>
                        <a:rPr lang="en-GB" sz="1500" dirty="0"/>
                        <a:t>Presentation</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marT="36000" marB="0"/>
                </a:tc>
                <a:tc>
                  <a:txBody>
                    <a:bodyPr/>
                    <a:lstStyle/>
                    <a:p>
                      <a:pPr algn="ctr"/>
                      <a:r>
                        <a:rPr lang="en-GB" sz="1500" dirty="0"/>
                        <a:t>15</a:t>
                      </a:r>
                    </a:p>
                  </a:txBody>
                  <a:tcPr marT="36000" marB="0"/>
                </a:tc>
                <a:extLst>
                  <a:ext uri="{0D108BD9-81ED-4DB2-BD59-A6C34878D82A}">
                    <a16:rowId xmlns:a16="http://schemas.microsoft.com/office/drawing/2014/main" val="4185695762"/>
                  </a:ext>
                </a:extLst>
              </a:tr>
              <a:tr h="311752">
                <a:tc>
                  <a:txBody>
                    <a:bodyPr/>
                    <a:lstStyle/>
                    <a:p>
                      <a:pPr algn="ctr"/>
                      <a:r>
                        <a:rPr lang="en-GB" sz="1500" b="1" dirty="0"/>
                        <a:t>9</a:t>
                      </a:r>
                    </a:p>
                  </a:txBody>
                  <a:tcPr marT="36000" marB="0">
                    <a:solidFill>
                      <a:srgbClr val="5F7530"/>
                    </a:solidFill>
                  </a:tcPr>
                </a:tc>
                <a:tc>
                  <a:txBody>
                    <a:bodyPr/>
                    <a:lstStyle/>
                    <a:p>
                      <a:r>
                        <a:rPr lang="en-GB" sz="1500" dirty="0"/>
                        <a:t>Sampling Methods</a:t>
                      </a:r>
                    </a:p>
                  </a:txBody>
                  <a:tcPr marT="36000" marB="0"/>
                </a:tc>
                <a:tc>
                  <a:txBody>
                    <a:bodyPr/>
                    <a:lstStyle/>
                    <a:p>
                      <a:pPr algn="ctr"/>
                      <a:r>
                        <a:rPr lang="en-GB" sz="1500" dirty="0"/>
                        <a:t>Presentation</a:t>
                      </a:r>
                      <a:endParaRPr lang="LID4096" sz="1500" dirty="0"/>
                    </a:p>
                  </a:txBody>
                  <a:tcPr marT="36000" marB="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marT="36000" marB="0"/>
                </a:tc>
                <a:tc>
                  <a:txBody>
                    <a:bodyPr/>
                    <a:lstStyle/>
                    <a:p>
                      <a:pPr algn="ctr"/>
                      <a:r>
                        <a:rPr lang="en-GB" sz="1500" dirty="0"/>
                        <a:t>15</a:t>
                      </a:r>
                    </a:p>
                  </a:txBody>
                  <a:tcPr marT="36000" marB="0"/>
                </a:tc>
                <a:extLst>
                  <a:ext uri="{0D108BD9-81ED-4DB2-BD59-A6C34878D82A}">
                    <a16:rowId xmlns:a16="http://schemas.microsoft.com/office/drawing/2014/main" val="1824115980"/>
                  </a:ext>
                </a:extLst>
              </a:tr>
              <a:tr h="311752">
                <a:tc gridSpan="4">
                  <a:txBody>
                    <a:bodyPr/>
                    <a:lstStyle/>
                    <a:p>
                      <a:pPr algn="ctr"/>
                      <a:r>
                        <a:rPr lang="en-GB" sz="1500" b="1" dirty="0"/>
                        <a:t>Total </a:t>
                      </a:r>
                    </a:p>
                  </a:txBody>
                  <a:tcPr marT="36000" marB="0" anchor="ctr">
                    <a:solidFill>
                      <a:srgbClr val="E9EDF4"/>
                    </a:solidFill>
                  </a:tcPr>
                </a:tc>
                <a:tc hMerge="1">
                  <a:txBody>
                    <a:bodyPr/>
                    <a:lstStyle/>
                    <a:p>
                      <a:endParaRPr dirty="0"/>
                    </a:p>
                  </a:txBody>
                  <a:tcPr>
                    <a:solidFill>
                      <a:srgbClr val="E9EDF4"/>
                    </a:solidFill>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500" b="1" dirty="0"/>
                        <a:t>135</a:t>
                      </a:r>
                    </a:p>
                  </a:txBody>
                  <a:tcPr marT="36000" marB="0" anchor="ctr"/>
                </a:tc>
                <a:extLst>
                  <a:ext uri="{0D108BD9-81ED-4DB2-BD59-A6C34878D82A}">
                    <a16:rowId xmlns:a16="http://schemas.microsoft.com/office/drawing/2014/main" val="1577094555"/>
                  </a:ext>
                </a:extLst>
              </a:tr>
            </a:tbl>
          </a:graphicData>
        </a:graphic>
      </p:graphicFrame>
      <p:sp>
        <p:nvSpPr>
          <p:cNvPr id="6" name="object 2">
            <a:extLst>
              <a:ext uri="{FF2B5EF4-FFF2-40B4-BE49-F238E27FC236}">
                <a16:creationId xmlns:a16="http://schemas.microsoft.com/office/drawing/2014/main" id="{56407C98-DDE6-4A2A-FE0B-8E4D567CE104}"/>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989D8EF1-FAA9-8FC8-F4A0-3EB9D247840F}"/>
              </a:ext>
            </a:extLst>
          </p:cNvPr>
          <p:cNvGraphicFramePr/>
          <p:nvPr>
            <p:extLst>
              <p:ext uri="{D42A27DB-BD31-4B8C-83A1-F6EECF244321}">
                <p14:modId xmlns:p14="http://schemas.microsoft.com/office/powerpoint/2010/main" val="1416514943"/>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0665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0EA7A-FA0B-4B22-E3E6-2112EAFCE00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28666CE-A02F-31A0-588A-4EC294F48DC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2 &gt; Lab 3: Field Data Collection Techniques</a:t>
            </a:r>
          </a:p>
        </p:txBody>
      </p:sp>
      <p:sp>
        <p:nvSpPr>
          <p:cNvPr id="7" name="object 3">
            <a:extLst>
              <a:ext uri="{FF2B5EF4-FFF2-40B4-BE49-F238E27FC236}">
                <a16:creationId xmlns:a16="http://schemas.microsoft.com/office/drawing/2014/main" id="{4DC82605-2F04-26D2-4510-6821A5729237}"/>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Provide hands-on experience in collecting transport data.</a:t>
            </a:r>
          </a:p>
        </p:txBody>
      </p:sp>
      <p:graphicFrame>
        <p:nvGraphicFramePr>
          <p:cNvPr id="10" name="Table 9">
            <a:extLst>
              <a:ext uri="{FF2B5EF4-FFF2-40B4-BE49-F238E27FC236}">
                <a16:creationId xmlns:a16="http://schemas.microsoft.com/office/drawing/2014/main" id="{53A3E25F-07C2-5297-CB8B-A9DEB5230BD5}"/>
              </a:ext>
            </a:extLst>
          </p:cNvPr>
          <p:cNvGraphicFramePr>
            <a:graphicFrameLocks noGrp="1"/>
          </p:cNvGraphicFramePr>
          <p:nvPr>
            <p:extLst>
              <p:ext uri="{D42A27DB-BD31-4B8C-83A1-F6EECF244321}">
                <p14:modId xmlns:p14="http://schemas.microsoft.com/office/powerpoint/2010/main" val="3095219415"/>
              </p:ext>
            </p:extLst>
          </p:nvPr>
        </p:nvGraphicFramePr>
        <p:xfrm>
          <a:off x="733424" y="2019927"/>
          <a:ext cx="8064000" cy="42570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35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915235037"/>
                    </a:ext>
                  </a:extLst>
                </a:gridCol>
                <a:gridCol w="936000">
                  <a:extLst>
                    <a:ext uri="{9D8B030D-6E8A-4147-A177-3AD203B41FA5}">
                      <a16:colId xmlns:a16="http://schemas.microsoft.com/office/drawing/2014/main" val="262229661"/>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700" b="1" dirty="0"/>
                        <a:t>1</a:t>
                      </a:r>
                      <a:endParaRPr lang="LID4096" sz="1700" b="1" dirty="0"/>
                    </a:p>
                  </a:txBody>
                  <a:tcPr>
                    <a:solidFill>
                      <a:schemeClr val="accent1"/>
                    </a:solidFill>
                  </a:tcPr>
                </a:tc>
                <a:tc>
                  <a:txBody>
                    <a:bodyPr/>
                    <a:lstStyle/>
                    <a:p>
                      <a:r>
                        <a:rPr lang="en-GB" sz="1700" dirty="0"/>
                        <a:t>Introduction to Field Data Collection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700" dirty="0"/>
                        <a:t>10</a:t>
                      </a:r>
                      <a:endParaRPr lang="LID4096" sz="1700" dirty="0"/>
                    </a:p>
                  </a:txBody>
                  <a:tcPr/>
                </a:tc>
                <a:extLst>
                  <a:ext uri="{0D108BD9-81ED-4DB2-BD59-A6C34878D82A}">
                    <a16:rowId xmlns:a16="http://schemas.microsoft.com/office/drawing/2014/main" val="2175920149"/>
                  </a:ext>
                </a:extLst>
              </a:tr>
              <a:tr h="370840">
                <a:tc>
                  <a:txBody>
                    <a:bodyPr/>
                    <a:lstStyle/>
                    <a:p>
                      <a:pPr algn="ctr"/>
                      <a:r>
                        <a:rPr lang="en-GB" sz="1700" b="1" dirty="0"/>
                        <a:t>2</a:t>
                      </a:r>
                    </a:p>
                  </a:txBody>
                  <a:tcPr>
                    <a:solidFill>
                      <a:schemeClr val="accent2"/>
                    </a:solidFill>
                  </a:tcPr>
                </a:tc>
                <a:tc>
                  <a:txBody>
                    <a:bodyPr/>
                    <a:lstStyle/>
                    <a:p>
                      <a:r>
                        <a:rPr lang="en-GB" sz="1700" dirty="0"/>
                        <a:t>Importance of Accuracy and Consistency in Field Data</a:t>
                      </a:r>
                      <a:endParaRPr lang="LID4096" sz="17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700" dirty="0"/>
                        <a:t>10</a:t>
                      </a:r>
                      <a:endParaRPr lang="LID4096" sz="1700" dirty="0"/>
                    </a:p>
                  </a:txBody>
                  <a:tcPr/>
                </a:tc>
                <a:extLst>
                  <a:ext uri="{0D108BD9-81ED-4DB2-BD59-A6C34878D82A}">
                    <a16:rowId xmlns:a16="http://schemas.microsoft.com/office/drawing/2014/main" val="667188357"/>
                  </a:ext>
                </a:extLst>
              </a:tr>
              <a:tr h="370840">
                <a:tc>
                  <a:txBody>
                    <a:bodyPr/>
                    <a:lstStyle/>
                    <a:p>
                      <a:pPr algn="ctr"/>
                      <a:r>
                        <a:rPr lang="en-GB" sz="1700" b="1" dirty="0"/>
                        <a:t>3</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700" dirty="0"/>
                        <a:t>Types of Data: Traffic counts, Travel times, Pedestrian flows</a:t>
                      </a:r>
                      <a:endParaRPr lang="LID4096" sz="17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700" dirty="0"/>
                        <a:t>10</a:t>
                      </a:r>
                    </a:p>
                  </a:txBody>
                  <a:tcPr/>
                </a:tc>
                <a:extLst>
                  <a:ext uri="{0D108BD9-81ED-4DB2-BD59-A6C34878D82A}">
                    <a16:rowId xmlns:a16="http://schemas.microsoft.com/office/drawing/2014/main" val="1341259936"/>
                  </a:ext>
                </a:extLst>
              </a:tr>
              <a:tr h="370840">
                <a:tc>
                  <a:txBody>
                    <a:bodyPr/>
                    <a:lstStyle/>
                    <a:p>
                      <a:pPr algn="ctr"/>
                      <a:r>
                        <a:rPr lang="en-GB" sz="1700" b="1" dirty="0"/>
                        <a:t>4</a:t>
                      </a:r>
                    </a:p>
                  </a:txBody>
                  <a:tcPr>
                    <a:solidFill>
                      <a:schemeClr val="accent4"/>
                    </a:solidFill>
                  </a:tcPr>
                </a:tc>
                <a:tc>
                  <a:txBody>
                    <a:bodyPr/>
                    <a:lstStyle/>
                    <a:p>
                      <a:r>
                        <a:rPr lang="en-GB" sz="1700" dirty="0"/>
                        <a:t>Introduce Students to GPS Tracking for Recording Travel Routes</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Class Activity</a:t>
                      </a:r>
                    </a:p>
                  </a:txBody>
                  <a:tcPr/>
                </a:tc>
                <a:tc>
                  <a:txBody>
                    <a:bodyPr/>
                    <a:lstStyle/>
                    <a:p>
                      <a:pPr algn="ctr"/>
                      <a:r>
                        <a:rPr lang="en-GB" sz="1600" dirty="0"/>
                        <a:t>Student</a:t>
                      </a:r>
                      <a:endParaRPr lang="en-GB" sz="1700" dirty="0"/>
                    </a:p>
                  </a:txBody>
                  <a:tcPr/>
                </a:tc>
                <a:tc>
                  <a:txBody>
                    <a:bodyPr/>
                    <a:lstStyle/>
                    <a:p>
                      <a:pPr algn="ctr"/>
                      <a:r>
                        <a:rPr lang="en-GB" sz="1700" dirty="0"/>
                        <a:t>20</a:t>
                      </a:r>
                    </a:p>
                  </a:txBody>
                  <a:tcPr/>
                </a:tc>
                <a:extLst>
                  <a:ext uri="{0D108BD9-81ED-4DB2-BD59-A6C34878D82A}">
                    <a16:rowId xmlns:a16="http://schemas.microsoft.com/office/drawing/2014/main" val="3606201470"/>
                  </a:ext>
                </a:extLst>
              </a:tr>
              <a:tr h="370840">
                <a:tc>
                  <a:txBody>
                    <a:bodyPr/>
                    <a:lstStyle/>
                    <a:p>
                      <a:pPr algn="ctr"/>
                      <a:r>
                        <a:rPr lang="en-GB" sz="1700" b="1" dirty="0"/>
                        <a:t>5</a:t>
                      </a:r>
                    </a:p>
                  </a:txBody>
                  <a:tcPr>
                    <a:solidFill>
                      <a:schemeClr val="accent5"/>
                    </a:solidFill>
                  </a:tcPr>
                </a:tc>
                <a:tc>
                  <a:txBody>
                    <a:bodyPr/>
                    <a:lstStyle/>
                    <a:p>
                      <a:r>
                        <a:rPr lang="en-GB" sz="1700" dirty="0"/>
                        <a:t>Export Travelled Routes by Using Students' Mobile Phones Timeline History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Class Activity</a:t>
                      </a:r>
                    </a:p>
                  </a:txBody>
                  <a:tcPr/>
                </a:tc>
                <a:tc>
                  <a:txBody>
                    <a:bodyPr/>
                    <a:lstStyle/>
                    <a:p>
                      <a:pPr algn="ctr"/>
                      <a:r>
                        <a:rPr lang="en-GB" sz="1600" dirty="0"/>
                        <a:t>Student</a:t>
                      </a:r>
                      <a:endParaRPr lang="en-GB" sz="1700" dirty="0"/>
                    </a:p>
                  </a:txBody>
                  <a:tcPr/>
                </a:tc>
                <a:tc>
                  <a:txBody>
                    <a:bodyPr/>
                    <a:lstStyle/>
                    <a:p>
                      <a:pPr algn="ctr"/>
                      <a:r>
                        <a:rPr lang="en-GB" sz="1700" dirty="0"/>
                        <a:t>10</a:t>
                      </a:r>
                    </a:p>
                  </a:txBody>
                  <a:tcPr/>
                </a:tc>
                <a:extLst>
                  <a:ext uri="{0D108BD9-81ED-4DB2-BD59-A6C34878D82A}">
                    <a16:rowId xmlns:a16="http://schemas.microsoft.com/office/drawing/2014/main" val="2199008160"/>
                  </a:ext>
                </a:extLst>
              </a:tr>
              <a:tr h="370840">
                <a:tc>
                  <a:txBody>
                    <a:bodyPr/>
                    <a:lstStyle/>
                    <a:p>
                      <a:pPr algn="ctr"/>
                      <a:r>
                        <a:rPr lang="en-GB" sz="1700" b="1" dirty="0"/>
                        <a:t>6</a:t>
                      </a:r>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700" dirty="0"/>
                        <a:t>Introduce Google My Maps and ask Students to Create their Own Map for their University Routes</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Class Activity</a:t>
                      </a:r>
                    </a:p>
                  </a:txBody>
                  <a:tcPr/>
                </a:tc>
                <a:tc>
                  <a:txBody>
                    <a:bodyPr/>
                    <a:lstStyle/>
                    <a:p>
                      <a:pPr algn="ctr"/>
                      <a:r>
                        <a:rPr lang="en-GB" sz="1600" dirty="0"/>
                        <a:t>Student</a:t>
                      </a:r>
                      <a:endParaRPr lang="en-GB" sz="1700" dirty="0"/>
                    </a:p>
                  </a:txBody>
                  <a:tcPr/>
                </a:tc>
                <a:tc>
                  <a:txBody>
                    <a:bodyPr/>
                    <a:lstStyle/>
                    <a:p>
                      <a:pPr algn="ctr"/>
                      <a:r>
                        <a:rPr lang="en-GB" sz="1700" dirty="0"/>
                        <a:t>15</a:t>
                      </a:r>
                    </a:p>
                  </a:txBody>
                  <a:tcPr/>
                </a:tc>
                <a:extLst>
                  <a:ext uri="{0D108BD9-81ED-4DB2-BD59-A6C34878D82A}">
                    <a16:rowId xmlns:a16="http://schemas.microsoft.com/office/drawing/2014/main" val="2355173355"/>
                  </a:ext>
                </a:extLst>
              </a:tr>
            </a:tbl>
          </a:graphicData>
        </a:graphic>
      </p:graphicFrame>
      <p:sp>
        <p:nvSpPr>
          <p:cNvPr id="6" name="object 2">
            <a:extLst>
              <a:ext uri="{FF2B5EF4-FFF2-40B4-BE49-F238E27FC236}">
                <a16:creationId xmlns:a16="http://schemas.microsoft.com/office/drawing/2014/main" id="{F9BD45F6-5DFE-86AE-AECA-5D30DA4117DE}"/>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11EA2D5D-1404-B626-B6D4-9213C5584AF1}"/>
              </a:ext>
            </a:extLst>
          </p:cNvPr>
          <p:cNvGraphicFramePr/>
          <p:nvPr>
            <p:extLst>
              <p:ext uri="{D42A27DB-BD31-4B8C-83A1-F6EECF244321}">
                <p14:modId xmlns:p14="http://schemas.microsoft.com/office/powerpoint/2010/main" val="1994626560"/>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6836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6DE03-C447-314B-92D9-467161929DD0}"/>
            </a:ext>
          </a:extLst>
        </p:cNvPr>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FA1B4D8E-57CE-A04B-6DE3-CD27C03D7327}"/>
              </a:ext>
            </a:extLst>
          </p:cNvPr>
          <p:cNvGraphicFramePr>
            <a:graphicFrameLocks noGrp="1"/>
          </p:cNvGraphicFramePr>
          <p:nvPr>
            <p:extLst>
              <p:ext uri="{D42A27DB-BD31-4B8C-83A1-F6EECF244321}">
                <p14:modId xmlns:p14="http://schemas.microsoft.com/office/powerpoint/2010/main" val="2640795120"/>
              </p:ext>
            </p:extLst>
          </p:nvPr>
        </p:nvGraphicFramePr>
        <p:xfrm>
          <a:off x="733424" y="1068329"/>
          <a:ext cx="8744529" cy="3520440"/>
        </p:xfrm>
        <a:graphic>
          <a:graphicData uri="http://schemas.openxmlformats.org/drawingml/2006/table">
            <a:tbl>
              <a:tblPr firstRow="1" bandRow="1">
                <a:tableStyleId>{5C22544A-7EE6-4342-B048-85BDC9FD1C3A}</a:tableStyleId>
              </a:tblPr>
              <a:tblGrid>
                <a:gridCol w="467042">
                  <a:extLst>
                    <a:ext uri="{9D8B030D-6E8A-4147-A177-3AD203B41FA5}">
                      <a16:colId xmlns:a16="http://schemas.microsoft.com/office/drawing/2014/main" val="938120323"/>
                    </a:ext>
                  </a:extLst>
                </a:gridCol>
                <a:gridCol w="4929487">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921341640"/>
                    </a:ext>
                  </a:extLst>
                </a:gridCol>
                <a:gridCol w="936000">
                  <a:extLst>
                    <a:ext uri="{9D8B030D-6E8A-4147-A177-3AD203B41FA5}">
                      <a16:colId xmlns:a16="http://schemas.microsoft.com/office/drawing/2014/main" val="3613071877"/>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700" b="1" dirty="0"/>
                        <a:t>7</a:t>
                      </a:r>
                      <a:endParaRPr lang="LID4096" sz="1700" b="1" dirty="0"/>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700" dirty="0"/>
                        <a:t>Introduce Mobile Apps for Real-Time Data Collection</a:t>
                      </a:r>
                    </a:p>
                  </a:txBody>
                  <a:tcPr/>
                </a:tc>
                <a:tc>
                  <a:txBody>
                    <a:bodyPr/>
                    <a:lstStyle/>
                    <a:p>
                      <a:pPr algn="ctr"/>
                      <a:r>
                        <a:rPr lang="en-GB" sz="18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p>
                  </a:txBody>
                  <a:tcPr/>
                </a:tc>
                <a:tc>
                  <a:txBody>
                    <a:bodyPr/>
                    <a:lstStyle/>
                    <a:p>
                      <a:pPr algn="ctr"/>
                      <a:r>
                        <a:rPr lang="en-GB" sz="1700" dirty="0"/>
                        <a:t>15</a:t>
                      </a:r>
                      <a:endParaRPr lang="LID4096" sz="1700" dirty="0"/>
                    </a:p>
                  </a:txBody>
                  <a:tcPr/>
                </a:tc>
                <a:extLst>
                  <a:ext uri="{0D108BD9-81ED-4DB2-BD59-A6C34878D82A}">
                    <a16:rowId xmlns:a16="http://schemas.microsoft.com/office/drawing/2014/main" val="2447478757"/>
                  </a:ext>
                </a:extLst>
              </a:tr>
              <a:tr h="370840">
                <a:tc>
                  <a:txBody>
                    <a:bodyPr/>
                    <a:lstStyle/>
                    <a:p>
                      <a:pPr algn="ctr"/>
                      <a:r>
                        <a:rPr lang="en-GB" sz="1700" b="1" dirty="0"/>
                        <a:t>8</a:t>
                      </a:r>
                      <a:endParaRPr lang="LID4096" sz="1700" b="1" dirty="0"/>
                    </a:p>
                  </a:txBody>
                  <a:tcPr>
                    <a:solidFill>
                      <a:srgbClr val="C00000"/>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700" dirty="0"/>
                        <a:t>Students Need to Record Traffic Counts at a Busy Intersection Using Pre-Designed Template</a:t>
                      </a:r>
                    </a:p>
                  </a:txBody>
                  <a:tcPr/>
                </a:tc>
                <a:tc>
                  <a:txBody>
                    <a:bodyPr/>
                    <a:lstStyle/>
                    <a:p>
                      <a:pPr algn="ctr"/>
                      <a:r>
                        <a:rPr lang="en-GB" sz="1700" dirty="0"/>
                        <a:t>Outdoor Activity</a:t>
                      </a:r>
                      <a:endParaRPr lang="LID4096" sz="1700" dirty="0"/>
                    </a:p>
                  </a:txBody>
                  <a:tcPr/>
                </a:tc>
                <a:tc>
                  <a:txBody>
                    <a:bodyPr/>
                    <a:lstStyle/>
                    <a:p>
                      <a:pPr algn="ctr"/>
                      <a:r>
                        <a:rPr lang="en-GB" sz="1600" dirty="0"/>
                        <a:t>Student</a:t>
                      </a:r>
                      <a:endParaRPr lang="LID4096" sz="1700" dirty="0"/>
                    </a:p>
                  </a:txBody>
                  <a:tcPr/>
                </a:tc>
                <a:tc>
                  <a:txBody>
                    <a:bodyPr/>
                    <a:lstStyle/>
                    <a:p>
                      <a:pPr algn="ctr"/>
                      <a:r>
                        <a:rPr lang="en-GB" sz="1700" dirty="0"/>
                        <a:t>45</a:t>
                      </a:r>
                      <a:endParaRPr lang="LID4096" sz="1700" dirty="0"/>
                    </a:p>
                  </a:txBody>
                  <a:tcPr/>
                </a:tc>
                <a:extLst>
                  <a:ext uri="{0D108BD9-81ED-4DB2-BD59-A6C34878D82A}">
                    <a16:rowId xmlns:a16="http://schemas.microsoft.com/office/drawing/2014/main" val="1548487088"/>
                  </a:ext>
                </a:extLst>
              </a:tr>
              <a:tr h="370840">
                <a:tc>
                  <a:txBody>
                    <a:bodyPr/>
                    <a:lstStyle/>
                    <a:p>
                      <a:pPr algn="ctr"/>
                      <a:r>
                        <a:rPr lang="en-GB" sz="1700" b="1" dirty="0"/>
                        <a:t>9</a:t>
                      </a:r>
                      <a:endParaRPr lang="LID4096" sz="1700" b="1" dirty="0"/>
                    </a:p>
                  </a:txBody>
                  <a:tcPr>
                    <a:solidFill>
                      <a:schemeClr val="accent3">
                        <a:lumMod val="50000"/>
                      </a:schemeClr>
                    </a:solidFill>
                  </a:tcPr>
                </a:tc>
                <a:tc>
                  <a:txBody>
                    <a:bodyPr/>
                    <a:lstStyle/>
                    <a:p>
                      <a:r>
                        <a:rPr lang="en-GB" sz="1700" dirty="0">
                          <a:solidFill>
                            <a:schemeClr val="tx1"/>
                          </a:solidFill>
                        </a:rPr>
                        <a:t>Log their traffic count data into Excel or Google Sheets</a:t>
                      </a:r>
                    </a:p>
                  </a:txBody>
                  <a:tcPr/>
                </a:tc>
                <a:tc>
                  <a:txBody>
                    <a:bodyPr/>
                    <a:lstStyle/>
                    <a:p>
                      <a:pPr algn="ctr"/>
                      <a:r>
                        <a:rPr lang="en-GB" sz="18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p>
                  </a:txBody>
                  <a:tcPr/>
                </a:tc>
                <a:tc>
                  <a:txBody>
                    <a:bodyPr/>
                    <a:lstStyle/>
                    <a:p>
                      <a:pPr algn="ctr"/>
                      <a:r>
                        <a:rPr lang="en-GB" sz="1700" dirty="0"/>
                        <a:t>15</a:t>
                      </a:r>
                      <a:endParaRPr lang="LID4096" sz="1700" dirty="0"/>
                    </a:p>
                  </a:txBody>
                  <a:tcPr/>
                </a:tc>
                <a:extLst>
                  <a:ext uri="{0D108BD9-81ED-4DB2-BD59-A6C34878D82A}">
                    <a16:rowId xmlns:a16="http://schemas.microsoft.com/office/drawing/2014/main" val="2175920149"/>
                  </a:ext>
                </a:extLst>
              </a:tr>
              <a:tr h="370840">
                <a:tc>
                  <a:txBody>
                    <a:bodyPr/>
                    <a:lstStyle/>
                    <a:p>
                      <a:pPr algn="ctr"/>
                      <a:r>
                        <a:rPr lang="en-GB" sz="1700" b="1" dirty="0"/>
                        <a:t>10</a:t>
                      </a:r>
                    </a:p>
                  </a:txBody>
                  <a:tcPr>
                    <a:solidFill>
                      <a:schemeClr val="accent4">
                        <a:lumMod val="50000"/>
                      </a:schemeClr>
                    </a:solidFill>
                  </a:tcPr>
                </a:tc>
                <a:tc>
                  <a:txBody>
                    <a:bodyPr/>
                    <a:lstStyle/>
                    <a:p>
                      <a:r>
                        <a:rPr lang="en-GB" sz="1700" dirty="0"/>
                        <a:t>Review The GPS Routes On Maps To Ensure Accuracy</a:t>
                      </a:r>
                    </a:p>
                  </a:txBody>
                  <a:tcPr/>
                </a:tc>
                <a:tc>
                  <a:txBody>
                    <a:bodyPr/>
                    <a:lstStyle/>
                    <a:p>
                      <a:pPr algn="ctr"/>
                      <a:r>
                        <a:rPr lang="en-GB" sz="18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p>
                  </a:txBody>
                  <a:tcPr/>
                </a:tc>
                <a:tc>
                  <a:txBody>
                    <a:bodyPr/>
                    <a:lstStyle/>
                    <a:p>
                      <a:pPr algn="ctr"/>
                      <a:r>
                        <a:rPr lang="en-GB" sz="1700" dirty="0"/>
                        <a:t>15</a:t>
                      </a:r>
                      <a:endParaRPr lang="LID4096" sz="1700" dirty="0"/>
                    </a:p>
                  </a:txBody>
                  <a:tcPr/>
                </a:tc>
                <a:extLst>
                  <a:ext uri="{0D108BD9-81ED-4DB2-BD59-A6C34878D82A}">
                    <a16:rowId xmlns:a16="http://schemas.microsoft.com/office/drawing/2014/main" val="667188357"/>
                  </a:ext>
                </a:extLst>
              </a:tr>
              <a:tr h="370840">
                <a:tc>
                  <a:txBody>
                    <a:bodyPr/>
                    <a:lstStyle/>
                    <a:p>
                      <a:pPr algn="ctr"/>
                      <a:r>
                        <a:rPr lang="en-GB" sz="1700" b="1" dirty="0"/>
                        <a:t>11</a:t>
                      </a:r>
                    </a:p>
                  </a:txBody>
                  <a:tcPr>
                    <a:solidFill>
                      <a:schemeClr val="accent5">
                        <a:lumMod val="50000"/>
                      </a:schemeClr>
                    </a:solidFill>
                  </a:tcPr>
                </a:tc>
                <a:tc>
                  <a:txBody>
                    <a:bodyPr/>
                    <a:lstStyle/>
                    <a:p>
                      <a:r>
                        <a:rPr lang="en-GB" sz="1700" dirty="0"/>
                        <a:t>Discuss Data Quality And Challenges Faced In The Field</a:t>
                      </a:r>
                      <a:endParaRPr lang="LID4096" sz="1700" dirty="0"/>
                    </a:p>
                  </a:txBody>
                  <a:tcPr/>
                </a:tc>
                <a:tc>
                  <a:txBody>
                    <a:bodyPr/>
                    <a:lstStyle/>
                    <a:p>
                      <a:pPr algn="ctr"/>
                      <a:r>
                        <a:rPr lang="en-GB" sz="1800" dirty="0"/>
                        <a:t>Discussion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endParaRPr lang="LID4096" sz="1800" dirty="0"/>
                    </a:p>
                  </a:txBody>
                  <a:tcPr/>
                </a:tc>
                <a:tc>
                  <a:txBody>
                    <a:bodyPr/>
                    <a:lstStyle/>
                    <a:p>
                      <a:pPr algn="ctr"/>
                      <a:r>
                        <a:rPr lang="en-GB" sz="1700" dirty="0"/>
                        <a:t>15</a:t>
                      </a:r>
                    </a:p>
                  </a:txBody>
                  <a:tcPr/>
                </a:tc>
                <a:extLst>
                  <a:ext uri="{0D108BD9-81ED-4DB2-BD59-A6C34878D82A}">
                    <a16:rowId xmlns:a16="http://schemas.microsoft.com/office/drawing/2014/main" val="1086492686"/>
                  </a:ext>
                </a:extLst>
              </a:tr>
              <a:tr h="370840">
                <a:tc gridSpan="4">
                  <a:txBody>
                    <a:bodyPr/>
                    <a:lstStyle/>
                    <a:p>
                      <a:pPr algn="ctr"/>
                      <a:r>
                        <a:rPr lang="en-GB" sz="17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700" b="1" dirty="0"/>
                        <a:t>180</a:t>
                      </a:r>
                    </a:p>
                  </a:txBody>
                  <a:tcPr anchor="ctr"/>
                </a:tc>
                <a:extLst>
                  <a:ext uri="{0D108BD9-81ED-4DB2-BD59-A6C34878D82A}">
                    <a16:rowId xmlns:a16="http://schemas.microsoft.com/office/drawing/2014/main" val="200297325"/>
                  </a:ext>
                </a:extLst>
              </a:tr>
            </a:tbl>
          </a:graphicData>
        </a:graphic>
      </p:graphicFrame>
      <p:sp>
        <p:nvSpPr>
          <p:cNvPr id="5" name="object 2">
            <a:extLst>
              <a:ext uri="{FF2B5EF4-FFF2-40B4-BE49-F238E27FC236}">
                <a16:creationId xmlns:a16="http://schemas.microsoft.com/office/drawing/2014/main" id="{8F92AACA-1BE0-A46B-689E-E83B0FF2A2CE}"/>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Tree>
    <p:extLst>
      <p:ext uri="{BB962C8B-B14F-4D97-AF65-F5344CB8AC3E}">
        <p14:creationId xmlns:p14="http://schemas.microsoft.com/office/powerpoint/2010/main" val="1310259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2817-3261-1272-4735-A39A069C9A5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4CA8C0E-879C-B603-F8F4-01CD555ACB0E}"/>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2 &gt; Lab 4: Data Cleaning and Preprocessing</a:t>
            </a:r>
          </a:p>
        </p:txBody>
      </p:sp>
      <p:sp>
        <p:nvSpPr>
          <p:cNvPr id="7" name="object 3">
            <a:extLst>
              <a:ext uri="{FF2B5EF4-FFF2-40B4-BE49-F238E27FC236}">
                <a16:creationId xmlns:a16="http://schemas.microsoft.com/office/drawing/2014/main" id="{098E41D3-041C-F1F2-A7F7-E31D063C5C52}"/>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Teach methods for preparing raw data for analysis.</a:t>
            </a:r>
          </a:p>
        </p:txBody>
      </p:sp>
      <p:graphicFrame>
        <p:nvGraphicFramePr>
          <p:cNvPr id="4" name="Table 3">
            <a:extLst>
              <a:ext uri="{FF2B5EF4-FFF2-40B4-BE49-F238E27FC236}">
                <a16:creationId xmlns:a16="http://schemas.microsoft.com/office/drawing/2014/main" id="{C59BF76F-CE6A-5569-9066-1D1C54B2E04E}"/>
              </a:ext>
            </a:extLst>
          </p:cNvPr>
          <p:cNvGraphicFramePr>
            <a:graphicFrameLocks noGrp="1"/>
          </p:cNvGraphicFramePr>
          <p:nvPr>
            <p:extLst>
              <p:ext uri="{D42A27DB-BD31-4B8C-83A1-F6EECF244321}">
                <p14:modId xmlns:p14="http://schemas.microsoft.com/office/powerpoint/2010/main" val="1449987267"/>
              </p:ext>
            </p:extLst>
          </p:nvPr>
        </p:nvGraphicFramePr>
        <p:xfrm>
          <a:off x="733424" y="2019927"/>
          <a:ext cx="7740000" cy="31750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399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409647933"/>
                    </a:ext>
                  </a:extLst>
                </a:gridCol>
                <a:gridCol w="972000">
                  <a:extLst>
                    <a:ext uri="{9D8B030D-6E8A-4147-A177-3AD203B41FA5}">
                      <a16:colId xmlns:a16="http://schemas.microsoft.com/office/drawing/2014/main" val="2160008716"/>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Lab Overview and Required Tools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Data Preprocessing Techniques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Data Format Standardizing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200032069"/>
                  </a:ext>
                </a:extLst>
              </a:tr>
              <a:tr h="370840">
                <a:tc>
                  <a:txBody>
                    <a:bodyPr/>
                    <a:lstStyle/>
                    <a:p>
                      <a:pPr algn="ctr"/>
                      <a:r>
                        <a:rPr lang="en-GB" sz="1800" b="1" dirty="0"/>
                        <a:t>4</a:t>
                      </a:r>
                    </a:p>
                  </a:txBody>
                  <a:tcPr>
                    <a:solidFill>
                      <a:schemeClr val="accent4"/>
                    </a:solidFill>
                  </a:tcPr>
                </a:tc>
                <a:tc>
                  <a:txBody>
                    <a:bodyPr/>
                    <a:lstStyle/>
                    <a:p>
                      <a:r>
                        <a:rPr lang="en-GB" sz="1800" dirty="0"/>
                        <a:t>Case Study</a:t>
                      </a:r>
                    </a:p>
                  </a:txBody>
                  <a:tcPr/>
                </a:tc>
                <a:tc>
                  <a:txBody>
                    <a:bodyPr/>
                    <a:lstStyle/>
                    <a:p>
                      <a:pPr algn="ctr"/>
                      <a:r>
                        <a:rPr lang="en-GB" sz="18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p>
                  </a:txBody>
                  <a:tcPr/>
                </a:tc>
                <a:tc>
                  <a:txBody>
                    <a:bodyPr/>
                    <a:lstStyle/>
                    <a:p>
                      <a:pPr algn="ctr"/>
                      <a:r>
                        <a:rPr lang="en-GB" sz="1800" dirty="0"/>
                        <a:t>15</a:t>
                      </a:r>
                    </a:p>
                  </a:txBody>
                  <a:tcPr/>
                </a:tc>
                <a:extLst>
                  <a:ext uri="{0D108BD9-81ED-4DB2-BD59-A6C34878D82A}">
                    <a16:rowId xmlns:a16="http://schemas.microsoft.com/office/drawing/2014/main" val="2346291216"/>
                  </a:ext>
                </a:extLst>
              </a:tr>
              <a:tr h="370840">
                <a:tc>
                  <a:txBody>
                    <a:bodyPr/>
                    <a:lstStyle/>
                    <a:p>
                      <a:pPr algn="ctr"/>
                      <a:r>
                        <a:rPr lang="en-GB" sz="1800" b="1" dirty="0"/>
                        <a:t>5</a:t>
                      </a:r>
                    </a:p>
                  </a:txBody>
                  <a:tcPr>
                    <a:solidFill>
                      <a:schemeClr val="accent5"/>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Class Activity: Data Preprocessing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80</a:t>
                      </a:r>
                    </a:p>
                  </a:txBody>
                  <a:tcPr/>
                </a:tc>
                <a:extLst>
                  <a:ext uri="{0D108BD9-81ED-4DB2-BD59-A6C34878D82A}">
                    <a16:rowId xmlns:a16="http://schemas.microsoft.com/office/drawing/2014/main" val="1341259936"/>
                  </a:ext>
                </a:extLst>
              </a:tr>
              <a:tr h="370840">
                <a:tc>
                  <a:txBody>
                    <a:bodyPr/>
                    <a:lstStyle/>
                    <a:p>
                      <a:pPr algn="ctr"/>
                      <a:r>
                        <a:rPr lang="en-GB" sz="1800" b="1" dirty="0"/>
                        <a:t>6</a:t>
                      </a:r>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Homework Assignment</a:t>
                      </a:r>
                    </a:p>
                  </a:txBody>
                  <a:tcPr/>
                </a:tc>
                <a:tc>
                  <a:txBody>
                    <a:bodyPr/>
                    <a:lstStyle/>
                    <a:p>
                      <a:pPr algn="ctr"/>
                      <a:r>
                        <a:rPr lang="en-GB" sz="18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2446654272"/>
                  </a:ext>
                </a:extLst>
              </a:tr>
              <a:tr h="370840">
                <a:tc gridSpan="4">
                  <a:txBody>
                    <a:bodyPr/>
                    <a:lstStyle/>
                    <a:p>
                      <a:pPr algn="ctr"/>
                      <a:r>
                        <a:rPr lang="en-GB" sz="18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10" name="object 3">
            <a:extLst>
              <a:ext uri="{FF2B5EF4-FFF2-40B4-BE49-F238E27FC236}">
                <a16:creationId xmlns:a16="http://schemas.microsoft.com/office/drawing/2014/main" id="{A000EC80-4C8C-535D-24E8-0FF86ED40D5E}"/>
              </a:ext>
            </a:extLst>
          </p:cNvPr>
          <p:cNvSpPr txBox="1"/>
          <p:nvPr/>
        </p:nvSpPr>
        <p:spPr>
          <a:xfrm>
            <a:off x="726470" y="568556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Students apply preprocessing steps to ensure data consistency and quality for analysis using Python, and Excel.</a:t>
            </a:r>
          </a:p>
        </p:txBody>
      </p:sp>
      <p:sp>
        <p:nvSpPr>
          <p:cNvPr id="8" name="object 2">
            <a:extLst>
              <a:ext uri="{FF2B5EF4-FFF2-40B4-BE49-F238E27FC236}">
                <a16:creationId xmlns:a16="http://schemas.microsoft.com/office/drawing/2014/main" id="{25F874B2-2061-FA5D-C854-633609AF7BDB}"/>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59C9BEBA-D09E-50E3-C6E1-8C2C6A98DDAA}"/>
              </a:ext>
            </a:extLst>
          </p:cNvPr>
          <p:cNvGraphicFramePr/>
          <p:nvPr>
            <p:extLst>
              <p:ext uri="{D42A27DB-BD31-4B8C-83A1-F6EECF244321}">
                <p14:modId xmlns:p14="http://schemas.microsoft.com/office/powerpoint/2010/main" val="213404318"/>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2653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85BDC-3957-0159-8ECE-BE8F7E34A1C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27D126-13D0-6EFA-C1A5-127502B6EE5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2 &gt; Lab 5: Data Visualization Techniques</a:t>
            </a:r>
          </a:p>
        </p:txBody>
      </p:sp>
      <p:sp>
        <p:nvSpPr>
          <p:cNvPr id="7" name="object 3">
            <a:extLst>
              <a:ext uri="{FF2B5EF4-FFF2-40B4-BE49-F238E27FC236}">
                <a16:creationId xmlns:a16="http://schemas.microsoft.com/office/drawing/2014/main" id="{7C46BFDE-5FF0-D956-3276-D9C59B0609E1}"/>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Develop skills in presenting transport data effectively.</a:t>
            </a:r>
          </a:p>
        </p:txBody>
      </p:sp>
      <p:graphicFrame>
        <p:nvGraphicFramePr>
          <p:cNvPr id="4" name="Table 3">
            <a:extLst>
              <a:ext uri="{FF2B5EF4-FFF2-40B4-BE49-F238E27FC236}">
                <a16:creationId xmlns:a16="http://schemas.microsoft.com/office/drawing/2014/main" id="{2CA3A2EC-628F-AA44-9FD9-64B28DAA2DB5}"/>
              </a:ext>
            </a:extLst>
          </p:cNvPr>
          <p:cNvGraphicFramePr>
            <a:graphicFrameLocks noGrp="1"/>
          </p:cNvGraphicFramePr>
          <p:nvPr>
            <p:extLst>
              <p:ext uri="{D42A27DB-BD31-4B8C-83A1-F6EECF244321}">
                <p14:modId xmlns:p14="http://schemas.microsoft.com/office/powerpoint/2010/main" val="1613016545"/>
              </p:ext>
            </p:extLst>
          </p:nvPr>
        </p:nvGraphicFramePr>
        <p:xfrm>
          <a:off x="726470" y="2019927"/>
          <a:ext cx="8136000" cy="4083927"/>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608000">
                  <a:extLst>
                    <a:ext uri="{9D8B030D-6E8A-4147-A177-3AD203B41FA5}">
                      <a16:colId xmlns:a16="http://schemas.microsoft.com/office/drawing/2014/main" val="3705453515"/>
                    </a:ext>
                  </a:extLst>
                </a:gridCol>
                <a:gridCol w="1260000">
                  <a:extLst>
                    <a:ext uri="{9D8B030D-6E8A-4147-A177-3AD203B41FA5}">
                      <a16:colId xmlns:a16="http://schemas.microsoft.com/office/drawing/2014/main" val="226923110"/>
                    </a:ext>
                  </a:extLst>
                </a:gridCol>
                <a:gridCol w="900000">
                  <a:extLst>
                    <a:ext uri="{9D8B030D-6E8A-4147-A177-3AD203B41FA5}">
                      <a16:colId xmlns:a16="http://schemas.microsoft.com/office/drawing/2014/main" val="297681089"/>
                    </a:ext>
                  </a:extLst>
                </a:gridCol>
                <a:gridCol w="1008000">
                  <a:extLst>
                    <a:ext uri="{9D8B030D-6E8A-4147-A177-3AD203B41FA5}">
                      <a16:colId xmlns:a16="http://schemas.microsoft.com/office/drawing/2014/main" val="2920265087"/>
                    </a:ext>
                  </a:extLst>
                </a:gridCol>
              </a:tblGrid>
              <a:tr h="577985">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821347">
                <a:tc>
                  <a:txBody>
                    <a:bodyPr/>
                    <a:lstStyle/>
                    <a:p>
                      <a:pPr algn="ctr"/>
                      <a:r>
                        <a:rPr lang="en-GB" sz="1600" b="1" dirty="0"/>
                        <a:t>1</a:t>
                      </a:r>
                      <a:endParaRPr lang="LID4096" sz="1600" b="1" dirty="0"/>
                    </a:p>
                  </a:txBody>
                  <a:tcPr>
                    <a:solidFill>
                      <a:schemeClr val="accent1"/>
                    </a:solidFill>
                  </a:tcPr>
                </a:tc>
                <a:tc>
                  <a:txBody>
                    <a:bodyPr/>
                    <a:lstStyle/>
                    <a:p>
                      <a:r>
                        <a:rPr lang="en-GB" sz="1600" dirty="0"/>
                        <a:t>Discuss the Importance of Visuals in Transport Research - Identifying Trends, Patterns, and Anomalies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15</a:t>
                      </a:r>
                      <a:endParaRPr lang="LID4096" sz="1600" dirty="0"/>
                    </a:p>
                  </a:txBody>
                  <a:tcPr/>
                </a:tc>
                <a:extLst>
                  <a:ext uri="{0D108BD9-81ED-4DB2-BD59-A6C34878D82A}">
                    <a16:rowId xmlns:a16="http://schemas.microsoft.com/office/drawing/2014/main" val="2175920149"/>
                  </a:ext>
                </a:extLst>
              </a:tr>
              <a:tr h="577985">
                <a:tc>
                  <a:txBody>
                    <a:bodyPr/>
                    <a:lstStyle/>
                    <a:p>
                      <a:pPr algn="ctr"/>
                      <a:r>
                        <a:rPr lang="en-GB" sz="1600" b="1" dirty="0"/>
                        <a:t>2</a:t>
                      </a:r>
                    </a:p>
                  </a:txBody>
                  <a:tcPr>
                    <a:solidFill>
                      <a:schemeClr val="accent2"/>
                    </a:solidFill>
                  </a:tcPr>
                </a:tc>
                <a:tc>
                  <a:txBody>
                    <a:bodyPr/>
                    <a:lstStyle/>
                    <a:p>
                      <a:r>
                        <a:rPr lang="en-GB" sz="1600" dirty="0"/>
                        <a:t>Guide Students in Creating Histograms, Line Charts, and Scatter Plots with Provided Dataset</a:t>
                      </a:r>
                      <a:endParaRPr lang="LID4096" sz="1600" dirty="0"/>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30</a:t>
                      </a:r>
                      <a:endParaRPr lang="LID4096" sz="1600" dirty="0"/>
                    </a:p>
                  </a:txBody>
                  <a:tcPr/>
                </a:tc>
                <a:extLst>
                  <a:ext uri="{0D108BD9-81ED-4DB2-BD59-A6C34878D82A}">
                    <a16:rowId xmlns:a16="http://schemas.microsoft.com/office/drawing/2014/main" val="667188357"/>
                  </a:ext>
                </a:extLst>
              </a:tr>
              <a:tr h="390120">
                <a:tc>
                  <a:txBody>
                    <a:bodyPr/>
                    <a:lstStyle/>
                    <a:p>
                      <a:pPr algn="ctr"/>
                      <a:r>
                        <a:rPr lang="en-GB" sz="1600" b="1" dirty="0"/>
                        <a:t>3</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Creating More Interactive and Complex Visualizations - Histograms, Line Charts, Scatter Plots, Heatmap</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45</a:t>
                      </a:r>
                    </a:p>
                  </a:txBody>
                  <a:tcPr/>
                </a:tc>
                <a:extLst>
                  <a:ext uri="{0D108BD9-81ED-4DB2-BD59-A6C34878D82A}">
                    <a16:rowId xmlns:a16="http://schemas.microsoft.com/office/drawing/2014/main" val="200032069"/>
                  </a:ext>
                </a:extLst>
              </a:tr>
              <a:tr h="577985">
                <a:tc>
                  <a:txBody>
                    <a:bodyPr/>
                    <a:lstStyle/>
                    <a:p>
                      <a:pPr algn="ctr"/>
                      <a:r>
                        <a:rPr lang="en-GB" sz="1600" b="1" dirty="0"/>
                        <a:t>4</a:t>
                      </a:r>
                    </a:p>
                  </a:txBody>
                  <a:tcPr>
                    <a:solidFill>
                      <a:schemeClr val="accent4"/>
                    </a:solidFill>
                  </a:tcPr>
                </a:tc>
                <a:tc>
                  <a:txBody>
                    <a:bodyPr/>
                    <a:lstStyle/>
                    <a:p>
                      <a:r>
                        <a:rPr lang="en-GB" sz="1600" dirty="0"/>
                        <a:t>Present Their Findings, Highlighting Trends and Patterns Observed</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30</a:t>
                      </a:r>
                    </a:p>
                  </a:txBody>
                  <a:tcPr/>
                </a:tc>
                <a:extLst>
                  <a:ext uri="{0D108BD9-81ED-4DB2-BD59-A6C34878D82A}">
                    <a16:rowId xmlns:a16="http://schemas.microsoft.com/office/drawing/2014/main" val="2346291216"/>
                  </a:ext>
                </a:extLst>
              </a:tr>
              <a:tr h="577985">
                <a:tc>
                  <a:txBody>
                    <a:bodyPr/>
                    <a:lstStyle/>
                    <a:p>
                      <a:pPr algn="ctr"/>
                      <a:r>
                        <a:rPr lang="en-GB" sz="1600" b="1" dirty="0"/>
                        <a:t>5</a:t>
                      </a:r>
                    </a:p>
                  </a:txBody>
                  <a:tcPr>
                    <a:solidFill>
                      <a:schemeClr val="accent5"/>
                    </a:solidFill>
                  </a:tcPr>
                </a:tc>
                <a:tc>
                  <a:txBody>
                    <a:bodyPr/>
                    <a:lstStyle/>
                    <a:p>
                      <a:r>
                        <a:rPr lang="en-GB" sz="1600" dirty="0"/>
                        <a:t>Discuss How Different Visualizations Can Influence Decision-Making in Transport Planning</a:t>
                      </a:r>
                    </a:p>
                  </a:txBody>
                  <a:tcPr/>
                </a:tc>
                <a:tc>
                  <a:txBody>
                    <a:bodyPr/>
                    <a:lstStyle/>
                    <a:p>
                      <a:pPr algn="ctr"/>
                      <a:r>
                        <a:rPr lang="en-GB" sz="1600" dirty="0"/>
                        <a:t>Discussion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endParaRPr lang="LID4096" sz="1600" dirty="0"/>
                    </a:p>
                  </a:txBody>
                  <a:tcPr/>
                </a:tc>
                <a:tc>
                  <a:txBody>
                    <a:bodyPr/>
                    <a:lstStyle/>
                    <a:p>
                      <a:pPr algn="ctr"/>
                      <a:r>
                        <a:rPr lang="en-GB" sz="1600" dirty="0"/>
                        <a:t>15</a:t>
                      </a:r>
                    </a:p>
                  </a:txBody>
                  <a:tcPr/>
                </a:tc>
                <a:extLst>
                  <a:ext uri="{0D108BD9-81ED-4DB2-BD59-A6C34878D82A}">
                    <a16:rowId xmlns:a16="http://schemas.microsoft.com/office/drawing/2014/main" val="3482810185"/>
                  </a:ext>
                </a:extLst>
              </a:tr>
              <a:tr h="365367">
                <a:tc gridSpan="4">
                  <a:txBody>
                    <a:bodyPr/>
                    <a:lstStyle/>
                    <a:p>
                      <a:pPr algn="ctr"/>
                      <a:r>
                        <a:rPr lang="en-GB" sz="16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600" b="1" dirty="0"/>
                        <a:t>135</a:t>
                      </a:r>
                    </a:p>
                  </a:txBody>
                  <a:tcPr anchor="ctr"/>
                </a:tc>
                <a:extLst>
                  <a:ext uri="{0D108BD9-81ED-4DB2-BD59-A6C34878D82A}">
                    <a16:rowId xmlns:a16="http://schemas.microsoft.com/office/drawing/2014/main" val="2698109985"/>
                  </a:ext>
                </a:extLst>
              </a:tr>
            </a:tbl>
          </a:graphicData>
        </a:graphic>
      </p:graphicFrame>
      <p:sp>
        <p:nvSpPr>
          <p:cNvPr id="8" name="object 2">
            <a:extLst>
              <a:ext uri="{FF2B5EF4-FFF2-40B4-BE49-F238E27FC236}">
                <a16:creationId xmlns:a16="http://schemas.microsoft.com/office/drawing/2014/main" id="{09FB84E4-F122-03A4-AA40-687980FD90B0}"/>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BD7AC1FB-D264-E27A-1686-781ED02CE023}"/>
              </a:ext>
            </a:extLst>
          </p:cNvPr>
          <p:cNvGraphicFramePr/>
          <p:nvPr>
            <p:extLst>
              <p:ext uri="{D42A27DB-BD31-4B8C-83A1-F6EECF244321}">
                <p14:modId xmlns:p14="http://schemas.microsoft.com/office/powerpoint/2010/main" val="1593317634"/>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5078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753DC-86B1-8075-33FD-C2A820A5775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74C33C3-E2E3-E410-BEA3-AE398836323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3 &gt; Lab 6: Transport </a:t>
            </a:r>
            <a:r>
              <a:rPr lang="en-GB" sz="2000" b="1" dirty="0" err="1">
                <a:solidFill>
                  <a:sysClr val="windowText" lastClr="000000"/>
                </a:solidFill>
                <a:latin typeface="Arial"/>
                <a:cs typeface="Arial"/>
              </a:rPr>
              <a:t>Modeling</a:t>
            </a:r>
            <a:endParaRPr lang="en-GB" sz="20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7495A953-7260-D204-376F-9D7A6577F4B8}"/>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basic transport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concepts.</a:t>
            </a:r>
          </a:p>
        </p:txBody>
      </p:sp>
      <p:graphicFrame>
        <p:nvGraphicFramePr>
          <p:cNvPr id="4" name="Table 3">
            <a:extLst>
              <a:ext uri="{FF2B5EF4-FFF2-40B4-BE49-F238E27FC236}">
                <a16:creationId xmlns:a16="http://schemas.microsoft.com/office/drawing/2014/main" id="{A182BB23-63D7-40EF-17E4-7EFC20F1BDAE}"/>
              </a:ext>
            </a:extLst>
          </p:cNvPr>
          <p:cNvGraphicFramePr>
            <a:graphicFrameLocks noGrp="1"/>
          </p:cNvGraphicFramePr>
          <p:nvPr>
            <p:extLst>
              <p:ext uri="{D42A27DB-BD31-4B8C-83A1-F6EECF244321}">
                <p14:modId xmlns:p14="http://schemas.microsoft.com/office/powerpoint/2010/main" val="4186822321"/>
              </p:ext>
            </p:extLst>
          </p:nvPr>
        </p:nvGraphicFramePr>
        <p:xfrm>
          <a:off x="726470" y="2019927"/>
          <a:ext cx="7956000" cy="4233028"/>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428000">
                  <a:extLst>
                    <a:ext uri="{9D8B030D-6E8A-4147-A177-3AD203B41FA5}">
                      <a16:colId xmlns:a16="http://schemas.microsoft.com/office/drawing/2014/main" val="3705453515"/>
                    </a:ext>
                  </a:extLst>
                </a:gridCol>
                <a:gridCol w="1260000">
                  <a:extLst>
                    <a:ext uri="{9D8B030D-6E8A-4147-A177-3AD203B41FA5}">
                      <a16:colId xmlns:a16="http://schemas.microsoft.com/office/drawing/2014/main" val="2496958340"/>
                    </a:ext>
                  </a:extLst>
                </a:gridCol>
                <a:gridCol w="900000">
                  <a:extLst>
                    <a:ext uri="{9D8B030D-6E8A-4147-A177-3AD203B41FA5}">
                      <a16:colId xmlns:a16="http://schemas.microsoft.com/office/drawing/2014/main" val="2120800875"/>
                    </a:ext>
                  </a:extLst>
                </a:gridCol>
                <a:gridCol w="1008000">
                  <a:extLst>
                    <a:ext uri="{9D8B030D-6E8A-4147-A177-3AD203B41FA5}">
                      <a16:colId xmlns:a16="http://schemas.microsoft.com/office/drawing/2014/main" val="2920265087"/>
                    </a:ext>
                  </a:extLst>
                </a:gridCol>
              </a:tblGrid>
              <a:tr h="57211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56524">
                <a:tc>
                  <a:txBody>
                    <a:bodyPr/>
                    <a:lstStyle/>
                    <a:p>
                      <a:pPr algn="ctr"/>
                      <a:r>
                        <a:rPr lang="en-GB" sz="1600" b="1" dirty="0"/>
                        <a:t>1</a:t>
                      </a:r>
                      <a:endParaRPr lang="LID4096" sz="1600" b="1" dirty="0"/>
                    </a:p>
                  </a:txBody>
                  <a:tcPr>
                    <a:solidFill>
                      <a:schemeClr val="accent1"/>
                    </a:solidFill>
                  </a:tcPr>
                </a:tc>
                <a:tc>
                  <a:txBody>
                    <a:bodyPr/>
                    <a:lstStyle/>
                    <a:p>
                      <a:r>
                        <a:rPr lang="en-GB" sz="1600" dirty="0"/>
                        <a:t>Introduction to Modelling Concepts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2175920149"/>
                  </a:ext>
                </a:extLst>
              </a:tr>
              <a:tr h="356524">
                <a:tc>
                  <a:txBody>
                    <a:bodyPr/>
                    <a:lstStyle/>
                    <a:p>
                      <a:pPr algn="ctr"/>
                      <a:r>
                        <a:rPr lang="en-GB" sz="1600" b="1" dirty="0"/>
                        <a:t>2</a:t>
                      </a:r>
                    </a:p>
                  </a:txBody>
                  <a:tcPr>
                    <a:solidFill>
                      <a:schemeClr val="accent2"/>
                    </a:solidFill>
                  </a:tcPr>
                </a:tc>
                <a:tc>
                  <a:txBody>
                    <a:bodyPr/>
                    <a:lstStyle/>
                    <a:p>
                      <a:r>
                        <a:rPr lang="en-GB" sz="1600" dirty="0"/>
                        <a:t>Creating Trip Generation Models in Excel</a:t>
                      </a:r>
                      <a:endParaRPr lang="LID4096" sz="1600" dirty="0"/>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15</a:t>
                      </a:r>
                      <a:endParaRPr lang="LID4096" sz="1600" dirty="0"/>
                    </a:p>
                  </a:txBody>
                  <a:tcPr/>
                </a:tc>
                <a:extLst>
                  <a:ext uri="{0D108BD9-81ED-4DB2-BD59-A6C34878D82A}">
                    <a16:rowId xmlns:a16="http://schemas.microsoft.com/office/drawing/2014/main" val="667188357"/>
                  </a:ext>
                </a:extLst>
              </a:tr>
              <a:tr h="356524">
                <a:tc>
                  <a:txBody>
                    <a:bodyPr/>
                    <a:lstStyle/>
                    <a:p>
                      <a:pPr algn="ctr"/>
                      <a:r>
                        <a:rPr lang="en-GB" sz="1600" b="1" dirty="0"/>
                        <a:t>3</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Use Excel Formulas to Calculate Trip Generation</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10</a:t>
                      </a:r>
                    </a:p>
                  </a:txBody>
                  <a:tcPr/>
                </a:tc>
                <a:extLst>
                  <a:ext uri="{0D108BD9-81ED-4DB2-BD59-A6C34878D82A}">
                    <a16:rowId xmlns:a16="http://schemas.microsoft.com/office/drawing/2014/main" val="200032069"/>
                  </a:ext>
                </a:extLst>
              </a:tr>
              <a:tr h="572110">
                <a:tc>
                  <a:txBody>
                    <a:bodyPr/>
                    <a:lstStyle/>
                    <a:p>
                      <a:pPr algn="ctr"/>
                      <a:r>
                        <a:rPr lang="en-GB" sz="1600" b="1" dirty="0"/>
                        <a:t>4</a:t>
                      </a:r>
                    </a:p>
                  </a:txBody>
                  <a:tcPr>
                    <a:solidFill>
                      <a:schemeClr val="accent4"/>
                    </a:solidFill>
                  </a:tcPr>
                </a:tc>
                <a:tc>
                  <a:txBody>
                    <a:bodyPr/>
                    <a:lstStyle/>
                    <a:p>
                      <a:r>
                        <a:rPr lang="en-GB" sz="1600" dirty="0"/>
                        <a:t>Visualize the Results - Bar Charts to Show Trip Generation Patterns</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10</a:t>
                      </a:r>
                    </a:p>
                  </a:txBody>
                  <a:tcPr/>
                </a:tc>
                <a:extLst>
                  <a:ext uri="{0D108BD9-81ED-4DB2-BD59-A6C34878D82A}">
                    <a16:rowId xmlns:a16="http://schemas.microsoft.com/office/drawing/2014/main" val="2346291216"/>
                  </a:ext>
                </a:extLst>
              </a:tr>
              <a:tr h="356524">
                <a:tc>
                  <a:txBody>
                    <a:bodyPr/>
                    <a:lstStyle/>
                    <a:p>
                      <a:pPr algn="ctr"/>
                      <a:r>
                        <a:rPr lang="en-GB" sz="1600" b="1" dirty="0"/>
                        <a:t>5</a:t>
                      </a:r>
                    </a:p>
                  </a:txBody>
                  <a:tcPr>
                    <a:solidFill>
                      <a:schemeClr val="accent5"/>
                    </a:solidFill>
                  </a:tcPr>
                </a:tc>
                <a:tc>
                  <a:txBody>
                    <a:bodyPr/>
                    <a:lstStyle/>
                    <a:p>
                      <a:r>
                        <a:rPr lang="en-GB" sz="1600" dirty="0"/>
                        <a:t>Calculate Trip Generation Using Gravity Models</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30</a:t>
                      </a:r>
                    </a:p>
                  </a:txBody>
                  <a:tcPr/>
                </a:tc>
                <a:extLst>
                  <a:ext uri="{0D108BD9-81ED-4DB2-BD59-A6C34878D82A}">
                    <a16:rowId xmlns:a16="http://schemas.microsoft.com/office/drawing/2014/main" val="1341259936"/>
                  </a:ext>
                </a:extLst>
              </a:tr>
              <a:tr h="356524">
                <a:tc>
                  <a:txBody>
                    <a:bodyPr/>
                    <a:lstStyle/>
                    <a:p>
                      <a:pPr algn="ctr"/>
                      <a:r>
                        <a:rPr lang="en-GB" sz="1600" b="1" dirty="0"/>
                        <a:t>6</a:t>
                      </a:r>
                    </a:p>
                  </a:txBody>
                  <a:tcPr>
                    <a:solidFill>
                      <a:schemeClr val="accent6"/>
                    </a:solidFill>
                  </a:tcPr>
                </a:tc>
                <a:tc>
                  <a:txBody>
                    <a:bodyPr/>
                    <a:lstStyle/>
                    <a:p>
                      <a:r>
                        <a:rPr lang="en-GB" sz="1600" dirty="0"/>
                        <a:t>Visualize the Generated Trips Using Plotting Tools</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30</a:t>
                      </a:r>
                    </a:p>
                  </a:txBody>
                  <a:tcPr/>
                </a:tc>
                <a:extLst>
                  <a:ext uri="{0D108BD9-81ED-4DB2-BD59-A6C34878D82A}">
                    <a16:rowId xmlns:a16="http://schemas.microsoft.com/office/drawing/2014/main" val="4072232927"/>
                  </a:ext>
                </a:extLst>
              </a:tr>
              <a:tr h="572110">
                <a:tc>
                  <a:txBody>
                    <a:bodyPr/>
                    <a:lstStyle/>
                    <a:p>
                      <a:pPr algn="ctr"/>
                      <a:r>
                        <a:rPr lang="en-GB" sz="1600" b="1" dirty="0"/>
                        <a:t>7</a:t>
                      </a:r>
                    </a:p>
                  </a:txBody>
                  <a:tcPr>
                    <a:solidFill>
                      <a:schemeClr val="tx2"/>
                    </a:solidFill>
                  </a:tcPr>
                </a:tc>
                <a:tc>
                  <a:txBody>
                    <a:bodyPr/>
                    <a:lstStyle/>
                    <a:p>
                      <a:r>
                        <a:rPr lang="en-GB" sz="1600" dirty="0"/>
                        <a:t>Import Data and Apply the Gravity Model and Visualize Inter-Zonal Trips</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20</a:t>
                      </a:r>
                    </a:p>
                  </a:txBody>
                  <a:tcPr/>
                </a:tc>
                <a:extLst>
                  <a:ext uri="{0D108BD9-81ED-4DB2-BD59-A6C34878D82A}">
                    <a16:rowId xmlns:a16="http://schemas.microsoft.com/office/drawing/2014/main" val="1970030761"/>
                  </a:ext>
                </a:extLst>
              </a:tr>
              <a:tr h="356524">
                <a:tc>
                  <a:txBody>
                    <a:bodyPr/>
                    <a:lstStyle/>
                    <a:p>
                      <a:pPr algn="ctr"/>
                      <a:r>
                        <a:rPr lang="en-GB" sz="1600" b="1" dirty="0"/>
                        <a:t>8</a:t>
                      </a:r>
                    </a:p>
                  </a:txBody>
                  <a:tcPr>
                    <a:solidFill>
                      <a:srgbClr val="890F00"/>
                    </a:solidFill>
                  </a:tcPr>
                </a:tc>
                <a:tc>
                  <a:txBody>
                    <a:bodyPr/>
                    <a:lstStyle/>
                    <a:p>
                      <a:r>
                        <a:rPr lang="en-GB" sz="1600" dirty="0"/>
                        <a:t>Validate and Interpret Results</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10</a:t>
                      </a:r>
                    </a:p>
                  </a:txBody>
                  <a:tcPr/>
                </a:tc>
                <a:extLst>
                  <a:ext uri="{0D108BD9-81ED-4DB2-BD59-A6C34878D82A}">
                    <a16:rowId xmlns:a16="http://schemas.microsoft.com/office/drawing/2014/main" val="1873114811"/>
                  </a:ext>
                </a:extLst>
              </a:tr>
              <a:tr h="356524">
                <a:tc gridSpan="2">
                  <a:txBody>
                    <a:bodyPr/>
                    <a:lstStyle/>
                    <a:p>
                      <a:pPr algn="ctr"/>
                      <a:r>
                        <a:rPr lang="en-GB" sz="1600" b="1" dirty="0"/>
                        <a:t>Total </a:t>
                      </a:r>
                    </a:p>
                  </a:txBody>
                  <a:tcPr anchor="ctr"/>
                </a:tc>
                <a:tc hMerge="1">
                  <a:txBody>
                    <a:bodyPr/>
                    <a:lstStyle/>
                    <a:p>
                      <a:endParaRPr dirty="0"/>
                    </a:p>
                  </a:txBody>
                  <a:tcPr/>
                </a:tc>
                <a:tc>
                  <a:txBody>
                    <a:bodyPr/>
                    <a:lstStyle/>
                    <a:p>
                      <a:pPr algn="ctr"/>
                      <a:endParaRPr lang="en-GB" sz="1600" b="1" dirty="0"/>
                    </a:p>
                  </a:txBody>
                  <a:tcPr anchor="ctr"/>
                </a:tc>
                <a:tc>
                  <a:txBody>
                    <a:bodyPr/>
                    <a:lstStyle/>
                    <a:p>
                      <a:pPr algn="ctr"/>
                      <a:endParaRPr lang="en-GB" sz="1600" b="1" dirty="0"/>
                    </a:p>
                  </a:txBody>
                  <a:tcPr anchor="ctr"/>
                </a:tc>
                <a:tc>
                  <a:txBody>
                    <a:bodyPr/>
                    <a:lstStyle/>
                    <a:p>
                      <a:pPr algn="ctr"/>
                      <a:r>
                        <a:rPr lang="en-GB" sz="1600" b="1" dirty="0"/>
                        <a:t>135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40948D31-7A27-4539-D8C5-9AEE4DF65DAF}"/>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764ED62C-EF82-411E-3A8C-96DD2B4E7798}"/>
              </a:ext>
            </a:extLst>
          </p:cNvPr>
          <p:cNvGraphicFramePr/>
          <p:nvPr>
            <p:extLst>
              <p:ext uri="{D42A27DB-BD31-4B8C-83A1-F6EECF244321}">
                <p14:modId xmlns:p14="http://schemas.microsoft.com/office/powerpoint/2010/main" val="2276184322"/>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0169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775BD-C72B-3EDD-2C4C-A801625E7D9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238ED79-974E-544E-B666-8920DC0AA43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3 &gt; Lab 7: Traffic Flow Simulation</a:t>
            </a:r>
          </a:p>
        </p:txBody>
      </p:sp>
      <p:sp>
        <p:nvSpPr>
          <p:cNvPr id="7" name="object 3">
            <a:extLst>
              <a:ext uri="{FF2B5EF4-FFF2-40B4-BE49-F238E27FC236}">
                <a16:creationId xmlns:a16="http://schemas.microsoft.com/office/drawing/2014/main" id="{24CB728D-E4A6-D367-1FF5-A88962A8D698}"/>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Simulate and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traffic flow dynamics.</a:t>
            </a:r>
          </a:p>
        </p:txBody>
      </p:sp>
      <p:graphicFrame>
        <p:nvGraphicFramePr>
          <p:cNvPr id="4" name="Table 3">
            <a:extLst>
              <a:ext uri="{FF2B5EF4-FFF2-40B4-BE49-F238E27FC236}">
                <a16:creationId xmlns:a16="http://schemas.microsoft.com/office/drawing/2014/main" id="{0D2B639B-EF4B-078E-37E3-B0D62BB36E7D}"/>
              </a:ext>
            </a:extLst>
          </p:cNvPr>
          <p:cNvGraphicFramePr>
            <a:graphicFrameLocks noGrp="1"/>
          </p:cNvGraphicFramePr>
          <p:nvPr>
            <p:extLst>
              <p:ext uri="{D42A27DB-BD31-4B8C-83A1-F6EECF244321}">
                <p14:modId xmlns:p14="http://schemas.microsoft.com/office/powerpoint/2010/main" val="3629369338"/>
              </p:ext>
            </p:extLst>
          </p:nvPr>
        </p:nvGraphicFramePr>
        <p:xfrm>
          <a:off x="726470" y="2019927"/>
          <a:ext cx="8028000" cy="3548834"/>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464000">
                  <a:extLst>
                    <a:ext uri="{9D8B030D-6E8A-4147-A177-3AD203B41FA5}">
                      <a16:colId xmlns:a16="http://schemas.microsoft.com/office/drawing/2014/main" val="3705453515"/>
                    </a:ext>
                  </a:extLst>
                </a:gridCol>
                <a:gridCol w="1260000">
                  <a:extLst>
                    <a:ext uri="{9D8B030D-6E8A-4147-A177-3AD203B41FA5}">
                      <a16:colId xmlns:a16="http://schemas.microsoft.com/office/drawing/2014/main" val="4076528129"/>
                    </a:ext>
                  </a:extLst>
                </a:gridCol>
                <a:gridCol w="900000">
                  <a:extLst>
                    <a:ext uri="{9D8B030D-6E8A-4147-A177-3AD203B41FA5}">
                      <a16:colId xmlns:a16="http://schemas.microsoft.com/office/drawing/2014/main" val="1512346634"/>
                    </a:ext>
                  </a:extLst>
                </a:gridCol>
                <a:gridCol w="1044000">
                  <a:extLst>
                    <a:ext uri="{9D8B030D-6E8A-4147-A177-3AD203B41FA5}">
                      <a16:colId xmlns:a16="http://schemas.microsoft.com/office/drawing/2014/main" val="2920265087"/>
                    </a:ext>
                  </a:extLst>
                </a:gridCol>
              </a:tblGrid>
              <a:tr h="574157">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35102">
                <a:tc>
                  <a:txBody>
                    <a:bodyPr/>
                    <a:lstStyle/>
                    <a:p>
                      <a:pPr algn="ctr"/>
                      <a:r>
                        <a:rPr lang="en-GB" sz="1600" b="1" dirty="0"/>
                        <a:t>1</a:t>
                      </a:r>
                      <a:endParaRPr lang="LID4096" sz="1600" b="1" dirty="0"/>
                    </a:p>
                  </a:txBody>
                  <a:tcPr>
                    <a:solidFill>
                      <a:schemeClr val="accent1"/>
                    </a:solidFill>
                  </a:tcPr>
                </a:tc>
                <a:tc>
                  <a:txBody>
                    <a:bodyPr/>
                    <a:lstStyle/>
                    <a:p>
                      <a:r>
                        <a:rPr lang="en-GB" sz="1600" dirty="0"/>
                        <a:t>Lab Overview and Required Tools </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2175920149"/>
                  </a:ext>
                </a:extLst>
              </a:tr>
              <a:tr h="0">
                <a:tc>
                  <a:txBody>
                    <a:bodyPr/>
                    <a:lstStyle/>
                    <a:p>
                      <a:pPr algn="ctr"/>
                      <a:r>
                        <a:rPr lang="en-GB" sz="1600" b="1" dirty="0"/>
                        <a:t>2</a:t>
                      </a:r>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Introduction and Install VISSIM</a:t>
                      </a:r>
                      <a:endParaRPr lang="LID4096" sz="1600" dirty="0"/>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15</a:t>
                      </a:r>
                      <a:endParaRPr lang="LID4096" sz="1600" dirty="0"/>
                    </a:p>
                  </a:txBody>
                  <a:tcPr/>
                </a:tc>
                <a:extLst>
                  <a:ext uri="{0D108BD9-81ED-4DB2-BD59-A6C34878D82A}">
                    <a16:rowId xmlns:a16="http://schemas.microsoft.com/office/drawing/2014/main" val="667188357"/>
                  </a:ext>
                </a:extLst>
              </a:tr>
              <a:tr h="335102">
                <a:tc>
                  <a:txBody>
                    <a:bodyPr/>
                    <a:lstStyle/>
                    <a:p>
                      <a:pPr algn="ctr"/>
                      <a:r>
                        <a:rPr lang="en-GB" sz="1600" b="1" dirty="0"/>
                        <a:t>3</a:t>
                      </a:r>
                    </a:p>
                  </a:txBody>
                  <a:tcPr>
                    <a:solidFill>
                      <a:schemeClr val="accent3"/>
                    </a:solidFill>
                  </a:tcPr>
                </a:tc>
                <a:tc>
                  <a:txBody>
                    <a:bodyPr/>
                    <a:lstStyle/>
                    <a:p>
                      <a:r>
                        <a:rPr lang="en-GB" sz="1600" dirty="0"/>
                        <a:t>Create and Run VISSIM Simulation </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35</a:t>
                      </a:r>
                    </a:p>
                  </a:txBody>
                  <a:tcPr/>
                </a:tc>
                <a:extLst>
                  <a:ext uri="{0D108BD9-81ED-4DB2-BD59-A6C34878D82A}">
                    <a16:rowId xmlns:a16="http://schemas.microsoft.com/office/drawing/2014/main" val="200032069"/>
                  </a:ext>
                </a:extLst>
              </a:tr>
              <a:tr h="140262">
                <a:tc>
                  <a:txBody>
                    <a:bodyPr/>
                    <a:lstStyle/>
                    <a:p>
                      <a:pPr algn="ctr"/>
                      <a:r>
                        <a:rPr lang="en-GB" sz="1600" b="1" dirty="0"/>
                        <a:t>4</a:t>
                      </a:r>
                    </a:p>
                  </a:txBody>
                  <a:tcPr>
                    <a:solidFill>
                      <a:schemeClr val="accent4"/>
                    </a:solidFill>
                  </a:tcPr>
                </a:tc>
                <a:tc>
                  <a:txBody>
                    <a:bodyPr/>
                    <a:lstStyle/>
                    <a:p>
                      <a:r>
                        <a:rPr lang="en-GB" sz="1600" dirty="0" err="1"/>
                        <a:t>Analyzing</a:t>
                      </a:r>
                      <a:r>
                        <a:rPr lang="en-GB" sz="1600" dirty="0"/>
                        <a:t> and Improving Traffic Flow</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25</a:t>
                      </a:r>
                    </a:p>
                  </a:txBody>
                  <a:tcPr/>
                </a:tc>
                <a:extLst>
                  <a:ext uri="{0D108BD9-81ED-4DB2-BD59-A6C34878D82A}">
                    <a16:rowId xmlns:a16="http://schemas.microsoft.com/office/drawing/2014/main" val="2346291216"/>
                  </a:ext>
                </a:extLst>
              </a:tr>
              <a:tr h="282075">
                <a:tc>
                  <a:txBody>
                    <a:bodyPr/>
                    <a:lstStyle/>
                    <a:p>
                      <a:pPr algn="ctr"/>
                      <a:r>
                        <a:rPr lang="en-GB" sz="1600" b="1" dirty="0"/>
                        <a:t>5</a:t>
                      </a:r>
                    </a:p>
                  </a:txBody>
                  <a:tcPr>
                    <a:solidFill>
                      <a:schemeClr val="accent5"/>
                    </a:solidFill>
                  </a:tcPr>
                </a:tc>
                <a:tc>
                  <a:txBody>
                    <a:bodyPr/>
                    <a:lstStyle/>
                    <a:p>
                      <a:r>
                        <a:rPr lang="en-GB" sz="1600" dirty="0"/>
                        <a:t>Adjust Signal Timings</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20</a:t>
                      </a:r>
                    </a:p>
                  </a:txBody>
                  <a:tcPr/>
                </a:tc>
                <a:extLst>
                  <a:ext uri="{0D108BD9-81ED-4DB2-BD59-A6C34878D82A}">
                    <a16:rowId xmlns:a16="http://schemas.microsoft.com/office/drawing/2014/main" val="1341259936"/>
                  </a:ext>
                </a:extLst>
              </a:tr>
              <a:tr h="152849">
                <a:tc>
                  <a:txBody>
                    <a:bodyPr/>
                    <a:lstStyle/>
                    <a:p>
                      <a:pPr algn="ctr"/>
                      <a:r>
                        <a:rPr lang="en-GB" sz="1600" b="1" dirty="0"/>
                        <a:t>6</a:t>
                      </a:r>
                    </a:p>
                  </a:txBody>
                  <a:tcPr>
                    <a:solidFill>
                      <a:schemeClr val="accent6"/>
                    </a:solidFill>
                  </a:tcPr>
                </a:tc>
                <a:tc>
                  <a:txBody>
                    <a:bodyPr/>
                    <a:lstStyle/>
                    <a:p>
                      <a:r>
                        <a:rPr lang="en-GB" sz="1600" dirty="0"/>
                        <a:t>Traffic Performance Metrics Analysis and Data Export</a:t>
                      </a:r>
                    </a:p>
                  </a:txBody>
                  <a:tcPr/>
                </a:tc>
                <a:tc>
                  <a:txBody>
                    <a:bodyPr/>
                    <a:lstStyle/>
                    <a:p>
                      <a:pPr algn="ctr"/>
                      <a:r>
                        <a:rPr lang="en-GB" sz="16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20</a:t>
                      </a:r>
                    </a:p>
                  </a:txBody>
                  <a:tcPr/>
                </a:tc>
                <a:extLst>
                  <a:ext uri="{0D108BD9-81ED-4DB2-BD59-A6C34878D82A}">
                    <a16:rowId xmlns:a16="http://schemas.microsoft.com/office/drawing/2014/main" val="4072232927"/>
                  </a:ext>
                </a:extLst>
              </a:tr>
              <a:tr h="378914">
                <a:tc>
                  <a:txBody>
                    <a:bodyPr/>
                    <a:lstStyle/>
                    <a:p>
                      <a:pPr algn="ctr"/>
                      <a:r>
                        <a:rPr lang="en-GB" sz="1600" b="1" dirty="0"/>
                        <a:t>7</a:t>
                      </a:r>
                    </a:p>
                  </a:txBody>
                  <a:tcPr>
                    <a:solidFill>
                      <a:schemeClr val="tx2"/>
                    </a:solidFill>
                  </a:tcPr>
                </a:tc>
                <a:tc>
                  <a:txBody>
                    <a:bodyPr/>
                    <a:lstStyle/>
                    <a:p>
                      <a:r>
                        <a:rPr lang="en-GB" sz="1600" dirty="0"/>
                        <a:t>Homework Assignment</a:t>
                      </a:r>
                    </a:p>
                  </a:txBody>
                  <a:tcPr/>
                </a:tc>
                <a:tc>
                  <a:txBody>
                    <a:bodyPr/>
                    <a:lstStyle/>
                    <a:p>
                      <a:pPr algn="ctr"/>
                      <a:r>
                        <a:rPr lang="en-GB" sz="1600" dirty="0"/>
                        <a:t>Homework</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p>
                  </a:txBody>
                  <a:tcPr/>
                </a:tc>
                <a:tc>
                  <a:txBody>
                    <a:bodyPr/>
                    <a:lstStyle/>
                    <a:p>
                      <a:pPr algn="ctr"/>
                      <a:r>
                        <a:rPr lang="en-GB" sz="1600" dirty="0"/>
                        <a:t>10</a:t>
                      </a:r>
                    </a:p>
                  </a:txBody>
                  <a:tcPr/>
                </a:tc>
                <a:extLst>
                  <a:ext uri="{0D108BD9-81ED-4DB2-BD59-A6C34878D82A}">
                    <a16:rowId xmlns:a16="http://schemas.microsoft.com/office/drawing/2014/main" val="1970030761"/>
                  </a:ext>
                </a:extLst>
              </a:tr>
              <a:tr h="335102">
                <a:tc gridSpan="4">
                  <a:txBody>
                    <a:bodyPr/>
                    <a:lstStyle/>
                    <a:p>
                      <a:pPr algn="ctr"/>
                      <a:r>
                        <a:rPr lang="en-GB" sz="1600" b="1" dirty="0"/>
                        <a:t>Total </a:t>
                      </a:r>
                    </a:p>
                  </a:txBody>
                  <a:tcPr anchor="ctr"/>
                </a:tc>
                <a:tc hMerge="1">
                  <a:txBody>
                    <a:bodyPr/>
                    <a:lstStyle/>
                    <a:p>
                      <a:endParaRPr dirty="0"/>
                    </a:p>
                  </a:txBody>
                  <a:tcPr/>
                </a:tc>
                <a:tc hMerge="1">
                  <a:txBody>
                    <a:bodyPr/>
                    <a:lstStyle/>
                    <a:p>
                      <a:pPr algn="ctr"/>
                      <a:endParaRPr lang="en-GB" sz="1600" b="1" dirty="0"/>
                    </a:p>
                  </a:txBody>
                  <a:tcPr anchor="ctr"/>
                </a:tc>
                <a:tc hMerge="1">
                  <a:txBody>
                    <a:bodyPr/>
                    <a:lstStyle/>
                    <a:p>
                      <a:pPr algn="ctr"/>
                      <a:endParaRPr lang="en-GB" sz="1600" b="1" dirty="0"/>
                    </a:p>
                  </a:txBody>
                  <a:tcPr anchor="ctr"/>
                </a:tc>
                <a:tc>
                  <a:txBody>
                    <a:bodyPr/>
                    <a:lstStyle/>
                    <a:p>
                      <a:pPr algn="ctr"/>
                      <a:r>
                        <a:rPr lang="en-GB" sz="1600" b="1" dirty="0"/>
                        <a:t>135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0AECEEA3-6E87-4BDF-67A2-8BD8707BF72C}"/>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E1D659AE-794F-7F45-1093-A9F4D39BFF66}"/>
              </a:ext>
            </a:extLst>
          </p:cNvPr>
          <p:cNvGraphicFramePr/>
          <p:nvPr>
            <p:extLst>
              <p:ext uri="{D42A27DB-BD31-4B8C-83A1-F6EECF244321}">
                <p14:modId xmlns:p14="http://schemas.microsoft.com/office/powerpoint/2010/main" val="3958494712"/>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0454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6208B-80EA-0407-6D0C-2B5B9B3027A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06937A8-C351-8A07-7CE4-A4A67244F292}"/>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3 &gt; Lab 8: Travel Demand Forecasting</a:t>
            </a:r>
          </a:p>
        </p:txBody>
      </p:sp>
      <p:sp>
        <p:nvSpPr>
          <p:cNvPr id="7" name="object 3">
            <a:extLst>
              <a:ext uri="{FF2B5EF4-FFF2-40B4-BE49-F238E27FC236}">
                <a16:creationId xmlns:a16="http://schemas.microsoft.com/office/drawing/2014/main" id="{1E55782D-BA93-9305-BAE5-377C54F65668}"/>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Forecast future travel demand using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techniques.</a:t>
            </a:r>
          </a:p>
        </p:txBody>
      </p:sp>
      <p:graphicFrame>
        <p:nvGraphicFramePr>
          <p:cNvPr id="4" name="Table 3">
            <a:extLst>
              <a:ext uri="{FF2B5EF4-FFF2-40B4-BE49-F238E27FC236}">
                <a16:creationId xmlns:a16="http://schemas.microsoft.com/office/drawing/2014/main" id="{723677EC-5B85-308A-9C7F-03CAC32EE150}"/>
              </a:ext>
            </a:extLst>
          </p:cNvPr>
          <p:cNvGraphicFramePr>
            <a:graphicFrameLocks noGrp="1"/>
          </p:cNvGraphicFramePr>
          <p:nvPr>
            <p:extLst>
              <p:ext uri="{D42A27DB-BD31-4B8C-83A1-F6EECF244321}">
                <p14:modId xmlns:p14="http://schemas.microsoft.com/office/powerpoint/2010/main" val="167324115"/>
              </p:ext>
            </p:extLst>
          </p:nvPr>
        </p:nvGraphicFramePr>
        <p:xfrm>
          <a:off x="726470" y="2019927"/>
          <a:ext cx="8064000" cy="31038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536000">
                  <a:extLst>
                    <a:ext uri="{9D8B030D-6E8A-4147-A177-3AD203B41FA5}">
                      <a16:colId xmlns:a16="http://schemas.microsoft.com/office/drawing/2014/main" val="3705453515"/>
                    </a:ext>
                  </a:extLst>
                </a:gridCol>
                <a:gridCol w="1260000">
                  <a:extLst>
                    <a:ext uri="{9D8B030D-6E8A-4147-A177-3AD203B41FA5}">
                      <a16:colId xmlns:a16="http://schemas.microsoft.com/office/drawing/2014/main" val="1943160196"/>
                    </a:ext>
                  </a:extLst>
                </a:gridCol>
                <a:gridCol w="900000">
                  <a:extLst>
                    <a:ext uri="{9D8B030D-6E8A-4147-A177-3AD203B41FA5}">
                      <a16:colId xmlns:a16="http://schemas.microsoft.com/office/drawing/2014/main" val="420276244"/>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600" b="1" dirty="0"/>
                        <a:t>1</a:t>
                      </a:r>
                      <a:endParaRPr lang="LID4096" sz="1600" b="1" dirty="0"/>
                    </a:p>
                  </a:txBody>
                  <a:tcPr>
                    <a:solidFill>
                      <a:schemeClr val="accent1"/>
                    </a:solidFill>
                  </a:tcPr>
                </a:tc>
                <a:tc>
                  <a:txBody>
                    <a:bodyPr/>
                    <a:lstStyle/>
                    <a:p>
                      <a:r>
                        <a:rPr lang="en-GB" sz="1600" dirty="0"/>
                        <a:t>Lab Overview and Required Tools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1149770404"/>
                  </a:ext>
                </a:extLst>
              </a:tr>
              <a:tr h="370840">
                <a:tc>
                  <a:txBody>
                    <a:bodyPr/>
                    <a:lstStyle/>
                    <a:p>
                      <a:pPr algn="ctr"/>
                      <a:r>
                        <a:rPr lang="en-GB" sz="1600" b="1" dirty="0"/>
                        <a:t>2</a:t>
                      </a:r>
                      <a:endParaRPr lang="LID4096" sz="1600" b="1" dirty="0"/>
                    </a:p>
                  </a:txBody>
                  <a:tcPr>
                    <a:solidFill>
                      <a:schemeClr val="accent1"/>
                    </a:solidFill>
                  </a:tcPr>
                </a:tc>
                <a:tc>
                  <a:txBody>
                    <a:bodyPr/>
                    <a:lstStyle/>
                    <a:p>
                      <a:r>
                        <a:rPr lang="en-GB" sz="1600" dirty="0"/>
                        <a:t>Introducing to Travel Demand Forecasting</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2175920149"/>
                  </a:ext>
                </a:extLst>
              </a:tr>
              <a:tr h="370840">
                <a:tc>
                  <a:txBody>
                    <a:bodyPr/>
                    <a:lstStyle/>
                    <a:p>
                      <a:pPr algn="ctr"/>
                      <a:r>
                        <a:rPr lang="en-GB" sz="1600" b="1" dirty="0"/>
                        <a:t>3</a:t>
                      </a:r>
                    </a:p>
                  </a:txBody>
                  <a:tcPr>
                    <a:solidFill>
                      <a:schemeClr val="accent2"/>
                    </a:solidFill>
                  </a:tcPr>
                </a:tc>
                <a:tc>
                  <a:txBody>
                    <a:bodyPr/>
                    <a:lstStyle/>
                    <a:p>
                      <a:r>
                        <a:rPr lang="en-GB" sz="1600" dirty="0"/>
                        <a:t>Class Activity 1: Four-Step Travel Demand Model</a:t>
                      </a:r>
                      <a:endParaRPr lang="LID4096" sz="1600" dirty="0"/>
                    </a:p>
                  </a:txBody>
                  <a:tcPr/>
                </a:tc>
                <a:tc>
                  <a:txBody>
                    <a:bodyPr/>
                    <a:lstStyle/>
                    <a:p>
                      <a:pPr algn="ctr"/>
                      <a:r>
                        <a:rPr lang="en-GB" sz="1600" dirty="0"/>
                        <a:t>Class Activity</a:t>
                      </a:r>
                    </a:p>
                  </a:txBody>
                  <a:tcPr anchor="ctr"/>
                </a:tc>
                <a:tc>
                  <a:txBody>
                    <a:bodyPr/>
                    <a:lstStyle/>
                    <a:p>
                      <a:pPr algn="ctr"/>
                      <a:r>
                        <a:rPr lang="en-GB" sz="1600" dirty="0"/>
                        <a:t>Student</a:t>
                      </a:r>
                      <a:endParaRPr lang="LID4096" sz="1600" dirty="0"/>
                    </a:p>
                  </a:txBody>
                  <a:tcPr anchor="ctr"/>
                </a:tc>
                <a:tc>
                  <a:txBody>
                    <a:bodyPr/>
                    <a:lstStyle/>
                    <a:p>
                      <a:pPr algn="ctr"/>
                      <a:r>
                        <a:rPr lang="en-GB" sz="1600" dirty="0"/>
                        <a:t>30</a:t>
                      </a:r>
                      <a:endParaRPr lang="LID4096" sz="1600" dirty="0"/>
                    </a:p>
                  </a:txBody>
                  <a:tcPr anchor="ctr"/>
                </a:tc>
                <a:extLst>
                  <a:ext uri="{0D108BD9-81ED-4DB2-BD59-A6C34878D82A}">
                    <a16:rowId xmlns:a16="http://schemas.microsoft.com/office/drawing/2014/main" val="667188357"/>
                  </a:ext>
                </a:extLst>
              </a:tr>
              <a:tr h="0">
                <a:tc>
                  <a:txBody>
                    <a:bodyPr/>
                    <a:lstStyle/>
                    <a:p>
                      <a:pPr algn="ctr"/>
                      <a:r>
                        <a:rPr lang="en-GB" sz="1600" b="1" dirty="0"/>
                        <a:t>4</a:t>
                      </a:r>
                    </a:p>
                  </a:txBody>
                  <a:tcPr>
                    <a:solidFill>
                      <a:schemeClr val="accent3"/>
                    </a:solidFill>
                  </a:tcPr>
                </a:tc>
                <a:tc>
                  <a:txBody>
                    <a:bodyPr/>
                    <a:lstStyle/>
                    <a:p>
                      <a:r>
                        <a:rPr lang="en-GB" sz="1600" dirty="0"/>
                        <a:t>Class Activity 2: Demand Estimation</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Class Activity</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endParaRPr lang="LID4096" sz="1600" dirty="0"/>
                    </a:p>
                  </a:txBody>
                  <a:tcPr/>
                </a:tc>
                <a:tc>
                  <a:txBody>
                    <a:bodyPr/>
                    <a:lstStyle/>
                    <a:p>
                      <a:pPr algn="ctr"/>
                      <a:r>
                        <a:rPr lang="en-GB" sz="1600" dirty="0"/>
                        <a:t>55</a:t>
                      </a:r>
                    </a:p>
                  </a:txBody>
                  <a:tcPr/>
                </a:tc>
                <a:extLst>
                  <a:ext uri="{0D108BD9-81ED-4DB2-BD59-A6C34878D82A}">
                    <a16:rowId xmlns:a16="http://schemas.microsoft.com/office/drawing/2014/main" val="1341259936"/>
                  </a:ext>
                </a:extLst>
              </a:tr>
              <a:tr h="122320">
                <a:tc>
                  <a:txBody>
                    <a:bodyPr/>
                    <a:lstStyle/>
                    <a:p>
                      <a:pPr algn="ctr"/>
                      <a:r>
                        <a:rPr lang="en-GB" sz="1600" b="1" dirty="0"/>
                        <a:t>5</a:t>
                      </a:r>
                    </a:p>
                  </a:txBody>
                  <a:tcPr>
                    <a:solidFill>
                      <a:schemeClr val="accent3"/>
                    </a:solidFill>
                  </a:tcPr>
                </a:tc>
                <a:tc>
                  <a:txBody>
                    <a:bodyPr/>
                    <a:lstStyle/>
                    <a:p>
                      <a:r>
                        <a:rPr lang="en-GB" sz="1600" dirty="0"/>
                        <a:t>Class Activity 3: Scenario </a:t>
                      </a:r>
                      <a:r>
                        <a:rPr lang="en-GB" sz="1600" dirty="0" err="1"/>
                        <a:t>Modeling</a:t>
                      </a:r>
                      <a:endParaRPr lang="en-GB"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Class Activity</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endParaRPr lang="LID4096" sz="1600" dirty="0"/>
                    </a:p>
                  </a:txBody>
                  <a:tcPr/>
                </a:tc>
                <a:tc>
                  <a:txBody>
                    <a:bodyPr/>
                    <a:lstStyle/>
                    <a:p>
                      <a:pPr algn="ctr"/>
                      <a:r>
                        <a:rPr lang="en-GB" sz="1600" dirty="0"/>
                        <a:t>55</a:t>
                      </a:r>
                    </a:p>
                  </a:txBody>
                  <a:tcPr/>
                </a:tc>
                <a:extLst>
                  <a:ext uri="{0D108BD9-81ED-4DB2-BD59-A6C34878D82A}">
                    <a16:rowId xmlns:a16="http://schemas.microsoft.com/office/drawing/2014/main" val="3494492811"/>
                  </a:ext>
                </a:extLst>
              </a:tr>
              <a:tr h="370840">
                <a:tc>
                  <a:txBody>
                    <a:bodyPr/>
                    <a:lstStyle/>
                    <a:p>
                      <a:pPr algn="ctr"/>
                      <a:r>
                        <a:rPr lang="en-GB" sz="1600" b="1" dirty="0"/>
                        <a:t>6</a:t>
                      </a:r>
                    </a:p>
                  </a:txBody>
                  <a:tcPr>
                    <a:solidFill>
                      <a:schemeClr val="accent4"/>
                    </a:solidFill>
                  </a:tcPr>
                </a:tc>
                <a:tc>
                  <a:txBody>
                    <a:bodyPr/>
                    <a:lstStyle/>
                    <a:p>
                      <a:r>
                        <a:rPr lang="en-GB" sz="1600" dirty="0"/>
                        <a:t>Homework Assignment</a:t>
                      </a:r>
                    </a:p>
                  </a:txBody>
                  <a:tcPr/>
                </a:tc>
                <a:tc>
                  <a:txBody>
                    <a:bodyPr/>
                    <a:lstStyle/>
                    <a:p>
                      <a:pPr algn="ctr"/>
                      <a:r>
                        <a:rPr lang="en-GB" sz="1600"/>
                        <a:t>Discussion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Student</a:t>
                      </a:r>
                      <a:endParaRPr lang="LID4096" sz="1600" dirty="0"/>
                    </a:p>
                  </a:txBody>
                  <a:tcPr/>
                </a:tc>
                <a:tc>
                  <a:txBody>
                    <a:bodyPr/>
                    <a:lstStyle/>
                    <a:p>
                      <a:pPr algn="ctr"/>
                      <a:r>
                        <a:rPr lang="en-GB" sz="1600" dirty="0"/>
                        <a:t>20</a:t>
                      </a:r>
                    </a:p>
                  </a:txBody>
                  <a:tcPr/>
                </a:tc>
                <a:extLst>
                  <a:ext uri="{0D108BD9-81ED-4DB2-BD59-A6C34878D82A}">
                    <a16:rowId xmlns:a16="http://schemas.microsoft.com/office/drawing/2014/main" val="4072232927"/>
                  </a:ext>
                </a:extLst>
              </a:tr>
              <a:tr h="370840">
                <a:tc gridSpan="2">
                  <a:txBody>
                    <a:bodyPr/>
                    <a:lstStyle/>
                    <a:p>
                      <a:pPr algn="ctr"/>
                      <a:r>
                        <a:rPr lang="en-GB" sz="1600" b="1" dirty="0"/>
                        <a:t>Total </a:t>
                      </a:r>
                    </a:p>
                  </a:txBody>
                  <a:tcPr anchor="ctr"/>
                </a:tc>
                <a:tc hMerge="1">
                  <a:txBody>
                    <a:bodyPr/>
                    <a:lstStyle/>
                    <a:p>
                      <a:endParaRPr dirty="0"/>
                    </a:p>
                  </a:txBody>
                  <a:tcPr/>
                </a:tc>
                <a:tc>
                  <a:txBody>
                    <a:bodyPr/>
                    <a:lstStyle/>
                    <a:p>
                      <a:pPr algn="ctr"/>
                      <a:endParaRPr lang="en-GB" sz="1600" b="1" dirty="0"/>
                    </a:p>
                  </a:txBody>
                  <a:tcPr anchor="ctr"/>
                </a:tc>
                <a:tc>
                  <a:txBody>
                    <a:bodyPr/>
                    <a:lstStyle/>
                    <a:p>
                      <a:pPr algn="ctr"/>
                      <a:endParaRPr lang="en-GB" sz="1600" b="1" dirty="0"/>
                    </a:p>
                  </a:txBody>
                  <a:tcPr anchor="ctr"/>
                </a:tc>
                <a:tc>
                  <a:txBody>
                    <a:bodyPr/>
                    <a:lstStyle/>
                    <a:p>
                      <a:pPr algn="ctr"/>
                      <a:r>
                        <a:rPr lang="en-GB" sz="1600" b="1" dirty="0"/>
                        <a:t>180</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3777C6D7-BE59-7FA4-39B8-590845B29BE9}"/>
              </a:ext>
            </a:extLst>
          </p:cNvPr>
          <p:cNvSpPr txBox="1"/>
          <p:nvPr/>
        </p:nvSpPr>
        <p:spPr>
          <a:xfrm>
            <a:off x="726470" y="5694468"/>
            <a:ext cx="10725152" cy="380691"/>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800" dirty="0">
                <a:solidFill>
                  <a:sysClr val="windowText" lastClr="000000"/>
                </a:solidFill>
                <a:highlight>
                  <a:srgbClr val="FFFF00"/>
                </a:highlight>
                <a:latin typeface="Arial"/>
                <a:cs typeface="Arial"/>
              </a:rPr>
              <a:t> </a:t>
            </a:r>
          </a:p>
        </p:txBody>
      </p:sp>
      <p:sp>
        <p:nvSpPr>
          <p:cNvPr id="9" name="object 2">
            <a:extLst>
              <a:ext uri="{FF2B5EF4-FFF2-40B4-BE49-F238E27FC236}">
                <a16:creationId xmlns:a16="http://schemas.microsoft.com/office/drawing/2014/main" id="{6004F57F-9E73-8F73-FBB2-2D7218A1D324}"/>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6A4CD589-DEEE-5B18-88B0-564B85DE7FAD}"/>
              </a:ext>
            </a:extLst>
          </p:cNvPr>
          <p:cNvGraphicFramePr/>
          <p:nvPr>
            <p:extLst>
              <p:ext uri="{D42A27DB-BD31-4B8C-83A1-F6EECF244321}">
                <p14:modId xmlns:p14="http://schemas.microsoft.com/office/powerpoint/2010/main" val="1487190003"/>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4297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B9666-038E-900C-D5DB-8330081E24A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0B2FF59-1EB7-48D1-226B-02E578D28AF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4 &gt; Lab 9: Environmental Impact Assessment</a:t>
            </a:r>
          </a:p>
        </p:txBody>
      </p:sp>
      <p:sp>
        <p:nvSpPr>
          <p:cNvPr id="7" name="object 3">
            <a:extLst>
              <a:ext uri="{FF2B5EF4-FFF2-40B4-BE49-F238E27FC236}">
                <a16:creationId xmlns:a16="http://schemas.microsoft.com/office/drawing/2014/main" id="{9FCB04FE-3246-62E4-9D8F-80D2BDF94B95}"/>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Assess environmental impacts of transportation projects.</a:t>
            </a:r>
          </a:p>
        </p:txBody>
      </p:sp>
      <p:graphicFrame>
        <p:nvGraphicFramePr>
          <p:cNvPr id="12" name="Table 11">
            <a:extLst>
              <a:ext uri="{FF2B5EF4-FFF2-40B4-BE49-F238E27FC236}">
                <a16:creationId xmlns:a16="http://schemas.microsoft.com/office/drawing/2014/main" id="{8A652135-E1AE-111A-E659-0B4719F86664}"/>
              </a:ext>
            </a:extLst>
          </p:cNvPr>
          <p:cNvGraphicFramePr>
            <a:graphicFrameLocks noGrp="1"/>
          </p:cNvGraphicFramePr>
          <p:nvPr>
            <p:extLst>
              <p:ext uri="{D42A27DB-BD31-4B8C-83A1-F6EECF244321}">
                <p14:modId xmlns:p14="http://schemas.microsoft.com/office/powerpoint/2010/main" val="3428447199"/>
              </p:ext>
            </p:extLst>
          </p:nvPr>
        </p:nvGraphicFramePr>
        <p:xfrm>
          <a:off x="733424" y="2014668"/>
          <a:ext cx="8028000" cy="388112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320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083324696"/>
                    </a:ext>
                  </a:extLst>
                </a:gridCol>
                <a:gridCol w="936000">
                  <a:extLst>
                    <a:ext uri="{9D8B030D-6E8A-4147-A177-3AD203B41FA5}">
                      <a16:colId xmlns:a16="http://schemas.microsoft.com/office/drawing/2014/main" val="2749441984"/>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Explain the Goals and Its Relevance to Transport Projects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Introduce Key Environmental Indicators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Discuss Examples of Major Transport Projects and Challenges in Conducting EIAs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Excel Formulas for Emissions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05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Provide a Dataset with Vehicle Types And Fuel Usage for Analysis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05</a:t>
                      </a:r>
                    </a:p>
                  </a:txBody>
                  <a:tcPr/>
                </a:tc>
                <a:extLst>
                  <a:ext uri="{0D108BD9-81ED-4DB2-BD59-A6C34878D82A}">
                    <a16:rowId xmlns:a16="http://schemas.microsoft.com/office/drawing/2014/main" val="2199008160"/>
                  </a:ext>
                </a:extLst>
              </a:tr>
              <a:tr h="370840">
                <a:tc>
                  <a:txBody>
                    <a:bodyPr/>
                    <a:lstStyle/>
                    <a:p>
                      <a:pPr algn="ctr"/>
                      <a:r>
                        <a:rPr lang="en-GB" sz="1800" b="1" dirty="0"/>
                        <a:t>6</a:t>
                      </a:r>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Estimate Vehicle Emissions Using Emission Models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20</a:t>
                      </a:r>
                    </a:p>
                  </a:txBody>
                  <a:tcPr/>
                </a:tc>
                <a:extLst>
                  <a:ext uri="{0D108BD9-81ED-4DB2-BD59-A6C34878D82A}">
                    <a16:rowId xmlns:a16="http://schemas.microsoft.com/office/drawing/2014/main" val="2682028295"/>
                  </a:ext>
                </a:extLst>
              </a:tr>
            </a:tbl>
          </a:graphicData>
        </a:graphic>
      </p:graphicFrame>
      <p:sp>
        <p:nvSpPr>
          <p:cNvPr id="6" name="object 2">
            <a:extLst>
              <a:ext uri="{FF2B5EF4-FFF2-40B4-BE49-F238E27FC236}">
                <a16:creationId xmlns:a16="http://schemas.microsoft.com/office/drawing/2014/main" id="{87436C8D-9484-A96E-0A1A-47B3B3CE77B7}"/>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4" name="Chart 3">
            <a:extLst>
              <a:ext uri="{FF2B5EF4-FFF2-40B4-BE49-F238E27FC236}">
                <a16:creationId xmlns:a16="http://schemas.microsoft.com/office/drawing/2014/main" id="{FE55CF34-4AEC-34FC-D7D3-74397C735689}"/>
              </a:ext>
            </a:extLst>
          </p:cNvPr>
          <p:cNvGraphicFramePr/>
          <p:nvPr>
            <p:extLst>
              <p:ext uri="{D42A27DB-BD31-4B8C-83A1-F6EECF244321}">
                <p14:modId xmlns:p14="http://schemas.microsoft.com/office/powerpoint/2010/main" val="3501129670"/>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5207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135BF-5843-7528-045E-397AAD0E95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39BC5D-8896-55E6-9741-2D2F238F587F}"/>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6CC5902C-93F3-9516-1113-BF47B42D637C}"/>
              </a:ext>
            </a:extLst>
          </p:cNvPr>
          <p:cNvSpPr txBox="1">
            <a:spLocks/>
          </p:cNvSpPr>
          <p:nvPr/>
        </p:nvSpPr>
        <p:spPr>
          <a:xfrm>
            <a:off x="7610475" y="428560"/>
            <a:ext cx="3865710"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Global Course Structure: Labs</a:t>
            </a:r>
          </a:p>
        </p:txBody>
      </p:sp>
      <p:sp>
        <p:nvSpPr>
          <p:cNvPr id="6" name="object 3">
            <a:extLst>
              <a:ext uri="{FF2B5EF4-FFF2-40B4-BE49-F238E27FC236}">
                <a16:creationId xmlns:a16="http://schemas.microsoft.com/office/drawing/2014/main" id="{80F9AC40-5CDF-F98E-BE5A-40071682C6B2}"/>
              </a:ext>
            </a:extLst>
          </p:cNvPr>
          <p:cNvSpPr txBox="1"/>
          <p:nvPr/>
        </p:nvSpPr>
        <p:spPr>
          <a:xfrm>
            <a:off x="726282" y="1025080"/>
            <a:ext cx="10726092" cy="5287162"/>
          </a:xfrm>
          <a:prstGeom prst="rect">
            <a:avLst/>
          </a:prstGeom>
        </p:spPr>
        <p:txBody>
          <a:bodyPr vert="horz" wrap="square" lIns="0" tIns="16329" rIns="0" bIns="0" rtlCol="0">
            <a:spAutoFit/>
          </a:bodyPr>
          <a:lstStyle/>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1: Introduction of Global Course Structure: Lab Series	…………..………………………………	</a:t>
            </a:r>
            <a:r>
              <a:rPr lang="en-GB" sz="1700" b="1" spc="-13" dirty="0">
                <a:solidFill>
                  <a:sysClr val="windowText" lastClr="000000"/>
                </a:solidFill>
                <a:latin typeface="Arial"/>
                <a:cs typeface="Arial"/>
              </a:rPr>
              <a:t>3</a:t>
            </a: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1.1 Global Overview &amp; Objectives	</a:t>
            </a:r>
            <a:r>
              <a:rPr lang="en-GB" sz="1700" b="1" dirty="0">
                <a:solidFill>
                  <a:sysClr val="windowText" lastClr="000000"/>
                </a:solidFill>
                <a:latin typeface="Arial"/>
                <a:cs typeface="Arial"/>
              </a:rPr>
              <a:t> </a:t>
            </a:r>
            <a:r>
              <a:rPr lang="en-GB" sz="1700" dirty="0">
                <a:solidFill>
                  <a:sysClr val="windowText" lastClr="000000"/>
                </a:solidFill>
                <a:latin typeface="Arial"/>
                <a:cs typeface="Arial"/>
              </a:rPr>
              <a:t>………………………….…….…………………………….……………..</a:t>
            </a:r>
            <a:r>
              <a:rPr lang="en-GB" sz="1700" b="1" dirty="0">
                <a:solidFill>
                  <a:sysClr val="windowText" lastClr="000000"/>
                </a:solidFill>
                <a:latin typeface="Arial"/>
                <a:cs typeface="Arial"/>
              </a:rPr>
              <a:t> </a:t>
            </a:r>
            <a:r>
              <a:rPr lang="en-GB" sz="1700" spc="64" dirty="0">
                <a:solidFill>
                  <a:sysClr val="windowText" lastClr="000000"/>
                </a:solidFill>
                <a:latin typeface="Arial"/>
                <a:cs typeface="Arial"/>
              </a:rPr>
              <a:t>	4</a:t>
            </a: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1.2 Global Course Structure Diagram: Lab Series	…..…………………………………………………..	5</a:t>
            </a:r>
          </a:p>
          <a:p>
            <a:pPr marL="16328" defTabSz="1175644" hangingPunct="1">
              <a:lnSpc>
                <a:spcPct val="100000"/>
              </a:lnSpc>
              <a:spcBef>
                <a:spcPts val="129"/>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2: Course Modules at a Glance	…………………..……...……………………………………............	</a:t>
            </a:r>
            <a:r>
              <a:rPr lang="en-GB" sz="1700" b="1" spc="-13" dirty="0">
                <a:solidFill>
                  <a:sysClr val="windowText" lastClr="000000"/>
                </a:solidFill>
                <a:latin typeface="Arial"/>
                <a:cs typeface="Arial"/>
              </a:rPr>
              <a:t>7</a:t>
            </a:r>
            <a:endParaRPr lang="en-GB" sz="1700" b="1" dirty="0">
              <a:solidFill>
                <a:sysClr val="windowText" lastClr="000000"/>
              </a:solidFill>
              <a:latin typeface="Arial"/>
              <a:cs typeface="Arial"/>
            </a:endParaRP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2.1 Summary of All Modules 	</a:t>
            </a:r>
            <a:r>
              <a:rPr lang="en-GB" sz="1700" dirty="0">
                <a:solidFill>
                  <a:sysClr val="windowText" lastClr="000000"/>
                </a:solidFill>
                <a:latin typeface="Arial"/>
                <a:cs typeface="Arial"/>
              </a:rPr>
              <a:t>……….………………………..………………………………………………….</a:t>
            </a:r>
            <a:r>
              <a:rPr lang="en-GB" sz="1700" spc="64" dirty="0">
                <a:solidFill>
                  <a:sysClr val="windowText" lastClr="000000"/>
                </a:solidFill>
                <a:latin typeface="Arial"/>
                <a:cs typeface="Arial"/>
              </a:rPr>
              <a:t>	8</a:t>
            </a: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2.2 Detailed Breakdown: Module 1 to Module 6 	</a:t>
            </a:r>
            <a:r>
              <a:rPr lang="en-GB" sz="1700" dirty="0">
                <a:solidFill>
                  <a:sysClr val="windowText" lastClr="000000"/>
                </a:solidFill>
                <a:latin typeface="Arial"/>
                <a:cs typeface="Arial"/>
              </a:rPr>
              <a:t>…………………….…………………………….............</a:t>
            </a:r>
            <a:r>
              <a:rPr lang="en-GB" sz="1700" spc="64" dirty="0">
                <a:solidFill>
                  <a:sysClr val="windowText" lastClr="000000"/>
                </a:solidFill>
                <a:latin typeface="Arial"/>
                <a:cs typeface="Arial"/>
              </a:rPr>
              <a:t>	9</a:t>
            </a:r>
          </a:p>
          <a:p>
            <a:pPr marL="16328" defTabSz="1175644" hangingPunct="1">
              <a:lnSpc>
                <a:spcPct val="100000"/>
              </a:lnSpc>
              <a:spcBef>
                <a:spcPts val="129"/>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3: Tools &amp; Technologies	……………………….……..………………..………………………………..	</a:t>
            </a:r>
            <a:r>
              <a:rPr lang="en-GB" sz="1700" b="1" spc="-13" dirty="0">
                <a:solidFill>
                  <a:sysClr val="windowText" lastClr="000000"/>
                </a:solidFill>
                <a:latin typeface="Arial"/>
                <a:cs typeface="Arial"/>
              </a:rPr>
              <a:t>16</a:t>
            </a:r>
            <a:endParaRPr lang="en-GB" sz="1700" b="1" dirty="0">
              <a:solidFill>
                <a:sysClr val="windowText" lastClr="000000"/>
              </a:solidFill>
              <a:latin typeface="Arial"/>
              <a:cs typeface="Arial"/>
            </a:endParaRP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3.1 Tools &amp; Technologies Used in Labs	………………………………………...…………………………	17</a:t>
            </a:r>
          </a:p>
          <a:p>
            <a:pPr marL="16328" defTabSz="1175644" hangingPunct="1">
              <a:lnSpc>
                <a:spcPct val="100000"/>
              </a:lnSpc>
              <a:spcBef>
                <a:spcPts val="129"/>
              </a:spcBef>
              <a:tabLst>
                <a:tab pos="10080000" algn="r"/>
                <a:tab pos="10440000" algn="r"/>
              </a:tabLst>
            </a:pPr>
            <a:endParaRPr lang="en-GB" sz="600"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4: Lab Content and Time Allocation	…………..……………………..………………………………..	</a:t>
            </a:r>
            <a:r>
              <a:rPr lang="en-GB" sz="1700" b="1" spc="-13" dirty="0">
                <a:solidFill>
                  <a:sysClr val="windowText" lastClr="000000"/>
                </a:solidFill>
                <a:latin typeface="Arial"/>
                <a:cs typeface="Arial"/>
              </a:rPr>
              <a:t>16</a:t>
            </a:r>
            <a:endParaRPr lang="en-GB" sz="1700" b="1" dirty="0">
              <a:solidFill>
                <a:sysClr val="windowText" lastClr="000000"/>
              </a:solidFill>
              <a:latin typeface="Arial"/>
              <a:cs typeface="Arial"/>
            </a:endParaRP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4.1 Lab Topics: Lab 1 to Lab 15	……………….……………………………………………………………	17</a:t>
            </a:r>
          </a:p>
          <a:p>
            <a:pPr marL="16328" defTabSz="1175644" hangingPunct="1">
              <a:lnSpc>
                <a:spcPct val="100000"/>
              </a:lnSpc>
              <a:spcBef>
                <a:spcPts val="129"/>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5: Expectations &amp; Support</a:t>
            </a:r>
            <a:r>
              <a:rPr lang="en-GB" sz="1700" b="1" spc="373" dirty="0">
                <a:solidFill>
                  <a:sysClr val="windowText" lastClr="000000"/>
                </a:solidFill>
                <a:latin typeface="Arial"/>
                <a:cs typeface="Arial"/>
              </a:rPr>
              <a:t>	</a:t>
            </a:r>
            <a:r>
              <a:rPr lang="en-GB" sz="1700" b="1" dirty="0">
                <a:solidFill>
                  <a:sysClr val="windowText" lastClr="000000"/>
                </a:solidFill>
                <a:latin typeface="Arial"/>
                <a:cs typeface="Arial"/>
              </a:rPr>
              <a:t>………..….…………………………………….………………………….. </a:t>
            </a:r>
            <a:r>
              <a:rPr lang="en-GB" sz="1700" b="1" spc="373" dirty="0">
                <a:solidFill>
                  <a:sysClr val="windowText" lastClr="000000"/>
                </a:solidFill>
                <a:latin typeface="Arial"/>
                <a:cs typeface="Arial"/>
              </a:rPr>
              <a:t>	</a:t>
            </a:r>
            <a:r>
              <a:rPr lang="en-GB" sz="1700" b="1" spc="-13" dirty="0">
                <a:solidFill>
                  <a:sysClr val="windowText" lastClr="000000"/>
                </a:solidFill>
                <a:latin typeface="Arial"/>
                <a:cs typeface="Arial"/>
              </a:rPr>
              <a:t>46</a:t>
            </a:r>
            <a:endParaRPr lang="en-GB" sz="1700" b="1" dirty="0">
              <a:solidFill>
                <a:sysClr val="windowText" lastClr="000000"/>
              </a:solidFill>
              <a:latin typeface="Arial"/>
              <a:cs typeface="Arial"/>
            </a:endParaRP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5.1 What We Expect from Students	……….………………</a:t>
            </a:r>
            <a:r>
              <a:rPr lang="en-GB" sz="1700" dirty="0">
                <a:solidFill>
                  <a:sysClr val="windowText" lastClr="000000"/>
                </a:solidFill>
                <a:latin typeface="Arial"/>
                <a:cs typeface="Arial"/>
              </a:rPr>
              <a:t>…………………….…………………………...</a:t>
            </a:r>
            <a:r>
              <a:rPr lang="en-GB" sz="1700" b="1" dirty="0">
                <a:solidFill>
                  <a:sysClr val="windowText" lastClr="000000"/>
                </a:solidFill>
                <a:latin typeface="Arial"/>
                <a:cs typeface="Arial"/>
              </a:rPr>
              <a:t> </a:t>
            </a:r>
            <a:r>
              <a:rPr lang="en-GB" sz="1700" spc="64" dirty="0">
                <a:solidFill>
                  <a:sysClr val="windowText" lastClr="000000"/>
                </a:solidFill>
                <a:latin typeface="Arial"/>
                <a:cs typeface="Arial"/>
              </a:rPr>
              <a:t>	47</a:t>
            </a: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5.2 What You Can Expect from Us	……….…………………...……………………………………………	48</a:t>
            </a:r>
          </a:p>
          <a:p>
            <a:pPr marL="16328" defTabSz="1175644" hangingPunct="1">
              <a:lnSpc>
                <a:spcPct val="100000"/>
              </a:lnSpc>
              <a:spcBef>
                <a:spcPts val="129"/>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6: References</a:t>
            </a:r>
            <a:r>
              <a:rPr lang="en-GB" sz="1700" b="1" spc="373" dirty="0">
                <a:solidFill>
                  <a:sysClr val="windowText" lastClr="000000"/>
                </a:solidFill>
                <a:latin typeface="Arial"/>
                <a:cs typeface="Arial"/>
              </a:rPr>
              <a:t>	</a:t>
            </a:r>
            <a:r>
              <a:rPr lang="en-GB" sz="1700" b="1" dirty="0">
                <a:solidFill>
                  <a:sysClr val="windowText" lastClr="000000"/>
                </a:solidFill>
                <a:latin typeface="Arial"/>
                <a:cs typeface="Arial"/>
              </a:rPr>
              <a:t>………………………..…..…………………………………….………………………….. </a:t>
            </a:r>
            <a:r>
              <a:rPr lang="en-GB" sz="1700" b="1" spc="373" dirty="0">
                <a:solidFill>
                  <a:sysClr val="windowText" lastClr="000000"/>
                </a:solidFill>
                <a:latin typeface="Arial"/>
                <a:cs typeface="Arial"/>
              </a:rPr>
              <a:t>	</a:t>
            </a:r>
            <a:r>
              <a:rPr lang="en-GB" sz="1700" b="1" spc="-13" dirty="0">
                <a:solidFill>
                  <a:sysClr val="windowText" lastClr="000000"/>
                </a:solidFill>
                <a:latin typeface="Arial"/>
                <a:cs typeface="Arial"/>
              </a:rPr>
              <a:t>49</a:t>
            </a:r>
            <a:endParaRPr lang="en-GB" sz="1700" b="1" dirty="0">
              <a:solidFill>
                <a:sysClr val="windowText" lastClr="000000"/>
              </a:solidFill>
              <a:latin typeface="Arial"/>
              <a:cs typeface="Arial"/>
            </a:endParaRPr>
          </a:p>
          <a:p>
            <a:pPr marL="180975" marR="7348" defTabSz="1175644" hangingPunct="1">
              <a:lnSpc>
                <a:spcPct val="100000"/>
              </a:lnSpc>
              <a:spcBef>
                <a:spcPts val="600"/>
              </a:spcBef>
              <a:tabLst>
                <a:tab pos="10080000" algn="r"/>
                <a:tab pos="10440000" algn="r"/>
              </a:tabLst>
            </a:pPr>
            <a:r>
              <a:rPr lang="en-GB" sz="1700" spc="64" dirty="0">
                <a:solidFill>
                  <a:sysClr val="windowText" lastClr="000000"/>
                </a:solidFill>
                <a:latin typeface="Arial"/>
                <a:cs typeface="Arial"/>
              </a:rPr>
              <a:t>6.1 Reference Textbooks &amp; Tutorials	</a:t>
            </a:r>
            <a:r>
              <a:rPr lang="en-GB" sz="1700" dirty="0">
                <a:solidFill>
                  <a:sysClr val="windowText" lastClr="000000"/>
                </a:solidFill>
                <a:latin typeface="Arial"/>
                <a:cs typeface="Arial"/>
              </a:rPr>
              <a:t>………………...………………………….…………………………...</a:t>
            </a:r>
            <a:r>
              <a:rPr lang="en-GB" sz="1700" b="1" dirty="0">
                <a:solidFill>
                  <a:sysClr val="windowText" lastClr="000000"/>
                </a:solidFill>
                <a:latin typeface="Arial"/>
                <a:cs typeface="Arial"/>
              </a:rPr>
              <a:t> </a:t>
            </a:r>
            <a:r>
              <a:rPr lang="en-GB" sz="1700" spc="64" dirty="0">
                <a:solidFill>
                  <a:sysClr val="windowText" lastClr="000000"/>
                </a:solidFill>
                <a:latin typeface="Arial"/>
                <a:cs typeface="Arial"/>
              </a:rPr>
              <a:t>	50</a:t>
            </a:r>
          </a:p>
        </p:txBody>
      </p:sp>
    </p:spTree>
    <p:extLst>
      <p:ext uri="{BB962C8B-B14F-4D97-AF65-F5344CB8AC3E}">
        <p14:creationId xmlns:p14="http://schemas.microsoft.com/office/powerpoint/2010/main" val="3110749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77379-F709-788E-971F-4EEF67068D9B}"/>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DD75C369-375E-6C4C-6D9E-E46C5B610A90}"/>
              </a:ext>
            </a:extLst>
          </p:cNvPr>
          <p:cNvGraphicFramePr>
            <a:graphicFrameLocks noGrp="1"/>
          </p:cNvGraphicFramePr>
          <p:nvPr>
            <p:extLst>
              <p:ext uri="{D42A27DB-BD31-4B8C-83A1-F6EECF244321}">
                <p14:modId xmlns:p14="http://schemas.microsoft.com/office/powerpoint/2010/main" val="1744443468"/>
              </p:ext>
            </p:extLst>
          </p:nvPr>
        </p:nvGraphicFramePr>
        <p:xfrm>
          <a:off x="726470" y="1025080"/>
          <a:ext cx="8424000" cy="425196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938120323"/>
                    </a:ext>
                  </a:extLst>
                </a:gridCol>
                <a:gridCol w="4644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611414328"/>
                    </a:ext>
                  </a:extLst>
                </a:gridCol>
                <a:gridCol w="936000">
                  <a:extLst>
                    <a:ext uri="{9D8B030D-6E8A-4147-A177-3AD203B41FA5}">
                      <a16:colId xmlns:a16="http://schemas.microsoft.com/office/drawing/2014/main" val="252754534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7</a:t>
                      </a:r>
                      <a:endParaRPr lang="LID4096" sz="1800" b="1" dirty="0"/>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Calculate CO2 Emissions Using Emission Factors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889266048"/>
                  </a:ext>
                </a:extLst>
              </a:tr>
              <a:tr h="370840">
                <a:tc>
                  <a:txBody>
                    <a:bodyPr/>
                    <a:lstStyle/>
                    <a:p>
                      <a:pPr algn="ctr"/>
                      <a:r>
                        <a:rPr lang="en-GB" sz="1800" b="1" dirty="0"/>
                        <a:t>8</a:t>
                      </a:r>
                      <a:endParaRPr lang="LID4096" sz="1800" b="1" dirty="0"/>
                    </a:p>
                  </a:txBody>
                  <a:tcPr>
                    <a:solidFill>
                      <a:srgbClr val="890F00"/>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Create Visualizations (Pie Charts) of Emissions by Vehicle Type</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442681118"/>
                  </a:ext>
                </a:extLst>
              </a:tr>
              <a:tr h="370840">
                <a:tc>
                  <a:txBody>
                    <a:bodyPr/>
                    <a:lstStyle/>
                    <a:p>
                      <a:pPr algn="ctr"/>
                      <a:r>
                        <a:rPr lang="en-GB" sz="1800" b="1" dirty="0"/>
                        <a:t>9</a:t>
                      </a:r>
                      <a:endParaRPr lang="LID4096" sz="1800" b="1" dirty="0"/>
                    </a:p>
                  </a:txBody>
                  <a:tcPr>
                    <a:solidFill>
                      <a:schemeClr val="accent3">
                        <a:lumMod val="50000"/>
                      </a:schemeClr>
                    </a:solidFill>
                  </a:tcPr>
                </a:tc>
                <a:tc>
                  <a:txBody>
                    <a:bodyPr/>
                    <a:lstStyle/>
                    <a:p>
                      <a:r>
                        <a:rPr lang="en-GB" sz="1800" dirty="0"/>
                        <a:t>Explore the Impact of Switching to Electric Vehicles by Modifying Vehicle Datasets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10</a:t>
                      </a:r>
                    </a:p>
                  </a:txBody>
                  <a:tcPr>
                    <a:solidFill>
                      <a:schemeClr val="accent4">
                        <a:lumMod val="50000"/>
                      </a:schemeClr>
                    </a:solidFill>
                  </a:tcPr>
                </a:tc>
                <a:tc>
                  <a:txBody>
                    <a:bodyPr/>
                    <a:lstStyle/>
                    <a:p>
                      <a:r>
                        <a:rPr lang="en-GB" sz="1800" dirty="0"/>
                        <a:t>Model Vehicle Emissions Based on Traffic Flow Data</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1341259936"/>
                  </a:ext>
                </a:extLst>
              </a:tr>
              <a:tr h="370840">
                <a:tc>
                  <a:txBody>
                    <a:bodyPr/>
                    <a:lstStyle/>
                    <a:p>
                      <a:pPr algn="ctr"/>
                      <a:r>
                        <a:rPr lang="en-GB" sz="1800" b="1" dirty="0"/>
                        <a:t>11</a:t>
                      </a:r>
                    </a:p>
                  </a:txBody>
                  <a:tcPr>
                    <a:solidFill>
                      <a:schemeClr val="accent5">
                        <a:lumMod val="50000"/>
                      </a:schemeClr>
                    </a:solidFill>
                  </a:tcPr>
                </a:tc>
                <a:tc>
                  <a:txBody>
                    <a:bodyPr/>
                    <a:lstStyle/>
                    <a:p>
                      <a:r>
                        <a:rPr lang="en-GB" sz="1800" dirty="0"/>
                        <a:t>Introduce Variables Like Speed and Congestion for Impact Analysis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3606201470"/>
                  </a:ext>
                </a:extLst>
              </a:tr>
              <a:tr h="370840">
                <a:tc>
                  <a:txBody>
                    <a:bodyPr/>
                    <a:lstStyle/>
                    <a:p>
                      <a:pPr algn="ctr"/>
                      <a:r>
                        <a:rPr lang="en-GB" sz="1800" b="1" dirty="0"/>
                        <a:t>12</a:t>
                      </a:r>
                    </a:p>
                  </a:txBody>
                  <a:tcPr>
                    <a:solidFill>
                      <a:schemeClr val="accent6">
                        <a:lumMod val="50000"/>
                      </a:schemeClr>
                    </a:solidFill>
                  </a:tcPr>
                </a:tc>
                <a:tc>
                  <a:txBody>
                    <a:bodyPr/>
                    <a:lstStyle/>
                    <a:p>
                      <a:r>
                        <a:rPr lang="en-GB" sz="1800" dirty="0"/>
                        <a:t>Simulate Pollution Reduction Scenarios</a:t>
                      </a:r>
                      <a:endParaRPr lang="LID4096" sz="1800" dirty="0"/>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30</a:t>
                      </a:r>
                    </a:p>
                  </a:txBody>
                  <a:tcPr/>
                </a:tc>
                <a:extLst>
                  <a:ext uri="{0D108BD9-81ED-4DB2-BD59-A6C34878D82A}">
                    <a16:rowId xmlns:a16="http://schemas.microsoft.com/office/drawing/2014/main" val="2199008160"/>
                  </a:ext>
                </a:extLst>
              </a:tr>
              <a:tr h="370840">
                <a:tc gridSpan="4">
                  <a:txBody>
                    <a:bodyPr/>
                    <a:lstStyle/>
                    <a:p>
                      <a:pPr algn="ctr"/>
                      <a:r>
                        <a:rPr lang="en-GB" sz="18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682028295"/>
                  </a:ext>
                </a:extLst>
              </a:tr>
            </a:tbl>
          </a:graphicData>
        </a:graphic>
      </p:graphicFrame>
      <p:sp>
        <p:nvSpPr>
          <p:cNvPr id="5" name="object 2">
            <a:extLst>
              <a:ext uri="{FF2B5EF4-FFF2-40B4-BE49-F238E27FC236}">
                <a16:creationId xmlns:a16="http://schemas.microsoft.com/office/drawing/2014/main" id="{CE62B716-DF15-68FB-5281-7C80BC5F67C1}"/>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Tree>
    <p:extLst>
      <p:ext uri="{BB962C8B-B14F-4D97-AF65-F5344CB8AC3E}">
        <p14:creationId xmlns:p14="http://schemas.microsoft.com/office/powerpoint/2010/main" val="1575675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BBAC3-45F6-0003-3D11-FD00212CE3D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0A79918-EFC8-6B49-E5F9-D74B10E5C2A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4 &gt; Lab 10: Cost-Benefit Analysis of Transport Projects</a:t>
            </a:r>
          </a:p>
        </p:txBody>
      </p:sp>
      <p:sp>
        <p:nvSpPr>
          <p:cNvPr id="7" name="object 3">
            <a:extLst>
              <a:ext uri="{FF2B5EF4-FFF2-40B4-BE49-F238E27FC236}">
                <a16:creationId xmlns:a16="http://schemas.microsoft.com/office/drawing/2014/main" id="{5E36903E-458D-C0E9-3660-46330493DCE4}"/>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Perform economic evaluations of transport initiatives.</a:t>
            </a:r>
          </a:p>
        </p:txBody>
      </p:sp>
      <p:graphicFrame>
        <p:nvGraphicFramePr>
          <p:cNvPr id="12" name="Table 11">
            <a:extLst>
              <a:ext uri="{FF2B5EF4-FFF2-40B4-BE49-F238E27FC236}">
                <a16:creationId xmlns:a16="http://schemas.microsoft.com/office/drawing/2014/main" id="{103C7455-052F-02EF-EE53-1C863BBE7D71}"/>
              </a:ext>
            </a:extLst>
          </p:cNvPr>
          <p:cNvGraphicFramePr>
            <a:graphicFrameLocks noGrp="1"/>
          </p:cNvGraphicFramePr>
          <p:nvPr>
            <p:extLst>
              <p:ext uri="{D42A27DB-BD31-4B8C-83A1-F6EECF244321}">
                <p14:modId xmlns:p14="http://schemas.microsoft.com/office/powerpoint/2010/main" val="2867432511"/>
              </p:ext>
            </p:extLst>
          </p:nvPr>
        </p:nvGraphicFramePr>
        <p:xfrm>
          <a:off x="733424" y="2019927"/>
          <a:ext cx="7992000" cy="377952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248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224480692"/>
                    </a:ext>
                  </a:extLst>
                </a:gridCol>
                <a:gridCol w="936000">
                  <a:extLst>
                    <a:ext uri="{9D8B030D-6E8A-4147-A177-3AD203B41FA5}">
                      <a16:colId xmlns:a16="http://schemas.microsoft.com/office/drawing/2014/main" val="691983864"/>
                    </a:ext>
                  </a:extLst>
                </a:gridCol>
                <a:gridCol w="1044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Explain the Principles of CBA and its Importance in Transport Planning</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Discuss Components: Costs and Benefits (Time Savings, Emissions Reduction)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Introduce Excel Templates for CBA Calculations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Provide a Realistic Transit Project Scenario Data Set and </a:t>
                      </a:r>
                      <a:r>
                        <a:rPr lang="en-GB" sz="1800" dirty="0" err="1"/>
                        <a:t>Analyze</a:t>
                      </a:r>
                      <a:endParaRPr lang="en-GB" sz="1800" dirty="0"/>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Calculate Total Project Costs - Break Costs into Categories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20</a:t>
                      </a:r>
                    </a:p>
                  </a:txBody>
                  <a:tcPr/>
                </a:tc>
                <a:extLst>
                  <a:ext uri="{0D108BD9-81ED-4DB2-BD59-A6C34878D82A}">
                    <a16:rowId xmlns:a16="http://schemas.microsoft.com/office/drawing/2014/main" val="2199008160"/>
                  </a:ext>
                </a:extLst>
              </a:tr>
            </a:tbl>
          </a:graphicData>
        </a:graphic>
      </p:graphicFrame>
      <p:sp>
        <p:nvSpPr>
          <p:cNvPr id="6" name="object 2">
            <a:extLst>
              <a:ext uri="{FF2B5EF4-FFF2-40B4-BE49-F238E27FC236}">
                <a16:creationId xmlns:a16="http://schemas.microsoft.com/office/drawing/2014/main" id="{A67A13B5-7EF8-CB30-D588-3F84A4B6F02A}"/>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4A65B1D9-465F-9504-4F04-0D271FF2F2E2}"/>
              </a:ext>
            </a:extLst>
          </p:cNvPr>
          <p:cNvGraphicFramePr/>
          <p:nvPr>
            <p:extLst>
              <p:ext uri="{D42A27DB-BD31-4B8C-83A1-F6EECF244321}">
                <p14:modId xmlns:p14="http://schemas.microsoft.com/office/powerpoint/2010/main" val="2769822681"/>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8357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BBAC3-45F6-0003-3D11-FD00212CE3D8}"/>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B3D47B2D-DF1E-AA27-7B9A-8C91E0BC1067}"/>
              </a:ext>
            </a:extLst>
          </p:cNvPr>
          <p:cNvGraphicFramePr>
            <a:graphicFrameLocks noGrp="1"/>
          </p:cNvGraphicFramePr>
          <p:nvPr>
            <p:extLst>
              <p:ext uri="{D42A27DB-BD31-4B8C-83A1-F6EECF244321}">
                <p14:modId xmlns:p14="http://schemas.microsoft.com/office/powerpoint/2010/main" val="306134786"/>
              </p:ext>
            </p:extLst>
          </p:nvPr>
        </p:nvGraphicFramePr>
        <p:xfrm>
          <a:off x="719516" y="1025080"/>
          <a:ext cx="9259792" cy="4455160"/>
        </p:xfrm>
        <a:graphic>
          <a:graphicData uri="http://schemas.openxmlformats.org/drawingml/2006/table">
            <a:tbl>
              <a:tblPr firstRow="1" bandRow="1">
                <a:tableStyleId>{5C22544A-7EE6-4342-B048-85BDC9FD1C3A}</a:tableStyleId>
              </a:tblPr>
              <a:tblGrid>
                <a:gridCol w="467042">
                  <a:extLst>
                    <a:ext uri="{9D8B030D-6E8A-4147-A177-3AD203B41FA5}">
                      <a16:colId xmlns:a16="http://schemas.microsoft.com/office/drawing/2014/main" val="938120323"/>
                    </a:ext>
                  </a:extLst>
                </a:gridCol>
                <a:gridCol w="537275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330706491"/>
                    </a:ext>
                  </a:extLst>
                </a:gridCol>
                <a:gridCol w="1008000">
                  <a:extLst>
                    <a:ext uri="{9D8B030D-6E8A-4147-A177-3AD203B41FA5}">
                      <a16:colId xmlns:a16="http://schemas.microsoft.com/office/drawing/2014/main" val="83073308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6</a:t>
                      </a:r>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Estimate Project Benefits (Ex: Time Savings, Reduced Emissions)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20</a:t>
                      </a:r>
                    </a:p>
                  </a:txBody>
                  <a:tcPr/>
                </a:tc>
                <a:extLst>
                  <a:ext uri="{0D108BD9-81ED-4DB2-BD59-A6C34878D82A}">
                    <a16:rowId xmlns:a16="http://schemas.microsoft.com/office/drawing/2014/main" val="711670858"/>
                  </a:ext>
                </a:extLst>
              </a:tr>
              <a:tr h="370840">
                <a:tc>
                  <a:txBody>
                    <a:bodyPr/>
                    <a:lstStyle/>
                    <a:p>
                      <a:pPr algn="ctr"/>
                      <a:r>
                        <a:rPr lang="en-GB" sz="1800" b="1" dirty="0"/>
                        <a:t>7</a:t>
                      </a:r>
                      <a:endParaRPr lang="LID4096" sz="1800" b="1" dirty="0"/>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Calculate Net Present Value (NPV) and Benefit-Cost Ratio (BCR)</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3625686344"/>
                  </a:ext>
                </a:extLst>
              </a:tr>
              <a:tr h="370840">
                <a:tc>
                  <a:txBody>
                    <a:bodyPr/>
                    <a:lstStyle/>
                    <a:p>
                      <a:pPr algn="ctr"/>
                      <a:r>
                        <a:rPr lang="en-GB" sz="1800" b="1" dirty="0"/>
                        <a:t>8</a:t>
                      </a:r>
                      <a:endParaRPr lang="LID4096" sz="1800" b="1" dirty="0"/>
                    </a:p>
                  </a:txBody>
                  <a:tcPr>
                    <a:solidFill>
                      <a:srgbClr val="890F00"/>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Interpret And Visualize Results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447709907"/>
                  </a:ext>
                </a:extLst>
              </a:tr>
              <a:tr h="370840">
                <a:tc>
                  <a:txBody>
                    <a:bodyPr/>
                    <a:lstStyle/>
                    <a:p>
                      <a:pPr algn="ctr"/>
                      <a:r>
                        <a:rPr lang="en-GB" sz="1800" b="1" dirty="0"/>
                        <a:t>9</a:t>
                      </a:r>
                      <a:endParaRPr lang="LID4096" sz="1800" b="1" dirty="0"/>
                    </a:p>
                  </a:txBody>
                  <a:tcPr>
                    <a:solidFill>
                      <a:schemeClr val="accent3">
                        <a:lumMod val="50000"/>
                      </a:schemeClr>
                    </a:solidFill>
                  </a:tcPr>
                </a:tc>
                <a:tc>
                  <a:txBody>
                    <a:bodyPr/>
                    <a:lstStyle/>
                    <a:p>
                      <a:r>
                        <a:rPr lang="en-GB" sz="1800" dirty="0"/>
                        <a:t>Calculate NPV and BCR Using Pandas and </a:t>
                      </a:r>
                      <a:r>
                        <a:rPr lang="en-GB" sz="1800" dirty="0" err="1"/>
                        <a:t>Numpy</a:t>
                      </a:r>
                      <a:endParaRPr lang="en-GB" sz="1800" dirty="0"/>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849794455"/>
                  </a:ext>
                </a:extLst>
              </a:tr>
              <a:tr h="370840">
                <a:tc>
                  <a:txBody>
                    <a:bodyPr/>
                    <a:lstStyle/>
                    <a:p>
                      <a:pPr algn="ctr"/>
                      <a:r>
                        <a:rPr lang="en-GB" sz="1800" b="1" dirty="0"/>
                        <a:t>10</a:t>
                      </a:r>
                    </a:p>
                  </a:txBody>
                  <a:tcPr>
                    <a:solidFill>
                      <a:schemeClr val="accent5">
                        <a:lumMod val="50000"/>
                      </a:schemeClr>
                    </a:solidFill>
                  </a:tcPr>
                </a:tc>
                <a:tc>
                  <a:txBody>
                    <a:bodyPr/>
                    <a:lstStyle/>
                    <a:p>
                      <a:r>
                        <a:rPr lang="en-GB" sz="1800" dirty="0"/>
                        <a:t>Automate NPV And BCR Calculations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11</a:t>
                      </a:r>
                    </a:p>
                  </a:txBody>
                  <a:tcPr>
                    <a:solidFill>
                      <a:schemeClr val="accent5">
                        <a:lumMod val="75000"/>
                      </a:schemeClr>
                    </a:solidFill>
                  </a:tcPr>
                </a:tc>
                <a:tc>
                  <a:txBody>
                    <a:bodyPr/>
                    <a:lstStyle/>
                    <a:p>
                      <a:r>
                        <a:rPr lang="en-GB" sz="1800" dirty="0"/>
                        <a:t>Run Sensitivity Analysis</a:t>
                      </a:r>
                      <a:endParaRPr lang="LID4096" sz="1800" dirty="0"/>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12</a:t>
                      </a:r>
                    </a:p>
                  </a:txBody>
                  <a:tcPr>
                    <a:solidFill>
                      <a:schemeClr val="accent6">
                        <a:lumMod val="50000"/>
                      </a:schemeClr>
                    </a:solidFill>
                  </a:tcPr>
                </a:tc>
                <a:tc>
                  <a:txBody>
                    <a:bodyPr/>
                    <a:lstStyle/>
                    <a:p>
                      <a:r>
                        <a:rPr lang="en-GB" sz="1800" dirty="0"/>
                        <a:t>Visualize Financial Trends</a:t>
                      </a:r>
                      <a:endParaRPr lang="LID4096" sz="1800" dirty="0"/>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p>
                  </a:txBody>
                  <a:tcPr/>
                </a:tc>
                <a:extLst>
                  <a:ext uri="{0D108BD9-81ED-4DB2-BD59-A6C34878D82A}">
                    <a16:rowId xmlns:a16="http://schemas.microsoft.com/office/drawing/2014/main" val="620005502"/>
                  </a:ext>
                </a:extLst>
              </a:tr>
              <a:tr h="370840">
                <a:tc>
                  <a:txBody>
                    <a:bodyPr/>
                    <a:lstStyle/>
                    <a:p>
                      <a:pPr algn="ctr"/>
                      <a:r>
                        <a:rPr lang="en-GB" sz="1800" b="1" dirty="0"/>
                        <a:t>13</a:t>
                      </a:r>
                    </a:p>
                  </a:txBody>
                  <a:tcPr>
                    <a:solidFill>
                      <a:schemeClr val="accent5"/>
                    </a:solidFill>
                  </a:tcPr>
                </a:tc>
                <a:tc>
                  <a:txBody>
                    <a:bodyPr/>
                    <a:lstStyle/>
                    <a:p>
                      <a:r>
                        <a:rPr lang="en-GB" sz="1800" dirty="0"/>
                        <a:t>Summarize Results and Recommend Actions</a:t>
                      </a:r>
                      <a:endParaRPr lang="LID4096" sz="1800" dirty="0"/>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p>
                  </a:txBody>
                  <a:tcPr/>
                </a:tc>
                <a:extLst>
                  <a:ext uri="{0D108BD9-81ED-4DB2-BD59-A6C34878D82A}">
                    <a16:rowId xmlns:a16="http://schemas.microsoft.com/office/drawing/2014/main" val="371679359"/>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180</a:t>
                      </a:r>
                    </a:p>
                  </a:txBody>
                  <a:tcPr anchor="ctr"/>
                </a:tc>
                <a:extLst>
                  <a:ext uri="{0D108BD9-81ED-4DB2-BD59-A6C34878D82A}">
                    <a16:rowId xmlns:a16="http://schemas.microsoft.com/office/drawing/2014/main" val="200297325"/>
                  </a:ext>
                </a:extLst>
              </a:tr>
            </a:tbl>
          </a:graphicData>
        </a:graphic>
      </p:graphicFrame>
      <p:sp>
        <p:nvSpPr>
          <p:cNvPr id="6" name="object 2">
            <a:extLst>
              <a:ext uri="{FF2B5EF4-FFF2-40B4-BE49-F238E27FC236}">
                <a16:creationId xmlns:a16="http://schemas.microsoft.com/office/drawing/2014/main" id="{7A2D128E-8D76-106E-5CF6-71696446AAEA}"/>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Tree>
    <p:extLst>
      <p:ext uri="{BB962C8B-B14F-4D97-AF65-F5344CB8AC3E}">
        <p14:creationId xmlns:p14="http://schemas.microsoft.com/office/powerpoint/2010/main" val="1373721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96A61-7A2A-546C-E58C-A8CAA4CB1F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080513B-2F5F-F6D9-E551-F26ADA251A02}"/>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4 &gt; Lab 11: Equity and Accessibility Analysis</a:t>
            </a:r>
          </a:p>
        </p:txBody>
      </p:sp>
      <p:sp>
        <p:nvSpPr>
          <p:cNvPr id="7" name="object 3">
            <a:extLst>
              <a:ext uri="{FF2B5EF4-FFF2-40B4-BE49-F238E27FC236}">
                <a16:creationId xmlns:a16="http://schemas.microsoft.com/office/drawing/2014/main" id="{DD1AEBCF-11DE-AF64-50B8-E7B0C2AEFCF0}"/>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the social equity implications of transport systems.</a:t>
            </a:r>
          </a:p>
        </p:txBody>
      </p:sp>
      <p:graphicFrame>
        <p:nvGraphicFramePr>
          <p:cNvPr id="12" name="Table 11">
            <a:extLst>
              <a:ext uri="{FF2B5EF4-FFF2-40B4-BE49-F238E27FC236}">
                <a16:creationId xmlns:a16="http://schemas.microsoft.com/office/drawing/2014/main" id="{B79A2094-BF13-88FC-E628-935451AF288C}"/>
              </a:ext>
            </a:extLst>
          </p:cNvPr>
          <p:cNvGraphicFramePr>
            <a:graphicFrameLocks noGrp="1"/>
          </p:cNvGraphicFramePr>
          <p:nvPr>
            <p:extLst>
              <p:ext uri="{D42A27DB-BD31-4B8C-83A1-F6EECF244321}">
                <p14:modId xmlns:p14="http://schemas.microsoft.com/office/powerpoint/2010/main" val="3608632285"/>
              </p:ext>
            </p:extLst>
          </p:nvPr>
        </p:nvGraphicFramePr>
        <p:xfrm>
          <a:off x="726470" y="2019612"/>
          <a:ext cx="8064000" cy="377952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284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95474558"/>
                    </a:ext>
                  </a:extLst>
                </a:gridCol>
                <a:gridCol w="1008000">
                  <a:extLst>
                    <a:ext uri="{9D8B030D-6E8A-4147-A177-3AD203B41FA5}">
                      <a16:colId xmlns:a16="http://schemas.microsoft.com/office/drawing/2014/main" val="420847921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Define Equity and Accessibility in Transport Planning</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Highlight Key Metrics (Ex: Access to Public Transport, Travel Time Equity)</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Show Examples of Equity Challenges in Urban Areas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05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Import Public Transport Data into GIS Software</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Create Maps Showing Travel Time to Key Destinations</a:t>
                      </a:r>
                    </a:p>
                  </a:txBody>
                  <a:tcPr/>
                </a:tc>
                <a:tc>
                  <a:txBody>
                    <a:bodyPr/>
                    <a:lstStyle/>
                    <a:p>
                      <a:pPr algn="ctr"/>
                      <a:r>
                        <a:rPr lang="en-GB" sz="1800" dirty="0"/>
                        <a:t>Class Activity</a:t>
                      </a:r>
                    </a:p>
                  </a:txBody>
                  <a:tcPr/>
                </a:tc>
                <a:tc>
                  <a:txBody>
                    <a:bodyPr/>
                    <a:lstStyle/>
                    <a:p>
                      <a:pPr algn="ctr"/>
                      <a:r>
                        <a:rPr lang="en-GB" sz="1800" dirty="0"/>
                        <a:t>Teacher</a:t>
                      </a:r>
                    </a:p>
                  </a:txBody>
                  <a:tcPr/>
                </a:tc>
                <a:tc>
                  <a:txBody>
                    <a:bodyPr/>
                    <a:lstStyle/>
                    <a:p>
                      <a:pPr algn="ctr"/>
                      <a:r>
                        <a:rPr lang="en-GB" sz="1800" dirty="0"/>
                        <a:t>15</a:t>
                      </a:r>
                    </a:p>
                  </a:txBody>
                  <a:tcPr/>
                </a:tc>
                <a:extLst>
                  <a:ext uri="{0D108BD9-81ED-4DB2-BD59-A6C34878D82A}">
                    <a16:rowId xmlns:a16="http://schemas.microsoft.com/office/drawing/2014/main" val="2199008160"/>
                  </a:ext>
                </a:extLst>
              </a:tr>
            </a:tbl>
          </a:graphicData>
        </a:graphic>
      </p:graphicFrame>
      <p:sp>
        <p:nvSpPr>
          <p:cNvPr id="6" name="object 2">
            <a:extLst>
              <a:ext uri="{FF2B5EF4-FFF2-40B4-BE49-F238E27FC236}">
                <a16:creationId xmlns:a16="http://schemas.microsoft.com/office/drawing/2014/main" id="{E2509A8F-632E-A3AC-012E-D731C7DBC969}"/>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F8B07E97-5D64-4DB8-B387-4D8AD9EEA3E7}"/>
              </a:ext>
            </a:extLst>
          </p:cNvPr>
          <p:cNvGraphicFramePr/>
          <p:nvPr>
            <p:extLst>
              <p:ext uri="{D42A27DB-BD31-4B8C-83A1-F6EECF244321}">
                <p14:modId xmlns:p14="http://schemas.microsoft.com/office/powerpoint/2010/main" val="3871235128"/>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57460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9266B-4367-415B-F29B-14AE9E090485}"/>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87C6549F-8547-5DDD-A7FF-BFD05461B77D}"/>
              </a:ext>
            </a:extLst>
          </p:cNvPr>
          <p:cNvGraphicFramePr>
            <a:graphicFrameLocks noGrp="1"/>
          </p:cNvGraphicFramePr>
          <p:nvPr>
            <p:extLst>
              <p:ext uri="{D42A27DB-BD31-4B8C-83A1-F6EECF244321}">
                <p14:modId xmlns:p14="http://schemas.microsoft.com/office/powerpoint/2010/main" val="132555042"/>
              </p:ext>
            </p:extLst>
          </p:nvPr>
        </p:nvGraphicFramePr>
        <p:xfrm>
          <a:off x="719516" y="1025080"/>
          <a:ext cx="10731718" cy="445516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938120323"/>
                    </a:ext>
                  </a:extLst>
                </a:gridCol>
                <a:gridCol w="6084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395241783"/>
                    </a:ext>
                  </a:extLst>
                </a:gridCol>
                <a:gridCol w="1803718">
                  <a:extLst>
                    <a:ext uri="{9D8B030D-6E8A-4147-A177-3AD203B41FA5}">
                      <a16:colId xmlns:a16="http://schemas.microsoft.com/office/drawing/2014/main" val="4221546693"/>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6</a:t>
                      </a:r>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Overlay Demographic Data to Identify Underserved Areas</a:t>
                      </a:r>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10</a:t>
                      </a:r>
                    </a:p>
                  </a:txBody>
                  <a:tcPr/>
                </a:tc>
                <a:extLst>
                  <a:ext uri="{0D108BD9-81ED-4DB2-BD59-A6C34878D82A}">
                    <a16:rowId xmlns:a16="http://schemas.microsoft.com/office/drawing/2014/main" val="3579793428"/>
                  </a:ext>
                </a:extLst>
              </a:tr>
              <a:tr h="370840">
                <a:tc>
                  <a:txBody>
                    <a:bodyPr/>
                    <a:lstStyle/>
                    <a:p>
                      <a:pPr algn="ctr"/>
                      <a:r>
                        <a:rPr lang="en-GB" sz="1800" b="1" dirty="0"/>
                        <a:t>7</a:t>
                      </a:r>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Calculate Accessibility Metrics</a:t>
                      </a:r>
                    </a:p>
                  </a:txBody>
                  <a:tcPr/>
                </a:tc>
                <a:tc>
                  <a:txBody>
                    <a:bodyPr/>
                    <a:lstStyle/>
                    <a:p>
                      <a:pPr algn="ctr"/>
                      <a:r>
                        <a:rPr lang="en-GB" sz="18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Teacher/Student</a:t>
                      </a:r>
                    </a:p>
                  </a:txBody>
                  <a:tcPr/>
                </a:tc>
                <a:tc>
                  <a:txBody>
                    <a:bodyPr/>
                    <a:lstStyle/>
                    <a:p>
                      <a:pPr algn="ctr"/>
                      <a:r>
                        <a:rPr lang="en-GB" sz="1800" dirty="0"/>
                        <a:t>15</a:t>
                      </a:r>
                    </a:p>
                  </a:txBody>
                  <a:tcPr/>
                </a:tc>
                <a:extLst>
                  <a:ext uri="{0D108BD9-81ED-4DB2-BD59-A6C34878D82A}">
                    <a16:rowId xmlns:a16="http://schemas.microsoft.com/office/drawing/2014/main" val="1850484234"/>
                  </a:ext>
                </a:extLst>
              </a:tr>
              <a:tr h="370840">
                <a:tc>
                  <a:txBody>
                    <a:bodyPr/>
                    <a:lstStyle/>
                    <a:p>
                      <a:pPr algn="ctr"/>
                      <a:r>
                        <a:rPr lang="en-GB" sz="1800" b="1" dirty="0"/>
                        <a:t>8</a:t>
                      </a:r>
                      <a:endParaRPr lang="LID4096" sz="1800" b="1" dirty="0"/>
                    </a:p>
                  </a:txBody>
                  <a:tcPr>
                    <a:solidFill>
                      <a:srgbClr val="890F00"/>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Potential Solutions to Improve Accessibility in Low-Access Areas</a:t>
                      </a:r>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1218627437"/>
                  </a:ext>
                </a:extLst>
              </a:tr>
              <a:tr h="370840">
                <a:tc>
                  <a:txBody>
                    <a:bodyPr/>
                    <a:lstStyle/>
                    <a:p>
                      <a:pPr algn="ctr"/>
                      <a:r>
                        <a:rPr lang="en-GB" sz="1800" b="1" dirty="0"/>
                        <a:t>9</a:t>
                      </a:r>
                      <a:endParaRPr lang="LID4096" sz="1800" b="1" dirty="0"/>
                    </a:p>
                  </a:txBody>
                  <a:tcPr>
                    <a:solidFill>
                      <a:srgbClr val="5F7530"/>
                    </a:solidFill>
                  </a:tcPr>
                </a:tc>
                <a:tc>
                  <a:txBody>
                    <a:bodyPr/>
                    <a:lstStyle/>
                    <a:p>
                      <a:r>
                        <a:rPr lang="en-GB" sz="1800" dirty="0"/>
                        <a:t>Load Demographic and Transport Data</a:t>
                      </a:r>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5</a:t>
                      </a:r>
                      <a:endParaRPr lang="LID4096" sz="1800" dirty="0"/>
                    </a:p>
                  </a:txBody>
                  <a:tcPr/>
                </a:tc>
                <a:extLst>
                  <a:ext uri="{0D108BD9-81ED-4DB2-BD59-A6C34878D82A}">
                    <a16:rowId xmlns:a16="http://schemas.microsoft.com/office/drawing/2014/main" val="2295792465"/>
                  </a:ext>
                </a:extLst>
              </a:tr>
              <a:tr h="370840">
                <a:tc>
                  <a:txBody>
                    <a:bodyPr/>
                    <a:lstStyle/>
                    <a:p>
                      <a:pPr algn="ctr"/>
                      <a:r>
                        <a:rPr lang="en-GB" sz="1800" b="1" dirty="0"/>
                        <a:t>10</a:t>
                      </a:r>
                    </a:p>
                  </a:txBody>
                  <a:tcPr>
                    <a:solidFill>
                      <a:srgbClr val="4D3B62"/>
                    </a:solidFill>
                  </a:tcPr>
                </a:tc>
                <a:tc>
                  <a:txBody>
                    <a:bodyPr/>
                    <a:lstStyle/>
                    <a:p>
                      <a:r>
                        <a:rPr lang="en-GB" sz="1800" dirty="0"/>
                        <a:t>Calculate Equity Metrics</a:t>
                      </a:r>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11</a:t>
                      </a:r>
                    </a:p>
                  </a:txBody>
                  <a:tcPr>
                    <a:solidFill>
                      <a:srgbClr val="276A7C"/>
                    </a:solidFill>
                  </a:tcPr>
                </a:tc>
                <a:tc>
                  <a:txBody>
                    <a:bodyPr/>
                    <a:lstStyle/>
                    <a:p>
                      <a:r>
                        <a:rPr lang="en-GB" sz="1800" dirty="0"/>
                        <a:t>Visualize Equity Gaps Using Bar Charts and Heat Maps</a:t>
                      </a:r>
                      <a:endParaRPr lang="LID4096" sz="1800" dirty="0"/>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12</a:t>
                      </a:r>
                    </a:p>
                  </a:txBody>
                  <a:tcPr>
                    <a:solidFill>
                      <a:srgbClr val="B65708"/>
                    </a:solidFill>
                  </a:tcPr>
                </a:tc>
                <a:tc>
                  <a:txBody>
                    <a:bodyPr/>
                    <a:lstStyle/>
                    <a:p>
                      <a:r>
                        <a:rPr lang="en-GB" sz="1800" dirty="0"/>
                        <a:t>Simulate the Impact of Adding New Transit Routes on Equity Metrics</a:t>
                      </a:r>
                      <a:endParaRPr lang="LID4096" sz="1800" dirty="0"/>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15</a:t>
                      </a:r>
                    </a:p>
                  </a:txBody>
                  <a:tcPr/>
                </a:tc>
                <a:extLst>
                  <a:ext uri="{0D108BD9-81ED-4DB2-BD59-A6C34878D82A}">
                    <a16:rowId xmlns:a16="http://schemas.microsoft.com/office/drawing/2014/main" val="620005502"/>
                  </a:ext>
                </a:extLst>
              </a:tr>
              <a:tr h="370840">
                <a:tc>
                  <a:txBody>
                    <a:bodyPr/>
                    <a:lstStyle/>
                    <a:p>
                      <a:pPr algn="ctr"/>
                      <a:r>
                        <a:rPr lang="en-GB" sz="1800" b="1" dirty="0"/>
                        <a:t>13</a:t>
                      </a:r>
                    </a:p>
                  </a:txBody>
                  <a:tcPr>
                    <a:solidFill>
                      <a:srgbClr val="729ACA"/>
                    </a:solidFill>
                  </a:tcPr>
                </a:tc>
                <a:tc>
                  <a:txBody>
                    <a:bodyPr/>
                    <a:lstStyle/>
                    <a:p>
                      <a:r>
                        <a:rPr lang="en-GB" sz="1800" dirty="0"/>
                        <a:t>Compare Results Across Scenarios to Identify Optimal Solutions</a:t>
                      </a:r>
                      <a:endParaRPr lang="LID4096" sz="1800" dirty="0"/>
                    </a:p>
                  </a:txBody>
                  <a:tcPr/>
                </a:tc>
                <a:tc>
                  <a:txBody>
                    <a:bodyPr/>
                    <a:lstStyle/>
                    <a:p>
                      <a:pPr algn="ctr"/>
                      <a:r>
                        <a:rPr lang="en-GB" sz="1800" dirty="0"/>
                        <a:t>Class Activity</a:t>
                      </a:r>
                    </a:p>
                  </a:txBody>
                  <a:tcPr/>
                </a:tc>
                <a:tc>
                  <a:txBody>
                    <a:bodyPr/>
                    <a:lstStyle/>
                    <a:p>
                      <a:pPr algn="ctr"/>
                      <a:r>
                        <a:rPr lang="en-GB" sz="1800" dirty="0"/>
                        <a:t>Teacher/Student</a:t>
                      </a:r>
                    </a:p>
                  </a:txBody>
                  <a:tcPr/>
                </a:tc>
                <a:tc>
                  <a:txBody>
                    <a:bodyPr/>
                    <a:lstStyle/>
                    <a:p>
                      <a:pPr algn="ctr"/>
                      <a:r>
                        <a:rPr lang="en-GB" sz="1800" dirty="0"/>
                        <a:t>15</a:t>
                      </a:r>
                    </a:p>
                  </a:txBody>
                  <a:tcPr/>
                </a:tc>
                <a:extLst>
                  <a:ext uri="{0D108BD9-81ED-4DB2-BD59-A6C34878D82A}">
                    <a16:rowId xmlns:a16="http://schemas.microsoft.com/office/drawing/2014/main" val="371679359"/>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6" name="object 2">
            <a:extLst>
              <a:ext uri="{FF2B5EF4-FFF2-40B4-BE49-F238E27FC236}">
                <a16:creationId xmlns:a16="http://schemas.microsoft.com/office/drawing/2014/main" id="{6C2DCC52-175F-F5D6-2B46-D4482303FA0C}"/>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Tree>
    <p:extLst>
      <p:ext uri="{BB962C8B-B14F-4D97-AF65-F5344CB8AC3E}">
        <p14:creationId xmlns:p14="http://schemas.microsoft.com/office/powerpoint/2010/main" val="941639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BD591-293E-4B06-F0EC-37128641E73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AA31E52-4A50-8ED1-90DE-AC77AAAD6D02}"/>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5 &gt; Lab 12: Intelligent Transport Systems (ITS) Applications</a:t>
            </a:r>
          </a:p>
        </p:txBody>
      </p:sp>
      <p:sp>
        <p:nvSpPr>
          <p:cNvPr id="7" name="object 3">
            <a:extLst>
              <a:ext uri="{FF2B5EF4-FFF2-40B4-BE49-F238E27FC236}">
                <a16:creationId xmlns:a16="http://schemas.microsoft.com/office/drawing/2014/main" id="{24A55966-1B65-9F9F-F3A4-ECEC1409FDF0}"/>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the role of ITS in modern transportation.</a:t>
            </a:r>
          </a:p>
        </p:txBody>
      </p:sp>
      <p:graphicFrame>
        <p:nvGraphicFramePr>
          <p:cNvPr id="12" name="Table 11">
            <a:extLst>
              <a:ext uri="{FF2B5EF4-FFF2-40B4-BE49-F238E27FC236}">
                <a16:creationId xmlns:a16="http://schemas.microsoft.com/office/drawing/2014/main" id="{B0F92741-62D5-6786-7028-675DD183F2CE}"/>
              </a:ext>
            </a:extLst>
          </p:cNvPr>
          <p:cNvGraphicFramePr>
            <a:graphicFrameLocks noGrp="1"/>
          </p:cNvGraphicFramePr>
          <p:nvPr>
            <p:extLst>
              <p:ext uri="{D42A27DB-BD31-4B8C-83A1-F6EECF244321}">
                <p14:modId xmlns:p14="http://schemas.microsoft.com/office/powerpoint/2010/main" val="2665894055"/>
              </p:ext>
            </p:extLst>
          </p:nvPr>
        </p:nvGraphicFramePr>
        <p:xfrm>
          <a:off x="726470" y="2019927"/>
          <a:ext cx="7956000" cy="37846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138416087"/>
                    </a:ext>
                  </a:extLst>
                </a:gridCol>
                <a:gridCol w="1008000">
                  <a:extLst>
                    <a:ext uri="{9D8B030D-6E8A-4147-A177-3AD203B41FA5}">
                      <a16:colId xmlns:a16="http://schemas.microsoft.com/office/drawing/2014/main" val="3751630464"/>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 to Intelligent Transport Systems and Their Components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Discuss Real-World Applications of ITS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Set Up a Simple Adaptive Traffic Signal Model in Python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Integrate Parameters Such as Traffic Arrival Rates or Delays Into the Adaptive Signal Model</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Run Simulations for Different Traffic Conditions (Ex: Peak &amp; Off-Peak Hours)</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Teacher/Student</a:t>
                      </a:r>
                    </a:p>
                  </a:txBody>
                  <a:tcPr/>
                </a:tc>
                <a:tc>
                  <a:txBody>
                    <a:bodyPr/>
                    <a:lstStyle/>
                    <a:p>
                      <a:pPr algn="ctr"/>
                      <a:r>
                        <a:rPr lang="en-GB" sz="1800" dirty="0"/>
                        <a:t>15</a:t>
                      </a:r>
                    </a:p>
                  </a:txBody>
                  <a:tcPr/>
                </a:tc>
                <a:extLst>
                  <a:ext uri="{0D108BD9-81ED-4DB2-BD59-A6C34878D82A}">
                    <a16:rowId xmlns:a16="http://schemas.microsoft.com/office/drawing/2014/main" val="2199008160"/>
                  </a:ext>
                </a:extLst>
              </a:tr>
            </a:tbl>
          </a:graphicData>
        </a:graphic>
      </p:graphicFrame>
      <p:sp>
        <p:nvSpPr>
          <p:cNvPr id="6" name="object 2">
            <a:extLst>
              <a:ext uri="{FF2B5EF4-FFF2-40B4-BE49-F238E27FC236}">
                <a16:creationId xmlns:a16="http://schemas.microsoft.com/office/drawing/2014/main" id="{BE882E40-0D44-ECE3-E461-29918BAECE71}"/>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3040D63B-D44D-C444-8150-00C10737144B}"/>
              </a:ext>
            </a:extLst>
          </p:cNvPr>
          <p:cNvGraphicFramePr/>
          <p:nvPr>
            <p:extLst>
              <p:ext uri="{D42A27DB-BD31-4B8C-83A1-F6EECF244321}">
                <p14:modId xmlns:p14="http://schemas.microsoft.com/office/powerpoint/2010/main" val="2909280336"/>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4457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9CCCB-2DAF-772C-C2F8-46BE990BE7E3}"/>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395C2E01-04E4-6BC7-75C0-627A3678A84A}"/>
              </a:ext>
            </a:extLst>
          </p:cNvPr>
          <p:cNvGraphicFramePr>
            <a:graphicFrameLocks noGrp="1"/>
          </p:cNvGraphicFramePr>
          <p:nvPr>
            <p:extLst>
              <p:ext uri="{D42A27DB-BD31-4B8C-83A1-F6EECF244321}">
                <p14:modId xmlns:p14="http://schemas.microsoft.com/office/powerpoint/2010/main" val="2656533945"/>
              </p:ext>
            </p:extLst>
          </p:nvPr>
        </p:nvGraphicFramePr>
        <p:xfrm>
          <a:off x="719516" y="1036320"/>
          <a:ext cx="10764000" cy="361188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938120323"/>
                    </a:ext>
                  </a:extLst>
                </a:gridCol>
                <a:gridCol w="6120000">
                  <a:extLst>
                    <a:ext uri="{9D8B030D-6E8A-4147-A177-3AD203B41FA5}">
                      <a16:colId xmlns:a16="http://schemas.microsoft.com/office/drawing/2014/main" val="3705453515"/>
                    </a:ext>
                  </a:extLst>
                </a:gridCol>
                <a:gridCol w="1440000">
                  <a:extLst>
                    <a:ext uri="{9D8B030D-6E8A-4147-A177-3AD203B41FA5}">
                      <a16:colId xmlns:a16="http://schemas.microsoft.com/office/drawing/2014/main" val="2997616633"/>
                    </a:ext>
                  </a:extLst>
                </a:gridCol>
                <a:gridCol w="1764000">
                  <a:extLst>
                    <a:ext uri="{9D8B030D-6E8A-4147-A177-3AD203B41FA5}">
                      <a16:colId xmlns:a16="http://schemas.microsoft.com/office/drawing/2014/main" val="4028922501"/>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6</a:t>
                      </a:r>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Visualize the Results &amp; Compare with Traditional Signal Systems</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Teacher/Student</a:t>
                      </a:r>
                    </a:p>
                  </a:txBody>
                  <a:tcPr/>
                </a:tc>
                <a:tc>
                  <a:txBody>
                    <a:bodyPr/>
                    <a:lstStyle/>
                    <a:p>
                      <a:pPr algn="ctr"/>
                      <a:r>
                        <a:rPr lang="en-GB" sz="1800" dirty="0"/>
                        <a:t>10</a:t>
                      </a:r>
                    </a:p>
                  </a:txBody>
                  <a:tcPr/>
                </a:tc>
                <a:extLst>
                  <a:ext uri="{0D108BD9-81ED-4DB2-BD59-A6C34878D82A}">
                    <a16:rowId xmlns:a16="http://schemas.microsoft.com/office/drawing/2014/main" val="443698389"/>
                  </a:ext>
                </a:extLst>
              </a:tr>
              <a:tr h="370840">
                <a:tc>
                  <a:txBody>
                    <a:bodyPr/>
                    <a:lstStyle/>
                    <a:p>
                      <a:pPr algn="ctr"/>
                      <a:r>
                        <a:rPr lang="en-GB" sz="1800" b="1" dirty="0"/>
                        <a:t>7</a:t>
                      </a:r>
                      <a:endParaRPr lang="LID4096" sz="1800" b="1" dirty="0"/>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Introduce Key ITS Benefits (Ex: Congestion Reduction, Travel Time Reliability, Safety)</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1752211981"/>
                  </a:ext>
                </a:extLst>
              </a:tr>
              <a:tr h="370840">
                <a:tc>
                  <a:txBody>
                    <a:bodyPr/>
                    <a:lstStyle/>
                    <a:p>
                      <a:pPr algn="ctr"/>
                      <a:r>
                        <a:rPr lang="en-GB" sz="1800" b="1" dirty="0"/>
                        <a:t>8</a:t>
                      </a:r>
                      <a:endParaRPr lang="LID4096" sz="1800" b="1" dirty="0"/>
                    </a:p>
                  </a:txBody>
                  <a:tcPr>
                    <a:solidFill>
                      <a:srgbClr val="890F00"/>
                    </a:solidFill>
                  </a:tcPr>
                </a:tc>
                <a:tc>
                  <a:txBody>
                    <a:bodyPr/>
                    <a:lstStyle/>
                    <a:p>
                      <a:r>
                        <a:rPr lang="en-GB" sz="1800" dirty="0"/>
                        <a:t>Perform a Case Study Analysis of ITS Implementations Using Real-World Data from ITS Projects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9</a:t>
                      </a:r>
                    </a:p>
                  </a:txBody>
                  <a:tcPr>
                    <a:solidFill>
                      <a:srgbClr val="5F7530"/>
                    </a:solidFill>
                  </a:tcPr>
                </a:tc>
                <a:tc>
                  <a:txBody>
                    <a:bodyPr/>
                    <a:lstStyle/>
                    <a:p>
                      <a:r>
                        <a:rPr lang="en-GB" sz="1800" dirty="0"/>
                        <a:t>Conduct a Cost-Benefit Analysis for Implementing ITS</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Teacher/Student</a:t>
                      </a:r>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10</a:t>
                      </a:r>
                    </a:p>
                  </a:txBody>
                  <a:tcPr>
                    <a:solidFill>
                      <a:srgbClr val="4D3B62"/>
                    </a:solidFill>
                  </a:tcPr>
                </a:tc>
                <a:tc>
                  <a:txBody>
                    <a:bodyPr/>
                    <a:lstStyle/>
                    <a:p>
                      <a:r>
                        <a:rPr lang="en-GB" sz="1800" dirty="0"/>
                        <a:t>Create Visualizations to Summarize Benefits (Ex: Congestion Reduction, Accident Rates)</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Teacher/Student</a:t>
                      </a:r>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6" name="object 2">
            <a:extLst>
              <a:ext uri="{FF2B5EF4-FFF2-40B4-BE49-F238E27FC236}">
                <a16:creationId xmlns:a16="http://schemas.microsoft.com/office/drawing/2014/main" id="{D0025F45-DDAE-3F4B-7161-33CBC1458699}"/>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Tree>
    <p:extLst>
      <p:ext uri="{BB962C8B-B14F-4D97-AF65-F5344CB8AC3E}">
        <p14:creationId xmlns:p14="http://schemas.microsoft.com/office/powerpoint/2010/main" val="777395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C4801-BFA9-3563-4305-C94C390B098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F64C087-3D95-EFDF-EAE7-9FA138C4C47E}"/>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5 &gt; Lab 13: Autonomous Vehicles</a:t>
            </a:r>
          </a:p>
        </p:txBody>
      </p:sp>
      <p:sp>
        <p:nvSpPr>
          <p:cNvPr id="7" name="object 3">
            <a:extLst>
              <a:ext uri="{FF2B5EF4-FFF2-40B4-BE49-F238E27FC236}">
                <a16:creationId xmlns:a16="http://schemas.microsoft.com/office/drawing/2014/main" id="{D43C77BA-5B77-CD3D-364D-0FC431E94D4D}"/>
              </a:ext>
            </a:extLst>
          </p:cNvPr>
          <p:cNvSpPr txBox="1"/>
          <p:nvPr/>
        </p:nvSpPr>
        <p:spPr>
          <a:xfrm>
            <a:off x="733424" y="148027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Investigate the integration of smart technologies in urban transport.</a:t>
            </a:r>
          </a:p>
        </p:txBody>
      </p:sp>
      <p:graphicFrame>
        <p:nvGraphicFramePr>
          <p:cNvPr id="12" name="Table 11">
            <a:extLst>
              <a:ext uri="{FF2B5EF4-FFF2-40B4-BE49-F238E27FC236}">
                <a16:creationId xmlns:a16="http://schemas.microsoft.com/office/drawing/2014/main" id="{6A29BB51-F250-1137-258C-8DCEF587DEA0}"/>
              </a:ext>
            </a:extLst>
          </p:cNvPr>
          <p:cNvGraphicFramePr>
            <a:graphicFrameLocks noGrp="1"/>
          </p:cNvGraphicFramePr>
          <p:nvPr>
            <p:extLst>
              <p:ext uri="{D42A27DB-BD31-4B8C-83A1-F6EECF244321}">
                <p14:modId xmlns:p14="http://schemas.microsoft.com/office/powerpoint/2010/main" val="1260974193"/>
              </p:ext>
            </p:extLst>
          </p:nvPr>
        </p:nvGraphicFramePr>
        <p:xfrm>
          <a:off x="733424" y="1980972"/>
          <a:ext cx="7853054" cy="3368040"/>
        </p:xfrm>
        <a:graphic>
          <a:graphicData uri="http://schemas.openxmlformats.org/drawingml/2006/table">
            <a:tbl>
              <a:tblPr firstRow="1" bandRow="1">
                <a:tableStyleId>{5C22544A-7EE6-4342-B048-85BDC9FD1C3A}</a:tableStyleId>
              </a:tblPr>
              <a:tblGrid>
                <a:gridCol w="392526">
                  <a:extLst>
                    <a:ext uri="{9D8B030D-6E8A-4147-A177-3AD203B41FA5}">
                      <a16:colId xmlns:a16="http://schemas.microsoft.com/office/drawing/2014/main" val="938120323"/>
                    </a:ext>
                  </a:extLst>
                </a:gridCol>
                <a:gridCol w="4356000">
                  <a:extLst>
                    <a:ext uri="{9D8B030D-6E8A-4147-A177-3AD203B41FA5}">
                      <a16:colId xmlns:a16="http://schemas.microsoft.com/office/drawing/2014/main" val="3705453515"/>
                    </a:ext>
                  </a:extLst>
                </a:gridCol>
                <a:gridCol w="1213264">
                  <a:extLst>
                    <a:ext uri="{9D8B030D-6E8A-4147-A177-3AD203B41FA5}">
                      <a16:colId xmlns:a16="http://schemas.microsoft.com/office/drawing/2014/main" val="2170706273"/>
                    </a:ext>
                  </a:extLst>
                </a:gridCol>
                <a:gridCol w="892106">
                  <a:extLst>
                    <a:ext uri="{9D8B030D-6E8A-4147-A177-3AD203B41FA5}">
                      <a16:colId xmlns:a16="http://schemas.microsoft.com/office/drawing/2014/main" val="2425394753"/>
                    </a:ext>
                  </a:extLst>
                </a:gridCol>
                <a:gridCol w="999158">
                  <a:extLst>
                    <a:ext uri="{9D8B030D-6E8A-4147-A177-3AD203B41FA5}">
                      <a16:colId xmlns:a16="http://schemas.microsoft.com/office/drawing/2014/main" val="2920265087"/>
                    </a:ext>
                  </a:extLst>
                </a:gridCol>
              </a:tblGrid>
              <a:tr h="571065">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15588">
                <a:tc>
                  <a:txBody>
                    <a:bodyPr/>
                    <a:lstStyle/>
                    <a:p>
                      <a:pPr algn="ctr"/>
                      <a:r>
                        <a:rPr lang="en-GB" sz="1500" b="1" dirty="0"/>
                        <a:t>1</a:t>
                      </a:r>
                      <a:endParaRPr lang="LID4096" sz="1500" b="1" dirty="0"/>
                    </a:p>
                  </a:txBody>
                  <a:tcPr>
                    <a:solidFill>
                      <a:schemeClr val="accent1"/>
                    </a:solidFill>
                  </a:tcPr>
                </a:tc>
                <a:tc>
                  <a:txBody>
                    <a:bodyPr/>
                    <a:lstStyle/>
                    <a:p>
                      <a:r>
                        <a:rPr lang="en-GB" sz="1500" dirty="0"/>
                        <a:t>Lab Overview and Required Tools</a:t>
                      </a:r>
                      <a:endParaRPr lang="LID4096" sz="1500" dirty="0"/>
                    </a:p>
                  </a:txBody>
                  <a:tcPr/>
                </a:tc>
                <a:tc>
                  <a:txBody>
                    <a:bodyPr/>
                    <a:lstStyle/>
                    <a:p>
                      <a:pPr algn="ctr"/>
                      <a:r>
                        <a:rPr lang="en-GB" sz="1500" dirty="0"/>
                        <a:t>Presentation</a:t>
                      </a:r>
                      <a:endParaRPr lang="LID4096" sz="15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a:tc>
                <a:tc>
                  <a:txBody>
                    <a:bodyPr/>
                    <a:lstStyle/>
                    <a:p>
                      <a:pPr algn="ctr"/>
                      <a:r>
                        <a:rPr lang="en-GB" sz="1500" dirty="0"/>
                        <a:t>10</a:t>
                      </a:r>
                      <a:endParaRPr lang="LID4096" sz="1500" dirty="0"/>
                    </a:p>
                  </a:txBody>
                  <a:tcPr/>
                </a:tc>
                <a:extLst>
                  <a:ext uri="{0D108BD9-81ED-4DB2-BD59-A6C34878D82A}">
                    <a16:rowId xmlns:a16="http://schemas.microsoft.com/office/drawing/2014/main" val="2175920149"/>
                  </a:ext>
                </a:extLst>
              </a:tr>
              <a:tr h="315588">
                <a:tc>
                  <a:txBody>
                    <a:bodyPr/>
                    <a:lstStyle/>
                    <a:p>
                      <a:pPr algn="ctr"/>
                      <a:r>
                        <a:rPr lang="en-GB" sz="1500" b="1" dirty="0"/>
                        <a:t>2</a:t>
                      </a:r>
                      <a:endParaRPr lang="LID4096" sz="1500" b="1" dirty="0"/>
                    </a:p>
                  </a:txBody>
                  <a:tcPr>
                    <a:solidFill>
                      <a:schemeClr val="accent2"/>
                    </a:solidFill>
                  </a:tcPr>
                </a:tc>
                <a:tc>
                  <a:txBody>
                    <a:bodyPr/>
                    <a:lstStyle/>
                    <a:p>
                      <a:r>
                        <a:rPr lang="en-GB" sz="1500" dirty="0"/>
                        <a:t>Overview of Autonomous</a:t>
                      </a:r>
                      <a:endParaRPr lang="LID4096" sz="1500" dirty="0"/>
                    </a:p>
                  </a:txBody>
                  <a:tcPr/>
                </a:tc>
                <a:tc>
                  <a:txBody>
                    <a:bodyPr/>
                    <a:lstStyle/>
                    <a:p>
                      <a:pPr algn="ctr"/>
                      <a:r>
                        <a:rPr lang="en-GB" sz="1500" dirty="0"/>
                        <a:t>Presentation</a:t>
                      </a:r>
                      <a:endParaRPr lang="LID4096" sz="15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a:tc>
                <a:tc>
                  <a:txBody>
                    <a:bodyPr/>
                    <a:lstStyle/>
                    <a:p>
                      <a:pPr algn="ctr"/>
                      <a:r>
                        <a:rPr lang="en-GB" sz="1500" dirty="0"/>
                        <a:t>10</a:t>
                      </a:r>
                      <a:endParaRPr lang="LID4096" sz="1500" dirty="0"/>
                    </a:p>
                  </a:txBody>
                  <a:tcPr/>
                </a:tc>
                <a:extLst>
                  <a:ext uri="{0D108BD9-81ED-4DB2-BD59-A6C34878D82A}">
                    <a16:rowId xmlns:a16="http://schemas.microsoft.com/office/drawing/2014/main" val="2515084137"/>
                  </a:ext>
                </a:extLst>
              </a:tr>
              <a:tr h="315588">
                <a:tc>
                  <a:txBody>
                    <a:bodyPr/>
                    <a:lstStyle/>
                    <a:p>
                      <a:pPr algn="ctr"/>
                      <a:r>
                        <a:rPr lang="en-GB" sz="1500" b="1" dirty="0"/>
                        <a:t>3</a:t>
                      </a:r>
                    </a:p>
                  </a:txBody>
                  <a:tcPr>
                    <a:solidFill>
                      <a:schemeClr val="accent3"/>
                    </a:solidFill>
                  </a:tcPr>
                </a:tc>
                <a:tc>
                  <a:txBody>
                    <a:bodyPr/>
                    <a:lstStyle/>
                    <a:p>
                      <a:r>
                        <a:rPr lang="en-GB" sz="1500" dirty="0"/>
                        <a:t>Benefits and Challenges of AVs</a:t>
                      </a:r>
                      <a:endParaRPr lang="LID4096" sz="1500" dirty="0"/>
                    </a:p>
                  </a:txBody>
                  <a:tcPr/>
                </a:tc>
                <a:tc>
                  <a:txBody>
                    <a:bodyPr/>
                    <a:lstStyle/>
                    <a:p>
                      <a:pPr algn="ctr"/>
                      <a:r>
                        <a:rPr lang="en-GB" sz="1500" dirty="0"/>
                        <a:t>Presentation</a:t>
                      </a:r>
                      <a:endParaRPr lang="LID4096" sz="15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a:tc>
                <a:tc>
                  <a:txBody>
                    <a:bodyPr/>
                    <a:lstStyle/>
                    <a:p>
                      <a:pPr algn="ctr"/>
                      <a:r>
                        <a:rPr lang="en-GB" sz="1500" dirty="0"/>
                        <a:t>15</a:t>
                      </a:r>
                      <a:endParaRPr lang="LID4096" sz="1500" dirty="0"/>
                    </a:p>
                  </a:txBody>
                  <a:tcPr/>
                </a:tc>
                <a:extLst>
                  <a:ext uri="{0D108BD9-81ED-4DB2-BD59-A6C34878D82A}">
                    <a16:rowId xmlns:a16="http://schemas.microsoft.com/office/drawing/2014/main" val="667188357"/>
                  </a:ext>
                </a:extLst>
              </a:tr>
              <a:tr h="315588">
                <a:tc>
                  <a:txBody>
                    <a:bodyPr/>
                    <a:lstStyle/>
                    <a:p>
                      <a:pPr algn="ctr"/>
                      <a:r>
                        <a:rPr lang="en-GB" sz="1500" b="1" dirty="0"/>
                        <a:t>4</a:t>
                      </a:r>
                    </a:p>
                  </a:txBody>
                  <a:tcPr>
                    <a:solidFill>
                      <a:schemeClr val="accent4"/>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500" dirty="0"/>
                        <a:t>Ethical and Legal Considerations</a:t>
                      </a:r>
                      <a:endParaRPr lang="LID4096" sz="1500" dirty="0"/>
                    </a:p>
                  </a:txBody>
                  <a:tcPr/>
                </a:tc>
                <a:tc>
                  <a:txBody>
                    <a:bodyPr/>
                    <a:lstStyle/>
                    <a:p>
                      <a:pPr algn="ctr"/>
                      <a:r>
                        <a:rPr lang="en-GB" sz="1500" dirty="0"/>
                        <a:t>Presentation</a:t>
                      </a:r>
                      <a:endParaRPr lang="LID4096" sz="15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Teacher</a:t>
                      </a:r>
                      <a:endParaRPr lang="LID4096" sz="1500" dirty="0"/>
                    </a:p>
                  </a:txBody>
                  <a:tcPr/>
                </a:tc>
                <a:tc>
                  <a:txBody>
                    <a:bodyPr/>
                    <a:lstStyle/>
                    <a:p>
                      <a:pPr algn="ctr"/>
                      <a:r>
                        <a:rPr lang="en-GB" sz="1500" dirty="0"/>
                        <a:t>15</a:t>
                      </a:r>
                      <a:endParaRPr lang="LID4096" sz="1500" dirty="0"/>
                    </a:p>
                  </a:txBody>
                  <a:tcPr/>
                </a:tc>
                <a:extLst>
                  <a:ext uri="{0D108BD9-81ED-4DB2-BD59-A6C34878D82A}">
                    <a16:rowId xmlns:a16="http://schemas.microsoft.com/office/drawing/2014/main" val="1341259936"/>
                  </a:ext>
                </a:extLst>
              </a:tr>
              <a:tr h="541009">
                <a:tc>
                  <a:txBody>
                    <a:bodyPr/>
                    <a:lstStyle/>
                    <a:p>
                      <a:pPr algn="ctr"/>
                      <a:r>
                        <a:rPr lang="en-GB" sz="1500" b="1" dirty="0"/>
                        <a:t>5</a:t>
                      </a:r>
                    </a:p>
                  </a:txBody>
                  <a:tcPr>
                    <a:solidFill>
                      <a:schemeClr val="accent5"/>
                    </a:solidFill>
                  </a:tcPr>
                </a:tc>
                <a:tc>
                  <a:txBody>
                    <a:bodyPr/>
                    <a:lstStyle/>
                    <a:p>
                      <a:r>
                        <a:rPr lang="en-GB" sz="1500" dirty="0"/>
                        <a:t>Class Activity 1: </a:t>
                      </a:r>
                      <a:r>
                        <a:rPr lang="en-GB" sz="1500" dirty="0" err="1"/>
                        <a:t>Analyze</a:t>
                      </a:r>
                      <a:r>
                        <a:rPr lang="en-GB" sz="1500" dirty="0"/>
                        <a:t> Autonomous Vehicle Performance</a:t>
                      </a:r>
                    </a:p>
                  </a:txBody>
                  <a:tcPr/>
                </a:tc>
                <a:tc>
                  <a:txBody>
                    <a:bodyPr/>
                    <a:lstStyle/>
                    <a:p>
                      <a:pPr algn="ctr"/>
                      <a:r>
                        <a:rPr lang="en-GB" sz="15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Student</a:t>
                      </a:r>
                      <a:endParaRPr lang="LID4096" sz="1500" dirty="0"/>
                    </a:p>
                  </a:txBody>
                  <a:tcPr/>
                </a:tc>
                <a:tc>
                  <a:txBody>
                    <a:bodyPr/>
                    <a:lstStyle/>
                    <a:p>
                      <a:pPr algn="ctr"/>
                      <a:r>
                        <a:rPr lang="en-GB" sz="1500" dirty="0"/>
                        <a:t>30</a:t>
                      </a:r>
                    </a:p>
                  </a:txBody>
                  <a:tcPr/>
                </a:tc>
                <a:extLst>
                  <a:ext uri="{0D108BD9-81ED-4DB2-BD59-A6C34878D82A}">
                    <a16:rowId xmlns:a16="http://schemas.microsoft.com/office/drawing/2014/main" val="3606201470"/>
                  </a:ext>
                </a:extLst>
              </a:tr>
              <a:tr h="315588">
                <a:tc>
                  <a:txBody>
                    <a:bodyPr/>
                    <a:lstStyle/>
                    <a:p>
                      <a:pPr algn="ctr"/>
                      <a:r>
                        <a:rPr lang="en-GB" sz="1500" b="1" dirty="0"/>
                        <a:t>6</a:t>
                      </a:r>
                      <a:endParaRPr lang="LID4096" sz="1500" b="1" dirty="0"/>
                    </a:p>
                  </a:txBody>
                  <a:tcPr>
                    <a:solidFill>
                      <a:schemeClr val="accent6"/>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500" dirty="0"/>
                        <a:t>Class Activity 2: Simulate AV Behaviour in VISSIM</a:t>
                      </a:r>
                    </a:p>
                  </a:txBody>
                  <a:tcPr/>
                </a:tc>
                <a:tc>
                  <a:txBody>
                    <a:bodyPr/>
                    <a:lstStyle/>
                    <a:p>
                      <a:pPr algn="ctr"/>
                      <a:r>
                        <a:rPr lang="en-GB" sz="1500" dirty="0"/>
                        <a:t>Class Activity</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dirty="0"/>
                        <a:t>Student</a:t>
                      </a:r>
                      <a:endParaRPr lang="LID4096" sz="1500" dirty="0"/>
                    </a:p>
                  </a:txBody>
                  <a:tcPr/>
                </a:tc>
                <a:tc>
                  <a:txBody>
                    <a:bodyPr/>
                    <a:lstStyle/>
                    <a:p>
                      <a:pPr algn="ctr"/>
                      <a:r>
                        <a:rPr lang="en-GB" sz="1500" dirty="0"/>
                        <a:t>90</a:t>
                      </a:r>
                    </a:p>
                  </a:txBody>
                  <a:tcPr/>
                </a:tc>
                <a:extLst>
                  <a:ext uri="{0D108BD9-81ED-4DB2-BD59-A6C34878D82A}">
                    <a16:rowId xmlns:a16="http://schemas.microsoft.com/office/drawing/2014/main" val="2769509658"/>
                  </a:ext>
                </a:extLst>
              </a:tr>
              <a:tr h="269972">
                <a:tc>
                  <a:txBody>
                    <a:bodyPr/>
                    <a:lstStyle/>
                    <a:p>
                      <a:pPr algn="ctr"/>
                      <a:r>
                        <a:rPr lang="en-GB" sz="1500" b="1" dirty="0"/>
                        <a:t>7</a:t>
                      </a:r>
                    </a:p>
                  </a:txBody>
                  <a:tcPr>
                    <a:solidFill>
                      <a:schemeClr val="tx2"/>
                    </a:solidFill>
                  </a:tcPr>
                </a:tc>
                <a:tc>
                  <a:txBody>
                    <a:bodyPr/>
                    <a:lstStyle/>
                    <a:p>
                      <a:r>
                        <a:rPr lang="en-GB" sz="1500" dirty="0"/>
                        <a:t>Homework Assignment </a:t>
                      </a:r>
                    </a:p>
                  </a:txBody>
                  <a:tcPr/>
                </a:tc>
                <a:tc>
                  <a:txBody>
                    <a:bodyPr/>
                    <a:lstStyle/>
                    <a:p>
                      <a:pPr algn="ctr"/>
                      <a:r>
                        <a:rPr lang="en-GB" sz="1500" dirty="0"/>
                        <a:t>Homework</a:t>
                      </a:r>
                      <a:endParaRPr lang="LID4096" sz="1500" dirty="0"/>
                    </a:p>
                  </a:txBody>
                  <a:tcPr/>
                </a:tc>
                <a:tc>
                  <a:txBody>
                    <a:bodyPr/>
                    <a:lstStyle/>
                    <a:p>
                      <a:pPr algn="ctr"/>
                      <a:r>
                        <a:rPr lang="en-GB" sz="1500" dirty="0"/>
                        <a:t>Student</a:t>
                      </a:r>
                      <a:endParaRPr lang="LID4096" sz="1500" dirty="0"/>
                    </a:p>
                  </a:txBody>
                  <a:tcPr/>
                </a:tc>
                <a:tc>
                  <a:txBody>
                    <a:bodyPr/>
                    <a:lstStyle/>
                    <a:p>
                      <a:pPr algn="ctr"/>
                      <a:r>
                        <a:rPr lang="en-GB" sz="1500" dirty="0"/>
                        <a:t>10</a:t>
                      </a:r>
                      <a:endParaRPr lang="LID4096" sz="1500" dirty="0"/>
                    </a:p>
                  </a:txBody>
                  <a:tcPr/>
                </a:tc>
                <a:extLst>
                  <a:ext uri="{0D108BD9-81ED-4DB2-BD59-A6C34878D82A}">
                    <a16:rowId xmlns:a16="http://schemas.microsoft.com/office/drawing/2014/main" val="3626789947"/>
                  </a:ext>
                </a:extLst>
              </a:tr>
              <a:tr h="315588">
                <a:tc gridSpan="2">
                  <a:txBody>
                    <a:bodyPr/>
                    <a:lstStyle/>
                    <a:p>
                      <a:pPr algn="ctr"/>
                      <a:r>
                        <a:rPr lang="en-GB" sz="1500" b="1" dirty="0"/>
                        <a:t>Total </a:t>
                      </a:r>
                    </a:p>
                  </a:txBody>
                  <a:tcPr anchor="ctr"/>
                </a:tc>
                <a:tc hMerge="1">
                  <a:txBody>
                    <a:bodyPr/>
                    <a:lstStyle/>
                    <a:p>
                      <a:endParaRPr dirty="0"/>
                    </a:p>
                  </a:txBody>
                  <a:tcPr/>
                </a:tc>
                <a:tc>
                  <a:txBody>
                    <a:bodyPr/>
                    <a:lstStyle/>
                    <a:p>
                      <a:pPr algn="ctr"/>
                      <a:endParaRPr lang="en-GB" sz="1500" b="1" dirty="0"/>
                    </a:p>
                  </a:txBody>
                  <a:tcPr anchor="ctr"/>
                </a:tc>
                <a:tc>
                  <a:txBody>
                    <a:bodyPr/>
                    <a:lstStyle/>
                    <a:p>
                      <a:pPr algn="ctr"/>
                      <a:endParaRPr lang="en-GB" sz="1500" b="1" dirty="0"/>
                    </a:p>
                  </a:txBody>
                  <a:tcPr anchor="ctr"/>
                </a:tc>
                <a:tc>
                  <a:txBody>
                    <a:bodyPr/>
                    <a:lstStyle/>
                    <a:p>
                      <a:pPr algn="ctr"/>
                      <a:r>
                        <a:rPr lang="en-GB" sz="1500" b="1" dirty="0"/>
                        <a:t>180</a:t>
                      </a:r>
                    </a:p>
                  </a:txBody>
                  <a:tcPr anchor="ctr"/>
                </a:tc>
                <a:extLst>
                  <a:ext uri="{0D108BD9-81ED-4DB2-BD59-A6C34878D82A}">
                    <a16:rowId xmlns:a16="http://schemas.microsoft.com/office/drawing/2014/main" val="3499649465"/>
                  </a:ext>
                </a:extLst>
              </a:tr>
            </a:tbl>
          </a:graphicData>
        </a:graphic>
      </p:graphicFrame>
      <p:sp>
        <p:nvSpPr>
          <p:cNvPr id="6" name="object 2">
            <a:extLst>
              <a:ext uri="{FF2B5EF4-FFF2-40B4-BE49-F238E27FC236}">
                <a16:creationId xmlns:a16="http://schemas.microsoft.com/office/drawing/2014/main" id="{BCA7EAAE-134C-55B2-384E-9FC737934CBC}"/>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D1C4A17F-C22B-F533-BE1D-18E9D89CDDD7}"/>
              </a:ext>
            </a:extLst>
          </p:cNvPr>
          <p:cNvGraphicFramePr/>
          <p:nvPr>
            <p:extLst>
              <p:ext uri="{D42A27DB-BD31-4B8C-83A1-F6EECF244321}">
                <p14:modId xmlns:p14="http://schemas.microsoft.com/office/powerpoint/2010/main" val="1145443852"/>
              </p:ext>
            </p:extLst>
          </p:nvPr>
        </p:nvGraphicFramePr>
        <p:xfrm>
          <a:off x="774067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8637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902E-D6D8-2041-9664-0B4993626DB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92854B5-2AD6-6334-F87A-A6F6221BDBD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5 &gt; Lab 14:  Urban Mobility and Smart Cities</a:t>
            </a:r>
          </a:p>
        </p:txBody>
      </p:sp>
      <p:sp>
        <p:nvSpPr>
          <p:cNvPr id="7" name="object 3">
            <a:extLst>
              <a:ext uri="{FF2B5EF4-FFF2-40B4-BE49-F238E27FC236}">
                <a16:creationId xmlns:a16="http://schemas.microsoft.com/office/drawing/2014/main" id="{DA894B1F-42CD-7CA9-DAF3-D47A852D3487}"/>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the implications of autonomous vehicle deployment.</a:t>
            </a:r>
          </a:p>
        </p:txBody>
      </p:sp>
      <p:graphicFrame>
        <p:nvGraphicFramePr>
          <p:cNvPr id="12" name="Table 11">
            <a:extLst>
              <a:ext uri="{FF2B5EF4-FFF2-40B4-BE49-F238E27FC236}">
                <a16:creationId xmlns:a16="http://schemas.microsoft.com/office/drawing/2014/main" id="{1BE9757C-BCC0-B5AD-3711-0BDEEF4308F3}"/>
              </a:ext>
            </a:extLst>
          </p:cNvPr>
          <p:cNvGraphicFramePr>
            <a:graphicFrameLocks noGrp="1"/>
          </p:cNvGraphicFramePr>
          <p:nvPr>
            <p:extLst>
              <p:ext uri="{D42A27DB-BD31-4B8C-83A1-F6EECF244321}">
                <p14:modId xmlns:p14="http://schemas.microsoft.com/office/powerpoint/2010/main" val="2544170384"/>
              </p:ext>
            </p:extLst>
          </p:nvPr>
        </p:nvGraphicFramePr>
        <p:xfrm>
          <a:off x="726470" y="1908000"/>
          <a:ext cx="8136000" cy="4328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428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69437298"/>
                    </a:ext>
                  </a:extLst>
                </a:gridCol>
                <a:gridCol w="936000">
                  <a:extLst>
                    <a:ext uri="{9D8B030D-6E8A-4147-A177-3AD203B41FA5}">
                      <a16:colId xmlns:a16="http://schemas.microsoft.com/office/drawing/2014/main" val="69225719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Introduce to Smart Cities and their Role in Urban Transport</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endParaRPr lang="LID4096" sz="1800" b="1" dirty="0"/>
                    </a:p>
                  </a:txBody>
                  <a:tcPr>
                    <a:solidFill>
                      <a:schemeClr val="accent2"/>
                    </a:solidFill>
                  </a:tcPr>
                </a:tc>
                <a:tc>
                  <a:txBody>
                    <a:bodyPr/>
                    <a:lstStyle/>
                    <a:p>
                      <a:r>
                        <a:rPr lang="en-GB" sz="1800" dirty="0"/>
                        <a:t>Discuss Key Challenges in Urban Mobility (Congestion, Emissions) and The Potential of Smart Technologies to Address them</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515084137"/>
                  </a:ext>
                </a:extLst>
              </a:tr>
              <a:tr h="370840">
                <a:tc>
                  <a:txBody>
                    <a:bodyPr/>
                    <a:lstStyle/>
                    <a:p>
                      <a:pPr algn="ctr"/>
                      <a:r>
                        <a:rPr lang="en-GB" sz="1800" b="1" dirty="0"/>
                        <a:t>3</a:t>
                      </a:r>
                    </a:p>
                  </a:txBody>
                  <a:tcPr>
                    <a:solidFill>
                      <a:schemeClr val="accent3"/>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Simulate Public Transit Efficiency in Smart City Frameworks Using Python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4</a:t>
                      </a:r>
                    </a:p>
                  </a:txBody>
                  <a:tcPr>
                    <a:solidFill>
                      <a:schemeClr val="accent4"/>
                    </a:solidFill>
                  </a:tcPr>
                </a:tc>
                <a:tc>
                  <a:txBody>
                    <a:bodyPr/>
                    <a:lstStyle/>
                    <a:p>
                      <a:r>
                        <a:rPr lang="en-GB" sz="1800" dirty="0"/>
                        <a:t>Input Smart Technology Variables (Ex: Real-Time Scheduling, Dynamic Route Adjustments)</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1341259936"/>
                  </a:ext>
                </a:extLst>
              </a:tr>
              <a:tr h="370840">
                <a:tc>
                  <a:txBody>
                    <a:bodyPr/>
                    <a:lstStyle/>
                    <a:p>
                      <a:pPr algn="ctr"/>
                      <a:r>
                        <a:rPr lang="en-GB" sz="1800" b="1" dirty="0"/>
                        <a:t>5</a:t>
                      </a:r>
                      <a:endParaRPr lang="LID4096" sz="1800" b="1" dirty="0"/>
                    </a:p>
                  </a:txBody>
                  <a:tcPr>
                    <a:solidFill>
                      <a:schemeClr val="accent5"/>
                    </a:solidFill>
                  </a:tcPr>
                </a:tc>
                <a:tc>
                  <a:txBody>
                    <a:bodyPr/>
                    <a:lstStyle/>
                    <a:p>
                      <a:r>
                        <a:rPr lang="en-GB" sz="1800" dirty="0"/>
                        <a:t>Run Simulations for Different Scenarios (Ex: Peak Hours, Optimized Scheduling)</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25</a:t>
                      </a:r>
                      <a:endParaRPr lang="LID4096" sz="1800" dirty="0"/>
                    </a:p>
                  </a:txBody>
                  <a:tcPr/>
                </a:tc>
                <a:extLst>
                  <a:ext uri="{0D108BD9-81ED-4DB2-BD59-A6C34878D82A}">
                    <a16:rowId xmlns:a16="http://schemas.microsoft.com/office/drawing/2014/main" val="3528185419"/>
                  </a:ext>
                </a:extLst>
              </a:tr>
            </a:tbl>
          </a:graphicData>
        </a:graphic>
      </p:graphicFrame>
      <p:sp>
        <p:nvSpPr>
          <p:cNvPr id="6" name="object 2">
            <a:extLst>
              <a:ext uri="{FF2B5EF4-FFF2-40B4-BE49-F238E27FC236}">
                <a16:creationId xmlns:a16="http://schemas.microsoft.com/office/drawing/2014/main" id="{146E8125-A3C7-C84C-1422-9774ED4823ED}"/>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72CD6E74-CE09-3BFB-C1E0-4153D7E5ED57}"/>
              </a:ext>
            </a:extLst>
          </p:cNvPr>
          <p:cNvGraphicFramePr/>
          <p:nvPr>
            <p:extLst>
              <p:ext uri="{D42A27DB-BD31-4B8C-83A1-F6EECF244321}">
                <p14:modId xmlns:p14="http://schemas.microsoft.com/office/powerpoint/2010/main" val="2802656679"/>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9543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81DB-E377-C399-32BB-00D8B4FCE346}"/>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3A5B3AE4-C73E-E46A-095B-CD0A1B857DDB}"/>
              </a:ext>
            </a:extLst>
          </p:cNvPr>
          <p:cNvGraphicFramePr>
            <a:graphicFrameLocks noGrp="1"/>
          </p:cNvGraphicFramePr>
          <p:nvPr>
            <p:extLst>
              <p:ext uri="{D42A27DB-BD31-4B8C-83A1-F6EECF244321}">
                <p14:modId xmlns:p14="http://schemas.microsoft.com/office/powerpoint/2010/main" val="2899360050"/>
              </p:ext>
            </p:extLst>
          </p:nvPr>
        </p:nvGraphicFramePr>
        <p:xfrm>
          <a:off x="733424" y="1025080"/>
          <a:ext cx="10720086" cy="2931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633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471707471"/>
                    </a:ext>
                  </a:extLst>
                </a:gridCol>
                <a:gridCol w="936000">
                  <a:extLst>
                    <a:ext uri="{9D8B030D-6E8A-4147-A177-3AD203B41FA5}">
                      <a16:colId xmlns:a16="http://schemas.microsoft.com/office/drawing/2014/main" val="779966008"/>
                    </a:ext>
                  </a:extLst>
                </a:gridCol>
                <a:gridCol w="1684086">
                  <a:extLst>
                    <a:ext uri="{9D8B030D-6E8A-4147-A177-3AD203B41FA5}">
                      <a16:colId xmlns:a16="http://schemas.microsoft.com/office/drawing/2014/main" val="2920265087"/>
                    </a:ext>
                  </a:extLst>
                </a:gridCol>
              </a:tblGrid>
              <a:tr h="370840">
                <a:tc>
                  <a:txBody>
                    <a:bodyPr/>
                    <a:lstStyle/>
                    <a:p>
                      <a:pPr algn="ctr"/>
                      <a:r>
                        <a:rPr lang="en-GB" sz="1800" dirty="0"/>
                        <a:t>#</a:t>
                      </a:r>
                    </a:p>
                  </a:txBody>
                  <a:tcPr anchor="ctr"/>
                </a:tc>
                <a:tc>
                  <a:txBody>
                    <a:bodyPr/>
                    <a:lstStyle/>
                    <a:p>
                      <a:pPr algn="ctr"/>
                      <a:r>
                        <a:rPr lang="en-GB" sz="18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8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6</a:t>
                      </a:r>
                    </a:p>
                  </a:txBody>
                  <a:tcPr>
                    <a:solidFill>
                      <a:schemeClr val="accent6"/>
                    </a:solidFill>
                  </a:tcPr>
                </a:tc>
                <a:tc>
                  <a:txBody>
                    <a:bodyPr/>
                    <a:lstStyle/>
                    <a:p>
                      <a:r>
                        <a:rPr lang="en-GB" sz="1800" dirty="0"/>
                        <a:t>Visualize Simulation Results (Ex: Passenger Flow Efficiency, Reduced Travel Time)</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Class Activity</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1306129236"/>
                  </a:ext>
                </a:extLst>
              </a:tr>
              <a:tr h="370840">
                <a:tc>
                  <a:txBody>
                    <a:bodyPr/>
                    <a:lstStyle/>
                    <a:p>
                      <a:pPr algn="ctr"/>
                      <a:r>
                        <a:rPr lang="en-GB" sz="1800" b="1" dirty="0"/>
                        <a:t>7</a:t>
                      </a:r>
                    </a:p>
                  </a:txBody>
                  <a:tcPr>
                    <a:solidFill>
                      <a:schemeClr val="tx2"/>
                    </a:solidFill>
                  </a:tcPr>
                </a:tc>
                <a:tc>
                  <a:txBody>
                    <a:bodyPr/>
                    <a:lstStyle/>
                    <a:p>
                      <a:r>
                        <a:rPr lang="en-GB" sz="1800" dirty="0"/>
                        <a:t>Discuss Opportunities Created by Smart Mobility Solutions with Success Stories of Smart Mobility</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1086492686"/>
                  </a:ext>
                </a:extLst>
              </a:tr>
              <a:tr h="370840">
                <a:tc>
                  <a:txBody>
                    <a:bodyPr/>
                    <a:lstStyle/>
                    <a:p>
                      <a:pPr algn="ctr"/>
                      <a:r>
                        <a:rPr lang="en-GB" sz="1800" b="1" dirty="0"/>
                        <a:t>8</a:t>
                      </a:r>
                    </a:p>
                  </a:txBody>
                  <a:tcPr>
                    <a:solidFill>
                      <a:srgbClr val="890F00"/>
                    </a:solidFill>
                  </a:tcPr>
                </a:tc>
                <a:tc>
                  <a:txBody>
                    <a:bodyPr/>
                    <a:lstStyle/>
                    <a:p>
                      <a:r>
                        <a:rPr lang="en-GB" sz="1800" dirty="0" err="1"/>
                        <a:t>Analyze</a:t>
                      </a:r>
                      <a:r>
                        <a:rPr lang="en-GB" sz="1800" dirty="0"/>
                        <a:t> Challenges in Implementation (Ex: Cost, Data Privacy, Infrastructure Requirements)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238364023"/>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6" name="object 2">
            <a:extLst>
              <a:ext uri="{FF2B5EF4-FFF2-40B4-BE49-F238E27FC236}">
                <a16:creationId xmlns:a16="http://schemas.microsoft.com/office/drawing/2014/main" id="{3C22366D-D282-77C6-F132-C12D53B3325A}"/>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spTree>
    <p:extLst>
      <p:ext uri="{BB962C8B-B14F-4D97-AF65-F5344CB8AC3E}">
        <p14:creationId xmlns:p14="http://schemas.microsoft.com/office/powerpoint/2010/main" val="337763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of Global Course Structure: Lab Series</a:t>
            </a:r>
          </a:p>
        </p:txBody>
      </p:sp>
    </p:spTree>
    <p:extLst>
      <p:ext uri="{BB962C8B-B14F-4D97-AF65-F5344CB8AC3E}">
        <p14:creationId xmlns:p14="http://schemas.microsoft.com/office/powerpoint/2010/main" val="2157255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398E8-7204-E82F-AFAD-94BC603F92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A51AF1-D2BA-4139-A27B-02CA1013ACF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Module 6 &gt; Lab 15:  Capstone Project and Presentation</a:t>
            </a:r>
          </a:p>
        </p:txBody>
      </p:sp>
      <p:sp>
        <p:nvSpPr>
          <p:cNvPr id="7" name="object 3">
            <a:extLst>
              <a:ext uri="{FF2B5EF4-FFF2-40B4-BE49-F238E27FC236}">
                <a16:creationId xmlns:a16="http://schemas.microsoft.com/office/drawing/2014/main" id="{8A4D04CB-365D-7CC7-3DBA-84C84038E06C}"/>
              </a:ext>
            </a:extLst>
          </p:cNvPr>
          <p:cNvSpPr txBox="1"/>
          <p:nvPr/>
        </p:nvSpPr>
        <p:spPr>
          <a:xfrm>
            <a:off x="733424" y="15660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Synthesize knowledge and skills acquired throughout the course.</a:t>
            </a:r>
          </a:p>
        </p:txBody>
      </p:sp>
      <p:graphicFrame>
        <p:nvGraphicFramePr>
          <p:cNvPr id="4" name="Table 3">
            <a:extLst>
              <a:ext uri="{FF2B5EF4-FFF2-40B4-BE49-F238E27FC236}">
                <a16:creationId xmlns:a16="http://schemas.microsoft.com/office/drawing/2014/main" id="{DC1DB47E-BCC8-D9A9-E778-19EE0D9CA941}"/>
              </a:ext>
            </a:extLst>
          </p:cNvPr>
          <p:cNvGraphicFramePr>
            <a:graphicFrameLocks noGrp="1"/>
          </p:cNvGraphicFramePr>
          <p:nvPr>
            <p:extLst>
              <p:ext uri="{D42A27DB-BD31-4B8C-83A1-F6EECF244321}">
                <p14:modId xmlns:p14="http://schemas.microsoft.com/office/powerpoint/2010/main" val="194831722"/>
              </p:ext>
            </p:extLst>
          </p:nvPr>
        </p:nvGraphicFramePr>
        <p:xfrm>
          <a:off x="726470" y="2019927"/>
          <a:ext cx="8100000" cy="3693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392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425751199"/>
                    </a:ext>
                  </a:extLst>
                </a:gridCol>
                <a:gridCol w="936000">
                  <a:extLst>
                    <a:ext uri="{9D8B030D-6E8A-4147-A177-3AD203B41FA5}">
                      <a16:colId xmlns:a16="http://schemas.microsoft.com/office/drawing/2014/main" val="261641220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Explain Project Expectations, Deliverables, and Assessment Criteria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endParaRPr lang="LID4096" sz="1800" b="1" dirty="0"/>
                    </a:p>
                  </a:txBody>
                  <a:tcPr>
                    <a:solidFill>
                      <a:schemeClr val="accent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Encourage Students to Choose a Specific Problem (Ex: Traffic Congestion, Emissions, Accessibility, AV, Etc) to Focus on</a:t>
                      </a:r>
                      <a:endParaRPr lang="LID4096" sz="1800" dirty="0"/>
                    </a:p>
                  </a:txBody>
                  <a:tcPr/>
                </a:tc>
                <a:tc>
                  <a:txBody>
                    <a:bodyPr/>
                    <a:lstStyle/>
                    <a:p>
                      <a:pPr algn="ctr"/>
                      <a:r>
                        <a:rPr lang="en-GB" sz="1800" dirty="0"/>
                        <a:t>Discussion</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3017565936"/>
                  </a:ext>
                </a:extLst>
              </a:tr>
              <a:tr h="370840">
                <a:tc>
                  <a:txBody>
                    <a:bodyPr/>
                    <a:lstStyle/>
                    <a:p>
                      <a:pPr algn="ctr"/>
                      <a:endParaRPr lang="en-GB" sz="1800" b="1" dirty="0"/>
                    </a:p>
                    <a:p>
                      <a:pPr algn="ctr"/>
                      <a:r>
                        <a:rPr lang="en-GB" sz="1800" b="1" dirty="0"/>
                        <a:t>3</a:t>
                      </a:r>
                    </a:p>
                  </a:txBody>
                  <a:tcPr>
                    <a:solidFill>
                      <a:schemeClr val="accent3"/>
                    </a:solidFill>
                  </a:tcPr>
                </a:tc>
                <a:tc>
                  <a:txBody>
                    <a:bodyPr/>
                    <a:lstStyle/>
                    <a:p>
                      <a:r>
                        <a:rPr lang="en-GB" sz="1800" dirty="0"/>
                        <a:t>10-20 minutes Presentation from Students.</a:t>
                      </a:r>
                    </a:p>
                    <a:p>
                      <a:r>
                        <a:rPr lang="en-GB" sz="1800" dirty="0"/>
                        <a:t>Post-Presentation Feedback from Lecturer - Technical Aspects, Use of Tools, Suggestions and Improvements, etc.</a:t>
                      </a:r>
                      <a:endParaRPr lang="LID4096" sz="1800" dirty="0"/>
                    </a:p>
                  </a:txBody>
                  <a:tcPr/>
                </a:tc>
                <a:tc>
                  <a:txBody>
                    <a:bodyPr/>
                    <a:lstStyle/>
                    <a:p>
                      <a:pPr algn="ctr"/>
                      <a:r>
                        <a:rPr lang="en-GB" sz="1800" dirty="0"/>
                        <a:t>Presentation</a:t>
                      </a:r>
                      <a:endParaRPr lang="LID4096" sz="1800" dirty="0"/>
                    </a:p>
                  </a:txBody>
                  <a:tcPr anchor="ctr"/>
                </a:tc>
                <a:tc>
                  <a:txBody>
                    <a:bodyPr/>
                    <a:lstStyle/>
                    <a:p>
                      <a:pPr algn="ctr"/>
                      <a:r>
                        <a:rPr lang="en-GB" sz="1800" dirty="0"/>
                        <a:t>Student</a:t>
                      </a:r>
                      <a:endParaRPr lang="LID4096" sz="1800" dirty="0"/>
                    </a:p>
                  </a:txBody>
                  <a:tcPr anchor="ctr"/>
                </a:tc>
                <a:tc>
                  <a:txBody>
                    <a:bodyPr/>
                    <a:lstStyle/>
                    <a:p>
                      <a:pPr algn="ctr"/>
                      <a:r>
                        <a:rPr lang="en-GB" sz="1800" dirty="0"/>
                        <a:t>200</a:t>
                      </a:r>
                      <a:endParaRPr lang="LID4096" sz="1800" dirty="0"/>
                    </a:p>
                  </a:txBody>
                  <a:tcPr anchor="ctr"/>
                </a:tc>
                <a:extLst>
                  <a:ext uri="{0D108BD9-81ED-4DB2-BD59-A6C34878D82A}">
                    <a16:rowId xmlns:a16="http://schemas.microsoft.com/office/drawing/2014/main" val="667188357"/>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225</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B62357FC-D318-7C26-18EE-3F86CF636004}"/>
              </a:ext>
            </a:extLst>
          </p:cNvPr>
          <p:cNvSpPr txBox="1"/>
          <p:nvPr/>
        </p:nvSpPr>
        <p:spPr>
          <a:xfrm>
            <a:off x="726470" y="5761895"/>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Provides guided analysis of studies (ex: transit expansion, ITS trials), highlighting outcomes and transferable methods.</a:t>
            </a:r>
          </a:p>
        </p:txBody>
      </p:sp>
      <p:sp>
        <p:nvSpPr>
          <p:cNvPr id="9" name="object 2">
            <a:extLst>
              <a:ext uri="{FF2B5EF4-FFF2-40B4-BE49-F238E27FC236}">
                <a16:creationId xmlns:a16="http://schemas.microsoft.com/office/drawing/2014/main" id="{4EA7D1F2-19DF-1457-9A66-524D45E21199}"/>
              </a:ext>
            </a:extLst>
          </p:cNvPr>
          <p:cNvSpPr txBox="1">
            <a:spLocks noGrp="1"/>
          </p:cNvSpPr>
          <p:nvPr>
            <p:ph type="title"/>
          </p:nvPr>
        </p:nvSpPr>
        <p:spPr>
          <a:xfrm>
            <a:off x="726470" y="417692"/>
            <a:ext cx="4559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Lab Content and Time Allocation</a:t>
            </a:r>
          </a:p>
        </p:txBody>
      </p:sp>
      <p:graphicFrame>
        <p:nvGraphicFramePr>
          <p:cNvPr id="2" name="Chart 1">
            <a:extLst>
              <a:ext uri="{FF2B5EF4-FFF2-40B4-BE49-F238E27FC236}">
                <a16:creationId xmlns:a16="http://schemas.microsoft.com/office/drawing/2014/main" id="{29CF6683-FE83-705C-A0B1-BB73ACB67203}"/>
              </a:ext>
            </a:extLst>
          </p:cNvPr>
          <p:cNvGraphicFramePr/>
          <p:nvPr>
            <p:extLst>
              <p:ext uri="{D42A27DB-BD31-4B8C-83A1-F6EECF244321}">
                <p14:modId xmlns:p14="http://schemas.microsoft.com/office/powerpoint/2010/main" val="1742379638"/>
              </p:ext>
            </p:extLst>
          </p:nvPr>
        </p:nvGraphicFramePr>
        <p:xfrm>
          <a:off x="7645424" y="1907739"/>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345675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15AAD-3CE4-134B-F468-56FC84C3A84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FA950DE-B046-1BB4-0908-9EC5C6270015}"/>
              </a:ext>
            </a:extLst>
          </p:cNvPr>
          <p:cNvSpPr txBox="1">
            <a:spLocks noGrp="1"/>
          </p:cNvSpPr>
          <p:nvPr>
            <p:ph type="title"/>
          </p:nvPr>
        </p:nvSpPr>
        <p:spPr>
          <a:xfrm>
            <a:off x="726471" y="417692"/>
            <a:ext cx="331213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Autonomous Cars - Video</a:t>
            </a:r>
          </a:p>
        </p:txBody>
      </p:sp>
      <p:sp>
        <p:nvSpPr>
          <p:cNvPr id="3" name="object 3">
            <a:extLst>
              <a:ext uri="{FF2B5EF4-FFF2-40B4-BE49-F238E27FC236}">
                <a16:creationId xmlns:a16="http://schemas.microsoft.com/office/drawing/2014/main" id="{0CFF6EED-6D51-341D-9B2B-D6194934FB3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The Magic of the Waymo Autonomous Cars:</a:t>
            </a:r>
          </a:p>
        </p:txBody>
      </p:sp>
      <p:sp>
        <p:nvSpPr>
          <p:cNvPr id="7" name="object 3">
            <a:extLst>
              <a:ext uri="{FF2B5EF4-FFF2-40B4-BE49-F238E27FC236}">
                <a16:creationId xmlns:a16="http://schemas.microsoft.com/office/drawing/2014/main" id="{B6258B54-467E-8272-8C67-F76D7207ABE3}"/>
              </a:ext>
            </a:extLst>
          </p:cNvPr>
          <p:cNvSpPr txBox="1"/>
          <p:nvPr/>
        </p:nvSpPr>
        <p:spPr>
          <a:xfrm>
            <a:off x="733424" y="1504760"/>
            <a:ext cx="10725152"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Waymo’s autonomous cars use lidar, cameras, and radar to safely sense, solve, and navigate complex driving environments.</a:t>
            </a:r>
          </a:p>
        </p:txBody>
      </p:sp>
      <p:pic>
        <p:nvPicPr>
          <p:cNvPr id="6" name="Online Media 5" title="Sense, Solve, and Go: The Magic of the Waymo Driver">
            <a:hlinkClick r:id="" action="ppaction://media"/>
            <a:extLst>
              <a:ext uri="{FF2B5EF4-FFF2-40B4-BE49-F238E27FC236}">
                <a16:creationId xmlns:a16="http://schemas.microsoft.com/office/drawing/2014/main" id="{56CBD356-FA8A-7F9D-6148-7A83373A272B}"/>
              </a:ext>
            </a:extLst>
          </p:cNvPr>
          <p:cNvPicPr>
            <a:picLocks noRot="1" noChangeAspect="1"/>
          </p:cNvPicPr>
          <p:nvPr>
            <a:videoFile r:link="rId1"/>
          </p:nvPr>
        </p:nvPicPr>
        <p:blipFill>
          <a:blip r:embed="rId3"/>
          <a:stretch>
            <a:fillRect/>
          </a:stretch>
        </p:blipFill>
        <p:spPr>
          <a:xfrm>
            <a:off x="733424" y="2207419"/>
            <a:ext cx="6992008" cy="3950494"/>
          </a:xfrm>
          <a:prstGeom prst="rect">
            <a:avLst/>
          </a:prstGeom>
        </p:spPr>
      </p:pic>
      <p:sp>
        <p:nvSpPr>
          <p:cNvPr id="8" name="object 3">
            <a:extLst>
              <a:ext uri="{FF2B5EF4-FFF2-40B4-BE49-F238E27FC236}">
                <a16:creationId xmlns:a16="http://schemas.microsoft.com/office/drawing/2014/main" id="{FDFEFF2F-6FEC-8A1E-93CF-FC2E1664F9CF}"/>
              </a:ext>
            </a:extLst>
          </p:cNvPr>
          <p:cNvSpPr txBox="1"/>
          <p:nvPr/>
        </p:nvSpPr>
        <p:spPr>
          <a:xfrm>
            <a:off x="7872413" y="2334142"/>
            <a:ext cx="3586162" cy="1162956"/>
          </a:xfrm>
          <a:prstGeom prst="rect">
            <a:avLst/>
          </a:prstGeom>
        </p:spPr>
        <p:txBody>
          <a:bodyPr vert="horz" wrap="square" lIns="0" tIns="16329" rIns="0" bIns="0" rtlCol="0">
            <a:spAutoFit/>
          </a:bodyPr>
          <a:lstStyle/>
          <a:p>
            <a:pPr marL="16328" lvl="0"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PTV Mobility </a:t>
            </a:r>
          </a:p>
          <a:p>
            <a:pPr marL="16328" lvl="0" defTabSz="1175644" hangingPunct="1">
              <a:lnSpc>
                <a:spcPct val="100000"/>
              </a:lnSpc>
              <a:spcBef>
                <a:spcPts val="129"/>
              </a:spcBef>
              <a:defRPr/>
            </a:pPr>
            <a:endParaRPr lang="en-GB" sz="1800" b="1" dirty="0">
              <a:solidFill>
                <a:sysClr val="windowText" lastClr="000000"/>
              </a:solidFill>
              <a:latin typeface="Arial"/>
              <a:cs typeface="Arial"/>
            </a:endParaRPr>
          </a:p>
          <a:p>
            <a:pPr marL="16328" lvl="0" defTabSz="1175644" hangingPunct="1">
              <a:lnSpc>
                <a:spcPct val="100000"/>
              </a:lnSpc>
              <a:spcBef>
                <a:spcPts val="129"/>
              </a:spcBef>
              <a:defRPr/>
            </a:pPr>
            <a:r>
              <a:rPr lang="en-GB" sz="1800" b="1" dirty="0">
                <a:solidFill>
                  <a:sysClr val="windowText" lastClr="000000"/>
                </a:solidFill>
                <a:latin typeface="Arial"/>
                <a:cs typeface="Arial"/>
              </a:rPr>
              <a:t>Video link:</a:t>
            </a:r>
          </a:p>
          <a:p>
            <a:pPr marL="16328" lvl="0" defTabSz="1175644" hangingPunct="1">
              <a:lnSpc>
                <a:spcPct val="100000"/>
              </a:lnSpc>
              <a:spcBef>
                <a:spcPts val="129"/>
              </a:spcBef>
              <a:defRPr/>
            </a:pPr>
            <a:r>
              <a:rPr lang="en-GB" sz="1800" i="1" dirty="0">
                <a:solidFill>
                  <a:sysClr val="windowText" lastClr="000000"/>
                </a:solidFill>
                <a:latin typeface="Arial"/>
                <a:cs typeface="Arial"/>
                <a:hlinkClick r:id="rId4"/>
              </a:rPr>
              <a:t>https://youtu.be/hA_-MkU0Nfw</a:t>
            </a:r>
            <a:endParaRPr lang="en-GB" sz="1800" i="1" dirty="0">
              <a:solidFill>
                <a:sysClr val="windowText" lastClr="000000"/>
              </a:solidFill>
              <a:latin typeface="Arial"/>
              <a:cs typeface="Arial"/>
            </a:endParaRPr>
          </a:p>
        </p:txBody>
      </p:sp>
    </p:spTree>
    <p:extLst>
      <p:ext uri="{BB962C8B-B14F-4D97-AF65-F5344CB8AC3E}">
        <p14:creationId xmlns:p14="http://schemas.microsoft.com/office/powerpoint/2010/main" val="113432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84DC-CFDC-D58D-4D91-EF03296069F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AA31E67-F6D9-1BF0-BCD9-2D03D7DD14E7}"/>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Expectations &amp; Support</a:t>
            </a:r>
          </a:p>
        </p:txBody>
      </p:sp>
    </p:spTree>
    <p:extLst>
      <p:ext uri="{BB962C8B-B14F-4D97-AF65-F5344CB8AC3E}">
        <p14:creationId xmlns:p14="http://schemas.microsoft.com/office/powerpoint/2010/main" val="2038713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AF81E-DB13-52DC-D44D-182AE8F92AE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37289D-263D-3D3E-8D0C-0AA05BB70F19}"/>
              </a:ext>
            </a:extLst>
          </p:cNvPr>
          <p:cNvSpPr txBox="1">
            <a:spLocks noGrp="1"/>
          </p:cNvSpPr>
          <p:nvPr>
            <p:ph type="title"/>
          </p:nvPr>
        </p:nvSpPr>
        <p:spPr>
          <a:xfrm>
            <a:off x="726470" y="417692"/>
            <a:ext cx="340738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5. Expectations &amp; Support</a:t>
            </a:r>
          </a:p>
        </p:txBody>
      </p:sp>
      <p:sp>
        <p:nvSpPr>
          <p:cNvPr id="3" name="object 3">
            <a:extLst>
              <a:ext uri="{FF2B5EF4-FFF2-40B4-BE49-F238E27FC236}">
                <a16:creationId xmlns:a16="http://schemas.microsoft.com/office/drawing/2014/main" id="{4B16D5A5-ACE0-59CE-AD1A-8681CE1B555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5.1 What We Expect from Students:</a:t>
            </a:r>
          </a:p>
        </p:txBody>
      </p:sp>
      <p:sp>
        <p:nvSpPr>
          <p:cNvPr id="7" name="object 3">
            <a:extLst>
              <a:ext uri="{FF2B5EF4-FFF2-40B4-BE49-F238E27FC236}">
                <a16:creationId xmlns:a16="http://schemas.microsoft.com/office/drawing/2014/main" id="{F85A9D62-6FCD-3047-AD6F-953DBD8B99A4}"/>
              </a:ext>
            </a:extLst>
          </p:cNvPr>
          <p:cNvSpPr txBox="1"/>
          <p:nvPr/>
        </p:nvSpPr>
        <p:spPr>
          <a:xfrm>
            <a:off x="733424" y="15660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During labs, we expect you to be fully involved in hands-on activities. Try to solve problems actively, work well with your classmates, and make honest efforts in all tasks. Labs are designed for beginners, so no prior coding knowledge is needed.</a:t>
            </a:r>
          </a:p>
        </p:txBody>
      </p:sp>
      <p:sp>
        <p:nvSpPr>
          <p:cNvPr id="9" name="object 3">
            <a:extLst>
              <a:ext uri="{FF2B5EF4-FFF2-40B4-BE49-F238E27FC236}">
                <a16:creationId xmlns:a16="http://schemas.microsoft.com/office/drawing/2014/main" id="{D6DCCB3C-2D43-48F3-2D2D-138D3760620F}"/>
              </a:ext>
            </a:extLst>
          </p:cNvPr>
          <p:cNvSpPr txBox="1"/>
          <p:nvPr/>
        </p:nvSpPr>
        <p:spPr>
          <a:xfrm>
            <a:off x="733424" y="2700337"/>
            <a:ext cx="10725152" cy="2093980"/>
          </a:xfrm>
          <a:prstGeom prst="rect">
            <a:avLst/>
          </a:prstGeom>
        </p:spPr>
        <p:txBody>
          <a:bodyPr vert="horz" wrap="square" lIns="0" tIns="16329" rIns="0" bIns="0" rtlCol="0">
            <a:spAutoFit/>
          </a:bodyPr>
          <a:lstStyle/>
          <a:p>
            <a:pPr marL="354013" defTabSz="1175644" hangingPunct="1">
              <a:lnSpc>
                <a:spcPct val="150000"/>
              </a:lnSpc>
              <a:spcBef>
                <a:spcPts val="129"/>
              </a:spcBef>
            </a:pPr>
            <a:r>
              <a:rPr lang="en-GB" sz="1800" dirty="0">
                <a:solidFill>
                  <a:sysClr val="windowText" lastClr="000000"/>
                </a:solidFill>
                <a:latin typeface="Arial"/>
                <a:cs typeface="Arial"/>
              </a:rPr>
              <a:t>✅ Full participation in lab activities</a:t>
            </a:r>
          </a:p>
          <a:p>
            <a:pPr marL="354013" defTabSz="1175644" hangingPunct="1">
              <a:lnSpc>
                <a:spcPct val="150000"/>
              </a:lnSpc>
              <a:spcBef>
                <a:spcPts val="129"/>
              </a:spcBef>
            </a:pPr>
            <a:r>
              <a:rPr lang="en-GB" sz="1800" dirty="0">
                <a:solidFill>
                  <a:sysClr val="windowText" lastClr="000000"/>
                </a:solidFill>
                <a:latin typeface="Arial"/>
                <a:cs typeface="Arial"/>
              </a:rPr>
              <a:t>✅ On-time completion of exercises</a:t>
            </a:r>
          </a:p>
          <a:p>
            <a:pPr marL="354013" defTabSz="1175644" hangingPunct="1">
              <a:lnSpc>
                <a:spcPct val="150000"/>
              </a:lnSpc>
              <a:spcBef>
                <a:spcPts val="129"/>
              </a:spcBef>
            </a:pPr>
            <a:r>
              <a:rPr lang="en-GB" sz="1800" dirty="0">
                <a:solidFill>
                  <a:sysClr val="windowText" lastClr="000000"/>
                </a:solidFill>
                <a:latin typeface="Arial"/>
                <a:cs typeface="Arial"/>
              </a:rPr>
              <a:t>✅ Teamwork and peer support</a:t>
            </a:r>
          </a:p>
          <a:p>
            <a:pPr marL="354013" defTabSz="1175644" hangingPunct="1">
              <a:lnSpc>
                <a:spcPct val="150000"/>
              </a:lnSpc>
              <a:spcBef>
                <a:spcPts val="129"/>
              </a:spcBef>
            </a:pPr>
            <a:r>
              <a:rPr lang="en-GB" sz="1800" dirty="0">
                <a:solidFill>
                  <a:sysClr val="windowText" lastClr="000000"/>
                </a:solidFill>
                <a:latin typeface="Arial"/>
                <a:cs typeface="Arial"/>
              </a:rPr>
              <a:t>✅ Willingness to learn by doing</a:t>
            </a:r>
          </a:p>
          <a:p>
            <a:pPr marL="354013" defTabSz="1175644" hangingPunct="1">
              <a:lnSpc>
                <a:spcPct val="150000"/>
              </a:lnSpc>
              <a:spcBef>
                <a:spcPts val="129"/>
              </a:spcBef>
            </a:pPr>
            <a:r>
              <a:rPr lang="en-GB" sz="1800" dirty="0">
                <a:solidFill>
                  <a:sysClr val="windowText" lastClr="000000"/>
                </a:solidFill>
                <a:latin typeface="Arial"/>
                <a:cs typeface="Arial"/>
              </a:rPr>
              <a:t>✅ Honest work on all lab tasks</a:t>
            </a:r>
          </a:p>
        </p:txBody>
      </p:sp>
    </p:spTree>
    <p:extLst>
      <p:ext uri="{BB962C8B-B14F-4D97-AF65-F5344CB8AC3E}">
        <p14:creationId xmlns:p14="http://schemas.microsoft.com/office/powerpoint/2010/main" val="15893253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4BA75-7AD7-110C-7AC9-4DDB5245F73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B5E3F79-5897-F621-2630-C5CA20417A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 What You Can Expect from Us:</a:t>
            </a:r>
          </a:p>
        </p:txBody>
      </p:sp>
      <p:sp>
        <p:nvSpPr>
          <p:cNvPr id="7" name="object 3">
            <a:extLst>
              <a:ext uri="{FF2B5EF4-FFF2-40B4-BE49-F238E27FC236}">
                <a16:creationId xmlns:a16="http://schemas.microsoft.com/office/drawing/2014/main" id="{56845798-A2D6-3DB3-4A76-40E7DDC1ABAE}"/>
              </a:ext>
            </a:extLst>
          </p:cNvPr>
          <p:cNvSpPr txBox="1"/>
          <p:nvPr/>
        </p:nvSpPr>
        <p:spPr>
          <a:xfrm>
            <a:off x="733424" y="2573925"/>
            <a:ext cx="10725152" cy="2093980"/>
          </a:xfrm>
          <a:prstGeom prst="rect">
            <a:avLst/>
          </a:prstGeom>
        </p:spPr>
        <p:txBody>
          <a:bodyPr vert="horz" wrap="square" lIns="0" tIns="16329" rIns="0" bIns="0" rtlCol="0">
            <a:spAutoFit/>
          </a:bodyPr>
          <a:lstStyle/>
          <a:p>
            <a:pPr marL="354013" defTabSz="1175644" hangingPunct="1">
              <a:lnSpc>
                <a:spcPct val="150000"/>
              </a:lnSpc>
              <a:spcBef>
                <a:spcPts val="129"/>
              </a:spcBef>
            </a:pPr>
            <a:r>
              <a:rPr lang="en-GB" sz="1800" dirty="0">
                <a:solidFill>
                  <a:sysClr val="windowText" lastClr="000000"/>
                </a:solidFill>
                <a:latin typeface="Arial"/>
                <a:cs typeface="Arial"/>
              </a:rPr>
              <a:t>✅ Step-by-step instructions for each lab</a:t>
            </a:r>
          </a:p>
          <a:p>
            <a:pPr marL="354013" defTabSz="1175644" hangingPunct="1">
              <a:lnSpc>
                <a:spcPct val="150000"/>
              </a:lnSpc>
              <a:spcBef>
                <a:spcPts val="129"/>
              </a:spcBef>
            </a:pPr>
            <a:r>
              <a:rPr lang="en-GB" sz="1800" dirty="0">
                <a:solidFill>
                  <a:sysClr val="windowText" lastClr="000000"/>
                </a:solidFill>
                <a:latin typeface="Arial"/>
                <a:cs typeface="Arial"/>
              </a:rPr>
              <a:t>✅ Beginner-friendly coding support</a:t>
            </a:r>
          </a:p>
          <a:p>
            <a:pPr marL="354013" defTabSz="1175644" hangingPunct="1">
              <a:lnSpc>
                <a:spcPct val="150000"/>
              </a:lnSpc>
              <a:spcBef>
                <a:spcPts val="129"/>
              </a:spcBef>
            </a:pPr>
            <a:r>
              <a:rPr lang="en-GB" sz="1800" dirty="0">
                <a:solidFill>
                  <a:sysClr val="windowText" lastClr="000000"/>
                </a:solidFill>
                <a:latin typeface="Arial"/>
                <a:cs typeface="Arial"/>
              </a:rPr>
              <a:t>✅ Lab templates and practice files</a:t>
            </a:r>
          </a:p>
          <a:p>
            <a:pPr marL="354013" defTabSz="1175644" hangingPunct="1">
              <a:lnSpc>
                <a:spcPct val="150000"/>
              </a:lnSpc>
              <a:spcBef>
                <a:spcPts val="129"/>
              </a:spcBef>
            </a:pPr>
            <a:r>
              <a:rPr lang="en-GB" sz="1800" dirty="0">
                <a:solidFill>
                  <a:sysClr val="windowText" lastClr="000000"/>
                </a:solidFill>
                <a:latin typeface="Arial"/>
                <a:cs typeface="Arial"/>
              </a:rPr>
              <a:t>✅ Supportive feedback and troubleshooting help</a:t>
            </a:r>
          </a:p>
          <a:p>
            <a:pPr marL="354013" defTabSz="1175644" hangingPunct="1">
              <a:lnSpc>
                <a:spcPct val="150000"/>
              </a:lnSpc>
              <a:spcBef>
                <a:spcPts val="129"/>
              </a:spcBef>
            </a:pPr>
            <a:r>
              <a:rPr lang="en-GB" sz="1800" dirty="0">
                <a:solidFill>
                  <a:sysClr val="windowText" lastClr="000000"/>
                </a:solidFill>
                <a:latin typeface="Arial"/>
                <a:cs typeface="Arial"/>
              </a:rPr>
              <a:t>✅ A safe space to experiment and make mistakes</a:t>
            </a:r>
          </a:p>
        </p:txBody>
      </p:sp>
      <p:sp>
        <p:nvSpPr>
          <p:cNvPr id="9" name="object 3">
            <a:extLst>
              <a:ext uri="{FF2B5EF4-FFF2-40B4-BE49-F238E27FC236}">
                <a16:creationId xmlns:a16="http://schemas.microsoft.com/office/drawing/2014/main" id="{BE644EAF-95BE-B845-7DAD-27B327916E54}"/>
              </a:ext>
            </a:extLst>
          </p:cNvPr>
          <p:cNvSpPr txBox="1"/>
          <p:nvPr/>
        </p:nvSpPr>
        <p:spPr>
          <a:xfrm>
            <a:off x="733424" y="15660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You can expect step-by-step lab instructions, supportive guidance, and beginner-friendly tools throughout each activity. We provide hands-on help, useful templates, and a comfortable space to practice, make mistakes, and grow your skills with confidence.</a:t>
            </a:r>
          </a:p>
        </p:txBody>
      </p:sp>
      <p:sp>
        <p:nvSpPr>
          <p:cNvPr id="6" name="object 2">
            <a:extLst>
              <a:ext uri="{FF2B5EF4-FFF2-40B4-BE49-F238E27FC236}">
                <a16:creationId xmlns:a16="http://schemas.microsoft.com/office/drawing/2014/main" id="{ECF756B9-AF9C-10E3-FB4A-0EE0E065649E}"/>
              </a:ext>
            </a:extLst>
          </p:cNvPr>
          <p:cNvSpPr txBox="1">
            <a:spLocks noGrp="1"/>
          </p:cNvSpPr>
          <p:nvPr>
            <p:ph type="title"/>
          </p:nvPr>
        </p:nvSpPr>
        <p:spPr>
          <a:xfrm>
            <a:off x="726470" y="417692"/>
            <a:ext cx="340738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5. Expectations &amp; Support</a:t>
            </a:r>
          </a:p>
        </p:txBody>
      </p:sp>
    </p:spTree>
    <p:extLst>
      <p:ext uri="{BB962C8B-B14F-4D97-AF65-F5344CB8AC3E}">
        <p14:creationId xmlns:p14="http://schemas.microsoft.com/office/powerpoint/2010/main" val="3902656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GB" sz="3200" b="1" dirty="0">
                <a:solidFill>
                  <a:schemeClr val="bg1"/>
                </a:solidFill>
              </a:rPr>
              <a:t>References</a:t>
            </a:r>
          </a:p>
        </p:txBody>
      </p:sp>
    </p:spTree>
    <p:extLst>
      <p:ext uri="{BB962C8B-B14F-4D97-AF65-F5344CB8AC3E}">
        <p14:creationId xmlns:p14="http://schemas.microsoft.com/office/powerpoint/2010/main" val="1162155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Reference Textbooks:</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583310"/>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b="1" i="1" dirty="0">
                <a:solidFill>
                  <a:sysClr val="windowText" lastClr="000000"/>
                </a:solidFill>
                <a:latin typeface="Arial"/>
                <a:cs typeface="Arial"/>
              </a:rPr>
              <a:t>“Python for Data Analysis” </a:t>
            </a:r>
            <a:r>
              <a:rPr lang="en-GB" sz="1800" dirty="0">
                <a:solidFill>
                  <a:sysClr val="windowText" lastClr="000000"/>
                </a:solidFill>
                <a:latin typeface="Arial"/>
                <a:cs typeface="Arial"/>
              </a:rPr>
              <a:t>– Wes McKinney</a:t>
            </a:r>
          </a:p>
          <a:p>
            <a:pPr marL="269875" lvl="1" indent="-254000" defTabSz="1175644" hangingPunct="1">
              <a:lnSpc>
                <a:spcPct val="100000"/>
              </a:lnSpc>
              <a:spcBef>
                <a:spcPts val="129"/>
              </a:spcBef>
              <a:buFont typeface="+mj-lt"/>
              <a:buAutoNum type="arabicPeriod"/>
            </a:pPr>
            <a:r>
              <a:rPr lang="en-GB" sz="1800" b="1" i="1" dirty="0">
                <a:solidFill>
                  <a:sysClr val="windowText" lastClr="000000"/>
                </a:solidFill>
                <a:latin typeface="Arial"/>
                <a:cs typeface="Arial"/>
              </a:rPr>
              <a:t>“Data Science for Transportation”</a:t>
            </a:r>
            <a:r>
              <a:rPr lang="en-GB" sz="1800" dirty="0">
                <a:solidFill>
                  <a:sysClr val="windowText" lastClr="000000"/>
                </a:solidFill>
                <a:latin typeface="Arial"/>
                <a:cs typeface="Arial"/>
              </a:rPr>
              <a:t> – </a:t>
            </a:r>
            <a:r>
              <a:rPr lang="en-GB" sz="1800" dirty="0" err="1">
                <a:solidFill>
                  <a:sysClr val="windowText" lastClr="000000"/>
                </a:solidFill>
                <a:latin typeface="Arial"/>
                <a:cs typeface="Arial"/>
              </a:rPr>
              <a:t>Mashrur</a:t>
            </a:r>
            <a:r>
              <a:rPr lang="en-GB" sz="1800" dirty="0">
                <a:solidFill>
                  <a:sysClr val="windowText" lastClr="000000"/>
                </a:solidFill>
                <a:latin typeface="Arial"/>
                <a:cs typeface="Arial"/>
              </a:rPr>
              <a:t> A. Chowdhury, Amy Apon, Asad J. Khattak</a:t>
            </a: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References</a:t>
            </a:r>
          </a:p>
        </p:txBody>
      </p:sp>
      <p:sp>
        <p:nvSpPr>
          <p:cNvPr id="7" name="object 3">
            <a:extLst>
              <a:ext uri="{FF2B5EF4-FFF2-40B4-BE49-F238E27FC236}">
                <a16:creationId xmlns:a16="http://schemas.microsoft.com/office/drawing/2014/main" id="{19D43C1D-C1C0-67A2-4E06-736CD7CB0B9F}"/>
              </a:ext>
            </a:extLst>
          </p:cNvPr>
          <p:cNvSpPr txBox="1"/>
          <p:nvPr/>
        </p:nvSpPr>
        <p:spPr>
          <a:xfrm>
            <a:off x="726470" y="304852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Tutorials:</a:t>
            </a:r>
          </a:p>
        </p:txBody>
      </p:sp>
      <p:sp>
        <p:nvSpPr>
          <p:cNvPr id="9" name="object 3">
            <a:extLst>
              <a:ext uri="{FF2B5EF4-FFF2-40B4-BE49-F238E27FC236}">
                <a16:creationId xmlns:a16="http://schemas.microsoft.com/office/drawing/2014/main" id="{946A308E-8986-4FB1-5F20-D0F6CCF75F58}"/>
              </a:ext>
            </a:extLst>
          </p:cNvPr>
          <p:cNvSpPr txBox="1"/>
          <p:nvPr/>
        </p:nvSpPr>
        <p:spPr>
          <a:xfrm>
            <a:off x="726469" y="3538247"/>
            <a:ext cx="10725152" cy="1993953"/>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W3 Schools </a:t>
            </a:r>
            <a:r>
              <a:rPr lang="en-GB" sz="1800" dirty="0">
                <a:solidFill>
                  <a:sysClr val="windowText" lastClr="000000"/>
                </a:solidFill>
                <a:latin typeface="Arial"/>
                <a:cs typeface="Arial"/>
              </a:rPr>
              <a:t>Tutorials: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3"/>
              </a:rPr>
              <a:t>https://www.w3schools.com/</a:t>
            </a:r>
            <a:endParaRPr lang="en-GB" sz="1800" i="1" dirty="0">
              <a:solidFill>
                <a:sysClr val="windowText" lastClr="000000"/>
              </a:solidFill>
              <a:latin typeface="Arial"/>
              <a:cs typeface="Arial"/>
            </a:endParaRPr>
          </a:p>
          <a:p>
            <a:pPr marL="269875" lvl="1" indent="-2540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 to Z video tutorials for </a:t>
            </a:r>
            <a:r>
              <a:rPr lang="en-GB" sz="1800" b="1" dirty="0">
                <a:solidFill>
                  <a:sysClr val="windowText" lastClr="000000"/>
                </a:solidFill>
                <a:latin typeface="Arial"/>
                <a:cs typeface="Arial"/>
              </a:rPr>
              <a:t>VISSIM</a:t>
            </a:r>
            <a:r>
              <a:rPr lang="en-GB" sz="1800" dirty="0">
                <a:solidFill>
                  <a:sysClr val="windowText" lastClr="000000"/>
                </a:solidFill>
                <a:latin typeface="Arial"/>
                <a:cs typeface="Arial"/>
              </a:rPr>
              <a:t> from </a:t>
            </a:r>
            <a:r>
              <a:rPr lang="en-GB" sz="1800" b="1" dirty="0">
                <a:solidFill>
                  <a:sysClr val="windowText" lastClr="000000"/>
                </a:solidFill>
                <a:latin typeface="Arial"/>
                <a:cs typeface="Arial"/>
              </a:rPr>
              <a:t>PTV Group</a:t>
            </a:r>
            <a:r>
              <a:rPr lang="en-GB" sz="1800" dirty="0">
                <a:solidFill>
                  <a:sysClr val="windowText" lastClr="000000"/>
                </a:solidFill>
                <a:latin typeface="Arial"/>
                <a:cs typeface="Arial"/>
              </a:rPr>
              <a:t>: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4"/>
              </a:rPr>
              <a:t>https://us-resources.ptvgroup.com/en-us/ptv-academy/getting-to-know-ptv-vissim</a:t>
            </a:r>
            <a:endParaRPr lang="en-GB" sz="1800" i="1" dirty="0">
              <a:solidFill>
                <a:sysClr val="windowText" lastClr="000000"/>
              </a:solidFill>
              <a:latin typeface="Arial"/>
              <a:cs typeface="Arial"/>
            </a:endParaRPr>
          </a:p>
          <a:p>
            <a:pPr marL="269875" lvl="1" indent="-2540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MATLAB</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Simulink</a:t>
            </a:r>
            <a:r>
              <a:rPr lang="en-GB" sz="1800" dirty="0">
                <a:solidFill>
                  <a:sysClr val="windowText" lastClr="000000"/>
                </a:solidFill>
                <a:latin typeface="Arial"/>
                <a:cs typeface="Arial"/>
              </a:rPr>
              <a:t> tutorials from </a:t>
            </a:r>
            <a:r>
              <a:rPr lang="en-GB" sz="1800" b="1" dirty="0">
                <a:solidFill>
                  <a:sysClr val="windowText" lastClr="000000"/>
                </a:solidFill>
                <a:latin typeface="Arial"/>
                <a:cs typeface="Arial"/>
              </a:rPr>
              <a:t>MathWorks</a:t>
            </a:r>
            <a:r>
              <a:rPr lang="en-GB" sz="1800" dirty="0">
                <a:solidFill>
                  <a:sysClr val="windowText" lastClr="000000"/>
                </a:solidFill>
                <a:latin typeface="Arial"/>
                <a:cs typeface="Arial"/>
              </a:rPr>
              <a:t>: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5"/>
              </a:rPr>
              <a:t>https://de.mathworks.com/support/learn-with-matlab-tutorials.html</a:t>
            </a:r>
            <a:endParaRPr lang="en-GB" sz="1800" i="1" dirty="0">
              <a:solidFill>
                <a:sysClr val="windowText" lastClr="000000"/>
              </a:solidFill>
              <a:latin typeface="Arial"/>
              <a:cs typeface="Arial"/>
            </a:endParaRPr>
          </a:p>
          <a:p>
            <a:pPr marL="269875" lvl="1" indent="-254000" defTabSz="1175644" hangingPunct="1">
              <a:lnSpc>
                <a:spcPct val="100000"/>
              </a:lnSpc>
              <a:spcBef>
                <a:spcPts val="129"/>
              </a:spcBef>
              <a:buFont typeface="+mj-lt"/>
              <a:buAutoNum type="arabicPeriod"/>
            </a:pPr>
            <a:endParaRPr lang="en-GB" sz="1800" i="1" dirty="0">
              <a:solidFill>
                <a:sysClr val="windowText" lastClr="000000"/>
              </a:solidFill>
              <a:latin typeface="Arial"/>
              <a:cs typeface="Arial"/>
            </a:endParaRPr>
          </a:p>
        </p:txBody>
      </p:sp>
    </p:spTree>
    <p:extLst>
      <p:ext uri="{BB962C8B-B14F-4D97-AF65-F5344CB8AC3E}">
        <p14:creationId xmlns:p14="http://schemas.microsoft.com/office/powerpoint/2010/main" val="1283558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F65D-CFEA-26F8-248A-02CB3D3A2C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2B4B7A3-AABB-CB43-B664-17FBB3943F0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Global Overview &amp; Objectives</a:t>
            </a:r>
          </a:p>
        </p:txBody>
      </p:sp>
      <p:sp>
        <p:nvSpPr>
          <p:cNvPr id="7" name="object 3">
            <a:extLst>
              <a:ext uri="{FF2B5EF4-FFF2-40B4-BE49-F238E27FC236}">
                <a16:creationId xmlns:a16="http://schemas.microsoft.com/office/drawing/2014/main" id="{1DF8A56E-50DA-1DA4-4A39-DD1A5F2DCC53}"/>
              </a:ext>
            </a:extLst>
          </p:cNvPr>
          <p:cNvSpPr txBox="1"/>
          <p:nvPr/>
        </p:nvSpPr>
        <p:spPr>
          <a:xfrm>
            <a:off x="733424" y="1569219"/>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lab sessions offer practical, hands-on experience in transport research. You’ll work with real datasets and use tools like Python, VISSIM, and GIS to clean, visualize, and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transport data. Each lab builds your skills step by step, from basic data handling to advanced simulations, helping you connect theory to practice and prepare for real-world transport analysis.</a:t>
            </a:r>
          </a:p>
        </p:txBody>
      </p:sp>
      <p:sp>
        <p:nvSpPr>
          <p:cNvPr id="4" name="object 3">
            <a:extLst>
              <a:ext uri="{FF2B5EF4-FFF2-40B4-BE49-F238E27FC236}">
                <a16:creationId xmlns:a16="http://schemas.microsoft.com/office/drawing/2014/main" id="{7B3AACD3-8D7B-98DF-81DA-31DE53A3FB05}"/>
              </a:ext>
            </a:extLst>
          </p:cNvPr>
          <p:cNvSpPr txBox="1"/>
          <p:nvPr/>
        </p:nvSpPr>
        <p:spPr>
          <a:xfrm>
            <a:off x="733424" y="3422580"/>
            <a:ext cx="11100572" cy="2093980"/>
          </a:xfrm>
          <a:prstGeom prst="rect">
            <a:avLst/>
          </a:prstGeom>
        </p:spPr>
        <p:txBody>
          <a:bodyPr vert="horz" wrap="square" lIns="0" tIns="16329" rIns="0" bIns="0" rtlCol="0">
            <a:spAutoFit/>
          </a:bodyPr>
          <a:lstStyle/>
          <a:p>
            <a:pPr marL="354013" defTabSz="1175644" hangingPunct="1">
              <a:lnSpc>
                <a:spcPct val="150000"/>
              </a:lnSpc>
              <a:spcBef>
                <a:spcPts val="129"/>
              </a:spcBef>
            </a:pPr>
            <a:r>
              <a:rPr lang="en-GB" sz="1800" dirty="0">
                <a:solidFill>
                  <a:sysClr val="windowText" lastClr="000000"/>
                </a:solidFill>
                <a:latin typeface="Arial"/>
                <a:cs typeface="Arial"/>
              </a:rPr>
              <a:t>✅ Gain hands-on experience in cleaning, transforming, and visualizing transport datasets.</a:t>
            </a:r>
          </a:p>
          <a:p>
            <a:pPr marL="354013" defTabSz="1175644" hangingPunct="1">
              <a:lnSpc>
                <a:spcPct val="150000"/>
              </a:lnSpc>
              <a:spcBef>
                <a:spcPts val="129"/>
              </a:spcBef>
            </a:pPr>
            <a:r>
              <a:rPr lang="en-GB" sz="1800" dirty="0">
                <a:solidFill>
                  <a:sysClr val="windowText" lastClr="000000"/>
                </a:solidFill>
                <a:latin typeface="Arial"/>
                <a:cs typeface="Arial"/>
              </a:rPr>
              <a:t>✅ Apply Python, MATLAB, VISSIM, and GIS tools to solve practical transport problems.</a:t>
            </a:r>
          </a:p>
          <a:p>
            <a:pPr marL="354013" defTabSz="1175644" hangingPunct="1">
              <a:lnSpc>
                <a:spcPct val="150000"/>
              </a:lnSpc>
              <a:spcBef>
                <a:spcPts val="129"/>
              </a:spcBef>
            </a:pPr>
            <a:r>
              <a:rPr lang="en-GB" sz="1800" dirty="0">
                <a:solidFill>
                  <a:sysClr val="windowText" lastClr="000000"/>
                </a:solidFill>
                <a:latin typeface="Arial"/>
                <a:cs typeface="Arial"/>
              </a:rPr>
              <a:t>✅ Build and simulate traffic flow models and public transport systems.</a:t>
            </a:r>
          </a:p>
          <a:p>
            <a:pPr marL="354013" defTabSz="1175644" hangingPunct="1">
              <a:lnSpc>
                <a:spcPct val="150000"/>
              </a:lnSpc>
              <a:spcBef>
                <a:spcPts val="129"/>
              </a:spcBef>
            </a:pP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performance metrics like congestion, delays, and travel demand through simulations.</a:t>
            </a:r>
          </a:p>
          <a:p>
            <a:pPr marL="354013" defTabSz="1175644" hangingPunct="1">
              <a:lnSpc>
                <a:spcPct val="150000"/>
              </a:lnSpc>
              <a:spcBef>
                <a:spcPts val="129"/>
              </a:spcBef>
            </a:pPr>
            <a:r>
              <a:rPr lang="en-GB" sz="1800" dirty="0">
                <a:solidFill>
                  <a:sysClr val="windowText" lastClr="000000"/>
                </a:solidFill>
                <a:latin typeface="Arial"/>
                <a:cs typeface="Arial"/>
              </a:rPr>
              <a:t>✅ Evaluate real-world transport solutions using environmental, cost-benefit, and equity analysis.</a:t>
            </a:r>
          </a:p>
        </p:txBody>
      </p:sp>
      <p:sp>
        <p:nvSpPr>
          <p:cNvPr id="9" name="object 3">
            <a:extLst>
              <a:ext uri="{FF2B5EF4-FFF2-40B4-BE49-F238E27FC236}">
                <a16:creationId xmlns:a16="http://schemas.microsoft.com/office/drawing/2014/main" id="{A0D78C68-53F1-B1DF-21AC-08AF061D7B42}"/>
              </a:ext>
            </a:extLst>
          </p:cNvPr>
          <p:cNvSpPr txBox="1"/>
          <p:nvPr/>
        </p:nvSpPr>
        <p:spPr>
          <a:xfrm>
            <a:off x="733424" y="301980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Course Competencies:</a:t>
            </a:r>
          </a:p>
        </p:txBody>
      </p:sp>
      <p:sp>
        <p:nvSpPr>
          <p:cNvPr id="8" name="object 2">
            <a:extLst>
              <a:ext uri="{FF2B5EF4-FFF2-40B4-BE49-F238E27FC236}">
                <a16:creationId xmlns:a16="http://schemas.microsoft.com/office/drawing/2014/main" id="{20182B97-342A-5809-E184-579260ADD17A}"/>
              </a:ext>
            </a:extLst>
          </p:cNvPr>
          <p:cNvSpPr txBox="1">
            <a:spLocks noGrp="1"/>
          </p:cNvSpPr>
          <p:nvPr>
            <p:ph type="title"/>
          </p:nvPr>
        </p:nvSpPr>
        <p:spPr>
          <a:xfrm>
            <a:off x="726470" y="417692"/>
            <a:ext cx="60839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Introduction of Global Course Structure: Labs</a:t>
            </a:r>
          </a:p>
        </p:txBody>
      </p:sp>
    </p:spTree>
    <p:extLst>
      <p:ext uri="{BB962C8B-B14F-4D97-AF65-F5344CB8AC3E}">
        <p14:creationId xmlns:p14="http://schemas.microsoft.com/office/powerpoint/2010/main" val="2767051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70053-09B3-6BAA-0582-FB3D770FC3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C936EF-641A-62D1-C1F1-606DDFB389DD}"/>
              </a:ext>
            </a:extLst>
          </p:cNvPr>
          <p:cNvSpPr txBox="1">
            <a:spLocks noGrp="1"/>
          </p:cNvSpPr>
          <p:nvPr>
            <p:ph type="title"/>
          </p:nvPr>
        </p:nvSpPr>
        <p:spPr>
          <a:xfrm>
            <a:off x="726470" y="417692"/>
            <a:ext cx="67697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Introduction of Global Course Structure: Lab Series</a:t>
            </a:r>
          </a:p>
        </p:txBody>
      </p:sp>
      <p:sp>
        <p:nvSpPr>
          <p:cNvPr id="3" name="object 3">
            <a:extLst>
              <a:ext uri="{FF2B5EF4-FFF2-40B4-BE49-F238E27FC236}">
                <a16:creationId xmlns:a16="http://schemas.microsoft.com/office/drawing/2014/main" id="{3E1D50A9-B8A8-8C99-5332-7E18A70C4EF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1.2 Global Course Structure Diagram: Lab Series</a:t>
            </a:r>
          </a:p>
        </p:txBody>
      </p:sp>
      <p:sp>
        <p:nvSpPr>
          <p:cNvPr id="4" name="Rectangle: Rounded Corners 3">
            <a:extLst>
              <a:ext uri="{FF2B5EF4-FFF2-40B4-BE49-F238E27FC236}">
                <a16:creationId xmlns:a16="http://schemas.microsoft.com/office/drawing/2014/main" id="{8713109D-6B88-E2C7-20A5-6DDEAEB1B075}"/>
              </a:ext>
            </a:extLst>
          </p:cNvPr>
          <p:cNvSpPr/>
          <p:nvPr/>
        </p:nvSpPr>
        <p:spPr>
          <a:xfrm>
            <a:off x="4257573" y="1557364"/>
            <a:ext cx="3676851" cy="4523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800" b="1" dirty="0"/>
              <a:t> Transport Research and Analysis</a:t>
            </a:r>
          </a:p>
        </p:txBody>
      </p:sp>
      <p:sp>
        <p:nvSpPr>
          <p:cNvPr id="5" name="Rectangle: Rounded Corners 4">
            <a:extLst>
              <a:ext uri="{FF2B5EF4-FFF2-40B4-BE49-F238E27FC236}">
                <a16:creationId xmlns:a16="http://schemas.microsoft.com/office/drawing/2014/main" id="{140234CE-EA89-9EF9-A97D-72C4ECBF5C52}"/>
              </a:ext>
            </a:extLst>
          </p:cNvPr>
          <p:cNvSpPr/>
          <p:nvPr/>
        </p:nvSpPr>
        <p:spPr>
          <a:xfrm>
            <a:off x="726470" y="2712170"/>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1</a:t>
            </a:r>
            <a:endParaRPr lang="LID4096" sz="1700" b="1" dirty="0"/>
          </a:p>
        </p:txBody>
      </p:sp>
      <p:sp>
        <p:nvSpPr>
          <p:cNvPr id="6" name="Rectangle: Rounded Corners 5">
            <a:extLst>
              <a:ext uri="{FF2B5EF4-FFF2-40B4-BE49-F238E27FC236}">
                <a16:creationId xmlns:a16="http://schemas.microsoft.com/office/drawing/2014/main" id="{36651C29-C037-F0BF-E44C-098CE4C0B4F6}"/>
              </a:ext>
            </a:extLst>
          </p:cNvPr>
          <p:cNvSpPr/>
          <p:nvPr/>
        </p:nvSpPr>
        <p:spPr>
          <a:xfrm>
            <a:off x="2577578" y="2709738"/>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2</a:t>
            </a:r>
            <a:endParaRPr lang="LID4096" sz="1700" b="1" dirty="0"/>
          </a:p>
        </p:txBody>
      </p:sp>
      <p:sp>
        <p:nvSpPr>
          <p:cNvPr id="7" name="Rectangle: Rounded Corners 6">
            <a:extLst>
              <a:ext uri="{FF2B5EF4-FFF2-40B4-BE49-F238E27FC236}">
                <a16:creationId xmlns:a16="http://schemas.microsoft.com/office/drawing/2014/main" id="{16A72BFA-5223-AD86-DAC4-9CBC271C24C8}"/>
              </a:ext>
            </a:extLst>
          </p:cNvPr>
          <p:cNvSpPr/>
          <p:nvPr/>
        </p:nvSpPr>
        <p:spPr>
          <a:xfrm>
            <a:off x="4428686" y="2712170"/>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3</a:t>
            </a:r>
            <a:endParaRPr lang="LID4096" sz="1700" b="1" dirty="0"/>
          </a:p>
        </p:txBody>
      </p:sp>
      <p:sp>
        <p:nvSpPr>
          <p:cNvPr id="8" name="Rectangle: Rounded Corners 7">
            <a:extLst>
              <a:ext uri="{FF2B5EF4-FFF2-40B4-BE49-F238E27FC236}">
                <a16:creationId xmlns:a16="http://schemas.microsoft.com/office/drawing/2014/main" id="{C69FB77B-987F-A501-F180-91F2157DD42F}"/>
              </a:ext>
            </a:extLst>
          </p:cNvPr>
          <p:cNvSpPr/>
          <p:nvPr/>
        </p:nvSpPr>
        <p:spPr>
          <a:xfrm>
            <a:off x="6401100" y="2712170"/>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4</a:t>
            </a:r>
            <a:endParaRPr lang="LID4096" sz="1700" b="1" dirty="0"/>
          </a:p>
        </p:txBody>
      </p:sp>
      <p:sp>
        <p:nvSpPr>
          <p:cNvPr id="9" name="Rectangle: Rounded Corners 8">
            <a:extLst>
              <a:ext uri="{FF2B5EF4-FFF2-40B4-BE49-F238E27FC236}">
                <a16:creationId xmlns:a16="http://schemas.microsoft.com/office/drawing/2014/main" id="{DEF98B1F-D205-4821-5CEC-AB85076AB3F5}"/>
              </a:ext>
            </a:extLst>
          </p:cNvPr>
          <p:cNvSpPr/>
          <p:nvPr/>
        </p:nvSpPr>
        <p:spPr>
          <a:xfrm>
            <a:off x="8252210" y="2709738"/>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5</a:t>
            </a:r>
            <a:endParaRPr lang="LID4096" sz="1700" b="1" dirty="0"/>
          </a:p>
        </p:txBody>
      </p:sp>
      <p:sp>
        <p:nvSpPr>
          <p:cNvPr id="10" name="Rectangle: Rounded Corners 9">
            <a:extLst>
              <a:ext uri="{FF2B5EF4-FFF2-40B4-BE49-F238E27FC236}">
                <a16:creationId xmlns:a16="http://schemas.microsoft.com/office/drawing/2014/main" id="{BBCB5ACA-7EDE-4DB7-8209-EC49395A13A8}"/>
              </a:ext>
            </a:extLst>
          </p:cNvPr>
          <p:cNvSpPr/>
          <p:nvPr/>
        </p:nvSpPr>
        <p:spPr>
          <a:xfrm>
            <a:off x="10096364" y="2709738"/>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6</a:t>
            </a:r>
            <a:endParaRPr lang="LID4096" sz="1700" b="1" dirty="0"/>
          </a:p>
        </p:txBody>
      </p:sp>
      <p:sp>
        <p:nvSpPr>
          <p:cNvPr id="11" name="Rectangle: Rounded Corners 10">
            <a:extLst>
              <a:ext uri="{FF2B5EF4-FFF2-40B4-BE49-F238E27FC236}">
                <a16:creationId xmlns:a16="http://schemas.microsoft.com/office/drawing/2014/main" id="{2D7BB8F4-66CF-AD72-7337-B6A5F08A5739}"/>
              </a:ext>
            </a:extLst>
          </p:cNvPr>
          <p:cNvSpPr/>
          <p:nvPr/>
        </p:nvSpPr>
        <p:spPr>
          <a:xfrm>
            <a:off x="1106905"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a:t>
            </a:r>
            <a:endParaRPr lang="LID4096" sz="1400" dirty="0"/>
          </a:p>
        </p:txBody>
      </p:sp>
      <p:sp>
        <p:nvSpPr>
          <p:cNvPr id="12" name="Rectangle: Rounded Corners 11">
            <a:extLst>
              <a:ext uri="{FF2B5EF4-FFF2-40B4-BE49-F238E27FC236}">
                <a16:creationId xmlns:a16="http://schemas.microsoft.com/office/drawing/2014/main" id="{AF4501B0-1C85-5010-D266-C1C163DC95AA}"/>
              </a:ext>
            </a:extLst>
          </p:cNvPr>
          <p:cNvSpPr/>
          <p:nvPr/>
        </p:nvSpPr>
        <p:spPr>
          <a:xfrm>
            <a:off x="1106905"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2</a:t>
            </a:r>
            <a:endParaRPr lang="LID4096" sz="1400" dirty="0"/>
          </a:p>
        </p:txBody>
      </p:sp>
      <p:cxnSp>
        <p:nvCxnSpPr>
          <p:cNvPr id="17" name="Straight Connector 16">
            <a:extLst>
              <a:ext uri="{FF2B5EF4-FFF2-40B4-BE49-F238E27FC236}">
                <a16:creationId xmlns:a16="http://schemas.microsoft.com/office/drawing/2014/main" id="{6C6A94DA-C835-CF13-686F-95A647A6F430}"/>
              </a:ext>
            </a:extLst>
          </p:cNvPr>
          <p:cNvCxnSpPr>
            <a:cxnSpLocks/>
            <a:stCxn id="4" idx="2"/>
          </p:cNvCxnSpPr>
          <p:nvPr/>
        </p:nvCxnSpPr>
        <p:spPr>
          <a:xfrm>
            <a:off x="6095999" y="2009751"/>
            <a:ext cx="0" cy="34600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45C2D066-009E-37A0-9F7D-3D3E4B385388}"/>
              </a:ext>
            </a:extLst>
          </p:cNvPr>
          <p:cNvCxnSpPr>
            <a:endCxn id="5" idx="0"/>
          </p:cNvCxnSpPr>
          <p:nvPr/>
        </p:nvCxnSpPr>
        <p:spPr>
          <a:xfrm rot="10800000" flipV="1">
            <a:off x="1407577" y="2358190"/>
            <a:ext cx="4688423" cy="353979"/>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11F97832-5549-04D4-4B60-6AF32FC6AF0E}"/>
              </a:ext>
            </a:extLst>
          </p:cNvPr>
          <p:cNvCxnSpPr>
            <a:endCxn id="10" idx="0"/>
          </p:cNvCxnSpPr>
          <p:nvPr/>
        </p:nvCxnSpPr>
        <p:spPr>
          <a:xfrm>
            <a:off x="6095999" y="2358191"/>
            <a:ext cx="4681471" cy="351547"/>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626A7C2-13A0-D8B9-FDA1-D5DE03DEF3C5}"/>
              </a:ext>
            </a:extLst>
          </p:cNvPr>
          <p:cNvCxnSpPr>
            <a:endCxn id="9" idx="0"/>
          </p:cNvCxnSpPr>
          <p:nvPr/>
        </p:nvCxnSpPr>
        <p:spPr>
          <a:xfrm>
            <a:off x="8933316" y="2358190"/>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566B451-8A12-1228-3C86-C1F54C8EF36F}"/>
              </a:ext>
            </a:extLst>
          </p:cNvPr>
          <p:cNvCxnSpPr/>
          <p:nvPr/>
        </p:nvCxnSpPr>
        <p:spPr>
          <a:xfrm>
            <a:off x="7081673" y="2355758"/>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1F0A8E8-DA9C-8873-BA40-E28F6F6BBFA7}"/>
              </a:ext>
            </a:extLst>
          </p:cNvPr>
          <p:cNvCxnSpPr/>
          <p:nvPr/>
        </p:nvCxnSpPr>
        <p:spPr>
          <a:xfrm>
            <a:off x="5109792" y="2358190"/>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F811CF3-1562-FC22-3B3B-2451AFFC3A9D}"/>
              </a:ext>
            </a:extLst>
          </p:cNvPr>
          <p:cNvCxnSpPr/>
          <p:nvPr/>
        </p:nvCxnSpPr>
        <p:spPr>
          <a:xfrm>
            <a:off x="3255857" y="2358190"/>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5076640D-A4B5-7B3E-3DDF-A5A5B6F66BA4}"/>
              </a:ext>
            </a:extLst>
          </p:cNvPr>
          <p:cNvCxnSpPr>
            <a:cxnSpLocks/>
            <a:endCxn id="12" idx="1"/>
          </p:cNvCxnSpPr>
          <p:nvPr/>
        </p:nvCxnSpPr>
        <p:spPr>
          <a:xfrm rot="16200000" flipH="1">
            <a:off x="431265" y="3558631"/>
            <a:ext cx="1072146"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C27B681-2161-F40A-160A-8C8E0C9555A9}"/>
              </a:ext>
            </a:extLst>
          </p:cNvPr>
          <p:cNvCxnSpPr>
            <a:stCxn id="11" idx="1"/>
          </p:cNvCxnSpPr>
          <p:nvPr/>
        </p:nvCxnSpPr>
        <p:spPr>
          <a:xfrm flipH="1">
            <a:off x="827771"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41" name="Rectangle: Rounded Corners 40">
            <a:extLst>
              <a:ext uri="{FF2B5EF4-FFF2-40B4-BE49-F238E27FC236}">
                <a16:creationId xmlns:a16="http://schemas.microsoft.com/office/drawing/2014/main" id="{CFA88662-B7B0-B558-5B1D-B509CBA4FAF1}"/>
              </a:ext>
            </a:extLst>
          </p:cNvPr>
          <p:cNvSpPr/>
          <p:nvPr/>
        </p:nvSpPr>
        <p:spPr>
          <a:xfrm>
            <a:off x="2951058"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3</a:t>
            </a:r>
            <a:endParaRPr lang="LID4096" sz="1400" dirty="0"/>
          </a:p>
        </p:txBody>
      </p:sp>
      <p:sp>
        <p:nvSpPr>
          <p:cNvPr id="42" name="Rectangle: Rounded Corners 41">
            <a:extLst>
              <a:ext uri="{FF2B5EF4-FFF2-40B4-BE49-F238E27FC236}">
                <a16:creationId xmlns:a16="http://schemas.microsoft.com/office/drawing/2014/main" id="{E4C10E46-67C8-E907-6780-400B830874DA}"/>
              </a:ext>
            </a:extLst>
          </p:cNvPr>
          <p:cNvSpPr/>
          <p:nvPr/>
        </p:nvSpPr>
        <p:spPr>
          <a:xfrm>
            <a:off x="2951058"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4</a:t>
            </a:r>
            <a:endParaRPr lang="LID4096" sz="1400" dirty="0"/>
          </a:p>
        </p:txBody>
      </p:sp>
      <p:sp>
        <p:nvSpPr>
          <p:cNvPr id="43" name="Rectangle: Rounded Corners 42">
            <a:extLst>
              <a:ext uri="{FF2B5EF4-FFF2-40B4-BE49-F238E27FC236}">
                <a16:creationId xmlns:a16="http://schemas.microsoft.com/office/drawing/2014/main" id="{F6CD1470-4A03-7EB5-7D2E-158C82583535}"/>
              </a:ext>
            </a:extLst>
          </p:cNvPr>
          <p:cNvSpPr/>
          <p:nvPr/>
        </p:nvSpPr>
        <p:spPr>
          <a:xfrm>
            <a:off x="2951058"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5</a:t>
            </a:r>
            <a:endParaRPr lang="LID4096" sz="1400" dirty="0"/>
          </a:p>
        </p:txBody>
      </p:sp>
      <p:cxnSp>
        <p:nvCxnSpPr>
          <p:cNvPr id="46" name="Connector: Elbow 45">
            <a:extLst>
              <a:ext uri="{FF2B5EF4-FFF2-40B4-BE49-F238E27FC236}">
                <a16:creationId xmlns:a16="http://schemas.microsoft.com/office/drawing/2014/main" id="{09883CB5-2450-64D0-1A78-2CFA12DD0E5B}"/>
              </a:ext>
            </a:extLst>
          </p:cNvPr>
          <p:cNvCxnSpPr>
            <a:cxnSpLocks/>
            <a:endCxn id="43" idx="1"/>
          </p:cNvCxnSpPr>
          <p:nvPr/>
        </p:nvCxnSpPr>
        <p:spPr>
          <a:xfrm rot="16200000" flipH="1">
            <a:off x="1991884" y="3842165"/>
            <a:ext cx="1639214"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6BDA55B8-A773-7265-E451-0F96060BF4D3}"/>
              </a:ext>
            </a:extLst>
          </p:cNvPr>
          <p:cNvCxnSpPr>
            <a:stCxn id="41" idx="1"/>
          </p:cNvCxnSpPr>
          <p:nvPr/>
        </p:nvCxnSpPr>
        <p:spPr>
          <a:xfrm flipH="1">
            <a:off x="2671924"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8" name="Straight Arrow Connector 47">
            <a:extLst>
              <a:ext uri="{FF2B5EF4-FFF2-40B4-BE49-F238E27FC236}">
                <a16:creationId xmlns:a16="http://schemas.microsoft.com/office/drawing/2014/main" id="{F1E31CBF-DFEF-AFF1-47F9-F91FBAB40330}"/>
              </a:ext>
            </a:extLst>
          </p:cNvPr>
          <p:cNvCxnSpPr/>
          <p:nvPr/>
        </p:nvCxnSpPr>
        <p:spPr>
          <a:xfrm flipH="1">
            <a:off x="2671924"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51" name="Rectangle: Rounded Corners 50">
            <a:extLst>
              <a:ext uri="{FF2B5EF4-FFF2-40B4-BE49-F238E27FC236}">
                <a16:creationId xmlns:a16="http://schemas.microsoft.com/office/drawing/2014/main" id="{D35C98D1-6D3B-17BD-262F-D57E0AABB99D}"/>
              </a:ext>
            </a:extLst>
          </p:cNvPr>
          <p:cNvSpPr/>
          <p:nvPr/>
        </p:nvSpPr>
        <p:spPr>
          <a:xfrm>
            <a:off x="4792540"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6</a:t>
            </a:r>
            <a:endParaRPr lang="LID4096" sz="1400" dirty="0"/>
          </a:p>
        </p:txBody>
      </p:sp>
      <p:sp>
        <p:nvSpPr>
          <p:cNvPr id="52" name="Rectangle: Rounded Corners 51">
            <a:extLst>
              <a:ext uri="{FF2B5EF4-FFF2-40B4-BE49-F238E27FC236}">
                <a16:creationId xmlns:a16="http://schemas.microsoft.com/office/drawing/2014/main" id="{6646BDB2-6190-3538-DFE2-2ADC80A34953}"/>
              </a:ext>
            </a:extLst>
          </p:cNvPr>
          <p:cNvSpPr/>
          <p:nvPr/>
        </p:nvSpPr>
        <p:spPr>
          <a:xfrm>
            <a:off x="4792540"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7</a:t>
            </a:r>
            <a:endParaRPr lang="LID4096" sz="1400" dirty="0"/>
          </a:p>
        </p:txBody>
      </p:sp>
      <p:sp>
        <p:nvSpPr>
          <p:cNvPr id="53" name="Rectangle: Rounded Corners 52">
            <a:extLst>
              <a:ext uri="{FF2B5EF4-FFF2-40B4-BE49-F238E27FC236}">
                <a16:creationId xmlns:a16="http://schemas.microsoft.com/office/drawing/2014/main" id="{4E2C947F-48A1-420B-90FE-CBB842138423}"/>
              </a:ext>
            </a:extLst>
          </p:cNvPr>
          <p:cNvSpPr/>
          <p:nvPr/>
        </p:nvSpPr>
        <p:spPr>
          <a:xfrm>
            <a:off x="4792540"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8</a:t>
            </a:r>
            <a:endParaRPr lang="LID4096" sz="1400" dirty="0"/>
          </a:p>
        </p:txBody>
      </p:sp>
      <p:cxnSp>
        <p:nvCxnSpPr>
          <p:cNvPr id="56" name="Connector: Elbow 55">
            <a:extLst>
              <a:ext uri="{FF2B5EF4-FFF2-40B4-BE49-F238E27FC236}">
                <a16:creationId xmlns:a16="http://schemas.microsoft.com/office/drawing/2014/main" id="{5CE91A75-EFE4-CFA8-9E40-3A7823558703}"/>
              </a:ext>
            </a:extLst>
          </p:cNvPr>
          <p:cNvCxnSpPr>
            <a:cxnSpLocks/>
            <a:endCxn id="53" idx="1"/>
          </p:cNvCxnSpPr>
          <p:nvPr/>
        </p:nvCxnSpPr>
        <p:spPr>
          <a:xfrm rot="16200000" flipH="1">
            <a:off x="3833366" y="3842165"/>
            <a:ext cx="1639214"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75F8409E-6B20-7925-A1FD-2247C0576F5A}"/>
              </a:ext>
            </a:extLst>
          </p:cNvPr>
          <p:cNvCxnSpPr>
            <a:stCxn id="51" idx="1"/>
          </p:cNvCxnSpPr>
          <p:nvPr/>
        </p:nvCxnSpPr>
        <p:spPr>
          <a:xfrm flipH="1">
            <a:off x="4513406"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58" name="Straight Arrow Connector 57">
            <a:extLst>
              <a:ext uri="{FF2B5EF4-FFF2-40B4-BE49-F238E27FC236}">
                <a16:creationId xmlns:a16="http://schemas.microsoft.com/office/drawing/2014/main" id="{F5E15D85-650B-9100-297B-D36FA0F99F5A}"/>
              </a:ext>
            </a:extLst>
          </p:cNvPr>
          <p:cNvCxnSpPr/>
          <p:nvPr/>
        </p:nvCxnSpPr>
        <p:spPr>
          <a:xfrm flipH="1">
            <a:off x="4513406"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61" name="Rectangle: Rounded Corners 60">
            <a:extLst>
              <a:ext uri="{FF2B5EF4-FFF2-40B4-BE49-F238E27FC236}">
                <a16:creationId xmlns:a16="http://schemas.microsoft.com/office/drawing/2014/main" id="{06862CF2-52CC-62BA-2972-E1914E475118}"/>
              </a:ext>
            </a:extLst>
          </p:cNvPr>
          <p:cNvSpPr/>
          <p:nvPr/>
        </p:nvSpPr>
        <p:spPr>
          <a:xfrm>
            <a:off x="6774582"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9</a:t>
            </a:r>
            <a:endParaRPr lang="LID4096" sz="1400" dirty="0"/>
          </a:p>
        </p:txBody>
      </p:sp>
      <p:sp>
        <p:nvSpPr>
          <p:cNvPr id="62" name="Rectangle: Rounded Corners 61">
            <a:extLst>
              <a:ext uri="{FF2B5EF4-FFF2-40B4-BE49-F238E27FC236}">
                <a16:creationId xmlns:a16="http://schemas.microsoft.com/office/drawing/2014/main" id="{A3B8396B-D8BA-810C-7EAB-049C5F588D1D}"/>
              </a:ext>
            </a:extLst>
          </p:cNvPr>
          <p:cNvSpPr/>
          <p:nvPr/>
        </p:nvSpPr>
        <p:spPr>
          <a:xfrm>
            <a:off x="6774582"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10</a:t>
            </a:r>
            <a:endParaRPr lang="LID4096" sz="1400" dirty="0"/>
          </a:p>
        </p:txBody>
      </p:sp>
      <p:sp>
        <p:nvSpPr>
          <p:cNvPr id="63" name="Rectangle: Rounded Corners 62">
            <a:extLst>
              <a:ext uri="{FF2B5EF4-FFF2-40B4-BE49-F238E27FC236}">
                <a16:creationId xmlns:a16="http://schemas.microsoft.com/office/drawing/2014/main" id="{0184A8D8-3333-7791-FEC7-EC9BB580FB73}"/>
              </a:ext>
            </a:extLst>
          </p:cNvPr>
          <p:cNvSpPr/>
          <p:nvPr/>
        </p:nvSpPr>
        <p:spPr>
          <a:xfrm>
            <a:off x="6774582"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11</a:t>
            </a:r>
            <a:endParaRPr lang="LID4096" sz="1400" dirty="0"/>
          </a:p>
        </p:txBody>
      </p:sp>
      <p:cxnSp>
        <p:nvCxnSpPr>
          <p:cNvPr id="66" name="Connector: Elbow 65">
            <a:extLst>
              <a:ext uri="{FF2B5EF4-FFF2-40B4-BE49-F238E27FC236}">
                <a16:creationId xmlns:a16="http://schemas.microsoft.com/office/drawing/2014/main" id="{8BC5B922-AEB3-46E1-A299-89C1C7870CFB}"/>
              </a:ext>
            </a:extLst>
          </p:cNvPr>
          <p:cNvCxnSpPr>
            <a:cxnSpLocks/>
            <a:endCxn id="63" idx="1"/>
          </p:cNvCxnSpPr>
          <p:nvPr/>
        </p:nvCxnSpPr>
        <p:spPr>
          <a:xfrm rot="16200000" flipH="1">
            <a:off x="5815408" y="3842165"/>
            <a:ext cx="1639214"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B9C82A0A-C5CD-7791-18B0-9C78775694C5}"/>
              </a:ext>
            </a:extLst>
          </p:cNvPr>
          <p:cNvCxnSpPr>
            <a:stCxn id="61" idx="1"/>
          </p:cNvCxnSpPr>
          <p:nvPr/>
        </p:nvCxnSpPr>
        <p:spPr>
          <a:xfrm flipH="1">
            <a:off x="6495448"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68" name="Straight Arrow Connector 67">
            <a:extLst>
              <a:ext uri="{FF2B5EF4-FFF2-40B4-BE49-F238E27FC236}">
                <a16:creationId xmlns:a16="http://schemas.microsoft.com/office/drawing/2014/main" id="{74674086-CAA5-C81B-634A-ECF4CA7321D6}"/>
              </a:ext>
            </a:extLst>
          </p:cNvPr>
          <p:cNvCxnSpPr/>
          <p:nvPr/>
        </p:nvCxnSpPr>
        <p:spPr>
          <a:xfrm flipH="1">
            <a:off x="6495448"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71" name="Rectangle: Rounded Corners 70">
            <a:extLst>
              <a:ext uri="{FF2B5EF4-FFF2-40B4-BE49-F238E27FC236}">
                <a16:creationId xmlns:a16="http://schemas.microsoft.com/office/drawing/2014/main" id="{C67223B2-5811-45DA-7445-07802BCF73FC}"/>
              </a:ext>
            </a:extLst>
          </p:cNvPr>
          <p:cNvSpPr/>
          <p:nvPr/>
        </p:nvSpPr>
        <p:spPr>
          <a:xfrm>
            <a:off x="8625692"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12</a:t>
            </a:r>
            <a:endParaRPr lang="LID4096" sz="1400" dirty="0"/>
          </a:p>
        </p:txBody>
      </p:sp>
      <p:sp>
        <p:nvSpPr>
          <p:cNvPr id="72" name="Rectangle: Rounded Corners 71">
            <a:extLst>
              <a:ext uri="{FF2B5EF4-FFF2-40B4-BE49-F238E27FC236}">
                <a16:creationId xmlns:a16="http://schemas.microsoft.com/office/drawing/2014/main" id="{0EDB76E8-D894-51E5-C827-7C23BD4A01DB}"/>
              </a:ext>
            </a:extLst>
          </p:cNvPr>
          <p:cNvSpPr/>
          <p:nvPr/>
        </p:nvSpPr>
        <p:spPr>
          <a:xfrm>
            <a:off x="8625692"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13</a:t>
            </a:r>
            <a:endParaRPr lang="LID4096" sz="1400" dirty="0"/>
          </a:p>
        </p:txBody>
      </p:sp>
      <p:sp>
        <p:nvSpPr>
          <p:cNvPr id="73" name="Rectangle: Rounded Corners 72">
            <a:extLst>
              <a:ext uri="{FF2B5EF4-FFF2-40B4-BE49-F238E27FC236}">
                <a16:creationId xmlns:a16="http://schemas.microsoft.com/office/drawing/2014/main" id="{1CB0601B-3FA8-D787-735F-DB7D16F33DDF}"/>
              </a:ext>
            </a:extLst>
          </p:cNvPr>
          <p:cNvSpPr/>
          <p:nvPr/>
        </p:nvSpPr>
        <p:spPr>
          <a:xfrm>
            <a:off x="8625692"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14</a:t>
            </a:r>
            <a:endParaRPr lang="LID4096" sz="1400" dirty="0"/>
          </a:p>
        </p:txBody>
      </p:sp>
      <p:cxnSp>
        <p:nvCxnSpPr>
          <p:cNvPr id="76" name="Connector: Elbow 75">
            <a:extLst>
              <a:ext uri="{FF2B5EF4-FFF2-40B4-BE49-F238E27FC236}">
                <a16:creationId xmlns:a16="http://schemas.microsoft.com/office/drawing/2014/main" id="{3BDB452A-473C-336F-33BF-6C34D7F639C0}"/>
              </a:ext>
            </a:extLst>
          </p:cNvPr>
          <p:cNvCxnSpPr>
            <a:cxnSpLocks/>
            <a:endCxn id="73" idx="1"/>
          </p:cNvCxnSpPr>
          <p:nvPr/>
        </p:nvCxnSpPr>
        <p:spPr>
          <a:xfrm rot="16200000" flipH="1">
            <a:off x="7666518" y="3842165"/>
            <a:ext cx="1639214"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194592F6-DD1A-7E20-F1AF-1D3B47A1B7BD}"/>
              </a:ext>
            </a:extLst>
          </p:cNvPr>
          <p:cNvCxnSpPr>
            <a:stCxn id="71" idx="1"/>
          </p:cNvCxnSpPr>
          <p:nvPr/>
        </p:nvCxnSpPr>
        <p:spPr>
          <a:xfrm flipH="1">
            <a:off x="8346558"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8" name="Straight Arrow Connector 77">
            <a:extLst>
              <a:ext uri="{FF2B5EF4-FFF2-40B4-BE49-F238E27FC236}">
                <a16:creationId xmlns:a16="http://schemas.microsoft.com/office/drawing/2014/main" id="{919A4933-8F97-3D94-31FC-BCBBE424D9E0}"/>
              </a:ext>
            </a:extLst>
          </p:cNvPr>
          <p:cNvCxnSpPr/>
          <p:nvPr/>
        </p:nvCxnSpPr>
        <p:spPr>
          <a:xfrm flipH="1">
            <a:off x="8346558"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81" name="Rectangle: Rounded Corners 80">
            <a:extLst>
              <a:ext uri="{FF2B5EF4-FFF2-40B4-BE49-F238E27FC236}">
                <a16:creationId xmlns:a16="http://schemas.microsoft.com/office/drawing/2014/main" id="{8666FA43-B2D5-D256-3FB6-25D3CB9EE3F3}"/>
              </a:ext>
            </a:extLst>
          </p:cNvPr>
          <p:cNvSpPr/>
          <p:nvPr/>
        </p:nvSpPr>
        <p:spPr>
          <a:xfrm>
            <a:off x="10469846"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Lab 15</a:t>
            </a:r>
            <a:endParaRPr lang="LID4096" sz="1400" dirty="0"/>
          </a:p>
        </p:txBody>
      </p:sp>
      <p:cxnSp>
        <p:nvCxnSpPr>
          <p:cNvPr id="86" name="Connector: Elbow 85">
            <a:extLst>
              <a:ext uri="{FF2B5EF4-FFF2-40B4-BE49-F238E27FC236}">
                <a16:creationId xmlns:a16="http://schemas.microsoft.com/office/drawing/2014/main" id="{C2A88272-906A-7DDA-1049-90EB7B296CEC}"/>
              </a:ext>
            </a:extLst>
          </p:cNvPr>
          <p:cNvCxnSpPr>
            <a:cxnSpLocks/>
            <a:endCxn id="81" idx="1"/>
          </p:cNvCxnSpPr>
          <p:nvPr/>
        </p:nvCxnSpPr>
        <p:spPr>
          <a:xfrm rot="16200000" flipH="1">
            <a:off x="10077740" y="3275097"/>
            <a:ext cx="505078"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181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F65D-CFEA-26F8-248A-02CB3D3A2C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8DD22E-5B42-9A88-FB44-51431D9D582D}"/>
              </a:ext>
            </a:extLst>
          </p:cNvPr>
          <p:cNvSpPr txBox="1">
            <a:spLocks noGrp="1"/>
          </p:cNvSpPr>
          <p:nvPr>
            <p:ph type="title"/>
          </p:nvPr>
        </p:nvSpPr>
        <p:spPr>
          <a:xfrm>
            <a:off x="726469" y="417692"/>
            <a:ext cx="469269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AI in Modern Transportation - Video</a:t>
            </a:r>
          </a:p>
        </p:txBody>
      </p:sp>
      <p:sp>
        <p:nvSpPr>
          <p:cNvPr id="3" name="object 3">
            <a:extLst>
              <a:ext uri="{FF2B5EF4-FFF2-40B4-BE49-F238E27FC236}">
                <a16:creationId xmlns:a16="http://schemas.microsoft.com/office/drawing/2014/main" id="{92B4B7A3-AABB-CB43-B664-17FBB3943F0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AI is Revolutionizing </a:t>
            </a:r>
            <a:r>
              <a:rPr lang="en-GB" sz="2000" b="1" dirty="0">
                <a:solidFill>
                  <a:sysClr val="windowText" lastClr="000000"/>
                </a:solidFill>
                <a:latin typeface="Arial"/>
                <a:cs typeface="Arial"/>
              </a:rPr>
              <a:t>Transportation</a:t>
            </a:r>
            <a:r>
              <a:rPr lang="en-GB" sz="1800" b="1" dirty="0">
                <a:solidFill>
                  <a:sysClr val="windowText" lastClr="000000"/>
                </a:solidFill>
                <a:latin typeface="Arial"/>
                <a:cs typeface="Arial"/>
              </a:rPr>
              <a:t>:</a:t>
            </a:r>
          </a:p>
        </p:txBody>
      </p:sp>
      <p:sp>
        <p:nvSpPr>
          <p:cNvPr id="7" name="object 3">
            <a:extLst>
              <a:ext uri="{FF2B5EF4-FFF2-40B4-BE49-F238E27FC236}">
                <a16:creationId xmlns:a16="http://schemas.microsoft.com/office/drawing/2014/main" id="{1DF8A56E-50DA-1DA4-4A39-DD1A5F2DCC53}"/>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explores how AI is transforming transportation through self-driving cars, smart cities, and intelligent traffic systems, along with key challenges and benefits.</a:t>
            </a:r>
          </a:p>
        </p:txBody>
      </p:sp>
      <p:sp>
        <p:nvSpPr>
          <p:cNvPr id="4" name="object 3">
            <a:extLst>
              <a:ext uri="{FF2B5EF4-FFF2-40B4-BE49-F238E27FC236}">
                <a16:creationId xmlns:a16="http://schemas.microsoft.com/office/drawing/2014/main" id="{CA23FFED-29C4-D19D-9C1E-99149925738F}"/>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ScalaCode</a:t>
            </a:r>
            <a:r>
              <a:rPr lang="en-GB" sz="1800" dirty="0">
                <a:solidFill>
                  <a:sysClr val="windowText" lastClr="000000"/>
                </a:solidFill>
                <a:latin typeface="Arial"/>
                <a:cs typeface="Arial"/>
              </a:rPr>
              <a:t>™</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3"/>
              </a:rPr>
              <a:t>https://youtu.be/3bRVMMXyMAA</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How AI Is Revolutionizing Transportation | Challenges, Benefits &amp; Future Trends">
            <a:hlinkClick r:id="" action="ppaction://media"/>
            <a:extLst>
              <a:ext uri="{FF2B5EF4-FFF2-40B4-BE49-F238E27FC236}">
                <a16:creationId xmlns:a16="http://schemas.microsoft.com/office/drawing/2014/main" id="{F2BA8FC7-D6AF-0643-2604-9895D76AC750}"/>
              </a:ext>
            </a:extLst>
          </p:cNvPr>
          <p:cNvPicPr>
            <a:picLocks noRot="1" noChangeAspect="1"/>
          </p:cNvPicPr>
          <p:nvPr>
            <a:videoFile r:link="rId1"/>
          </p:nvPr>
        </p:nvPicPr>
        <p:blipFill>
          <a:blip r:embed="rId4"/>
          <a:stretch>
            <a:fillRect/>
          </a:stretch>
        </p:blipFill>
        <p:spPr>
          <a:xfrm>
            <a:off x="733423" y="2334142"/>
            <a:ext cx="6641282" cy="3752333"/>
          </a:xfrm>
          <a:prstGeom prst="rect">
            <a:avLst/>
          </a:prstGeom>
        </p:spPr>
      </p:pic>
    </p:spTree>
    <p:extLst>
      <p:ext uri="{BB962C8B-B14F-4D97-AF65-F5344CB8AC3E}">
        <p14:creationId xmlns:p14="http://schemas.microsoft.com/office/powerpoint/2010/main" val="54542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83EA1-863E-181D-71F5-7951DA763A2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B845F60-0EFD-0C07-AF2A-2900F478148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Course Modules at a Glance</a:t>
            </a:r>
          </a:p>
        </p:txBody>
      </p:sp>
    </p:spTree>
    <p:extLst>
      <p:ext uri="{BB962C8B-B14F-4D97-AF65-F5344CB8AC3E}">
        <p14:creationId xmlns:p14="http://schemas.microsoft.com/office/powerpoint/2010/main" val="3671876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9407B-CAA5-8E41-3C15-15AA9977DD7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F97ECD0-2568-2DAD-0ABE-18113DA5D59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 Summary of All Modules</a:t>
            </a:r>
          </a:p>
        </p:txBody>
      </p:sp>
      <p:sp>
        <p:nvSpPr>
          <p:cNvPr id="7" name="object 3">
            <a:extLst>
              <a:ext uri="{FF2B5EF4-FFF2-40B4-BE49-F238E27FC236}">
                <a16:creationId xmlns:a16="http://schemas.microsoft.com/office/drawing/2014/main" id="{C6F910CC-43D1-D30A-18D2-438B0A8455A0}"/>
              </a:ext>
            </a:extLst>
          </p:cNvPr>
          <p:cNvSpPr txBox="1"/>
          <p:nvPr/>
        </p:nvSpPr>
        <p:spPr>
          <a:xfrm>
            <a:off x="733424" y="1566000"/>
            <a:ext cx="10739439"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course introduces students to the fundamentals of transportation research,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and simulation. It combines theoretical lectures with hands-on labs using tools like Python, VISSIM, and GIS.</a:t>
            </a:r>
          </a:p>
        </p:txBody>
      </p:sp>
      <p:graphicFrame>
        <p:nvGraphicFramePr>
          <p:cNvPr id="4" name="Table 3">
            <a:extLst>
              <a:ext uri="{FF2B5EF4-FFF2-40B4-BE49-F238E27FC236}">
                <a16:creationId xmlns:a16="http://schemas.microsoft.com/office/drawing/2014/main" id="{C3AE3D99-78E1-5822-8480-B63D9677D564}"/>
              </a:ext>
            </a:extLst>
          </p:cNvPr>
          <p:cNvGraphicFramePr>
            <a:graphicFrameLocks noGrp="1"/>
          </p:cNvGraphicFramePr>
          <p:nvPr>
            <p:extLst>
              <p:ext uri="{D42A27DB-BD31-4B8C-83A1-F6EECF244321}">
                <p14:modId xmlns:p14="http://schemas.microsoft.com/office/powerpoint/2010/main" val="1026086860"/>
              </p:ext>
            </p:extLst>
          </p:nvPr>
        </p:nvGraphicFramePr>
        <p:xfrm>
          <a:off x="726470" y="2296926"/>
          <a:ext cx="7992000" cy="371348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3924000">
                  <a:extLst>
                    <a:ext uri="{9D8B030D-6E8A-4147-A177-3AD203B41FA5}">
                      <a16:colId xmlns:a16="http://schemas.microsoft.com/office/drawing/2014/main" val="3705453515"/>
                    </a:ext>
                  </a:extLst>
                </a:gridCol>
                <a:gridCol w="936000">
                  <a:extLst>
                    <a:ext uri="{9D8B030D-6E8A-4147-A177-3AD203B41FA5}">
                      <a16:colId xmlns:a16="http://schemas.microsoft.com/office/drawing/2014/main" val="2910354735"/>
                    </a:ext>
                  </a:extLst>
                </a:gridCol>
                <a:gridCol w="936000">
                  <a:extLst>
                    <a:ext uri="{9D8B030D-6E8A-4147-A177-3AD203B41FA5}">
                      <a16:colId xmlns:a16="http://schemas.microsoft.com/office/drawing/2014/main" val="242414811"/>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Module</a:t>
                      </a:r>
                    </a:p>
                  </a:txBody>
                  <a:tcPr anchor="ctr"/>
                </a:tc>
                <a:tc>
                  <a:txBody>
                    <a:bodyPr/>
                    <a:lstStyle/>
                    <a:p>
                      <a:pPr algn="ctr"/>
                      <a:r>
                        <a:rPr lang="en-GB" sz="1600" dirty="0"/>
                        <a:t>Topic</a:t>
                      </a:r>
                    </a:p>
                  </a:txBody>
                  <a:tcPr anchor="ctr"/>
                </a:tc>
                <a:tc>
                  <a:txBody>
                    <a:bodyPr/>
                    <a:lstStyle/>
                    <a:p>
                      <a:pPr algn="ctr"/>
                      <a:r>
                        <a:rPr lang="en-GB" sz="1600" dirty="0"/>
                        <a:t>Lectures Count </a:t>
                      </a:r>
                    </a:p>
                  </a:txBody>
                  <a:tcPr anchor="ctr"/>
                </a:tc>
                <a:tc>
                  <a:txBody>
                    <a:bodyPr/>
                    <a:lstStyle/>
                    <a:p>
                      <a:pPr algn="ctr"/>
                      <a:r>
                        <a:rPr lang="en-GB" sz="1600" dirty="0"/>
                        <a:t>Labs Count</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Module 1</a:t>
                      </a:r>
                      <a:endParaRPr lang="LID4096" sz="1800" b="1" dirty="0"/>
                    </a:p>
                  </a:txBody>
                  <a:tcPr>
                    <a:solidFill>
                      <a:schemeClr val="accent1"/>
                    </a:solidFill>
                  </a:tcPr>
                </a:tc>
                <a:tc>
                  <a:txBody>
                    <a:bodyPr/>
                    <a:lstStyle/>
                    <a:p>
                      <a:r>
                        <a:rPr lang="en-GB" sz="1800" dirty="0"/>
                        <a:t>Introduction to Transport Research and Analysis</a:t>
                      </a:r>
                      <a:endParaRPr lang="LID4096" sz="1800" dirty="0"/>
                    </a:p>
                  </a:txBody>
                  <a:tcPr/>
                </a:tc>
                <a:tc>
                  <a:txBody>
                    <a:bodyPr/>
                    <a:lstStyle/>
                    <a:p>
                      <a:pPr algn="ctr"/>
                      <a:r>
                        <a:rPr lang="en-GB" sz="1800" dirty="0"/>
                        <a:t>4</a:t>
                      </a:r>
                      <a:endParaRPr lang="LID4096" sz="1800" dirty="0"/>
                    </a:p>
                  </a:txBody>
                  <a:tcPr/>
                </a:tc>
                <a:tc>
                  <a:txBody>
                    <a:bodyPr/>
                    <a:lstStyle/>
                    <a:p>
                      <a:pPr algn="ctr"/>
                      <a:r>
                        <a:rPr lang="en-GB" sz="1800" dirty="0"/>
                        <a:t>2</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Module 2</a:t>
                      </a:r>
                    </a:p>
                  </a:txBody>
                  <a:tcPr>
                    <a:solidFill>
                      <a:schemeClr val="accent2"/>
                    </a:solidFill>
                  </a:tcPr>
                </a:tc>
                <a:tc>
                  <a:txBody>
                    <a:bodyPr/>
                    <a:lstStyle/>
                    <a:p>
                      <a:r>
                        <a:rPr lang="en-GB" sz="1800" dirty="0"/>
                        <a:t>Transport Data Collection and Management</a:t>
                      </a:r>
                      <a:endParaRPr lang="LID4096" sz="1800" dirty="0"/>
                    </a:p>
                  </a:txBody>
                  <a:tcPr/>
                </a:tc>
                <a:tc>
                  <a:txBody>
                    <a:bodyPr/>
                    <a:lstStyle/>
                    <a:p>
                      <a:pPr algn="ctr"/>
                      <a:r>
                        <a:rPr lang="en-GB" sz="1800" dirty="0"/>
                        <a:t>5</a:t>
                      </a:r>
                      <a:endParaRPr lang="LID4096" sz="1800" dirty="0"/>
                    </a:p>
                  </a:txBody>
                  <a:tcPr/>
                </a:tc>
                <a:tc>
                  <a:txBody>
                    <a:bodyPr/>
                    <a:lstStyle/>
                    <a:p>
                      <a:pPr algn="ctr"/>
                      <a:r>
                        <a:rPr lang="en-GB" sz="1800" dirty="0"/>
                        <a:t>3</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Module 3</a:t>
                      </a:r>
                    </a:p>
                  </a:txBody>
                  <a:tcPr>
                    <a:solidFill>
                      <a:schemeClr val="accent3"/>
                    </a:solidFill>
                  </a:tcPr>
                </a:tc>
                <a:tc>
                  <a:txBody>
                    <a:bodyPr/>
                    <a:lstStyle/>
                    <a:p>
                      <a:r>
                        <a:rPr lang="en-GB" sz="1800" dirty="0"/>
                        <a:t>Transport </a:t>
                      </a:r>
                      <a:r>
                        <a:rPr lang="en-GB" sz="1800" dirty="0" err="1"/>
                        <a:t>Modeling</a:t>
                      </a:r>
                      <a:r>
                        <a:rPr lang="en-GB" sz="1800" dirty="0"/>
                        <a:t> and Simulation</a:t>
                      </a:r>
                    </a:p>
                  </a:txBody>
                  <a:tcPr/>
                </a:tc>
                <a:tc>
                  <a:txBody>
                    <a:bodyPr/>
                    <a:lstStyle/>
                    <a:p>
                      <a:pPr algn="ctr"/>
                      <a:r>
                        <a:rPr lang="en-GB" sz="1800" dirty="0"/>
                        <a:t>5</a:t>
                      </a:r>
                    </a:p>
                  </a:txBody>
                  <a:tcPr/>
                </a:tc>
                <a:tc>
                  <a:txBody>
                    <a:bodyPr/>
                    <a:lstStyle/>
                    <a:p>
                      <a:pPr algn="ctr"/>
                      <a:r>
                        <a:rPr lang="en-GB" sz="1800" dirty="0"/>
                        <a:t>3</a:t>
                      </a:r>
                    </a:p>
                  </a:txBody>
                  <a:tcPr/>
                </a:tc>
                <a:tc>
                  <a:txBody>
                    <a:bodyPr/>
                    <a:lstStyle/>
                    <a:p>
                      <a:pPr algn="ctr"/>
                      <a:r>
                        <a:rPr lang="en-GB" sz="1800" dirty="0"/>
                        <a:t>20</a:t>
                      </a:r>
                    </a:p>
                  </a:txBody>
                  <a:tcPr/>
                </a:tc>
                <a:extLst>
                  <a:ext uri="{0D108BD9-81ED-4DB2-BD59-A6C34878D82A}">
                    <a16:rowId xmlns:a16="http://schemas.microsoft.com/office/drawing/2014/main" val="1341259936"/>
                  </a:ext>
                </a:extLst>
              </a:tr>
              <a:tr h="370840">
                <a:tc>
                  <a:txBody>
                    <a:bodyPr/>
                    <a:lstStyle/>
                    <a:p>
                      <a:r>
                        <a:rPr lang="en-GB" sz="1800" b="1" dirty="0"/>
                        <a:t>Module 4</a:t>
                      </a:r>
                    </a:p>
                  </a:txBody>
                  <a:tcPr>
                    <a:solidFill>
                      <a:schemeClr val="accent4"/>
                    </a:solidFill>
                  </a:tcPr>
                </a:tc>
                <a:tc>
                  <a:txBody>
                    <a:bodyPr/>
                    <a:lstStyle/>
                    <a:p>
                      <a:r>
                        <a:rPr lang="en-GB" sz="1800" dirty="0"/>
                        <a:t>Sustainable Transport and Policy</a:t>
                      </a:r>
                    </a:p>
                  </a:txBody>
                  <a:tcPr/>
                </a:tc>
                <a:tc>
                  <a:txBody>
                    <a:bodyPr/>
                    <a:lstStyle/>
                    <a:p>
                      <a:pPr algn="ctr"/>
                      <a:r>
                        <a:rPr lang="en-GB" sz="1800" dirty="0"/>
                        <a:t>5</a:t>
                      </a:r>
                    </a:p>
                  </a:txBody>
                  <a:tcPr/>
                </a:tc>
                <a:tc>
                  <a:txBody>
                    <a:bodyPr/>
                    <a:lstStyle/>
                    <a:p>
                      <a:pPr algn="ctr"/>
                      <a:r>
                        <a:rPr lang="en-GB" sz="1800" dirty="0"/>
                        <a:t>3</a:t>
                      </a:r>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r>
                        <a:rPr lang="en-GB" sz="1800" b="1" dirty="0"/>
                        <a:t>Module 5</a:t>
                      </a:r>
                    </a:p>
                  </a:txBody>
                  <a:tcPr>
                    <a:solidFill>
                      <a:schemeClr val="accent5"/>
                    </a:solidFill>
                  </a:tcPr>
                </a:tc>
                <a:tc>
                  <a:txBody>
                    <a:bodyPr/>
                    <a:lstStyle/>
                    <a:p>
                      <a:r>
                        <a:rPr lang="en-GB" sz="1800" dirty="0"/>
                        <a:t>Advanced Topics and Case Studies</a:t>
                      </a:r>
                    </a:p>
                  </a:txBody>
                  <a:tcPr/>
                </a:tc>
                <a:tc>
                  <a:txBody>
                    <a:bodyPr/>
                    <a:lstStyle/>
                    <a:p>
                      <a:pPr algn="ctr"/>
                      <a:r>
                        <a:rPr lang="en-GB" sz="1800" dirty="0"/>
                        <a:t>5</a:t>
                      </a:r>
                    </a:p>
                  </a:txBody>
                  <a:tcPr/>
                </a:tc>
                <a:tc>
                  <a:txBody>
                    <a:bodyPr/>
                    <a:lstStyle/>
                    <a:p>
                      <a:pPr algn="ctr"/>
                      <a:r>
                        <a:rPr lang="en-GB" sz="1800" dirty="0"/>
                        <a:t>3</a:t>
                      </a:r>
                    </a:p>
                  </a:txBody>
                  <a:tcPr/>
                </a:tc>
                <a:tc>
                  <a:txBody>
                    <a:bodyPr/>
                    <a:lstStyle/>
                    <a:p>
                      <a:pPr algn="ctr"/>
                      <a:r>
                        <a:rPr lang="en-GB" sz="1800" dirty="0"/>
                        <a:t>20</a:t>
                      </a:r>
                    </a:p>
                  </a:txBody>
                  <a:tcPr/>
                </a:tc>
                <a:extLst>
                  <a:ext uri="{0D108BD9-81ED-4DB2-BD59-A6C34878D82A}">
                    <a16:rowId xmlns:a16="http://schemas.microsoft.com/office/drawing/2014/main" val="3956148332"/>
                  </a:ext>
                </a:extLst>
              </a:tr>
              <a:tr h="370840">
                <a:tc>
                  <a:txBody>
                    <a:bodyPr/>
                    <a:lstStyle/>
                    <a:p>
                      <a:r>
                        <a:rPr lang="en-GB" sz="1800" b="1" dirty="0"/>
                        <a:t>Module 6</a:t>
                      </a:r>
                    </a:p>
                  </a:txBody>
                  <a:tcPr>
                    <a:solidFill>
                      <a:schemeClr val="accent6"/>
                    </a:solidFill>
                  </a:tcPr>
                </a:tc>
                <a:tc>
                  <a:txBody>
                    <a:bodyPr/>
                    <a:lstStyle/>
                    <a:p>
                      <a:r>
                        <a:rPr lang="en-GB" sz="1800" dirty="0"/>
                        <a:t>Review and Final Assessment</a:t>
                      </a:r>
                    </a:p>
                  </a:txBody>
                  <a:tcPr/>
                </a:tc>
                <a:tc>
                  <a:txBody>
                    <a:bodyPr/>
                    <a:lstStyle/>
                    <a:p>
                      <a:pPr algn="ctr"/>
                      <a:r>
                        <a:rPr lang="en-GB" sz="1800" dirty="0"/>
                        <a:t>3</a:t>
                      </a:r>
                    </a:p>
                  </a:txBody>
                  <a:tcPr/>
                </a:tc>
                <a:tc>
                  <a:txBody>
                    <a:bodyPr/>
                    <a:lstStyle/>
                    <a:p>
                      <a:pPr algn="ctr"/>
                      <a:r>
                        <a:rPr lang="en-GB" sz="1800" dirty="0"/>
                        <a:t>1</a:t>
                      </a:r>
                    </a:p>
                  </a:txBody>
                  <a:tcPr/>
                </a:tc>
                <a:tc>
                  <a:txBody>
                    <a:bodyPr/>
                    <a:lstStyle/>
                    <a:p>
                      <a:pPr algn="ctr"/>
                      <a:r>
                        <a:rPr lang="en-GB" sz="1800" dirty="0"/>
                        <a:t>10</a:t>
                      </a:r>
                    </a:p>
                  </a:txBody>
                  <a:tcPr/>
                </a:tc>
                <a:extLst>
                  <a:ext uri="{0D108BD9-81ED-4DB2-BD59-A6C34878D82A}">
                    <a16:rowId xmlns:a16="http://schemas.microsoft.com/office/drawing/2014/main" val="3936594563"/>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27</a:t>
                      </a:r>
                    </a:p>
                  </a:txBody>
                  <a:tcPr anchor="ctr"/>
                </a:tc>
                <a:tc>
                  <a:txBody>
                    <a:bodyPr/>
                    <a:lstStyle/>
                    <a:p>
                      <a:pPr algn="ctr"/>
                      <a:r>
                        <a:rPr lang="en-GB" sz="1800" b="1" dirty="0"/>
                        <a:t>15</a:t>
                      </a:r>
                    </a:p>
                  </a:txBody>
                  <a:tcPr anchor="ctr"/>
                </a:tc>
                <a:tc>
                  <a:txBody>
                    <a:bodyPr/>
                    <a:lstStyle/>
                    <a:p>
                      <a:pPr algn="ctr"/>
                      <a:r>
                        <a:rPr lang="en-GB" sz="1800" b="1" dirty="0"/>
                        <a:t>100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55A0AAF7-8359-4549-B5E9-C87C76ACEB5D}"/>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852BE119-97E9-B9B0-1E9A-E0F3B2811A88}"/>
              </a:ext>
            </a:extLst>
          </p:cNvPr>
          <p:cNvGraphicFramePr/>
          <p:nvPr>
            <p:extLst>
              <p:ext uri="{D42A27DB-BD31-4B8C-83A1-F6EECF244321}">
                <p14:modId xmlns:p14="http://schemas.microsoft.com/office/powerpoint/2010/main" val="2161242508"/>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89764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ADC8C5-DFB2-462C-9189-E61C8A7D01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purl.org/dc/terms/"/>
    <ds:schemaRef ds:uri="http://schemas.openxmlformats.org/package/2006/metadata/core-properties"/>
    <ds:schemaRef ds:uri="http://schemas.microsoft.com/office/2006/metadata/properties"/>
    <ds:schemaRef ds:uri="http://purl.org/dc/dcmitype/"/>
    <ds:schemaRef ds:uri="http://purl.org/dc/elements/1.1/"/>
    <ds:schemaRef ds:uri="d7c2d7e5-d637-40e7-a03d-32f79b35a394"/>
    <ds:schemaRef ds:uri="http://schemas.microsoft.com/office/infopath/2007/PartnerControls"/>
    <ds:schemaRef ds:uri="http://schemas.microsoft.com/office/2006/documentManagement/types"/>
    <ds:schemaRef ds:uri="597320a7-26c9-4ada-a5d3-9ce4cfbbe2be"/>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2753</TotalTime>
  <Words>6704</Words>
  <Application>Microsoft Office PowerPoint</Application>
  <PresentationFormat>Widescreen</PresentationFormat>
  <Paragraphs>1207</Paragraphs>
  <Slides>47</Slides>
  <Notes>31</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47</vt:i4>
      </vt:variant>
    </vt:vector>
  </HeadingPairs>
  <TitlesOfParts>
    <vt:vector size="56" baseType="lpstr">
      <vt:lpstr>Aptos</vt:lpstr>
      <vt:lpstr>Arial</vt:lpstr>
      <vt:lpstr>Arial Rounded MT Bold</vt:lpstr>
      <vt:lpstr>Calibri</vt:lpstr>
      <vt:lpstr>Helvetica Neue</vt:lpstr>
      <vt:lpstr>Helvetica Neue Medium</vt:lpstr>
      <vt:lpstr>Montserrat Regular</vt:lpstr>
      <vt:lpstr>21_BasicWhite</vt:lpstr>
      <vt:lpstr>Office Theme</vt:lpstr>
      <vt:lpstr>Transport Research and Analysis</vt:lpstr>
      <vt:lpstr>PowerPoint Presentation</vt:lpstr>
      <vt:lpstr>Table of contents</vt:lpstr>
      <vt:lpstr>PowerPoint Presentation</vt:lpstr>
      <vt:lpstr>1. Introduction of Global Course Structure: Labs</vt:lpstr>
      <vt:lpstr>1. Introduction of Global Course Structure: Lab Series</vt:lpstr>
      <vt:lpstr>AI in Modern Transportation - Video</vt:lpstr>
      <vt:lpstr>PowerPoint Presentation</vt:lpstr>
      <vt:lpstr>2. Course Modules at a Glance</vt:lpstr>
      <vt:lpstr>2. Course Modules at a Glance</vt:lpstr>
      <vt:lpstr>2. Course Modules at a Glance</vt:lpstr>
      <vt:lpstr>2. Course Modules at a Glance</vt:lpstr>
      <vt:lpstr>2. Course Modules at a Glance</vt:lpstr>
      <vt:lpstr>2. Course Modules at a Glance</vt:lpstr>
      <vt:lpstr>2. Course Modules at a Glance</vt:lpstr>
      <vt:lpstr>PowerPoint Presentation</vt:lpstr>
      <vt:lpstr>3. Tools &amp; Technologies</vt:lpstr>
      <vt:lpstr>Traffic Simulation in a City - Video</vt:lpstr>
      <vt:lpstr>PowerPoint Presentation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4. Lab Content and Time Allocation</vt:lpstr>
      <vt:lpstr>Autonomous Cars - Video</vt:lpstr>
      <vt:lpstr>PowerPoint Presentation</vt:lpstr>
      <vt:lpstr>5. Expectations &amp; Support</vt:lpstr>
      <vt:lpstr>5. Expectations &amp; Support</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1857</cp:revision>
  <dcterms:modified xsi:type="dcterms:W3CDTF">2026-05-04T16:29:51Z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