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3"/>
  </p:notesMasterIdLst>
  <p:handoutMasterIdLst>
    <p:handoutMasterId r:id="rId34"/>
  </p:handoutMasterIdLst>
  <p:sldIdLst>
    <p:sldId id="306" r:id="rId6"/>
    <p:sldId id="307" r:id="rId7"/>
    <p:sldId id="318" r:id="rId8"/>
    <p:sldId id="420" r:id="rId9"/>
    <p:sldId id="419" r:id="rId10"/>
    <p:sldId id="401" r:id="rId11"/>
    <p:sldId id="389" r:id="rId12"/>
    <p:sldId id="319" r:id="rId13"/>
    <p:sldId id="320" r:id="rId14"/>
    <p:sldId id="390" r:id="rId15"/>
    <p:sldId id="321" r:id="rId16"/>
    <p:sldId id="322" r:id="rId17"/>
    <p:sldId id="324" r:id="rId18"/>
    <p:sldId id="325" r:id="rId19"/>
    <p:sldId id="402" r:id="rId20"/>
    <p:sldId id="400" r:id="rId21"/>
    <p:sldId id="398" r:id="rId22"/>
    <p:sldId id="444" r:id="rId23"/>
    <p:sldId id="445" r:id="rId24"/>
    <p:sldId id="446" r:id="rId25"/>
    <p:sldId id="425" r:id="rId26"/>
    <p:sldId id="442" r:id="rId27"/>
    <p:sldId id="426" r:id="rId28"/>
    <p:sldId id="447" r:id="rId29"/>
    <p:sldId id="448" r:id="rId30"/>
    <p:sldId id="427" r:id="rId31"/>
    <p:sldId id="309" r:id="rId3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A075B8-0B55-48B2-B950-AC9F96CBB639}" v="1" dt="2026-05-10T12:07:21.64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2:07:21.648" v="0"/>
      <pc:docMkLst>
        <pc:docMk/>
      </pc:docMkLst>
      <pc:sldMasterChg chg="modSldLayout">
        <pc:chgData name="Wojciech Kustra" userId="afebd3d0-216b-4c4f-8992-1bf1fda6d5e8" providerId="ADAL" clId="{1D307E72-7901-4E61-A01B-3C4232ABCF63}" dt="2026-05-10T12:07:21.648" v="0"/>
        <pc:sldMasterMkLst>
          <pc:docMk/>
          <pc:sldMasterMk cId="0" sldId="2147483648"/>
        </pc:sldMasterMkLst>
        <pc:sldLayoutChg chg="addSp modSp">
          <pc:chgData name="Wojciech Kustra" userId="afebd3d0-216b-4c4f-8992-1bf1fda6d5e8" providerId="ADAL" clId="{1D307E72-7901-4E61-A01B-3C4232ABCF63}" dt="2026-05-10T12:07:21.648" v="0"/>
          <pc:sldLayoutMkLst>
            <pc:docMk/>
            <pc:sldMasterMk cId="0" sldId="2147483648"/>
            <pc:sldLayoutMk cId="0" sldId="2147483650"/>
          </pc:sldLayoutMkLst>
          <pc:spChg chg="mod">
            <ac:chgData name="Wojciech Kustra" userId="afebd3d0-216b-4c4f-8992-1bf1fda6d5e8" providerId="ADAL" clId="{1D307E72-7901-4E61-A01B-3C4232ABCF63}" dt="2026-05-10T12:07:21.648" v="0"/>
            <ac:spMkLst>
              <pc:docMk/>
              <pc:sldMasterMk cId="0" sldId="2147483648"/>
              <pc:sldLayoutMk cId="0" sldId="2147483650"/>
              <ac:spMk id="5" creationId="{454CD24B-8DF8-9505-8D6B-7C75526010DF}"/>
            </ac:spMkLst>
          </pc:spChg>
          <pc:grpChg chg="add mod">
            <ac:chgData name="Wojciech Kustra" userId="afebd3d0-216b-4c4f-8992-1bf1fda6d5e8" providerId="ADAL" clId="{1D307E72-7901-4E61-A01B-3C4232ABCF63}" dt="2026-05-10T12:07:21.648" v="0"/>
            <ac:grpSpMkLst>
              <pc:docMk/>
              <pc:sldMasterMk cId="0" sldId="2147483648"/>
              <pc:sldLayoutMk cId="0" sldId="2147483650"/>
              <ac:grpSpMk id="3" creationId="{E41E496A-E840-DCBD-63D8-DC9B5D19C33E}"/>
            </ac:grpSpMkLst>
          </pc:grpChg>
          <pc:picChg chg="mod">
            <ac:chgData name="Wojciech Kustra" userId="afebd3d0-216b-4c4f-8992-1bf1fda6d5e8" providerId="ADAL" clId="{1D307E72-7901-4E61-A01B-3C4232ABCF63}" dt="2026-05-10T12:07:21.648" v="0"/>
            <ac:picMkLst>
              <pc:docMk/>
              <pc:sldMasterMk cId="0" sldId="2147483648"/>
              <pc:sldLayoutMk cId="0" sldId="2147483650"/>
              <ac:picMk id="4" creationId="{9E4A2CA4-9E26-910F-0F7C-B55EBCDF2E2A}"/>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AAF4A82-CC62-4063-A431-AFDD5A6103A4}"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596FFBB-1D21-4530-82B9-DD66E0D256E6}"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31F4BD1-C057-4BCA-82FE-6C8CB8A4CB0F}"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5AB8CE7-F943-4E35-B4DB-0D8949D93E93}" type="datetime1">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559D3213-C6CD-4D74-9651-A4329A565EB8}" type="datetime1">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E41E496A-E840-DCBD-63D8-DC9B5D19C33E}"/>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9E4A2CA4-9E26-910F-0F7C-B55EBCDF2E2A}"/>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54CD24B-8DF8-9505-8D6B-7C75526010DF}"/>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Transport durable et analyse des politiques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55C629A3-76D3-4950-8045-7063EF384CA2}" type="datetime1">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dirty="0">
                <a:solidFill>
                  <a:srgbClr val="0070C0"/>
                </a:solidFill>
              </a:rPr>
              <a:t>Module 4 : Transports durables et analyse des politiques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a:solidFill>
                  <a:srgbClr val="0070C0"/>
                </a:solidFill>
              </a:rPr>
              <a:t>Laboratoire</a:t>
            </a:r>
            <a:r>
              <a:rPr lang="en-US" dirty="0">
                <a:solidFill>
                  <a:srgbClr val="0070C0"/>
                </a:solidFill>
              </a:rPr>
              <a:t> 10 </a:t>
            </a:r>
            <a:r>
              <a:rPr lang="pl-PL" dirty="0">
                <a:solidFill>
                  <a:srgbClr val="0070C0"/>
                </a:solidFill>
              </a:rPr>
              <a:t>: Analyse coûts-avantages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Coûts et avantages</a:t>
            </a:r>
          </a:p>
        </p:txBody>
      </p:sp>
      <p:sp>
        <p:nvSpPr>
          <p:cNvPr id="5" name="Slide Number Placeholder 4">
            <a:extLst>
              <a:ext uri="{FF2B5EF4-FFF2-40B4-BE49-F238E27FC236}">
                <a16:creationId xmlns:a16="http://schemas.microsoft.com/office/drawing/2014/main" id="{2D6D805E-7F02-292A-E208-CD672EB92279}"/>
              </a:ext>
            </a:extLst>
          </p:cNvPr>
          <p:cNvSpPr>
            <a:spLocks noGrp="1"/>
          </p:cNvSpPr>
          <p:nvPr>
            <p:ph type="sldNum" sz="quarter" idx="7"/>
          </p:nvPr>
        </p:nvSpPr>
        <p:spPr/>
        <p:txBody>
          <a:bodyPr/>
          <a:lstStyle/>
          <a:p>
            <a:pPr marL="103685">
              <a:lnSpc>
                <a:spcPts val="1633"/>
              </a:lnSpc>
            </a:pPr>
            <a:fld id="{81D60167-4931-47E6-BA6A-407CBD079E47}" type="slidenum">
              <a:rPr lang="en-AT" spc="-64" smtClean="0"/>
              <a:t>10</a:t>
            </a:fld>
            <a:endParaRPr lang="en-AT" spc="-64" dirty="0"/>
          </a:p>
        </p:txBody>
      </p:sp>
      <p:sp>
        <p:nvSpPr>
          <p:cNvPr id="2" name="object 6">
            <a:extLst>
              <a:ext uri="{FF2B5EF4-FFF2-40B4-BE49-F238E27FC236}">
                <a16:creationId xmlns:a16="http://schemas.microsoft.com/office/drawing/2014/main" id="{B5F615F7-A378-E99D-3F79-A5F7391C0A4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4" name="object 6">
            <a:extLst>
              <a:ext uri="{FF2B5EF4-FFF2-40B4-BE49-F238E27FC236}">
                <a16:creationId xmlns:a16="http://schemas.microsoft.com/office/drawing/2014/main" id="{8DC2CCB8-1122-D6C6-EA6B-957BBE42CCC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289209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6B74A-8B5E-E61C-E791-93DDFD1D915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3935518-AD67-968F-02A1-15EB91670168}"/>
              </a:ext>
            </a:extLst>
          </p:cNvPr>
          <p:cNvSpPr txBox="1">
            <a:spLocks noGrp="1"/>
          </p:cNvSpPr>
          <p:nvPr>
            <p:ph type="title"/>
          </p:nvPr>
        </p:nvSpPr>
        <p:spPr>
          <a:xfrm>
            <a:off x="726281" y="432621"/>
            <a:ext cx="309641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rPr>
              <a:t>Coûts et avantages</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A8149FC6-52A2-4C6E-C1CB-D7D4ECA6BC13}"/>
              </a:ext>
            </a:extLst>
          </p:cNvPr>
          <p:cNvSpPr txBox="1"/>
          <p:nvPr/>
        </p:nvSpPr>
        <p:spPr>
          <a:xfrm>
            <a:off x="726281" y="1278687"/>
            <a:ext cx="10725152" cy="324265"/>
          </a:xfrm>
          <a:prstGeom prst="rect">
            <a:avLst/>
          </a:prstGeom>
        </p:spPr>
        <p:txBody>
          <a:bodyPr vert="horz" wrap="square" lIns="0" tIns="16329" rIns="0" bIns="0" rtlCol="0">
            <a:spAutoFit/>
          </a:bodyPr>
          <a:lstStyle/>
          <a:p>
            <a:pPr marL="359228" indent="-342900" defTabSz="1175644" hangingPunct="1">
              <a:lnSpc>
                <a:spcPct val="100000"/>
              </a:lnSpc>
              <a:spcBef>
                <a:spcPts val="600"/>
              </a:spcBef>
              <a:buFont typeface="Arial" panose="020B0604020202020204" pitchFamily="34" charset="0"/>
              <a:buChar char="•"/>
            </a:pPr>
            <a:r>
              <a:rPr lang="en-US" sz="2000" dirty="0">
                <a:latin typeface="Aptos" panose="020B0004020202020204" pitchFamily="34" charset="0"/>
              </a:rPr>
              <a:t>Les coûts représentent les ressources dépensées.</a:t>
            </a:r>
            <a:endParaRPr lang="en-GB" sz="2800" b="1" dirty="0">
              <a:solidFill>
                <a:sysClr val="windowText" lastClr="000000"/>
              </a:solidFill>
              <a:latin typeface="Aptos" panose="020B0004020202020204" pitchFamily="34" charset="0"/>
              <a:cs typeface="Arial"/>
            </a:endParaRPr>
          </a:p>
        </p:txBody>
      </p:sp>
      <p:sp>
        <p:nvSpPr>
          <p:cNvPr id="13" name="object 3">
            <a:extLst>
              <a:ext uri="{FF2B5EF4-FFF2-40B4-BE49-F238E27FC236}">
                <a16:creationId xmlns:a16="http://schemas.microsoft.com/office/drawing/2014/main" id="{82F249FA-FB62-3819-46F8-834AF2EA9058}"/>
              </a:ext>
            </a:extLst>
          </p:cNvPr>
          <p:cNvSpPr txBox="1"/>
          <p:nvPr/>
        </p:nvSpPr>
        <p:spPr>
          <a:xfrm>
            <a:off x="733424" y="5854099"/>
            <a:ext cx="10725152" cy="293487"/>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b="1" dirty="0">
                <a:latin typeface="Aptos" panose="020B0004020202020204" pitchFamily="34" charset="0"/>
              </a:rPr>
              <a:t>Tous les coûts sont actualisés à leur valeur actuelle pour le calcul de la VAN.</a:t>
            </a:r>
            <a:endParaRPr lang="en-GB" b="1" dirty="0">
              <a:solidFill>
                <a:sysClr val="windowText" lastClr="000000"/>
              </a:solidFill>
              <a:latin typeface="Aptos" panose="020B0004020202020204" pitchFamily="34" charset="0"/>
              <a:cs typeface="Arial"/>
            </a:endParaRPr>
          </a:p>
        </p:txBody>
      </p:sp>
      <p:sp>
        <p:nvSpPr>
          <p:cNvPr id="4" name="Slide Number Placeholder 3">
            <a:extLst>
              <a:ext uri="{FF2B5EF4-FFF2-40B4-BE49-F238E27FC236}">
                <a16:creationId xmlns:a16="http://schemas.microsoft.com/office/drawing/2014/main" id="{181241C5-F278-112B-BECB-E6F1C254B456}"/>
              </a:ext>
            </a:extLst>
          </p:cNvPr>
          <p:cNvSpPr>
            <a:spLocks noGrp="1"/>
          </p:cNvSpPr>
          <p:nvPr>
            <p:ph type="sldNum" sz="quarter" idx="7"/>
          </p:nvPr>
        </p:nvSpPr>
        <p:spPr/>
        <p:txBody>
          <a:bodyPr/>
          <a:lstStyle/>
          <a:p>
            <a:pPr marL="103685">
              <a:lnSpc>
                <a:spcPts val="1633"/>
              </a:lnSpc>
            </a:pPr>
            <a:fld id="{81D60167-4931-47E6-BA6A-407CBD079E47}" type="slidenum">
              <a:rPr lang="en-AT" spc="-64" smtClean="0"/>
              <a:t>11</a:t>
            </a:fld>
            <a:endParaRPr lang="en-AT" spc="-64" dirty="0"/>
          </a:p>
        </p:txBody>
      </p:sp>
      <p:pic>
        <p:nvPicPr>
          <p:cNvPr id="2054" name="Picture 6">
            <a:extLst>
              <a:ext uri="{FF2B5EF4-FFF2-40B4-BE49-F238E27FC236}">
                <a16:creationId xmlns:a16="http://schemas.microsoft.com/office/drawing/2014/main" id="{0C9667AD-CE59-4494-F49E-0B34AC66975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66" t="24464" r="1759" b="8412"/>
          <a:stretch/>
        </p:blipFill>
        <p:spPr bwMode="auto">
          <a:xfrm>
            <a:off x="1021582" y="1838919"/>
            <a:ext cx="10148835" cy="3779212"/>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6B516959-DBD8-6FC9-8F27-84EE9B3DFD3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Composantes des coûts</a:t>
            </a:r>
          </a:p>
        </p:txBody>
      </p:sp>
      <p:sp>
        <p:nvSpPr>
          <p:cNvPr id="6" name="object 6">
            <a:extLst>
              <a:ext uri="{FF2B5EF4-FFF2-40B4-BE49-F238E27FC236}">
                <a16:creationId xmlns:a16="http://schemas.microsoft.com/office/drawing/2014/main" id="{A2B9799A-D108-FC0A-8397-5721FDBA0E4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7" name="object 6">
            <a:extLst>
              <a:ext uri="{FF2B5EF4-FFF2-40B4-BE49-F238E27FC236}">
                <a16:creationId xmlns:a16="http://schemas.microsoft.com/office/drawing/2014/main" id="{30DB878A-3653-1441-744C-40E7FB534BD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211062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6CF5A-522C-96E8-9120-1583F03140E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865E665-5D5E-D5AA-0A30-76AC0F610D3D}"/>
              </a:ext>
            </a:extLst>
          </p:cNvPr>
          <p:cNvSpPr txBox="1">
            <a:spLocks noGrp="1"/>
          </p:cNvSpPr>
          <p:nvPr>
            <p:ph type="title"/>
          </p:nvPr>
        </p:nvSpPr>
        <p:spPr>
          <a:xfrm>
            <a:off x="726282" y="432621"/>
            <a:ext cx="293766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Coûts et avantages</a:t>
            </a:r>
            <a:endParaRPr lang="en-US" sz="2400" b="1" spc="-13" dirty="0">
              <a:solidFill>
                <a:schemeClr val="bg1"/>
              </a:solidFill>
              <a:latin typeface="Aptos" panose="020B0004020202020204" pitchFamily="34" charset="0"/>
            </a:endParaRPr>
          </a:p>
        </p:txBody>
      </p:sp>
      <p:sp>
        <p:nvSpPr>
          <p:cNvPr id="3" name="Slide Number Placeholder 2">
            <a:extLst>
              <a:ext uri="{FF2B5EF4-FFF2-40B4-BE49-F238E27FC236}">
                <a16:creationId xmlns:a16="http://schemas.microsoft.com/office/drawing/2014/main" id="{6D21444B-16DD-F36B-73A9-527DFF0F1AAC}"/>
              </a:ext>
            </a:extLst>
          </p:cNvPr>
          <p:cNvSpPr>
            <a:spLocks noGrp="1"/>
          </p:cNvSpPr>
          <p:nvPr>
            <p:ph type="sldNum" sz="quarter" idx="7"/>
          </p:nvPr>
        </p:nvSpPr>
        <p:spPr/>
        <p:txBody>
          <a:bodyPr/>
          <a:lstStyle/>
          <a:p>
            <a:pPr marL="103685">
              <a:lnSpc>
                <a:spcPts val="1633"/>
              </a:lnSpc>
            </a:pPr>
            <a:fld id="{81D60167-4931-47E6-BA6A-407CBD079E47}" type="slidenum">
              <a:rPr lang="en-AT" spc="-64" smtClean="0"/>
              <a:t>12</a:t>
            </a:fld>
            <a:endParaRPr lang="en-AT" spc="-64" dirty="0"/>
          </a:p>
        </p:txBody>
      </p:sp>
      <p:sp>
        <p:nvSpPr>
          <p:cNvPr id="4" name="object 3">
            <a:extLst>
              <a:ext uri="{FF2B5EF4-FFF2-40B4-BE49-F238E27FC236}">
                <a16:creationId xmlns:a16="http://schemas.microsoft.com/office/drawing/2014/main" id="{478DB36B-8C04-80B5-3682-8C3FF368DD84}"/>
              </a:ext>
            </a:extLst>
          </p:cNvPr>
          <p:cNvSpPr txBox="1"/>
          <p:nvPr/>
        </p:nvSpPr>
        <p:spPr>
          <a:xfrm>
            <a:off x="726280" y="1311833"/>
            <a:ext cx="10725152" cy="324265"/>
          </a:xfrm>
          <a:prstGeom prst="rect">
            <a:avLst/>
          </a:prstGeom>
        </p:spPr>
        <p:txBody>
          <a:bodyPr vert="horz" wrap="square" lIns="0" tIns="16329" rIns="0" bIns="0" rtlCol="0">
            <a:spAutoFit/>
          </a:bodyPr>
          <a:lstStyle/>
          <a:p>
            <a:pPr marL="359228" indent="-342900" defTabSz="1175644" hangingPunct="1">
              <a:lnSpc>
                <a:spcPct val="100000"/>
              </a:lnSpc>
              <a:spcBef>
                <a:spcPts val="600"/>
              </a:spcBef>
              <a:buFont typeface="Arial" panose="020B0604020202020204" pitchFamily="34" charset="0"/>
              <a:buChar char="•"/>
            </a:pPr>
            <a:r>
              <a:rPr lang="en-US" sz="2000" dirty="0">
                <a:latin typeface="Aptos" panose="020B0004020202020204" pitchFamily="34" charset="0"/>
              </a:rPr>
              <a:t>Les avantages représentent les impacts positifs du projet.</a:t>
            </a:r>
          </a:p>
        </p:txBody>
      </p:sp>
      <p:sp>
        <p:nvSpPr>
          <p:cNvPr id="5" name="object 3">
            <a:extLst>
              <a:ext uri="{FF2B5EF4-FFF2-40B4-BE49-F238E27FC236}">
                <a16:creationId xmlns:a16="http://schemas.microsoft.com/office/drawing/2014/main" id="{6F615052-13C4-24A9-FC31-23861548DDA8}"/>
              </a:ext>
            </a:extLst>
          </p:cNvPr>
          <p:cNvSpPr txBox="1"/>
          <p:nvPr/>
        </p:nvSpPr>
        <p:spPr>
          <a:xfrm>
            <a:off x="733425" y="5978672"/>
            <a:ext cx="10725152" cy="293487"/>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q"/>
            </a:pPr>
            <a:r>
              <a:rPr lang="en-US" sz="1800" b="1" dirty="0">
                <a:latin typeface="Aptos" panose="020B0004020202020204" pitchFamily="34" charset="0"/>
              </a:rPr>
              <a:t>Tous les avantages sont actualisés à leur valeur actuelle pour le calcul de la VAN/RBR.</a:t>
            </a:r>
            <a:endParaRPr lang="en-GB" b="1" dirty="0">
              <a:solidFill>
                <a:sysClr val="windowText" lastClr="000000"/>
              </a:solidFill>
              <a:latin typeface="Aptos" panose="020B0004020202020204" pitchFamily="34" charset="0"/>
              <a:cs typeface="Arial"/>
            </a:endParaRPr>
          </a:p>
        </p:txBody>
      </p:sp>
      <p:pic>
        <p:nvPicPr>
          <p:cNvPr id="3074" name="Picture 2">
            <a:extLst>
              <a:ext uri="{FF2B5EF4-FFF2-40B4-BE49-F238E27FC236}">
                <a16:creationId xmlns:a16="http://schemas.microsoft.com/office/drawing/2014/main" id="{3EAF9ED9-C8AC-1907-3B6B-7BA2F1D6910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91" t="17652" r="1423" b="4884"/>
          <a:stretch/>
        </p:blipFill>
        <p:spPr bwMode="auto">
          <a:xfrm>
            <a:off x="2216507" y="1644771"/>
            <a:ext cx="7777423" cy="4256555"/>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3">
            <a:extLst>
              <a:ext uri="{FF2B5EF4-FFF2-40B4-BE49-F238E27FC236}">
                <a16:creationId xmlns:a16="http://schemas.microsoft.com/office/drawing/2014/main" id="{075CFBD6-9509-8677-0FCC-CFE8C9737DB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2.2. Composantes des avantages</a:t>
            </a:r>
          </a:p>
        </p:txBody>
      </p:sp>
      <p:sp>
        <p:nvSpPr>
          <p:cNvPr id="8" name="object 6">
            <a:extLst>
              <a:ext uri="{FF2B5EF4-FFF2-40B4-BE49-F238E27FC236}">
                <a16:creationId xmlns:a16="http://schemas.microsoft.com/office/drawing/2014/main" id="{C2EE1E6A-9DA0-EFDD-F296-BFD6257DCC4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9" name="object 6">
            <a:extLst>
              <a:ext uri="{FF2B5EF4-FFF2-40B4-BE49-F238E27FC236}">
                <a16:creationId xmlns:a16="http://schemas.microsoft.com/office/drawing/2014/main" id="{1B054CBF-BD93-CFA6-3E74-E6EDD1D70FF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784600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591EA-47AD-8DDB-2F7B-1B825637458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58C96E-FE06-B915-8058-845486088FBD}"/>
              </a:ext>
            </a:extLst>
          </p:cNvPr>
          <p:cNvSpPr txBox="1">
            <a:spLocks noGrp="1"/>
          </p:cNvSpPr>
          <p:nvPr>
            <p:ph type="title"/>
          </p:nvPr>
        </p:nvSpPr>
        <p:spPr>
          <a:xfrm>
            <a:off x="726282" y="432621"/>
            <a:ext cx="315991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Coûts et avantages</a:t>
            </a:r>
            <a:endParaRPr lang="en-US" sz="2400" b="1" spc="-13" dirty="0">
              <a:solidFill>
                <a:schemeClr val="bg1"/>
              </a:solidFill>
              <a:latin typeface="Aptos" panose="020B0004020202020204" pitchFamily="34" charset="0"/>
            </a:endParaRPr>
          </a:p>
        </p:txBody>
      </p:sp>
      <p:sp>
        <p:nvSpPr>
          <p:cNvPr id="3" name="Slide Number Placeholder 2">
            <a:extLst>
              <a:ext uri="{FF2B5EF4-FFF2-40B4-BE49-F238E27FC236}">
                <a16:creationId xmlns:a16="http://schemas.microsoft.com/office/drawing/2014/main" id="{62A4C354-B339-03F4-C339-27068669CAD0}"/>
              </a:ext>
            </a:extLst>
          </p:cNvPr>
          <p:cNvSpPr>
            <a:spLocks noGrp="1"/>
          </p:cNvSpPr>
          <p:nvPr>
            <p:ph type="sldNum" sz="quarter" idx="7"/>
          </p:nvPr>
        </p:nvSpPr>
        <p:spPr/>
        <p:txBody>
          <a:bodyPr/>
          <a:lstStyle/>
          <a:p>
            <a:pPr marL="103685">
              <a:lnSpc>
                <a:spcPts val="1633"/>
              </a:lnSpc>
            </a:pPr>
            <a:fld id="{81D60167-4931-47E6-BA6A-407CBD079E47}" type="slidenum">
              <a:rPr lang="en-AT" spc="-64" smtClean="0"/>
              <a:t>13</a:t>
            </a:fld>
            <a:endParaRPr lang="en-AT" spc="-64" dirty="0"/>
          </a:p>
        </p:txBody>
      </p:sp>
      <p:sp>
        <p:nvSpPr>
          <p:cNvPr id="10" name="object 3">
            <a:extLst>
              <a:ext uri="{FF2B5EF4-FFF2-40B4-BE49-F238E27FC236}">
                <a16:creationId xmlns:a16="http://schemas.microsoft.com/office/drawing/2014/main" id="{AD274B75-4D05-A17B-0C18-68EF8317CE31}"/>
              </a:ext>
            </a:extLst>
          </p:cNvPr>
          <p:cNvSpPr txBox="1"/>
          <p:nvPr/>
        </p:nvSpPr>
        <p:spPr>
          <a:xfrm>
            <a:off x="726281" y="1326803"/>
            <a:ext cx="10725152" cy="293487"/>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b="1" dirty="0">
                <a:latin typeface="Aptos" panose="020B0004020202020204" pitchFamily="34" charset="0"/>
              </a:rPr>
              <a:t>En comparant les coûts et les avantages actualisés, nous obtenons :</a:t>
            </a:r>
            <a:endParaRPr lang="en-GB" b="1" dirty="0">
              <a:solidFill>
                <a:sysClr val="windowText" lastClr="000000"/>
              </a:solidFill>
              <a:latin typeface="Aptos" panose="020B0004020202020204" pitchFamily="34" charset="0"/>
              <a:cs typeface="Arial"/>
            </a:endParaRPr>
          </a:p>
        </p:txBody>
      </p:sp>
      <p:pic>
        <p:nvPicPr>
          <p:cNvPr id="12" name="Picture 11">
            <a:extLst>
              <a:ext uri="{FF2B5EF4-FFF2-40B4-BE49-F238E27FC236}">
                <a16:creationId xmlns:a16="http://schemas.microsoft.com/office/drawing/2014/main" id="{C67C54A7-8CBD-AC35-CF25-8066FC6C961D}"/>
              </a:ext>
            </a:extLst>
          </p:cNvPr>
          <p:cNvPicPr>
            <a:picLocks noChangeAspect="1"/>
          </p:cNvPicPr>
          <p:nvPr/>
        </p:nvPicPr>
        <p:blipFill>
          <a:blip r:embed="rId2"/>
          <a:stretch>
            <a:fillRect/>
          </a:stretch>
        </p:blipFill>
        <p:spPr>
          <a:xfrm>
            <a:off x="934615" y="1584014"/>
            <a:ext cx="6544588" cy="2295845"/>
          </a:xfrm>
          <a:prstGeom prst="rect">
            <a:avLst/>
          </a:prstGeom>
        </p:spPr>
      </p:pic>
      <p:pic>
        <p:nvPicPr>
          <p:cNvPr id="14" name="Picture 13">
            <a:extLst>
              <a:ext uri="{FF2B5EF4-FFF2-40B4-BE49-F238E27FC236}">
                <a16:creationId xmlns:a16="http://schemas.microsoft.com/office/drawing/2014/main" id="{3A2AAB6B-1778-B132-0BF3-2D1C676C563D}"/>
              </a:ext>
            </a:extLst>
          </p:cNvPr>
          <p:cNvPicPr>
            <a:picLocks noChangeAspect="1"/>
          </p:cNvPicPr>
          <p:nvPr/>
        </p:nvPicPr>
        <p:blipFill>
          <a:blip r:embed="rId3"/>
          <a:srcRect t="296" b="4211"/>
          <a:stretch>
            <a:fillRect/>
          </a:stretch>
        </p:blipFill>
        <p:spPr>
          <a:xfrm>
            <a:off x="1033076" y="3717536"/>
            <a:ext cx="6287377" cy="2438017"/>
          </a:xfrm>
          <a:prstGeom prst="rect">
            <a:avLst/>
          </a:prstGeom>
        </p:spPr>
      </p:pic>
      <p:sp>
        <p:nvSpPr>
          <p:cNvPr id="6" name="object 3">
            <a:extLst>
              <a:ext uri="{FF2B5EF4-FFF2-40B4-BE49-F238E27FC236}">
                <a16:creationId xmlns:a16="http://schemas.microsoft.com/office/drawing/2014/main" id="{F114741D-4DFD-ED84-3363-AC557F6DAFF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2.3. Des coûts et avantages à la viabilité</a:t>
            </a:r>
          </a:p>
        </p:txBody>
      </p:sp>
      <p:sp>
        <p:nvSpPr>
          <p:cNvPr id="8" name="object 6">
            <a:extLst>
              <a:ext uri="{FF2B5EF4-FFF2-40B4-BE49-F238E27FC236}">
                <a16:creationId xmlns:a16="http://schemas.microsoft.com/office/drawing/2014/main" id="{DE89AD1C-E4F2-2510-1A80-62DDB23DF9F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9" name="object 6">
            <a:extLst>
              <a:ext uri="{FF2B5EF4-FFF2-40B4-BE49-F238E27FC236}">
                <a16:creationId xmlns:a16="http://schemas.microsoft.com/office/drawing/2014/main" id="{44DA9231-718C-2559-C59D-E0B60B30B2E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2143827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2E461-D832-5E68-3A98-E9A2D543EA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6C4CD40-A27F-7C2C-79E2-6D5C924543A3}"/>
              </a:ext>
            </a:extLst>
          </p:cNvPr>
          <p:cNvSpPr txBox="1">
            <a:spLocks noGrp="1"/>
          </p:cNvSpPr>
          <p:nvPr>
            <p:ph type="title"/>
          </p:nvPr>
        </p:nvSpPr>
        <p:spPr>
          <a:xfrm>
            <a:off x="726281" y="432621"/>
            <a:ext cx="3051969"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Coûts et avantages</a:t>
            </a:r>
            <a:endParaRPr lang="en-US"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797BDA13-2879-6F27-9144-9C36A5839103}"/>
              </a:ext>
            </a:extLst>
          </p:cNvPr>
          <p:cNvSpPr txBox="1"/>
          <p:nvPr/>
        </p:nvSpPr>
        <p:spPr>
          <a:xfrm>
            <a:off x="726281" y="131856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Interprétation des indicateurs → Prise de décision relative au projet</a:t>
            </a:r>
            <a:endParaRPr lang="en-GB" b="1" dirty="0">
              <a:solidFill>
                <a:sysClr val="windowText" lastClr="000000"/>
              </a:solidFill>
              <a:latin typeface="Aptos" panose="020B0004020202020204" pitchFamily="34" charset="0"/>
              <a:cs typeface="Arial"/>
            </a:endParaRPr>
          </a:p>
        </p:txBody>
      </p:sp>
      <p:sp>
        <p:nvSpPr>
          <p:cNvPr id="12" name="object 3">
            <a:extLst>
              <a:ext uri="{FF2B5EF4-FFF2-40B4-BE49-F238E27FC236}">
                <a16:creationId xmlns:a16="http://schemas.microsoft.com/office/drawing/2014/main" id="{95A959F9-6D88-A1A6-6C85-226B0D34F4C2}"/>
              </a:ext>
            </a:extLst>
          </p:cNvPr>
          <p:cNvSpPr txBox="1"/>
          <p:nvPr/>
        </p:nvSpPr>
        <p:spPr>
          <a:xfrm>
            <a:off x="726281" y="4539292"/>
            <a:ext cx="10725152" cy="293487"/>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L'analyse coûts-avantages ne prend pas la décision, elle informe les décideurs.</a:t>
            </a:r>
            <a:endParaRPr lang="en-GB" sz="1800" dirty="0">
              <a:solidFill>
                <a:sysClr val="windowText" lastClr="000000"/>
              </a:solidFill>
              <a:latin typeface="Aptos" panose="020B0004020202020204" pitchFamily="34" charset="0"/>
              <a:cs typeface="Arial"/>
            </a:endParaRPr>
          </a:p>
        </p:txBody>
      </p:sp>
      <p:sp>
        <p:nvSpPr>
          <p:cNvPr id="4" name="Slide Number Placeholder 3">
            <a:extLst>
              <a:ext uri="{FF2B5EF4-FFF2-40B4-BE49-F238E27FC236}">
                <a16:creationId xmlns:a16="http://schemas.microsoft.com/office/drawing/2014/main" id="{99E10225-53EA-3C83-FC11-0FC99A6C2D68}"/>
              </a:ext>
            </a:extLst>
          </p:cNvPr>
          <p:cNvSpPr>
            <a:spLocks noGrp="1"/>
          </p:cNvSpPr>
          <p:nvPr>
            <p:ph type="sldNum" sz="quarter" idx="7"/>
          </p:nvPr>
        </p:nvSpPr>
        <p:spPr/>
        <p:txBody>
          <a:bodyPr/>
          <a:lstStyle/>
          <a:p>
            <a:pPr marL="103685">
              <a:lnSpc>
                <a:spcPts val="1633"/>
              </a:lnSpc>
            </a:pPr>
            <a:fld id="{81D60167-4931-47E6-BA6A-407CBD079E47}" type="slidenum">
              <a:rPr lang="en-AT" spc="-64" smtClean="0"/>
              <a:t>14</a:t>
            </a:fld>
            <a:endParaRPr lang="en-AT" spc="-64" dirty="0"/>
          </a:p>
        </p:txBody>
      </p:sp>
      <p:graphicFrame>
        <p:nvGraphicFramePr>
          <p:cNvPr id="9" name="Table 8">
            <a:extLst>
              <a:ext uri="{FF2B5EF4-FFF2-40B4-BE49-F238E27FC236}">
                <a16:creationId xmlns:a16="http://schemas.microsoft.com/office/drawing/2014/main" id="{5F6B0380-B40A-2F6B-AF49-8B6B8D4AD0B8}"/>
              </a:ext>
            </a:extLst>
          </p:cNvPr>
          <p:cNvGraphicFramePr>
            <a:graphicFrameLocks noGrp="1"/>
          </p:cNvGraphicFramePr>
          <p:nvPr>
            <p:extLst>
              <p:ext uri="{D42A27DB-BD31-4B8C-83A1-F6EECF244321}">
                <p14:modId xmlns:p14="http://schemas.microsoft.com/office/powerpoint/2010/main" val="3566413965"/>
              </p:ext>
            </p:extLst>
          </p:nvPr>
        </p:nvGraphicFramePr>
        <p:xfrm>
          <a:off x="726281" y="2011425"/>
          <a:ext cx="9784296" cy="2452364"/>
        </p:xfrm>
        <a:graphic>
          <a:graphicData uri="http://schemas.openxmlformats.org/drawingml/2006/table">
            <a:tbl>
              <a:tblPr firstRow="1" bandRow="1">
                <a:tableStyleId>{EEE7283C-3CF3-47DC-8721-378D4A62B228}</a:tableStyleId>
              </a:tblPr>
              <a:tblGrid>
                <a:gridCol w="2776178">
                  <a:extLst>
                    <a:ext uri="{9D8B030D-6E8A-4147-A177-3AD203B41FA5}">
                      <a16:colId xmlns:a16="http://schemas.microsoft.com/office/drawing/2014/main" val="2277632747"/>
                    </a:ext>
                  </a:extLst>
                </a:gridCol>
                <a:gridCol w="3167757">
                  <a:extLst>
                    <a:ext uri="{9D8B030D-6E8A-4147-A177-3AD203B41FA5}">
                      <a16:colId xmlns:a16="http://schemas.microsoft.com/office/drawing/2014/main" val="2824486408"/>
                    </a:ext>
                  </a:extLst>
                </a:gridCol>
                <a:gridCol w="3840361">
                  <a:extLst>
                    <a:ext uri="{9D8B030D-6E8A-4147-A177-3AD203B41FA5}">
                      <a16:colId xmlns:a16="http://schemas.microsoft.com/office/drawing/2014/main" val="4166867706"/>
                    </a:ext>
                  </a:extLst>
                </a:gridCol>
              </a:tblGrid>
              <a:tr h="532124">
                <a:tc>
                  <a:txBody>
                    <a:bodyPr/>
                    <a:lstStyle/>
                    <a:p>
                      <a:r>
                        <a:rPr lang="en-US" dirty="0">
                          <a:solidFill>
                            <a:schemeClr val="bg1"/>
                          </a:solidFill>
                        </a:rPr>
                        <a:t>Fourchette du rapport coûts-bénéfices</a:t>
                      </a:r>
                    </a:p>
                  </a:txBody>
                  <a:tcPr>
                    <a:solidFill>
                      <a:srgbClr val="FD001F"/>
                    </a:solidFill>
                  </a:tcPr>
                </a:tc>
                <a:tc>
                  <a:txBody>
                    <a:bodyPr/>
                    <a:lstStyle/>
                    <a:p>
                      <a:r>
                        <a:rPr lang="en-US" dirty="0">
                          <a:solidFill>
                            <a:schemeClr val="bg1"/>
                          </a:solidFill>
                        </a:rPr>
                        <a:t>Interprétation</a:t>
                      </a:r>
                    </a:p>
                  </a:txBody>
                  <a:tcPr>
                    <a:solidFill>
                      <a:srgbClr val="FD001F"/>
                    </a:solidFill>
                  </a:tcPr>
                </a:tc>
                <a:tc>
                  <a:txBody>
                    <a:bodyPr/>
                    <a:lstStyle/>
                    <a:p>
                      <a:r>
                        <a:rPr lang="en-US" dirty="0">
                          <a:solidFill>
                            <a:schemeClr val="bg1"/>
                          </a:solidFill>
                        </a:rPr>
                        <a:t>Recommandation</a:t>
                      </a:r>
                    </a:p>
                  </a:txBody>
                  <a:tcPr>
                    <a:solidFill>
                      <a:srgbClr val="FD001F"/>
                    </a:solidFill>
                  </a:tcPr>
                </a:tc>
                <a:extLst>
                  <a:ext uri="{0D108BD9-81ED-4DB2-BD59-A6C34878D82A}">
                    <a16:rowId xmlns:a16="http://schemas.microsoft.com/office/drawing/2014/main" val="2675665397"/>
                  </a:ext>
                </a:extLst>
              </a:tr>
              <a:tr h="532124">
                <a:tc>
                  <a:txBody>
                    <a:bodyPr/>
                    <a:lstStyle/>
                    <a:p>
                      <a:r>
                        <a:rPr lang="en-US" dirty="0"/>
                        <a:t>BCR &gt; 1</a:t>
                      </a:r>
                    </a:p>
                  </a:txBody>
                  <a:tcPr/>
                </a:tc>
                <a:tc>
                  <a:txBody>
                    <a:bodyPr/>
                    <a:lstStyle/>
                    <a:p>
                      <a:r>
                        <a:rPr lang="en-US" dirty="0"/>
                        <a:t>Le projet apporte une valeur ajoutée</a:t>
                      </a:r>
                    </a:p>
                  </a:txBody>
                  <a:tcPr/>
                </a:tc>
                <a:tc>
                  <a:txBody>
                    <a:bodyPr/>
                    <a:lstStyle/>
                    <a:p>
                      <a:r>
                        <a:rPr lang="en-US" dirty="0"/>
                        <a:t>Poursuivre</a:t>
                      </a:r>
                    </a:p>
                  </a:txBody>
                  <a:tcPr/>
                </a:tc>
                <a:extLst>
                  <a:ext uri="{0D108BD9-81ED-4DB2-BD59-A6C34878D82A}">
                    <a16:rowId xmlns:a16="http://schemas.microsoft.com/office/drawing/2014/main" val="781380621"/>
                  </a:ext>
                </a:extLst>
              </a:tr>
              <a:tr h="532124">
                <a:tc>
                  <a:txBody>
                    <a:bodyPr/>
                    <a:lstStyle/>
                    <a:p>
                      <a:r>
                        <a:rPr lang="en-US" dirty="0"/>
                        <a:t>BCR ≈ 1</a:t>
                      </a:r>
                    </a:p>
                  </a:txBody>
                  <a:tcPr/>
                </a:tc>
                <a:tc>
                  <a:txBody>
                    <a:bodyPr/>
                    <a:lstStyle/>
                    <a:p>
                      <a:r>
                        <a:rPr lang="en-US" dirty="0"/>
                        <a:t>Cas marginal</a:t>
                      </a:r>
                    </a:p>
                  </a:txBody>
                  <a:tcPr/>
                </a:tc>
                <a:tc>
                  <a:txBody>
                    <a:bodyPr/>
                    <a:lstStyle/>
                    <a:p>
                      <a:r>
                        <a:rPr lang="en-US" dirty="0"/>
                        <a:t>Évaluation politique/stratégique approfondie</a:t>
                      </a:r>
                    </a:p>
                  </a:txBody>
                  <a:tcPr/>
                </a:tc>
                <a:extLst>
                  <a:ext uri="{0D108BD9-81ED-4DB2-BD59-A6C34878D82A}">
                    <a16:rowId xmlns:a16="http://schemas.microsoft.com/office/drawing/2014/main" val="136588533"/>
                  </a:ext>
                </a:extLst>
              </a:tr>
              <a:tr h="532124">
                <a:tc>
                  <a:txBody>
                    <a:bodyPr/>
                    <a:lstStyle/>
                    <a:p>
                      <a:r>
                        <a:rPr lang="en-US" dirty="0"/>
                        <a:t>BCR &lt; 1</a:t>
                      </a:r>
                    </a:p>
                  </a:txBody>
                  <a:tcPr/>
                </a:tc>
                <a:tc>
                  <a:txBody>
                    <a:bodyPr/>
                    <a:lstStyle/>
                    <a:p>
                      <a:r>
                        <a:rPr lang="en-US" dirty="0"/>
                        <a:t>Projet non viable</a:t>
                      </a:r>
                    </a:p>
                  </a:txBody>
                  <a:tcPr/>
                </a:tc>
                <a:tc>
                  <a:txBody>
                    <a:bodyPr/>
                    <a:lstStyle/>
                    <a:p>
                      <a:r>
                        <a:rPr lang="en-US" dirty="0"/>
                        <a:t>Refonte ou abandon</a:t>
                      </a:r>
                    </a:p>
                  </a:txBody>
                  <a:tcPr/>
                </a:tc>
                <a:extLst>
                  <a:ext uri="{0D108BD9-81ED-4DB2-BD59-A6C34878D82A}">
                    <a16:rowId xmlns:a16="http://schemas.microsoft.com/office/drawing/2014/main" val="3431146"/>
                  </a:ext>
                </a:extLst>
              </a:tr>
            </a:tbl>
          </a:graphicData>
        </a:graphic>
      </p:graphicFrame>
      <p:sp>
        <p:nvSpPr>
          <p:cNvPr id="5" name="object 3">
            <a:extLst>
              <a:ext uri="{FF2B5EF4-FFF2-40B4-BE49-F238E27FC236}">
                <a16:creationId xmlns:a16="http://schemas.microsoft.com/office/drawing/2014/main" id="{20C66425-AB35-E1B8-F03A-80BBED6DE45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2.4. Interprétation des résultats de l'analyse coûts-avantages</a:t>
            </a:r>
          </a:p>
        </p:txBody>
      </p:sp>
      <p:sp>
        <p:nvSpPr>
          <p:cNvPr id="7" name="object 6">
            <a:extLst>
              <a:ext uri="{FF2B5EF4-FFF2-40B4-BE49-F238E27FC236}">
                <a16:creationId xmlns:a16="http://schemas.microsoft.com/office/drawing/2014/main" id="{9CD29677-8AF5-7872-6E37-312627A6068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8" name="object 6">
            <a:extLst>
              <a:ext uri="{FF2B5EF4-FFF2-40B4-BE49-F238E27FC236}">
                <a16:creationId xmlns:a16="http://schemas.microsoft.com/office/drawing/2014/main" id="{48A51ECC-B45C-6339-95CC-CBD3350C340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3213502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2A763-0560-73C5-1B67-308B8A94908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0D3E3BD-8ACD-ABCE-90D3-2906A2E99911}"/>
              </a:ext>
            </a:extLst>
          </p:cNvPr>
          <p:cNvSpPr txBox="1">
            <a:spLocks noGrp="1"/>
          </p:cNvSpPr>
          <p:nvPr>
            <p:ph type="title"/>
          </p:nvPr>
        </p:nvSpPr>
        <p:spPr>
          <a:xfrm>
            <a:off x="726282" y="432621"/>
            <a:ext cx="305196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2. </a:t>
            </a:r>
            <a:r>
              <a:rPr lang="en-US" sz="2400" b="1" dirty="0">
                <a:solidFill>
                  <a:schemeClr val="bg1"/>
                </a:solidFill>
              </a:rPr>
              <a:t>Coûts et avantages</a:t>
            </a:r>
            <a:endParaRPr lang="en-US"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32F1E050-D970-6BA3-D376-E537A34F40DB}"/>
              </a:ext>
            </a:extLst>
          </p:cNvPr>
          <p:cNvSpPr txBox="1"/>
          <p:nvPr/>
        </p:nvSpPr>
        <p:spPr>
          <a:xfrm>
            <a:off x="726281" y="1577739"/>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Pourquoi effectuer une analyse de sensibilité ?</a:t>
            </a:r>
            <a:endParaRPr lang="en-GB" b="1" dirty="0">
              <a:solidFill>
                <a:sysClr val="windowText" lastClr="000000"/>
              </a:solidFill>
              <a:latin typeface="Aptos" panose="020B0004020202020204" pitchFamily="34" charset="0"/>
              <a:cs typeface="Arial"/>
            </a:endParaRPr>
          </a:p>
        </p:txBody>
      </p:sp>
      <p:sp>
        <p:nvSpPr>
          <p:cNvPr id="12" name="object 3">
            <a:extLst>
              <a:ext uri="{FF2B5EF4-FFF2-40B4-BE49-F238E27FC236}">
                <a16:creationId xmlns:a16="http://schemas.microsoft.com/office/drawing/2014/main" id="{0550FB6F-C92B-0EAE-E5A8-22089196E8D9}"/>
              </a:ext>
            </a:extLst>
          </p:cNvPr>
          <p:cNvSpPr txBox="1"/>
          <p:nvPr/>
        </p:nvSpPr>
        <p:spPr>
          <a:xfrm>
            <a:off x="938359" y="2077865"/>
            <a:ext cx="10725152" cy="1001373"/>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Les hypothèses sont incertaines → les coûts et les avantages peuvent changer</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Tester la robustesse → Le projet restera-t-il viable si la situation se détériore ?</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Aide à gérer les risques → Les décideurs souhaitent avoir confiance</a:t>
            </a:r>
            <a:endParaRPr lang="en-GB" sz="1800" dirty="0">
              <a:solidFill>
                <a:sysClr val="windowText" lastClr="000000"/>
              </a:solidFill>
              <a:latin typeface="Aptos" panose="020B0004020202020204" pitchFamily="34" charset="0"/>
              <a:cs typeface="Arial"/>
            </a:endParaRPr>
          </a:p>
        </p:txBody>
      </p:sp>
      <p:sp>
        <p:nvSpPr>
          <p:cNvPr id="4" name="Slide Number Placeholder 3">
            <a:extLst>
              <a:ext uri="{FF2B5EF4-FFF2-40B4-BE49-F238E27FC236}">
                <a16:creationId xmlns:a16="http://schemas.microsoft.com/office/drawing/2014/main" id="{51766EFC-10EA-576E-0CC5-9F484B9D4906}"/>
              </a:ext>
            </a:extLst>
          </p:cNvPr>
          <p:cNvSpPr>
            <a:spLocks noGrp="1"/>
          </p:cNvSpPr>
          <p:nvPr>
            <p:ph type="sldNum" sz="quarter" idx="7"/>
          </p:nvPr>
        </p:nvSpPr>
        <p:spPr/>
        <p:txBody>
          <a:bodyPr/>
          <a:lstStyle/>
          <a:p>
            <a:pPr marL="103685">
              <a:lnSpc>
                <a:spcPts val="1633"/>
              </a:lnSpc>
            </a:pPr>
            <a:fld id="{81D60167-4931-47E6-BA6A-407CBD079E47}" type="slidenum">
              <a:rPr lang="en-AT" spc="-64" smtClean="0"/>
              <a:t>15</a:t>
            </a:fld>
            <a:endParaRPr lang="en-AT" spc="-64" dirty="0"/>
          </a:p>
        </p:txBody>
      </p:sp>
      <p:sp>
        <p:nvSpPr>
          <p:cNvPr id="15" name="object 3">
            <a:extLst>
              <a:ext uri="{FF2B5EF4-FFF2-40B4-BE49-F238E27FC236}">
                <a16:creationId xmlns:a16="http://schemas.microsoft.com/office/drawing/2014/main" id="{55B84667-FE99-D946-21A9-02873C9BB7D1}"/>
              </a:ext>
            </a:extLst>
          </p:cNvPr>
          <p:cNvSpPr txBox="1"/>
          <p:nvPr/>
        </p:nvSpPr>
        <p:spPr>
          <a:xfrm>
            <a:off x="719138" y="366089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latin typeface="Aptos" panose="020B0004020202020204" pitchFamily="34" charset="0"/>
              </a:rPr>
              <a:t>Exemples :</a:t>
            </a:r>
            <a:endParaRPr lang="en-GB" b="1" dirty="0">
              <a:solidFill>
                <a:sysClr val="windowText" lastClr="000000"/>
              </a:solidFill>
              <a:latin typeface="Aptos" panose="020B0004020202020204" pitchFamily="34" charset="0"/>
              <a:cs typeface="Arial"/>
            </a:endParaRPr>
          </a:p>
        </p:txBody>
      </p:sp>
      <p:sp>
        <p:nvSpPr>
          <p:cNvPr id="16" name="object 3">
            <a:extLst>
              <a:ext uri="{FF2B5EF4-FFF2-40B4-BE49-F238E27FC236}">
                <a16:creationId xmlns:a16="http://schemas.microsoft.com/office/drawing/2014/main" id="{117478A7-9A42-D5F9-A495-4CD278BA9C8B}"/>
              </a:ext>
            </a:extLst>
          </p:cNvPr>
          <p:cNvSpPr txBox="1"/>
          <p:nvPr/>
        </p:nvSpPr>
        <p:spPr>
          <a:xfrm>
            <a:off x="931216" y="4161024"/>
            <a:ext cx="10725152" cy="1001373"/>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Coûts de construction plus élevés</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Coûts de retard plus élevés (comme nous allons le tester aujourd'hui)</a:t>
            </a:r>
          </a:p>
          <a:p>
            <a:pPr marL="302078" lvl="1" indent="-285750" defTabSz="1175644" hangingPunct="1">
              <a:lnSpc>
                <a:spcPct val="100000"/>
              </a:lnSpc>
              <a:spcBef>
                <a:spcPts val="600"/>
              </a:spcBef>
              <a:buFont typeface="Arial" panose="020B0604020202020204" pitchFamily="34" charset="0"/>
              <a:buChar char="•"/>
            </a:pPr>
            <a:r>
              <a:rPr lang="en-US" sz="1800" dirty="0">
                <a:latin typeface="Aptos" panose="020B0004020202020204" pitchFamily="34" charset="0"/>
              </a:rPr>
              <a:t>Avantages inférieurs aux prévisions</a:t>
            </a:r>
            <a:endParaRPr lang="en-GB" sz="1800" dirty="0">
              <a:solidFill>
                <a:sysClr val="windowText" lastClr="000000"/>
              </a:solidFill>
              <a:latin typeface="Aptos" panose="020B0004020202020204" pitchFamily="34" charset="0"/>
              <a:cs typeface="Arial"/>
            </a:endParaRPr>
          </a:p>
        </p:txBody>
      </p:sp>
      <p:sp>
        <p:nvSpPr>
          <p:cNvPr id="19" name="object 3">
            <a:extLst>
              <a:ext uri="{FF2B5EF4-FFF2-40B4-BE49-F238E27FC236}">
                <a16:creationId xmlns:a16="http://schemas.microsoft.com/office/drawing/2014/main" id="{CD7CBE3D-63D0-9896-56EA-8AF3F68EFEDC}"/>
              </a:ext>
            </a:extLst>
          </p:cNvPr>
          <p:cNvSpPr txBox="1"/>
          <p:nvPr/>
        </p:nvSpPr>
        <p:spPr>
          <a:xfrm>
            <a:off x="719138" y="5662523"/>
            <a:ext cx="10725152" cy="293487"/>
          </a:xfrm>
          <a:prstGeom prst="rect">
            <a:avLst/>
          </a:prstGeom>
        </p:spPr>
        <p:txBody>
          <a:bodyPr vert="horz" wrap="square" lIns="0" tIns="16329" rIns="0" bIns="0" rtlCol="0">
            <a:spAutoFit/>
          </a:bodyPr>
          <a:lstStyle/>
          <a:p>
            <a:pPr marL="302078" lvl="1" indent="-285750" defTabSz="1175644" hangingPunct="1">
              <a:lnSpc>
                <a:spcPct val="100000"/>
              </a:lnSpc>
              <a:spcBef>
                <a:spcPts val="600"/>
              </a:spcBef>
              <a:buFont typeface="Arial" panose="020B0604020202020204" pitchFamily="34" charset="0"/>
              <a:buChar char="•"/>
            </a:pPr>
            <a:r>
              <a:rPr lang="en-US" sz="1800" b="1" dirty="0">
                <a:latin typeface="Aptos" panose="020B0004020202020204" pitchFamily="34" charset="0"/>
              </a:rPr>
              <a:t>Les projets de qualité restent viables même en situation de crise → L'analyse de sensibilité permet de le démontrer.</a:t>
            </a:r>
            <a:endParaRPr lang="en-GB" sz="1800" b="1" dirty="0">
              <a:solidFill>
                <a:sysClr val="windowText" lastClr="000000"/>
              </a:solidFill>
              <a:latin typeface="Aptos" panose="020B0004020202020204" pitchFamily="34" charset="0"/>
              <a:cs typeface="Arial"/>
            </a:endParaRPr>
          </a:p>
        </p:txBody>
      </p:sp>
      <p:sp>
        <p:nvSpPr>
          <p:cNvPr id="7" name="object 3">
            <a:extLst>
              <a:ext uri="{FF2B5EF4-FFF2-40B4-BE49-F238E27FC236}">
                <a16:creationId xmlns:a16="http://schemas.microsoft.com/office/drawing/2014/main" id="{4B4F5740-3EE7-4BD4-0AEF-94138D79FE8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2.5. Analyse de sensibilité dans l'ACB</a:t>
            </a:r>
          </a:p>
        </p:txBody>
      </p:sp>
      <p:sp>
        <p:nvSpPr>
          <p:cNvPr id="9" name="object 6">
            <a:extLst>
              <a:ext uri="{FF2B5EF4-FFF2-40B4-BE49-F238E27FC236}">
                <a16:creationId xmlns:a16="http://schemas.microsoft.com/office/drawing/2014/main" id="{E5CFF96D-DB89-28DC-9D8D-FD9BD3A2885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0" name="object 6">
            <a:extLst>
              <a:ext uri="{FF2B5EF4-FFF2-40B4-BE49-F238E27FC236}">
                <a16:creationId xmlns:a16="http://schemas.microsoft.com/office/drawing/2014/main" id="{EE0F4AA1-830F-0658-9703-686A898B72B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3647912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3E5CC-BE2C-CBAD-B906-F0383B5A616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1422A18-1EA3-9A8B-3F89-554F48337B4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solidFill>
                  <a:schemeClr val="bg1"/>
                </a:solidFill>
              </a:rPr>
              <a:t>Exemple pratique</a:t>
            </a:r>
          </a:p>
        </p:txBody>
      </p:sp>
      <p:sp>
        <p:nvSpPr>
          <p:cNvPr id="5" name="Slide Number Placeholder 4">
            <a:extLst>
              <a:ext uri="{FF2B5EF4-FFF2-40B4-BE49-F238E27FC236}">
                <a16:creationId xmlns:a16="http://schemas.microsoft.com/office/drawing/2014/main" id="{344AD06C-DC3D-6926-DB5F-14D9AD92BC68}"/>
              </a:ext>
            </a:extLst>
          </p:cNvPr>
          <p:cNvSpPr>
            <a:spLocks noGrp="1"/>
          </p:cNvSpPr>
          <p:nvPr>
            <p:ph type="sldNum" sz="quarter" idx="7"/>
          </p:nvPr>
        </p:nvSpPr>
        <p:spPr/>
        <p:txBody>
          <a:bodyPr/>
          <a:lstStyle/>
          <a:p>
            <a:pPr marL="103685">
              <a:lnSpc>
                <a:spcPts val="1633"/>
              </a:lnSpc>
            </a:pPr>
            <a:fld id="{81D60167-4931-47E6-BA6A-407CBD079E47}" type="slidenum">
              <a:rPr lang="en-AT" spc="-64" smtClean="0"/>
              <a:t>16</a:t>
            </a:fld>
            <a:endParaRPr lang="en-AT" spc="-64" dirty="0"/>
          </a:p>
        </p:txBody>
      </p:sp>
      <p:sp>
        <p:nvSpPr>
          <p:cNvPr id="2" name="object 6">
            <a:extLst>
              <a:ext uri="{FF2B5EF4-FFF2-40B4-BE49-F238E27FC236}">
                <a16:creationId xmlns:a16="http://schemas.microsoft.com/office/drawing/2014/main" id="{98ABDE5B-026C-3B6C-4A65-949C1254C7F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4" name="object 6">
            <a:extLst>
              <a:ext uri="{FF2B5EF4-FFF2-40B4-BE49-F238E27FC236}">
                <a16:creationId xmlns:a16="http://schemas.microsoft.com/office/drawing/2014/main" id="{CC3A91DD-4AC1-20DD-9173-C60AECA2274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250595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A01C4-EEFA-8B6F-AE53-3668D901AFE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D54DC0-9C3A-60BE-B1FA-930B79AC9769}"/>
              </a:ext>
            </a:extLst>
          </p:cNvPr>
          <p:cNvSpPr txBox="1">
            <a:spLocks noGrp="1"/>
          </p:cNvSpPr>
          <p:nvPr>
            <p:ph type="title"/>
          </p:nvPr>
        </p:nvSpPr>
        <p:spPr>
          <a:xfrm>
            <a:off x="726283" y="432621"/>
            <a:ext cx="2653420" cy="385820"/>
          </a:xfrm>
          <a:prstGeom prst="rect">
            <a:avLst/>
          </a:prstGeom>
          <a:solidFill>
            <a:srgbClr val="FD001F"/>
          </a:solidFill>
        </p:spPr>
        <p:txBody>
          <a:bodyPr vert="horz" wrap="square" lIns="0" tIns="16329" rIns="0" bIns="0" rtlCol="0">
            <a:spAutoFit/>
          </a:bodyPr>
          <a:lstStyle/>
          <a:p>
            <a:pPr marL="22043" algn="l">
              <a:spcBef>
                <a:spcPts val="129"/>
              </a:spcBef>
            </a:pPr>
            <a:r>
              <a:rPr lang="en-GB" sz="2400" b="1" dirty="0">
                <a:solidFill>
                  <a:schemeClr val="bg1"/>
                </a:solidFill>
                <a:latin typeface="Aptos" panose="020B0004020202020204" pitchFamily="34" charset="0"/>
              </a:rPr>
              <a:t>3. </a:t>
            </a:r>
            <a:r>
              <a:rPr lang="en-US" sz="2400" b="1" dirty="0">
                <a:solidFill>
                  <a:schemeClr val="bg1"/>
                </a:solidFill>
              </a:rPr>
              <a:t>Exemple pratique</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2A3D93BC-9930-3DA9-AFCD-05B1E98C206A}"/>
              </a:ext>
            </a:extLst>
          </p:cNvPr>
          <p:cNvSpPr txBox="1"/>
          <p:nvPr/>
        </p:nvSpPr>
        <p:spPr>
          <a:xfrm>
            <a:off x="726282" y="1515588"/>
            <a:ext cx="9693859" cy="647430"/>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Passons maintenant à la pratique en calculant l'analyse coûts-avantages de projets sur Excel et Python.</a:t>
            </a:r>
          </a:p>
          <a:p>
            <a:pPr marL="302078" indent="-285750" defTabSz="1175644" hangingPunct="1">
              <a:lnSpc>
                <a:spcPct val="100000"/>
              </a:lnSpc>
              <a:spcBef>
                <a:spcPts val="600"/>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Il est également possible d'écrire des programmes pour automatiser cette procédure.</a:t>
            </a:r>
            <a:endParaRPr lang="en-GB" dirty="0">
              <a:solidFill>
                <a:sysClr val="windowText" lastClr="000000"/>
              </a:solidFill>
              <a:latin typeface="Aptos" panose="020B0004020202020204" pitchFamily="34" charset="0"/>
              <a:cs typeface="Arial"/>
            </a:endParaRPr>
          </a:p>
        </p:txBody>
      </p:sp>
      <p:sp>
        <p:nvSpPr>
          <p:cNvPr id="4" name="object 3">
            <a:extLst>
              <a:ext uri="{FF2B5EF4-FFF2-40B4-BE49-F238E27FC236}">
                <a16:creationId xmlns:a16="http://schemas.microsoft.com/office/drawing/2014/main" id="{20AB5B22-60D9-49AE-966D-1A0F1CE84B47}"/>
              </a:ext>
            </a:extLst>
          </p:cNvPr>
          <p:cNvSpPr txBox="1"/>
          <p:nvPr/>
        </p:nvSpPr>
        <p:spPr>
          <a:xfrm>
            <a:off x="726282" y="2365875"/>
            <a:ext cx="10149241" cy="632042"/>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US" sz="2000" dirty="0">
                <a:solidFill>
                  <a:sysClr val="windowText" lastClr="000000"/>
                </a:solidFill>
                <a:latin typeface="Aptos" panose="020B0004020202020204" pitchFamily="34" charset="0"/>
                <a:cs typeface="Arial"/>
              </a:rPr>
              <a:t>Nous allons procéder à un exemple pratique en utilisant </a:t>
            </a:r>
            <a:r>
              <a:rPr lang="en-US" sz="2000" b="1" dirty="0">
                <a:solidFill>
                  <a:sysClr val="windowText" lastClr="000000"/>
                </a:solidFill>
                <a:latin typeface="Aptos" panose="020B0004020202020204" pitchFamily="34" charset="0"/>
                <a:cs typeface="Arial"/>
              </a:rPr>
              <a:t>le </a:t>
            </a:r>
            <a:r>
              <a:rPr lang="en-US" sz="2000" dirty="0">
                <a:solidFill>
                  <a:sysClr val="windowText" lastClr="000000"/>
                </a:solidFill>
                <a:latin typeface="Aptos" panose="020B0004020202020204" pitchFamily="34" charset="0"/>
                <a:cs typeface="Arial"/>
              </a:rPr>
              <a:t>«</a:t>
            </a:r>
            <a:r>
              <a:rPr lang="en-US" sz="2000" b="1" dirty="0">
                <a:solidFill>
                  <a:sysClr val="windowText" lastClr="000000"/>
                </a:solidFill>
                <a:latin typeface="Aptos" panose="020B0004020202020204" pitchFamily="34" charset="0"/>
                <a:cs typeface="Arial"/>
              </a:rPr>
              <a:t> modèle de feuille de calcul BCA 11.18.24 de l'USDOT </a:t>
            </a:r>
            <a:r>
              <a:rPr lang="en-US" sz="2000" dirty="0">
                <a:solidFill>
                  <a:sysClr val="windowText" lastClr="000000"/>
                </a:solidFill>
                <a:latin typeface="Aptos" panose="020B0004020202020204" pitchFamily="34" charset="0"/>
                <a:cs typeface="Arial"/>
              </a:rPr>
              <a:t>» dans EXCEL afin d'identifier le modèle Excel pour l'analyse CBA.</a:t>
            </a:r>
            <a:endParaRPr lang="en-GB" sz="2800" dirty="0">
              <a:solidFill>
                <a:sysClr val="windowText" lastClr="000000"/>
              </a:solidFill>
              <a:latin typeface="Aptos" panose="020B0004020202020204" pitchFamily="34" charset="0"/>
              <a:cs typeface="Arial"/>
            </a:endParaRPr>
          </a:p>
        </p:txBody>
      </p:sp>
      <p:pic>
        <p:nvPicPr>
          <p:cNvPr id="9" name="Picture 8" descr="A logo with a black background&#10;&#10;AI-generated content may be incorrect.">
            <a:extLst>
              <a:ext uri="{FF2B5EF4-FFF2-40B4-BE49-F238E27FC236}">
                <a16:creationId xmlns:a16="http://schemas.microsoft.com/office/drawing/2014/main" id="{8D3A9024-16CA-58A9-1D2F-4248E00FCD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5863" y="4006068"/>
            <a:ext cx="2170185" cy="2170185"/>
          </a:xfrm>
          <a:prstGeom prst="rect">
            <a:avLst/>
          </a:prstGeom>
        </p:spPr>
      </p:pic>
      <p:pic>
        <p:nvPicPr>
          <p:cNvPr id="11" name="Picture 10" descr="A green box with a white x on it&#10;&#10;AI-generated content may be incorrect.">
            <a:extLst>
              <a:ext uri="{FF2B5EF4-FFF2-40B4-BE49-F238E27FC236}">
                <a16:creationId xmlns:a16="http://schemas.microsoft.com/office/drawing/2014/main" id="{2C6B1EF0-B27D-46A6-012B-D43F3CAAA2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4516" y="4035673"/>
            <a:ext cx="2018173" cy="1906569"/>
          </a:xfrm>
          <a:prstGeom prst="rect">
            <a:avLst/>
          </a:prstGeom>
        </p:spPr>
      </p:pic>
      <p:sp>
        <p:nvSpPr>
          <p:cNvPr id="12" name="object 3">
            <a:extLst>
              <a:ext uri="{FF2B5EF4-FFF2-40B4-BE49-F238E27FC236}">
                <a16:creationId xmlns:a16="http://schemas.microsoft.com/office/drawing/2014/main" id="{6CC6E497-48A3-98C6-3EB2-B7AAEDA3D7B9}"/>
              </a:ext>
            </a:extLst>
          </p:cNvPr>
          <p:cNvSpPr txBox="1"/>
          <p:nvPr/>
        </p:nvSpPr>
        <p:spPr>
          <a:xfrm>
            <a:off x="726282" y="3200774"/>
            <a:ext cx="10149241" cy="632042"/>
          </a:xfrm>
          <a:prstGeom prst="rect">
            <a:avLst/>
          </a:prstGeom>
        </p:spPr>
        <p:txBody>
          <a:bodyPr vert="horz" wrap="square" lIns="0" tIns="16329" rIns="0" bIns="0" rtlCol="0">
            <a:spAutoFit/>
          </a:bodyPr>
          <a:lstStyle/>
          <a:p>
            <a:pPr marL="302078" indent="-285750" defTabSz="1175644" hangingPunct="1">
              <a:lnSpc>
                <a:spcPct val="100000"/>
              </a:lnSpc>
              <a:spcBef>
                <a:spcPts val="600"/>
              </a:spcBef>
              <a:buFont typeface="Arial" panose="020B0604020202020204" pitchFamily="34" charset="0"/>
              <a:buChar char="•"/>
            </a:pPr>
            <a:r>
              <a:rPr lang="en-GB" sz="2000" dirty="0">
                <a:solidFill>
                  <a:sysClr val="windowText" lastClr="000000"/>
                </a:solidFill>
                <a:latin typeface="Aptos" panose="020B0004020202020204" pitchFamily="34" charset="0"/>
                <a:cs typeface="Arial"/>
              </a:rPr>
              <a:t>Nous appliquerons ensuite les connaissances acquises en matière d'analyse CBA </a:t>
            </a:r>
            <a:r>
              <a:rPr lang="en-US" sz="2000" dirty="0">
                <a:solidFill>
                  <a:sysClr val="windowText" lastClr="000000"/>
                </a:solidFill>
                <a:latin typeface="Aptos" panose="020B0004020202020204" pitchFamily="34" charset="0"/>
                <a:cs typeface="Arial"/>
              </a:rPr>
              <a:t>à un ensemble de données réalistes sur les transports et verrons comment la viabilité d'un projet est calculée.</a:t>
            </a:r>
            <a:endParaRPr lang="en-GB" sz="2000" dirty="0">
              <a:solidFill>
                <a:sysClr val="windowText" lastClr="000000"/>
              </a:solidFill>
              <a:latin typeface="Aptos" panose="020B0004020202020204" pitchFamily="34" charset="0"/>
              <a:cs typeface="Arial"/>
            </a:endParaRPr>
          </a:p>
        </p:txBody>
      </p:sp>
      <p:sp>
        <p:nvSpPr>
          <p:cNvPr id="5" name="Slide Number Placeholder 4">
            <a:extLst>
              <a:ext uri="{FF2B5EF4-FFF2-40B4-BE49-F238E27FC236}">
                <a16:creationId xmlns:a16="http://schemas.microsoft.com/office/drawing/2014/main" id="{B24499E1-7AD8-93BE-D79A-A49C7A37F10F}"/>
              </a:ext>
            </a:extLst>
          </p:cNvPr>
          <p:cNvSpPr>
            <a:spLocks noGrp="1"/>
          </p:cNvSpPr>
          <p:nvPr>
            <p:ph type="sldNum" sz="quarter" idx="7"/>
          </p:nvPr>
        </p:nvSpPr>
        <p:spPr/>
        <p:txBody>
          <a:bodyPr/>
          <a:lstStyle/>
          <a:p>
            <a:pPr marL="103685">
              <a:lnSpc>
                <a:spcPts val="1633"/>
              </a:lnSpc>
            </a:pPr>
            <a:fld id="{81D60167-4931-47E6-BA6A-407CBD079E47}" type="slidenum">
              <a:rPr lang="en-AT" spc="-64" smtClean="0"/>
              <a:t>17</a:t>
            </a:fld>
            <a:endParaRPr lang="en-AT" spc="-64" dirty="0"/>
          </a:p>
        </p:txBody>
      </p:sp>
      <p:sp>
        <p:nvSpPr>
          <p:cNvPr id="6" name="object 3">
            <a:extLst>
              <a:ext uri="{FF2B5EF4-FFF2-40B4-BE49-F238E27FC236}">
                <a16:creationId xmlns:a16="http://schemas.microsoft.com/office/drawing/2014/main" id="{6FC23C32-EB98-CD54-9480-0C2F444E1EA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latin typeface="Aptos" panose="020B0004020202020204" pitchFamily="34" charset="0"/>
              </a:rPr>
              <a:t>Pratique</a:t>
            </a:r>
            <a:endParaRPr lang="en-US" b="1" dirty="0">
              <a:solidFill>
                <a:schemeClr val="tx1"/>
              </a:solidFill>
              <a:latin typeface="Aptos" panose="020B0004020202020204" pitchFamily="34" charset="0"/>
            </a:endParaRPr>
          </a:p>
        </p:txBody>
      </p:sp>
      <p:sp>
        <p:nvSpPr>
          <p:cNvPr id="7" name="object 6">
            <a:extLst>
              <a:ext uri="{FF2B5EF4-FFF2-40B4-BE49-F238E27FC236}">
                <a16:creationId xmlns:a16="http://schemas.microsoft.com/office/drawing/2014/main" id="{435C6292-6778-02EC-DDF6-BD527575B5A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8" name="object 6">
            <a:extLst>
              <a:ext uri="{FF2B5EF4-FFF2-40B4-BE49-F238E27FC236}">
                <a16:creationId xmlns:a16="http://schemas.microsoft.com/office/drawing/2014/main" id="{6B4AA026-AAE2-50BB-F6EB-6B3466F948A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1105821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5509-2046-95C0-3AF1-1D0EDE55920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EC3D57E-D08B-5149-54CF-030C2D718236}"/>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3. </a:t>
            </a:r>
            <a:r>
              <a:rPr lang="en-US" sz="2400" b="1" dirty="0">
                <a:solidFill>
                  <a:schemeClr val="bg1"/>
                </a:solidFill>
              </a:rPr>
              <a:t>Exemple pratique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1B3A7B18-DF50-1503-C674-8C73A092F8F9}"/>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18</a:t>
            </a:fld>
            <a:endParaRPr lang="en-AT" spc="-64" dirty="0"/>
          </a:p>
        </p:txBody>
      </p:sp>
      <p:sp>
        <p:nvSpPr>
          <p:cNvPr id="3" name="Content Placeholder 2">
            <a:extLst>
              <a:ext uri="{FF2B5EF4-FFF2-40B4-BE49-F238E27FC236}">
                <a16:creationId xmlns:a16="http://schemas.microsoft.com/office/drawing/2014/main" id="{7BC7746E-B71E-A961-5726-94D43D19C00A}"/>
              </a:ext>
            </a:extLst>
          </p:cNvPr>
          <p:cNvSpPr txBox="1">
            <a:spLocks/>
          </p:cNvSpPr>
          <p:nvPr/>
        </p:nvSpPr>
        <p:spPr>
          <a:xfrm>
            <a:off x="726280" y="1354777"/>
            <a:ext cx="10733192" cy="4171816"/>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latin typeface="Aptos" panose="020B0004020202020204" pitchFamily="34" charset="0"/>
              </a:rPr>
              <a:t>Activité 1 : Exploration de l'outil Excel de l'USDOT</a:t>
            </a:r>
          </a:p>
          <a:p>
            <a:pPr marL="873572" lvl="1" indent="-285750">
              <a:spcBef>
                <a:spcPts val="1200"/>
              </a:spcBef>
              <a:buFont typeface="Arial" panose="020B0604020202020204" pitchFamily="34" charset="0"/>
              <a:buChar char="•"/>
            </a:pPr>
            <a:r>
              <a:rPr lang="en-US" sz="1800" dirty="0">
                <a:latin typeface="Aptos" panose="020B0004020202020204" pitchFamily="34" charset="0"/>
              </a:rPr>
              <a:t>Nom du fichier </a:t>
            </a:r>
            <a:r>
              <a:rPr lang="en-US" sz="1800" b="1" i="1" dirty="0">
                <a:latin typeface="Aptos" panose="020B0004020202020204" pitchFamily="34" charset="0"/>
              </a:rPr>
              <a:t>: </a:t>
            </a:r>
            <a:r>
              <a:rPr lang="en-US" sz="1800" b="1" i="1" dirty="0">
                <a:highlight>
                  <a:srgbClr val="00FF00"/>
                </a:highlight>
                <a:latin typeface="Aptos" panose="020B0004020202020204" pitchFamily="34" charset="0"/>
              </a:rPr>
              <a:t>USDOT BCA Spreadsheet Template 11.18.24.xlsx</a:t>
            </a:r>
          </a:p>
          <a:p>
            <a:pPr marL="873572" lvl="1" indent="-285750">
              <a:spcBef>
                <a:spcPts val="600"/>
              </a:spcBef>
              <a:buFont typeface="Arial" panose="020B0604020202020204" pitchFamily="34" charset="0"/>
              <a:buChar char="•"/>
            </a:pPr>
            <a:r>
              <a:rPr lang="en-US" sz="1800" dirty="0">
                <a:latin typeface="Aptos" panose="020B0004020202020204" pitchFamily="34" charset="0"/>
              </a:rPr>
              <a:t>Plateforme : Microsoft Excel (ou Google Sheets)</a:t>
            </a:r>
          </a:p>
          <a:p>
            <a:pPr marL="873572" lvl="1" indent="-285750">
              <a:spcBef>
                <a:spcPts val="600"/>
              </a:spcBef>
              <a:buFont typeface="Arial" panose="020B0604020202020204" pitchFamily="34" charset="0"/>
              <a:buChar char="•"/>
            </a:pPr>
            <a:r>
              <a:rPr lang="en-US" sz="1800" b="1" dirty="0">
                <a:latin typeface="Aptos" panose="020B0004020202020204" pitchFamily="34" charset="0"/>
              </a:rPr>
              <a:t>Objectif </a:t>
            </a:r>
            <a:r>
              <a:rPr lang="en-US" sz="1800" dirty="0">
                <a:latin typeface="Aptos" panose="020B0004020202020204" pitchFamily="34" charset="0"/>
              </a:rPr>
              <a:t>: Comprendre la structure et les composants d'un outil professionnel d'analyse coûts-avantages dans le domaine des transports</a:t>
            </a:r>
          </a:p>
          <a:p>
            <a:pPr marL="873572" lvl="1" indent="-285750">
              <a:spcBef>
                <a:spcPts val="600"/>
              </a:spcBef>
              <a:buFont typeface="Arial" panose="020B0604020202020204" pitchFamily="34" charset="0"/>
              <a:buChar char="•"/>
            </a:pPr>
            <a:r>
              <a:rPr lang="en-US" sz="1800" dirty="0">
                <a:latin typeface="Aptos" panose="020B0004020202020204" pitchFamily="34" charset="0"/>
              </a:rPr>
              <a:t>Étapes :</a:t>
            </a:r>
          </a:p>
          <a:p>
            <a:pPr marL="1518544" lvl="2" indent="-342900">
              <a:spcBef>
                <a:spcPts val="600"/>
              </a:spcBef>
              <a:buFont typeface="+mj-lt"/>
              <a:buAutoNum type="arabicPeriod"/>
            </a:pPr>
            <a:r>
              <a:rPr lang="en-US" sz="1800" dirty="0">
                <a:latin typeface="Aptos" panose="020B0004020202020204" pitchFamily="34" charset="0"/>
              </a:rPr>
              <a:t>Veuillez ouvrir le fichier Excel et explorer les sections clés relatives aux entrées/sorties :</a:t>
            </a:r>
          </a:p>
          <a:p>
            <a:pPr marL="2163516" lvl="3" indent="-400050">
              <a:spcBef>
                <a:spcPts val="600"/>
              </a:spcBef>
              <a:buFont typeface="+mj-lt"/>
              <a:buAutoNum type="romanUcPeriod"/>
            </a:pPr>
            <a:r>
              <a:rPr lang="en-US" sz="1800" dirty="0">
                <a:latin typeface="Aptos" panose="020B0004020202020204" pitchFamily="34" charset="0"/>
              </a:rPr>
              <a:t>Entrées de coûts (capital, exploitation)</a:t>
            </a:r>
          </a:p>
          <a:p>
            <a:pPr marL="2163516" lvl="3" indent="-400050">
              <a:spcBef>
                <a:spcPts val="600"/>
              </a:spcBef>
              <a:buFont typeface="+mj-lt"/>
              <a:buAutoNum type="romanUcPeriod"/>
            </a:pPr>
            <a:r>
              <a:rPr lang="en-US" sz="1800" dirty="0">
                <a:latin typeface="Aptos" panose="020B0004020202020204" pitchFamily="34" charset="0"/>
              </a:rPr>
              <a:t>Flux de bénéfices (gain de temps, etc.)</a:t>
            </a:r>
          </a:p>
          <a:p>
            <a:pPr marL="2163516" lvl="3" indent="-400050">
              <a:spcBef>
                <a:spcPts val="600"/>
              </a:spcBef>
              <a:buFont typeface="+mj-lt"/>
              <a:buAutoNum type="romanUcPeriod"/>
            </a:pPr>
            <a:r>
              <a:rPr lang="en-US" sz="1800" dirty="0">
                <a:latin typeface="Aptos" panose="020B0004020202020204" pitchFamily="34" charset="0"/>
              </a:rPr>
              <a:t>Indicateurs de résultats (VAN, RBR, TRI)</a:t>
            </a:r>
          </a:p>
          <a:p>
            <a:pPr marL="1518544" lvl="2" indent="-342900">
              <a:spcBef>
                <a:spcPts val="600"/>
              </a:spcBef>
              <a:buFont typeface="+mj-lt"/>
              <a:buAutoNum type="arabicPeriod"/>
            </a:pPr>
            <a:r>
              <a:rPr lang="en-US" sz="1800" dirty="0">
                <a:latin typeface="Aptos" panose="020B0004020202020204" pitchFamily="34" charset="0"/>
              </a:rPr>
              <a:t>Vérifiez les formules intégrées et les feuilles de calcul liées</a:t>
            </a:r>
          </a:p>
          <a:p>
            <a:pPr marL="1518544" lvl="2" indent="-342900">
              <a:spcBef>
                <a:spcPts val="600"/>
              </a:spcBef>
              <a:buFont typeface="+mj-lt"/>
              <a:buAutoNum type="arabicPeriod"/>
            </a:pPr>
            <a:r>
              <a:rPr lang="en-US" sz="1800" dirty="0">
                <a:latin typeface="Aptos" panose="020B0004020202020204" pitchFamily="34" charset="0"/>
              </a:rPr>
              <a:t>Discutez de la manière dont ces modèles sont utilisés dans les évaluations de projets réels</a:t>
            </a:r>
          </a:p>
        </p:txBody>
      </p:sp>
      <p:sp>
        <p:nvSpPr>
          <p:cNvPr id="5" name="object 3">
            <a:extLst>
              <a:ext uri="{FF2B5EF4-FFF2-40B4-BE49-F238E27FC236}">
                <a16:creationId xmlns:a16="http://schemas.microsoft.com/office/drawing/2014/main" id="{7357A2DA-3E0A-03B4-3590-B19BC425833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latin typeface="Aptos" panose="020B0004020202020204" pitchFamily="34" charset="0"/>
              </a:rPr>
              <a:t>Analyse coûts-avantages avec Excel</a:t>
            </a:r>
            <a:endParaRPr lang="en-US" b="1" dirty="0">
              <a:solidFill>
                <a:schemeClr val="tx1"/>
              </a:solidFill>
              <a:latin typeface="Aptos" panose="020B0004020202020204" pitchFamily="34" charset="0"/>
            </a:endParaRPr>
          </a:p>
        </p:txBody>
      </p:sp>
      <p:sp>
        <p:nvSpPr>
          <p:cNvPr id="7" name="object 6">
            <a:extLst>
              <a:ext uri="{FF2B5EF4-FFF2-40B4-BE49-F238E27FC236}">
                <a16:creationId xmlns:a16="http://schemas.microsoft.com/office/drawing/2014/main" id="{463B78B2-3ADA-7540-8A9B-07039BC95F2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1" name="object 6">
            <a:extLst>
              <a:ext uri="{FF2B5EF4-FFF2-40B4-BE49-F238E27FC236}">
                <a16:creationId xmlns:a16="http://schemas.microsoft.com/office/drawing/2014/main" id="{BBCCD722-0369-6F9A-D5F0-86D66BC9756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2471748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19799-EF87-2277-B6C5-FC8A14B692E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C86614D-D7B9-7A0F-FA61-37789E9DEB49}"/>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3. </a:t>
            </a:r>
            <a:r>
              <a:rPr lang="en-US" sz="2400" b="1" dirty="0">
                <a:solidFill>
                  <a:schemeClr val="bg1"/>
                </a:solidFill>
              </a:rPr>
              <a:t>Exemple pratique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7DC0B88F-CB9E-1BBA-1C32-F7D1EA48D686}"/>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19</a:t>
            </a:fld>
            <a:endParaRPr lang="en-AT" spc="-64" dirty="0"/>
          </a:p>
        </p:txBody>
      </p:sp>
      <p:sp>
        <p:nvSpPr>
          <p:cNvPr id="3" name="Content Placeholder 2">
            <a:extLst>
              <a:ext uri="{FF2B5EF4-FFF2-40B4-BE49-F238E27FC236}">
                <a16:creationId xmlns:a16="http://schemas.microsoft.com/office/drawing/2014/main" id="{EEEF5E62-676C-6750-7395-8EA801674B23}"/>
              </a:ext>
            </a:extLst>
          </p:cNvPr>
          <p:cNvSpPr txBox="1">
            <a:spLocks/>
          </p:cNvSpPr>
          <p:nvPr/>
        </p:nvSpPr>
        <p:spPr>
          <a:xfrm>
            <a:off x="763501" y="1234127"/>
            <a:ext cx="10733192" cy="49664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400" b="1" dirty="0">
                <a:latin typeface="Aptos" panose="020B0004020202020204" pitchFamily="34" charset="0"/>
              </a:rPr>
              <a:t>Activité 2 : Modèle CBA Python (basique)</a:t>
            </a:r>
          </a:p>
          <a:p>
            <a:pPr marL="930722" lvl="1" indent="-342900">
              <a:spcBef>
                <a:spcPts val="1200"/>
              </a:spcBef>
              <a:buFont typeface="Arial" panose="020B0604020202020204" pitchFamily="34" charset="0"/>
              <a:buChar char="•"/>
            </a:pPr>
            <a:r>
              <a:rPr lang="en-US" sz="1400" dirty="0">
                <a:latin typeface="Aptos" panose="020B0004020202020204" pitchFamily="34" charset="0"/>
              </a:rPr>
              <a:t>Fichier (code Python) : </a:t>
            </a:r>
            <a:r>
              <a:rPr lang="en-US" sz="1400" b="1" i="1" dirty="0" err="1">
                <a:highlight>
                  <a:srgbClr val="00FF00"/>
                </a:highlight>
                <a:latin typeface="Aptos" panose="020B0004020202020204" pitchFamily="34" charset="0"/>
              </a:rPr>
              <a:t>Transport_CBA_Practical_with_less_componenets.ipynb</a:t>
            </a:r>
            <a:r>
              <a:rPr lang="en-US" sz="1400" b="1" i="1" dirty="0">
                <a:highlight>
                  <a:srgbClr val="00FF00"/>
                </a:highlight>
                <a:latin typeface="Aptos" panose="020B0004020202020204" pitchFamily="34" charset="0"/>
              </a:rPr>
              <a:t> </a:t>
            </a:r>
          </a:p>
          <a:p>
            <a:pPr marL="930722" lvl="1" indent="-342900">
              <a:spcBef>
                <a:spcPts val="1200"/>
              </a:spcBef>
              <a:buFont typeface="Arial" panose="020B0604020202020204" pitchFamily="34" charset="0"/>
              <a:buChar char="•"/>
            </a:pPr>
            <a:r>
              <a:rPr lang="en-US" sz="1400" dirty="0">
                <a:latin typeface="Aptos" panose="020B0004020202020204" pitchFamily="34" charset="0"/>
              </a:rPr>
              <a:t>Plateforme : Google </a:t>
            </a:r>
            <a:r>
              <a:rPr lang="en-US" sz="1400" dirty="0" err="1">
                <a:latin typeface="Aptos" panose="020B0004020202020204" pitchFamily="34" charset="0"/>
              </a:rPr>
              <a:t>Colab </a:t>
            </a:r>
            <a:r>
              <a:rPr lang="en-US" sz="1400" dirty="0">
                <a:latin typeface="Aptos" panose="020B0004020202020204" pitchFamily="34" charset="0"/>
              </a:rPr>
              <a:t>(Python)</a:t>
            </a:r>
          </a:p>
          <a:p>
            <a:pPr marL="930722" lvl="1" indent="-342900">
              <a:spcBef>
                <a:spcPts val="1200"/>
              </a:spcBef>
              <a:buFont typeface="Arial" panose="020B0604020202020204" pitchFamily="34" charset="0"/>
              <a:buChar char="•"/>
            </a:pPr>
            <a:r>
              <a:rPr lang="en-US" sz="1400" dirty="0">
                <a:latin typeface="Aptos" panose="020B0004020202020204" pitchFamily="34" charset="0"/>
              </a:rPr>
              <a:t>Objectif : Construire un modèle CBA de transport de base à l'aide des données relatives aux retards et aux distances de déplacement</a:t>
            </a:r>
          </a:p>
          <a:p>
            <a:pPr marL="930722" lvl="1" indent="-342900">
              <a:spcBef>
                <a:spcPts val="1200"/>
              </a:spcBef>
              <a:buFont typeface="Arial" panose="020B0604020202020204" pitchFamily="34" charset="0"/>
              <a:buChar char="•"/>
            </a:pPr>
            <a:r>
              <a:rPr lang="en-US" sz="1400" dirty="0">
                <a:latin typeface="Aptos" panose="020B0004020202020204" pitchFamily="34" charset="0"/>
              </a:rPr>
              <a:t>Étapes :</a:t>
            </a:r>
          </a:p>
          <a:p>
            <a:pPr marL="1518544" lvl="2" indent="-342900">
              <a:spcBef>
                <a:spcPts val="1200"/>
              </a:spcBef>
              <a:buFont typeface="+mj-lt"/>
              <a:buAutoNum type="arabicPeriod"/>
            </a:pPr>
            <a:r>
              <a:rPr lang="en-US" sz="1400" dirty="0">
                <a:latin typeface="Aptos" panose="020B0004020202020204" pitchFamily="34" charset="0"/>
              </a:rPr>
              <a:t>Charger et examiner les ensembles de données : Routes_Table.csv, Trip_Table.csv, Service_Table.csv</a:t>
            </a:r>
          </a:p>
          <a:p>
            <a:pPr marL="1518544" lvl="2" indent="-342900">
              <a:spcBef>
                <a:spcPts val="1200"/>
              </a:spcBef>
              <a:buFont typeface="+mj-lt"/>
              <a:buAutoNum type="arabicPeriod"/>
            </a:pPr>
            <a:r>
              <a:rPr lang="en-US" sz="1400" dirty="0">
                <a:latin typeface="Aptos" panose="020B0004020202020204" pitchFamily="34" charset="0"/>
              </a:rPr>
              <a:t>Fusionner les ensembles de données et calculer :</a:t>
            </a:r>
          </a:p>
          <a:p>
            <a:pPr marL="2163516" lvl="3" indent="-400050">
              <a:spcBef>
                <a:spcPts val="1200"/>
              </a:spcBef>
              <a:buFont typeface="+mj-lt"/>
              <a:buAutoNum type="romanUcPeriod"/>
            </a:pPr>
            <a:r>
              <a:rPr lang="en-US" sz="1400" dirty="0">
                <a:latin typeface="Aptos" panose="020B0004020202020204" pitchFamily="34" charset="0"/>
              </a:rPr>
              <a:t>Coût du transport = distance × coût par km</a:t>
            </a:r>
          </a:p>
          <a:p>
            <a:pPr marL="2163516" lvl="3" indent="-400050">
              <a:spcBef>
                <a:spcPts val="1200"/>
              </a:spcBef>
              <a:buFont typeface="+mj-lt"/>
              <a:buAutoNum type="romanUcPeriod"/>
            </a:pPr>
            <a:r>
              <a:rPr lang="en-US" sz="1400" dirty="0">
                <a:latin typeface="Aptos" panose="020B0004020202020204" pitchFamily="34" charset="0"/>
              </a:rPr>
              <a:t>Coût du retard = max(0, retard en minutes) × 0,5</a:t>
            </a:r>
          </a:p>
          <a:p>
            <a:pPr marL="2163516" lvl="3" indent="-400050">
              <a:spcBef>
                <a:spcPts val="1200"/>
              </a:spcBef>
              <a:buFont typeface="+mj-lt"/>
              <a:buAutoNum type="romanUcPeriod"/>
            </a:pPr>
            <a:r>
              <a:rPr lang="en-US" sz="1400" dirty="0">
                <a:latin typeface="Aptos" panose="020B0004020202020204" pitchFamily="34" charset="0"/>
              </a:rPr>
              <a:t>Coût total = coût de transport + coût du retard</a:t>
            </a:r>
          </a:p>
          <a:p>
            <a:pPr marL="1518544" lvl="2" indent="-342900">
              <a:spcBef>
                <a:spcPts val="1200"/>
              </a:spcBef>
              <a:buFont typeface="+mj-lt"/>
              <a:buAutoNum type="arabicPeriod"/>
            </a:pPr>
            <a:r>
              <a:rPr lang="en-US" sz="1400" dirty="0">
                <a:latin typeface="Aptos" panose="020B0004020202020204" pitchFamily="34" charset="0"/>
              </a:rPr>
              <a:t>Ajouter un avantage forfaitaire par trajet (par exemple, 10 $ par trajet)</a:t>
            </a:r>
          </a:p>
          <a:p>
            <a:pPr marL="1518544" lvl="2" indent="-342900">
              <a:spcBef>
                <a:spcPts val="1200"/>
              </a:spcBef>
              <a:buFont typeface="+mj-lt"/>
              <a:buAutoNum type="arabicPeriod"/>
            </a:pPr>
            <a:r>
              <a:rPr lang="en-US" sz="1400" dirty="0">
                <a:latin typeface="Aptos" panose="020B0004020202020204" pitchFamily="34" charset="0"/>
              </a:rPr>
              <a:t>Calculer la valeur actuelle nette (VAN) et le rapport coûts-avantages (RCA) sur 10 ans</a:t>
            </a:r>
          </a:p>
          <a:p>
            <a:pPr marL="1518544" lvl="2" indent="-342900">
              <a:spcBef>
                <a:spcPts val="1200"/>
              </a:spcBef>
              <a:buFont typeface="+mj-lt"/>
              <a:buAutoNum type="arabicPeriod"/>
            </a:pPr>
            <a:r>
              <a:rPr lang="en-US" sz="1400" dirty="0">
                <a:latin typeface="Aptos" panose="020B0004020202020204" pitchFamily="34" charset="0"/>
              </a:rPr>
              <a:t>Effectuer une analyse de sensibilité en augmentant la pénalité de retard afin de tester la viabilité du projet en cas de risque</a:t>
            </a:r>
          </a:p>
          <a:p>
            <a:pPr marL="1518544" lvl="2" indent="-342900">
              <a:spcBef>
                <a:spcPts val="1200"/>
              </a:spcBef>
              <a:buFont typeface="+mj-lt"/>
              <a:buAutoNum type="arabicPeriod"/>
            </a:pPr>
            <a:r>
              <a:rPr lang="en-US" sz="1400" dirty="0">
                <a:latin typeface="Aptos" panose="020B0004020202020204" pitchFamily="34" charset="0"/>
              </a:rPr>
              <a:t>Interpréter les résultats : le RCB est-il supérieur à 1 ? Qu'est-ce que cela suggère quant à la viabilité économique ?</a:t>
            </a:r>
          </a:p>
        </p:txBody>
      </p:sp>
      <p:sp>
        <p:nvSpPr>
          <p:cNvPr id="5" name="object 3">
            <a:extLst>
              <a:ext uri="{FF2B5EF4-FFF2-40B4-BE49-F238E27FC236}">
                <a16:creationId xmlns:a16="http://schemas.microsoft.com/office/drawing/2014/main" id="{5C64A43C-1AEE-A845-FAF2-AD149AC6406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a:t>
            </a:r>
            <a:r>
              <a:rPr lang="en-US" b="1" dirty="0">
                <a:latin typeface="Aptos" panose="020B0004020202020204" pitchFamily="34" charset="0"/>
              </a:rPr>
              <a:t>Analyse coûts-avantages avec Python</a:t>
            </a:r>
            <a:endParaRPr lang="en-US" b="1" dirty="0">
              <a:solidFill>
                <a:schemeClr val="tx1"/>
              </a:solidFill>
              <a:latin typeface="Aptos" panose="020B0004020202020204" pitchFamily="34" charset="0"/>
            </a:endParaRPr>
          </a:p>
        </p:txBody>
      </p:sp>
      <p:sp>
        <p:nvSpPr>
          <p:cNvPr id="4" name="object 6">
            <a:extLst>
              <a:ext uri="{FF2B5EF4-FFF2-40B4-BE49-F238E27FC236}">
                <a16:creationId xmlns:a16="http://schemas.microsoft.com/office/drawing/2014/main" id="{2BBFBE72-B8CB-94AF-C421-38E74AA5407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6" name="object 6">
            <a:extLst>
              <a:ext uri="{FF2B5EF4-FFF2-40B4-BE49-F238E27FC236}">
                <a16:creationId xmlns:a16="http://schemas.microsoft.com/office/drawing/2014/main" id="{456E2385-8879-0456-F91F-83CDB2DF2C4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907887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80D0B-043F-883F-D3AD-BCB250B3594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C2250A0-CB38-C2CE-4104-2214AB60F0D0}"/>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3. </a:t>
            </a:r>
            <a:r>
              <a:rPr lang="en-US" sz="2400" b="1" dirty="0">
                <a:solidFill>
                  <a:schemeClr val="bg1"/>
                </a:solidFill>
              </a:rPr>
              <a:t>Exemple pratique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66F6F5D4-81ED-B8CD-E653-9D7A010E32E1}"/>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20</a:t>
            </a:fld>
            <a:endParaRPr lang="en-AT" spc="-64" dirty="0"/>
          </a:p>
        </p:txBody>
      </p:sp>
      <p:sp>
        <p:nvSpPr>
          <p:cNvPr id="3" name="Content Placeholder 2">
            <a:extLst>
              <a:ext uri="{FF2B5EF4-FFF2-40B4-BE49-F238E27FC236}">
                <a16:creationId xmlns:a16="http://schemas.microsoft.com/office/drawing/2014/main" id="{4C787ED2-775B-923A-D06D-5B03DC97CA6B}"/>
              </a:ext>
            </a:extLst>
          </p:cNvPr>
          <p:cNvSpPr txBox="1">
            <a:spLocks/>
          </p:cNvSpPr>
          <p:nvPr/>
        </p:nvSpPr>
        <p:spPr>
          <a:xfrm>
            <a:off x="338930" y="1269988"/>
            <a:ext cx="10733191" cy="49561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400" b="1" dirty="0">
                <a:latin typeface="Aptos" panose="020B0004020202020204" pitchFamily="34" charset="0"/>
              </a:rPr>
              <a:t>Activité 2 : Modèle CBA Python (étendu)</a:t>
            </a:r>
          </a:p>
          <a:p>
            <a:pPr marL="930722" lvl="1" indent="-342900">
              <a:spcBef>
                <a:spcPts val="1200"/>
              </a:spcBef>
              <a:buFont typeface="Arial" panose="020B0604020202020204" pitchFamily="34" charset="0"/>
              <a:buChar char="•"/>
            </a:pPr>
            <a:r>
              <a:rPr lang="en-US" sz="1400" dirty="0">
                <a:latin typeface="Aptos" panose="020B0004020202020204" pitchFamily="34" charset="0"/>
              </a:rPr>
              <a:t>Fichier : </a:t>
            </a:r>
            <a:r>
              <a:rPr lang="en-US" sz="1400" i="1" dirty="0" err="1">
                <a:highlight>
                  <a:srgbClr val="00FF00"/>
                </a:highlight>
                <a:latin typeface="Aptos" panose="020B0004020202020204" pitchFamily="34" charset="0"/>
              </a:rPr>
              <a:t>CBA_Practical_Notebook_with_extra_components.ipynb</a:t>
            </a:r>
            <a:endParaRPr lang="en-US" sz="1400" i="1" dirty="0">
              <a:highlight>
                <a:srgbClr val="00FF00"/>
              </a:highlight>
              <a:latin typeface="Aptos" panose="020B0004020202020204" pitchFamily="34" charset="0"/>
            </a:endParaRPr>
          </a:p>
          <a:p>
            <a:pPr marL="930722" lvl="1" indent="-342900">
              <a:spcBef>
                <a:spcPts val="1200"/>
              </a:spcBef>
              <a:buFont typeface="Arial" panose="020B0604020202020204" pitchFamily="34" charset="0"/>
              <a:buChar char="•"/>
            </a:pPr>
            <a:r>
              <a:rPr lang="en-US" sz="1400" dirty="0">
                <a:latin typeface="Aptos" panose="020B0004020202020204" pitchFamily="34" charset="0"/>
              </a:rPr>
              <a:t>Plateforme : </a:t>
            </a:r>
            <a:r>
              <a:rPr lang="en-US" sz="1400" dirty="0" err="1">
                <a:latin typeface="Aptos" panose="020B0004020202020204" pitchFamily="34" charset="0"/>
              </a:rPr>
              <a:t>Jupyter </a:t>
            </a:r>
            <a:r>
              <a:rPr lang="en-US" sz="1400" dirty="0">
                <a:latin typeface="Aptos" panose="020B0004020202020204" pitchFamily="34" charset="0"/>
              </a:rPr>
              <a:t>Notebook (Python)</a:t>
            </a:r>
          </a:p>
          <a:p>
            <a:pPr marL="930722" lvl="1" indent="-342900">
              <a:spcBef>
                <a:spcPts val="1200"/>
              </a:spcBef>
              <a:buFont typeface="Arial" panose="020B0604020202020204" pitchFamily="34" charset="0"/>
              <a:buChar char="•"/>
            </a:pPr>
            <a:r>
              <a:rPr lang="en-US" sz="1400" dirty="0">
                <a:latin typeface="Aptos" panose="020B0004020202020204" pitchFamily="34" charset="0"/>
              </a:rPr>
              <a:t>Objectif : étendre l'analyse coûts-avantages de base en incluant des avantages plus larges et des coûts fixes pour plus de réalisme</a:t>
            </a:r>
          </a:p>
          <a:p>
            <a:pPr marL="930722" lvl="1" indent="-342900">
              <a:spcBef>
                <a:spcPts val="1200"/>
              </a:spcBef>
              <a:buFont typeface="Arial" panose="020B0604020202020204" pitchFamily="34" charset="0"/>
              <a:buChar char="•"/>
            </a:pPr>
            <a:r>
              <a:rPr lang="en-US" sz="1400" dirty="0">
                <a:latin typeface="Aptos" panose="020B0004020202020204" pitchFamily="34" charset="0"/>
              </a:rPr>
              <a:t>Étapes :</a:t>
            </a:r>
          </a:p>
          <a:p>
            <a:pPr marL="1518544" lvl="2" indent="-342900">
              <a:spcBef>
                <a:spcPts val="1200"/>
              </a:spcBef>
              <a:buFont typeface="+mj-lt"/>
              <a:buAutoNum type="arabicPeriod"/>
            </a:pPr>
            <a:r>
              <a:rPr lang="en-US" sz="1400" dirty="0">
                <a:latin typeface="Aptos" panose="020B0004020202020204" pitchFamily="34" charset="0"/>
              </a:rPr>
              <a:t>Charger les mêmes ensembles de données et calculer les coûts de transport, les coûts de retard et les coûts totaux</a:t>
            </a:r>
          </a:p>
          <a:p>
            <a:pPr marL="1518544" lvl="2" indent="-342900">
              <a:spcBef>
                <a:spcPts val="1200"/>
              </a:spcBef>
              <a:buFont typeface="+mj-lt"/>
              <a:buAutoNum type="arabicPeriod"/>
            </a:pPr>
            <a:r>
              <a:rPr lang="en-US" sz="1400" dirty="0">
                <a:latin typeface="Aptos" panose="020B0004020202020204" pitchFamily="34" charset="0"/>
              </a:rPr>
              <a:t>Ajouter les coûts au niveau du projet :</a:t>
            </a:r>
          </a:p>
          <a:p>
            <a:pPr marL="2163516" lvl="3" indent="-400050">
              <a:spcBef>
                <a:spcPts val="1200"/>
              </a:spcBef>
              <a:buFont typeface="+mj-lt"/>
              <a:buAutoNum type="romanUcPeriod"/>
            </a:pPr>
            <a:r>
              <a:rPr lang="en-US" sz="1400" dirty="0">
                <a:latin typeface="Aptos" panose="020B0004020202020204" pitchFamily="34" charset="0"/>
              </a:rPr>
              <a:t>Coût d'investissement (par exemple, 500 000 $ en une seule fois)</a:t>
            </a:r>
          </a:p>
          <a:p>
            <a:pPr marL="2163516" lvl="3" indent="-400050">
              <a:spcBef>
                <a:spcPts val="1200"/>
              </a:spcBef>
              <a:buFont typeface="+mj-lt"/>
              <a:buAutoNum type="romanUcPeriod"/>
            </a:pPr>
            <a:r>
              <a:rPr lang="en-US" sz="1400" dirty="0">
                <a:latin typeface="Aptos" panose="020B0004020202020204" pitchFamily="34" charset="0"/>
              </a:rPr>
              <a:t>Coût d'exploitation annuel (par exemple, 100 000 $)</a:t>
            </a:r>
          </a:p>
          <a:p>
            <a:pPr marL="1518544" lvl="2" indent="-342900">
              <a:spcBef>
                <a:spcPts val="1200"/>
              </a:spcBef>
              <a:buFont typeface="+mj-lt"/>
              <a:buAutoNum type="arabicPeriod"/>
            </a:pPr>
            <a:r>
              <a:rPr lang="en-US" sz="1400" dirty="0">
                <a:latin typeface="Aptos" panose="020B0004020202020204" pitchFamily="34" charset="0"/>
              </a:rPr>
              <a:t>Ajoutez les avantages annuels supplémentaires :</a:t>
            </a:r>
          </a:p>
          <a:p>
            <a:pPr marL="2106366" lvl="3" indent="-342900">
              <a:spcBef>
                <a:spcPts val="1200"/>
              </a:spcBef>
              <a:buFont typeface="Arial" panose="020B0604020202020204" pitchFamily="34" charset="0"/>
              <a:buChar char="•"/>
            </a:pPr>
            <a:r>
              <a:rPr lang="en-US" sz="1400" dirty="0">
                <a:latin typeface="Aptos" panose="020B0004020202020204" pitchFamily="34" charset="0"/>
              </a:rPr>
              <a:t>Réduction des émissions, amélioration de la sécurité, réduction des embouteillages, développement économique</a:t>
            </a:r>
          </a:p>
          <a:p>
            <a:pPr marL="1518544" lvl="2" indent="-342900">
              <a:spcBef>
                <a:spcPts val="1200"/>
              </a:spcBef>
              <a:buFont typeface="+mj-lt"/>
              <a:buAutoNum type="arabicPeriod"/>
            </a:pPr>
            <a:r>
              <a:rPr lang="en-US" sz="1400" dirty="0">
                <a:latin typeface="Aptos" panose="020B0004020202020204" pitchFamily="34" charset="0"/>
              </a:rPr>
              <a:t>Calculer les avantages annuels totaux et les coûts annuels totaux, puis calculer la VAN et le RBR actualisés</a:t>
            </a:r>
          </a:p>
          <a:p>
            <a:pPr marL="1518544" lvl="2" indent="-342900">
              <a:spcBef>
                <a:spcPts val="1200"/>
              </a:spcBef>
              <a:buFont typeface="+mj-lt"/>
              <a:buAutoNum type="arabicPeriod"/>
            </a:pPr>
            <a:r>
              <a:rPr lang="en-US" sz="1400" dirty="0">
                <a:latin typeface="Aptos" panose="020B0004020202020204" pitchFamily="34" charset="0"/>
              </a:rPr>
              <a:t>Effectuer une analyse de sensibilité : tester un scénario de coûts élevés liés aux retards</a:t>
            </a:r>
          </a:p>
          <a:p>
            <a:pPr marL="1518544" lvl="2" indent="-342900">
              <a:spcBef>
                <a:spcPts val="1200"/>
              </a:spcBef>
              <a:buFont typeface="+mj-lt"/>
              <a:buAutoNum type="arabicPeriod"/>
            </a:pPr>
            <a:r>
              <a:rPr lang="en-US" sz="1400" dirty="0">
                <a:latin typeface="Aptos" panose="020B0004020202020204" pitchFamily="34" charset="0"/>
              </a:rPr>
              <a:t>Comparer les résultats avec le modèle de base et tirer des conclusions sur la viabilité et les implications politiques</a:t>
            </a:r>
          </a:p>
        </p:txBody>
      </p:sp>
      <p:sp>
        <p:nvSpPr>
          <p:cNvPr id="5" name="object 3">
            <a:extLst>
              <a:ext uri="{FF2B5EF4-FFF2-40B4-BE49-F238E27FC236}">
                <a16:creationId xmlns:a16="http://schemas.microsoft.com/office/drawing/2014/main" id="{A5E52E65-E31C-BA54-8069-DEED4FE58E3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a:t>
            </a:r>
            <a:r>
              <a:rPr lang="en-US" b="1" dirty="0">
                <a:latin typeface="Aptos" panose="020B0004020202020204" pitchFamily="34" charset="0"/>
              </a:rPr>
              <a:t>Analyse coûts-avantages avec Python</a:t>
            </a:r>
            <a:endParaRPr lang="en-US" b="1" dirty="0">
              <a:solidFill>
                <a:schemeClr val="tx1"/>
              </a:solidFill>
              <a:latin typeface="Aptos" panose="020B0004020202020204" pitchFamily="34" charset="0"/>
            </a:endParaRPr>
          </a:p>
        </p:txBody>
      </p:sp>
      <p:sp>
        <p:nvSpPr>
          <p:cNvPr id="4" name="object 6">
            <a:extLst>
              <a:ext uri="{FF2B5EF4-FFF2-40B4-BE49-F238E27FC236}">
                <a16:creationId xmlns:a16="http://schemas.microsoft.com/office/drawing/2014/main" id="{CEB57819-714B-2F6D-D8FB-7AE2F4E46AA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6" name="object 6">
            <a:extLst>
              <a:ext uri="{FF2B5EF4-FFF2-40B4-BE49-F238E27FC236}">
                <a16:creationId xmlns:a16="http://schemas.microsoft.com/office/drawing/2014/main" id="{D43B4349-37EA-F045-148F-9D689C62DBF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3225334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E2304-FEF0-757A-D37A-C5AD62E5BC3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27AC499-E344-5998-4F04-0CEEC64389D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solidFill>
                  <a:schemeClr val="bg1"/>
                </a:solidFill>
              </a:rPr>
              <a:t>Devoirs à la maison</a:t>
            </a:r>
          </a:p>
        </p:txBody>
      </p:sp>
      <p:sp>
        <p:nvSpPr>
          <p:cNvPr id="7" name="Slide Number Placeholder 6">
            <a:extLst>
              <a:ext uri="{FF2B5EF4-FFF2-40B4-BE49-F238E27FC236}">
                <a16:creationId xmlns:a16="http://schemas.microsoft.com/office/drawing/2014/main" id="{DA252D9C-DBDE-28E3-CD22-72DD51194790}"/>
              </a:ext>
            </a:extLst>
          </p:cNvPr>
          <p:cNvSpPr>
            <a:spLocks noGrp="1"/>
          </p:cNvSpPr>
          <p:nvPr>
            <p:ph type="sldNum" sz="quarter" idx="7"/>
          </p:nvPr>
        </p:nvSpPr>
        <p:spPr/>
        <p:txBody>
          <a:bodyPr/>
          <a:lstStyle/>
          <a:p>
            <a:pPr marL="103685">
              <a:lnSpc>
                <a:spcPts val="1633"/>
              </a:lnSpc>
            </a:pPr>
            <a:fld id="{81D60167-4931-47E6-BA6A-407CBD079E47}" type="slidenum">
              <a:rPr lang="en-AT" spc="-64" smtClean="0"/>
              <a:t>21</a:t>
            </a:fld>
            <a:endParaRPr lang="en-AT" spc="-64" dirty="0"/>
          </a:p>
        </p:txBody>
      </p:sp>
      <p:sp>
        <p:nvSpPr>
          <p:cNvPr id="5" name="object 6">
            <a:extLst>
              <a:ext uri="{FF2B5EF4-FFF2-40B4-BE49-F238E27FC236}">
                <a16:creationId xmlns:a16="http://schemas.microsoft.com/office/drawing/2014/main" id="{9014D12F-4145-4EC0-7C78-42DBB08D3A4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6" name="object 6">
            <a:extLst>
              <a:ext uri="{FF2B5EF4-FFF2-40B4-BE49-F238E27FC236}">
                <a16:creationId xmlns:a16="http://schemas.microsoft.com/office/drawing/2014/main" id="{BC264F02-A71D-7AE5-14AF-F5B37079EC8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2115994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E8B2F-4C66-EE96-E416-C3B7C3B844F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C221C93-0AC2-CDEA-57CF-10EDBEC4C1DC}"/>
              </a:ext>
            </a:extLst>
          </p:cNvPr>
          <p:cNvSpPr txBox="1">
            <a:spLocks noGrp="1"/>
          </p:cNvSpPr>
          <p:nvPr>
            <p:ph type="title"/>
          </p:nvPr>
        </p:nvSpPr>
        <p:spPr>
          <a:xfrm>
            <a:off x="726281" y="432621"/>
            <a:ext cx="337344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4. </a:t>
            </a:r>
            <a:r>
              <a:rPr lang="en-US" sz="2400" b="1" dirty="0">
                <a:solidFill>
                  <a:schemeClr val="bg1"/>
                </a:solidFill>
              </a:rPr>
              <a:t>Devoirs à la maison</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E852B1BC-5F6E-312E-6D75-A4D8698D4636}"/>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22</a:t>
            </a:fld>
            <a:endParaRPr lang="en-AT" spc="-64" dirty="0"/>
          </a:p>
        </p:txBody>
      </p:sp>
      <p:sp>
        <p:nvSpPr>
          <p:cNvPr id="3" name="Content Placeholder 2">
            <a:extLst>
              <a:ext uri="{FF2B5EF4-FFF2-40B4-BE49-F238E27FC236}">
                <a16:creationId xmlns:a16="http://schemas.microsoft.com/office/drawing/2014/main" id="{E3301BED-E00B-75BD-29AB-13B51472EEE3}"/>
              </a:ext>
            </a:extLst>
          </p:cNvPr>
          <p:cNvSpPr txBox="1">
            <a:spLocks/>
          </p:cNvSpPr>
          <p:nvPr/>
        </p:nvSpPr>
        <p:spPr>
          <a:xfrm>
            <a:off x="163876" y="1657348"/>
            <a:ext cx="11780096" cy="452101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Font typeface="Arial" panose="020B0604020202020204" pitchFamily="34" charset="0"/>
              <a:buChar char="•"/>
            </a:pPr>
            <a:r>
              <a:rPr lang="en-US" sz="1800" b="1" dirty="0"/>
              <a:t>Objectif</a:t>
            </a:r>
          </a:p>
          <a:p>
            <a:pPr marL="873572" lvl="1" indent="-285750">
              <a:lnSpc>
                <a:spcPct val="100000"/>
              </a:lnSpc>
              <a:spcBef>
                <a:spcPts val="1200"/>
              </a:spcBef>
              <a:buFont typeface="Arial" panose="020B0604020202020204" pitchFamily="34" charset="0"/>
              <a:buChar char="•"/>
            </a:pPr>
            <a:r>
              <a:rPr lang="en-US" sz="1800" dirty="0"/>
              <a:t>Appliquer un modèle d'analyse coûts-avantages (ACA) basé sur Python pour évaluer un scénario de projet de transport.</a:t>
            </a:r>
          </a:p>
          <a:p>
            <a:pPr marL="873572" lvl="1" indent="-285750">
              <a:lnSpc>
                <a:spcPct val="100000"/>
              </a:lnSpc>
              <a:spcBef>
                <a:spcPts val="1200"/>
              </a:spcBef>
              <a:buFont typeface="Arial" panose="020B0604020202020204" pitchFamily="34" charset="0"/>
              <a:buChar char="•"/>
            </a:pPr>
            <a:r>
              <a:rPr lang="en-US" sz="1800" dirty="0"/>
              <a:t>Identifier et interpréter les indicateurs économiques clés, notamment la valeur actuelle nette (VAN) et le rapport coûts-avantages (RCA).</a:t>
            </a:r>
          </a:p>
          <a:p>
            <a:pPr marL="873572" lvl="1" indent="-285750">
              <a:lnSpc>
                <a:spcPct val="100000"/>
              </a:lnSpc>
              <a:spcBef>
                <a:spcPts val="1200"/>
              </a:spcBef>
              <a:buFont typeface="Arial" panose="020B0604020202020204" pitchFamily="34" charset="0"/>
              <a:buChar char="•"/>
            </a:pPr>
            <a:r>
              <a:rPr lang="en-US" sz="1800" dirty="0"/>
              <a:t>Modifier les hypothèses du projet (coûts, avantages, retards, subventions) afin de simuler des stratégies de refonte dans le monde réel.</a:t>
            </a:r>
          </a:p>
          <a:p>
            <a:pPr marL="873572" lvl="1" indent="-285750">
              <a:lnSpc>
                <a:spcPct val="100000"/>
              </a:lnSpc>
              <a:spcBef>
                <a:spcPts val="1200"/>
              </a:spcBef>
              <a:buFont typeface="Arial" panose="020B0604020202020204" pitchFamily="34" charset="0"/>
              <a:buChar char="•"/>
            </a:pPr>
            <a:r>
              <a:rPr lang="en-US" sz="1800" dirty="0"/>
              <a:t>Évaluer la viabilité économique des projets de transport dans différentes conditions d'entrée.</a:t>
            </a:r>
          </a:p>
          <a:p>
            <a:pPr marL="873572" lvl="1" indent="-285750">
              <a:lnSpc>
                <a:spcPct val="100000"/>
              </a:lnSpc>
              <a:spcBef>
                <a:spcPts val="1200"/>
              </a:spcBef>
              <a:buFont typeface="Arial" panose="020B0604020202020204" pitchFamily="34" charset="0"/>
              <a:buChar char="•"/>
            </a:pPr>
            <a:r>
              <a:rPr lang="en-US" sz="1800" dirty="0"/>
              <a:t>Analyser l'impact des avantages externes tels que la réduction des émissions, la sécurité et le développement économique sur la faisabilité globale du projet.</a:t>
            </a:r>
          </a:p>
          <a:p>
            <a:pPr marL="873572" lvl="1" indent="-285750">
              <a:lnSpc>
                <a:spcPct val="100000"/>
              </a:lnSpc>
              <a:spcBef>
                <a:spcPts val="1200"/>
              </a:spcBef>
              <a:buFont typeface="Arial" panose="020B0604020202020204" pitchFamily="34" charset="0"/>
              <a:buChar char="•"/>
            </a:pPr>
            <a:r>
              <a:rPr lang="en-US" sz="1800" dirty="0"/>
              <a:t>Comparer les scénarios de référence et les scénarios repensés et justifier les changements à l'aide d'un raisonnement économique.</a:t>
            </a:r>
          </a:p>
          <a:p>
            <a:pPr marL="873572" lvl="1" indent="-285750">
              <a:lnSpc>
                <a:spcPct val="100000"/>
              </a:lnSpc>
              <a:spcBef>
                <a:spcPts val="1200"/>
              </a:spcBef>
              <a:buFont typeface="Arial" panose="020B0604020202020204" pitchFamily="34" charset="0"/>
              <a:buChar char="•"/>
            </a:pPr>
            <a:r>
              <a:rPr lang="en-US" sz="1800" dirty="0"/>
              <a:t>Documenter et présenter les résultats de l'analyse dans un format clair, structuré et pertinent sur le plan politique.</a:t>
            </a:r>
          </a:p>
          <a:p>
            <a:endParaRPr lang="en-US" sz="1800" dirty="0"/>
          </a:p>
          <a:p>
            <a:endParaRPr lang="en-US" sz="1800" dirty="0"/>
          </a:p>
          <a:p>
            <a:endParaRPr lang="en-US" sz="1800" dirty="0"/>
          </a:p>
        </p:txBody>
      </p:sp>
      <p:sp>
        <p:nvSpPr>
          <p:cNvPr id="5" name="object 3">
            <a:extLst>
              <a:ext uri="{FF2B5EF4-FFF2-40B4-BE49-F238E27FC236}">
                <a16:creationId xmlns:a16="http://schemas.microsoft.com/office/drawing/2014/main" id="{C0605F8A-D5B7-200E-3AF0-E2AFC3570142}"/>
              </a:ext>
            </a:extLst>
          </p:cNvPr>
          <p:cNvSpPr txBox="1"/>
          <p:nvPr/>
        </p:nvSpPr>
        <p:spPr>
          <a:xfrm>
            <a:off x="726280" y="893698"/>
            <a:ext cx="10733192" cy="770001"/>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latin typeface="Aptos" panose="020B0004020202020204" pitchFamily="34" charset="0"/>
              </a:rPr>
              <a:t>Réaménagement d'un projet de transport pour une viabilité économique à l'aide de Python</a:t>
            </a:r>
            <a:endParaRPr lang="en-US" b="1" dirty="0">
              <a:solidFill>
                <a:schemeClr val="tx1"/>
              </a:solidFill>
              <a:latin typeface="Aptos" panose="020B0004020202020204" pitchFamily="34" charset="0"/>
            </a:endParaRPr>
          </a:p>
        </p:txBody>
      </p:sp>
      <p:sp>
        <p:nvSpPr>
          <p:cNvPr id="9" name="object 6">
            <a:extLst>
              <a:ext uri="{FF2B5EF4-FFF2-40B4-BE49-F238E27FC236}">
                <a16:creationId xmlns:a16="http://schemas.microsoft.com/office/drawing/2014/main" id="{BCD0A4FB-4A39-E32B-66AC-813361C145D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1" name="object 6">
            <a:extLst>
              <a:ext uri="{FF2B5EF4-FFF2-40B4-BE49-F238E27FC236}">
                <a16:creationId xmlns:a16="http://schemas.microsoft.com/office/drawing/2014/main" id="{3731FAC8-F023-A0D8-497B-51993D0482A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408938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418DA-C447-EF77-6E2F-77FF320EF4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D92C47-61E4-00B1-98CB-18D63D0B940D}"/>
              </a:ext>
            </a:extLst>
          </p:cNvPr>
          <p:cNvSpPr txBox="1">
            <a:spLocks noGrp="1"/>
          </p:cNvSpPr>
          <p:nvPr>
            <p:ph type="title"/>
          </p:nvPr>
        </p:nvSpPr>
        <p:spPr>
          <a:xfrm>
            <a:off x="726281" y="432621"/>
            <a:ext cx="337344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4. </a:t>
            </a:r>
            <a:r>
              <a:rPr lang="en-US" sz="2400" b="1" dirty="0">
                <a:solidFill>
                  <a:schemeClr val="bg1"/>
                </a:solidFill>
              </a:rPr>
              <a:t>Devoirs à la maison</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8710910A-E2F1-2CDB-D9E6-D5FDECBA58BC}"/>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23</a:t>
            </a:fld>
            <a:endParaRPr lang="en-AT" spc="-64" dirty="0"/>
          </a:p>
        </p:txBody>
      </p:sp>
      <p:sp>
        <p:nvSpPr>
          <p:cNvPr id="3" name="Content Placeholder 2">
            <a:extLst>
              <a:ext uri="{FF2B5EF4-FFF2-40B4-BE49-F238E27FC236}">
                <a16:creationId xmlns:a16="http://schemas.microsoft.com/office/drawing/2014/main" id="{14854693-C5FF-E771-8DD0-88E799DE5E1E}"/>
              </a:ext>
            </a:extLst>
          </p:cNvPr>
          <p:cNvSpPr txBox="1">
            <a:spLocks/>
          </p:cNvSpPr>
          <p:nvPr/>
        </p:nvSpPr>
        <p:spPr>
          <a:xfrm>
            <a:off x="695307" y="1927450"/>
            <a:ext cx="10733192" cy="4853855"/>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Font typeface="Arial" panose="020B0604020202020204" pitchFamily="34" charset="0"/>
              <a:buChar char="•"/>
            </a:pPr>
            <a:r>
              <a:rPr lang="en-US" sz="1800" b="1" dirty="0"/>
              <a:t>Étapes :</a:t>
            </a:r>
          </a:p>
          <a:p>
            <a:pPr marL="342900" indent="-342900">
              <a:buFont typeface="+mj-lt"/>
              <a:buAutoNum type="arabicPeriod"/>
            </a:pPr>
            <a:r>
              <a:rPr lang="en-US" sz="1800" b="1" dirty="0"/>
              <a:t> Veuillez ouvrir le cahier</a:t>
            </a:r>
          </a:p>
          <a:p>
            <a:pPr marL="930722" lvl="1" indent="-342900">
              <a:lnSpc>
                <a:spcPct val="100000"/>
              </a:lnSpc>
              <a:spcBef>
                <a:spcPts val="1200"/>
              </a:spcBef>
              <a:buFont typeface="Arial" panose="020B0604020202020204" pitchFamily="34" charset="0"/>
              <a:buChar char="•"/>
            </a:pPr>
            <a:r>
              <a:rPr lang="en-US" sz="1800" dirty="0"/>
              <a:t>Utilisez le fichier : </a:t>
            </a:r>
            <a:r>
              <a:rPr lang="en-US" sz="1800" dirty="0" err="1"/>
              <a:t>CBA_Practical_Notebook_with_extra_components.ipynb</a:t>
            </a:r>
            <a:endParaRPr lang="en-US" sz="1800" dirty="0"/>
          </a:p>
          <a:p>
            <a:pPr marL="930722" lvl="1" indent="-342900">
              <a:lnSpc>
                <a:spcPct val="100000"/>
              </a:lnSpc>
              <a:spcBef>
                <a:spcPts val="1200"/>
              </a:spcBef>
              <a:buFont typeface="Arial" panose="020B0604020202020204" pitchFamily="34" charset="0"/>
              <a:buChar char="•"/>
            </a:pPr>
            <a:r>
              <a:rPr lang="en-US" sz="1800" dirty="0"/>
              <a:t>Exécutez le cahier une fois avec les valeurs par défaut.</a:t>
            </a:r>
          </a:p>
          <a:p>
            <a:pPr marL="930722" lvl="1" indent="-342900">
              <a:lnSpc>
                <a:spcPct val="100000"/>
              </a:lnSpc>
              <a:spcBef>
                <a:spcPts val="1200"/>
              </a:spcBef>
              <a:buFont typeface="Arial" panose="020B0604020202020204" pitchFamily="34" charset="0"/>
              <a:buChar char="•"/>
            </a:pPr>
            <a:r>
              <a:rPr lang="en-US" sz="1800" dirty="0"/>
              <a:t>Notez les résultats initiaux :</a:t>
            </a:r>
          </a:p>
          <a:p>
            <a:pPr marL="1518544" lvl="2" indent="-342900">
              <a:lnSpc>
                <a:spcPct val="100000"/>
              </a:lnSpc>
              <a:spcBef>
                <a:spcPts val="1200"/>
              </a:spcBef>
              <a:buFont typeface="Arial" panose="020B0604020202020204" pitchFamily="34" charset="0"/>
              <a:buChar char="•"/>
            </a:pPr>
            <a:r>
              <a:rPr lang="en-US" sz="1800" dirty="0"/>
              <a:t>Valeur actuelle nette (VAN)</a:t>
            </a:r>
          </a:p>
          <a:p>
            <a:pPr marL="1518544" lvl="2" indent="-342900">
              <a:lnSpc>
                <a:spcPct val="100000"/>
              </a:lnSpc>
              <a:spcBef>
                <a:spcPts val="1200"/>
              </a:spcBef>
              <a:buFont typeface="Arial" panose="020B0604020202020204" pitchFamily="34" charset="0"/>
              <a:buChar char="•"/>
            </a:pPr>
            <a:r>
              <a:rPr lang="en-US" sz="1800" dirty="0"/>
              <a:t>Rapport coûts-avantages (RCA)</a:t>
            </a:r>
          </a:p>
          <a:p>
            <a:pPr marL="1518544" lvl="2" indent="-342900">
              <a:lnSpc>
                <a:spcPct val="100000"/>
              </a:lnSpc>
              <a:spcBef>
                <a:spcPts val="1200"/>
              </a:spcBef>
              <a:buFont typeface="Arial" panose="020B0604020202020204" pitchFamily="34" charset="0"/>
              <a:buChar char="•"/>
            </a:pPr>
            <a:r>
              <a:rPr lang="en-US" sz="1800" dirty="0"/>
              <a:t>Recommandation relative au projet (viable / non viable)</a:t>
            </a:r>
          </a:p>
          <a:p>
            <a:pPr marL="342900" indent="-342900">
              <a:buFont typeface="+mj-lt"/>
              <a:buAutoNum type="arabicPeriod"/>
            </a:pPr>
            <a:endParaRPr lang="en-US" sz="1800" b="1" dirty="0"/>
          </a:p>
        </p:txBody>
      </p:sp>
      <p:sp>
        <p:nvSpPr>
          <p:cNvPr id="5" name="object 3">
            <a:extLst>
              <a:ext uri="{FF2B5EF4-FFF2-40B4-BE49-F238E27FC236}">
                <a16:creationId xmlns:a16="http://schemas.microsoft.com/office/drawing/2014/main" id="{6EF60A34-020F-7B20-DCBF-D66AF8E1E02A}"/>
              </a:ext>
            </a:extLst>
          </p:cNvPr>
          <p:cNvSpPr txBox="1"/>
          <p:nvPr/>
        </p:nvSpPr>
        <p:spPr>
          <a:xfrm>
            <a:off x="726280" y="893698"/>
            <a:ext cx="10779920" cy="755152"/>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latin typeface="Aptos" panose="020B0004020202020204" pitchFamily="34" charset="0"/>
              </a:rPr>
              <a:t>Refonte d'un projet de transport pour le rendre économiquement viable à l'aide de Python</a:t>
            </a:r>
            <a:endParaRPr lang="en-US" b="1" dirty="0">
              <a:solidFill>
                <a:schemeClr val="tx1"/>
              </a:solidFill>
              <a:latin typeface="Aptos" panose="020B0004020202020204" pitchFamily="34" charset="0"/>
            </a:endParaRPr>
          </a:p>
        </p:txBody>
      </p:sp>
      <p:sp>
        <p:nvSpPr>
          <p:cNvPr id="4" name="object 6">
            <a:extLst>
              <a:ext uri="{FF2B5EF4-FFF2-40B4-BE49-F238E27FC236}">
                <a16:creationId xmlns:a16="http://schemas.microsoft.com/office/drawing/2014/main" id="{97CF3E16-731D-D529-0431-13ADA0D3ECE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8" name="object 6">
            <a:extLst>
              <a:ext uri="{FF2B5EF4-FFF2-40B4-BE49-F238E27FC236}">
                <a16:creationId xmlns:a16="http://schemas.microsoft.com/office/drawing/2014/main" id="{7BCB9161-F41C-A15E-301D-522E90AE756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601975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2A541-8164-9E60-413F-3262A4D209C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62799E1-2048-8A34-FB13-5B9B14A84E9A}"/>
              </a:ext>
            </a:extLst>
          </p:cNvPr>
          <p:cNvSpPr txBox="1">
            <a:spLocks noGrp="1"/>
          </p:cNvSpPr>
          <p:nvPr>
            <p:ph type="title"/>
          </p:nvPr>
        </p:nvSpPr>
        <p:spPr>
          <a:xfrm>
            <a:off x="726281" y="432621"/>
            <a:ext cx="337344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4. </a:t>
            </a:r>
            <a:r>
              <a:rPr lang="en-US" sz="2400" b="1" dirty="0">
                <a:solidFill>
                  <a:schemeClr val="bg1"/>
                </a:solidFill>
              </a:rPr>
              <a:t>Devoirs à la maison</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CA92A675-9C50-9A24-EA71-625266C9A660}"/>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24</a:t>
            </a:fld>
            <a:endParaRPr lang="en-AT" spc="-64" dirty="0"/>
          </a:p>
        </p:txBody>
      </p:sp>
      <p:sp>
        <p:nvSpPr>
          <p:cNvPr id="3" name="Content Placeholder 2">
            <a:extLst>
              <a:ext uri="{FF2B5EF4-FFF2-40B4-BE49-F238E27FC236}">
                <a16:creationId xmlns:a16="http://schemas.microsoft.com/office/drawing/2014/main" id="{E48D84C6-8B6A-B005-5731-E18A962F6EEC}"/>
              </a:ext>
            </a:extLst>
          </p:cNvPr>
          <p:cNvSpPr txBox="1">
            <a:spLocks/>
          </p:cNvSpPr>
          <p:nvPr/>
        </p:nvSpPr>
        <p:spPr>
          <a:xfrm>
            <a:off x="687328" y="1775050"/>
            <a:ext cx="10733192" cy="4853855"/>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Font typeface="Arial" panose="020B0604020202020204" pitchFamily="34" charset="0"/>
              <a:buChar char="•"/>
            </a:pPr>
            <a:r>
              <a:rPr lang="en-US" sz="1600" b="1" dirty="0"/>
              <a:t>Étapes :</a:t>
            </a:r>
          </a:p>
          <a:p>
            <a:pPr marL="342900" indent="-342900">
              <a:buFont typeface="+mj-lt"/>
              <a:buAutoNum type="arabicPeriod" startAt="2"/>
            </a:pPr>
            <a:r>
              <a:rPr lang="en-US" sz="1600" b="1" dirty="0"/>
              <a:t> Reformulez les hypothèses du projet</a:t>
            </a:r>
          </a:p>
          <a:p>
            <a:pPr marL="342900" indent="-342900">
              <a:lnSpc>
                <a:spcPct val="100000"/>
              </a:lnSpc>
              <a:spcBef>
                <a:spcPts val="1200"/>
              </a:spcBef>
              <a:buFont typeface="Arial" panose="020B0604020202020204" pitchFamily="34" charset="0"/>
              <a:buChar char="•"/>
            </a:pPr>
            <a:r>
              <a:rPr lang="en-US" sz="1400" dirty="0"/>
              <a:t>Apportez au moins 2 ou 3 modifications aux variables suivantes afin d'améliorer la viabilité du projet :</a:t>
            </a:r>
          </a:p>
          <a:p>
            <a:pPr marL="930722" lvl="1" indent="-342900">
              <a:lnSpc>
                <a:spcPct val="100000"/>
              </a:lnSpc>
              <a:spcBef>
                <a:spcPts val="1200"/>
              </a:spcBef>
              <a:buFont typeface="Arial" panose="020B0604020202020204" pitchFamily="34" charset="0"/>
              <a:buChar char="•"/>
            </a:pPr>
            <a:r>
              <a:rPr lang="en-US" sz="1400" dirty="0"/>
              <a:t>Exemples d'améliorations :</a:t>
            </a:r>
          </a:p>
          <a:p>
            <a:pPr marL="930722" lvl="1" indent="-342900">
              <a:lnSpc>
                <a:spcPct val="100000"/>
              </a:lnSpc>
              <a:spcBef>
                <a:spcPts val="1200"/>
              </a:spcBef>
              <a:buFont typeface="Arial" panose="020B0604020202020204" pitchFamily="34" charset="0"/>
              <a:buChar char="•"/>
            </a:pPr>
            <a:r>
              <a:rPr lang="en-US" sz="1400" dirty="0"/>
              <a:t>Augmenter le bénéfice par trajet (par exemple, de 10 $ à 30 $)</a:t>
            </a:r>
          </a:p>
          <a:p>
            <a:pPr marL="930722" lvl="1" indent="-342900">
              <a:lnSpc>
                <a:spcPct val="100000"/>
              </a:lnSpc>
              <a:spcBef>
                <a:spcPts val="1200"/>
              </a:spcBef>
              <a:buFont typeface="Arial" panose="020B0604020202020204" pitchFamily="34" charset="0"/>
              <a:buChar char="•"/>
            </a:pPr>
            <a:r>
              <a:rPr lang="en-US" sz="1400" dirty="0"/>
              <a:t>Ajouter ou augmenter les valeurs des avantages annuels, par exemple :</a:t>
            </a:r>
          </a:p>
          <a:p>
            <a:pPr marL="1518544" lvl="2" indent="-342900">
              <a:lnSpc>
                <a:spcPct val="100000"/>
              </a:lnSpc>
              <a:spcBef>
                <a:spcPts val="1200"/>
              </a:spcBef>
              <a:buFont typeface="Arial" panose="020B0604020202020204" pitchFamily="34" charset="0"/>
              <a:buChar char="•"/>
            </a:pPr>
            <a:r>
              <a:rPr lang="en-US" sz="1400" dirty="0"/>
              <a:t>Avantage lié à la réduction des émissions</a:t>
            </a:r>
          </a:p>
          <a:p>
            <a:pPr marL="1518544" lvl="2" indent="-342900">
              <a:lnSpc>
                <a:spcPct val="100000"/>
              </a:lnSpc>
              <a:spcBef>
                <a:spcPts val="1200"/>
              </a:spcBef>
              <a:buFont typeface="Arial" panose="020B0604020202020204" pitchFamily="34" charset="0"/>
              <a:buChar char="•"/>
            </a:pPr>
            <a:r>
              <a:rPr lang="en-US" sz="1400" dirty="0"/>
              <a:t>Avantage en matière de sécurité</a:t>
            </a:r>
          </a:p>
          <a:p>
            <a:pPr marL="1518544" lvl="2" indent="-342900">
              <a:lnSpc>
                <a:spcPct val="100000"/>
              </a:lnSpc>
              <a:spcBef>
                <a:spcPts val="1200"/>
              </a:spcBef>
              <a:buFont typeface="Arial" panose="020B0604020202020204" pitchFamily="34" charset="0"/>
              <a:buChar char="•"/>
            </a:pPr>
            <a:r>
              <a:rPr lang="en-US" sz="1400" dirty="0"/>
              <a:t>Avantage en matière de développement économique</a:t>
            </a:r>
          </a:p>
          <a:p>
            <a:pPr marL="930722" lvl="1" indent="-342900">
              <a:lnSpc>
                <a:spcPct val="100000"/>
              </a:lnSpc>
              <a:spcBef>
                <a:spcPts val="1200"/>
              </a:spcBef>
              <a:buFont typeface="Arial" panose="020B0604020202020204" pitchFamily="34" charset="0"/>
              <a:buChar char="•"/>
            </a:pPr>
            <a:r>
              <a:rPr lang="en-US" sz="1400" dirty="0"/>
              <a:t>Réduire ou éliminer les coûts d'investissement (simuler une subvention gouvernementale)</a:t>
            </a:r>
          </a:p>
          <a:p>
            <a:pPr marL="930722" lvl="1" indent="-342900">
              <a:lnSpc>
                <a:spcPct val="100000"/>
              </a:lnSpc>
              <a:spcBef>
                <a:spcPts val="1200"/>
              </a:spcBef>
              <a:buFont typeface="Arial" panose="020B0604020202020204" pitchFamily="34" charset="0"/>
              <a:buChar char="•"/>
            </a:pPr>
            <a:r>
              <a:rPr lang="en-US" sz="1400" dirty="0"/>
              <a:t>Réduire les coûts liés aux retards en supposant une amélioration des opérations</a:t>
            </a:r>
          </a:p>
          <a:p>
            <a:pPr marL="930722" lvl="1" indent="-342900">
              <a:lnSpc>
                <a:spcPct val="100000"/>
              </a:lnSpc>
              <a:spcBef>
                <a:spcPts val="1200"/>
              </a:spcBef>
              <a:buFont typeface="Arial" panose="020B0604020202020204" pitchFamily="34" charset="0"/>
              <a:buChar char="•"/>
            </a:pPr>
            <a:r>
              <a:rPr lang="en-US" sz="1400" dirty="0"/>
              <a:t>Réduction des coûts d'exploitation annuels</a:t>
            </a:r>
          </a:p>
        </p:txBody>
      </p:sp>
      <p:sp>
        <p:nvSpPr>
          <p:cNvPr id="5" name="object 3">
            <a:extLst>
              <a:ext uri="{FF2B5EF4-FFF2-40B4-BE49-F238E27FC236}">
                <a16:creationId xmlns:a16="http://schemas.microsoft.com/office/drawing/2014/main" id="{D83AA360-D09D-9467-7232-1329D3CC0E76}"/>
              </a:ext>
            </a:extLst>
          </p:cNvPr>
          <p:cNvSpPr txBox="1"/>
          <p:nvPr/>
        </p:nvSpPr>
        <p:spPr>
          <a:xfrm>
            <a:off x="726280" y="893698"/>
            <a:ext cx="10733192" cy="755152"/>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latin typeface="Aptos" panose="020B0004020202020204" pitchFamily="34" charset="0"/>
              </a:rPr>
              <a:t>Refonte d'un projet de transport pour le rendre économiquement viable à l'aide de Python</a:t>
            </a:r>
            <a:endParaRPr lang="en-US" b="1" dirty="0">
              <a:solidFill>
                <a:schemeClr val="tx1"/>
              </a:solidFill>
              <a:latin typeface="Aptos" panose="020B0004020202020204" pitchFamily="34" charset="0"/>
            </a:endParaRPr>
          </a:p>
        </p:txBody>
      </p:sp>
      <p:sp>
        <p:nvSpPr>
          <p:cNvPr id="4" name="object 6">
            <a:extLst>
              <a:ext uri="{FF2B5EF4-FFF2-40B4-BE49-F238E27FC236}">
                <a16:creationId xmlns:a16="http://schemas.microsoft.com/office/drawing/2014/main" id="{CF55CF0B-D9B2-98BF-DE6C-E60CF6D27D0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8" name="object 6">
            <a:extLst>
              <a:ext uri="{FF2B5EF4-FFF2-40B4-BE49-F238E27FC236}">
                <a16:creationId xmlns:a16="http://schemas.microsoft.com/office/drawing/2014/main" id="{30BE61A7-7F70-F890-1C8B-CE8281B1957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27846886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D17D6-CCC8-648D-54C9-39734C7765C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3530190-557D-8FA2-FD37-95EA65C58347}"/>
              </a:ext>
            </a:extLst>
          </p:cNvPr>
          <p:cNvSpPr txBox="1">
            <a:spLocks noGrp="1"/>
          </p:cNvSpPr>
          <p:nvPr>
            <p:ph type="title"/>
          </p:nvPr>
        </p:nvSpPr>
        <p:spPr>
          <a:xfrm>
            <a:off x="726281" y="432621"/>
            <a:ext cx="337344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4. </a:t>
            </a:r>
            <a:r>
              <a:rPr lang="en-US" sz="2400" b="1" dirty="0">
                <a:solidFill>
                  <a:schemeClr val="bg1"/>
                </a:solidFill>
              </a:rPr>
              <a:t>Devoirs à la maison</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848F5F00-915B-0D37-99BE-8578FC4D8423}"/>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25</a:t>
            </a:fld>
            <a:endParaRPr lang="en-AT" spc="-64" dirty="0"/>
          </a:p>
        </p:txBody>
      </p:sp>
      <p:sp>
        <p:nvSpPr>
          <p:cNvPr id="3" name="Content Placeholder 2">
            <a:extLst>
              <a:ext uri="{FF2B5EF4-FFF2-40B4-BE49-F238E27FC236}">
                <a16:creationId xmlns:a16="http://schemas.microsoft.com/office/drawing/2014/main" id="{95183264-E62F-1428-307C-FBB88B9F68AF}"/>
              </a:ext>
            </a:extLst>
          </p:cNvPr>
          <p:cNvSpPr txBox="1">
            <a:spLocks/>
          </p:cNvSpPr>
          <p:nvPr/>
        </p:nvSpPr>
        <p:spPr>
          <a:xfrm>
            <a:off x="763501" y="1841663"/>
            <a:ext cx="11240346" cy="4825565"/>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Font typeface="Arial" panose="020B0604020202020204" pitchFamily="34" charset="0"/>
              <a:buChar char="•"/>
            </a:pPr>
            <a:r>
              <a:rPr lang="en-US" sz="1600" b="1" dirty="0"/>
              <a:t>Étapes :</a:t>
            </a:r>
          </a:p>
          <a:p>
            <a:pPr marL="342900" indent="-342900">
              <a:buFont typeface="+mj-lt"/>
              <a:buAutoNum type="arabicPeriod" startAt="3"/>
            </a:pPr>
            <a:r>
              <a:rPr lang="en-US" sz="1600" b="1" dirty="0"/>
              <a:t> Recalculez et comparez</a:t>
            </a:r>
          </a:p>
          <a:p>
            <a:pPr marL="930722" lvl="1" indent="-342900">
              <a:lnSpc>
                <a:spcPct val="100000"/>
              </a:lnSpc>
              <a:spcBef>
                <a:spcPts val="1200"/>
              </a:spcBef>
              <a:buFont typeface="Arial" panose="020B0604020202020204" pitchFamily="34" charset="0"/>
              <a:buChar char="•"/>
            </a:pPr>
            <a:r>
              <a:rPr lang="en-US" sz="1600" dirty="0"/>
              <a:t>Relancez le cahier d'exercices avec vos nouvelles hypothèses.</a:t>
            </a:r>
          </a:p>
          <a:p>
            <a:pPr marL="930722" lvl="1" indent="-342900">
              <a:lnSpc>
                <a:spcPct val="100000"/>
              </a:lnSpc>
              <a:spcBef>
                <a:spcPts val="1200"/>
              </a:spcBef>
              <a:buFont typeface="Arial" panose="020B0604020202020204" pitchFamily="34" charset="0"/>
              <a:buChar char="•"/>
            </a:pPr>
            <a:r>
              <a:rPr lang="en-US" sz="1600" dirty="0"/>
              <a:t>Notez la VAN et le RBR mis à jour.</a:t>
            </a:r>
          </a:p>
          <a:p>
            <a:pPr marL="930722" lvl="1" indent="-342900">
              <a:lnSpc>
                <a:spcPct val="100000"/>
              </a:lnSpc>
              <a:spcBef>
                <a:spcPts val="1200"/>
              </a:spcBef>
              <a:buFont typeface="Arial" panose="020B0604020202020204" pitchFamily="34" charset="0"/>
              <a:buChar char="•"/>
            </a:pPr>
            <a:r>
              <a:rPr lang="en-US" sz="1600" dirty="0"/>
              <a:t>Vérifiez si le projet est désormais économiquement viable.</a:t>
            </a:r>
          </a:p>
          <a:p>
            <a:pPr marL="342900" indent="-342900">
              <a:spcBef>
                <a:spcPts val="1200"/>
              </a:spcBef>
              <a:buFont typeface="+mj-lt"/>
              <a:buAutoNum type="arabicPeriod" startAt="4"/>
            </a:pPr>
            <a:r>
              <a:rPr lang="en-US" sz="1600" b="1" dirty="0">
                <a:latin typeface="Aptos" panose="020B0004020202020204" pitchFamily="34" charset="0"/>
              </a:rPr>
              <a:t>Enregistrez votre travail </a:t>
            </a:r>
            <a:r>
              <a:rPr lang="en-US" sz="1600" dirty="0">
                <a:latin typeface="Aptos" panose="020B0004020202020204" pitchFamily="34" charset="0"/>
              </a:rPr>
              <a:t>:</a:t>
            </a:r>
          </a:p>
          <a:p>
            <a:pPr marL="873572" lvl="1" indent="-285750">
              <a:spcBef>
                <a:spcPts val="1200"/>
              </a:spcBef>
              <a:buFont typeface="Arial" panose="020B0604020202020204" pitchFamily="34" charset="0"/>
              <a:buChar char="•"/>
            </a:pPr>
            <a:r>
              <a:rPr lang="en-US" sz="1600" dirty="0">
                <a:latin typeface="Aptos" panose="020B0004020202020204" pitchFamily="34" charset="0"/>
              </a:rPr>
              <a:t>Téléchargez et enregistrez votre fichier .</a:t>
            </a:r>
            <a:r>
              <a:rPr lang="en-US" sz="1600" dirty="0" err="1">
                <a:latin typeface="Aptos" panose="020B0004020202020204" pitchFamily="34" charset="0"/>
              </a:rPr>
              <a:t>ipynb </a:t>
            </a:r>
            <a:r>
              <a:rPr lang="en-US" sz="1600" dirty="0">
                <a:latin typeface="Aptos" panose="020B0004020202020204" pitchFamily="34" charset="0"/>
              </a:rPr>
              <a:t>modifié.</a:t>
            </a:r>
          </a:p>
          <a:p>
            <a:pPr marL="873572" lvl="1" indent="-285750">
              <a:spcBef>
                <a:spcPts val="1200"/>
              </a:spcBef>
              <a:buFont typeface="Arial" panose="020B0604020202020204" pitchFamily="34" charset="0"/>
              <a:buChar char="•"/>
            </a:pPr>
            <a:r>
              <a:rPr lang="en-US" sz="1600" dirty="0">
                <a:latin typeface="Aptos" panose="020B0004020202020204" pitchFamily="34" charset="0"/>
              </a:rPr>
              <a:t>Exportez vos matrices de trajet et vos graphiques pour le rapport (captures d'écran ou images).</a:t>
            </a:r>
          </a:p>
          <a:p>
            <a:pPr marL="342900" indent="-342900">
              <a:spcBef>
                <a:spcPts val="1200"/>
              </a:spcBef>
              <a:buFont typeface="+mj-lt"/>
              <a:buAutoNum type="arabicPeriod" startAt="5"/>
            </a:pPr>
            <a:r>
              <a:rPr lang="en-US" sz="1600" b="1" dirty="0">
                <a:latin typeface="Aptos" panose="020B0004020202020204" pitchFamily="34" charset="0"/>
              </a:rPr>
              <a:t>Livrables :</a:t>
            </a:r>
          </a:p>
          <a:p>
            <a:pPr marL="930722" lvl="1" indent="-342900">
              <a:spcBef>
                <a:spcPts val="600"/>
              </a:spcBef>
              <a:buFont typeface="Arial" panose="020B0604020202020204" pitchFamily="34" charset="0"/>
              <a:buChar char="•"/>
            </a:pPr>
            <a:r>
              <a:rPr lang="en-US" sz="1600" dirty="0">
                <a:latin typeface="Aptos" panose="020B0004020202020204" pitchFamily="34" charset="0"/>
              </a:rPr>
              <a:t>Fichier .</a:t>
            </a:r>
            <a:r>
              <a:rPr lang="en-US" sz="1600" dirty="0" err="1">
                <a:latin typeface="Aptos" panose="020B0004020202020204" pitchFamily="34" charset="0"/>
              </a:rPr>
              <a:t>ipynb</a:t>
            </a:r>
            <a:r>
              <a:rPr lang="en-US" sz="1600" dirty="0">
                <a:latin typeface="Aptos" panose="020B0004020202020204" pitchFamily="34" charset="0"/>
              </a:rPr>
              <a:t>.</a:t>
            </a:r>
          </a:p>
          <a:p>
            <a:pPr marL="930722" lvl="1" indent="-342900">
              <a:spcBef>
                <a:spcPts val="600"/>
              </a:spcBef>
              <a:buFont typeface="Arial" panose="020B0604020202020204" pitchFamily="34" charset="0"/>
              <a:buChar char="•"/>
            </a:pPr>
            <a:r>
              <a:rPr lang="en-US" sz="1600" dirty="0">
                <a:latin typeface="Aptos" panose="020B0004020202020204" pitchFamily="34" charset="0"/>
              </a:rPr>
              <a:t>Rapport de devoirs au format PDF</a:t>
            </a:r>
          </a:p>
          <a:p>
            <a:pPr marL="342900" indent="-342900">
              <a:spcBef>
                <a:spcPts val="600"/>
              </a:spcBef>
              <a:buFont typeface="+mj-lt"/>
              <a:buAutoNum type="arabicPeriod" startAt="6"/>
            </a:pPr>
            <a:r>
              <a:rPr lang="en-US" sz="1600" b="1" dirty="0">
                <a:latin typeface="Aptos" panose="020B0004020202020204" pitchFamily="34" charset="0"/>
              </a:rPr>
              <a:t>Date limite :</a:t>
            </a:r>
            <a:r>
              <a:rPr lang="en-US" sz="1600" dirty="0">
                <a:latin typeface="Aptos" panose="020B0004020202020204" pitchFamily="34" charset="0"/>
              </a:rPr>
              <a:t> 1 semaine</a:t>
            </a:r>
          </a:p>
        </p:txBody>
      </p:sp>
      <p:sp>
        <p:nvSpPr>
          <p:cNvPr id="5" name="object 3">
            <a:extLst>
              <a:ext uri="{FF2B5EF4-FFF2-40B4-BE49-F238E27FC236}">
                <a16:creationId xmlns:a16="http://schemas.microsoft.com/office/drawing/2014/main" id="{BE2FA9F3-005C-35C9-789B-ECD0CD8E00B4}"/>
              </a:ext>
            </a:extLst>
          </p:cNvPr>
          <p:cNvSpPr txBox="1"/>
          <p:nvPr/>
        </p:nvSpPr>
        <p:spPr>
          <a:xfrm>
            <a:off x="726280" y="893698"/>
            <a:ext cx="10733192" cy="755152"/>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latin typeface="Aptos" panose="020B0004020202020204" pitchFamily="34" charset="0"/>
              </a:rPr>
              <a:t>Repenser un projet de transport pour le rendre économiquement viable à l'aide de Python</a:t>
            </a:r>
            <a:endParaRPr lang="en-US" b="1" dirty="0">
              <a:solidFill>
                <a:schemeClr val="tx1"/>
              </a:solidFill>
              <a:latin typeface="Aptos" panose="020B0004020202020204" pitchFamily="34" charset="0"/>
            </a:endParaRPr>
          </a:p>
        </p:txBody>
      </p:sp>
      <p:sp>
        <p:nvSpPr>
          <p:cNvPr id="4" name="object 6">
            <a:extLst>
              <a:ext uri="{FF2B5EF4-FFF2-40B4-BE49-F238E27FC236}">
                <a16:creationId xmlns:a16="http://schemas.microsoft.com/office/drawing/2014/main" id="{17678B02-3755-14F0-3478-36CE4291FFF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8" name="object 6">
            <a:extLst>
              <a:ext uri="{FF2B5EF4-FFF2-40B4-BE49-F238E27FC236}">
                <a16:creationId xmlns:a16="http://schemas.microsoft.com/office/drawing/2014/main" id="{67FA39C7-F295-34FB-7726-D8FA1CA6501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2605730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60A84-3DC7-5532-F3B0-02ECE760C1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2C2A8DA-DC0C-8E10-8E18-CCF1A48F6090}"/>
              </a:ext>
            </a:extLst>
          </p:cNvPr>
          <p:cNvSpPr txBox="1">
            <a:spLocks noGrp="1"/>
          </p:cNvSpPr>
          <p:nvPr>
            <p:ph type="title"/>
          </p:nvPr>
        </p:nvSpPr>
        <p:spPr>
          <a:xfrm>
            <a:off x="726282" y="432621"/>
            <a:ext cx="337344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Devoirs à la maison</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511674D9-DAA1-74AE-A530-9E71F351D2F4}"/>
              </a:ext>
            </a:extLst>
          </p:cNvPr>
          <p:cNvSpPr>
            <a:spLocks noGrp="1"/>
          </p:cNvSpPr>
          <p:nvPr>
            <p:ph type="sldNum" sz="quarter" idx="7"/>
          </p:nvPr>
        </p:nvSpPr>
        <p:spPr>
          <a:xfrm>
            <a:off x="5878286" y="6331263"/>
            <a:ext cx="341228" cy="244413"/>
          </a:xfrm>
        </p:spPr>
        <p:txBody>
          <a:bodyPr/>
          <a:lstStyle/>
          <a:p>
            <a:pPr marL="103685">
              <a:lnSpc>
                <a:spcPts val="1633"/>
              </a:lnSpc>
            </a:pPr>
            <a:fld id="{81D60167-4931-47E6-BA6A-407CBD079E47}" type="slidenum">
              <a:rPr lang="en-AT" spc="-64" smtClean="0"/>
              <a:t>26</a:t>
            </a:fld>
            <a:endParaRPr lang="en-AT" spc="-64" dirty="0"/>
          </a:p>
        </p:txBody>
      </p:sp>
      <p:graphicFrame>
        <p:nvGraphicFramePr>
          <p:cNvPr id="5" name="Table 4">
            <a:extLst>
              <a:ext uri="{FF2B5EF4-FFF2-40B4-BE49-F238E27FC236}">
                <a16:creationId xmlns:a16="http://schemas.microsoft.com/office/drawing/2014/main" id="{4B2F04B7-8893-E823-6D77-0CB8324332EC}"/>
              </a:ext>
            </a:extLst>
          </p:cNvPr>
          <p:cNvGraphicFramePr>
            <a:graphicFrameLocks noGrp="1"/>
          </p:cNvGraphicFramePr>
          <p:nvPr>
            <p:extLst>
              <p:ext uri="{D42A27DB-BD31-4B8C-83A1-F6EECF244321}">
                <p14:modId xmlns:p14="http://schemas.microsoft.com/office/powerpoint/2010/main" val="2040727542"/>
              </p:ext>
            </p:extLst>
          </p:nvPr>
        </p:nvGraphicFramePr>
        <p:xfrm>
          <a:off x="726279" y="1324633"/>
          <a:ext cx="10733190" cy="4953000"/>
        </p:xfrm>
        <a:graphic>
          <a:graphicData uri="http://schemas.openxmlformats.org/drawingml/2006/table">
            <a:tbl>
              <a:tblPr firstRow="1" bandRow="1">
                <a:tableStyleId>{EEE7283C-3CF3-47DC-8721-378D4A62B228}</a:tableStyleId>
              </a:tblPr>
              <a:tblGrid>
                <a:gridCol w="1388141">
                  <a:extLst>
                    <a:ext uri="{9D8B030D-6E8A-4147-A177-3AD203B41FA5}">
                      <a16:colId xmlns:a16="http://schemas.microsoft.com/office/drawing/2014/main" val="306479142"/>
                    </a:ext>
                  </a:extLst>
                </a:gridCol>
                <a:gridCol w="3271430">
                  <a:extLst>
                    <a:ext uri="{9D8B030D-6E8A-4147-A177-3AD203B41FA5}">
                      <a16:colId xmlns:a16="http://schemas.microsoft.com/office/drawing/2014/main" val="3374657307"/>
                    </a:ext>
                  </a:extLst>
                </a:gridCol>
                <a:gridCol w="6073619">
                  <a:extLst>
                    <a:ext uri="{9D8B030D-6E8A-4147-A177-3AD203B41FA5}">
                      <a16:colId xmlns:a16="http://schemas.microsoft.com/office/drawing/2014/main" val="715852961"/>
                    </a:ext>
                  </a:extLst>
                </a:gridCol>
              </a:tblGrid>
              <a:tr h="370840">
                <a:tc>
                  <a:txBody>
                    <a:bodyPr/>
                    <a:lstStyle/>
                    <a:p>
                      <a:r>
                        <a:rPr lang="en-US" sz="1400" dirty="0"/>
                        <a:t>Section</a:t>
                      </a:r>
                    </a:p>
                  </a:txBody>
                  <a:tcPr/>
                </a:tc>
                <a:tc>
                  <a:txBody>
                    <a:bodyPr/>
                    <a:lstStyle/>
                    <a:p>
                      <a:r>
                        <a:rPr lang="en-US" sz="1400" dirty="0"/>
                        <a:t>Titre</a:t>
                      </a:r>
                    </a:p>
                  </a:txBody>
                  <a:tcPr/>
                </a:tc>
                <a:tc>
                  <a:txBody>
                    <a:bodyPr/>
                    <a:lstStyle/>
                    <a:p>
                      <a:r>
                        <a:rPr lang="en-US" sz="1400" dirty="0"/>
                        <a:t>Description</a:t>
                      </a:r>
                    </a:p>
                  </a:txBody>
                  <a:tcPr/>
                </a:tc>
                <a:extLst>
                  <a:ext uri="{0D108BD9-81ED-4DB2-BD59-A6C34878D82A}">
                    <a16:rowId xmlns:a16="http://schemas.microsoft.com/office/drawing/2014/main" val="2802839418"/>
                  </a:ext>
                </a:extLst>
              </a:tr>
              <a:tr h="370840">
                <a:tc>
                  <a:txBody>
                    <a:bodyPr/>
                    <a:lstStyle/>
                    <a:p>
                      <a:pPr algn="ctr"/>
                      <a:r>
                        <a:rPr lang="en-US" sz="1400" dirty="0"/>
                        <a:t>1</a:t>
                      </a:r>
                    </a:p>
                  </a:txBody>
                  <a:tcPr/>
                </a:tc>
                <a:tc>
                  <a:txBody>
                    <a:bodyPr/>
                    <a:lstStyle/>
                    <a:p>
                      <a:r>
                        <a:rPr lang="en-US" sz="1400" dirty="0"/>
                        <a:t>Page de titre</a:t>
                      </a:r>
                    </a:p>
                  </a:txBody>
                  <a:tcPr/>
                </a:tc>
                <a:tc>
                  <a:txBody>
                    <a:bodyPr/>
                    <a:lstStyle/>
                    <a:p>
                      <a:r>
                        <a:rPr lang="en-US" sz="1400" dirty="0"/>
                        <a:t>Titre du laboratoire, cours, nom de l'étudiant, identifiant, date</a:t>
                      </a:r>
                    </a:p>
                  </a:txBody>
                  <a:tcPr/>
                </a:tc>
                <a:extLst>
                  <a:ext uri="{0D108BD9-81ED-4DB2-BD59-A6C34878D82A}">
                    <a16:rowId xmlns:a16="http://schemas.microsoft.com/office/drawing/2014/main" val="539689978"/>
                  </a:ext>
                </a:extLst>
              </a:tr>
              <a:tr h="370840">
                <a:tc>
                  <a:txBody>
                    <a:bodyPr/>
                    <a:lstStyle/>
                    <a:p>
                      <a:pPr algn="ctr"/>
                      <a:r>
                        <a:rPr lang="en-US" sz="1400" dirty="0"/>
                        <a:t>2</a:t>
                      </a:r>
                    </a:p>
                  </a:txBody>
                  <a:tcPr/>
                </a:tc>
                <a:tc>
                  <a:txBody>
                    <a:bodyPr/>
                    <a:lstStyle/>
                    <a:p>
                      <a:r>
                        <a:rPr lang="en-US" sz="1400" dirty="0"/>
                        <a:t>Objectifs</a:t>
                      </a:r>
                    </a:p>
                  </a:txBody>
                  <a:tcPr/>
                </a:tc>
                <a:tc>
                  <a:txBody>
                    <a:bodyPr/>
                    <a:lstStyle/>
                    <a:p>
                      <a:r>
                        <a:rPr lang="en-US" sz="1400" dirty="0"/>
                        <a:t>Liste des objectifs et des acquis d'apprentissage (par exemple, évaluer la viabilité, modifier les hypothèses, interpréter la VAN/le RBR)</a:t>
                      </a:r>
                    </a:p>
                  </a:txBody>
                  <a:tcPr/>
                </a:tc>
                <a:extLst>
                  <a:ext uri="{0D108BD9-81ED-4DB2-BD59-A6C34878D82A}">
                    <a16:rowId xmlns:a16="http://schemas.microsoft.com/office/drawing/2014/main" val="629551756"/>
                  </a:ext>
                </a:extLst>
              </a:tr>
              <a:tr h="370840">
                <a:tc>
                  <a:txBody>
                    <a:bodyPr/>
                    <a:lstStyle/>
                    <a:p>
                      <a:pPr algn="ctr"/>
                      <a:r>
                        <a:rPr lang="en-US" sz="1400" dirty="0"/>
                        <a:t>3</a:t>
                      </a:r>
                    </a:p>
                  </a:txBody>
                  <a:tcPr/>
                </a:tc>
                <a:tc>
                  <a:txBody>
                    <a:bodyPr/>
                    <a:lstStyle/>
                    <a:p>
                      <a:r>
                        <a:rPr lang="en-US" sz="1400" dirty="0"/>
                        <a:t>Introduction</a:t>
                      </a:r>
                    </a:p>
                  </a:txBody>
                  <a:tcPr/>
                </a:tc>
                <a:tc>
                  <a:txBody>
                    <a:bodyPr/>
                    <a:lstStyle/>
                    <a:p>
                      <a:r>
                        <a:rPr lang="en-US" sz="1400" dirty="0"/>
                        <a:t>Brève présentation du contexte de l'analyse coûts-avantages dans les projets de transport, importance de la VAN et du RBR dans la prise de décision.</a:t>
                      </a:r>
                    </a:p>
                  </a:txBody>
                  <a:tcPr/>
                </a:tc>
                <a:extLst>
                  <a:ext uri="{0D108BD9-81ED-4DB2-BD59-A6C34878D82A}">
                    <a16:rowId xmlns:a16="http://schemas.microsoft.com/office/drawing/2014/main" val="2800324533"/>
                  </a:ext>
                </a:extLst>
              </a:tr>
              <a:tr h="370840">
                <a:tc>
                  <a:txBody>
                    <a:bodyPr/>
                    <a:lstStyle/>
                    <a:p>
                      <a:pPr algn="ctr"/>
                      <a:r>
                        <a:rPr lang="en-US" sz="1400" dirty="0"/>
                        <a:t>4</a:t>
                      </a:r>
                    </a:p>
                  </a:txBody>
                  <a:tcPr/>
                </a:tc>
                <a:tc>
                  <a:txBody>
                    <a:bodyPr/>
                    <a:lstStyle/>
                    <a:p>
                      <a:r>
                        <a:rPr lang="en-US" sz="1400" dirty="0"/>
                        <a:t>Méthodologie</a:t>
                      </a:r>
                    </a:p>
                  </a:txBody>
                  <a:tcPr/>
                </a:tc>
                <a:tc>
                  <a:txBody>
                    <a:bodyPr/>
                    <a:lstStyle/>
                    <a:p>
                      <a:r>
                        <a:rPr lang="en-US" sz="1400" dirty="0"/>
                        <a:t>Description du modèle Python utilisé ; variables impliquées (par exemple, coûts, avantages, capital, taux d'actualisation) ; aperçu des modifications apportées.</a:t>
                      </a:r>
                    </a:p>
                  </a:txBody>
                  <a:tcPr/>
                </a:tc>
                <a:extLst>
                  <a:ext uri="{0D108BD9-81ED-4DB2-BD59-A6C34878D82A}">
                    <a16:rowId xmlns:a16="http://schemas.microsoft.com/office/drawing/2014/main" val="311750034"/>
                  </a:ext>
                </a:extLst>
              </a:tr>
              <a:tr h="370840">
                <a:tc>
                  <a:txBody>
                    <a:bodyPr/>
                    <a:lstStyle/>
                    <a:p>
                      <a:pPr algn="ctr"/>
                      <a:r>
                        <a:rPr lang="en-US" sz="1400" dirty="0"/>
                        <a:t>5</a:t>
                      </a:r>
                    </a:p>
                  </a:txBody>
                  <a:tcPr/>
                </a:tc>
                <a:tc>
                  <a:txBody>
                    <a:bodyPr/>
                    <a:lstStyle/>
                    <a:p>
                      <a:r>
                        <a:rPr lang="en-US" sz="1400" dirty="0"/>
                        <a:t>Résultats (base vs. nouvelle conception)</a:t>
                      </a:r>
                    </a:p>
                  </a:txBody>
                  <a:tcPr/>
                </a:tc>
                <a:tc>
                  <a:txBody>
                    <a:bodyPr/>
                    <a:lstStyle/>
                    <a:p>
                      <a:r>
                        <a:rPr lang="en-US" sz="1400" dirty="0"/>
                        <a:t>Tableau comparatif des hypothèses initiales et modifiées, valeurs NPV et BCR avant/après, recommandation finale.</a:t>
                      </a:r>
                    </a:p>
                  </a:txBody>
                  <a:tcPr/>
                </a:tc>
                <a:extLst>
                  <a:ext uri="{0D108BD9-81ED-4DB2-BD59-A6C34878D82A}">
                    <a16:rowId xmlns:a16="http://schemas.microsoft.com/office/drawing/2014/main" val="263467457"/>
                  </a:ext>
                </a:extLst>
              </a:tr>
              <a:tr h="370840">
                <a:tc>
                  <a:txBody>
                    <a:bodyPr/>
                    <a:lstStyle/>
                    <a:p>
                      <a:pPr algn="ctr"/>
                      <a:r>
                        <a:rPr lang="en-US" sz="1400" dirty="0"/>
                        <a:t>6</a:t>
                      </a:r>
                    </a:p>
                  </a:txBody>
                  <a:tcPr/>
                </a:tc>
                <a:tc>
                  <a:txBody>
                    <a:bodyPr/>
                    <a:lstStyle/>
                    <a:p>
                      <a:r>
                        <a:rPr lang="en-US" sz="1400" dirty="0"/>
                        <a:t>Analyse et interprétation</a:t>
                      </a:r>
                    </a:p>
                  </a:txBody>
                  <a:tcPr/>
                </a:tc>
                <a:tc>
                  <a:txBody>
                    <a:bodyPr/>
                    <a:lstStyle/>
                    <a:p>
                      <a:pPr marL="0" indent="0">
                        <a:buFont typeface="Arial" panose="020B0604020202020204" pitchFamily="34" charset="0"/>
                        <a:buNone/>
                      </a:pPr>
                      <a:r>
                        <a:rPr lang="en-US" sz="1400" dirty="0"/>
                        <a:t>Justification des modifications apportées, impact de chaque composante (par exemple, avantages supplémentaires ou réduction des coûts) et viabilité du projet.</a:t>
                      </a:r>
                    </a:p>
                  </a:txBody>
                  <a:tcPr/>
                </a:tc>
                <a:extLst>
                  <a:ext uri="{0D108BD9-81ED-4DB2-BD59-A6C34878D82A}">
                    <a16:rowId xmlns:a16="http://schemas.microsoft.com/office/drawing/2014/main" val="1738223014"/>
                  </a:ext>
                </a:extLst>
              </a:tr>
              <a:tr h="370840">
                <a:tc>
                  <a:txBody>
                    <a:bodyPr/>
                    <a:lstStyle/>
                    <a:p>
                      <a:pPr algn="ctr"/>
                      <a:r>
                        <a:rPr lang="en-US" sz="1400" dirty="0"/>
                        <a:t>7</a:t>
                      </a:r>
                    </a:p>
                  </a:txBody>
                  <a:tcPr/>
                </a:tc>
                <a:tc>
                  <a:txBody>
                    <a:bodyPr/>
                    <a:lstStyle/>
                    <a:p>
                      <a:r>
                        <a:rPr lang="en-US" sz="1400" dirty="0"/>
                        <a:t>Conclusion</a:t>
                      </a:r>
                    </a:p>
                  </a:txBody>
                  <a:tcPr/>
                </a:tc>
                <a:tc>
                  <a:txBody>
                    <a:bodyPr/>
                    <a:lstStyle/>
                    <a:p>
                      <a:r>
                        <a:rPr lang="en-US" sz="1400" dirty="0"/>
                        <a:t>Résumé des conclusions, réflexion sur le processus de refonte et points clés.</a:t>
                      </a:r>
                    </a:p>
                  </a:txBody>
                  <a:tcPr/>
                </a:tc>
                <a:extLst>
                  <a:ext uri="{0D108BD9-81ED-4DB2-BD59-A6C34878D82A}">
                    <a16:rowId xmlns:a16="http://schemas.microsoft.com/office/drawing/2014/main" val="1831655391"/>
                  </a:ext>
                </a:extLst>
              </a:tr>
              <a:tr h="370840">
                <a:tc>
                  <a:txBody>
                    <a:bodyPr/>
                    <a:lstStyle/>
                    <a:p>
                      <a:pPr algn="ctr"/>
                      <a:r>
                        <a:rPr lang="en-US" sz="1400" dirty="0"/>
                        <a:t>8</a:t>
                      </a:r>
                    </a:p>
                  </a:txBody>
                  <a:tcPr/>
                </a:tc>
                <a:tc>
                  <a:txBody>
                    <a:bodyPr/>
                    <a:lstStyle/>
                    <a:p>
                      <a:r>
                        <a:rPr lang="en-US" sz="1400" dirty="0"/>
                        <a:t>Références</a:t>
                      </a:r>
                    </a:p>
                  </a:txBody>
                  <a:tcPr/>
                </a:tc>
                <a:tc>
                  <a:txBody>
                    <a:bodyPr/>
                    <a:lstStyle/>
                    <a:p>
                      <a:r>
                        <a:rPr lang="en-US" sz="1400" dirty="0"/>
                        <a:t>Liste de toutes les sources citées : ensembles de données utilisés, valeurs officielles des impacts économiques, tutoriels, etc.</a:t>
                      </a:r>
                    </a:p>
                  </a:txBody>
                  <a:tcPr/>
                </a:tc>
                <a:extLst>
                  <a:ext uri="{0D108BD9-81ED-4DB2-BD59-A6C34878D82A}">
                    <a16:rowId xmlns:a16="http://schemas.microsoft.com/office/drawing/2014/main" val="2159485567"/>
                  </a:ext>
                </a:extLst>
              </a:tr>
              <a:tr h="312913">
                <a:tc>
                  <a:txBody>
                    <a:bodyPr/>
                    <a:lstStyle/>
                    <a:p>
                      <a:pPr algn="ctr"/>
                      <a:r>
                        <a:rPr lang="en-US" sz="1400" dirty="0"/>
                        <a:t>9</a:t>
                      </a:r>
                    </a:p>
                  </a:txBody>
                  <a:tcPr/>
                </a:tc>
                <a:tc>
                  <a:txBody>
                    <a:bodyPr/>
                    <a:lstStyle/>
                    <a:p>
                      <a:r>
                        <a:rPr lang="en-US" sz="1400" dirty="0"/>
                        <a:t>Annexes</a:t>
                      </a:r>
                    </a:p>
                  </a:txBody>
                  <a:tcPr/>
                </a:tc>
                <a:tc>
                  <a:txBody>
                    <a:bodyPr/>
                    <a:lstStyle/>
                    <a:p>
                      <a:r>
                        <a:rPr lang="en-US" sz="1400" dirty="0"/>
                        <a:t>Facultatif : captures d'écran du code, résultats, tableaux, graphiques supplémentaires ou résultats de sensibilité.</a:t>
                      </a:r>
                    </a:p>
                  </a:txBody>
                  <a:tcPr/>
                </a:tc>
                <a:extLst>
                  <a:ext uri="{0D108BD9-81ED-4DB2-BD59-A6C34878D82A}">
                    <a16:rowId xmlns:a16="http://schemas.microsoft.com/office/drawing/2014/main" val="2246080761"/>
                  </a:ext>
                </a:extLst>
              </a:tr>
            </a:tbl>
          </a:graphicData>
        </a:graphic>
      </p:graphicFrame>
      <p:sp>
        <p:nvSpPr>
          <p:cNvPr id="3" name="object 3">
            <a:extLst>
              <a:ext uri="{FF2B5EF4-FFF2-40B4-BE49-F238E27FC236}">
                <a16:creationId xmlns:a16="http://schemas.microsoft.com/office/drawing/2014/main" id="{9C79F434-3ECD-7C54-4997-D6F831F525C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6.2. Structure du rapport de laboratoire</a:t>
            </a:r>
            <a:endParaRPr lang="en-US" b="1" dirty="0">
              <a:solidFill>
                <a:schemeClr val="tx1"/>
              </a:solidFill>
            </a:endParaRPr>
          </a:p>
        </p:txBody>
      </p:sp>
      <p:sp>
        <p:nvSpPr>
          <p:cNvPr id="4" name="object 6">
            <a:extLst>
              <a:ext uri="{FF2B5EF4-FFF2-40B4-BE49-F238E27FC236}">
                <a16:creationId xmlns:a16="http://schemas.microsoft.com/office/drawing/2014/main" id="{DF14BD7D-2FD3-900C-2096-E8F152CE3FA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8" name="object 6">
            <a:extLst>
              <a:ext uri="{FF2B5EF4-FFF2-40B4-BE49-F238E27FC236}">
                <a16:creationId xmlns:a16="http://schemas.microsoft.com/office/drawing/2014/main" id="{D4EBB97B-1733-9C21-229D-7B33BCAA898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6466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Nous vous remercions de votre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90368"/>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5" name="Slide Number Placeholder 4">
            <a:extLst>
              <a:ext uri="{FF2B5EF4-FFF2-40B4-BE49-F238E27FC236}">
                <a16:creationId xmlns:a16="http://schemas.microsoft.com/office/drawing/2014/main" id="{6EF6435A-880E-FBF3-C9C4-D3A3C216DD57}"/>
              </a:ext>
            </a:extLst>
          </p:cNvPr>
          <p:cNvSpPr>
            <a:spLocks noGrp="1"/>
          </p:cNvSpPr>
          <p:nvPr>
            <p:ph type="sldNum" sz="quarter" idx="7"/>
          </p:nvPr>
        </p:nvSpPr>
        <p:spPr/>
        <p:txBody>
          <a:bodyPr/>
          <a:lstStyle/>
          <a:p>
            <a:pPr marL="103685">
              <a:lnSpc>
                <a:spcPts val="1633"/>
              </a:lnSpc>
            </a:pPr>
            <a:fld id="{81D60167-4931-47E6-BA6A-407CBD079E47}" type="slidenum">
              <a:rPr lang="en-AT" spc="-64" smtClean="0"/>
              <a:t>3</a:t>
            </a:fld>
            <a:endParaRPr lang="en-AT" spc="-64" dirty="0"/>
          </a:p>
        </p:txBody>
      </p:sp>
      <p:graphicFrame>
        <p:nvGraphicFramePr>
          <p:cNvPr id="4" name="Table 3">
            <a:extLst>
              <a:ext uri="{FF2B5EF4-FFF2-40B4-BE49-F238E27FC236}">
                <a16:creationId xmlns:a16="http://schemas.microsoft.com/office/drawing/2014/main" id="{0A967C4F-0A90-3946-A838-7A4D13F64F00}"/>
              </a:ext>
            </a:extLst>
          </p:cNvPr>
          <p:cNvGraphicFramePr>
            <a:graphicFrameLocks noGrp="1"/>
          </p:cNvGraphicFramePr>
          <p:nvPr>
            <p:extLst>
              <p:ext uri="{D42A27DB-BD31-4B8C-83A1-F6EECF244321}">
                <p14:modId xmlns:p14="http://schemas.microsoft.com/office/powerpoint/2010/main" val="1992806129"/>
              </p:ext>
            </p:extLst>
          </p:nvPr>
        </p:nvGraphicFramePr>
        <p:xfrm>
          <a:off x="735501" y="839898"/>
          <a:ext cx="5369718" cy="5509607"/>
        </p:xfrm>
        <a:graphic>
          <a:graphicData uri="http://schemas.openxmlformats.org/drawingml/2006/table">
            <a:tbl>
              <a:tblPr firstRow="1" bandRow="1">
                <a:tableStyleId>{5940675A-B579-460E-94D1-54222C63F5DA}</a:tableStyleId>
              </a:tblPr>
              <a:tblGrid>
                <a:gridCol w="4961085">
                  <a:extLst>
                    <a:ext uri="{9D8B030D-6E8A-4147-A177-3AD203B41FA5}">
                      <a16:colId xmlns:a16="http://schemas.microsoft.com/office/drawing/2014/main" val="3157834447"/>
                    </a:ext>
                  </a:extLst>
                </a:gridCol>
                <a:gridCol w="408633">
                  <a:extLst>
                    <a:ext uri="{9D8B030D-6E8A-4147-A177-3AD203B41FA5}">
                      <a16:colId xmlns:a16="http://schemas.microsoft.com/office/drawing/2014/main" val="3568564237"/>
                    </a:ext>
                  </a:extLst>
                </a:gridCol>
              </a:tblGrid>
              <a:tr h="344099">
                <a:tc>
                  <a:txBody>
                    <a:bodyPr/>
                    <a:lstStyle/>
                    <a:p>
                      <a:r>
                        <a:rPr lang="en-US" sz="1400" b="1" i="0" baseline="0" dirty="0">
                          <a:solidFill>
                            <a:schemeClr val="tx1"/>
                          </a:solidFill>
                          <a:effectLst/>
                          <a:latin typeface="Aptos" panose="020B0004020202020204" pitchFamily="34" charset="0"/>
                          <a:ea typeface="+mn-ea"/>
                          <a:cs typeface="+mn-cs"/>
                        </a:rPr>
                        <a:t>Section 0 : Objectifs et résultats d'apprentissage </a:t>
                      </a:r>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ptos" panose="020B0004020202020204" pitchFamily="34" charset="0"/>
                          <a:cs typeface="Arial" panose="020B0604020202020204" pitchFamily="34" charset="0"/>
                        </a:rPr>
                        <a:t>3</a:t>
                      </a:r>
                      <a:endParaRPr lang="en-AT" sz="14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pPr marL="111125" marR="7348" lvl="0" indent="0" defTabSz="1175644" hangingPunct="1">
                        <a:lnSpc>
                          <a:spcPct val="100000"/>
                        </a:lnSpc>
                        <a:spcBef>
                          <a:spcPts val="1093"/>
                        </a:spcBef>
                        <a:buFont typeface="Arial" panose="020B0604020202020204" pitchFamily="34" charset="0"/>
                        <a:buNone/>
                        <a:tabLst>
                          <a:tab pos="4803775" algn="l"/>
                        </a:tabLst>
                      </a:pPr>
                      <a:r>
                        <a:rPr lang="en-US" sz="1400" spc="64" dirty="0">
                          <a:solidFill>
                            <a:sysClr val="windowText" lastClr="000000"/>
                          </a:solidFill>
                          <a:latin typeface="Aptos" panose="020B0004020202020204" pitchFamily="34" charset="0"/>
                          <a:cs typeface="Arial"/>
                        </a:rPr>
                        <a:t>0.1. Objectifs</a:t>
                      </a:r>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ptos" panose="020B0004020202020204" pitchFamily="34" charset="0"/>
                          <a:cs typeface="Arial" panose="020B0604020202020204" pitchFamily="34" charset="0"/>
                        </a:rPr>
                        <a:t>4</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pPr marL="111125" indent="0"/>
                      <a:r>
                        <a:rPr lang="en-US" sz="1400" spc="64" dirty="0">
                          <a:solidFill>
                            <a:sysClr val="windowText" lastClr="000000"/>
                          </a:solidFill>
                          <a:latin typeface="Aptos" panose="020B0004020202020204" pitchFamily="34" charset="0"/>
                          <a:cs typeface="Arial"/>
                        </a:rPr>
                        <a:t>0.2. Résultats d'apprentissage </a:t>
                      </a:r>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ptos" panose="020B0004020202020204" pitchFamily="34" charset="0"/>
                          <a:cs typeface="Arial" panose="020B0604020202020204" pitchFamily="34" charset="0"/>
                        </a:rPr>
                        <a:t>5</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pPr marL="111125" indent="0"/>
                      <a:r>
                        <a:rPr lang="en-US" sz="1400" dirty="0">
                          <a:latin typeface="Aptos" panose="020B0004020202020204" pitchFamily="34" charset="0"/>
                        </a:rPr>
                        <a:t>0.3. Référence au cours théorique correspondant</a:t>
                      </a:r>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ptos" panose="020B0004020202020204" pitchFamily="34" charset="0"/>
                          <a:cs typeface="Arial" panose="020B0604020202020204" pitchFamily="34" charset="0"/>
                        </a:rPr>
                        <a:t>6</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4061480"/>
                  </a:ext>
                </a:extLst>
              </a:tr>
              <a:tr h="344099">
                <a:tc>
                  <a:txBody>
                    <a:bodyPr/>
                    <a:lstStyle/>
                    <a:p>
                      <a:pPr marL="111125" indent="0"/>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559819"/>
                  </a:ext>
                </a:extLst>
              </a:tr>
              <a:tr h="344099">
                <a:tc>
                  <a:txBody>
                    <a:bodyPr/>
                    <a:lstStyle/>
                    <a:p>
                      <a:r>
                        <a:rPr lang="en-US" sz="1400" b="1" dirty="0">
                          <a:solidFill>
                            <a:sysClr val="windowText" lastClr="000000"/>
                          </a:solidFill>
                          <a:latin typeface="Aptos" panose="020B0004020202020204" pitchFamily="34" charset="0"/>
                          <a:cs typeface="Arial"/>
                        </a:rPr>
                        <a:t>Section 1 : </a:t>
                      </a:r>
                      <a:r>
                        <a:rPr lang="en-GB" sz="1400" b="1" dirty="0">
                          <a:solidFill>
                            <a:sysClr val="windowText" lastClr="000000"/>
                          </a:solidFill>
                          <a:latin typeface="Aptos" panose="020B0004020202020204" pitchFamily="34" charset="0"/>
                          <a:cs typeface="Arial"/>
                        </a:rPr>
                        <a:t>Introduction à l'analyse coûts-avantages</a:t>
                      </a:r>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ptos" panose="020B0004020202020204" pitchFamily="34" charset="0"/>
                          <a:cs typeface="Arial" panose="020B0604020202020204" pitchFamily="34" charset="0"/>
                        </a:rPr>
                        <a:t>7</a:t>
                      </a:r>
                      <a:endParaRPr lang="en-AT" sz="14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pPr marL="111125" indent="0"/>
                      <a:r>
                        <a:rPr lang="en-GB" sz="1400" spc="64" dirty="0">
                          <a:solidFill>
                            <a:sysClr val="windowText" lastClr="000000"/>
                          </a:solidFill>
                          <a:latin typeface="Aptos" panose="020B0004020202020204" pitchFamily="34" charset="0"/>
                          <a:cs typeface="Arial"/>
                        </a:rPr>
                        <a:t>1.1. </a:t>
                      </a:r>
                      <a:r>
                        <a:rPr lang="en-US" sz="1400" spc="64" dirty="0">
                          <a:solidFill>
                            <a:sysClr val="windowText" lastClr="000000"/>
                          </a:solidFill>
                          <a:latin typeface="Aptos" panose="020B0004020202020204" pitchFamily="34" charset="0"/>
                          <a:cs typeface="Arial"/>
                        </a:rPr>
                        <a:t>Qu'est-ce que l'analyse coûts-avantages (ACA) ?</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ptos" panose="020B0004020202020204" pitchFamily="34" charset="0"/>
                          <a:cs typeface="Arial" panose="020B0604020202020204" pitchFamily="34" charset="0"/>
                        </a:rPr>
                        <a:t>8</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pPr marL="111125" indent="0"/>
                      <a:r>
                        <a:rPr lang="en-GB" sz="1400" spc="64" dirty="0">
                          <a:solidFill>
                            <a:sysClr val="windowText" lastClr="000000"/>
                          </a:solidFill>
                          <a:latin typeface="Aptos" panose="020B0004020202020204" pitchFamily="34" charset="0"/>
                          <a:cs typeface="Arial"/>
                        </a:rPr>
                        <a:t>1.2. </a:t>
                      </a:r>
                      <a:r>
                        <a:rPr lang="en-US" sz="1400" spc="64" dirty="0">
                          <a:solidFill>
                            <a:sysClr val="windowText" lastClr="000000"/>
                          </a:solidFill>
                          <a:latin typeface="Aptos" panose="020B0004020202020204" pitchFamily="34" charset="0"/>
                          <a:cs typeface="Arial"/>
                        </a:rPr>
                        <a:t>Pourquoi l'ABC est-elle essentielle dans la planification des transports ?</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ptos" panose="020B0004020202020204" pitchFamily="34" charset="0"/>
                          <a:cs typeface="Arial" panose="020B0604020202020204" pitchFamily="34" charset="0"/>
                        </a:rPr>
                        <a:t>9</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sz="1400" b="1" dirty="0">
                          <a:solidFill>
                            <a:sysClr val="windowText" lastClr="000000"/>
                          </a:solidFill>
                          <a:latin typeface="Aptos" panose="020B0004020202020204" pitchFamily="34" charset="0"/>
                          <a:cs typeface="Arial"/>
                        </a:rPr>
                        <a:t>Section 2 : Coûts et avantages</a:t>
                      </a:r>
                      <a:endParaRPr lang="en-AT" sz="14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ptos" panose="020B0004020202020204" pitchFamily="34" charset="0"/>
                          <a:cs typeface="Arial" panose="020B0604020202020204" pitchFamily="34" charset="0"/>
                        </a:rPr>
                        <a:t>10</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pPr marL="111125" indent="0"/>
                      <a:r>
                        <a:rPr lang="en-US" sz="1400" spc="64" dirty="0">
                          <a:solidFill>
                            <a:sysClr val="windowText" lastClr="000000"/>
                          </a:solidFill>
                          <a:latin typeface="Aptos" panose="020B0004020202020204" pitchFamily="34" charset="0"/>
                          <a:cs typeface="Arial"/>
                        </a:rPr>
                        <a:t>2.1. Composantes des coûts</a:t>
                      </a:r>
                      <a:endParaRPr lang="en-AT" sz="14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ptos" panose="020B0004020202020204" pitchFamily="34" charset="0"/>
                          <a:cs typeface="Arial" panose="020B0604020202020204" pitchFamily="34" charset="0"/>
                        </a:rPr>
                        <a:t>11</a:t>
                      </a:r>
                      <a:endParaRPr lang="en-AT" sz="1400" b="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pPr marL="111125" indent="0"/>
                      <a:r>
                        <a:rPr lang="en-US" sz="1400" spc="64" dirty="0">
                          <a:solidFill>
                            <a:sysClr val="windowText" lastClr="000000"/>
                          </a:solidFill>
                          <a:latin typeface="Aptos" panose="020B0004020202020204" pitchFamily="34" charset="0"/>
                          <a:cs typeface="Arial"/>
                        </a:rPr>
                        <a:t>2.2. Composantes des avantages</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ptos" panose="020B0004020202020204" pitchFamily="34" charset="0"/>
                          <a:cs typeface="Arial" panose="020B0604020202020204" pitchFamily="34" charset="0"/>
                        </a:rPr>
                        <a:t>12</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pPr marL="111125" indent="0"/>
                      <a:r>
                        <a:rPr lang="en-GB" sz="1400" spc="64" dirty="0">
                          <a:solidFill>
                            <a:sysClr val="windowText" lastClr="000000"/>
                          </a:solidFill>
                          <a:latin typeface="Aptos" panose="020B0004020202020204" pitchFamily="34" charset="0"/>
                          <a:cs typeface="Arial"/>
                        </a:rPr>
                        <a:t>2.3. </a:t>
                      </a:r>
                      <a:r>
                        <a:rPr lang="en-US" sz="1400" spc="64" dirty="0">
                          <a:solidFill>
                            <a:sysClr val="windowText" lastClr="000000"/>
                          </a:solidFill>
                          <a:latin typeface="Aptos" panose="020B0004020202020204" pitchFamily="34" charset="0"/>
                          <a:cs typeface="Arial"/>
                        </a:rPr>
                        <a:t>Des coûts et avantages à la viabilité</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ptos" panose="020B0004020202020204" pitchFamily="34" charset="0"/>
                          <a:cs typeface="Arial" panose="020B0604020202020204" pitchFamily="34" charset="0"/>
                        </a:rPr>
                        <a:t>13</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0">
                <a:tc>
                  <a:txBody>
                    <a:bodyPr/>
                    <a:lstStyle/>
                    <a:p>
                      <a:pPr marL="111125" indent="0"/>
                      <a:r>
                        <a:rPr lang="en-GB" sz="1400" spc="64" dirty="0">
                          <a:solidFill>
                            <a:sysClr val="windowText" lastClr="000000"/>
                          </a:solidFill>
                          <a:latin typeface="Aptos" panose="020B0004020202020204" pitchFamily="34" charset="0"/>
                          <a:cs typeface="Arial"/>
                        </a:rPr>
                        <a:t>2.4. Interprétation des résultats de l'analyse coûts-avantages</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ptos" panose="020B0004020202020204" pitchFamily="34" charset="0"/>
                          <a:cs typeface="Arial" panose="020B0604020202020204" pitchFamily="34" charset="0"/>
                        </a:rPr>
                        <a:t>14</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44099">
                <a:tc>
                  <a:txBody>
                    <a:bodyPr/>
                    <a:lstStyle/>
                    <a:p>
                      <a:pPr marL="111125" indent="0">
                        <a:tabLst>
                          <a:tab pos="111125" algn="l"/>
                        </a:tabLst>
                      </a:pPr>
                      <a:r>
                        <a:rPr lang="en-US" sz="1400" dirty="0">
                          <a:latin typeface="Aptos" panose="020B0004020202020204" pitchFamily="34" charset="0"/>
                          <a:cs typeface="Arial" panose="020B0604020202020204" pitchFamily="34" charset="0"/>
                        </a:rPr>
                        <a:t>2.5. </a:t>
                      </a:r>
                      <a:r>
                        <a:rPr lang="en-GB" sz="1400" spc="64" dirty="0">
                          <a:solidFill>
                            <a:sysClr val="windowText" lastClr="000000"/>
                          </a:solidFill>
                          <a:latin typeface="Aptos" panose="020B0004020202020204" pitchFamily="34" charset="0"/>
                          <a:cs typeface="Arial"/>
                        </a:rPr>
                        <a:t>Analyse de sensibilité dans l'ACA </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400" dirty="0">
                          <a:latin typeface="Aptos" panose="020B0004020202020204" pitchFamily="34" charset="0"/>
                          <a:cs typeface="Arial" panose="020B0604020202020204" pitchFamily="34" charset="0"/>
                        </a:rPr>
                        <a:t>15</a:t>
                      </a:r>
                      <a:endParaRPr lang="en-AT" sz="14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graphicFrame>
        <p:nvGraphicFramePr>
          <p:cNvPr id="6" name="Table 5">
            <a:extLst>
              <a:ext uri="{FF2B5EF4-FFF2-40B4-BE49-F238E27FC236}">
                <a16:creationId xmlns:a16="http://schemas.microsoft.com/office/drawing/2014/main" id="{ECC8597D-C7CF-1B5E-056A-691AC5AA917A}"/>
              </a:ext>
            </a:extLst>
          </p:cNvPr>
          <p:cNvGraphicFramePr>
            <a:graphicFrameLocks noGrp="1"/>
          </p:cNvGraphicFramePr>
          <p:nvPr>
            <p:extLst>
              <p:ext uri="{D42A27DB-BD31-4B8C-83A1-F6EECF244321}">
                <p14:modId xmlns:p14="http://schemas.microsoft.com/office/powerpoint/2010/main" val="4232359233"/>
              </p:ext>
            </p:extLst>
          </p:nvPr>
        </p:nvGraphicFramePr>
        <p:xfrm>
          <a:off x="6308078" y="921331"/>
          <a:ext cx="5369718" cy="4808567"/>
        </p:xfrm>
        <a:graphic>
          <a:graphicData uri="http://schemas.openxmlformats.org/drawingml/2006/table">
            <a:tbl>
              <a:tblPr firstRow="1" bandRow="1">
                <a:tableStyleId>{5940675A-B579-460E-94D1-54222C63F5DA}</a:tableStyleId>
              </a:tblPr>
              <a:tblGrid>
                <a:gridCol w="4961085">
                  <a:extLst>
                    <a:ext uri="{9D8B030D-6E8A-4147-A177-3AD203B41FA5}">
                      <a16:colId xmlns:a16="http://schemas.microsoft.com/office/drawing/2014/main" val="3157834447"/>
                    </a:ext>
                  </a:extLst>
                </a:gridCol>
                <a:gridCol w="408633">
                  <a:extLst>
                    <a:ext uri="{9D8B030D-6E8A-4147-A177-3AD203B41FA5}">
                      <a16:colId xmlns:a16="http://schemas.microsoft.com/office/drawing/2014/main" val="3568564237"/>
                    </a:ext>
                  </a:extLst>
                </a:gridCol>
              </a:tblGrid>
              <a:tr h="344099">
                <a:tc>
                  <a:txBody>
                    <a:bodyPr/>
                    <a:lstStyle/>
                    <a:p>
                      <a:r>
                        <a:rPr lang="en-US" sz="1600" b="1" i="0" baseline="0" dirty="0">
                          <a:solidFill>
                            <a:schemeClr val="tx1"/>
                          </a:solidFill>
                          <a:effectLst/>
                          <a:latin typeface="Aptos" panose="020B0004020202020204" pitchFamily="34" charset="0"/>
                          <a:ea typeface="+mn-ea"/>
                          <a:cs typeface="+mn-cs"/>
                        </a:rPr>
                        <a:t>Section 3 : </a:t>
                      </a:r>
                      <a:r>
                        <a:rPr lang="en-GB" sz="1600" b="1" dirty="0">
                          <a:solidFill>
                            <a:sysClr val="windowText" lastClr="000000"/>
                          </a:solidFill>
                          <a:latin typeface="Aptos" panose="020B0004020202020204" pitchFamily="34" charset="0"/>
                          <a:cs typeface="Arial"/>
                        </a:rPr>
                        <a:t>Exemple pratique</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ptos" panose="020B0004020202020204" pitchFamily="34" charset="0"/>
                          <a:cs typeface="Arial" panose="020B0604020202020204" pitchFamily="34" charset="0"/>
                        </a:rPr>
                        <a:t>16</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pPr marL="111125" marR="7348" lvl="0" indent="0" defTabSz="1175644" hangingPunct="1">
                        <a:lnSpc>
                          <a:spcPct val="100000"/>
                        </a:lnSpc>
                        <a:spcBef>
                          <a:spcPts val="1093"/>
                        </a:spcBef>
                        <a:buFont typeface="Arial" panose="020B0604020202020204" pitchFamily="34" charset="0"/>
                        <a:buNone/>
                        <a:tabLst>
                          <a:tab pos="4803775" algn="l"/>
                        </a:tabLst>
                      </a:pPr>
                      <a:r>
                        <a:rPr lang="en-US" sz="1600" spc="64" dirty="0">
                          <a:solidFill>
                            <a:sysClr val="windowText" lastClr="000000"/>
                          </a:solidFill>
                          <a:latin typeface="Aptos" panose="020B0004020202020204" pitchFamily="34" charset="0"/>
                          <a:cs typeface="Arial"/>
                        </a:rPr>
                        <a:t>3.1. </a:t>
                      </a:r>
                      <a:r>
                        <a:rPr lang="en-GB" sz="1600" spc="64" dirty="0">
                          <a:solidFill>
                            <a:sysClr val="windowText" lastClr="000000"/>
                          </a:solidFill>
                          <a:latin typeface="Aptos" panose="020B0004020202020204" pitchFamily="34" charset="0"/>
                          <a:cs typeface="Arial"/>
                        </a:rPr>
                        <a:t>Analyse coûts-avantages avec Excel</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18</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pPr marL="111125" indent="0"/>
                      <a:r>
                        <a:rPr lang="en-US" sz="1600" spc="64" dirty="0">
                          <a:solidFill>
                            <a:sysClr val="windowText" lastClr="000000"/>
                          </a:solidFill>
                          <a:latin typeface="Aptos" panose="020B0004020202020204" pitchFamily="34" charset="0"/>
                          <a:cs typeface="Arial"/>
                        </a:rPr>
                        <a:t>3.2. Analyse coûts-avantages avec Python</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19</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pPr marL="111125" indent="0"/>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559819"/>
                  </a:ext>
                </a:extLst>
              </a:tr>
              <a:tr h="344099">
                <a:tc>
                  <a:txBody>
                    <a:bodyPr/>
                    <a:lstStyle/>
                    <a:p>
                      <a:r>
                        <a:rPr lang="en-US" sz="1600" b="1" dirty="0">
                          <a:solidFill>
                            <a:sysClr val="windowText" lastClr="000000"/>
                          </a:solidFill>
                          <a:latin typeface="Aptos" panose="020B0004020202020204" pitchFamily="34" charset="0"/>
                          <a:cs typeface="Arial"/>
                        </a:rPr>
                        <a:t>Section 4 : </a:t>
                      </a:r>
                      <a:r>
                        <a:rPr lang="en-GB" sz="1600" b="1" dirty="0">
                          <a:solidFill>
                            <a:sysClr val="windowText" lastClr="000000"/>
                          </a:solidFill>
                          <a:latin typeface="Aptos" panose="020B0004020202020204" pitchFamily="34" charset="0"/>
                          <a:cs typeface="Arial"/>
                        </a:rPr>
                        <a:t>Devoirs à la maison</a:t>
                      </a:r>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ptos" panose="020B0004020202020204" pitchFamily="34" charset="0"/>
                          <a:cs typeface="Arial" panose="020B0604020202020204" pitchFamily="34" charset="0"/>
                        </a:rPr>
                        <a:t>20</a:t>
                      </a:r>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pPr marL="111125" indent="0"/>
                      <a:r>
                        <a:rPr lang="en-GB" sz="1600" spc="64" dirty="0">
                          <a:solidFill>
                            <a:sysClr val="windowText" lastClr="000000"/>
                          </a:solidFill>
                          <a:latin typeface="Aptos" panose="020B0004020202020204" pitchFamily="34" charset="0"/>
                          <a:cs typeface="Arial"/>
                        </a:rPr>
                        <a:t>4.1. Tâches à accomplir </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600" dirty="0">
                          <a:latin typeface="Aptos" panose="020B0004020202020204" pitchFamily="34" charset="0"/>
                          <a:cs typeface="Arial" panose="020B0604020202020204" pitchFamily="34" charset="0"/>
                        </a:rPr>
                        <a:t>21</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pPr marL="111125" indent="0"/>
                      <a:r>
                        <a:rPr lang="en-GB" sz="1600" spc="64" dirty="0">
                          <a:solidFill>
                            <a:sysClr val="windowText" lastClr="000000"/>
                          </a:solidFill>
                          <a:latin typeface="Aptos" panose="020B0004020202020204" pitchFamily="34" charset="0"/>
                          <a:cs typeface="Arial"/>
                        </a:rPr>
                        <a:t>4.2. Structure et remise du rapport </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dirty="0">
                          <a:latin typeface="Aptos" panose="020B0004020202020204" pitchFamily="34" charset="0"/>
                          <a:cs typeface="Arial" panose="020B0604020202020204" pitchFamily="34" charset="0"/>
                        </a:rPr>
                        <a:t>25</a:t>
                      </a: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endParaRPr lang="en-AT" sz="1600" dirty="0">
                        <a:latin typeface="Aptos" panose="020B00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pPr marL="111125" indent="0"/>
                      <a:endParaRPr lang="en-AT" sz="1600" b="1"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0">
                <a:tc>
                  <a:txBody>
                    <a:bodyPr/>
                    <a:lstStyle/>
                    <a:p>
                      <a:pPr marL="111125" indent="0"/>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44099">
                <a:tc>
                  <a:txBody>
                    <a:bodyPr/>
                    <a:lstStyle/>
                    <a:p>
                      <a:pPr marL="111125" indent="0">
                        <a:tabLst>
                          <a:tab pos="111125" algn="l"/>
                        </a:tabLst>
                      </a:pP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dirty="0">
                        <a:latin typeface="Aptos" panose="020B00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sp>
        <p:nvSpPr>
          <p:cNvPr id="7" name="object 6">
            <a:extLst>
              <a:ext uri="{FF2B5EF4-FFF2-40B4-BE49-F238E27FC236}">
                <a16:creationId xmlns:a16="http://schemas.microsoft.com/office/drawing/2014/main" id="{33034B7C-310A-4EB3-1DC7-0E7F24D962A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8" name="object 6">
            <a:extLst>
              <a:ext uri="{FF2B5EF4-FFF2-40B4-BE49-F238E27FC236}">
                <a16:creationId xmlns:a16="http://schemas.microsoft.com/office/drawing/2014/main" id="{B9725467-DA28-A4C3-C15D-AF0641ED8E4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
        <p:nvSpPr>
          <p:cNvPr id="10" name="Text Placeholder 2">
            <a:extLst>
              <a:ext uri="{FF2B5EF4-FFF2-40B4-BE49-F238E27FC236}">
                <a16:creationId xmlns:a16="http://schemas.microsoft.com/office/drawing/2014/main" id="{2CBD4EBC-E63D-C57F-57A2-A7C02861D5D8}"/>
              </a:ext>
            </a:extLst>
          </p:cNvPr>
          <p:cNvSpPr txBox="1">
            <a:spLocks/>
          </p:cNvSpPr>
          <p:nvPr/>
        </p:nvSpPr>
        <p:spPr>
          <a:xfrm>
            <a:off x="7385050" y="459219"/>
            <a:ext cx="4080667" cy="357302"/>
          </a:xfrm>
          <a:prstGeom prst="rect">
            <a:avLst/>
          </a:prstGeom>
          <a:solidFill>
            <a:srgbClr val="FF0000"/>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US" sz="1800" dirty="0">
                <a:solidFill>
                  <a:schemeClr val="bg1"/>
                </a:solidFill>
              </a:rPr>
              <a:t>Laboratoire 10 </a:t>
            </a:r>
            <a:r>
              <a:rPr lang="pl-PL" sz="1800" dirty="0">
                <a:solidFill>
                  <a:schemeClr val="bg1"/>
                </a:solidFill>
              </a:rPr>
              <a:t>: Analyse coûts-avantages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8ECC-119A-6716-ABA4-24348E19C1F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E550E7E-F5A1-62C9-C96A-6EAAF9F98E8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00 :</a:t>
            </a:r>
          </a:p>
          <a:p>
            <a:pPr algn="ctr"/>
            <a:r>
              <a:rPr lang="en-US" sz="3200" b="1" dirty="0">
                <a:solidFill>
                  <a:schemeClr val="bg1"/>
                </a:solidFill>
                <a:latin typeface="Calibri" panose="020F0502020204030204" pitchFamily="34" charset="0"/>
                <a:cs typeface="Calibri" panose="020F0502020204030204" pitchFamily="34" charset="0"/>
              </a:rPr>
              <a:t>Objectifs et résultats d'apprentissage</a:t>
            </a:r>
          </a:p>
        </p:txBody>
      </p:sp>
      <p:sp>
        <p:nvSpPr>
          <p:cNvPr id="7" name="Slide Number Placeholder 6">
            <a:extLst>
              <a:ext uri="{FF2B5EF4-FFF2-40B4-BE49-F238E27FC236}">
                <a16:creationId xmlns:a16="http://schemas.microsoft.com/office/drawing/2014/main" id="{EC2C9CB4-3CFF-E932-5AD7-246258618A2F}"/>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4</a:t>
            </a:fld>
            <a:endParaRPr lang="en-AT" spc="-64" dirty="0"/>
          </a:p>
        </p:txBody>
      </p:sp>
      <p:sp>
        <p:nvSpPr>
          <p:cNvPr id="5" name="object 6">
            <a:extLst>
              <a:ext uri="{FF2B5EF4-FFF2-40B4-BE49-F238E27FC236}">
                <a16:creationId xmlns:a16="http://schemas.microsoft.com/office/drawing/2014/main" id="{352D981A-E455-2CD6-2315-7FAC9D479B2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
        <p:nvSpPr>
          <p:cNvPr id="6" name="object 6">
            <a:extLst>
              <a:ext uri="{FF2B5EF4-FFF2-40B4-BE49-F238E27FC236}">
                <a16:creationId xmlns:a16="http://schemas.microsoft.com/office/drawing/2014/main" id="{19962AAD-F97C-933D-B366-9FC16D98478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Tree>
    <p:extLst>
      <p:ext uri="{BB962C8B-B14F-4D97-AF65-F5344CB8AC3E}">
        <p14:creationId xmlns:p14="http://schemas.microsoft.com/office/powerpoint/2010/main" val="212633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DB7AC7A-A800-E071-2261-A42EE9EC7DB1}"/>
              </a:ext>
            </a:extLst>
          </p:cNvPr>
          <p:cNvSpPr txBox="1">
            <a:spLocks noGrp="1"/>
          </p:cNvSpPr>
          <p:nvPr>
            <p:ph type="title"/>
          </p:nvPr>
        </p:nvSpPr>
        <p:spPr>
          <a:xfrm>
            <a:off x="726281" y="432621"/>
            <a:ext cx="4719926"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Objectifs et acquis d'apprentissage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3E934E13-0ADC-1B2F-1912-1C22C72C3826}"/>
              </a:ext>
            </a:extLst>
          </p:cNvPr>
          <p:cNvSpPr>
            <a:spLocks noGrp="1"/>
          </p:cNvSpPr>
          <p:nvPr>
            <p:ph type="sldNum" sz="quarter" idx="7"/>
          </p:nvPr>
        </p:nvSpPr>
        <p:spPr>
          <a:xfrm>
            <a:off x="5966240" y="6301120"/>
            <a:ext cx="253274" cy="241092"/>
          </a:xfrm>
        </p:spPr>
        <p:txBody>
          <a:bodyPr/>
          <a:lstStyle/>
          <a:p>
            <a:pPr marL="103685">
              <a:lnSpc>
                <a:spcPts val="1633"/>
              </a:lnSpc>
            </a:pPr>
            <a:fld id="{81D60167-4931-47E6-BA6A-407CBD079E47}" type="slidenum">
              <a:rPr lang="en-AT" spc="-64" smtClean="0"/>
              <a:t>5</a:t>
            </a:fld>
            <a:endParaRPr lang="en-AT" spc="-64" dirty="0"/>
          </a:p>
        </p:txBody>
      </p:sp>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1174851980"/>
              </p:ext>
            </p:extLst>
          </p:nvPr>
        </p:nvGraphicFramePr>
        <p:xfrm>
          <a:off x="726282" y="1398408"/>
          <a:ext cx="10733192" cy="4297680"/>
        </p:xfrm>
        <a:graphic>
          <a:graphicData uri="http://schemas.openxmlformats.org/drawingml/2006/table">
            <a:tbl>
              <a:tblPr firstRow="1" bandRow="1">
                <a:tableStyleId>{C7B018BB-80A7-4F77-B60F-C8B233D01FF8}</a:tableStyleId>
              </a:tblPr>
              <a:tblGrid>
                <a:gridCol w="931696">
                  <a:extLst>
                    <a:ext uri="{9D8B030D-6E8A-4147-A177-3AD203B41FA5}">
                      <a16:colId xmlns:a16="http://schemas.microsoft.com/office/drawing/2014/main" val="2398772228"/>
                    </a:ext>
                  </a:extLst>
                </a:gridCol>
                <a:gridCol w="5084466">
                  <a:extLst>
                    <a:ext uri="{9D8B030D-6E8A-4147-A177-3AD203B41FA5}">
                      <a16:colId xmlns:a16="http://schemas.microsoft.com/office/drawing/2014/main" val="3455634156"/>
                    </a:ext>
                  </a:extLst>
                </a:gridCol>
                <a:gridCol w="1125415">
                  <a:extLst>
                    <a:ext uri="{9D8B030D-6E8A-4147-A177-3AD203B41FA5}">
                      <a16:colId xmlns:a16="http://schemas.microsoft.com/office/drawing/2014/main" val="2953285964"/>
                    </a:ext>
                  </a:extLst>
                </a:gridCol>
                <a:gridCol w="1507253">
                  <a:extLst>
                    <a:ext uri="{9D8B030D-6E8A-4147-A177-3AD203B41FA5}">
                      <a16:colId xmlns:a16="http://schemas.microsoft.com/office/drawing/2014/main" val="827554269"/>
                    </a:ext>
                  </a:extLst>
                </a:gridCol>
                <a:gridCol w="1075174">
                  <a:extLst>
                    <a:ext uri="{9D8B030D-6E8A-4147-A177-3AD203B41FA5}">
                      <a16:colId xmlns:a16="http://schemas.microsoft.com/office/drawing/2014/main" val="1965303475"/>
                    </a:ext>
                  </a:extLst>
                </a:gridCol>
                <a:gridCol w="1009188">
                  <a:extLst>
                    <a:ext uri="{9D8B030D-6E8A-4147-A177-3AD203B41FA5}">
                      <a16:colId xmlns:a16="http://schemas.microsoft.com/office/drawing/2014/main" val="2194624732"/>
                    </a:ext>
                  </a:extLst>
                </a:gridCol>
              </a:tblGrid>
              <a:tr h="380206">
                <a:tc>
                  <a:txBody>
                    <a:bodyPr/>
                    <a:lstStyle/>
                    <a:p>
                      <a:r>
                        <a:rPr lang="en-US" sz="1600">
                          <a:latin typeface="Aptos" panose="020B0004020202020204" pitchFamily="34" charset="0"/>
                        </a:rPr>
                        <a:t>Numéro de section</a:t>
                      </a:r>
                      <a:endParaRPr lang="en-US" sz="1600" dirty="0">
                        <a:latin typeface="Aptos" panose="020B0004020202020204" pitchFamily="34" charset="0"/>
                      </a:endParaRPr>
                    </a:p>
                  </a:txBody>
                  <a:tcPr>
                    <a:solidFill>
                      <a:srgbClr val="FFC000"/>
                    </a:solidFill>
                  </a:tcPr>
                </a:tc>
                <a:tc>
                  <a:txBody>
                    <a:bodyPr/>
                    <a:lstStyle/>
                    <a:p>
                      <a:r>
                        <a:rPr lang="en-US" sz="1600" dirty="0">
                          <a:latin typeface="Aptos" panose="020B0004020202020204" pitchFamily="34" charset="0"/>
                        </a:rPr>
                        <a:t>Activité</a:t>
                      </a:r>
                    </a:p>
                  </a:txBody>
                  <a:tcPr>
                    <a:solidFill>
                      <a:srgbClr val="FFC000"/>
                    </a:solidFill>
                  </a:tcPr>
                </a:tc>
                <a:tc>
                  <a:txBody>
                    <a:bodyPr/>
                    <a:lstStyle/>
                    <a:p>
                      <a:r>
                        <a:rPr lang="en-US" sz="1600" dirty="0">
                          <a:latin typeface="Aptos" panose="020B0004020202020204" pitchFamily="34" charset="0"/>
                        </a:rPr>
                        <a:t>Outil(s)</a:t>
                      </a:r>
                    </a:p>
                  </a:txBody>
                  <a:tcPr>
                    <a:solidFill>
                      <a:srgbClr val="FFC000"/>
                    </a:solidFill>
                  </a:tcPr>
                </a:tc>
                <a:tc>
                  <a:txBody>
                    <a:bodyPr/>
                    <a:lstStyle/>
                    <a:p>
                      <a:r>
                        <a:rPr lang="en-US" sz="1600">
                          <a:latin typeface="Aptos" panose="020B0004020202020204" pitchFamily="34" charset="0"/>
                        </a:rPr>
                        <a:t>Type d'activité</a:t>
                      </a:r>
                      <a:endParaRPr lang="en-US" sz="1600" dirty="0">
                        <a:latin typeface="Aptos" panose="020B0004020202020204" pitchFamily="34" charset="0"/>
                      </a:endParaRPr>
                    </a:p>
                  </a:txBody>
                  <a:tcPr>
                    <a:solidFill>
                      <a:srgbClr val="FFC000"/>
                    </a:solidFill>
                  </a:tcPr>
                </a:tc>
                <a:tc>
                  <a:txBody>
                    <a:bodyPr/>
                    <a:lstStyle/>
                    <a:p>
                      <a:r>
                        <a:rPr lang="en-US" sz="1600">
                          <a:latin typeface="Aptos" panose="020B0004020202020204" pitchFamily="34" charset="0"/>
                        </a:rPr>
                        <a:t>Activité réalisée par</a:t>
                      </a:r>
                      <a:endParaRPr lang="en-US" sz="1600" dirty="0">
                        <a:latin typeface="Aptos" panose="020B0004020202020204" pitchFamily="34" charset="0"/>
                      </a:endParaRPr>
                    </a:p>
                  </a:txBody>
                  <a:tcPr>
                    <a:solidFill>
                      <a:srgbClr val="FFC000"/>
                    </a:solidFill>
                  </a:tcPr>
                </a:tc>
                <a:tc>
                  <a:txBody>
                    <a:bodyPr/>
                    <a:lstStyle/>
                    <a:p>
                      <a:r>
                        <a:rPr lang="en-US" sz="1600">
                          <a:latin typeface="Aptos" panose="020B0004020202020204" pitchFamily="34" charset="0"/>
                        </a:rPr>
                        <a:t>Durée</a:t>
                      </a:r>
                      <a:endParaRPr lang="en-US" sz="1600" dirty="0">
                        <a:latin typeface="Aptos" panose="020B0004020202020204" pitchFamily="34" charset="0"/>
                      </a:endParaRPr>
                    </a:p>
                  </a:txBody>
                  <a:tcPr>
                    <a:solidFill>
                      <a:srgbClr val="FFC000"/>
                    </a:solidFill>
                  </a:tcPr>
                </a:tc>
                <a:extLst>
                  <a:ext uri="{0D108BD9-81ED-4DB2-BD59-A6C34878D82A}">
                    <a16:rowId xmlns:a16="http://schemas.microsoft.com/office/drawing/2014/main" val="3468008137"/>
                  </a:ext>
                </a:extLst>
              </a:tr>
              <a:tr h="370840">
                <a:tc>
                  <a:txBody>
                    <a:bodyPr/>
                    <a:lstStyle/>
                    <a:p>
                      <a:pPr algn="ctr"/>
                      <a:r>
                        <a:rPr lang="en-US" sz="1600" dirty="0">
                          <a:latin typeface="Aptos" panose="020B0004020202020204" pitchFamily="34" charset="0"/>
                        </a:rPr>
                        <a:t>1, 2</a:t>
                      </a:r>
                    </a:p>
                  </a:txBody>
                  <a:tcPr/>
                </a:tc>
                <a:tc>
                  <a:txBody>
                    <a:bodyPr/>
                    <a:lstStyle/>
                    <a:p>
                      <a:pPr algn="l"/>
                      <a:r>
                        <a:rPr lang="en-US" sz="1600" dirty="0"/>
                        <a:t>Définition de l'analyse coûts-avantages, son importance dans la planification des transports, aperçu de la session</a:t>
                      </a:r>
                      <a:endParaRPr lang="en-US" sz="1600" dirty="0">
                        <a:latin typeface="Aptos" panose="020B0004020202020204" pitchFamily="34" charset="0"/>
                      </a:endParaRPr>
                    </a:p>
                  </a:txBody>
                  <a:tcPr/>
                </a:tc>
                <a:tc>
                  <a:txBody>
                    <a:bodyPr/>
                    <a:lstStyle/>
                    <a:p>
                      <a:pPr algn="l"/>
                      <a:r>
                        <a:rPr lang="en-US" sz="1600" dirty="0">
                          <a:latin typeface="Aptos" panose="020B0004020202020204" pitchFamily="34" charset="0"/>
                        </a:rPr>
                        <a:t>Diapositives</a:t>
                      </a:r>
                    </a:p>
                  </a:txBody>
                  <a:tcPr/>
                </a:tc>
                <a:tc>
                  <a:txBody>
                    <a:bodyPr/>
                    <a:lstStyle/>
                    <a:p>
                      <a:pPr algn="l"/>
                      <a:r>
                        <a:rPr lang="en-US" sz="1600" dirty="0">
                          <a:latin typeface="Aptos" panose="020B0004020202020204" pitchFamily="34" charset="0"/>
                        </a:rPr>
                        <a:t>Présentation</a:t>
                      </a:r>
                    </a:p>
                  </a:txBody>
                  <a:tcPr/>
                </a:tc>
                <a:tc>
                  <a:txBody>
                    <a:bodyPr/>
                    <a:lstStyle/>
                    <a:p>
                      <a:pPr algn="l"/>
                      <a:r>
                        <a:rPr lang="en-US" sz="1600" dirty="0">
                          <a:latin typeface="Aptos" panose="020B0004020202020204" pitchFamily="34" charset="0"/>
                        </a:rPr>
                        <a:t>Enseignant</a:t>
                      </a:r>
                    </a:p>
                  </a:txBody>
                  <a:tcPr/>
                </a:tc>
                <a:tc>
                  <a:txBody>
                    <a:bodyPr/>
                    <a:lstStyle/>
                    <a:p>
                      <a:pPr algn="l"/>
                      <a:r>
                        <a:rPr lang="en-US" sz="1600" dirty="0">
                          <a:latin typeface="Aptos" panose="020B0004020202020204" pitchFamily="34" charset="0"/>
                        </a:rPr>
                        <a:t>20 minutes</a:t>
                      </a:r>
                    </a:p>
                  </a:txBody>
                  <a:tcPr/>
                </a:tc>
                <a:extLst>
                  <a:ext uri="{0D108BD9-81ED-4DB2-BD59-A6C34878D82A}">
                    <a16:rowId xmlns:a16="http://schemas.microsoft.com/office/drawing/2014/main" val="308558350"/>
                  </a:ext>
                </a:extLst>
              </a:tr>
              <a:tr h="370840">
                <a:tc>
                  <a:txBody>
                    <a:bodyPr/>
                    <a:lstStyle/>
                    <a:p>
                      <a:pPr algn="ctr"/>
                      <a:r>
                        <a:rPr lang="en-US" sz="1600" dirty="0">
                          <a:latin typeface="Aptos" panose="020B0004020202020204" pitchFamily="34" charset="0"/>
                        </a:rPr>
                        <a:t>3</a:t>
                      </a:r>
                    </a:p>
                  </a:txBody>
                  <a:tcPr/>
                </a:tc>
                <a:tc>
                  <a:txBody>
                    <a:bodyPr/>
                    <a:lstStyle/>
                    <a:p>
                      <a:pPr algn="l"/>
                      <a:r>
                        <a:rPr lang="en-US" sz="1600" dirty="0"/>
                        <a:t>Présentation détaillée d'un tableur CBA professionnel : composants, logique, résultats</a:t>
                      </a:r>
                      <a:endParaRPr lang="en-US" sz="1600" dirty="0">
                        <a:latin typeface="Aptos" panose="020B0004020202020204" pitchFamily="34" charset="0"/>
                      </a:endParaRPr>
                    </a:p>
                  </a:txBody>
                  <a:tcPr/>
                </a:tc>
                <a:tc>
                  <a:txBody>
                    <a:bodyPr/>
                    <a:lstStyle/>
                    <a:p>
                      <a:pPr algn="l"/>
                      <a:r>
                        <a:rPr lang="en-US" sz="1600" dirty="0">
                          <a:latin typeface="Aptos" panose="020B0004020202020204" pitchFamily="34" charset="0"/>
                        </a:rPr>
                        <a:t>Excel</a:t>
                      </a:r>
                    </a:p>
                  </a:txBody>
                  <a:tcPr/>
                </a:tc>
                <a:tc>
                  <a:txBody>
                    <a:bodyPr/>
                    <a:lstStyle/>
                    <a:p>
                      <a:pPr algn="l"/>
                      <a:r>
                        <a:rPr lang="en-US" sz="1600" dirty="0">
                          <a:latin typeface="Aptos" panose="020B0004020202020204" pitchFamily="34" charset="0"/>
                        </a:rPr>
                        <a:t>Présentation</a:t>
                      </a:r>
                    </a:p>
                  </a:txBody>
                  <a:tcPr/>
                </a:tc>
                <a:tc>
                  <a:txBody>
                    <a:bodyPr/>
                    <a:lstStyle/>
                    <a:p>
                      <a:pPr algn="l"/>
                      <a:r>
                        <a:rPr lang="en-US" sz="1600" dirty="0">
                          <a:latin typeface="Aptos" panose="020B0004020202020204" pitchFamily="34" charset="0"/>
                        </a:rPr>
                        <a:t>Enseignant</a:t>
                      </a:r>
                    </a:p>
                  </a:txBody>
                  <a:tcPr/>
                </a:tc>
                <a:tc>
                  <a:txBody>
                    <a:bodyPr/>
                    <a:lstStyle/>
                    <a:p>
                      <a:pPr algn="l"/>
                      <a:r>
                        <a:rPr lang="en-US" sz="1600" dirty="0">
                          <a:latin typeface="Aptos" panose="020B0004020202020204" pitchFamily="34" charset="0"/>
                        </a:rPr>
                        <a:t>20 minutes</a:t>
                      </a:r>
                    </a:p>
                  </a:txBody>
                  <a:tcPr/>
                </a:tc>
                <a:extLst>
                  <a:ext uri="{0D108BD9-81ED-4DB2-BD59-A6C34878D82A}">
                    <a16:rowId xmlns:a16="http://schemas.microsoft.com/office/drawing/2014/main" val="2201246615"/>
                  </a:ext>
                </a:extLst>
              </a:tr>
              <a:tr h="370840">
                <a:tc>
                  <a:txBody>
                    <a:bodyPr/>
                    <a:lstStyle/>
                    <a:p>
                      <a:pPr marL="0" indent="0" algn="ctr">
                        <a:buFont typeface="Arial" panose="020B0604020202020204" pitchFamily="34" charset="0"/>
                        <a:buNone/>
                      </a:pPr>
                      <a:r>
                        <a:rPr lang="en-US" sz="1600" dirty="0">
                          <a:latin typeface="Aptos" panose="020B0004020202020204" pitchFamily="34" charset="0"/>
                        </a:rPr>
                        <a:t>3</a:t>
                      </a:r>
                    </a:p>
                  </a:txBody>
                  <a:tcPr/>
                </a:tc>
                <a:tc>
                  <a:txBody>
                    <a:bodyPr/>
                    <a:lstStyle/>
                    <a:p>
                      <a:pPr algn="l"/>
                      <a:r>
                        <a:rPr lang="en-US" sz="1600" dirty="0"/>
                        <a:t>Réaliser une analyse coûts-avantages simple à l'aide des composants de base (temps, retard, distance)</a:t>
                      </a:r>
                      <a:endParaRPr lang="en-US" sz="1600" dirty="0">
                        <a:latin typeface="Aptos" panose="020B0004020202020204" pitchFamily="34" charset="0"/>
                      </a:endParaRPr>
                    </a:p>
                  </a:txBody>
                  <a:tcPr/>
                </a:tc>
                <a:tc>
                  <a:txBody>
                    <a:bodyPr/>
                    <a:lstStyle/>
                    <a:p>
                      <a:pPr algn="l"/>
                      <a:r>
                        <a:rPr lang="en-US" sz="1600" dirty="0" err="1">
                          <a:latin typeface="Aptos" panose="020B0004020202020204" pitchFamily="34" charset="0"/>
                        </a:rPr>
                        <a:t>Colab </a:t>
                      </a:r>
                      <a:r>
                        <a:rPr lang="en-US" sz="1600" dirty="0">
                          <a:latin typeface="Aptos" panose="020B0004020202020204" pitchFamily="34" charset="0"/>
                        </a:rPr>
                        <a:t>(Python)</a:t>
                      </a:r>
                    </a:p>
                  </a:txBody>
                  <a:tcPr/>
                </a:tc>
                <a:tc>
                  <a:txBody>
                    <a:bodyPr/>
                    <a:lstStyle/>
                    <a:p>
                      <a:pPr algn="l"/>
                      <a:r>
                        <a:rPr lang="en-US" sz="1600" dirty="0">
                          <a:latin typeface="Aptos" panose="020B0004020202020204" pitchFamily="34" charset="0"/>
                        </a:rPr>
                        <a:t>Démonstration + Pratique</a:t>
                      </a:r>
                    </a:p>
                  </a:txBody>
                  <a:tcPr/>
                </a:tc>
                <a:tc>
                  <a:txBody>
                    <a:bodyPr/>
                    <a:lstStyle/>
                    <a:p>
                      <a:pPr algn="l"/>
                      <a:r>
                        <a:rPr lang="en-US" sz="1600" dirty="0">
                          <a:latin typeface="Aptos" panose="020B0004020202020204" pitchFamily="34" charset="0"/>
                        </a:rPr>
                        <a:t>Enseignant + Élève</a:t>
                      </a:r>
                    </a:p>
                  </a:txBody>
                  <a:tcPr/>
                </a:tc>
                <a:tc>
                  <a:txBody>
                    <a:bodyPr/>
                    <a:lstStyle/>
                    <a:p>
                      <a:pPr algn="l"/>
                      <a:r>
                        <a:rPr lang="en-US" sz="1600" dirty="0">
                          <a:latin typeface="Aptos" panose="020B0004020202020204" pitchFamily="34" charset="0"/>
                        </a:rPr>
                        <a:t>45 minutes</a:t>
                      </a:r>
                    </a:p>
                  </a:txBody>
                  <a:tcPr/>
                </a:tc>
                <a:extLst>
                  <a:ext uri="{0D108BD9-81ED-4DB2-BD59-A6C34878D82A}">
                    <a16:rowId xmlns:a16="http://schemas.microsoft.com/office/drawing/2014/main" val="129778243"/>
                  </a:ext>
                </a:extLst>
              </a:tr>
              <a:tr h="370840">
                <a:tc>
                  <a:txBody>
                    <a:bodyPr/>
                    <a:lstStyle/>
                    <a:p>
                      <a:pPr algn="ctr"/>
                      <a:r>
                        <a:rPr lang="en-US" sz="1600" dirty="0">
                          <a:latin typeface="Aptos" panose="020B0004020202020204" pitchFamily="34" charset="0"/>
                        </a:rPr>
                        <a:t>4</a:t>
                      </a:r>
                    </a:p>
                  </a:txBody>
                  <a:tcPr/>
                </a:tc>
                <a:tc>
                  <a:txBody>
                    <a:bodyPr/>
                    <a:lstStyle/>
                    <a:p>
                      <a:pPr algn="l"/>
                      <a:r>
                        <a:rPr lang="en-US" sz="1600" dirty="0"/>
                        <a:t>Ajouter des avantages avancés (émissions, sécurité, congestion, croissance économique) ; tester des scénarios</a:t>
                      </a:r>
                      <a:endParaRPr lang="en-US" sz="1600" dirty="0">
                        <a:latin typeface="Aptos" panose="020B0004020202020204" pitchFamily="34" charset="0"/>
                      </a:endParaRPr>
                    </a:p>
                  </a:txBody>
                  <a:tcPr/>
                </a:tc>
                <a:tc>
                  <a:txBody>
                    <a:bodyPr/>
                    <a:lstStyle/>
                    <a:p>
                      <a:pPr algn="l"/>
                      <a:r>
                        <a:rPr lang="en-US" sz="1600" dirty="0" err="1">
                          <a:latin typeface="Aptos" panose="020B0004020202020204" pitchFamily="34" charset="0"/>
                        </a:rPr>
                        <a:t>Colab </a:t>
                      </a:r>
                      <a:r>
                        <a:rPr lang="en-US" sz="1600" dirty="0">
                          <a:latin typeface="Aptos" panose="020B0004020202020204" pitchFamily="34" charset="0"/>
                        </a:rPr>
                        <a:t>(Python)</a:t>
                      </a:r>
                    </a:p>
                  </a:txBody>
                  <a:tcPr/>
                </a:tc>
                <a:tc>
                  <a:txBody>
                    <a:bodyPr/>
                    <a:lstStyle/>
                    <a:p>
                      <a:pPr algn="l"/>
                      <a:r>
                        <a:rPr lang="en-US" sz="1600" dirty="0">
                          <a:latin typeface="Aptos" panose="020B0004020202020204" pitchFamily="34" charset="0"/>
                        </a:rPr>
                        <a:t>Démonstration + Pratique</a:t>
                      </a:r>
                    </a:p>
                  </a:txBody>
                  <a:tcPr/>
                </a:tc>
                <a:tc>
                  <a:txBody>
                    <a:bodyPr/>
                    <a:lstStyle/>
                    <a:p>
                      <a:pPr algn="l"/>
                      <a:r>
                        <a:rPr lang="en-US" sz="1600" dirty="0">
                          <a:latin typeface="Aptos" panose="020B0004020202020204" pitchFamily="34" charset="0"/>
                        </a:rPr>
                        <a:t>Enseignant + Élève</a:t>
                      </a:r>
                    </a:p>
                  </a:txBody>
                  <a:tcPr/>
                </a:tc>
                <a:tc>
                  <a:txBody>
                    <a:bodyPr/>
                    <a:lstStyle/>
                    <a:p>
                      <a:pPr algn="l"/>
                      <a:r>
                        <a:rPr lang="en-US" sz="1600" dirty="0">
                          <a:latin typeface="Aptos" panose="020B0004020202020204" pitchFamily="34" charset="0"/>
                        </a:rPr>
                        <a:t>45 minutes</a:t>
                      </a:r>
                    </a:p>
                  </a:txBody>
                  <a:tcPr/>
                </a:tc>
                <a:extLst>
                  <a:ext uri="{0D108BD9-81ED-4DB2-BD59-A6C34878D82A}">
                    <a16:rowId xmlns:a16="http://schemas.microsoft.com/office/drawing/2014/main" val="4099790155"/>
                  </a:ext>
                </a:extLst>
              </a:tr>
              <a:tr h="370840">
                <a:tc>
                  <a:txBody>
                    <a:bodyPr/>
                    <a:lstStyle/>
                    <a:p>
                      <a:pPr algn="ctr"/>
                      <a:r>
                        <a:rPr lang="en-US" sz="1600" dirty="0">
                          <a:latin typeface="Aptos" panose="020B0004020202020204" pitchFamily="34" charset="0"/>
                        </a:rPr>
                        <a:t>5</a:t>
                      </a:r>
                    </a:p>
                  </a:txBody>
                  <a:tcPr/>
                </a:tc>
                <a:tc>
                  <a:txBody>
                    <a:bodyPr/>
                    <a:lstStyle/>
                    <a:p>
                      <a:pPr algn="l"/>
                      <a:r>
                        <a:rPr lang="en-US" sz="1600" dirty="0"/>
                        <a:t>Comparer les résultats Python ; analyser la VAN, le BCR, la sensibilité et la viabilité</a:t>
                      </a:r>
                      <a:endParaRPr lang="en-US" sz="1600" dirty="0">
                        <a:latin typeface="Aptos" panose="020B0004020202020204" pitchFamily="34" charset="0"/>
                      </a:endParaRPr>
                    </a:p>
                  </a:txBody>
                  <a:tcPr/>
                </a:tc>
                <a:tc>
                  <a:txBody>
                    <a:bodyPr/>
                    <a:lstStyle/>
                    <a:p>
                      <a:pPr algn="l"/>
                      <a:r>
                        <a:rPr lang="en-US" sz="1600" dirty="0" err="1">
                          <a:latin typeface="Aptos" panose="020B0004020202020204" pitchFamily="34" charset="0"/>
                        </a:rPr>
                        <a:t>Colab </a:t>
                      </a:r>
                      <a:r>
                        <a:rPr lang="en-US" sz="1600" dirty="0">
                          <a:latin typeface="Aptos" panose="020B0004020202020204" pitchFamily="34" charset="0"/>
                        </a:rPr>
                        <a:t>(Python)</a:t>
                      </a: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Pratique</a:t>
                      </a:r>
                    </a:p>
                  </a:txBody>
                  <a:tcPr/>
                </a:tc>
                <a:tc>
                  <a:txBody>
                    <a:bodyPr/>
                    <a:lstStyle/>
                    <a:p>
                      <a:pPr algn="l"/>
                      <a:r>
                        <a:rPr lang="en-US" sz="1600" dirty="0">
                          <a:latin typeface="Aptos" panose="020B0004020202020204" pitchFamily="34" charset="0"/>
                        </a:rPr>
                        <a:t>Enseignant + élève</a:t>
                      </a:r>
                    </a:p>
                  </a:txBody>
                  <a:tcPr/>
                </a:tc>
                <a:tc>
                  <a:txBody>
                    <a:bodyPr/>
                    <a:lstStyle/>
                    <a:p>
                      <a:pPr algn="l"/>
                      <a:r>
                        <a:rPr lang="en-US" sz="1600" dirty="0">
                          <a:latin typeface="Aptos" panose="020B0004020202020204" pitchFamily="34" charset="0"/>
                        </a:rPr>
                        <a:t>30 minutes</a:t>
                      </a:r>
                    </a:p>
                  </a:txBody>
                  <a:tcPr/>
                </a:tc>
                <a:extLst>
                  <a:ext uri="{0D108BD9-81ED-4DB2-BD59-A6C34878D82A}">
                    <a16:rowId xmlns:a16="http://schemas.microsoft.com/office/drawing/2014/main" val="3163788475"/>
                  </a:ext>
                </a:extLst>
              </a:tr>
              <a:tr h="370840">
                <a:tc>
                  <a:txBody>
                    <a:bodyPr/>
                    <a:lstStyle/>
                    <a:p>
                      <a:pPr algn="ctr"/>
                      <a:r>
                        <a:rPr lang="en-US" sz="1600" dirty="0">
                          <a:latin typeface="Aptos" panose="020B0004020202020204" pitchFamily="34" charset="0"/>
                        </a:rPr>
                        <a:t>6, 7</a:t>
                      </a:r>
                    </a:p>
                  </a:txBody>
                  <a:tcPr/>
                </a:tc>
                <a:tc>
                  <a:txBody>
                    <a:bodyPr/>
                    <a:lstStyle/>
                    <a:p>
                      <a:pPr algn="l"/>
                      <a:r>
                        <a:rPr lang="en-US" sz="1600" dirty="0"/>
                        <a:t>Instructions pour les devoirs : améliorer la viabilité, mettre à jour la VAN/le RBR, rédiger un bref rapport</a:t>
                      </a:r>
                      <a:endParaRPr lang="en-US" sz="1600" dirty="0">
                        <a:latin typeface="Aptos" panose="020B0004020202020204" pitchFamily="34" charset="0"/>
                      </a:endParaRPr>
                    </a:p>
                  </a:txBody>
                  <a:tcPr/>
                </a:tc>
                <a:tc>
                  <a:txBody>
                    <a:bodyPr/>
                    <a:lstStyle/>
                    <a:p>
                      <a:pPr algn="l"/>
                      <a:endParaRPr lang="en-US" sz="1600" dirty="0">
                        <a:latin typeface="Aptos" panose="020B0004020202020204" pitchFamily="34" charset="0"/>
                      </a:endParaRP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600" dirty="0">
                          <a:latin typeface="Aptos" panose="020B0004020202020204" pitchFamily="34" charset="0"/>
                        </a:rPr>
                        <a:t>Présentation</a:t>
                      </a:r>
                    </a:p>
                  </a:txBody>
                  <a:tcPr/>
                </a:tc>
                <a:tc>
                  <a:txBody>
                    <a:bodyPr/>
                    <a:lstStyle/>
                    <a:p>
                      <a:pPr algn="l"/>
                      <a:r>
                        <a:rPr lang="en-US" sz="1600" dirty="0">
                          <a:latin typeface="Aptos" panose="020B0004020202020204" pitchFamily="34" charset="0"/>
                        </a:rPr>
                        <a:t>Enseignant</a:t>
                      </a:r>
                    </a:p>
                  </a:txBody>
                  <a:tcPr/>
                </a:tc>
                <a:tc>
                  <a:txBody>
                    <a:bodyPr/>
                    <a:lstStyle/>
                    <a:p>
                      <a:pPr algn="l"/>
                      <a:r>
                        <a:rPr lang="en-US" sz="1600" dirty="0">
                          <a:latin typeface="Aptos" panose="020B0004020202020204" pitchFamily="34" charset="0"/>
                        </a:rPr>
                        <a:t>20</a:t>
                      </a:r>
                    </a:p>
                  </a:txBody>
                  <a:tcPr/>
                </a:tc>
                <a:extLst>
                  <a:ext uri="{0D108BD9-81ED-4DB2-BD59-A6C34878D82A}">
                    <a16:rowId xmlns:a16="http://schemas.microsoft.com/office/drawing/2014/main" val="2468227930"/>
                  </a:ext>
                </a:extLst>
              </a:tr>
            </a:tbl>
          </a:graphicData>
        </a:graphic>
      </p:graphicFrame>
      <p:sp>
        <p:nvSpPr>
          <p:cNvPr id="5" name="object 6">
            <a:extLst>
              <a:ext uri="{FF2B5EF4-FFF2-40B4-BE49-F238E27FC236}">
                <a16:creationId xmlns:a16="http://schemas.microsoft.com/office/drawing/2014/main" id="{53AD8563-443E-E445-E720-1E1E57478C2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Objectifs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5DF02EF-EE97-582D-21FB-1AB9122D710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2717534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5B877-CA06-8F2C-DED4-BF2FC8BF828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367DC29-E2D7-A020-A052-814365873652}"/>
              </a:ext>
            </a:extLst>
          </p:cNvPr>
          <p:cNvSpPr txBox="1">
            <a:spLocks noGrp="1"/>
          </p:cNvSpPr>
          <p:nvPr>
            <p:ph type="title"/>
          </p:nvPr>
        </p:nvSpPr>
        <p:spPr>
          <a:xfrm>
            <a:off x="726282" y="432621"/>
            <a:ext cx="4729973"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Objectifs et acquis d'apprentissage</a:t>
            </a:r>
            <a:endParaRPr sz="2400" b="1" spc="-13" dirty="0">
              <a:solidFill>
                <a:schemeClr val="bg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2EFE921A-E775-DC0A-C71B-96381E77E472}"/>
              </a:ext>
            </a:extLst>
          </p:cNvPr>
          <p:cNvSpPr>
            <a:spLocks noGrp="1"/>
          </p:cNvSpPr>
          <p:nvPr>
            <p:ph type="sldNum" sz="quarter" idx="7"/>
          </p:nvPr>
        </p:nvSpPr>
        <p:spPr/>
        <p:txBody>
          <a:bodyPr/>
          <a:lstStyle/>
          <a:p>
            <a:pPr marL="103685">
              <a:lnSpc>
                <a:spcPts val="1633"/>
              </a:lnSpc>
            </a:pPr>
            <a:fld id="{81D60167-4931-47E6-BA6A-407CBD079E47}" type="slidenum">
              <a:rPr lang="en-AT" spc="-64" smtClean="0"/>
              <a:t>6</a:t>
            </a:fld>
            <a:endParaRPr lang="en-AT" spc="-64" dirty="0"/>
          </a:p>
        </p:txBody>
      </p:sp>
      <p:sp>
        <p:nvSpPr>
          <p:cNvPr id="6" name="Content Placeholder 2">
            <a:extLst>
              <a:ext uri="{FF2B5EF4-FFF2-40B4-BE49-F238E27FC236}">
                <a16:creationId xmlns:a16="http://schemas.microsoft.com/office/drawing/2014/main" id="{8796DED2-2A02-BAF6-6540-CE5709687423}"/>
              </a:ext>
            </a:extLst>
          </p:cNvPr>
          <p:cNvSpPr txBox="1">
            <a:spLocks/>
          </p:cNvSpPr>
          <p:nvPr/>
        </p:nvSpPr>
        <p:spPr>
          <a:xfrm>
            <a:off x="726282" y="1345446"/>
            <a:ext cx="10515600" cy="5348436"/>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defTabSz="914400" hangingPunct="1">
              <a:lnSpc>
                <a:spcPct val="100000"/>
              </a:lnSpc>
              <a:spcBef>
                <a:spcPts val="600"/>
              </a:spcBef>
            </a:pPr>
            <a:r>
              <a:rPr lang="en-US" sz="1600" b="1" dirty="0">
                <a:solidFill>
                  <a:sysClr val="windowText" lastClr="000000"/>
                </a:solidFill>
              </a:rPr>
              <a:t>À l'issue de cette session de travaux pratiques, les étudiants seront en mesure de :</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Expliquer le rôle de l'analyse coûts-avantages (ACA) dans l'évaluation des projets de transport, y compris sa pertinence pour les décisions d'investissement public.</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Identifier et classer les principaux éléments de coûts et d'avantages utilisés dans l'ACB des transports, y compris les éléments directs, indirects et externes.</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Utiliser et interpréter un outil Excel professionnel d'ABC (modèle USDOT), en comprenant la structure, les formules et les indicateurs de résultats (VAN, RCB).</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Exécuter un modèle d'ABC simplifié basé sur Python, en interprétant les résultats tels que la valeur actuelle nette (VAN), le rapport coûts-avantages (RCA) et les coûts de retard.</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Appliquer un modèle d'analyse coûts-avantages Python plus avancé avec des composantes supplémentaires telles que la réduction des émissions, la sécurité et le développement économique.</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Évaluer la viabilité d'un projet selon différents scénarios et expliquer comment l'analyse de sensibilité influence les politiques et la prise de décision.</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Repenser un scénario de projet de transport en ajustant les hypothèses afin d'améliorer la viabilité économique.</a:t>
            </a:r>
          </a:p>
          <a:p>
            <a:pPr marL="873572" lvl="1" indent="-285750" defTabSz="914400" hangingPunct="1">
              <a:lnSpc>
                <a:spcPct val="100000"/>
              </a:lnSpc>
              <a:spcBef>
                <a:spcPts val="600"/>
              </a:spcBef>
              <a:buFont typeface="Arial" panose="020B0604020202020204" pitchFamily="34" charset="0"/>
              <a:buChar char="•"/>
            </a:pPr>
            <a:r>
              <a:rPr lang="en-US" sz="1600" dirty="0">
                <a:solidFill>
                  <a:sysClr val="windowText" lastClr="000000"/>
                </a:solidFill>
              </a:rPr>
              <a:t>Préparer un rapport structuré qui présente et interprète les résultats de l'analyse coûts-avantages, explique les étapes méthodologiques et formule une recommandation politique.</a:t>
            </a:r>
          </a:p>
        </p:txBody>
      </p:sp>
      <p:sp>
        <p:nvSpPr>
          <p:cNvPr id="7" name="object 3">
            <a:extLst>
              <a:ext uri="{FF2B5EF4-FFF2-40B4-BE49-F238E27FC236}">
                <a16:creationId xmlns:a16="http://schemas.microsoft.com/office/drawing/2014/main" id="{341F062A-8178-550A-04DA-092E7238DB6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0.2. Résultats d'apprentissage</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CC742164-5239-466C-B721-819CAB8E45B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9" name="object 6">
            <a:extLst>
              <a:ext uri="{FF2B5EF4-FFF2-40B4-BE49-F238E27FC236}">
                <a16:creationId xmlns:a16="http://schemas.microsoft.com/office/drawing/2014/main" id="{6FC6E3E4-49EC-67A4-D4FD-8FC2E968F11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1913094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Introduction à l'analyse coûts-avantages</a:t>
            </a:r>
          </a:p>
        </p:txBody>
      </p:sp>
      <p:sp>
        <p:nvSpPr>
          <p:cNvPr id="5" name="Slide Number Placeholder 4">
            <a:extLst>
              <a:ext uri="{FF2B5EF4-FFF2-40B4-BE49-F238E27FC236}">
                <a16:creationId xmlns:a16="http://schemas.microsoft.com/office/drawing/2014/main" id="{F01E3B1B-666E-D9B7-3838-759B0B231FBE}"/>
              </a:ext>
            </a:extLst>
          </p:cNvPr>
          <p:cNvSpPr>
            <a:spLocks noGrp="1"/>
          </p:cNvSpPr>
          <p:nvPr>
            <p:ph type="sldNum" sz="quarter" idx="7"/>
          </p:nvPr>
        </p:nvSpPr>
        <p:spPr/>
        <p:txBody>
          <a:bodyPr/>
          <a:lstStyle/>
          <a:p>
            <a:pPr marL="103685">
              <a:lnSpc>
                <a:spcPts val="1633"/>
              </a:lnSpc>
            </a:pPr>
            <a:fld id="{81D60167-4931-47E6-BA6A-407CBD079E47}" type="slidenum">
              <a:rPr lang="en-AT" spc="-64" smtClean="0"/>
              <a:t>7</a:t>
            </a:fld>
            <a:endParaRPr lang="en-AT" spc="-64" dirty="0"/>
          </a:p>
        </p:txBody>
      </p:sp>
      <p:sp>
        <p:nvSpPr>
          <p:cNvPr id="2" name="object 6">
            <a:extLst>
              <a:ext uri="{FF2B5EF4-FFF2-40B4-BE49-F238E27FC236}">
                <a16:creationId xmlns:a16="http://schemas.microsoft.com/office/drawing/2014/main" id="{1AEFA086-CC79-AB44-98E6-75CCDCAB266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4" name="object 6">
            <a:extLst>
              <a:ext uri="{FF2B5EF4-FFF2-40B4-BE49-F238E27FC236}">
                <a16:creationId xmlns:a16="http://schemas.microsoft.com/office/drawing/2014/main" id="{A0F8BB3C-4321-3E9E-A6C2-A3F8B114534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1" y="432621"/>
            <a:ext cx="5581797" cy="385820"/>
          </a:xfrm>
          <a:prstGeom prst="rect">
            <a:avLst/>
          </a:prstGeom>
          <a:solidFill>
            <a:srgbClr val="FD001F"/>
          </a:solidFill>
        </p:spPr>
        <p:txBody>
          <a:bodyPr vert="horz" wrap="square" lIns="0" tIns="16329" rIns="0" bIns="0" rtlCol="0">
            <a:spAutoFit/>
          </a:bodyPr>
          <a:lstStyle/>
          <a:p>
            <a:pPr algn="l"/>
            <a:r>
              <a:rPr lang="en-US" sz="2400" b="1" dirty="0">
                <a:solidFill>
                  <a:schemeClr val="bg1"/>
                </a:solidFill>
              </a:rPr>
              <a:t>1. Introduction à l'analyse coûts-avantages</a:t>
            </a:r>
          </a:p>
        </p:txBody>
      </p:sp>
      <p:sp>
        <p:nvSpPr>
          <p:cNvPr id="3" name="object 3">
            <a:extLst>
              <a:ext uri="{FF2B5EF4-FFF2-40B4-BE49-F238E27FC236}">
                <a16:creationId xmlns:a16="http://schemas.microsoft.com/office/drawing/2014/main" id="{5E8EA851-848A-BB18-492D-2123B999C0F1}"/>
              </a:ext>
            </a:extLst>
          </p:cNvPr>
          <p:cNvSpPr txBox="1"/>
          <p:nvPr/>
        </p:nvSpPr>
        <p:spPr>
          <a:xfrm>
            <a:off x="726281" y="1286804"/>
            <a:ext cx="10725152" cy="293487"/>
          </a:xfrm>
          <a:prstGeom prst="rect">
            <a:avLst/>
          </a:prstGeom>
          <a:solidFill>
            <a:schemeClr val="bg1"/>
          </a:solidFill>
          <a:effectLst/>
        </p:spPr>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GB" sz="1800" b="1" dirty="0">
                <a:solidFill>
                  <a:sysClr val="windowText" lastClr="000000"/>
                </a:solidFill>
                <a:latin typeface="Aptos" panose="020B0004020202020204" pitchFamily="34" charset="0"/>
                <a:cs typeface="Arial"/>
              </a:rPr>
              <a:t>Définition</a:t>
            </a:r>
          </a:p>
        </p:txBody>
      </p:sp>
      <p:sp>
        <p:nvSpPr>
          <p:cNvPr id="5" name="object 3">
            <a:extLst>
              <a:ext uri="{FF2B5EF4-FFF2-40B4-BE49-F238E27FC236}">
                <a16:creationId xmlns:a16="http://schemas.microsoft.com/office/drawing/2014/main" id="{602225C3-B06E-0455-C401-963F7650CA67}"/>
              </a:ext>
            </a:extLst>
          </p:cNvPr>
          <p:cNvSpPr txBox="1"/>
          <p:nvPr/>
        </p:nvSpPr>
        <p:spPr>
          <a:xfrm>
            <a:off x="938359" y="1649555"/>
            <a:ext cx="10725152" cy="807539"/>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Méthode systématique permettant d'évaluer les impacts d'un projet en termes monétaires, en comparant les avantages totaux aux coûts totaux.</a:t>
            </a:r>
            <a:endParaRPr lang="en-GB" sz="1800" dirty="0">
              <a:solidFill>
                <a:sysClr val="windowText" lastClr="000000"/>
              </a:solidFill>
              <a:latin typeface="Aptos" panose="020B0004020202020204" pitchFamily="34" charset="0"/>
              <a:cs typeface="Arial"/>
            </a:endParaRPr>
          </a:p>
        </p:txBody>
      </p:sp>
      <p:sp>
        <p:nvSpPr>
          <p:cNvPr id="4" name="Slide Number Placeholder 3">
            <a:extLst>
              <a:ext uri="{FF2B5EF4-FFF2-40B4-BE49-F238E27FC236}">
                <a16:creationId xmlns:a16="http://schemas.microsoft.com/office/drawing/2014/main" id="{0D7EE4B4-93F7-F6CA-B8AE-E717A476CEBF}"/>
              </a:ext>
            </a:extLst>
          </p:cNvPr>
          <p:cNvSpPr>
            <a:spLocks noGrp="1"/>
          </p:cNvSpPr>
          <p:nvPr>
            <p:ph type="sldNum" sz="quarter" idx="7"/>
          </p:nvPr>
        </p:nvSpPr>
        <p:spPr/>
        <p:txBody>
          <a:bodyPr/>
          <a:lstStyle/>
          <a:p>
            <a:pPr marL="103685">
              <a:lnSpc>
                <a:spcPts val="1633"/>
              </a:lnSpc>
            </a:pPr>
            <a:fld id="{81D60167-4931-47E6-BA6A-407CBD079E47}" type="slidenum">
              <a:rPr lang="en-AT" spc="-64" smtClean="0"/>
              <a:t>8</a:t>
            </a:fld>
            <a:endParaRPr lang="en-AT" spc="-64" dirty="0"/>
          </a:p>
        </p:txBody>
      </p:sp>
      <p:sp>
        <p:nvSpPr>
          <p:cNvPr id="17" name="object 3">
            <a:extLst>
              <a:ext uri="{FF2B5EF4-FFF2-40B4-BE49-F238E27FC236}">
                <a16:creationId xmlns:a16="http://schemas.microsoft.com/office/drawing/2014/main" id="{740F24FF-5A2B-B2F8-0245-C136DF352C60}"/>
              </a:ext>
            </a:extLst>
          </p:cNvPr>
          <p:cNvSpPr txBox="1"/>
          <p:nvPr/>
        </p:nvSpPr>
        <p:spPr>
          <a:xfrm>
            <a:off x="726281" y="2680386"/>
            <a:ext cx="10725152" cy="293487"/>
          </a:xfrm>
          <a:prstGeom prst="rect">
            <a:avLst/>
          </a:prstGeom>
          <a:solidFill>
            <a:schemeClr val="bg1"/>
          </a:solidFill>
          <a:effectLst/>
        </p:spPr>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GB" sz="1800" b="1" dirty="0">
                <a:solidFill>
                  <a:sysClr val="windowText" lastClr="000000"/>
                </a:solidFill>
                <a:latin typeface="Aptos" panose="020B0004020202020204" pitchFamily="34" charset="0"/>
                <a:cs typeface="Arial"/>
              </a:rPr>
              <a:t>Objectif</a:t>
            </a:r>
          </a:p>
        </p:txBody>
      </p:sp>
      <p:sp>
        <p:nvSpPr>
          <p:cNvPr id="18" name="object 3">
            <a:extLst>
              <a:ext uri="{FF2B5EF4-FFF2-40B4-BE49-F238E27FC236}">
                <a16:creationId xmlns:a16="http://schemas.microsoft.com/office/drawing/2014/main" id="{6221C1EE-4F3D-9078-6098-4C042C37178C}"/>
              </a:ext>
            </a:extLst>
          </p:cNvPr>
          <p:cNvSpPr txBox="1"/>
          <p:nvPr/>
        </p:nvSpPr>
        <p:spPr>
          <a:xfrm>
            <a:off x="938359" y="3025184"/>
            <a:ext cx="10725152" cy="1248685"/>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Permet d'évaluer si un projet mérite d'être réalisé.</a:t>
            </a:r>
          </a:p>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Prend en compte les impacts financiers et économiques</a:t>
            </a:r>
          </a:p>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Favorise une prise de décision transparente et fondée sur des données probantes.</a:t>
            </a:r>
            <a:endParaRPr lang="en-GB" sz="1800" dirty="0">
              <a:solidFill>
                <a:sysClr val="windowText" lastClr="000000"/>
              </a:solidFill>
              <a:latin typeface="Aptos" panose="020B0004020202020204" pitchFamily="34" charset="0"/>
              <a:cs typeface="Arial"/>
            </a:endParaRPr>
          </a:p>
        </p:txBody>
      </p:sp>
      <p:sp>
        <p:nvSpPr>
          <p:cNvPr id="25" name="object 3">
            <a:extLst>
              <a:ext uri="{FF2B5EF4-FFF2-40B4-BE49-F238E27FC236}">
                <a16:creationId xmlns:a16="http://schemas.microsoft.com/office/drawing/2014/main" id="{23373CB8-D6E2-AD37-341B-9D33026621BB}"/>
              </a:ext>
            </a:extLst>
          </p:cNvPr>
          <p:cNvSpPr txBox="1"/>
          <p:nvPr/>
        </p:nvSpPr>
        <p:spPr>
          <a:xfrm>
            <a:off x="726282" y="4535026"/>
            <a:ext cx="10725152" cy="293487"/>
          </a:xfrm>
          <a:prstGeom prst="rect">
            <a:avLst/>
          </a:prstGeom>
          <a:solidFill>
            <a:schemeClr val="bg1"/>
          </a:solidFill>
          <a:effectLst/>
        </p:spPr>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GB" sz="1800" b="1" dirty="0">
                <a:solidFill>
                  <a:sysClr val="windowText" lastClr="000000"/>
                </a:solidFill>
                <a:latin typeface="Aptos" panose="020B0004020202020204" pitchFamily="34" charset="0"/>
                <a:cs typeface="Arial"/>
              </a:rPr>
              <a:t>Dans le cadre de projets de transport :</a:t>
            </a:r>
          </a:p>
        </p:txBody>
      </p:sp>
      <p:sp>
        <p:nvSpPr>
          <p:cNvPr id="26" name="object 3">
            <a:extLst>
              <a:ext uri="{FF2B5EF4-FFF2-40B4-BE49-F238E27FC236}">
                <a16:creationId xmlns:a16="http://schemas.microsoft.com/office/drawing/2014/main" id="{853B6AA0-5455-94BA-D066-210FCD8F54BF}"/>
              </a:ext>
            </a:extLst>
          </p:cNvPr>
          <p:cNvSpPr txBox="1"/>
          <p:nvPr/>
        </p:nvSpPr>
        <p:spPr>
          <a:xfrm>
            <a:off x="945502" y="4948852"/>
            <a:ext cx="10725152" cy="1248685"/>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Garantit que les investissements apportent une valeur nette à la société</a:t>
            </a:r>
          </a:p>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Permet d'éviter les projets inutiles ou nuisibles</a:t>
            </a:r>
          </a:p>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Équilibre les avantages pour les utilisateurs et les coûts du projet</a:t>
            </a:r>
            <a:endParaRPr lang="en-GB" sz="1800" dirty="0">
              <a:solidFill>
                <a:sysClr val="windowText" lastClr="000000"/>
              </a:solidFill>
              <a:latin typeface="Aptos" panose="020B0004020202020204" pitchFamily="34" charset="0"/>
              <a:cs typeface="Arial"/>
            </a:endParaRPr>
          </a:p>
        </p:txBody>
      </p:sp>
      <p:sp>
        <p:nvSpPr>
          <p:cNvPr id="10" name="object 3">
            <a:extLst>
              <a:ext uri="{FF2B5EF4-FFF2-40B4-BE49-F238E27FC236}">
                <a16:creationId xmlns:a16="http://schemas.microsoft.com/office/drawing/2014/main" id="{54C81353-94B7-7336-DBF0-78EC3466CDE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1.1. Qu'est-ce que l'analyse coûts-avantages (ACA) ?</a:t>
            </a:r>
          </a:p>
        </p:txBody>
      </p:sp>
      <p:sp>
        <p:nvSpPr>
          <p:cNvPr id="11" name="object 6">
            <a:extLst>
              <a:ext uri="{FF2B5EF4-FFF2-40B4-BE49-F238E27FC236}">
                <a16:creationId xmlns:a16="http://schemas.microsoft.com/office/drawing/2014/main" id="{4AEC463E-C30D-4AC0-1C64-AD2BECCCB1E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2" name="object 6">
            <a:extLst>
              <a:ext uri="{FF2B5EF4-FFF2-40B4-BE49-F238E27FC236}">
                <a16:creationId xmlns:a16="http://schemas.microsoft.com/office/drawing/2014/main" id="{C808DEFE-311D-A656-FEF5-3FB75099910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4084088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E6BC3-BC39-28C7-57EA-18DDE02281D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A8B260A-81EE-46CE-99BD-A98C596D9425}"/>
              </a:ext>
            </a:extLst>
          </p:cNvPr>
          <p:cNvSpPr txBox="1">
            <a:spLocks noGrp="1"/>
          </p:cNvSpPr>
          <p:nvPr>
            <p:ph type="title"/>
          </p:nvPr>
        </p:nvSpPr>
        <p:spPr>
          <a:xfrm>
            <a:off x="726282" y="432621"/>
            <a:ext cx="5725318" cy="385820"/>
          </a:xfrm>
          <a:prstGeom prst="rect">
            <a:avLst/>
          </a:prstGeom>
          <a:solidFill>
            <a:srgbClr val="FD001F"/>
          </a:solidFill>
        </p:spPr>
        <p:txBody>
          <a:bodyPr vert="horz" wrap="square" lIns="0" tIns="16329" rIns="0" bIns="0" rtlCol="0">
            <a:spAutoFit/>
          </a:bodyPr>
          <a:lstStyle/>
          <a:p>
            <a:pPr algn="l" defTabSz="914400" hangingPunct="1">
              <a:lnSpc>
                <a:spcPct val="100000"/>
              </a:lnSpc>
              <a:spcBef>
                <a:spcPts val="0"/>
              </a:spcBef>
            </a:pPr>
            <a:r>
              <a:rPr lang="en-US" sz="2400" b="1" dirty="0">
                <a:solidFill>
                  <a:schemeClr val="bg1"/>
                </a:solidFill>
              </a:rPr>
              <a:t>1. Introduction à l'analyse coûts-avantages</a:t>
            </a:r>
          </a:p>
        </p:txBody>
      </p:sp>
      <p:sp>
        <p:nvSpPr>
          <p:cNvPr id="3" name="Slide Number Placeholder 2">
            <a:extLst>
              <a:ext uri="{FF2B5EF4-FFF2-40B4-BE49-F238E27FC236}">
                <a16:creationId xmlns:a16="http://schemas.microsoft.com/office/drawing/2014/main" id="{A5516810-04F9-6CEE-499F-EE2C83098835}"/>
              </a:ext>
            </a:extLst>
          </p:cNvPr>
          <p:cNvSpPr>
            <a:spLocks noGrp="1"/>
          </p:cNvSpPr>
          <p:nvPr>
            <p:ph type="sldNum" sz="quarter" idx="7"/>
          </p:nvPr>
        </p:nvSpPr>
        <p:spPr/>
        <p:txBody>
          <a:bodyPr/>
          <a:lstStyle/>
          <a:p>
            <a:pPr marL="103685">
              <a:lnSpc>
                <a:spcPts val="1633"/>
              </a:lnSpc>
            </a:pPr>
            <a:fld id="{81D60167-4931-47E6-BA6A-407CBD079E47}" type="slidenum">
              <a:rPr lang="en-AT" spc="-64" smtClean="0"/>
              <a:t>9</a:t>
            </a:fld>
            <a:endParaRPr lang="en-AT" spc="-64" dirty="0"/>
          </a:p>
        </p:txBody>
      </p:sp>
      <p:sp>
        <p:nvSpPr>
          <p:cNvPr id="4" name="object 3">
            <a:extLst>
              <a:ext uri="{FF2B5EF4-FFF2-40B4-BE49-F238E27FC236}">
                <a16:creationId xmlns:a16="http://schemas.microsoft.com/office/drawing/2014/main" id="{B7CF62A3-53DF-D2B7-FD35-31F638A22E6E}"/>
              </a:ext>
            </a:extLst>
          </p:cNvPr>
          <p:cNvSpPr txBox="1"/>
          <p:nvPr/>
        </p:nvSpPr>
        <p:spPr>
          <a:xfrm>
            <a:off x="332582" y="4357352"/>
            <a:ext cx="10725152" cy="293487"/>
          </a:xfrm>
          <a:prstGeom prst="rect">
            <a:avLst/>
          </a:prstGeom>
          <a:solidFill>
            <a:schemeClr val="bg1"/>
          </a:solidFill>
          <a:effectLst/>
        </p:spPr>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GB" sz="1800" b="1" dirty="0">
                <a:solidFill>
                  <a:sysClr val="windowText" lastClr="000000"/>
                </a:solidFill>
                <a:latin typeface="Aptos" panose="020B0004020202020204" pitchFamily="34" charset="0"/>
                <a:cs typeface="Arial"/>
              </a:rPr>
              <a:t>L'analyse coûts-avantages répond à des questions essentielles :</a:t>
            </a:r>
          </a:p>
        </p:txBody>
      </p:sp>
      <p:pic>
        <p:nvPicPr>
          <p:cNvPr id="1026" name="Picture 2">
            <a:extLst>
              <a:ext uri="{FF2B5EF4-FFF2-40B4-BE49-F238E27FC236}">
                <a16:creationId xmlns:a16="http://schemas.microsoft.com/office/drawing/2014/main" id="{61A9155F-04E5-61CB-6385-D46794C5ED3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43" t="24062" r="2804" b="10345"/>
          <a:stretch/>
        </p:blipFill>
        <p:spPr bwMode="auto">
          <a:xfrm>
            <a:off x="4571850" y="1648850"/>
            <a:ext cx="7620150" cy="3271238"/>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ABCCCDD4-0964-39BE-D35A-976202A97CC0}"/>
              </a:ext>
            </a:extLst>
          </p:cNvPr>
          <p:cNvSpPr txBox="1"/>
          <p:nvPr/>
        </p:nvSpPr>
        <p:spPr>
          <a:xfrm>
            <a:off x="462902" y="4644859"/>
            <a:ext cx="10725152" cy="1248685"/>
          </a:xfrm>
          <a:prstGeom prst="rect">
            <a:avLst/>
          </a:prstGeom>
        </p:spPr>
        <p:txBody>
          <a:bodyPr vert="horz" wrap="square" lIns="0" tIns="16329" rIns="0" bIns="0" rtlCol="0">
            <a:spAutoFit/>
          </a:bodyPr>
          <a:lstStyle/>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Le projet génère-t-il suffisamment de valeur pour justifier ses coûts ?</a:t>
            </a:r>
          </a:p>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Quels sont les compromis (coûts par rapport aux avantages) ?</a:t>
            </a:r>
          </a:p>
          <a:p>
            <a:pPr marL="302078" indent="-285750" defTabSz="1175644" hangingPunct="1">
              <a:lnSpc>
                <a:spcPct val="150000"/>
              </a:lnSpc>
              <a:spcBef>
                <a:spcPts val="129"/>
              </a:spcBef>
              <a:buFont typeface="Arial" panose="020B0604020202020204" pitchFamily="34" charset="0"/>
              <a:buChar char="•"/>
            </a:pPr>
            <a:r>
              <a:rPr lang="en-US" sz="1800" dirty="0">
                <a:solidFill>
                  <a:sysClr val="windowText" lastClr="000000"/>
                </a:solidFill>
                <a:latin typeface="Aptos" panose="020B0004020202020204" pitchFamily="34" charset="0"/>
                <a:cs typeface="Arial"/>
              </a:rPr>
              <a:t>Dans quelle mesure le résultat est-il sensible aux hypothèses clés ?</a:t>
            </a:r>
            <a:endParaRPr lang="en-GB" sz="1800" dirty="0">
              <a:solidFill>
                <a:sysClr val="windowText" lastClr="000000"/>
              </a:solidFill>
              <a:latin typeface="Aptos" panose="020B0004020202020204" pitchFamily="34" charset="0"/>
              <a:cs typeface="Arial"/>
            </a:endParaRPr>
          </a:p>
        </p:txBody>
      </p:sp>
      <p:sp>
        <p:nvSpPr>
          <p:cNvPr id="9" name="object 3">
            <a:extLst>
              <a:ext uri="{FF2B5EF4-FFF2-40B4-BE49-F238E27FC236}">
                <a16:creationId xmlns:a16="http://schemas.microsoft.com/office/drawing/2014/main" id="{88DE848F-0495-585F-6DDC-161715DF171C}"/>
              </a:ext>
            </a:extLst>
          </p:cNvPr>
          <p:cNvSpPr txBox="1"/>
          <p:nvPr/>
        </p:nvSpPr>
        <p:spPr>
          <a:xfrm>
            <a:off x="462902" y="5958966"/>
            <a:ext cx="10725152" cy="293487"/>
          </a:xfrm>
          <a:prstGeom prst="rect">
            <a:avLst/>
          </a:prstGeom>
          <a:solidFill>
            <a:schemeClr val="bg1"/>
          </a:solidFill>
          <a:effectLst/>
        </p:spPr>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b="1" dirty="0">
                <a:solidFill>
                  <a:sysClr val="windowText" lastClr="000000"/>
                </a:solidFill>
                <a:latin typeface="Aptos" panose="020B0004020202020204" pitchFamily="34" charset="0"/>
                <a:cs typeface="Arial"/>
              </a:rPr>
              <a:t>Sans analyse coûts-avantages → Risque d'investissement médiocre et d'impact sociétal négatif.</a:t>
            </a:r>
            <a:endParaRPr lang="en-GB" sz="1800" b="1" dirty="0">
              <a:solidFill>
                <a:sysClr val="windowText" lastClr="000000"/>
              </a:solidFill>
              <a:latin typeface="Aptos" panose="020B0004020202020204" pitchFamily="34" charset="0"/>
              <a:cs typeface="Arial"/>
            </a:endParaRPr>
          </a:p>
        </p:txBody>
      </p:sp>
      <p:sp>
        <p:nvSpPr>
          <p:cNvPr id="6" name="object 3">
            <a:extLst>
              <a:ext uri="{FF2B5EF4-FFF2-40B4-BE49-F238E27FC236}">
                <a16:creationId xmlns:a16="http://schemas.microsoft.com/office/drawing/2014/main" id="{508F0EDD-4A9E-312E-B13F-0BA0E2B9E34D}"/>
              </a:ext>
            </a:extLst>
          </p:cNvPr>
          <p:cNvSpPr txBox="1"/>
          <p:nvPr/>
        </p:nvSpPr>
        <p:spPr>
          <a:xfrm>
            <a:off x="726280" y="893698"/>
            <a:ext cx="10786270" cy="755152"/>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1.2. Pourquoi l'analyse coûts-avantages est-elle essentielle dans la planification des transports ?</a:t>
            </a:r>
          </a:p>
        </p:txBody>
      </p:sp>
      <p:sp>
        <p:nvSpPr>
          <p:cNvPr id="8" name="object 6">
            <a:extLst>
              <a:ext uri="{FF2B5EF4-FFF2-40B4-BE49-F238E27FC236}">
                <a16:creationId xmlns:a16="http://schemas.microsoft.com/office/drawing/2014/main" id="{150559CC-EB10-7D70-1FED-8D629631A3C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0" name="object 6">
            <a:extLst>
              <a:ext uri="{FF2B5EF4-FFF2-40B4-BE49-F238E27FC236}">
                <a16:creationId xmlns:a16="http://schemas.microsoft.com/office/drawing/2014/main" id="{8946886C-3F73-0DEB-1264-50DF460C34D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pl-PL" b="1" dirty="0">
                <a:latin typeface="Aptos" panose="020B0004020202020204" pitchFamily="34" charset="0"/>
              </a:rPr>
              <a:t>Analyse coûts-avantages</a:t>
            </a:r>
            <a:endParaRPr lang="en-GB" b="1" dirty="0">
              <a:latin typeface="Aptos" panose="020B0004020202020204" pitchFamily="34" charset="0"/>
            </a:endParaRPr>
          </a:p>
        </p:txBody>
      </p:sp>
    </p:spTree>
    <p:extLst>
      <p:ext uri="{BB962C8B-B14F-4D97-AF65-F5344CB8AC3E}">
        <p14:creationId xmlns:p14="http://schemas.microsoft.com/office/powerpoint/2010/main" val="2210926856"/>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terms/"/>
    <ds:schemaRef ds:uri="http://schemas.microsoft.com/office/2006/documentManagement/types"/>
    <ds:schemaRef ds:uri="http://purl.org/dc/elements/1.1/"/>
    <ds:schemaRef ds:uri="http://www.w3.org/XML/1998/namespace"/>
    <ds:schemaRef ds:uri="http://purl.org/dc/dcmitype/"/>
    <ds:schemaRef ds:uri="597320a7-26c9-4ada-a5d3-9ce4cfbbe2be"/>
    <ds:schemaRef ds:uri="http://schemas.microsoft.com/office/infopath/2007/PartnerControls"/>
    <ds:schemaRef ds:uri="http://schemas.openxmlformats.org/package/2006/metadata/core-properties"/>
    <ds:schemaRef ds:uri="d7c2d7e5-d637-40e7-a03d-32f79b35a394"/>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C3F52689-B65A-4910-8477-9D4A30A1D792}"/>
</file>

<file path=docProps/app.xml><?xml version="1.0" encoding="utf-8"?>
<Properties xmlns="http://schemas.openxmlformats.org/officeDocument/2006/extended-properties" xmlns:vt="http://schemas.openxmlformats.org/officeDocument/2006/docPropsVTypes">
  <TotalTime>1389</TotalTime>
  <Words>2630</Words>
  <Application>Microsoft Office PowerPoint</Application>
  <PresentationFormat>Widescreen</PresentationFormat>
  <Paragraphs>369</Paragraphs>
  <Slides>27</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27</vt:i4>
      </vt:variant>
    </vt:vector>
  </HeadingPairs>
  <TitlesOfParts>
    <vt:vector size="37" baseType="lpstr">
      <vt:lpstr>Aptos</vt:lpstr>
      <vt:lpstr>Arial</vt:lpstr>
      <vt:lpstr>Arial Rounded MT Bold</vt:lpstr>
      <vt:lpstr>Calibri</vt:lpstr>
      <vt:lpstr>Helvetica Neue</vt:lpstr>
      <vt:lpstr>Helvetica Neue Medium</vt:lpstr>
      <vt:lpstr>Montserrat Regular</vt:lpstr>
      <vt:lpstr>Wingdings</vt:lpstr>
      <vt:lpstr>21_BasicWhite</vt:lpstr>
      <vt:lpstr>Office Theme</vt:lpstr>
      <vt:lpstr>Recherche et analyse dans le domaine des transports</vt:lpstr>
      <vt:lpstr>PowerPoint Presentation</vt:lpstr>
      <vt:lpstr>Table des matières</vt:lpstr>
      <vt:lpstr>PowerPoint Presentation</vt:lpstr>
      <vt:lpstr>0. Objectifs et acquis d'apprentissage</vt:lpstr>
      <vt:lpstr>0. Objectifs et acquis d'apprentissage</vt:lpstr>
      <vt:lpstr>PowerPoint Presentation</vt:lpstr>
      <vt:lpstr>1. Introduction à l'analyse coûts-avantages</vt:lpstr>
      <vt:lpstr>1. Introduction à l'analyse coûts-avantages</vt:lpstr>
      <vt:lpstr>PowerPoint Presentation</vt:lpstr>
      <vt:lpstr>2. Coûts et avantages</vt:lpstr>
      <vt:lpstr>2. Coûts et avantages</vt:lpstr>
      <vt:lpstr>2. Coûts et avantages</vt:lpstr>
      <vt:lpstr>2. Coûts et avantages</vt:lpstr>
      <vt:lpstr>2. Coûts et avantages</vt:lpstr>
      <vt:lpstr>PowerPoint Presentation</vt:lpstr>
      <vt:lpstr>3. Exemple pratique</vt:lpstr>
      <vt:lpstr>3. Exemple pratique</vt:lpstr>
      <vt:lpstr>3. Exemple pratique</vt:lpstr>
      <vt:lpstr>3. Exemple pratique</vt:lpstr>
      <vt:lpstr>PowerPoint Presentation</vt:lpstr>
      <vt:lpstr>4. Devoirs à la maison</vt:lpstr>
      <vt:lpstr>4. Devoirs à la maison</vt:lpstr>
      <vt:lpstr>4. Devoirs à la maison</vt:lpstr>
      <vt:lpstr>4. Devoirs à la maison</vt:lpstr>
      <vt:lpstr>6. Devoirs à la maison</vt:lpstr>
      <vt:lpstr>Nous vous remercions de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docId:A3D5302998C0140B2ECEB0678DB8C52B</cp:keywords>
  <cp:lastModifiedBy>Wojciech Kustra</cp:lastModifiedBy>
  <cp:revision>60</cp:revision>
  <dcterms:modified xsi:type="dcterms:W3CDTF">2026-05-10T12:07:23Z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