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8"/>
  </p:notesMasterIdLst>
  <p:handoutMasterIdLst>
    <p:handoutMasterId r:id="rId39"/>
  </p:handoutMasterIdLst>
  <p:sldIdLst>
    <p:sldId id="306" r:id="rId5"/>
    <p:sldId id="313" r:id="rId6"/>
    <p:sldId id="307" r:id="rId7"/>
    <p:sldId id="312" r:id="rId8"/>
    <p:sldId id="314" r:id="rId9"/>
    <p:sldId id="337" r:id="rId10"/>
    <p:sldId id="338" r:id="rId11"/>
    <p:sldId id="339" r:id="rId12"/>
    <p:sldId id="340" r:id="rId13"/>
    <p:sldId id="341" r:id="rId14"/>
    <p:sldId id="345" r:id="rId15"/>
    <p:sldId id="343" r:id="rId16"/>
    <p:sldId id="342" r:id="rId17"/>
    <p:sldId id="344" r:id="rId18"/>
    <p:sldId id="346" r:id="rId19"/>
    <p:sldId id="347" r:id="rId20"/>
    <p:sldId id="348" r:id="rId21"/>
    <p:sldId id="349" r:id="rId22"/>
    <p:sldId id="350" r:id="rId23"/>
    <p:sldId id="351" r:id="rId24"/>
    <p:sldId id="362" r:id="rId25"/>
    <p:sldId id="353" r:id="rId26"/>
    <p:sldId id="354" r:id="rId27"/>
    <p:sldId id="355" r:id="rId28"/>
    <p:sldId id="356" r:id="rId29"/>
    <p:sldId id="358" r:id="rId30"/>
    <p:sldId id="359" r:id="rId31"/>
    <p:sldId id="357" r:id="rId32"/>
    <p:sldId id="360" r:id="rId33"/>
    <p:sldId id="361" r:id="rId34"/>
    <p:sldId id="309" r:id="rId35"/>
    <p:sldId id="317" r:id="rId36"/>
    <p:sldId id="336" r:id="rId37"/>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577"/>
    <p:restoredTop sz="94658"/>
  </p:normalViewPr>
  <p:slideViewPr>
    <p:cSldViewPr snapToGrid="0">
      <p:cViewPr varScale="1">
        <p:scale>
          <a:sx n="128" d="100"/>
          <a:sy n="128" d="100"/>
        </p:scale>
        <p:origin x="398" y="91"/>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Sld">
      <pc:chgData name="Wojciech Kustra" userId="afebd3d0-216b-4c4f-8992-1bf1fda6d5e8" providerId="ADAL" clId="{1D307E72-7901-4E61-A01B-3C4232ABCF63}" dt="2026-07-13T09:50:36.476" v="0" actId="20577"/>
      <pc:docMkLst>
        <pc:docMk/>
      </pc:docMkLst>
      <pc:sldChg chg="modSp mod">
        <pc:chgData name="Wojciech Kustra" userId="afebd3d0-216b-4c4f-8992-1bf1fda6d5e8" providerId="ADAL" clId="{1D307E72-7901-4E61-A01B-3C4232ABCF63}" dt="2026-07-13T09:50:36.476" v="0" actId="20577"/>
        <pc:sldMkLst>
          <pc:docMk/>
          <pc:sldMk cId="1478447607" sldId="306"/>
        </pc:sldMkLst>
        <pc:spChg chg="mod">
          <ac:chgData name="Wojciech Kustra" userId="afebd3d0-216b-4c4f-8992-1bf1fda6d5e8" providerId="ADAL" clId="{1D307E72-7901-4E61-A01B-3C4232ABCF63}" dt="2026-07-13T09:50:36.476" v="0" actId="20577"/>
          <ac:spMkLst>
            <pc:docMk/>
            <pc:sldMk cId="1478447607" sldId="306"/>
            <ac:spMk id="3" creationId="{FFD85AD9-F452-2FFB-4F41-12718A52AA2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14.07.2026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a:t>
            </a: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en-GB" noProof="1"/>
              <a:t>Air Transport</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en-GB" noProof="1"/>
              <a:t>Fundamentals of Transport</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403BA0-703D-4D85-0075-7D825139938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F7E43AB-DC6E-AF76-9D8B-55D1728A24A6}"/>
              </a:ext>
            </a:extLst>
          </p:cNvPr>
          <p:cNvSpPr>
            <a:spLocks noGrp="1"/>
          </p:cNvSpPr>
          <p:nvPr>
            <p:ph type="title"/>
          </p:nvPr>
        </p:nvSpPr>
        <p:spPr>
          <a:xfrm>
            <a:off x="603253" y="539751"/>
            <a:ext cx="7349900" cy="717551"/>
          </a:xfrm>
        </p:spPr>
        <p:txBody>
          <a:bodyPr/>
          <a:lstStyle/>
          <a:p>
            <a:r>
              <a:rPr lang="en-GB" noProof="1"/>
              <a:t>Forms of Aviation: Scheduled Flights vs. Charter Flights</a:t>
            </a:r>
          </a:p>
        </p:txBody>
      </p:sp>
      <p:sp>
        <p:nvSpPr>
          <p:cNvPr id="3" name="Textplatzhalter 2">
            <a:extLst>
              <a:ext uri="{FF2B5EF4-FFF2-40B4-BE49-F238E27FC236}">
                <a16:creationId xmlns:a16="http://schemas.microsoft.com/office/drawing/2014/main" id="{B130CC33-463C-AE2C-652B-7E85B430697C}"/>
              </a:ext>
            </a:extLst>
          </p:cNvPr>
          <p:cNvSpPr>
            <a:spLocks noGrp="1"/>
          </p:cNvSpPr>
          <p:nvPr>
            <p:ph type="body" sz="half" idx="1"/>
          </p:nvPr>
        </p:nvSpPr>
        <p:spPr/>
        <p:txBody>
          <a:bodyPr>
            <a:normAutofit/>
          </a:bodyPr>
          <a:lstStyle/>
          <a:p>
            <a:r>
              <a:rPr lang="en-GB" noProof="1"/>
              <a:t>Scheduled flights</a:t>
            </a:r>
          </a:p>
          <a:p>
            <a:pPr lvl="1"/>
            <a:r>
              <a:rPr lang="en-GB" noProof="1"/>
              <a:t>fixed routes and timetables</a:t>
            </a:r>
          </a:p>
          <a:p>
            <a:r>
              <a:rPr lang="en-GB" noProof="1"/>
              <a:t>Charter flights</a:t>
            </a:r>
          </a:p>
          <a:p>
            <a:pPr lvl="1"/>
            <a:r>
              <a:rPr lang="en-GB" noProof="1"/>
              <a:t>demand-based, flexible</a:t>
            </a:r>
          </a:p>
        </p:txBody>
      </p:sp>
      <p:pic>
        <p:nvPicPr>
          <p:cNvPr id="5" name="Grafik 4">
            <a:extLst>
              <a:ext uri="{FF2B5EF4-FFF2-40B4-BE49-F238E27FC236}">
                <a16:creationId xmlns:a16="http://schemas.microsoft.com/office/drawing/2014/main" id="{C0BD1DC0-7939-2239-F4B4-F48EA0CEFB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78203" y="3724053"/>
            <a:ext cx="6896100" cy="3086100"/>
          </a:xfrm>
          <a:prstGeom prst="rect">
            <a:avLst/>
          </a:prstGeom>
        </p:spPr>
      </p:pic>
      <p:sp>
        <p:nvSpPr>
          <p:cNvPr id="6" name="Textfeld 5">
            <a:extLst>
              <a:ext uri="{FF2B5EF4-FFF2-40B4-BE49-F238E27FC236}">
                <a16:creationId xmlns:a16="http://schemas.microsoft.com/office/drawing/2014/main" id="{889F7DE4-487F-76F1-026A-39AB7FA89554}"/>
              </a:ext>
            </a:extLst>
          </p:cNvPr>
          <p:cNvSpPr txBox="1"/>
          <p:nvPr/>
        </p:nvSpPr>
        <p:spPr>
          <a:xfrm>
            <a:off x="4765306" y="5771580"/>
            <a:ext cx="213520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3: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732091853"/>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B878CA-245A-2ECE-F378-C33BD15F3E23}"/>
              </a:ext>
            </a:extLst>
          </p:cNvPr>
          <p:cNvSpPr>
            <a:spLocks noGrp="1"/>
          </p:cNvSpPr>
          <p:nvPr>
            <p:ph type="title"/>
          </p:nvPr>
        </p:nvSpPr>
        <p:spPr/>
        <p:txBody>
          <a:bodyPr/>
          <a:lstStyle/>
          <a:p>
            <a:r>
              <a:rPr lang="en-GB" noProof="1"/>
              <a:t>Network Structures</a:t>
            </a:r>
          </a:p>
        </p:txBody>
      </p:sp>
      <p:sp>
        <p:nvSpPr>
          <p:cNvPr id="3" name="Textplatzhalter 2">
            <a:extLst>
              <a:ext uri="{FF2B5EF4-FFF2-40B4-BE49-F238E27FC236}">
                <a16:creationId xmlns:a16="http://schemas.microsoft.com/office/drawing/2014/main" id="{E7D11192-4D07-1F59-9A42-7E158501D81A}"/>
              </a:ext>
            </a:extLst>
          </p:cNvPr>
          <p:cNvSpPr>
            <a:spLocks noGrp="1"/>
          </p:cNvSpPr>
          <p:nvPr>
            <p:ph type="body" sz="half" idx="1"/>
          </p:nvPr>
        </p:nvSpPr>
        <p:spPr>
          <a:xfrm>
            <a:off x="970201" y="1386842"/>
            <a:ext cx="4522552" cy="5059521"/>
          </a:xfrm>
        </p:spPr>
        <p:txBody>
          <a:bodyPr>
            <a:normAutofit/>
          </a:bodyPr>
          <a:lstStyle/>
          <a:p>
            <a:r>
              <a:rPr lang="en-GB" noProof="1"/>
              <a:t>Hub-and-spoke</a:t>
            </a:r>
          </a:p>
          <a:p>
            <a:pPr lvl="1"/>
            <a:r>
              <a:rPr lang="en-GB" noProof="1"/>
              <a:t>efficient for airlines</a:t>
            </a:r>
          </a:p>
          <a:p>
            <a:pPr lvl="1"/>
            <a:r>
              <a:rPr lang="en-GB" noProof="1"/>
              <a:t>increases connectivity</a:t>
            </a:r>
          </a:p>
        </p:txBody>
      </p:sp>
      <p:pic>
        <p:nvPicPr>
          <p:cNvPr id="6" name="Grafik 5">
            <a:extLst>
              <a:ext uri="{FF2B5EF4-FFF2-40B4-BE49-F238E27FC236}">
                <a16:creationId xmlns:a16="http://schemas.microsoft.com/office/drawing/2014/main" id="{DB9C5B48-D310-42AB-D3B5-2ACBDCCB60E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04705" y="3615230"/>
            <a:ext cx="6873211" cy="2960673"/>
          </a:xfrm>
          <a:prstGeom prst="rect">
            <a:avLst/>
          </a:prstGeom>
        </p:spPr>
      </p:pic>
      <p:sp>
        <p:nvSpPr>
          <p:cNvPr id="7" name="Textplatzhalter 2">
            <a:extLst>
              <a:ext uri="{FF2B5EF4-FFF2-40B4-BE49-F238E27FC236}">
                <a16:creationId xmlns:a16="http://schemas.microsoft.com/office/drawing/2014/main" id="{D7F98DA2-15DF-6253-91CD-BAD539AE168D}"/>
              </a:ext>
            </a:extLst>
          </p:cNvPr>
          <p:cNvSpPr txBox="1">
            <a:spLocks/>
          </p:cNvSpPr>
          <p:nvPr/>
        </p:nvSpPr>
        <p:spPr>
          <a:xfrm>
            <a:off x="5492753" y="1273970"/>
            <a:ext cx="4522552" cy="50595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hangingPunct="1"/>
            <a:r>
              <a:rPr lang="en-GB" noProof="1"/>
              <a:t>Point-to-point</a:t>
            </a:r>
          </a:p>
          <a:p>
            <a:pPr lvl="1" hangingPunct="1"/>
            <a:r>
              <a:rPr lang="en-GB" noProof="1"/>
              <a:t>direct connections</a:t>
            </a:r>
          </a:p>
          <a:p>
            <a:pPr lvl="1" hangingPunct="1"/>
            <a:r>
              <a:rPr lang="en-GB" noProof="1"/>
              <a:t>common for low-cost airlines</a:t>
            </a:r>
          </a:p>
        </p:txBody>
      </p:sp>
      <p:sp>
        <p:nvSpPr>
          <p:cNvPr id="8" name="Textfeld 7">
            <a:extLst>
              <a:ext uri="{FF2B5EF4-FFF2-40B4-BE49-F238E27FC236}">
                <a16:creationId xmlns:a16="http://schemas.microsoft.com/office/drawing/2014/main" id="{D6F821FD-97CA-0BA3-F2AA-FB5B5063D45C}"/>
              </a:ext>
            </a:extLst>
          </p:cNvPr>
          <p:cNvSpPr txBox="1"/>
          <p:nvPr/>
        </p:nvSpPr>
        <p:spPr>
          <a:xfrm>
            <a:off x="1244009" y="5787195"/>
            <a:ext cx="250926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4: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Researchgate</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761626907"/>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D7773-B5B7-9BAB-26D2-00538EB8EC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B274A6-3A02-D80F-2369-0C31178B64C3}"/>
              </a:ext>
            </a:extLst>
          </p:cNvPr>
          <p:cNvSpPr>
            <a:spLocks noGrp="1"/>
          </p:cNvSpPr>
          <p:nvPr>
            <p:ph type="title"/>
          </p:nvPr>
        </p:nvSpPr>
        <p:spPr/>
        <p:txBody>
          <a:bodyPr/>
          <a:lstStyle/>
          <a:p>
            <a:r>
              <a:rPr lang="en-GB" noProof="1"/>
              <a:t>Overview</a:t>
            </a:r>
          </a:p>
        </p:txBody>
      </p:sp>
      <p:sp>
        <p:nvSpPr>
          <p:cNvPr id="3" name="Text Placeholder 2">
            <a:extLst>
              <a:ext uri="{FF2B5EF4-FFF2-40B4-BE49-F238E27FC236}">
                <a16:creationId xmlns:a16="http://schemas.microsoft.com/office/drawing/2014/main" id="{D7E81169-8E23-9E75-0ACF-35216AFC444A}"/>
              </a:ext>
            </a:extLst>
          </p:cNvPr>
          <p:cNvSpPr>
            <a:spLocks noGrp="1"/>
          </p:cNvSpPr>
          <p:nvPr>
            <p:ph type="body" sz="half" idx="1"/>
          </p:nvPr>
        </p:nvSpPr>
        <p:spPr/>
        <p:txBody>
          <a:bodyPr>
            <a:normAutofit/>
          </a:bodyPr>
          <a:lstStyle/>
          <a:p>
            <a:pPr marL="0" indent="0">
              <a:buNone/>
            </a:pPr>
            <a:r>
              <a:rPr lang="en-GB" noProof="1"/>
              <a:t>Basic Terms and Definitions</a:t>
            </a:r>
          </a:p>
          <a:p>
            <a:pPr marL="0" indent="0">
              <a:buNone/>
            </a:pPr>
            <a:r>
              <a:rPr lang="en-GB" b="1" noProof="1"/>
              <a:t>The Nine Freedoms of Air Transport</a:t>
            </a:r>
          </a:p>
          <a:p>
            <a:pPr marL="0" indent="0">
              <a:buNone/>
            </a:pPr>
            <a:r>
              <a:rPr lang="en-GB" noProof="1"/>
              <a:t>Economic and Societal Significance</a:t>
            </a:r>
          </a:p>
          <a:p>
            <a:pPr marL="0" indent="0">
              <a:buNone/>
            </a:pPr>
            <a:r>
              <a:rPr lang="en-GB" noProof="1"/>
              <a:t>Aviation Infrastructure</a:t>
            </a:r>
          </a:p>
          <a:p>
            <a:pPr marL="0" indent="0">
              <a:buNone/>
            </a:pPr>
            <a:r>
              <a:rPr lang="en-GB" noProof="1"/>
              <a:t>Quality Criteria</a:t>
            </a:r>
          </a:p>
          <a:p>
            <a:pPr marL="0" indent="0">
              <a:buNone/>
            </a:pPr>
            <a:r>
              <a:rPr lang="en-GB" noProof="1"/>
              <a:t>Challenges, Advantages and Environmental Impact</a:t>
            </a:r>
          </a:p>
          <a:p>
            <a:pPr marL="0" indent="0">
              <a:buNone/>
            </a:pPr>
            <a:r>
              <a:rPr lang="en-GB" noProof="1"/>
              <a:t>Future Trends</a:t>
            </a:r>
          </a:p>
        </p:txBody>
      </p:sp>
    </p:spTree>
    <p:extLst>
      <p:ext uri="{BB962C8B-B14F-4D97-AF65-F5344CB8AC3E}">
        <p14:creationId xmlns:p14="http://schemas.microsoft.com/office/powerpoint/2010/main" val="322251764"/>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460262-414D-684D-C718-A37778B45B53}"/>
              </a:ext>
            </a:extLst>
          </p:cNvPr>
          <p:cNvSpPr>
            <a:spLocks noGrp="1"/>
          </p:cNvSpPr>
          <p:nvPr>
            <p:ph type="title"/>
          </p:nvPr>
        </p:nvSpPr>
        <p:spPr/>
        <p:txBody>
          <a:bodyPr/>
          <a:lstStyle/>
          <a:p>
            <a:r>
              <a:rPr lang="en-GB" noProof="1"/>
              <a:t>The Nine Freedoms of Air Transport</a:t>
            </a:r>
          </a:p>
        </p:txBody>
      </p:sp>
      <p:sp>
        <p:nvSpPr>
          <p:cNvPr id="3" name="Textplatzhalter 2">
            <a:extLst>
              <a:ext uri="{FF2B5EF4-FFF2-40B4-BE49-F238E27FC236}">
                <a16:creationId xmlns:a16="http://schemas.microsoft.com/office/drawing/2014/main" id="{C1F2CF98-AF51-DC76-A3A9-6846C69DDC94}"/>
              </a:ext>
            </a:extLst>
          </p:cNvPr>
          <p:cNvSpPr>
            <a:spLocks noGrp="1"/>
          </p:cNvSpPr>
          <p:nvPr>
            <p:ph type="body" sz="half" idx="1"/>
          </p:nvPr>
        </p:nvSpPr>
        <p:spPr>
          <a:xfrm>
            <a:off x="970201" y="2870791"/>
            <a:ext cx="9226422" cy="3575572"/>
          </a:xfrm>
        </p:spPr>
        <p:txBody>
          <a:bodyPr>
            <a:normAutofit/>
          </a:bodyPr>
          <a:lstStyle/>
          <a:p>
            <a:r>
              <a:rPr lang="en-GB" b="1" noProof="1"/>
              <a:t>Definition: A set of commercial and international aviation rights granting a country's airlines the privilege to enter and land in another country's airspace. (ICAO)</a:t>
            </a:r>
          </a:p>
          <a:p>
            <a:r>
              <a:rPr lang="en-GB" noProof="1"/>
              <a:t>Defined under the Chicago Convention in 1944</a:t>
            </a:r>
          </a:p>
        </p:txBody>
      </p:sp>
    </p:spTree>
    <p:extLst>
      <p:ext uri="{BB962C8B-B14F-4D97-AF65-F5344CB8AC3E}">
        <p14:creationId xmlns:p14="http://schemas.microsoft.com/office/powerpoint/2010/main" val="3603866661"/>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1A26CE-3D80-8745-E6F8-F35F074F85FD}"/>
              </a:ext>
            </a:extLst>
          </p:cNvPr>
          <p:cNvSpPr>
            <a:spLocks noGrp="1"/>
          </p:cNvSpPr>
          <p:nvPr>
            <p:ph type="title"/>
          </p:nvPr>
        </p:nvSpPr>
        <p:spPr/>
        <p:txBody>
          <a:bodyPr/>
          <a:lstStyle/>
          <a:p>
            <a:r>
              <a:rPr lang="en-GB" noProof="1"/>
              <a:t>The Nine Freedoms of Air Transport</a:t>
            </a:r>
          </a:p>
        </p:txBody>
      </p:sp>
      <p:sp>
        <p:nvSpPr>
          <p:cNvPr id="3" name="Textplatzhalter 2">
            <a:extLst>
              <a:ext uri="{FF2B5EF4-FFF2-40B4-BE49-F238E27FC236}">
                <a16:creationId xmlns:a16="http://schemas.microsoft.com/office/drawing/2014/main" id="{7B9302B2-45F9-A5B0-C06E-EA2A00EF5312}"/>
              </a:ext>
            </a:extLst>
          </p:cNvPr>
          <p:cNvSpPr>
            <a:spLocks noGrp="1"/>
          </p:cNvSpPr>
          <p:nvPr>
            <p:ph type="body" sz="half" idx="1"/>
          </p:nvPr>
        </p:nvSpPr>
        <p:spPr/>
        <p:txBody>
          <a:bodyPr>
            <a:normAutofit lnSpcReduction="10000"/>
          </a:bodyPr>
          <a:lstStyle/>
          <a:p>
            <a:r>
              <a:rPr lang="en-GB" b="1" noProof="1"/>
              <a:t>Freedom #1: </a:t>
            </a:r>
            <a:r>
              <a:rPr lang="en-GB" noProof="1"/>
              <a:t>The right to overfly another country</a:t>
            </a:r>
          </a:p>
          <a:p>
            <a:r>
              <a:rPr lang="en-GB" b="1" noProof="1"/>
              <a:t>Freedom #2: </a:t>
            </a:r>
            <a:r>
              <a:rPr lang="en-GB" noProof="1"/>
              <a:t>Land for technical reasons</a:t>
            </a:r>
          </a:p>
          <a:p>
            <a:r>
              <a:rPr lang="en-GB" b="1" noProof="1"/>
              <a:t>Freedom #3 &amp; #4: </a:t>
            </a:r>
            <a:r>
              <a:rPr lang="en-GB" noProof="1"/>
              <a:t>Carrying traffic from home country to another and vice versa</a:t>
            </a:r>
          </a:p>
          <a:p>
            <a:r>
              <a:rPr lang="en-GB" b="1" noProof="1"/>
              <a:t>Freedom #5: </a:t>
            </a:r>
            <a:r>
              <a:rPr lang="en-GB" noProof="1"/>
              <a:t>Carry passengers between two foreign countries (via home country)</a:t>
            </a:r>
          </a:p>
          <a:p>
            <a:r>
              <a:rPr lang="en-GB" noProof="1"/>
              <a:t>ICAO characterizes all "freedoms" beyond the Fifth as "so-called" because only the first five "freedoms" have been officially recognized as such by international treaty</a:t>
            </a:r>
          </a:p>
        </p:txBody>
      </p:sp>
    </p:spTree>
    <p:extLst>
      <p:ext uri="{BB962C8B-B14F-4D97-AF65-F5344CB8AC3E}">
        <p14:creationId xmlns:p14="http://schemas.microsoft.com/office/powerpoint/2010/main" val="2600902685"/>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45B2E-5E6A-618E-4694-48B877B5F9C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4FD9AFD-D109-6753-AD74-C52E687ADF3F}"/>
              </a:ext>
            </a:extLst>
          </p:cNvPr>
          <p:cNvSpPr>
            <a:spLocks noGrp="1"/>
          </p:cNvSpPr>
          <p:nvPr>
            <p:ph type="title"/>
          </p:nvPr>
        </p:nvSpPr>
        <p:spPr/>
        <p:txBody>
          <a:bodyPr/>
          <a:lstStyle/>
          <a:p>
            <a:r>
              <a:rPr lang="en-GB" noProof="1"/>
              <a:t>The Nine Freedoms of Air Transport</a:t>
            </a:r>
          </a:p>
        </p:txBody>
      </p:sp>
      <p:sp>
        <p:nvSpPr>
          <p:cNvPr id="3" name="Textplatzhalter 2">
            <a:extLst>
              <a:ext uri="{FF2B5EF4-FFF2-40B4-BE49-F238E27FC236}">
                <a16:creationId xmlns:a16="http://schemas.microsoft.com/office/drawing/2014/main" id="{4244BBD3-3ED7-3B48-C547-FEC1663AF623}"/>
              </a:ext>
            </a:extLst>
          </p:cNvPr>
          <p:cNvSpPr>
            <a:spLocks noGrp="1"/>
          </p:cNvSpPr>
          <p:nvPr>
            <p:ph type="body" sz="half" idx="1"/>
          </p:nvPr>
        </p:nvSpPr>
        <p:spPr/>
        <p:txBody>
          <a:bodyPr>
            <a:normAutofit fontScale="92500" lnSpcReduction="10000"/>
          </a:bodyPr>
          <a:lstStyle/>
          <a:p>
            <a:r>
              <a:rPr lang="en-GB" b="1" noProof="1"/>
              <a:t>Freedom #6: </a:t>
            </a:r>
            <a:r>
              <a:rPr lang="en-GB" noProof="1"/>
              <a:t>the right of transporting, via the home state of the carrier, traffic moving between two other states</a:t>
            </a:r>
          </a:p>
          <a:p>
            <a:r>
              <a:rPr lang="en-GB" b="1" noProof="1"/>
              <a:t>Freedom #7: </a:t>
            </a:r>
            <a:r>
              <a:rPr lang="en-GB" noProof="1"/>
              <a:t>Operate between two foreign countries without home country</a:t>
            </a:r>
          </a:p>
          <a:p>
            <a:r>
              <a:rPr lang="en-GB" b="1" noProof="1"/>
              <a:t>Freedom #8: </a:t>
            </a:r>
            <a:r>
              <a:rPr lang="en-GB" noProof="1"/>
              <a:t>the right of transporting cabotage traffic between two points in the territory of the granting state on a service which originates or terminates in the home country of the foreign carrier or outside the territory of the granting state</a:t>
            </a:r>
          </a:p>
          <a:p>
            <a:r>
              <a:rPr lang="en-GB" b="1" noProof="1"/>
              <a:t>Freedom #9: </a:t>
            </a:r>
            <a:r>
              <a:rPr lang="en-GB" noProof="1"/>
              <a:t>Operating flights within a foreign country</a:t>
            </a:r>
          </a:p>
        </p:txBody>
      </p:sp>
    </p:spTree>
    <p:extLst>
      <p:ext uri="{BB962C8B-B14F-4D97-AF65-F5344CB8AC3E}">
        <p14:creationId xmlns:p14="http://schemas.microsoft.com/office/powerpoint/2010/main" val="370091315"/>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CE7C0-E8FD-C17E-C7B4-BD2BF21410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F48B19-96FC-3189-81AE-BA02E60D63B0}"/>
              </a:ext>
            </a:extLst>
          </p:cNvPr>
          <p:cNvSpPr>
            <a:spLocks noGrp="1"/>
          </p:cNvSpPr>
          <p:nvPr>
            <p:ph type="title"/>
          </p:nvPr>
        </p:nvSpPr>
        <p:spPr/>
        <p:txBody>
          <a:bodyPr/>
          <a:lstStyle/>
          <a:p>
            <a:r>
              <a:rPr lang="en-GB" noProof="1"/>
              <a:t>Overview</a:t>
            </a:r>
          </a:p>
        </p:txBody>
      </p:sp>
      <p:sp>
        <p:nvSpPr>
          <p:cNvPr id="3" name="Text Placeholder 2">
            <a:extLst>
              <a:ext uri="{FF2B5EF4-FFF2-40B4-BE49-F238E27FC236}">
                <a16:creationId xmlns:a16="http://schemas.microsoft.com/office/drawing/2014/main" id="{33637840-3EB5-9143-7EBF-603CEEA7414E}"/>
              </a:ext>
            </a:extLst>
          </p:cNvPr>
          <p:cNvSpPr>
            <a:spLocks noGrp="1"/>
          </p:cNvSpPr>
          <p:nvPr>
            <p:ph type="body" sz="half" idx="1"/>
          </p:nvPr>
        </p:nvSpPr>
        <p:spPr/>
        <p:txBody>
          <a:bodyPr>
            <a:normAutofit/>
          </a:bodyPr>
          <a:lstStyle/>
          <a:p>
            <a:pPr marL="0" indent="0">
              <a:buNone/>
            </a:pPr>
            <a:r>
              <a:rPr lang="en-GB" noProof="1"/>
              <a:t>Basic Terms and Definitions</a:t>
            </a:r>
          </a:p>
          <a:p>
            <a:pPr marL="0" indent="0">
              <a:buNone/>
            </a:pPr>
            <a:r>
              <a:rPr lang="en-GB" noProof="1"/>
              <a:t>The Nine Freedoms of Air Transport</a:t>
            </a:r>
          </a:p>
          <a:p>
            <a:pPr marL="0" indent="0">
              <a:buNone/>
            </a:pPr>
            <a:r>
              <a:rPr lang="en-GB" b="1" noProof="1"/>
              <a:t>Economic and Societal Significance</a:t>
            </a:r>
          </a:p>
          <a:p>
            <a:pPr marL="0" indent="0">
              <a:buNone/>
            </a:pPr>
            <a:r>
              <a:rPr lang="en-GB" noProof="1"/>
              <a:t>Aviation Infrastructure</a:t>
            </a:r>
          </a:p>
          <a:p>
            <a:pPr marL="0" indent="0">
              <a:buNone/>
            </a:pPr>
            <a:r>
              <a:rPr lang="en-GB" noProof="1"/>
              <a:t>Quality Criteria</a:t>
            </a:r>
          </a:p>
          <a:p>
            <a:pPr marL="0" indent="0">
              <a:buNone/>
            </a:pPr>
            <a:r>
              <a:rPr lang="en-GB" noProof="1"/>
              <a:t>Challenges, Advantages and Environmental Impact</a:t>
            </a:r>
          </a:p>
          <a:p>
            <a:pPr marL="0" indent="0">
              <a:buNone/>
            </a:pPr>
            <a:r>
              <a:rPr lang="en-GB" noProof="1"/>
              <a:t>Future Trends</a:t>
            </a:r>
          </a:p>
        </p:txBody>
      </p:sp>
    </p:spTree>
    <p:extLst>
      <p:ext uri="{BB962C8B-B14F-4D97-AF65-F5344CB8AC3E}">
        <p14:creationId xmlns:p14="http://schemas.microsoft.com/office/powerpoint/2010/main" val="2795083997"/>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391140-4B84-90A6-6CD0-89278376AD63}"/>
              </a:ext>
            </a:extLst>
          </p:cNvPr>
          <p:cNvSpPr>
            <a:spLocks noGrp="1"/>
          </p:cNvSpPr>
          <p:nvPr>
            <p:ph type="title"/>
          </p:nvPr>
        </p:nvSpPr>
        <p:spPr>
          <a:xfrm>
            <a:off x="603252" y="539751"/>
            <a:ext cx="5372245" cy="717551"/>
          </a:xfrm>
        </p:spPr>
        <p:txBody>
          <a:bodyPr/>
          <a:lstStyle/>
          <a:p>
            <a:r>
              <a:rPr lang="de-DE" dirty="0"/>
              <a:t>Market Development: Modal Split &amp; </a:t>
            </a:r>
            <a:r>
              <a:rPr lang="de-DE" dirty="0" err="1"/>
              <a:t>Volumes</a:t>
            </a:r>
            <a:endParaRPr lang="de-DE" dirty="0"/>
          </a:p>
        </p:txBody>
      </p:sp>
      <p:sp>
        <p:nvSpPr>
          <p:cNvPr id="3" name="Textplatzhalter 2">
            <a:extLst>
              <a:ext uri="{FF2B5EF4-FFF2-40B4-BE49-F238E27FC236}">
                <a16:creationId xmlns:a16="http://schemas.microsoft.com/office/drawing/2014/main" id="{D2E33E36-4C61-F914-540B-6089AFB72E59}"/>
              </a:ext>
            </a:extLst>
          </p:cNvPr>
          <p:cNvSpPr>
            <a:spLocks noGrp="1"/>
          </p:cNvSpPr>
          <p:nvPr>
            <p:ph type="body" sz="half" idx="1"/>
          </p:nvPr>
        </p:nvSpPr>
        <p:spPr/>
        <p:txBody>
          <a:bodyPr>
            <a:normAutofit fontScale="92500"/>
          </a:bodyPr>
          <a:lstStyle/>
          <a:p>
            <a:r>
              <a:rPr lang="de-DE" dirty="0"/>
              <a:t>Development </a:t>
            </a:r>
            <a:r>
              <a:rPr lang="de-DE" dirty="0" err="1"/>
              <a:t>of</a:t>
            </a:r>
            <a:r>
              <a:rPr lang="de-DE" dirty="0"/>
              <a:t> Modal Split: Air </a:t>
            </a:r>
            <a:r>
              <a:rPr lang="de-DE" dirty="0" err="1"/>
              <a:t>transport</a:t>
            </a:r>
            <a:r>
              <a:rPr lang="de-DE" dirty="0"/>
              <a:t> </a:t>
            </a:r>
            <a:r>
              <a:rPr lang="de-DE" dirty="0" err="1"/>
              <a:t>dominates</a:t>
            </a:r>
            <a:r>
              <a:rPr lang="de-DE" dirty="0"/>
              <a:t> </a:t>
            </a:r>
            <a:r>
              <a:rPr lang="de-DE" dirty="0" err="1"/>
              <a:t>long-distance</a:t>
            </a:r>
            <a:r>
              <a:rPr lang="de-DE" dirty="0"/>
              <a:t> </a:t>
            </a:r>
            <a:r>
              <a:rPr lang="de-DE" dirty="0" err="1"/>
              <a:t>travel</a:t>
            </a:r>
            <a:r>
              <a:rPr lang="de-DE" dirty="0"/>
              <a:t> (&gt;1000km) but </a:t>
            </a:r>
            <a:r>
              <a:rPr lang="de-DE" dirty="0" err="1"/>
              <a:t>faces</a:t>
            </a:r>
            <a:r>
              <a:rPr lang="de-DE" dirty="0"/>
              <a:t> </a:t>
            </a:r>
            <a:r>
              <a:rPr lang="de-DE" dirty="0" err="1"/>
              <a:t>competition</a:t>
            </a:r>
            <a:r>
              <a:rPr lang="de-DE" dirty="0"/>
              <a:t> </a:t>
            </a:r>
            <a:r>
              <a:rPr lang="de-DE" dirty="0" err="1"/>
              <a:t>from</a:t>
            </a:r>
            <a:r>
              <a:rPr lang="de-DE" dirty="0"/>
              <a:t> High-Speed Rail in </a:t>
            </a:r>
            <a:r>
              <a:rPr lang="de-DE" dirty="0" err="1"/>
              <a:t>shorter</a:t>
            </a:r>
            <a:r>
              <a:rPr lang="de-DE" dirty="0"/>
              <a:t> </a:t>
            </a:r>
            <a:r>
              <a:rPr lang="de-DE" dirty="0" err="1"/>
              <a:t>corridors</a:t>
            </a:r>
            <a:endParaRPr lang="de-DE" dirty="0"/>
          </a:p>
          <a:p>
            <a:r>
              <a:rPr lang="de-DE" dirty="0"/>
              <a:t>Key </a:t>
            </a:r>
            <a:r>
              <a:rPr lang="de-DE" dirty="0" err="1"/>
              <a:t>mode</a:t>
            </a:r>
            <a:r>
              <a:rPr lang="de-DE" dirty="0"/>
              <a:t> </a:t>
            </a:r>
            <a:r>
              <a:rPr lang="de-DE" dirty="0" err="1"/>
              <a:t>of</a:t>
            </a:r>
            <a:r>
              <a:rPr lang="de-DE" dirty="0"/>
              <a:t> </a:t>
            </a:r>
            <a:r>
              <a:rPr lang="de-DE" dirty="0" err="1"/>
              <a:t>transport</a:t>
            </a:r>
            <a:r>
              <a:rPr lang="de-DE" dirty="0"/>
              <a:t> </a:t>
            </a:r>
            <a:r>
              <a:rPr lang="de-DE" dirty="0" err="1"/>
              <a:t>for</a:t>
            </a:r>
            <a:r>
              <a:rPr lang="de-DE" dirty="0"/>
              <a:t> international </a:t>
            </a:r>
            <a:r>
              <a:rPr lang="de-DE" dirty="0" err="1"/>
              <a:t>mobility</a:t>
            </a:r>
            <a:endParaRPr lang="de-DE" dirty="0"/>
          </a:p>
          <a:p>
            <a:r>
              <a:rPr lang="de-DE" dirty="0"/>
              <a:t>Air Freight Volume: </a:t>
            </a:r>
            <a:r>
              <a:rPr lang="de-DE" dirty="0" err="1"/>
              <a:t>Measured</a:t>
            </a:r>
            <a:r>
              <a:rPr lang="de-DE" dirty="0"/>
              <a:t> in FTK (Freight Tonne Kilometers)</a:t>
            </a:r>
          </a:p>
          <a:p>
            <a:r>
              <a:rPr lang="de-DE" dirty="0"/>
              <a:t>Air Freight Share: </a:t>
            </a:r>
            <a:r>
              <a:rPr lang="de-DE" dirty="0" err="1"/>
              <a:t>While</a:t>
            </a:r>
            <a:r>
              <a:rPr lang="de-DE" dirty="0"/>
              <a:t> </a:t>
            </a:r>
            <a:r>
              <a:rPr lang="de-DE" dirty="0" err="1"/>
              <a:t>air</a:t>
            </a:r>
            <a:r>
              <a:rPr lang="de-DE" dirty="0"/>
              <a:t> </a:t>
            </a:r>
            <a:r>
              <a:rPr lang="de-DE" dirty="0" err="1"/>
              <a:t>transport</a:t>
            </a:r>
            <a:r>
              <a:rPr lang="de-DE" dirty="0"/>
              <a:t> </a:t>
            </a:r>
            <a:r>
              <a:rPr lang="de-DE" dirty="0" err="1"/>
              <a:t>carries</a:t>
            </a:r>
            <a:r>
              <a:rPr lang="de-DE" dirty="0"/>
              <a:t> </a:t>
            </a:r>
            <a:r>
              <a:rPr lang="de-DE" dirty="0" err="1"/>
              <a:t>less</a:t>
            </a:r>
            <a:r>
              <a:rPr lang="de-DE" dirty="0"/>
              <a:t> </a:t>
            </a:r>
            <a:r>
              <a:rPr lang="de-DE" dirty="0" err="1"/>
              <a:t>than</a:t>
            </a:r>
            <a:r>
              <a:rPr lang="de-DE" dirty="0"/>
              <a:t> 1% </a:t>
            </a:r>
            <a:r>
              <a:rPr lang="de-DE" dirty="0" err="1"/>
              <a:t>of</a:t>
            </a:r>
            <a:r>
              <a:rPr lang="de-DE" dirty="0"/>
              <a:t> global trade </a:t>
            </a:r>
            <a:r>
              <a:rPr lang="de-DE" dirty="0" err="1"/>
              <a:t>by</a:t>
            </a:r>
            <a:r>
              <a:rPr lang="de-DE" dirty="0"/>
              <a:t> </a:t>
            </a:r>
            <a:r>
              <a:rPr lang="de-DE" dirty="0" err="1"/>
              <a:t>weight</a:t>
            </a:r>
            <a:r>
              <a:rPr lang="de-DE" dirty="0"/>
              <a:t>, </a:t>
            </a:r>
            <a:r>
              <a:rPr lang="de-DE" dirty="0" err="1"/>
              <a:t>it</a:t>
            </a:r>
            <a:r>
              <a:rPr lang="de-DE" dirty="0"/>
              <a:t> </a:t>
            </a:r>
            <a:r>
              <a:rPr lang="de-DE" dirty="0" err="1"/>
              <a:t>accounts</a:t>
            </a:r>
            <a:r>
              <a:rPr lang="de-DE" dirty="0"/>
              <a:t> </a:t>
            </a:r>
            <a:r>
              <a:rPr lang="de-DE" dirty="0" err="1"/>
              <a:t>for</a:t>
            </a:r>
            <a:r>
              <a:rPr lang="de-DE" dirty="0"/>
              <a:t> </a:t>
            </a:r>
            <a:r>
              <a:rPr lang="de-DE" dirty="0" err="1"/>
              <a:t>over</a:t>
            </a:r>
            <a:r>
              <a:rPr lang="de-DE" dirty="0"/>
              <a:t> 35% </a:t>
            </a:r>
            <a:r>
              <a:rPr lang="de-DE" dirty="0" err="1"/>
              <a:t>by</a:t>
            </a:r>
            <a:r>
              <a:rPr lang="de-DE" dirty="0"/>
              <a:t> </a:t>
            </a:r>
            <a:r>
              <a:rPr lang="de-DE" dirty="0" err="1"/>
              <a:t>value</a:t>
            </a:r>
            <a:r>
              <a:rPr lang="de-DE" dirty="0"/>
              <a:t> (high-</a:t>
            </a:r>
            <a:r>
              <a:rPr lang="de-DE" dirty="0" err="1"/>
              <a:t>value</a:t>
            </a:r>
            <a:r>
              <a:rPr lang="de-DE" dirty="0"/>
              <a:t>, time-sensitive </a:t>
            </a:r>
            <a:r>
              <a:rPr lang="de-DE" dirty="0" err="1"/>
              <a:t>goods</a:t>
            </a:r>
            <a:r>
              <a:rPr lang="de-DE" dirty="0"/>
              <a:t>)</a:t>
            </a:r>
          </a:p>
        </p:txBody>
      </p:sp>
    </p:spTree>
    <p:extLst>
      <p:ext uri="{BB962C8B-B14F-4D97-AF65-F5344CB8AC3E}">
        <p14:creationId xmlns:p14="http://schemas.microsoft.com/office/powerpoint/2010/main" val="388138833"/>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26BB7D-8B67-37BB-49E4-F9FAFDB96185}"/>
              </a:ext>
            </a:extLst>
          </p:cNvPr>
          <p:cNvSpPr>
            <a:spLocks noGrp="1"/>
          </p:cNvSpPr>
          <p:nvPr>
            <p:ph type="title"/>
          </p:nvPr>
        </p:nvSpPr>
        <p:spPr>
          <a:xfrm>
            <a:off x="603253" y="539751"/>
            <a:ext cx="6042096" cy="717551"/>
          </a:xfrm>
        </p:spPr>
        <p:txBody>
          <a:bodyPr/>
          <a:lstStyle/>
          <a:p>
            <a:r>
              <a:rPr lang="de-DE" dirty="0"/>
              <a:t>Growth </a:t>
            </a:r>
            <a:r>
              <a:rPr lang="de-DE" dirty="0" err="1"/>
              <a:t>of</a:t>
            </a:r>
            <a:r>
              <a:rPr lang="de-DE" dirty="0"/>
              <a:t> Air Transport</a:t>
            </a:r>
          </a:p>
        </p:txBody>
      </p:sp>
      <p:sp>
        <p:nvSpPr>
          <p:cNvPr id="3" name="Textplatzhalter 2">
            <a:extLst>
              <a:ext uri="{FF2B5EF4-FFF2-40B4-BE49-F238E27FC236}">
                <a16:creationId xmlns:a16="http://schemas.microsoft.com/office/drawing/2014/main" id="{62F36D3C-199F-7236-3730-F0AAA275B43D}"/>
              </a:ext>
            </a:extLst>
          </p:cNvPr>
          <p:cNvSpPr>
            <a:spLocks noGrp="1"/>
          </p:cNvSpPr>
          <p:nvPr>
            <p:ph type="body" sz="half" idx="1"/>
          </p:nvPr>
        </p:nvSpPr>
        <p:spPr/>
        <p:txBody>
          <a:bodyPr>
            <a:normAutofit/>
          </a:bodyPr>
          <a:lstStyle/>
          <a:p>
            <a:r>
              <a:rPr lang="de-DE" dirty="0"/>
              <a:t>Passenger Volume: </a:t>
            </a:r>
            <a:r>
              <a:rPr lang="de-DE" dirty="0" err="1"/>
              <a:t>Recovering</a:t>
            </a:r>
            <a:r>
              <a:rPr lang="de-DE" dirty="0"/>
              <a:t> post-</a:t>
            </a:r>
            <a:r>
              <a:rPr lang="de-DE" dirty="0" err="1"/>
              <a:t>pandemic</a:t>
            </a:r>
            <a:r>
              <a:rPr lang="de-DE" dirty="0"/>
              <a:t> </a:t>
            </a:r>
            <a:r>
              <a:rPr lang="de-DE" dirty="0" err="1"/>
              <a:t>with</a:t>
            </a:r>
            <a:r>
              <a:rPr lang="de-DE" dirty="0"/>
              <a:t> high </a:t>
            </a:r>
            <a:r>
              <a:rPr lang="de-DE" dirty="0" err="1"/>
              <a:t>growth</a:t>
            </a:r>
            <a:r>
              <a:rPr lang="de-DE" dirty="0"/>
              <a:t> </a:t>
            </a:r>
            <a:r>
              <a:rPr lang="de-DE" dirty="0" err="1"/>
              <a:t>rates</a:t>
            </a:r>
            <a:r>
              <a:rPr lang="de-DE" dirty="0"/>
              <a:t> in </a:t>
            </a:r>
            <a:r>
              <a:rPr lang="de-DE" dirty="0" err="1"/>
              <a:t>emerging</a:t>
            </a:r>
            <a:r>
              <a:rPr lang="de-DE" dirty="0"/>
              <a:t> </a:t>
            </a:r>
            <a:r>
              <a:rPr lang="de-DE" dirty="0" err="1"/>
              <a:t>markets</a:t>
            </a:r>
            <a:r>
              <a:rPr lang="de-DE" dirty="0"/>
              <a:t> (</a:t>
            </a:r>
            <a:r>
              <a:rPr lang="de-DE" dirty="0" err="1"/>
              <a:t>Africa</a:t>
            </a:r>
            <a:r>
              <a:rPr lang="de-DE" dirty="0"/>
              <a:t>/Asia)</a:t>
            </a:r>
          </a:p>
          <a:p>
            <a:r>
              <a:rPr lang="de-DE" dirty="0"/>
              <a:t>Global </a:t>
            </a:r>
            <a:r>
              <a:rPr lang="de-DE" dirty="0" err="1"/>
              <a:t>air</a:t>
            </a:r>
            <a:r>
              <a:rPr lang="de-DE" dirty="0"/>
              <a:t> passenger </a:t>
            </a:r>
            <a:r>
              <a:rPr lang="de-DE" dirty="0" err="1"/>
              <a:t>numbers</a:t>
            </a:r>
            <a:r>
              <a:rPr lang="de-DE" dirty="0"/>
              <a:t> </a:t>
            </a:r>
            <a:r>
              <a:rPr lang="de-DE" dirty="0" err="1"/>
              <a:t>grew</a:t>
            </a:r>
            <a:r>
              <a:rPr lang="de-DE" dirty="0"/>
              <a:t> </a:t>
            </a:r>
            <a:r>
              <a:rPr lang="de-DE" dirty="0" err="1"/>
              <a:t>from</a:t>
            </a:r>
            <a:r>
              <a:rPr lang="de-DE" dirty="0"/>
              <a:t> ~1 </a:t>
            </a:r>
            <a:r>
              <a:rPr lang="de-DE" dirty="0" err="1"/>
              <a:t>billion</a:t>
            </a:r>
            <a:r>
              <a:rPr lang="de-DE" dirty="0"/>
              <a:t> (1990) </a:t>
            </a:r>
            <a:r>
              <a:rPr lang="de-DE" dirty="0" err="1"/>
              <a:t>to</a:t>
            </a:r>
            <a:r>
              <a:rPr lang="de-DE" dirty="0"/>
              <a:t> &gt;4 </a:t>
            </a:r>
            <a:r>
              <a:rPr lang="de-DE" dirty="0" err="1"/>
              <a:t>billion</a:t>
            </a:r>
            <a:r>
              <a:rPr lang="de-DE" dirty="0"/>
              <a:t> </a:t>
            </a:r>
            <a:r>
              <a:rPr lang="de-DE" dirty="0" err="1"/>
              <a:t>pre</a:t>
            </a:r>
            <a:r>
              <a:rPr lang="de-DE" dirty="0"/>
              <a:t>-COVID</a:t>
            </a:r>
          </a:p>
          <a:p>
            <a:r>
              <a:rPr lang="de-DE" dirty="0"/>
              <a:t>Strong </a:t>
            </a:r>
            <a:r>
              <a:rPr lang="de-DE" dirty="0" err="1"/>
              <a:t>growth</a:t>
            </a:r>
            <a:r>
              <a:rPr lang="de-DE" dirty="0"/>
              <a:t> </a:t>
            </a:r>
            <a:r>
              <a:rPr lang="de-DE" dirty="0" err="1"/>
              <a:t>driven</a:t>
            </a:r>
            <a:r>
              <a:rPr lang="de-DE" dirty="0"/>
              <a:t> </a:t>
            </a:r>
            <a:r>
              <a:rPr lang="de-DE" dirty="0" err="1"/>
              <a:t>by</a:t>
            </a:r>
            <a:r>
              <a:rPr lang="de-DE" dirty="0"/>
              <a:t>:</a:t>
            </a:r>
          </a:p>
          <a:p>
            <a:pPr lvl="1"/>
            <a:r>
              <a:rPr lang="de-DE" dirty="0" err="1"/>
              <a:t>globalisation</a:t>
            </a:r>
            <a:endParaRPr lang="de-DE" dirty="0"/>
          </a:p>
          <a:p>
            <a:pPr lvl="1"/>
            <a:r>
              <a:rPr lang="de-DE" dirty="0" err="1"/>
              <a:t>tourism</a:t>
            </a:r>
            <a:endParaRPr lang="de-DE" dirty="0"/>
          </a:p>
          <a:p>
            <a:pPr lvl="1"/>
            <a:r>
              <a:rPr lang="de-DE" dirty="0" err="1"/>
              <a:t>low-cost</a:t>
            </a:r>
            <a:r>
              <a:rPr lang="de-DE" dirty="0"/>
              <a:t> </a:t>
            </a:r>
            <a:r>
              <a:rPr lang="de-DE" dirty="0" err="1"/>
              <a:t>airlines</a:t>
            </a:r>
            <a:endParaRPr lang="de-DE" dirty="0"/>
          </a:p>
          <a:p>
            <a:endParaRPr lang="de-DE" dirty="0"/>
          </a:p>
        </p:txBody>
      </p:sp>
    </p:spTree>
    <p:extLst>
      <p:ext uri="{BB962C8B-B14F-4D97-AF65-F5344CB8AC3E}">
        <p14:creationId xmlns:p14="http://schemas.microsoft.com/office/powerpoint/2010/main" val="1544566890"/>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ADCDB2-9275-C959-0099-09AE95EC9D35}"/>
              </a:ext>
            </a:extLst>
          </p:cNvPr>
          <p:cNvSpPr>
            <a:spLocks noGrp="1"/>
          </p:cNvSpPr>
          <p:nvPr>
            <p:ph type="title"/>
          </p:nvPr>
        </p:nvSpPr>
        <p:spPr>
          <a:xfrm>
            <a:off x="603253" y="539751"/>
            <a:ext cx="7636980" cy="717551"/>
          </a:xfrm>
        </p:spPr>
        <p:txBody>
          <a:bodyPr/>
          <a:lstStyle/>
          <a:p>
            <a:r>
              <a:rPr lang="de-DE" dirty="0" err="1"/>
              <a:t>Economic</a:t>
            </a:r>
            <a:r>
              <a:rPr lang="de-DE" dirty="0"/>
              <a:t> </a:t>
            </a:r>
            <a:r>
              <a:rPr lang="de-DE" dirty="0" err="1"/>
              <a:t>Significance</a:t>
            </a:r>
            <a:r>
              <a:rPr lang="de-DE" dirty="0"/>
              <a:t> &amp; The Aviation Industry</a:t>
            </a:r>
          </a:p>
        </p:txBody>
      </p:sp>
      <p:sp>
        <p:nvSpPr>
          <p:cNvPr id="3" name="Textplatzhalter 2">
            <a:extLst>
              <a:ext uri="{FF2B5EF4-FFF2-40B4-BE49-F238E27FC236}">
                <a16:creationId xmlns:a16="http://schemas.microsoft.com/office/drawing/2014/main" id="{F9F97322-7436-C904-ABE3-F82081660555}"/>
              </a:ext>
            </a:extLst>
          </p:cNvPr>
          <p:cNvSpPr>
            <a:spLocks noGrp="1"/>
          </p:cNvSpPr>
          <p:nvPr>
            <p:ph type="body" sz="half" idx="1"/>
          </p:nvPr>
        </p:nvSpPr>
        <p:spPr/>
        <p:txBody>
          <a:bodyPr>
            <a:normAutofit/>
          </a:bodyPr>
          <a:lstStyle/>
          <a:p>
            <a:r>
              <a:rPr lang="de-DE" dirty="0" err="1"/>
              <a:t>Direct</a:t>
            </a:r>
            <a:r>
              <a:rPr lang="de-DE" dirty="0"/>
              <a:t> Impact: </a:t>
            </a:r>
            <a:r>
              <a:rPr lang="de-DE" dirty="0" err="1"/>
              <a:t>Employment</a:t>
            </a:r>
            <a:r>
              <a:rPr lang="de-DE" dirty="0"/>
              <a:t> in </a:t>
            </a:r>
            <a:r>
              <a:rPr lang="de-DE" dirty="0" err="1"/>
              <a:t>airlines</a:t>
            </a:r>
            <a:r>
              <a:rPr lang="de-DE" dirty="0"/>
              <a:t>, </a:t>
            </a:r>
            <a:r>
              <a:rPr lang="de-DE" dirty="0" err="1"/>
              <a:t>airports</a:t>
            </a:r>
            <a:r>
              <a:rPr lang="de-DE" dirty="0"/>
              <a:t>, and </a:t>
            </a:r>
            <a:r>
              <a:rPr lang="de-DE" dirty="0" err="1"/>
              <a:t>aircraft</a:t>
            </a:r>
            <a:r>
              <a:rPr lang="de-DE" dirty="0"/>
              <a:t> </a:t>
            </a:r>
            <a:r>
              <a:rPr lang="de-DE" dirty="0" err="1"/>
              <a:t>manufacturing</a:t>
            </a:r>
            <a:r>
              <a:rPr lang="de-DE" dirty="0"/>
              <a:t> (e.g., Boeing, Airbus)</a:t>
            </a:r>
          </a:p>
          <a:p>
            <a:r>
              <a:rPr lang="de-DE" dirty="0" err="1"/>
              <a:t>Indirect</a:t>
            </a:r>
            <a:r>
              <a:rPr lang="de-DE" dirty="0"/>
              <a:t>/</a:t>
            </a:r>
            <a:r>
              <a:rPr lang="de-DE" dirty="0" err="1"/>
              <a:t>Induced</a:t>
            </a:r>
            <a:r>
              <a:rPr lang="de-DE" dirty="0"/>
              <a:t> Impact: Supply </a:t>
            </a:r>
            <a:r>
              <a:rPr lang="de-DE" dirty="0" err="1"/>
              <a:t>chains</a:t>
            </a:r>
            <a:r>
              <a:rPr lang="de-DE" dirty="0"/>
              <a:t> and spending </a:t>
            </a:r>
            <a:r>
              <a:rPr lang="de-DE" dirty="0" err="1"/>
              <a:t>by</a:t>
            </a:r>
            <a:r>
              <a:rPr lang="de-DE" dirty="0"/>
              <a:t> </a:t>
            </a:r>
            <a:r>
              <a:rPr lang="de-DE" dirty="0" err="1"/>
              <a:t>employees</a:t>
            </a:r>
            <a:endParaRPr lang="de-DE" dirty="0"/>
          </a:p>
          <a:p>
            <a:r>
              <a:rPr lang="de-DE" dirty="0" err="1"/>
              <a:t>Catalytic</a:t>
            </a:r>
            <a:r>
              <a:rPr lang="de-DE" dirty="0"/>
              <a:t> Impact: </a:t>
            </a:r>
            <a:r>
              <a:rPr lang="de-DE" dirty="0" err="1"/>
              <a:t>Tourism</a:t>
            </a:r>
            <a:r>
              <a:rPr lang="de-DE" dirty="0"/>
              <a:t> and global trade </a:t>
            </a:r>
            <a:r>
              <a:rPr lang="de-DE" dirty="0" err="1"/>
              <a:t>facilitation</a:t>
            </a:r>
            <a:endParaRPr lang="de-DE" dirty="0"/>
          </a:p>
          <a:p>
            <a:r>
              <a:rPr lang="de-DE" dirty="0"/>
              <a:t>Industry </a:t>
            </a:r>
            <a:r>
              <a:rPr lang="de-DE" dirty="0" err="1"/>
              <a:t>Structure</a:t>
            </a:r>
            <a:r>
              <a:rPr lang="de-DE" dirty="0"/>
              <a:t>: Network </a:t>
            </a:r>
            <a:r>
              <a:rPr lang="de-DE" dirty="0" err="1"/>
              <a:t>carriers</a:t>
            </a:r>
            <a:r>
              <a:rPr lang="de-DE" dirty="0"/>
              <a:t> (Hub-and-</a:t>
            </a:r>
            <a:r>
              <a:rPr lang="de-DE" dirty="0" err="1"/>
              <a:t>Spoke</a:t>
            </a:r>
            <a:r>
              <a:rPr lang="de-DE" dirty="0"/>
              <a:t>), Low-</a:t>
            </a:r>
            <a:r>
              <a:rPr lang="de-DE" dirty="0" err="1"/>
              <a:t>Cost</a:t>
            </a:r>
            <a:r>
              <a:rPr lang="de-DE" dirty="0"/>
              <a:t> Carriers (LCCs), and Cargo Integrators (e.g., DHL, FedEx)</a:t>
            </a:r>
          </a:p>
        </p:txBody>
      </p:sp>
    </p:spTree>
    <p:extLst>
      <p:ext uri="{BB962C8B-B14F-4D97-AF65-F5344CB8AC3E}">
        <p14:creationId xmlns:p14="http://schemas.microsoft.com/office/powerpoint/2010/main" val="22996938"/>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noProof="1"/>
              <a:t>Road Transportation Systems Engineering Development in the Sub-Saharan Africa – Modern EU Master Programme &amp; Capacity Building</a:t>
            </a:r>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23A0B-E313-ECF8-2B68-37D2A85C0B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363EAF-B31C-F6D2-FE32-423C8D0AB007}"/>
              </a:ext>
            </a:extLst>
          </p:cNvPr>
          <p:cNvSpPr>
            <a:spLocks noGrp="1"/>
          </p:cNvSpPr>
          <p:nvPr>
            <p:ph type="title"/>
          </p:nvPr>
        </p:nvSpPr>
        <p:spPr/>
        <p:txBody>
          <a:bodyPr/>
          <a:lstStyle/>
          <a:p>
            <a:r>
              <a:rPr lang="en-GB" noProof="1"/>
              <a:t>Overview</a:t>
            </a:r>
          </a:p>
        </p:txBody>
      </p:sp>
      <p:sp>
        <p:nvSpPr>
          <p:cNvPr id="3" name="Text Placeholder 2">
            <a:extLst>
              <a:ext uri="{FF2B5EF4-FFF2-40B4-BE49-F238E27FC236}">
                <a16:creationId xmlns:a16="http://schemas.microsoft.com/office/drawing/2014/main" id="{B88A4705-2199-1ED8-2EF5-67B1BB12F146}"/>
              </a:ext>
            </a:extLst>
          </p:cNvPr>
          <p:cNvSpPr>
            <a:spLocks noGrp="1"/>
          </p:cNvSpPr>
          <p:nvPr>
            <p:ph type="body" sz="half" idx="1"/>
          </p:nvPr>
        </p:nvSpPr>
        <p:spPr/>
        <p:txBody>
          <a:bodyPr>
            <a:normAutofit/>
          </a:bodyPr>
          <a:lstStyle/>
          <a:p>
            <a:pPr marL="0" indent="0">
              <a:buNone/>
            </a:pPr>
            <a:r>
              <a:rPr lang="en-GB" noProof="1"/>
              <a:t>Basic Terms and Definitions</a:t>
            </a:r>
          </a:p>
          <a:p>
            <a:pPr marL="0" indent="0">
              <a:buNone/>
            </a:pPr>
            <a:r>
              <a:rPr lang="en-GB" noProof="1"/>
              <a:t>The Nine Freedoms of Air Transport</a:t>
            </a:r>
          </a:p>
          <a:p>
            <a:pPr marL="0" indent="0">
              <a:buNone/>
            </a:pPr>
            <a:r>
              <a:rPr lang="en-GB" noProof="1"/>
              <a:t>Economic and Societal Significance</a:t>
            </a:r>
          </a:p>
          <a:p>
            <a:pPr marL="0" indent="0">
              <a:buNone/>
            </a:pPr>
            <a:r>
              <a:rPr lang="en-GB" b="1" noProof="1"/>
              <a:t>Aviation Infrastructure</a:t>
            </a:r>
          </a:p>
          <a:p>
            <a:pPr marL="0" indent="0">
              <a:buNone/>
            </a:pPr>
            <a:r>
              <a:rPr lang="en-GB" noProof="1"/>
              <a:t>Quality Criteria</a:t>
            </a:r>
          </a:p>
          <a:p>
            <a:pPr marL="0" indent="0">
              <a:buNone/>
            </a:pPr>
            <a:r>
              <a:rPr lang="en-GB" noProof="1"/>
              <a:t>Challenges, Advantages and Environmental Impact</a:t>
            </a:r>
          </a:p>
          <a:p>
            <a:pPr marL="0" indent="0">
              <a:buNone/>
            </a:pPr>
            <a:r>
              <a:rPr lang="en-GB" noProof="1"/>
              <a:t>Future Trends</a:t>
            </a:r>
          </a:p>
        </p:txBody>
      </p:sp>
    </p:spTree>
    <p:extLst>
      <p:ext uri="{BB962C8B-B14F-4D97-AF65-F5344CB8AC3E}">
        <p14:creationId xmlns:p14="http://schemas.microsoft.com/office/powerpoint/2010/main" val="2949961956"/>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17FD93-44A2-D8FF-0633-90D3A6B1BDB7}"/>
              </a:ext>
            </a:extLst>
          </p:cNvPr>
          <p:cNvSpPr>
            <a:spLocks noGrp="1"/>
          </p:cNvSpPr>
          <p:nvPr>
            <p:ph type="title"/>
          </p:nvPr>
        </p:nvSpPr>
        <p:spPr>
          <a:xfrm>
            <a:off x="603253" y="539751"/>
            <a:ext cx="5967668" cy="717551"/>
          </a:xfrm>
        </p:spPr>
        <p:txBody>
          <a:bodyPr/>
          <a:lstStyle/>
          <a:p>
            <a:r>
              <a:rPr lang="de-DE" dirty="0"/>
              <a:t>Aviation Infrastructure</a:t>
            </a:r>
          </a:p>
        </p:txBody>
      </p:sp>
      <p:sp>
        <p:nvSpPr>
          <p:cNvPr id="3" name="Textplatzhalter 2">
            <a:extLst>
              <a:ext uri="{FF2B5EF4-FFF2-40B4-BE49-F238E27FC236}">
                <a16:creationId xmlns:a16="http://schemas.microsoft.com/office/drawing/2014/main" id="{F407573A-76C9-05BB-5EE0-A7CEE57ECB01}"/>
              </a:ext>
            </a:extLst>
          </p:cNvPr>
          <p:cNvSpPr>
            <a:spLocks noGrp="1"/>
          </p:cNvSpPr>
          <p:nvPr>
            <p:ph type="body" sz="half" idx="1"/>
          </p:nvPr>
        </p:nvSpPr>
        <p:spPr>
          <a:xfrm>
            <a:off x="970201" y="1386842"/>
            <a:ext cx="6422874" cy="5059521"/>
          </a:xfrm>
        </p:spPr>
        <p:txBody>
          <a:bodyPr>
            <a:normAutofit/>
          </a:bodyPr>
          <a:lstStyle/>
          <a:p>
            <a:r>
              <a:rPr lang="de-DE" dirty="0" err="1"/>
              <a:t>Airside</a:t>
            </a:r>
            <a:r>
              <a:rPr lang="de-DE" dirty="0"/>
              <a:t>: Runways, </a:t>
            </a:r>
            <a:r>
              <a:rPr lang="de-DE" dirty="0" err="1"/>
              <a:t>taxiways</a:t>
            </a:r>
            <a:r>
              <a:rPr lang="de-DE" dirty="0"/>
              <a:t>, </a:t>
            </a:r>
            <a:r>
              <a:rPr lang="de-DE" dirty="0" err="1"/>
              <a:t>aprons</a:t>
            </a:r>
            <a:r>
              <a:rPr lang="de-DE" dirty="0"/>
              <a:t>, and Air Traffic Control (ATC) </a:t>
            </a:r>
            <a:r>
              <a:rPr lang="de-DE" dirty="0" err="1"/>
              <a:t>towers</a:t>
            </a:r>
            <a:endParaRPr lang="de-DE" dirty="0"/>
          </a:p>
          <a:p>
            <a:r>
              <a:rPr lang="de-DE" dirty="0" err="1"/>
              <a:t>Landside</a:t>
            </a:r>
            <a:r>
              <a:rPr lang="de-DE" dirty="0"/>
              <a:t>: Passenger </a:t>
            </a:r>
            <a:r>
              <a:rPr lang="de-DE" dirty="0" err="1"/>
              <a:t>terminals</a:t>
            </a:r>
            <a:r>
              <a:rPr lang="de-DE" dirty="0"/>
              <a:t>, </a:t>
            </a:r>
            <a:r>
              <a:rPr lang="de-DE" dirty="0" err="1"/>
              <a:t>check-in</a:t>
            </a:r>
            <a:r>
              <a:rPr lang="de-DE" dirty="0"/>
              <a:t>, </a:t>
            </a:r>
            <a:r>
              <a:rPr lang="de-DE" dirty="0" err="1"/>
              <a:t>security</a:t>
            </a:r>
            <a:r>
              <a:rPr lang="de-DE" dirty="0"/>
              <a:t>, and </a:t>
            </a:r>
            <a:r>
              <a:rPr lang="de-DE" dirty="0" err="1"/>
              <a:t>ground</a:t>
            </a:r>
            <a:r>
              <a:rPr lang="de-DE" dirty="0"/>
              <a:t> </a:t>
            </a:r>
            <a:r>
              <a:rPr lang="de-DE" dirty="0" err="1"/>
              <a:t>access</a:t>
            </a:r>
            <a:r>
              <a:rPr lang="de-DE" dirty="0"/>
              <a:t> (</a:t>
            </a:r>
            <a:r>
              <a:rPr lang="de-DE" dirty="0" err="1"/>
              <a:t>rail</a:t>
            </a:r>
            <a:r>
              <a:rPr lang="de-DE" dirty="0"/>
              <a:t>/</a:t>
            </a:r>
            <a:r>
              <a:rPr lang="de-DE" dirty="0" err="1"/>
              <a:t>road</a:t>
            </a:r>
            <a:r>
              <a:rPr lang="de-DE" dirty="0"/>
              <a:t> links)</a:t>
            </a:r>
          </a:p>
          <a:p>
            <a:r>
              <a:rPr lang="de-DE" dirty="0"/>
              <a:t>Air Navigation Services (ANS): The </a:t>
            </a:r>
            <a:r>
              <a:rPr lang="de-DE" dirty="0" err="1"/>
              <a:t>technology</a:t>
            </a:r>
            <a:r>
              <a:rPr lang="de-DE" dirty="0"/>
              <a:t> </a:t>
            </a:r>
            <a:r>
              <a:rPr lang="de-DE" dirty="0" err="1"/>
              <a:t>managing</a:t>
            </a:r>
            <a:r>
              <a:rPr lang="de-DE" dirty="0"/>
              <a:t> </a:t>
            </a:r>
            <a:r>
              <a:rPr lang="de-DE" dirty="0" err="1"/>
              <a:t>the</a:t>
            </a:r>
            <a:r>
              <a:rPr lang="de-DE" dirty="0"/>
              <a:t> safe </a:t>
            </a:r>
            <a:r>
              <a:rPr lang="de-DE" dirty="0" err="1"/>
              <a:t>flow</a:t>
            </a:r>
            <a:r>
              <a:rPr lang="de-DE" dirty="0"/>
              <a:t> </a:t>
            </a:r>
            <a:r>
              <a:rPr lang="de-DE" dirty="0" err="1"/>
              <a:t>of</a:t>
            </a:r>
            <a:r>
              <a:rPr lang="de-DE" dirty="0"/>
              <a:t> </a:t>
            </a:r>
            <a:r>
              <a:rPr lang="de-DE" dirty="0" err="1"/>
              <a:t>aircraft</a:t>
            </a:r>
            <a:r>
              <a:rPr lang="de-DE" dirty="0"/>
              <a:t> </a:t>
            </a:r>
            <a:r>
              <a:rPr lang="de-DE" dirty="0" err="1"/>
              <a:t>through</a:t>
            </a:r>
            <a:r>
              <a:rPr lang="de-DE" dirty="0"/>
              <a:t> </a:t>
            </a:r>
            <a:r>
              <a:rPr lang="de-DE" dirty="0" err="1"/>
              <a:t>airspace</a:t>
            </a:r>
            <a:endParaRPr lang="de-DE" dirty="0"/>
          </a:p>
          <a:p>
            <a:endParaRPr lang="de-DE" dirty="0"/>
          </a:p>
          <a:p>
            <a:endParaRPr lang="de-DE" dirty="0"/>
          </a:p>
        </p:txBody>
      </p:sp>
      <p:pic>
        <p:nvPicPr>
          <p:cNvPr id="5" name="Grafik 4">
            <a:extLst>
              <a:ext uri="{FF2B5EF4-FFF2-40B4-BE49-F238E27FC236}">
                <a16:creationId xmlns:a16="http://schemas.microsoft.com/office/drawing/2014/main" id="{0B0EF129-D93E-208C-B3E2-8FE2AD1964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3075" y="1386842"/>
            <a:ext cx="4564565" cy="4194692"/>
          </a:xfrm>
          <a:prstGeom prst="rect">
            <a:avLst/>
          </a:prstGeom>
        </p:spPr>
      </p:pic>
      <p:sp>
        <p:nvSpPr>
          <p:cNvPr id="6" name="Textfeld 5">
            <a:extLst>
              <a:ext uri="{FF2B5EF4-FFF2-40B4-BE49-F238E27FC236}">
                <a16:creationId xmlns:a16="http://schemas.microsoft.com/office/drawing/2014/main" id="{690794B9-344F-1C15-B4D9-7423C95A4CAB}"/>
              </a:ext>
            </a:extLst>
          </p:cNvPr>
          <p:cNvSpPr txBox="1"/>
          <p:nvPr/>
        </p:nvSpPr>
        <p:spPr>
          <a:xfrm>
            <a:off x="7393075" y="5068996"/>
            <a:ext cx="213520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5: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488119828"/>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EF9BB-7619-D704-2A5F-5083C835C3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11AF65-7C5C-B92B-07C5-974DE4B2D7A0}"/>
              </a:ext>
            </a:extLst>
          </p:cNvPr>
          <p:cNvSpPr>
            <a:spLocks noGrp="1"/>
          </p:cNvSpPr>
          <p:nvPr>
            <p:ph type="title"/>
          </p:nvPr>
        </p:nvSpPr>
        <p:spPr/>
        <p:txBody>
          <a:bodyPr/>
          <a:lstStyle/>
          <a:p>
            <a:r>
              <a:rPr lang="en-GB" noProof="1"/>
              <a:t>Overview</a:t>
            </a:r>
          </a:p>
        </p:txBody>
      </p:sp>
      <p:sp>
        <p:nvSpPr>
          <p:cNvPr id="3" name="Text Placeholder 2">
            <a:extLst>
              <a:ext uri="{FF2B5EF4-FFF2-40B4-BE49-F238E27FC236}">
                <a16:creationId xmlns:a16="http://schemas.microsoft.com/office/drawing/2014/main" id="{D90601DE-1F6C-32EB-B16B-385D7686BC1F}"/>
              </a:ext>
            </a:extLst>
          </p:cNvPr>
          <p:cNvSpPr>
            <a:spLocks noGrp="1"/>
          </p:cNvSpPr>
          <p:nvPr>
            <p:ph type="body" sz="half" idx="1"/>
          </p:nvPr>
        </p:nvSpPr>
        <p:spPr/>
        <p:txBody>
          <a:bodyPr>
            <a:normAutofit/>
          </a:bodyPr>
          <a:lstStyle/>
          <a:p>
            <a:pPr marL="0" indent="0">
              <a:buNone/>
            </a:pPr>
            <a:r>
              <a:rPr lang="en-GB" noProof="1"/>
              <a:t>Basic Terms and Definitions</a:t>
            </a:r>
          </a:p>
          <a:p>
            <a:pPr marL="0" indent="0">
              <a:buNone/>
            </a:pPr>
            <a:r>
              <a:rPr lang="en-GB" noProof="1"/>
              <a:t>The Nine Freedoms of Air Transport</a:t>
            </a:r>
          </a:p>
          <a:p>
            <a:pPr marL="0" indent="0">
              <a:buNone/>
            </a:pPr>
            <a:r>
              <a:rPr lang="en-GB" noProof="1"/>
              <a:t>Economic and Societal Significance</a:t>
            </a:r>
          </a:p>
          <a:p>
            <a:pPr marL="0" indent="0">
              <a:buNone/>
            </a:pPr>
            <a:r>
              <a:rPr lang="en-GB" noProof="1"/>
              <a:t>Aviation Infrastructure</a:t>
            </a:r>
          </a:p>
          <a:p>
            <a:pPr marL="0" indent="0">
              <a:buNone/>
            </a:pPr>
            <a:r>
              <a:rPr lang="en-GB" b="1" noProof="1"/>
              <a:t>Quality Criteria</a:t>
            </a:r>
          </a:p>
          <a:p>
            <a:pPr marL="0" indent="0">
              <a:buNone/>
            </a:pPr>
            <a:r>
              <a:rPr lang="en-GB" noProof="1"/>
              <a:t>Challenges, Advantages and Environmental Impact</a:t>
            </a:r>
          </a:p>
          <a:p>
            <a:pPr marL="0" indent="0">
              <a:buNone/>
            </a:pPr>
            <a:r>
              <a:rPr lang="en-GB" noProof="1"/>
              <a:t>Future Trends</a:t>
            </a:r>
          </a:p>
        </p:txBody>
      </p:sp>
    </p:spTree>
    <p:extLst>
      <p:ext uri="{BB962C8B-B14F-4D97-AF65-F5344CB8AC3E}">
        <p14:creationId xmlns:p14="http://schemas.microsoft.com/office/powerpoint/2010/main" val="2446342744"/>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64326F-5173-671B-67F0-052E0F3A7543}"/>
              </a:ext>
            </a:extLst>
          </p:cNvPr>
          <p:cNvSpPr>
            <a:spLocks noGrp="1"/>
          </p:cNvSpPr>
          <p:nvPr>
            <p:ph type="title"/>
          </p:nvPr>
        </p:nvSpPr>
        <p:spPr/>
        <p:txBody>
          <a:bodyPr/>
          <a:lstStyle/>
          <a:p>
            <a:r>
              <a:rPr lang="de-DE" dirty="0"/>
              <a:t>Quality </a:t>
            </a:r>
            <a:r>
              <a:rPr lang="de-DE" dirty="0" err="1"/>
              <a:t>Criteria</a:t>
            </a:r>
            <a:endParaRPr lang="de-DE" dirty="0"/>
          </a:p>
        </p:txBody>
      </p:sp>
      <p:sp>
        <p:nvSpPr>
          <p:cNvPr id="3" name="Textplatzhalter 2">
            <a:extLst>
              <a:ext uri="{FF2B5EF4-FFF2-40B4-BE49-F238E27FC236}">
                <a16:creationId xmlns:a16="http://schemas.microsoft.com/office/drawing/2014/main" id="{A16A124F-A2AB-553E-F5B5-EE1C2FE8DB6B}"/>
              </a:ext>
            </a:extLst>
          </p:cNvPr>
          <p:cNvSpPr>
            <a:spLocks noGrp="1"/>
          </p:cNvSpPr>
          <p:nvPr>
            <p:ph type="body" sz="half" idx="1"/>
          </p:nvPr>
        </p:nvSpPr>
        <p:spPr/>
        <p:txBody>
          <a:bodyPr>
            <a:normAutofit/>
          </a:bodyPr>
          <a:lstStyle/>
          <a:p>
            <a:r>
              <a:rPr lang="de-DE" dirty="0"/>
              <a:t>Connectivity: The </a:t>
            </a:r>
            <a:r>
              <a:rPr lang="de-DE" dirty="0" err="1"/>
              <a:t>number</a:t>
            </a:r>
            <a:r>
              <a:rPr lang="de-DE" dirty="0"/>
              <a:t> </a:t>
            </a:r>
            <a:r>
              <a:rPr lang="de-DE" dirty="0" err="1"/>
              <a:t>of</a:t>
            </a:r>
            <a:r>
              <a:rPr lang="de-DE" dirty="0"/>
              <a:t> </a:t>
            </a:r>
            <a:r>
              <a:rPr lang="de-DE" dirty="0" err="1"/>
              <a:t>destinations</a:t>
            </a:r>
            <a:r>
              <a:rPr lang="de-DE" dirty="0"/>
              <a:t> </a:t>
            </a:r>
            <a:r>
              <a:rPr lang="de-DE" dirty="0" err="1"/>
              <a:t>reachable</a:t>
            </a:r>
            <a:r>
              <a:rPr lang="de-DE" dirty="0"/>
              <a:t> </a:t>
            </a:r>
            <a:r>
              <a:rPr lang="de-DE" dirty="0" err="1"/>
              <a:t>from</a:t>
            </a:r>
            <a:r>
              <a:rPr lang="de-DE" dirty="0"/>
              <a:t> a </a:t>
            </a:r>
            <a:r>
              <a:rPr lang="de-DE" dirty="0" err="1"/>
              <a:t>specific</a:t>
            </a:r>
            <a:r>
              <a:rPr lang="de-DE" dirty="0"/>
              <a:t> </a:t>
            </a:r>
            <a:r>
              <a:rPr lang="de-DE" dirty="0" err="1"/>
              <a:t>point</a:t>
            </a:r>
            <a:endParaRPr lang="de-DE" dirty="0"/>
          </a:p>
          <a:p>
            <a:r>
              <a:rPr lang="de-DE" dirty="0"/>
              <a:t>Total Travel Time: </a:t>
            </a:r>
            <a:r>
              <a:rPr lang="de-DE" dirty="0" err="1"/>
              <a:t>Including</a:t>
            </a:r>
            <a:r>
              <a:rPr lang="de-DE" dirty="0"/>
              <a:t> </a:t>
            </a:r>
            <a:r>
              <a:rPr lang="de-DE" dirty="0" err="1"/>
              <a:t>ground</a:t>
            </a:r>
            <a:r>
              <a:rPr lang="de-DE" dirty="0"/>
              <a:t> </a:t>
            </a:r>
            <a:r>
              <a:rPr lang="de-DE" dirty="0" err="1"/>
              <a:t>access</a:t>
            </a:r>
            <a:r>
              <a:rPr lang="de-DE" dirty="0"/>
              <a:t> and </a:t>
            </a:r>
            <a:r>
              <a:rPr lang="de-DE" dirty="0" err="1"/>
              <a:t>security</a:t>
            </a:r>
            <a:r>
              <a:rPr lang="de-DE" dirty="0"/>
              <a:t> </a:t>
            </a:r>
            <a:r>
              <a:rPr lang="de-DE" dirty="0" err="1"/>
              <a:t>processing</a:t>
            </a:r>
            <a:endParaRPr lang="de-DE" dirty="0"/>
          </a:p>
          <a:p>
            <a:r>
              <a:rPr lang="de-DE" dirty="0" err="1"/>
              <a:t>Safety</a:t>
            </a:r>
            <a:r>
              <a:rPr lang="de-DE" dirty="0"/>
              <a:t> &amp; Security: </a:t>
            </a:r>
            <a:r>
              <a:rPr lang="de-DE" dirty="0" err="1"/>
              <a:t>Rigorous</a:t>
            </a:r>
            <a:r>
              <a:rPr lang="de-DE" dirty="0"/>
              <a:t> global </a:t>
            </a:r>
            <a:r>
              <a:rPr lang="de-DE" dirty="0" err="1"/>
              <a:t>standards</a:t>
            </a:r>
            <a:r>
              <a:rPr lang="de-DE" dirty="0"/>
              <a:t> </a:t>
            </a:r>
            <a:r>
              <a:rPr lang="de-DE" dirty="0" err="1"/>
              <a:t>to</a:t>
            </a:r>
            <a:r>
              <a:rPr lang="de-DE" dirty="0"/>
              <a:t> </a:t>
            </a:r>
            <a:r>
              <a:rPr lang="de-DE" dirty="0" err="1"/>
              <a:t>minimize</a:t>
            </a:r>
            <a:r>
              <a:rPr lang="de-DE" dirty="0"/>
              <a:t> </a:t>
            </a:r>
            <a:r>
              <a:rPr lang="de-DE" dirty="0" err="1"/>
              <a:t>risk</a:t>
            </a:r>
            <a:endParaRPr lang="de-DE" dirty="0"/>
          </a:p>
          <a:p>
            <a:r>
              <a:rPr lang="de-DE" dirty="0" err="1"/>
              <a:t>Reliability</a:t>
            </a:r>
            <a:r>
              <a:rPr lang="de-DE" dirty="0"/>
              <a:t>: Departure/</a:t>
            </a:r>
            <a:r>
              <a:rPr lang="de-DE" dirty="0" err="1"/>
              <a:t>arrival</a:t>
            </a:r>
            <a:r>
              <a:rPr lang="de-DE" dirty="0"/>
              <a:t> </a:t>
            </a:r>
            <a:r>
              <a:rPr lang="de-DE" dirty="0" err="1"/>
              <a:t>punctuality</a:t>
            </a:r>
            <a:endParaRPr lang="de-DE" dirty="0"/>
          </a:p>
        </p:txBody>
      </p:sp>
    </p:spTree>
    <p:extLst>
      <p:ext uri="{BB962C8B-B14F-4D97-AF65-F5344CB8AC3E}">
        <p14:creationId xmlns:p14="http://schemas.microsoft.com/office/powerpoint/2010/main" val="190556143"/>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2D18C-6078-050C-E4B9-792F59B3B5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C5BEF4-4351-BDD6-2C6C-AA5D3173F0FC}"/>
              </a:ext>
            </a:extLst>
          </p:cNvPr>
          <p:cNvSpPr>
            <a:spLocks noGrp="1"/>
          </p:cNvSpPr>
          <p:nvPr>
            <p:ph type="title"/>
          </p:nvPr>
        </p:nvSpPr>
        <p:spPr/>
        <p:txBody>
          <a:bodyPr/>
          <a:lstStyle/>
          <a:p>
            <a:r>
              <a:rPr lang="en-GB" noProof="1"/>
              <a:t>Overview</a:t>
            </a:r>
          </a:p>
        </p:txBody>
      </p:sp>
      <p:sp>
        <p:nvSpPr>
          <p:cNvPr id="3" name="Text Placeholder 2">
            <a:extLst>
              <a:ext uri="{FF2B5EF4-FFF2-40B4-BE49-F238E27FC236}">
                <a16:creationId xmlns:a16="http://schemas.microsoft.com/office/drawing/2014/main" id="{85608139-F096-81AE-B9C3-472025F19E2E}"/>
              </a:ext>
            </a:extLst>
          </p:cNvPr>
          <p:cNvSpPr>
            <a:spLocks noGrp="1"/>
          </p:cNvSpPr>
          <p:nvPr>
            <p:ph type="body" sz="half" idx="1"/>
          </p:nvPr>
        </p:nvSpPr>
        <p:spPr/>
        <p:txBody>
          <a:bodyPr>
            <a:normAutofit/>
          </a:bodyPr>
          <a:lstStyle/>
          <a:p>
            <a:pPr marL="0" indent="0">
              <a:buNone/>
            </a:pPr>
            <a:r>
              <a:rPr lang="en-GB" noProof="1"/>
              <a:t>Basic Terms and Definitions</a:t>
            </a:r>
          </a:p>
          <a:p>
            <a:pPr marL="0" indent="0">
              <a:buNone/>
            </a:pPr>
            <a:r>
              <a:rPr lang="en-GB" noProof="1"/>
              <a:t>The Nine Freedoms of Air Transport</a:t>
            </a:r>
          </a:p>
          <a:p>
            <a:pPr marL="0" indent="0">
              <a:buNone/>
            </a:pPr>
            <a:r>
              <a:rPr lang="en-GB" noProof="1"/>
              <a:t>Economic and Societal Significance</a:t>
            </a:r>
          </a:p>
          <a:p>
            <a:pPr marL="0" indent="0">
              <a:buNone/>
            </a:pPr>
            <a:r>
              <a:rPr lang="en-GB" noProof="1"/>
              <a:t>Aviation Infrastructure</a:t>
            </a:r>
          </a:p>
          <a:p>
            <a:pPr marL="0" indent="0">
              <a:buNone/>
            </a:pPr>
            <a:r>
              <a:rPr lang="en-GB" noProof="1"/>
              <a:t>Quality Criteria</a:t>
            </a:r>
          </a:p>
          <a:p>
            <a:pPr marL="0" indent="0">
              <a:buNone/>
            </a:pPr>
            <a:r>
              <a:rPr lang="en-GB" b="1" noProof="1"/>
              <a:t>Challenges, Advantages and Environmental Impact</a:t>
            </a:r>
          </a:p>
          <a:p>
            <a:pPr marL="0" indent="0">
              <a:buNone/>
            </a:pPr>
            <a:r>
              <a:rPr lang="en-GB" noProof="1"/>
              <a:t>Future Trends</a:t>
            </a:r>
          </a:p>
        </p:txBody>
      </p:sp>
    </p:spTree>
    <p:extLst>
      <p:ext uri="{BB962C8B-B14F-4D97-AF65-F5344CB8AC3E}">
        <p14:creationId xmlns:p14="http://schemas.microsoft.com/office/powerpoint/2010/main" val="3829562191"/>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F79802-744C-FD21-231B-C09DD8898E16}"/>
              </a:ext>
            </a:extLst>
          </p:cNvPr>
          <p:cNvSpPr>
            <a:spLocks noGrp="1"/>
          </p:cNvSpPr>
          <p:nvPr>
            <p:ph type="title"/>
          </p:nvPr>
        </p:nvSpPr>
        <p:spPr/>
        <p:txBody>
          <a:bodyPr/>
          <a:lstStyle/>
          <a:p>
            <a:r>
              <a:rPr lang="de-DE" dirty="0"/>
              <a:t>Environmental Impact</a:t>
            </a:r>
          </a:p>
        </p:txBody>
      </p:sp>
      <p:sp>
        <p:nvSpPr>
          <p:cNvPr id="3" name="Textplatzhalter 2">
            <a:extLst>
              <a:ext uri="{FF2B5EF4-FFF2-40B4-BE49-F238E27FC236}">
                <a16:creationId xmlns:a16="http://schemas.microsoft.com/office/drawing/2014/main" id="{E6A4D927-E5B8-AB80-E6AE-640D598441FB}"/>
              </a:ext>
            </a:extLst>
          </p:cNvPr>
          <p:cNvSpPr>
            <a:spLocks noGrp="1"/>
          </p:cNvSpPr>
          <p:nvPr>
            <p:ph type="body" sz="half" idx="1"/>
          </p:nvPr>
        </p:nvSpPr>
        <p:spPr/>
        <p:txBody>
          <a:bodyPr>
            <a:normAutofit lnSpcReduction="10000"/>
          </a:bodyPr>
          <a:lstStyle/>
          <a:p>
            <a:r>
              <a:rPr lang="de-DE" dirty="0"/>
              <a:t>Carbon Footprint: Aviation </a:t>
            </a:r>
            <a:r>
              <a:rPr lang="de-DE" dirty="0" err="1"/>
              <a:t>contributes</a:t>
            </a:r>
            <a:r>
              <a:rPr lang="de-DE" dirty="0"/>
              <a:t> </a:t>
            </a:r>
            <a:r>
              <a:rPr lang="de-DE" dirty="0" err="1"/>
              <a:t>roughly</a:t>
            </a:r>
            <a:r>
              <a:rPr lang="de-DE" dirty="0"/>
              <a:t> 2-3% </a:t>
            </a:r>
            <a:r>
              <a:rPr lang="de-DE" dirty="0" err="1"/>
              <a:t>of</a:t>
            </a:r>
            <a:r>
              <a:rPr lang="de-DE" dirty="0"/>
              <a:t> global CO2 </a:t>
            </a:r>
            <a:r>
              <a:rPr lang="de-DE" dirty="0" err="1"/>
              <a:t>emissions</a:t>
            </a:r>
            <a:endParaRPr lang="de-DE" dirty="0"/>
          </a:p>
          <a:p>
            <a:r>
              <a:rPr lang="de-DE" dirty="0" err="1"/>
              <a:t>Emissions</a:t>
            </a:r>
            <a:r>
              <a:rPr lang="de-DE" dirty="0"/>
              <a:t> per passenger-km </a:t>
            </a:r>
            <a:r>
              <a:rPr lang="de-DE" dirty="0" err="1"/>
              <a:t>are</a:t>
            </a:r>
            <a:r>
              <a:rPr lang="de-DE" dirty="0"/>
              <a:t> </a:t>
            </a:r>
            <a:r>
              <a:rPr lang="de-DE" dirty="0" err="1"/>
              <a:t>higher</a:t>
            </a:r>
            <a:r>
              <a:rPr lang="de-DE" dirty="0"/>
              <a:t> </a:t>
            </a:r>
            <a:r>
              <a:rPr lang="de-DE" dirty="0" err="1"/>
              <a:t>than</a:t>
            </a:r>
            <a:r>
              <a:rPr lang="de-DE" dirty="0"/>
              <a:t> </a:t>
            </a:r>
            <a:r>
              <a:rPr lang="de-DE" dirty="0" err="1"/>
              <a:t>those</a:t>
            </a:r>
            <a:r>
              <a:rPr lang="de-DE" dirty="0"/>
              <a:t> </a:t>
            </a:r>
            <a:r>
              <a:rPr lang="de-DE" dirty="0" err="1"/>
              <a:t>of</a:t>
            </a:r>
            <a:r>
              <a:rPr lang="de-DE" dirty="0"/>
              <a:t> </a:t>
            </a:r>
            <a:r>
              <a:rPr lang="de-DE" dirty="0" err="1"/>
              <a:t>rail</a:t>
            </a:r>
            <a:r>
              <a:rPr lang="de-DE" dirty="0"/>
              <a:t> </a:t>
            </a:r>
            <a:r>
              <a:rPr lang="de-DE" dirty="0" err="1"/>
              <a:t>or</a:t>
            </a:r>
            <a:r>
              <a:rPr lang="de-DE" dirty="0"/>
              <a:t> </a:t>
            </a:r>
            <a:r>
              <a:rPr lang="de-DE" dirty="0" err="1"/>
              <a:t>road</a:t>
            </a:r>
            <a:r>
              <a:rPr lang="de-DE" dirty="0"/>
              <a:t> </a:t>
            </a:r>
            <a:r>
              <a:rPr lang="de-DE" dirty="0" err="1"/>
              <a:t>transport</a:t>
            </a:r>
            <a:r>
              <a:rPr lang="de-DE" dirty="0"/>
              <a:t> </a:t>
            </a:r>
          </a:p>
          <a:p>
            <a:r>
              <a:rPr lang="de-DE" dirty="0"/>
              <a:t>Non-CO2 </a:t>
            </a:r>
            <a:r>
              <a:rPr lang="de-DE" dirty="0" err="1"/>
              <a:t>Effects</a:t>
            </a:r>
            <a:r>
              <a:rPr lang="de-DE" dirty="0"/>
              <a:t>: </a:t>
            </a:r>
            <a:r>
              <a:rPr lang="de-DE" dirty="0" err="1"/>
              <a:t>Contrails</a:t>
            </a:r>
            <a:r>
              <a:rPr lang="de-DE" dirty="0"/>
              <a:t> and </a:t>
            </a:r>
            <a:r>
              <a:rPr lang="de-DE" dirty="0" err="1"/>
              <a:t>nitrogen</a:t>
            </a:r>
            <a:r>
              <a:rPr lang="de-DE" dirty="0"/>
              <a:t> </a:t>
            </a:r>
            <a:r>
              <a:rPr lang="de-DE" dirty="0" err="1"/>
              <a:t>oxides</a:t>
            </a:r>
            <a:r>
              <a:rPr lang="de-DE" dirty="0"/>
              <a:t> (NO</a:t>
            </a:r>
            <a:r>
              <a:rPr lang="de-DE" baseline="-25000" dirty="0"/>
              <a:t>X</a:t>
            </a:r>
            <a:r>
              <a:rPr lang="de-DE" dirty="0"/>
              <a:t>) also </a:t>
            </a:r>
            <a:r>
              <a:rPr lang="de-DE" dirty="0" err="1"/>
              <a:t>contribute</a:t>
            </a:r>
            <a:r>
              <a:rPr lang="de-DE" dirty="0"/>
              <a:t> </a:t>
            </a:r>
            <a:r>
              <a:rPr lang="de-DE" dirty="0" err="1"/>
              <a:t>to</a:t>
            </a:r>
            <a:r>
              <a:rPr lang="de-DE" dirty="0"/>
              <a:t> </a:t>
            </a:r>
            <a:r>
              <a:rPr lang="de-DE" dirty="0" err="1"/>
              <a:t>climate</a:t>
            </a:r>
            <a:r>
              <a:rPr lang="de-DE" dirty="0"/>
              <a:t> </a:t>
            </a:r>
            <a:r>
              <a:rPr lang="de-DE" dirty="0" err="1"/>
              <a:t>warming</a:t>
            </a:r>
            <a:endParaRPr lang="de-DE" dirty="0"/>
          </a:p>
          <a:p>
            <a:r>
              <a:rPr lang="de-DE" dirty="0"/>
              <a:t>Mitigation: </a:t>
            </a:r>
            <a:r>
              <a:rPr lang="de-DE" dirty="0" err="1"/>
              <a:t>Sustainable</a:t>
            </a:r>
            <a:r>
              <a:rPr lang="de-DE" dirty="0"/>
              <a:t> Aviation Fuel (SAF), </a:t>
            </a:r>
            <a:r>
              <a:rPr lang="de-DE" dirty="0" err="1"/>
              <a:t>fleet</a:t>
            </a:r>
            <a:r>
              <a:rPr lang="de-DE" dirty="0"/>
              <a:t> </a:t>
            </a:r>
            <a:r>
              <a:rPr lang="de-DE" dirty="0" err="1"/>
              <a:t>renewal</a:t>
            </a:r>
            <a:r>
              <a:rPr lang="de-DE" dirty="0"/>
              <a:t> (</a:t>
            </a:r>
            <a:r>
              <a:rPr lang="de-DE" dirty="0" err="1"/>
              <a:t>more</a:t>
            </a:r>
            <a:r>
              <a:rPr lang="de-DE" dirty="0"/>
              <a:t> </a:t>
            </a:r>
            <a:r>
              <a:rPr lang="de-DE" dirty="0" err="1"/>
              <a:t>efficient</a:t>
            </a:r>
            <a:r>
              <a:rPr lang="de-DE" dirty="0"/>
              <a:t> </a:t>
            </a:r>
            <a:r>
              <a:rPr lang="de-DE" dirty="0" err="1"/>
              <a:t>engines</a:t>
            </a:r>
            <a:r>
              <a:rPr lang="de-DE" dirty="0"/>
              <a:t>), and </a:t>
            </a:r>
            <a:r>
              <a:rPr lang="de-DE" dirty="0" err="1"/>
              <a:t>carbon</a:t>
            </a:r>
            <a:r>
              <a:rPr lang="de-DE" dirty="0"/>
              <a:t> </a:t>
            </a:r>
            <a:r>
              <a:rPr lang="de-DE" dirty="0" err="1"/>
              <a:t>offsetting</a:t>
            </a:r>
            <a:r>
              <a:rPr lang="de-DE" dirty="0"/>
              <a:t> (CORSIA)</a:t>
            </a:r>
          </a:p>
          <a:p>
            <a:r>
              <a:rPr lang="de-DE" dirty="0"/>
              <a:t>Noise </a:t>
            </a:r>
            <a:r>
              <a:rPr lang="de-DE" dirty="0" err="1"/>
              <a:t>pollution</a:t>
            </a:r>
            <a:r>
              <a:rPr lang="de-DE" dirty="0"/>
              <a:t>, </a:t>
            </a:r>
            <a:r>
              <a:rPr lang="de-DE" dirty="0" err="1"/>
              <a:t>land</a:t>
            </a:r>
            <a:r>
              <a:rPr lang="de-DE" dirty="0"/>
              <a:t> </a:t>
            </a:r>
            <a:r>
              <a:rPr lang="de-DE" dirty="0" err="1"/>
              <a:t>use</a:t>
            </a:r>
            <a:r>
              <a:rPr lang="de-DE" dirty="0"/>
              <a:t> </a:t>
            </a:r>
            <a:r>
              <a:rPr lang="de-DE" dirty="0" err="1"/>
              <a:t>around</a:t>
            </a:r>
            <a:r>
              <a:rPr lang="de-DE" dirty="0"/>
              <a:t> </a:t>
            </a:r>
            <a:r>
              <a:rPr lang="de-DE" dirty="0" err="1"/>
              <a:t>airports</a:t>
            </a:r>
            <a:endParaRPr lang="de-DE" dirty="0"/>
          </a:p>
        </p:txBody>
      </p:sp>
    </p:spTree>
    <p:extLst>
      <p:ext uri="{BB962C8B-B14F-4D97-AF65-F5344CB8AC3E}">
        <p14:creationId xmlns:p14="http://schemas.microsoft.com/office/powerpoint/2010/main" val="3815093832"/>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E3EBA0-33A3-2788-1AA7-FCEF06AEED10}"/>
              </a:ext>
            </a:extLst>
          </p:cNvPr>
          <p:cNvSpPr>
            <a:spLocks noGrp="1"/>
          </p:cNvSpPr>
          <p:nvPr>
            <p:ph type="title"/>
          </p:nvPr>
        </p:nvSpPr>
        <p:spPr>
          <a:xfrm>
            <a:off x="603252" y="539751"/>
            <a:ext cx="6222849" cy="717551"/>
          </a:xfrm>
        </p:spPr>
        <p:txBody>
          <a:bodyPr/>
          <a:lstStyle/>
          <a:p>
            <a:r>
              <a:rPr lang="de-DE" dirty="0"/>
              <a:t>Advantages </a:t>
            </a:r>
            <a:r>
              <a:rPr lang="de-DE" dirty="0" err="1"/>
              <a:t>of</a:t>
            </a:r>
            <a:r>
              <a:rPr lang="de-DE" dirty="0"/>
              <a:t> Air Transport</a:t>
            </a:r>
          </a:p>
        </p:txBody>
      </p:sp>
      <p:sp>
        <p:nvSpPr>
          <p:cNvPr id="3" name="Textplatzhalter 2">
            <a:extLst>
              <a:ext uri="{FF2B5EF4-FFF2-40B4-BE49-F238E27FC236}">
                <a16:creationId xmlns:a16="http://schemas.microsoft.com/office/drawing/2014/main" id="{13D57206-9BFF-FF1C-3E63-448DC67D1F0F}"/>
              </a:ext>
            </a:extLst>
          </p:cNvPr>
          <p:cNvSpPr>
            <a:spLocks noGrp="1"/>
          </p:cNvSpPr>
          <p:nvPr>
            <p:ph type="body" sz="half" idx="1"/>
          </p:nvPr>
        </p:nvSpPr>
        <p:spPr/>
        <p:txBody>
          <a:bodyPr>
            <a:normAutofit/>
          </a:bodyPr>
          <a:lstStyle/>
          <a:p>
            <a:r>
              <a:rPr lang="de-DE" dirty="0" err="1"/>
              <a:t>very</a:t>
            </a:r>
            <a:r>
              <a:rPr lang="de-DE" dirty="0"/>
              <a:t> high </a:t>
            </a:r>
            <a:r>
              <a:rPr lang="de-DE" dirty="0" err="1"/>
              <a:t>speed</a:t>
            </a:r>
            <a:endParaRPr lang="de-DE" dirty="0"/>
          </a:p>
          <a:p>
            <a:r>
              <a:rPr lang="de-DE" dirty="0"/>
              <a:t>global </a:t>
            </a:r>
            <a:r>
              <a:rPr lang="de-DE" dirty="0" err="1"/>
              <a:t>connectivity</a:t>
            </a:r>
            <a:endParaRPr lang="de-DE" dirty="0"/>
          </a:p>
          <a:p>
            <a:r>
              <a:rPr lang="de-DE" dirty="0"/>
              <a:t>essential </a:t>
            </a:r>
            <a:r>
              <a:rPr lang="de-DE" dirty="0" err="1"/>
              <a:t>for</a:t>
            </a:r>
            <a:r>
              <a:rPr lang="de-DE" dirty="0"/>
              <a:t> remote </a:t>
            </a:r>
            <a:r>
              <a:rPr lang="de-DE" dirty="0" err="1"/>
              <a:t>regions</a:t>
            </a:r>
            <a:endParaRPr lang="de-DE" dirty="0"/>
          </a:p>
        </p:txBody>
      </p:sp>
      <p:pic>
        <p:nvPicPr>
          <p:cNvPr id="5" name="Grafik 4">
            <a:extLst>
              <a:ext uri="{FF2B5EF4-FFF2-40B4-BE49-F238E27FC236}">
                <a16:creationId xmlns:a16="http://schemas.microsoft.com/office/drawing/2014/main" id="{9D097F93-44D0-CB2B-BEB3-8736038201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46622" y="3429000"/>
            <a:ext cx="7772400" cy="3461984"/>
          </a:xfrm>
          <a:prstGeom prst="rect">
            <a:avLst/>
          </a:prstGeom>
        </p:spPr>
      </p:pic>
      <p:sp>
        <p:nvSpPr>
          <p:cNvPr id="6" name="Textfeld 5">
            <a:extLst>
              <a:ext uri="{FF2B5EF4-FFF2-40B4-BE49-F238E27FC236}">
                <a16:creationId xmlns:a16="http://schemas.microsoft.com/office/drawing/2014/main" id="{E7BE16B9-1688-6163-FE81-A1AB07EF1659}"/>
              </a:ext>
            </a:extLst>
          </p:cNvPr>
          <p:cNvSpPr txBox="1"/>
          <p:nvPr/>
        </p:nvSpPr>
        <p:spPr>
          <a:xfrm>
            <a:off x="3238987" y="5771580"/>
            <a:ext cx="213520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6: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706857916"/>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D64470-3EB8-B66A-B5FC-53DD151368EA}"/>
              </a:ext>
            </a:extLst>
          </p:cNvPr>
          <p:cNvSpPr>
            <a:spLocks noGrp="1"/>
          </p:cNvSpPr>
          <p:nvPr>
            <p:ph type="title"/>
          </p:nvPr>
        </p:nvSpPr>
        <p:spPr/>
        <p:txBody>
          <a:bodyPr/>
          <a:lstStyle/>
          <a:p>
            <a:r>
              <a:rPr lang="de-DE" dirty="0" err="1"/>
              <a:t>Limitations</a:t>
            </a:r>
            <a:endParaRPr lang="de-DE" dirty="0"/>
          </a:p>
        </p:txBody>
      </p:sp>
      <p:sp>
        <p:nvSpPr>
          <p:cNvPr id="3" name="Textplatzhalter 2">
            <a:extLst>
              <a:ext uri="{FF2B5EF4-FFF2-40B4-BE49-F238E27FC236}">
                <a16:creationId xmlns:a16="http://schemas.microsoft.com/office/drawing/2014/main" id="{B5F53EB4-EC3A-3271-E6C6-D75A50E457FA}"/>
              </a:ext>
            </a:extLst>
          </p:cNvPr>
          <p:cNvSpPr>
            <a:spLocks noGrp="1"/>
          </p:cNvSpPr>
          <p:nvPr>
            <p:ph type="body" sz="half" idx="1"/>
          </p:nvPr>
        </p:nvSpPr>
        <p:spPr>
          <a:xfrm>
            <a:off x="970201" y="1259249"/>
            <a:ext cx="8807980" cy="5059521"/>
          </a:xfrm>
        </p:spPr>
        <p:txBody>
          <a:bodyPr>
            <a:normAutofit/>
          </a:bodyPr>
          <a:lstStyle/>
          <a:p>
            <a:r>
              <a:rPr lang="de-DE" dirty="0"/>
              <a:t>high </a:t>
            </a:r>
            <a:r>
              <a:rPr lang="de-DE" dirty="0" err="1"/>
              <a:t>cost</a:t>
            </a:r>
            <a:endParaRPr lang="de-DE" dirty="0"/>
          </a:p>
          <a:p>
            <a:r>
              <a:rPr lang="de-DE" dirty="0"/>
              <a:t>high environmental </a:t>
            </a:r>
            <a:r>
              <a:rPr lang="de-DE" dirty="0" err="1"/>
              <a:t>impact</a:t>
            </a:r>
            <a:endParaRPr lang="de-DE" dirty="0"/>
          </a:p>
          <a:p>
            <a:r>
              <a:rPr lang="de-DE" dirty="0" err="1"/>
              <a:t>dependence</a:t>
            </a:r>
            <a:r>
              <a:rPr lang="de-DE" dirty="0"/>
              <a:t> on </a:t>
            </a:r>
            <a:r>
              <a:rPr lang="de-DE" dirty="0" err="1"/>
              <a:t>infrastructure</a:t>
            </a:r>
            <a:r>
              <a:rPr lang="de-DE" dirty="0"/>
              <a:t> (</a:t>
            </a:r>
            <a:r>
              <a:rPr lang="de-DE" dirty="0" err="1"/>
              <a:t>airports</a:t>
            </a:r>
            <a:r>
              <a:rPr lang="de-DE" dirty="0"/>
              <a:t>)</a:t>
            </a:r>
          </a:p>
          <a:p>
            <a:r>
              <a:rPr lang="de-DE" dirty="0" err="1"/>
              <a:t>security</a:t>
            </a:r>
            <a:r>
              <a:rPr lang="de-DE" dirty="0"/>
              <a:t> </a:t>
            </a:r>
            <a:r>
              <a:rPr lang="de-DE" dirty="0" err="1"/>
              <a:t>requirements</a:t>
            </a:r>
            <a:endParaRPr lang="de-DE" dirty="0"/>
          </a:p>
        </p:txBody>
      </p:sp>
      <p:pic>
        <p:nvPicPr>
          <p:cNvPr id="2050" name="Picture 2" descr="The impact of air travel on our climate - atmosfair">
            <a:extLst>
              <a:ext uri="{FF2B5EF4-FFF2-40B4-BE49-F238E27FC236}">
                <a16:creationId xmlns:a16="http://schemas.microsoft.com/office/drawing/2014/main" id="{6560FF9B-69F3-E7E6-E1E3-EE19A33E74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92753" y="3190248"/>
            <a:ext cx="6613451" cy="3584870"/>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E201442F-B701-ED21-8F7D-0AC19919AFB5}"/>
              </a:ext>
            </a:extLst>
          </p:cNvPr>
          <p:cNvSpPr txBox="1"/>
          <p:nvPr/>
        </p:nvSpPr>
        <p:spPr>
          <a:xfrm>
            <a:off x="4425151" y="5916087"/>
            <a:ext cx="213520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7: Atmosfair</a:t>
            </a:r>
          </a:p>
        </p:txBody>
      </p:sp>
    </p:spTree>
    <p:extLst>
      <p:ext uri="{BB962C8B-B14F-4D97-AF65-F5344CB8AC3E}">
        <p14:creationId xmlns:p14="http://schemas.microsoft.com/office/powerpoint/2010/main" val="792269949"/>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AED70C-DBF8-A56E-1DE9-898D254EA298}"/>
              </a:ext>
            </a:extLst>
          </p:cNvPr>
          <p:cNvSpPr>
            <a:spLocks noGrp="1"/>
          </p:cNvSpPr>
          <p:nvPr>
            <p:ph type="title"/>
          </p:nvPr>
        </p:nvSpPr>
        <p:spPr/>
        <p:txBody>
          <a:bodyPr/>
          <a:lstStyle/>
          <a:p>
            <a:r>
              <a:rPr lang="de-DE" dirty="0"/>
              <a:t>Challenges</a:t>
            </a:r>
          </a:p>
        </p:txBody>
      </p:sp>
      <p:sp>
        <p:nvSpPr>
          <p:cNvPr id="3" name="Textplatzhalter 2">
            <a:extLst>
              <a:ext uri="{FF2B5EF4-FFF2-40B4-BE49-F238E27FC236}">
                <a16:creationId xmlns:a16="http://schemas.microsoft.com/office/drawing/2014/main" id="{11AD70F0-65ED-EA0A-93C3-2F38E92895BC}"/>
              </a:ext>
            </a:extLst>
          </p:cNvPr>
          <p:cNvSpPr>
            <a:spLocks noGrp="1"/>
          </p:cNvSpPr>
          <p:nvPr>
            <p:ph type="body" sz="half" idx="1"/>
          </p:nvPr>
        </p:nvSpPr>
        <p:spPr/>
        <p:txBody>
          <a:bodyPr>
            <a:normAutofit/>
          </a:bodyPr>
          <a:lstStyle/>
          <a:p>
            <a:r>
              <a:rPr lang="de-DE" dirty="0" err="1"/>
              <a:t>Decarbonization</a:t>
            </a:r>
            <a:r>
              <a:rPr lang="de-DE" dirty="0"/>
              <a:t>: </a:t>
            </a:r>
            <a:r>
              <a:rPr lang="de-DE" dirty="0" err="1"/>
              <a:t>Difficulty</a:t>
            </a:r>
            <a:r>
              <a:rPr lang="de-DE" dirty="0"/>
              <a:t> in </a:t>
            </a:r>
            <a:r>
              <a:rPr lang="de-DE" dirty="0" err="1"/>
              <a:t>electrifying</a:t>
            </a:r>
            <a:r>
              <a:rPr lang="de-DE" dirty="0"/>
              <a:t> </a:t>
            </a:r>
            <a:r>
              <a:rPr lang="de-DE" dirty="0" err="1"/>
              <a:t>long-haul</a:t>
            </a:r>
            <a:r>
              <a:rPr lang="de-DE" dirty="0"/>
              <a:t> heavy </a:t>
            </a:r>
            <a:r>
              <a:rPr lang="de-DE" dirty="0" err="1"/>
              <a:t>aircraft</a:t>
            </a:r>
            <a:endParaRPr lang="de-DE" dirty="0"/>
          </a:p>
          <a:p>
            <a:r>
              <a:rPr lang="de-DE" dirty="0"/>
              <a:t>Infrastructure Bottlenecks: </a:t>
            </a:r>
            <a:r>
              <a:rPr lang="de-DE" dirty="0" err="1"/>
              <a:t>Congested</a:t>
            </a:r>
            <a:r>
              <a:rPr lang="de-DE" dirty="0"/>
              <a:t> </a:t>
            </a:r>
            <a:r>
              <a:rPr lang="de-DE" dirty="0" err="1"/>
              <a:t>airports</a:t>
            </a:r>
            <a:r>
              <a:rPr lang="de-DE" dirty="0"/>
              <a:t> and </a:t>
            </a:r>
            <a:r>
              <a:rPr lang="de-DE" dirty="0" err="1"/>
              <a:t>inefficient</a:t>
            </a:r>
            <a:r>
              <a:rPr lang="de-DE" dirty="0"/>
              <a:t> </a:t>
            </a:r>
            <a:r>
              <a:rPr lang="de-DE" dirty="0" err="1"/>
              <a:t>airspace</a:t>
            </a:r>
            <a:r>
              <a:rPr lang="de-DE" dirty="0"/>
              <a:t> </a:t>
            </a:r>
            <a:r>
              <a:rPr lang="de-DE" dirty="0" err="1"/>
              <a:t>routing</a:t>
            </a:r>
            <a:endParaRPr lang="de-DE" dirty="0"/>
          </a:p>
          <a:p>
            <a:r>
              <a:rPr lang="de-DE" dirty="0" err="1"/>
              <a:t>Geopolitical</a:t>
            </a:r>
            <a:r>
              <a:rPr lang="de-DE" dirty="0"/>
              <a:t> </a:t>
            </a:r>
            <a:r>
              <a:rPr lang="de-DE" dirty="0" err="1"/>
              <a:t>Restrictions</a:t>
            </a:r>
            <a:endParaRPr lang="de-DE" dirty="0"/>
          </a:p>
          <a:p>
            <a:r>
              <a:rPr lang="de-DE" dirty="0"/>
              <a:t>SAATM (Single African Air Transport Market): The </a:t>
            </a:r>
            <a:r>
              <a:rPr lang="de-DE" dirty="0" err="1"/>
              <a:t>challenge</a:t>
            </a:r>
            <a:r>
              <a:rPr lang="de-DE" dirty="0"/>
              <a:t> </a:t>
            </a:r>
            <a:r>
              <a:rPr lang="de-DE" dirty="0" err="1"/>
              <a:t>of</a:t>
            </a:r>
            <a:r>
              <a:rPr lang="de-DE" dirty="0"/>
              <a:t> </a:t>
            </a:r>
            <a:r>
              <a:rPr lang="de-DE" dirty="0" err="1"/>
              <a:t>liberalizing</a:t>
            </a:r>
            <a:r>
              <a:rPr lang="de-DE" dirty="0"/>
              <a:t> African </a:t>
            </a:r>
            <a:r>
              <a:rPr lang="de-DE" dirty="0" err="1"/>
              <a:t>skies</a:t>
            </a:r>
            <a:r>
              <a:rPr lang="de-DE" dirty="0"/>
              <a:t> </a:t>
            </a:r>
            <a:r>
              <a:rPr lang="de-DE" dirty="0" err="1"/>
              <a:t>to</a:t>
            </a:r>
            <a:r>
              <a:rPr lang="de-DE" dirty="0"/>
              <a:t> </a:t>
            </a:r>
            <a:r>
              <a:rPr lang="de-DE" dirty="0" err="1"/>
              <a:t>lower</a:t>
            </a:r>
            <a:r>
              <a:rPr lang="de-DE" dirty="0"/>
              <a:t> ticket </a:t>
            </a:r>
            <a:r>
              <a:rPr lang="de-DE" dirty="0" err="1"/>
              <a:t>prices</a:t>
            </a:r>
            <a:r>
              <a:rPr lang="de-DE" dirty="0"/>
              <a:t> and </a:t>
            </a:r>
            <a:r>
              <a:rPr lang="de-DE" dirty="0" err="1"/>
              <a:t>increase</a:t>
            </a:r>
            <a:r>
              <a:rPr lang="de-DE" dirty="0"/>
              <a:t> intra-African </a:t>
            </a:r>
            <a:r>
              <a:rPr lang="de-DE" dirty="0" err="1"/>
              <a:t>connectivity</a:t>
            </a:r>
            <a:endParaRPr lang="de-DE" dirty="0"/>
          </a:p>
        </p:txBody>
      </p:sp>
    </p:spTree>
    <p:extLst>
      <p:ext uri="{BB962C8B-B14F-4D97-AF65-F5344CB8AC3E}">
        <p14:creationId xmlns:p14="http://schemas.microsoft.com/office/powerpoint/2010/main" val="758621663"/>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57079B-702B-5D25-04B6-462D2C75B47F}"/>
              </a:ext>
            </a:extLst>
          </p:cNvPr>
          <p:cNvSpPr>
            <a:spLocks noGrp="1"/>
          </p:cNvSpPr>
          <p:nvPr>
            <p:ph type="title"/>
          </p:nvPr>
        </p:nvSpPr>
        <p:spPr>
          <a:xfrm>
            <a:off x="603252" y="539751"/>
            <a:ext cx="5829445" cy="717551"/>
          </a:xfrm>
        </p:spPr>
        <p:txBody>
          <a:bodyPr/>
          <a:lstStyle/>
          <a:p>
            <a:r>
              <a:rPr lang="de-DE" dirty="0"/>
              <a:t>Policy &amp; Future Trends</a:t>
            </a:r>
          </a:p>
        </p:txBody>
      </p:sp>
      <p:sp>
        <p:nvSpPr>
          <p:cNvPr id="3" name="Textplatzhalter 2">
            <a:extLst>
              <a:ext uri="{FF2B5EF4-FFF2-40B4-BE49-F238E27FC236}">
                <a16:creationId xmlns:a16="http://schemas.microsoft.com/office/drawing/2014/main" id="{3B4B5853-70F7-6F39-3243-F2390D7E9D8D}"/>
              </a:ext>
            </a:extLst>
          </p:cNvPr>
          <p:cNvSpPr>
            <a:spLocks noGrp="1"/>
          </p:cNvSpPr>
          <p:nvPr>
            <p:ph type="body" sz="half" idx="1"/>
          </p:nvPr>
        </p:nvSpPr>
        <p:spPr/>
        <p:txBody>
          <a:bodyPr>
            <a:normAutofit/>
          </a:bodyPr>
          <a:lstStyle/>
          <a:p>
            <a:r>
              <a:rPr lang="de-DE" dirty="0"/>
              <a:t>Policy </a:t>
            </a:r>
            <a:r>
              <a:rPr lang="de-DE" dirty="0" err="1"/>
              <a:t>Priorities</a:t>
            </a:r>
            <a:r>
              <a:rPr lang="de-DE" dirty="0"/>
              <a:t>:</a:t>
            </a:r>
          </a:p>
          <a:p>
            <a:pPr lvl="1"/>
            <a:r>
              <a:rPr lang="de-DE" dirty="0" err="1"/>
              <a:t>sustainable</a:t>
            </a:r>
            <a:r>
              <a:rPr lang="de-DE" dirty="0"/>
              <a:t> </a:t>
            </a:r>
            <a:r>
              <a:rPr lang="de-DE" dirty="0" err="1"/>
              <a:t>aviation</a:t>
            </a:r>
            <a:r>
              <a:rPr lang="de-DE" dirty="0"/>
              <a:t> </a:t>
            </a:r>
            <a:r>
              <a:rPr lang="de-DE" dirty="0" err="1"/>
              <a:t>fuels</a:t>
            </a:r>
            <a:r>
              <a:rPr lang="de-DE" dirty="0"/>
              <a:t> (SAF)</a:t>
            </a:r>
          </a:p>
          <a:p>
            <a:pPr lvl="1"/>
            <a:r>
              <a:rPr lang="de-DE" dirty="0" err="1"/>
              <a:t>emission</a:t>
            </a:r>
            <a:r>
              <a:rPr lang="de-DE" dirty="0"/>
              <a:t> </a:t>
            </a:r>
            <a:r>
              <a:rPr lang="de-DE" dirty="0" err="1"/>
              <a:t>reduction</a:t>
            </a:r>
            <a:r>
              <a:rPr lang="de-DE" dirty="0"/>
              <a:t> </a:t>
            </a:r>
            <a:r>
              <a:rPr lang="de-DE" dirty="0" err="1"/>
              <a:t>targets</a:t>
            </a:r>
            <a:endParaRPr lang="de-DE" dirty="0"/>
          </a:p>
          <a:p>
            <a:pPr lvl="1"/>
            <a:r>
              <a:rPr lang="de-DE" dirty="0"/>
              <a:t>international </a:t>
            </a:r>
            <a:r>
              <a:rPr lang="de-DE" dirty="0" err="1"/>
              <a:t>regulation</a:t>
            </a:r>
            <a:r>
              <a:rPr lang="de-DE" dirty="0"/>
              <a:t> via ICAO</a:t>
            </a:r>
          </a:p>
          <a:p>
            <a:r>
              <a:rPr lang="de-DE" dirty="0"/>
              <a:t>Future Trends:</a:t>
            </a:r>
          </a:p>
          <a:p>
            <a:pPr lvl="1"/>
            <a:r>
              <a:rPr lang="de-DE" dirty="0" err="1"/>
              <a:t>electric</a:t>
            </a:r>
            <a:r>
              <a:rPr lang="de-DE" dirty="0"/>
              <a:t> and hydrogen </a:t>
            </a:r>
            <a:r>
              <a:rPr lang="de-DE" dirty="0" err="1"/>
              <a:t>aircraft</a:t>
            </a:r>
            <a:r>
              <a:rPr lang="de-DE" dirty="0"/>
              <a:t> (</a:t>
            </a:r>
            <a:r>
              <a:rPr lang="de-DE" dirty="0" err="1"/>
              <a:t>early</a:t>
            </a:r>
            <a:r>
              <a:rPr lang="de-DE" dirty="0"/>
              <a:t> </a:t>
            </a:r>
            <a:r>
              <a:rPr lang="de-DE" dirty="0" err="1"/>
              <a:t>stage</a:t>
            </a:r>
            <a:r>
              <a:rPr lang="de-DE" dirty="0"/>
              <a:t>)</a:t>
            </a:r>
          </a:p>
          <a:p>
            <a:pPr lvl="1"/>
            <a:r>
              <a:rPr lang="de-DE" dirty="0"/>
              <a:t>digital </a:t>
            </a:r>
            <a:r>
              <a:rPr lang="de-DE" dirty="0" err="1"/>
              <a:t>air</a:t>
            </a:r>
            <a:r>
              <a:rPr lang="de-DE" dirty="0"/>
              <a:t> </a:t>
            </a:r>
            <a:r>
              <a:rPr lang="de-DE" dirty="0" err="1"/>
              <a:t>traffic</a:t>
            </a:r>
            <a:r>
              <a:rPr lang="de-DE" dirty="0"/>
              <a:t> </a:t>
            </a:r>
            <a:r>
              <a:rPr lang="de-DE" dirty="0" err="1"/>
              <a:t>management</a:t>
            </a:r>
            <a:endParaRPr lang="de-DE" dirty="0"/>
          </a:p>
          <a:p>
            <a:pPr lvl="1"/>
            <a:r>
              <a:rPr lang="de-DE" dirty="0" err="1"/>
              <a:t>increasing</a:t>
            </a:r>
            <a:r>
              <a:rPr lang="de-DE" dirty="0"/>
              <a:t> </a:t>
            </a:r>
            <a:r>
              <a:rPr lang="de-DE" dirty="0" err="1"/>
              <a:t>demand</a:t>
            </a:r>
            <a:r>
              <a:rPr lang="de-DE" dirty="0"/>
              <a:t> in </a:t>
            </a:r>
            <a:r>
              <a:rPr lang="de-DE" dirty="0" err="1"/>
              <a:t>developing</a:t>
            </a:r>
            <a:r>
              <a:rPr lang="de-DE" dirty="0"/>
              <a:t> </a:t>
            </a:r>
            <a:r>
              <a:rPr lang="de-DE" dirty="0" err="1"/>
              <a:t>regions</a:t>
            </a:r>
            <a:endParaRPr lang="de-DE" dirty="0"/>
          </a:p>
        </p:txBody>
      </p:sp>
    </p:spTree>
    <p:extLst>
      <p:ext uri="{BB962C8B-B14F-4D97-AF65-F5344CB8AC3E}">
        <p14:creationId xmlns:p14="http://schemas.microsoft.com/office/powerpoint/2010/main" val="2142826690"/>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0EE125-07A9-162E-AF27-F82A0DB00CCF}"/>
              </a:ext>
            </a:extLst>
          </p:cNvPr>
          <p:cNvSpPr>
            <a:spLocks noGrp="1"/>
          </p:cNvSpPr>
          <p:nvPr>
            <p:ph type="title"/>
          </p:nvPr>
        </p:nvSpPr>
        <p:spPr/>
        <p:txBody>
          <a:bodyPr/>
          <a:lstStyle/>
          <a:p>
            <a:r>
              <a:rPr lang="de-DE" dirty="0"/>
              <a:t>Key Takeaways</a:t>
            </a:r>
          </a:p>
        </p:txBody>
      </p:sp>
      <p:sp>
        <p:nvSpPr>
          <p:cNvPr id="3" name="Textplatzhalter 2">
            <a:extLst>
              <a:ext uri="{FF2B5EF4-FFF2-40B4-BE49-F238E27FC236}">
                <a16:creationId xmlns:a16="http://schemas.microsoft.com/office/drawing/2014/main" id="{6D2C28AE-B705-57B2-C07F-1A8BC0532263}"/>
              </a:ext>
            </a:extLst>
          </p:cNvPr>
          <p:cNvSpPr>
            <a:spLocks noGrp="1"/>
          </p:cNvSpPr>
          <p:nvPr>
            <p:ph type="body" sz="half" idx="1"/>
          </p:nvPr>
        </p:nvSpPr>
        <p:spPr/>
        <p:txBody>
          <a:bodyPr>
            <a:normAutofit/>
          </a:bodyPr>
          <a:lstStyle/>
          <a:p>
            <a:r>
              <a:rPr lang="de-DE" dirty="0"/>
              <a:t>Air </a:t>
            </a:r>
            <a:r>
              <a:rPr lang="de-DE" dirty="0" err="1"/>
              <a:t>transport</a:t>
            </a:r>
            <a:r>
              <a:rPr lang="de-DE" dirty="0"/>
              <a:t> </a:t>
            </a:r>
            <a:r>
              <a:rPr lang="de-DE" dirty="0" err="1"/>
              <a:t>is</a:t>
            </a:r>
            <a:r>
              <a:rPr lang="de-DE" dirty="0"/>
              <a:t> essential </a:t>
            </a:r>
            <a:r>
              <a:rPr lang="de-DE" dirty="0" err="1"/>
              <a:t>for</a:t>
            </a:r>
            <a:r>
              <a:rPr lang="de-DE" dirty="0"/>
              <a:t> </a:t>
            </a:r>
            <a:r>
              <a:rPr lang="de-DE" dirty="0" err="1"/>
              <a:t>long-distance</a:t>
            </a:r>
            <a:r>
              <a:rPr lang="de-DE" dirty="0"/>
              <a:t> global </a:t>
            </a:r>
            <a:r>
              <a:rPr lang="de-DE" dirty="0" err="1"/>
              <a:t>mobility</a:t>
            </a:r>
            <a:endParaRPr lang="de-DE" dirty="0"/>
          </a:p>
          <a:p>
            <a:r>
              <a:rPr lang="de-DE" dirty="0" err="1"/>
              <a:t>Governed</a:t>
            </a:r>
            <a:r>
              <a:rPr lang="de-DE" dirty="0"/>
              <a:t> </a:t>
            </a:r>
            <a:r>
              <a:rPr lang="de-DE" dirty="0" err="1"/>
              <a:t>by</a:t>
            </a:r>
            <a:r>
              <a:rPr lang="de-DE" dirty="0"/>
              <a:t> international </a:t>
            </a:r>
            <a:r>
              <a:rPr lang="de-DE" dirty="0" err="1"/>
              <a:t>agreements</a:t>
            </a:r>
            <a:r>
              <a:rPr lang="de-DE" dirty="0"/>
              <a:t> (Nine </a:t>
            </a:r>
            <a:r>
              <a:rPr lang="de-DE" dirty="0" err="1"/>
              <a:t>Freedoms</a:t>
            </a:r>
            <a:r>
              <a:rPr lang="de-DE" dirty="0"/>
              <a:t>)</a:t>
            </a:r>
          </a:p>
          <a:p>
            <a:r>
              <a:rPr lang="de-DE" dirty="0"/>
              <a:t>Strong </a:t>
            </a:r>
            <a:r>
              <a:rPr lang="de-DE" dirty="0" err="1"/>
              <a:t>growth</a:t>
            </a:r>
            <a:r>
              <a:rPr lang="de-DE" dirty="0"/>
              <a:t> but </a:t>
            </a:r>
            <a:r>
              <a:rPr lang="de-DE" dirty="0" err="1"/>
              <a:t>major</a:t>
            </a:r>
            <a:r>
              <a:rPr lang="de-DE" dirty="0"/>
              <a:t> environmental </a:t>
            </a:r>
            <a:r>
              <a:rPr lang="de-DE" dirty="0" err="1"/>
              <a:t>challenges</a:t>
            </a:r>
            <a:endParaRPr lang="de-DE" dirty="0"/>
          </a:p>
          <a:p>
            <a:r>
              <a:rPr lang="de-DE" dirty="0"/>
              <a:t>Critical </a:t>
            </a:r>
            <a:r>
              <a:rPr lang="de-DE" dirty="0" err="1"/>
              <a:t>role</a:t>
            </a:r>
            <a:r>
              <a:rPr lang="de-DE" dirty="0"/>
              <a:t> in global </a:t>
            </a:r>
            <a:r>
              <a:rPr lang="de-DE" dirty="0" err="1"/>
              <a:t>economy</a:t>
            </a:r>
            <a:r>
              <a:rPr lang="de-DE" dirty="0"/>
              <a:t> and </a:t>
            </a:r>
            <a:r>
              <a:rPr lang="de-DE" dirty="0" err="1"/>
              <a:t>logistics</a:t>
            </a:r>
            <a:endParaRPr lang="de-DE" dirty="0"/>
          </a:p>
        </p:txBody>
      </p:sp>
    </p:spTree>
    <p:extLst>
      <p:ext uri="{BB962C8B-B14F-4D97-AF65-F5344CB8AC3E}">
        <p14:creationId xmlns:p14="http://schemas.microsoft.com/office/powerpoint/2010/main" val="4197246261"/>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r>
              <a:rPr lang="en-GB" noProof="1"/>
              <a:t>Thank you for your attention!</a:t>
            </a:r>
          </a:p>
        </p:txBody>
      </p:sp>
    </p:spTree>
    <p:extLst>
      <p:ext uri="{BB962C8B-B14F-4D97-AF65-F5344CB8AC3E}">
        <p14:creationId xmlns:p14="http://schemas.microsoft.com/office/powerpoint/2010/main" val="2250183073"/>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637420-F615-5B31-27AE-0734699855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C33546-1EF4-4708-2F80-EED4DF300CED}"/>
              </a:ext>
            </a:extLst>
          </p:cNvPr>
          <p:cNvSpPr>
            <a:spLocks noGrp="1"/>
          </p:cNvSpPr>
          <p:nvPr>
            <p:ph type="title"/>
          </p:nvPr>
        </p:nvSpPr>
        <p:spPr>
          <a:xfrm>
            <a:off x="603252" y="539751"/>
            <a:ext cx="6038179" cy="717551"/>
          </a:xfrm>
        </p:spPr>
        <p:txBody>
          <a:bodyPr/>
          <a:lstStyle/>
          <a:p>
            <a:r>
              <a:rPr lang="en-GB" noProof="1"/>
              <a:t>Sources - Pictures</a:t>
            </a:r>
          </a:p>
        </p:txBody>
      </p:sp>
      <p:sp>
        <p:nvSpPr>
          <p:cNvPr id="3" name="Text Placeholder 2">
            <a:extLst>
              <a:ext uri="{FF2B5EF4-FFF2-40B4-BE49-F238E27FC236}">
                <a16:creationId xmlns:a16="http://schemas.microsoft.com/office/drawing/2014/main" id="{B2696330-FB8D-DDD2-392F-788096D3A65B}"/>
              </a:ext>
            </a:extLst>
          </p:cNvPr>
          <p:cNvSpPr>
            <a:spLocks noGrp="1"/>
          </p:cNvSpPr>
          <p:nvPr>
            <p:ph type="body" sz="half" idx="1"/>
          </p:nvPr>
        </p:nvSpPr>
        <p:spPr/>
        <p:txBody>
          <a:bodyPr>
            <a:normAutofit/>
          </a:bodyPr>
          <a:lstStyle/>
          <a:p>
            <a:pPr marL="0" indent="0">
              <a:lnSpc>
                <a:spcPct val="120000"/>
              </a:lnSpc>
              <a:spcBef>
                <a:spcPts val="1051"/>
              </a:spcBef>
              <a:buNone/>
            </a:pPr>
            <a:r>
              <a:rPr lang="en-GB" sz="1000" noProof="1"/>
              <a:t>Fig. 1: https://www.freepik.com/free-photo/airport-terminal_1278169.htm#fromView=search&amp;page=1&amp;position=0&amp;uuid=690c9ad2-ba13-43b7-a258-946be3b1a945&amp;query=airport</a:t>
            </a:r>
          </a:p>
          <a:p>
            <a:pPr marL="0" indent="0">
              <a:lnSpc>
                <a:spcPct val="120000"/>
              </a:lnSpc>
              <a:spcBef>
                <a:spcPts val="1051"/>
              </a:spcBef>
              <a:buNone/>
            </a:pPr>
            <a:r>
              <a:rPr lang="en-GB" sz="1000" noProof="1"/>
              <a:t>Fig. 2: https://www.freepik.com/free-photo/airport-terminal_1278164.htm#fromView=search&amp;page=1&amp;position=1&amp;uuid=690c9ad2-ba13-43b7-a258-946be3b1a945&amp;query=airport</a:t>
            </a:r>
          </a:p>
          <a:p>
            <a:pPr marL="0" indent="0">
              <a:lnSpc>
                <a:spcPct val="120000"/>
              </a:lnSpc>
              <a:spcBef>
                <a:spcPts val="1051"/>
              </a:spcBef>
              <a:buNone/>
            </a:pPr>
            <a:r>
              <a:rPr lang="en-GB" sz="1000" noProof="1"/>
              <a:t>Fig. 3: https://www.freepik.com/free-vector/passenger-airplane-isolated_10601216.htm#fromView=search&amp;page=1&amp;position=0&amp;uuid=f82d26a3-9e72-44c0-8da1-343c7ae0a0bd&amp;query=plane</a:t>
            </a:r>
          </a:p>
          <a:p>
            <a:pPr marL="0" indent="0">
              <a:lnSpc>
                <a:spcPct val="120000"/>
              </a:lnSpc>
              <a:spcBef>
                <a:spcPts val="1051"/>
              </a:spcBef>
              <a:buNone/>
            </a:pPr>
            <a:r>
              <a:rPr lang="en-GB" sz="1000" noProof="1"/>
              <a:t>Fig. 4: https://www.researchgate.net/figure/The-global-aviation-network-Lines-show-direct-links-between-airports-and-the-colour_fig4_233826809</a:t>
            </a:r>
          </a:p>
          <a:p>
            <a:pPr marL="0" indent="0">
              <a:lnSpc>
                <a:spcPct val="120000"/>
              </a:lnSpc>
              <a:spcBef>
                <a:spcPts val="1051"/>
              </a:spcBef>
              <a:buNone/>
            </a:pPr>
            <a:r>
              <a:rPr lang="en-GB" sz="1000" noProof="1"/>
              <a:t>Fig. 5: https://www.freepik.com/free-vector/isometric-airport-set-with-isolated-icons-traffic-control-equipment-terminal-building-controllers-team-members-vector-illustration_26762475.htm#fromView=search&amp;page=1&amp;position=20&amp;uuid=690c9ad2-ba13-43b7-a258-946be3b1a945&amp;query=airport</a:t>
            </a:r>
          </a:p>
          <a:p>
            <a:pPr marL="0" indent="0">
              <a:lnSpc>
                <a:spcPct val="120000"/>
              </a:lnSpc>
              <a:spcBef>
                <a:spcPts val="1051"/>
              </a:spcBef>
              <a:buNone/>
            </a:pPr>
            <a:r>
              <a:rPr lang="en-GB" sz="1000" noProof="1"/>
              <a:t>Fig. 6: https://www.freepik.com/free-vector/plane-service-isolated-flat-vector-illustration-cartoon-mechanics-repairing-airplane-before-flight-adding-fuel-aircraft-maintenance-aviation-concept_10613414.htm#fromView=search&amp;page=1&amp;position=9&amp;uuid=5f275c9d-1aec-4960-b9ad-5529c8ef01b8&amp;query=air+transport</a:t>
            </a:r>
          </a:p>
          <a:p>
            <a:pPr marL="0" indent="0">
              <a:lnSpc>
                <a:spcPct val="120000"/>
              </a:lnSpc>
              <a:spcBef>
                <a:spcPts val="1051"/>
              </a:spcBef>
              <a:buNone/>
            </a:pPr>
            <a:r>
              <a:rPr lang="en-GB" sz="1000" noProof="1"/>
              <a:t>Fig. 7: https://www.atmosfair.de/en/air_travel_and_climate/flugverkehr_und_klima/climate_impact_air_traffic/</a:t>
            </a:r>
          </a:p>
        </p:txBody>
      </p:sp>
    </p:spTree>
    <p:extLst>
      <p:ext uri="{BB962C8B-B14F-4D97-AF65-F5344CB8AC3E}">
        <p14:creationId xmlns:p14="http://schemas.microsoft.com/office/powerpoint/2010/main" val="2384043917"/>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B5FD7-C3D4-47DD-76C3-AA1290A076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CFAEAC-CEE8-6326-2143-42347185F695}"/>
              </a:ext>
            </a:extLst>
          </p:cNvPr>
          <p:cNvSpPr>
            <a:spLocks noGrp="1"/>
          </p:cNvSpPr>
          <p:nvPr>
            <p:ph type="title"/>
          </p:nvPr>
        </p:nvSpPr>
        <p:spPr>
          <a:xfrm>
            <a:off x="603252" y="539751"/>
            <a:ext cx="8359995" cy="717551"/>
          </a:xfrm>
        </p:spPr>
        <p:txBody>
          <a:bodyPr/>
          <a:lstStyle/>
          <a:p>
            <a:r>
              <a:rPr lang="en-GB" noProof="1"/>
              <a:t>Sources – Literature (Further Reading)</a:t>
            </a:r>
          </a:p>
        </p:txBody>
      </p:sp>
      <p:sp>
        <p:nvSpPr>
          <p:cNvPr id="3" name="Text Placeholder 2">
            <a:extLst>
              <a:ext uri="{FF2B5EF4-FFF2-40B4-BE49-F238E27FC236}">
                <a16:creationId xmlns:a16="http://schemas.microsoft.com/office/drawing/2014/main" id="{CC5FFF5A-9301-AD3B-C3D7-2651DD89BF79}"/>
              </a:ext>
            </a:extLst>
          </p:cNvPr>
          <p:cNvSpPr>
            <a:spLocks noGrp="1"/>
          </p:cNvSpPr>
          <p:nvPr>
            <p:ph type="body" sz="half" idx="1"/>
          </p:nvPr>
        </p:nvSpPr>
        <p:spPr/>
        <p:txBody>
          <a:bodyPr lIns="46800">
            <a:normAutofit/>
          </a:bodyPr>
          <a:lstStyle/>
          <a:p>
            <a:pPr marL="0" indent="0">
              <a:lnSpc>
                <a:spcPct val="120000"/>
              </a:lnSpc>
              <a:spcBef>
                <a:spcPts val="1051"/>
              </a:spcBef>
              <a:buNone/>
            </a:pPr>
            <a:r>
              <a:rPr lang="en-GB" sz="1000" noProof="1"/>
              <a:t>Airports Council International n.y.: https://aci.aero/about-aci/ (10.04.26).</a:t>
            </a:r>
          </a:p>
          <a:p>
            <a:pPr marL="0" indent="0">
              <a:lnSpc>
                <a:spcPct val="120000"/>
              </a:lnSpc>
              <a:spcBef>
                <a:spcPts val="1051"/>
              </a:spcBef>
              <a:buNone/>
            </a:pPr>
            <a:r>
              <a:rPr lang="en-GB" sz="1000" noProof="1"/>
              <a:t>Air Transport Action Group 2021: Fact sheets on aviation and climate change, energy transition, aviation fuel, CORSIA, airport sustainability influence contours, etc. https://atag.org/resources/fact-sheets (10.04.26).</a:t>
            </a:r>
          </a:p>
          <a:p>
            <a:pPr marL="0" indent="0">
              <a:lnSpc>
                <a:spcPct val="120000"/>
              </a:lnSpc>
              <a:spcBef>
                <a:spcPts val="1051"/>
              </a:spcBef>
              <a:buNone/>
            </a:pPr>
            <a:r>
              <a:rPr lang="en-GB" sz="1000" noProof="1"/>
              <a:t>Federal Aviation Administration n.y.: A Brief History of the FAA. https://www.faa.gov/about/history/brief_history (10.04.26).</a:t>
            </a:r>
          </a:p>
          <a:p>
            <a:pPr marL="0" indent="0">
              <a:lnSpc>
                <a:spcPct val="120000"/>
              </a:lnSpc>
              <a:spcBef>
                <a:spcPts val="1051"/>
              </a:spcBef>
              <a:buNone/>
            </a:pPr>
            <a:r>
              <a:rPr lang="en-GB" sz="1000" noProof="1"/>
              <a:t>IATA 2026: Sustainability &amp; Economics. https://www.iata.org/economics (10.04.26).</a:t>
            </a:r>
          </a:p>
          <a:p>
            <a:pPr marL="0" indent="0">
              <a:lnSpc>
                <a:spcPct val="120000"/>
              </a:lnSpc>
              <a:spcBef>
                <a:spcPts val="1051"/>
              </a:spcBef>
              <a:buNone/>
            </a:pPr>
            <a:r>
              <a:rPr lang="en-GB" sz="1000" noProof="1"/>
              <a:t>IATA n.y.: World Air Transport Statistics. https://www.iata.org/en/services/data/market-data/world-air-transport-statistics/ (10.04.26).</a:t>
            </a:r>
          </a:p>
          <a:p>
            <a:pPr marL="0" indent="0">
              <a:lnSpc>
                <a:spcPct val="120000"/>
              </a:lnSpc>
              <a:spcBef>
                <a:spcPts val="1051"/>
              </a:spcBef>
              <a:buNone/>
            </a:pPr>
            <a:r>
              <a:rPr lang="en-GB" sz="1000" noProof="1"/>
              <a:t>ICAO n.y.: Environmental Protection: https://www.icao.int/environmental-protection (10.04.26).</a:t>
            </a:r>
          </a:p>
          <a:p>
            <a:pPr marL="0" indent="0">
              <a:lnSpc>
                <a:spcPct val="120000"/>
              </a:lnSpc>
              <a:spcBef>
                <a:spcPts val="1051"/>
              </a:spcBef>
              <a:buNone/>
            </a:pPr>
            <a:r>
              <a:rPr lang="en-GB" sz="1000" noProof="1"/>
              <a:t>ICAO n.y.: Freedoms of the Air. https://www2023.icao.int/Pages/freedomsAir.aspx (10.04.26).</a:t>
            </a:r>
          </a:p>
          <a:p>
            <a:pPr marL="0" indent="0">
              <a:lnSpc>
                <a:spcPct val="120000"/>
              </a:lnSpc>
              <a:spcBef>
                <a:spcPts val="1051"/>
              </a:spcBef>
              <a:buNone/>
            </a:pPr>
            <a:r>
              <a:rPr lang="en-GB" sz="1000" noProof="1"/>
              <a:t>ICAO n.y.: Frequently Asked Questions. https://www.icao.int/UA/UASToolkit/Frequently-Used-Terms (10.04.26).</a:t>
            </a:r>
          </a:p>
          <a:p>
            <a:pPr marL="0" indent="0">
              <a:lnSpc>
                <a:spcPct val="120000"/>
              </a:lnSpc>
              <a:spcBef>
                <a:spcPts val="1051"/>
              </a:spcBef>
              <a:buNone/>
            </a:pPr>
            <a:r>
              <a:rPr lang="en-GB" sz="1000" noProof="1"/>
              <a:t>IEA n.y.: Aviation. https://www.iea.org/energy-system/transport/aviation (10.04.26).</a:t>
            </a:r>
          </a:p>
          <a:p>
            <a:pPr marL="0" indent="0">
              <a:lnSpc>
                <a:spcPct val="120000"/>
              </a:lnSpc>
              <a:spcBef>
                <a:spcPts val="1051"/>
              </a:spcBef>
              <a:buNone/>
            </a:pPr>
            <a:endParaRPr lang="en-GB" sz="1000" noProof="1"/>
          </a:p>
          <a:p>
            <a:pPr marL="0" indent="0">
              <a:lnSpc>
                <a:spcPct val="120000"/>
              </a:lnSpc>
              <a:spcBef>
                <a:spcPts val="1051"/>
              </a:spcBef>
              <a:buNone/>
            </a:pPr>
            <a:endParaRPr lang="en-GB" sz="1000" noProof="1"/>
          </a:p>
          <a:p>
            <a:pPr marL="0" indent="0">
              <a:lnSpc>
                <a:spcPct val="120000"/>
              </a:lnSpc>
              <a:spcBef>
                <a:spcPts val="1051"/>
              </a:spcBef>
              <a:buNone/>
            </a:pPr>
            <a:endParaRPr lang="en-GB" sz="1000" noProof="1"/>
          </a:p>
          <a:p>
            <a:pPr marL="0" indent="0">
              <a:lnSpc>
                <a:spcPct val="120000"/>
              </a:lnSpc>
              <a:spcBef>
                <a:spcPts val="1051"/>
              </a:spcBef>
              <a:buNone/>
            </a:pPr>
            <a:endParaRPr lang="en-GB" sz="1000" noProof="1"/>
          </a:p>
        </p:txBody>
      </p:sp>
    </p:spTree>
    <p:extLst>
      <p:ext uri="{BB962C8B-B14F-4D97-AF65-F5344CB8AC3E}">
        <p14:creationId xmlns:p14="http://schemas.microsoft.com/office/powerpoint/2010/main" val="319137270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0B875-C2F7-8176-2AB5-D0FF8AA29F32}"/>
              </a:ext>
            </a:extLst>
          </p:cNvPr>
          <p:cNvSpPr>
            <a:spLocks noGrp="1"/>
          </p:cNvSpPr>
          <p:nvPr>
            <p:ph type="title"/>
          </p:nvPr>
        </p:nvSpPr>
        <p:spPr/>
        <p:txBody>
          <a:bodyPr/>
          <a:lstStyle/>
          <a:p>
            <a:r>
              <a:rPr lang="en-GB" noProof="1"/>
              <a:t>Learning Objectives</a:t>
            </a:r>
          </a:p>
        </p:txBody>
      </p:sp>
      <p:sp>
        <p:nvSpPr>
          <p:cNvPr id="3" name="Text Placeholder 2">
            <a:extLst>
              <a:ext uri="{FF2B5EF4-FFF2-40B4-BE49-F238E27FC236}">
                <a16:creationId xmlns:a16="http://schemas.microsoft.com/office/drawing/2014/main" id="{275D9359-CE52-5B2A-B3F7-4A73C60B6CC8}"/>
              </a:ext>
            </a:extLst>
          </p:cNvPr>
          <p:cNvSpPr>
            <a:spLocks noGrp="1"/>
          </p:cNvSpPr>
          <p:nvPr>
            <p:ph type="body" sz="half" idx="1"/>
          </p:nvPr>
        </p:nvSpPr>
        <p:spPr/>
        <p:txBody>
          <a:bodyPr>
            <a:normAutofit/>
          </a:bodyPr>
          <a:lstStyle/>
          <a:p>
            <a:pPr marL="0" indent="0">
              <a:buNone/>
            </a:pPr>
            <a:r>
              <a:rPr lang="en-GB" noProof="1"/>
              <a:t>Students can:</a:t>
            </a:r>
          </a:p>
          <a:p>
            <a:r>
              <a:rPr lang="en-GB" noProof="1"/>
              <a:t>explain key concepts and terminology in air transport</a:t>
            </a:r>
          </a:p>
          <a:p>
            <a:r>
              <a:rPr lang="en-GB" noProof="1"/>
              <a:t>distinguish different forms of aviation</a:t>
            </a:r>
          </a:p>
          <a:p>
            <a:r>
              <a:rPr lang="en-GB" noProof="1"/>
              <a:t>understand the Nine Freedoms of the Air</a:t>
            </a:r>
          </a:p>
          <a:p>
            <a:r>
              <a:rPr lang="en-GB" noProof="1"/>
              <a:t>analyse the role of air transport in the modal split</a:t>
            </a:r>
          </a:p>
          <a:p>
            <a:r>
              <a:rPr lang="en-GB" noProof="1"/>
              <a:t>evaluate strengths, limitations and challenges of aviation</a:t>
            </a:r>
          </a:p>
        </p:txBody>
      </p:sp>
    </p:spTree>
    <p:extLst>
      <p:ext uri="{BB962C8B-B14F-4D97-AF65-F5344CB8AC3E}">
        <p14:creationId xmlns:p14="http://schemas.microsoft.com/office/powerpoint/2010/main" val="402108470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F077E-5655-9760-1ABF-59632E1A44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2A6A1E-9543-D221-2E7C-A04F4EF6BF5F}"/>
              </a:ext>
            </a:extLst>
          </p:cNvPr>
          <p:cNvSpPr>
            <a:spLocks noGrp="1"/>
          </p:cNvSpPr>
          <p:nvPr>
            <p:ph type="title"/>
          </p:nvPr>
        </p:nvSpPr>
        <p:spPr/>
        <p:txBody>
          <a:bodyPr/>
          <a:lstStyle/>
          <a:p>
            <a:r>
              <a:rPr lang="en-GB" noProof="1"/>
              <a:t>Overview</a:t>
            </a:r>
          </a:p>
        </p:txBody>
      </p:sp>
      <p:sp>
        <p:nvSpPr>
          <p:cNvPr id="3" name="Text Placeholder 2">
            <a:extLst>
              <a:ext uri="{FF2B5EF4-FFF2-40B4-BE49-F238E27FC236}">
                <a16:creationId xmlns:a16="http://schemas.microsoft.com/office/drawing/2014/main" id="{944D6137-105B-3D1E-3AA9-76D4C243FA04}"/>
              </a:ext>
            </a:extLst>
          </p:cNvPr>
          <p:cNvSpPr>
            <a:spLocks noGrp="1"/>
          </p:cNvSpPr>
          <p:nvPr>
            <p:ph type="body" sz="half" idx="1"/>
          </p:nvPr>
        </p:nvSpPr>
        <p:spPr/>
        <p:txBody>
          <a:bodyPr>
            <a:normAutofit/>
          </a:bodyPr>
          <a:lstStyle/>
          <a:p>
            <a:pPr marL="0" indent="0">
              <a:buNone/>
            </a:pPr>
            <a:r>
              <a:rPr lang="en-GB" b="1" noProof="1"/>
              <a:t>Basic Terms and Definitions</a:t>
            </a:r>
            <a:endParaRPr lang="en-GB" noProof="1"/>
          </a:p>
          <a:p>
            <a:pPr marL="0" indent="0">
              <a:buNone/>
            </a:pPr>
            <a:r>
              <a:rPr lang="en-GB" noProof="1"/>
              <a:t>The Nine Freedoms of Air Transport</a:t>
            </a:r>
          </a:p>
          <a:p>
            <a:pPr marL="0" indent="0">
              <a:buNone/>
            </a:pPr>
            <a:r>
              <a:rPr lang="en-GB" noProof="1"/>
              <a:t>Economic and Societal Significance</a:t>
            </a:r>
          </a:p>
          <a:p>
            <a:pPr marL="0" indent="0">
              <a:buNone/>
            </a:pPr>
            <a:r>
              <a:rPr lang="en-GB" noProof="1"/>
              <a:t>Aviation Infrastructure</a:t>
            </a:r>
          </a:p>
          <a:p>
            <a:pPr marL="0" indent="0">
              <a:buNone/>
            </a:pPr>
            <a:r>
              <a:rPr lang="en-GB" noProof="1"/>
              <a:t>Quality Criteria</a:t>
            </a:r>
          </a:p>
          <a:p>
            <a:pPr marL="0" indent="0">
              <a:buNone/>
            </a:pPr>
            <a:r>
              <a:rPr lang="en-GB" noProof="1"/>
              <a:t>Challenges, Advantages and Environmental Impact</a:t>
            </a:r>
          </a:p>
          <a:p>
            <a:pPr marL="0" indent="0">
              <a:buNone/>
            </a:pPr>
            <a:r>
              <a:rPr lang="en-GB" noProof="1"/>
              <a:t>Future Trends</a:t>
            </a:r>
          </a:p>
        </p:txBody>
      </p:sp>
    </p:spTree>
    <p:extLst>
      <p:ext uri="{BB962C8B-B14F-4D97-AF65-F5344CB8AC3E}">
        <p14:creationId xmlns:p14="http://schemas.microsoft.com/office/powerpoint/2010/main" val="253494675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CD2CE1-9454-8DEA-7EA3-BB394D1AB96F}"/>
              </a:ext>
            </a:extLst>
          </p:cNvPr>
          <p:cNvSpPr>
            <a:spLocks noGrp="1"/>
          </p:cNvSpPr>
          <p:nvPr>
            <p:ph type="title"/>
          </p:nvPr>
        </p:nvSpPr>
        <p:spPr/>
        <p:txBody>
          <a:bodyPr/>
          <a:lstStyle/>
          <a:p>
            <a:r>
              <a:rPr lang="en-GB" noProof="1"/>
              <a:t>What is Air Transport?</a:t>
            </a:r>
          </a:p>
        </p:txBody>
      </p:sp>
      <p:sp>
        <p:nvSpPr>
          <p:cNvPr id="3" name="Textplatzhalter 2">
            <a:extLst>
              <a:ext uri="{FF2B5EF4-FFF2-40B4-BE49-F238E27FC236}">
                <a16:creationId xmlns:a16="http://schemas.microsoft.com/office/drawing/2014/main" id="{9047E705-B771-95B3-0D92-D85B0A1D3ECA}"/>
              </a:ext>
            </a:extLst>
          </p:cNvPr>
          <p:cNvSpPr>
            <a:spLocks noGrp="1"/>
          </p:cNvSpPr>
          <p:nvPr>
            <p:ph type="body" sz="half" idx="1"/>
          </p:nvPr>
        </p:nvSpPr>
        <p:spPr>
          <a:xfrm>
            <a:off x="970201" y="1386842"/>
            <a:ext cx="5707046" cy="5059521"/>
          </a:xfrm>
        </p:spPr>
        <p:txBody>
          <a:bodyPr>
            <a:normAutofit/>
          </a:bodyPr>
          <a:lstStyle/>
          <a:p>
            <a:r>
              <a:rPr lang="en-GB" noProof="1"/>
              <a:t>Air transport = movement of passengers and freight via aircraft in controlled airspace</a:t>
            </a:r>
          </a:p>
          <a:p>
            <a:r>
              <a:rPr lang="en-GB" noProof="1"/>
              <a:t>Operates through a global network of airports and air traffic control systems</a:t>
            </a:r>
          </a:p>
          <a:p>
            <a:r>
              <a:rPr lang="en-GB" noProof="1"/>
              <a:t>Key feature: high speed over long distances</a:t>
            </a:r>
          </a:p>
        </p:txBody>
      </p:sp>
      <p:pic>
        <p:nvPicPr>
          <p:cNvPr id="5" name="Grafik 4">
            <a:extLst>
              <a:ext uri="{FF2B5EF4-FFF2-40B4-BE49-F238E27FC236}">
                <a16:creationId xmlns:a16="http://schemas.microsoft.com/office/drawing/2014/main" id="{959B9477-7483-9AA4-B6DC-D03915B6446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59940" y="1812112"/>
            <a:ext cx="5037893" cy="3438999"/>
          </a:xfrm>
          <a:prstGeom prst="rect">
            <a:avLst/>
          </a:prstGeom>
        </p:spPr>
      </p:pic>
      <p:sp>
        <p:nvSpPr>
          <p:cNvPr id="6" name="Textfeld 5">
            <a:extLst>
              <a:ext uri="{FF2B5EF4-FFF2-40B4-BE49-F238E27FC236}">
                <a16:creationId xmlns:a16="http://schemas.microsoft.com/office/drawing/2014/main" id="{9DD1E278-BCA2-2C80-7854-7D61C24B3356}"/>
              </a:ext>
            </a:extLst>
          </p:cNvPr>
          <p:cNvSpPr txBox="1"/>
          <p:nvPr/>
        </p:nvSpPr>
        <p:spPr>
          <a:xfrm>
            <a:off x="6859940" y="4728049"/>
            <a:ext cx="213520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1: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76643197"/>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A2368E-521A-6A66-B1A2-24DA3AD8EE9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7077BF1-E557-728C-12AB-F75D4ED93B85}"/>
              </a:ext>
            </a:extLst>
          </p:cNvPr>
          <p:cNvSpPr>
            <a:spLocks noGrp="1"/>
          </p:cNvSpPr>
          <p:nvPr>
            <p:ph type="title"/>
          </p:nvPr>
        </p:nvSpPr>
        <p:spPr/>
        <p:txBody>
          <a:bodyPr/>
          <a:lstStyle/>
          <a:p>
            <a:r>
              <a:rPr lang="en-GB" noProof="1"/>
              <a:t>Basic Terms</a:t>
            </a:r>
          </a:p>
        </p:txBody>
      </p:sp>
      <p:sp>
        <p:nvSpPr>
          <p:cNvPr id="3" name="Textplatzhalter 2">
            <a:extLst>
              <a:ext uri="{FF2B5EF4-FFF2-40B4-BE49-F238E27FC236}">
                <a16:creationId xmlns:a16="http://schemas.microsoft.com/office/drawing/2014/main" id="{F2A5EE7F-4BF9-DF97-D095-72D8A0CD3F46}"/>
              </a:ext>
            </a:extLst>
          </p:cNvPr>
          <p:cNvSpPr>
            <a:spLocks noGrp="1"/>
          </p:cNvSpPr>
          <p:nvPr>
            <p:ph type="body" sz="half" idx="1"/>
          </p:nvPr>
        </p:nvSpPr>
        <p:spPr/>
        <p:txBody>
          <a:bodyPr>
            <a:normAutofit lnSpcReduction="10000"/>
          </a:bodyPr>
          <a:lstStyle/>
          <a:p>
            <a:r>
              <a:rPr lang="en-GB" b="1" noProof="1"/>
              <a:t>Aircraft</a:t>
            </a:r>
            <a:r>
              <a:rPr lang="en-GB" noProof="1"/>
              <a:t>: vehicle capable of flight (airplanes, helicopters)</a:t>
            </a:r>
          </a:p>
          <a:p>
            <a:r>
              <a:rPr lang="en-GB" b="1" noProof="1"/>
              <a:t>Airline</a:t>
            </a:r>
            <a:r>
              <a:rPr lang="en-GB" noProof="1"/>
              <a:t>: company providing air transport services</a:t>
            </a:r>
          </a:p>
          <a:p>
            <a:r>
              <a:rPr lang="en-GB" b="1" noProof="1"/>
              <a:t>Airport</a:t>
            </a:r>
            <a:r>
              <a:rPr lang="en-GB" noProof="1"/>
              <a:t>: infrastructure for take-off, landing, and passenger/freight handling</a:t>
            </a:r>
          </a:p>
          <a:p>
            <a:r>
              <a:rPr lang="en-GB" b="1" noProof="1"/>
              <a:t>Air Traffic Control (ATC)</a:t>
            </a:r>
            <a:r>
              <a:rPr lang="en-GB" noProof="1"/>
              <a:t>: system ensuring safe aircraft movement</a:t>
            </a:r>
          </a:p>
          <a:p>
            <a:r>
              <a:rPr lang="en-GB" b="1" noProof="1"/>
              <a:t>Hub-and-spoke system</a:t>
            </a:r>
            <a:r>
              <a:rPr lang="en-GB" noProof="1"/>
              <a:t>: network structure with central hubs</a:t>
            </a:r>
          </a:p>
        </p:txBody>
      </p:sp>
    </p:spTree>
    <p:extLst>
      <p:ext uri="{BB962C8B-B14F-4D97-AF65-F5344CB8AC3E}">
        <p14:creationId xmlns:p14="http://schemas.microsoft.com/office/powerpoint/2010/main" val="3416258150"/>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EBF30-A660-EAFE-5C16-95FCFDE39A5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21EBF53-122A-69B3-65DC-518B9C866F53}"/>
              </a:ext>
            </a:extLst>
          </p:cNvPr>
          <p:cNvSpPr>
            <a:spLocks noGrp="1"/>
          </p:cNvSpPr>
          <p:nvPr>
            <p:ph type="title"/>
          </p:nvPr>
        </p:nvSpPr>
        <p:spPr/>
        <p:txBody>
          <a:bodyPr/>
          <a:lstStyle/>
          <a:p>
            <a:r>
              <a:rPr lang="en-GB" noProof="1"/>
              <a:t>Basic Terms</a:t>
            </a:r>
          </a:p>
        </p:txBody>
      </p:sp>
      <p:sp>
        <p:nvSpPr>
          <p:cNvPr id="3" name="Textplatzhalter 2">
            <a:extLst>
              <a:ext uri="{FF2B5EF4-FFF2-40B4-BE49-F238E27FC236}">
                <a16:creationId xmlns:a16="http://schemas.microsoft.com/office/drawing/2014/main" id="{F348DEDF-99C5-D2E8-055D-649B4D0D98B6}"/>
              </a:ext>
            </a:extLst>
          </p:cNvPr>
          <p:cNvSpPr>
            <a:spLocks noGrp="1"/>
          </p:cNvSpPr>
          <p:nvPr>
            <p:ph type="body" sz="half" idx="1"/>
          </p:nvPr>
        </p:nvSpPr>
        <p:spPr/>
        <p:txBody>
          <a:bodyPr>
            <a:normAutofit fontScale="77500" lnSpcReduction="20000"/>
          </a:bodyPr>
          <a:lstStyle/>
          <a:p>
            <a:r>
              <a:rPr lang="en-GB" b="1" noProof="1"/>
              <a:t>Aviation</a:t>
            </a:r>
            <a:r>
              <a:rPr lang="en-GB" noProof="1"/>
              <a:t> refers to mechanical flight within the atmosphere</a:t>
            </a:r>
          </a:p>
          <a:p>
            <a:r>
              <a:rPr lang="en-GB" b="1" noProof="1"/>
              <a:t>Aerospace</a:t>
            </a:r>
            <a:r>
              <a:rPr lang="en-GB" noProof="1"/>
              <a:t> includes space flight</a:t>
            </a:r>
          </a:p>
          <a:p>
            <a:r>
              <a:rPr lang="en-GB" b="1" noProof="1"/>
              <a:t>ICAO</a:t>
            </a:r>
            <a:r>
              <a:rPr lang="en-GB" noProof="1"/>
              <a:t>: International Civil Aviation Organization (UN body setting global standards)</a:t>
            </a:r>
          </a:p>
          <a:p>
            <a:r>
              <a:rPr lang="en-GB" b="1" noProof="1"/>
              <a:t>IATA</a:t>
            </a:r>
            <a:r>
              <a:rPr lang="en-GB" noProof="1"/>
              <a:t>: International Air Transport Association (Trade association for airlines)</a:t>
            </a:r>
          </a:p>
          <a:p>
            <a:r>
              <a:rPr lang="en-GB" b="1" noProof="1"/>
              <a:t>Payload</a:t>
            </a:r>
            <a:r>
              <a:rPr lang="en-GB" noProof="1"/>
              <a:t>: The combined weight of passengers, mail, and cargo that generates revenue</a:t>
            </a:r>
          </a:p>
          <a:p>
            <a:r>
              <a:rPr lang="en-GB" b="1" noProof="1"/>
              <a:t>Available Seat Kilometers (ASK)</a:t>
            </a:r>
            <a:r>
              <a:rPr lang="en-GB" noProof="1"/>
              <a:t>:</a:t>
            </a:r>
            <a:r>
              <a:rPr lang="en-GB" b="1" noProof="1"/>
              <a:t> </a:t>
            </a:r>
            <a:r>
              <a:rPr lang="en-GB" noProof="1"/>
              <a:t>Measure of passenger capacity</a:t>
            </a:r>
          </a:p>
          <a:p>
            <a:r>
              <a:rPr lang="en-GB" b="1" noProof="1"/>
              <a:t>Revenue Passenger Kilometers (RPK)</a:t>
            </a:r>
            <a:r>
              <a:rPr lang="en-GB" noProof="1"/>
              <a:t>:</a:t>
            </a:r>
            <a:r>
              <a:rPr lang="en-GB" b="1" noProof="1"/>
              <a:t> </a:t>
            </a:r>
            <a:r>
              <a:rPr lang="en-GB" noProof="1"/>
              <a:t>Measure of actual traffic flow</a:t>
            </a:r>
          </a:p>
        </p:txBody>
      </p:sp>
    </p:spTree>
    <p:extLst>
      <p:ext uri="{BB962C8B-B14F-4D97-AF65-F5344CB8AC3E}">
        <p14:creationId xmlns:p14="http://schemas.microsoft.com/office/powerpoint/2010/main" val="3432570168"/>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4B92D50-7811-2E8F-BC7C-E15631D361B1}"/>
              </a:ext>
            </a:extLst>
          </p:cNvPr>
          <p:cNvSpPr>
            <a:spLocks noGrp="1"/>
          </p:cNvSpPr>
          <p:nvPr>
            <p:ph type="title"/>
          </p:nvPr>
        </p:nvSpPr>
        <p:spPr/>
        <p:txBody>
          <a:bodyPr/>
          <a:lstStyle/>
          <a:p>
            <a:r>
              <a:rPr lang="en-GB" noProof="1"/>
              <a:t>Forms of Aviation</a:t>
            </a:r>
          </a:p>
        </p:txBody>
      </p:sp>
      <p:sp>
        <p:nvSpPr>
          <p:cNvPr id="3" name="Textplatzhalter 2">
            <a:extLst>
              <a:ext uri="{FF2B5EF4-FFF2-40B4-BE49-F238E27FC236}">
                <a16:creationId xmlns:a16="http://schemas.microsoft.com/office/drawing/2014/main" id="{6D82ADBF-7B72-8F49-EE72-78CD28BE1659}"/>
              </a:ext>
            </a:extLst>
          </p:cNvPr>
          <p:cNvSpPr>
            <a:spLocks noGrp="1"/>
          </p:cNvSpPr>
          <p:nvPr>
            <p:ph type="body" sz="half" idx="1"/>
          </p:nvPr>
        </p:nvSpPr>
        <p:spPr/>
        <p:txBody>
          <a:bodyPr>
            <a:normAutofit fontScale="77500" lnSpcReduction="20000"/>
          </a:bodyPr>
          <a:lstStyle/>
          <a:p>
            <a:r>
              <a:rPr lang="en-GB" noProof="1"/>
              <a:t>Commercial aviation</a:t>
            </a:r>
          </a:p>
          <a:p>
            <a:pPr lvl="1"/>
            <a:r>
              <a:rPr lang="en-GB" noProof="1"/>
              <a:t>Scheduled passenger flights</a:t>
            </a:r>
          </a:p>
          <a:p>
            <a:pPr lvl="1"/>
            <a:r>
              <a:rPr lang="en-GB" noProof="1"/>
              <a:t>Non-scheduled passenger flights (Charters)</a:t>
            </a:r>
          </a:p>
          <a:p>
            <a:pPr lvl="1"/>
            <a:r>
              <a:rPr lang="en-GB" noProof="1"/>
              <a:t>Low-cost carriers (LCCs)</a:t>
            </a:r>
          </a:p>
          <a:p>
            <a:r>
              <a:rPr lang="en-GB" noProof="1"/>
              <a:t>Cargo aviation</a:t>
            </a:r>
          </a:p>
          <a:p>
            <a:pPr lvl="1"/>
            <a:r>
              <a:rPr lang="en-GB" noProof="1"/>
              <a:t>Dedicated freight aircrafts</a:t>
            </a:r>
          </a:p>
          <a:p>
            <a:r>
              <a:rPr lang="en-GB" noProof="1"/>
              <a:t>General aviation</a:t>
            </a:r>
          </a:p>
          <a:p>
            <a:pPr lvl="1"/>
            <a:r>
              <a:rPr lang="en-GB" noProof="1"/>
              <a:t>Private flights, flight training, emergency services (Air Ambulance)</a:t>
            </a:r>
          </a:p>
          <a:p>
            <a:r>
              <a:rPr lang="en-GB" noProof="1"/>
              <a:t>Military aviation</a:t>
            </a:r>
          </a:p>
          <a:p>
            <a:r>
              <a:rPr lang="en-GB" noProof="1"/>
              <a:t>Unmanned Aerial Vehicles (UAVs/Drones)</a:t>
            </a:r>
          </a:p>
        </p:txBody>
      </p:sp>
      <p:pic>
        <p:nvPicPr>
          <p:cNvPr id="5" name="Grafik 4">
            <a:extLst>
              <a:ext uri="{FF2B5EF4-FFF2-40B4-BE49-F238E27FC236}">
                <a16:creationId xmlns:a16="http://schemas.microsoft.com/office/drawing/2014/main" id="{329A5258-ED17-4AD2-8926-31C4C19D990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1306" y="677587"/>
            <a:ext cx="4889500" cy="3015896"/>
          </a:xfrm>
          <a:prstGeom prst="rect">
            <a:avLst/>
          </a:prstGeom>
        </p:spPr>
      </p:pic>
      <p:sp>
        <p:nvSpPr>
          <p:cNvPr id="6" name="Textfeld 5">
            <a:extLst>
              <a:ext uri="{FF2B5EF4-FFF2-40B4-BE49-F238E27FC236}">
                <a16:creationId xmlns:a16="http://schemas.microsoft.com/office/drawing/2014/main" id="{B69FB2BB-4EA7-CCA0-2D8A-D69696B0FA94}"/>
              </a:ext>
            </a:extLst>
          </p:cNvPr>
          <p:cNvSpPr txBox="1"/>
          <p:nvPr/>
        </p:nvSpPr>
        <p:spPr>
          <a:xfrm>
            <a:off x="7051306" y="3112279"/>
            <a:ext cx="213520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2: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50593484"/>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6BCA43E3-A097-4D2D-AB73-456C820A3C5E}"/>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0</TotalTime>
  <Words>1731</Words>
  <Application>Microsoft Office PowerPoint</Application>
  <PresentationFormat>Widescreen</PresentationFormat>
  <Paragraphs>201</Paragraphs>
  <Slides>33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33</vt:i4>
      </vt:variant>
    </vt:vector>
  </HeadingPairs>
  <TitlesOfParts>
    <vt:vector size="41" baseType="lpstr">
      <vt:lpstr>Aptos</vt:lpstr>
      <vt:lpstr>Arial</vt:lpstr>
      <vt:lpstr>Arial Rounded MT Bold</vt:lpstr>
      <vt:lpstr>Calibri</vt:lpstr>
      <vt:lpstr>Helvetica Neue</vt:lpstr>
      <vt:lpstr>Helvetica Neue Medium</vt:lpstr>
      <vt:lpstr>Montserrat Regular</vt:lpstr>
      <vt:lpstr>21_BasicWhite</vt:lpstr>
      <vt:lpstr>Air Transport</vt:lpstr>
      <vt:lpstr>Road Transportation Systems Engineering Development in the Sub-Saharan Africa – Modern EU Master Programme &amp; Capacity Building</vt:lpstr>
      <vt:lpstr>PowerPoint Presentation</vt:lpstr>
      <vt:lpstr>Learning Objectives</vt:lpstr>
      <vt:lpstr>Overview</vt:lpstr>
      <vt:lpstr>What is Air Transport?</vt:lpstr>
      <vt:lpstr>Basic Terms</vt:lpstr>
      <vt:lpstr>Basic Terms</vt:lpstr>
      <vt:lpstr>Forms of Aviation</vt:lpstr>
      <vt:lpstr>Forms of Aviation: Scheduled Flights vs. Charter Flights</vt:lpstr>
      <vt:lpstr>Network Structures</vt:lpstr>
      <vt:lpstr>Overview</vt:lpstr>
      <vt:lpstr>The Nine Freedoms of Air Transport</vt:lpstr>
      <vt:lpstr>The Nine Freedoms of Air Transport</vt:lpstr>
      <vt:lpstr>The Nine Freedoms of Air Transport</vt:lpstr>
      <vt:lpstr>Overview</vt:lpstr>
      <vt:lpstr>Market Development: Modal Split &amp; Volumes</vt:lpstr>
      <vt:lpstr>Growth of Air Transport</vt:lpstr>
      <vt:lpstr>Economic Significance &amp; The Aviation Industry</vt:lpstr>
      <vt:lpstr>Overview</vt:lpstr>
      <vt:lpstr>Aviation Infrastructure</vt:lpstr>
      <vt:lpstr>Overview</vt:lpstr>
      <vt:lpstr>Quality Criteria</vt:lpstr>
      <vt:lpstr>Overview</vt:lpstr>
      <vt:lpstr>Environmental Impact</vt:lpstr>
      <vt:lpstr>Advantages of Air Transport</vt:lpstr>
      <vt:lpstr>Limitations</vt:lpstr>
      <vt:lpstr>Challenges</vt:lpstr>
      <vt:lpstr>Policy &amp; Future Trends</vt:lpstr>
      <vt:lpstr>Key Takeaways</vt:lpstr>
      <vt:lpstr>Thank you for your attention!</vt:lpstr>
      <vt:lpstr>Sources - Pictures</vt:lpstr>
      <vt:lpstr>Sources – Literature (Further Reading)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52</cp:revision>
  <dcterms:modified xsi:type="dcterms:W3CDTF">2026-07-14T09:21:18Z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