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1"/>
  </p:notesMasterIdLst>
  <p:handoutMasterIdLst>
    <p:handoutMasterId r:id="rId52"/>
  </p:handoutMasterIdLst>
  <p:sldIdLst>
    <p:sldId id="306" r:id="rId6"/>
    <p:sldId id="307" r:id="rId7"/>
    <p:sldId id="635" r:id="rId8"/>
    <p:sldId id="494" r:id="rId9"/>
    <p:sldId id="622" r:id="rId10"/>
    <p:sldId id="623" r:id="rId11"/>
    <p:sldId id="625" r:id="rId12"/>
    <p:sldId id="319" r:id="rId13"/>
    <p:sldId id="320" r:id="rId14"/>
    <p:sldId id="322" r:id="rId15"/>
    <p:sldId id="626" r:id="rId16"/>
    <p:sldId id="323" r:id="rId17"/>
    <p:sldId id="633" r:id="rId18"/>
    <p:sldId id="324" r:id="rId19"/>
    <p:sldId id="627" r:id="rId20"/>
    <p:sldId id="326" r:id="rId21"/>
    <p:sldId id="327" r:id="rId22"/>
    <p:sldId id="328" r:id="rId23"/>
    <p:sldId id="329" r:id="rId24"/>
    <p:sldId id="330" r:id="rId25"/>
    <p:sldId id="628" r:id="rId26"/>
    <p:sldId id="325" r:id="rId27"/>
    <p:sldId id="332" r:id="rId28"/>
    <p:sldId id="331" r:id="rId29"/>
    <p:sldId id="337" r:id="rId30"/>
    <p:sldId id="334" r:id="rId31"/>
    <p:sldId id="634" r:id="rId32"/>
    <p:sldId id="629" r:id="rId33"/>
    <p:sldId id="333" r:id="rId34"/>
    <p:sldId id="335" r:id="rId35"/>
    <p:sldId id="336" r:id="rId36"/>
    <p:sldId id="344" r:id="rId37"/>
    <p:sldId id="338" r:id="rId38"/>
    <p:sldId id="630" r:id="rId39"/>
    <p:sldId id="339" r:id="rId40"/>
    <p:sldId id="340" r:id="rId41"/>
    <p:sldId id="341" r:id="rId42"/>
    <p:sldId id="342" r:id="rId43"/>
    <p:sldId id="343" r:id="rId44"/>
    <p:sldId id="631" r:id="rId45"/>
    <p:sldId id="345" r:id="rId46"/>
    <p:sldId id="346" r:id="rId47"/>
    <p:sldId id="347" r:id="rId48"/>
    <p:sldId id="348" r:id="rId49"/>
    <p:sldId id="632" r:id="rId5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07A8D5-352C-499B-994E-837C06D40199}" v="1" dt="2026-05-10T11:43:19.47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22"/>
    <p:restoredTop sz="94660"/>
  </p:normalViewPr>
  <p:slideViewPr>
    <p:cSldViewPr snapToGrid="0">
      <p:cViewPr varScale="1">
        <p:scale>
          <a:sx n="71" d="100"/>
          <a:sy n="71" d="100"/>
        </p:scale>
        <p:origin x="72" y="19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10T11:43:27.503" v="0" actId="700"/>
      <pc:docMkLst>
        <pc:docMk/>
      </pc:docMkLst>
      <pc:sldChg chg="mod modClrScheme chgLayout">
        <pc:chgData name="Wojciech Kustra" userId="afebd3d0-216b-4c4f-8992-1bf1fda6d5e8" providerId="ADAL" clId="{1D307E72-7901-4E61-A01B-3C4232ABCF63}" dt="2026-05-10T11:43:27.503" v="0" actId="700"/>
        <pc:sldMkLst>
          <pc:docMk/>
          <pc:sldMk cId="2642866930" sldId="30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54868-9165-6A76-F5BE-B64FEF549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794F7-EB2E-4761-C522-C11835B95D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5784C0-34DA-7467-FE1A-EFAA7D1321B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voyons ce que comprend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042417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Merci de nous avoir suivis. À bientôt pour la </a:t>
            </a:r>
            <a:r>
              <a:rPr lang="en-GB"/>
              <a:t>prochaine session !</a:t>
            </a:r>
            <a:endParaRPr lang="en-GB" dirty="0"/>
          </a:p>
          <a:p>
            <a:pPr marL="0" marR="0" lvl="0" indent="0" defTabSz="228589" eaLnBrk="1" fontAlgn="auto" latinLnBrk="0" hangingPunct="1">
              <a:lnSpc>
                <a:spcPct val="117999"/>
              </a:lnSpc>
              <a:spcBef>
                <a:spcPts val="0"/>
              </a:spcBef>
              <a:spcAft>
                <a:spcPts val="0"/>
              </a:spcAft>
              <a:buClrTx/>
              <a:buSzTx/>
              <a:buFontTx/>
              <a:buNone/>
              <a:tabLst/>
              <a:defRPr/>
            </a:pPr>
            <a:endParaRPr lang="LID4096" dirty="0"/>
          </a:p>
        </p:txBody>
      </p:sp>
    </p:spTree>
    <p:extLst>
      <p:ext uri="{BB962C8B-B14F-4D97-AF65-F5344CB8AC3E}">
        <p14:creationId xmlns:p14="http://schemas.microsoft.com/office/powerpoint/2010/main" val="380289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voyons ce que comprend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90DA7-8043-BD4B-7514-7109D977A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DAB61-74A9-F05A-3FF1-A0EF9B3E4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6565F-AF51-47D1-6F0E-4CB32CD0E71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09263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078C1-44E3-DED2-FEE4-3C8904DFA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575B70-B434-2F3C-6803-93711E935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596732-511E-B434-7EF3-EED961D246B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659310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3A1D2-C6C1-4C19-F1A0-51518B6565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47B74-FA5A-91B2-C36E-4B0EEEAE3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95E114-E653-C519-B18A-256A757F17C9}"/>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505699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74E4A-E139-E711-CFE6-A0EA878BA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6D4466-A28A-ECC8-EF49-AE629C306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A15130-19DB-63BB-C067-62971E93BCC8}"/>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123953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7FDB4-3E13-A4B6-6AB0-237D3C723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1610E-405C-0076-9F29-5DCFB94CFF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53C9F2-9971-F685-4473-925714FFD01A}"/>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843674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4CD0E-EB94-5FF6-9466-D80FDC77B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2837F-DBD4-F4D3-8A23-B269EAE82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A01B9-E92D-E39D-58DB-D3FBBC122695}"/>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Voyons rapidement en quoi consiste ce laboratoire et quels outils nous allons utiliser.</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07007173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26.png"/><Relationship Id="rId9" Type="http://schemas.openxmlformats.org/officeDocument/2006/relationships/image" Target="../media/image9.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jpeg"/><Relationship Id="rId11" Type="http://schemas.openxmlformats.org/officeDocument/2006/relationships/image" Target="../media/image22.tiff"/><Relationship Id="rId5" Type="http://schemas.openxmlformats.org/officeDocument/2006/relationships/image" Target="../media/image16.jpe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8">
            <a:extLst>
              <a:ext uri="{FF2B5EF4-FFF2-40B4-BE49-F238E27FC236}">
                <a16:creationId xmlns:a16="http://schemas.microsoft.com/office/drawing/2014/main" id="{F9792170-D4B9-CE5D-4D71-73D0BF6E5C22}"/>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Holder 2">
            <a:extLst>
              <a:ext uri="{FF2B5EF4-FFF2-40B4-BE49-F238E27FC236}">
                <a16:creationId xmlns:a16="http://schemas.microsoft.com/office/drawing/2014/main" id="{04106C67-8F1B-224E-DAED-0C8EA0D57989}"/>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10" name="bg object 17">
            <a:extLst>
              <a:ext uri="{FF2B5EF4-FFF2-40B4-BE49-F238E27FC236}">
                <a16:creationId xmlns:a16="http://schemas.microsoft.com/office/drawing/2014/main" id="{5FF5E14D-ACA6-CE67-5F1E-8A58110D3FF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1" name="bg object 18">
            <a:extLst>
              <a:ext uri="{FF2B5EF4-FFF2-40B4-BE49-F238E27FC236}">
                <a16:creationId xmlns:a16="http://schemas.microsoft.com/office/drawing/2014/main" id="{5EC0A428-E491-74CC-04AB-1185A30B30C9}"/>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4" name="object 6">
            <a:extLst>
              <a:ext uri="{FF2B5EF4-FFF2-40B4-BE49-F238E27FC236}">
                <a16:creationId xmlns:a16="http://schemas.microsoft.com/office/drawing/2014/main" id="{26B06BDB-D091-B3F5-D38C-81AFD506B16B}"/>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44580550-7630-DE66-1F40-481356025DAB}"/>
              </a:ext>
            </a:extLst>
          </p:cNvPr>
          <p:cNvSpPr txBox="1">
            <a:spLocks/>
          </p:cNvSpPr>
          <p:nvPr userDrawn="1"/>
        </p:nvSpPr>
        <p:spPr>
          <a:xfrm>
            <a:off x="7880279" y="6343524"/>
            <a:ext cx="358525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dirty="0"/>
              <a:t>Types et sources de données relatives aux transports</a:t>
            </a:r>
            <a:endParaRPr lang="en-US" dirty="0"/>
          </a:p>
        </p:txBody>
      </p:sp>
      <p:sp>
        <p:nvSpPr>
          <p:cNvPr id="5" name="object 6">
            <a:extLst>
              <a:ext uri="{FF2B5EF4-FFF2-40B4-BE49-F238E27FC236}">
                <a16:creationId xmlns:a16="http://schemas.microsoft.com/office/drawing/2014/main" id="{1423647C-4BD5-61DE-18DB-4F747E63C7D2}"/>
              </a:ext>
            </a:extLst>
          </p:cNvPr>
          <p:cNvSpPr txBox="1">
            <a:spLocks/>
          </p:cNvSpPr>
          <p:nvPr userDrawn="1"/>
        </p:nvSpPr>
        <p:spPr>
          <a:xfrm>
            <a:off x="726469" y="6350540"/>
            <a:ext cx="4040739"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Collecte</a:t>
            </a:r>
            <a:r>
              <a:rPr lang="en-US" dirty="0"/>
              <a:t> et gestion des données relatives aux transports</a:t>
            </a:r>
          </a:p>
        </p:txBody>
      </p:sp>
    </p:spTree>
    <p:extLst>
      <p:ext uri="{BB962C8B-B14F-4D97-AF65-F5344CB8AC3E}">
        <p14:creationId xmlns:p14="http://schemas.microsoft.com/office/powerpoint/2010/main" val="1666266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Tree>
    <p:extLst>
      <p:ext uri="{BB962C8B-B14F-4D97-AF65-F5344CB8AC3E}">
        <p14:creationId xmlns:p14="http://schemas.microsoft.com/office/powerpoint/2010/main" val="24110047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Holder 2">
            <a:extLst>
              <a:ext uri="{FF2B5EF4-FFF2-40B4-BE49-F238E27FC236}">
                <a16:creationId xmlns:a16="http://schemas.microsoft.com/office/drawing/2014/main" id="{71CABBEA-F61C-8B21-9978-6E7D3FF7DC1A}"/>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8" name="bg object 17">
            <a:extLst>
              <a:ext uri="{FF2B5EF4-FFF2-40B4-BE49-F238E27FC236}">
                <a16:creationId xmlns:a16="http://schemas.microsoft.com/office/drawing/2014/main" id="{BD54B932-717E-0225-7290-92B314B0AAD7}"/>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29302B6A-1F40-9A68-3CD5-E7DBDFD0343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6B400453-F4C7-42DF-8B00-E857217E5B5A}"/>
              </a:ext>
            </a:extLst>
          </p:cNvPr>
          <p:cNvSpPr txBox="1">
            <a:spLocks/>
          </p:cNvSpPr>
          <p:nvPr userDrawn="1"/>
        </p:nvSpPr>
        <p:spPr>
          <a:xfrm>
            <a:off x="726469" y="6350540"/>
            <a:ext cx="4040739"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Collecte</a:t>
            </a:r>
            <a:r>
              <a:rPr lang="en-US" dirty="0"/>
              <a:t> et gestion des données relatives aux transports</a:t>
            </a:r>
          </a:p>
        </p:txBody>
      </p:sp>
      <p:sp>
        <p:nvSpPr>
          <p:cNvPr id="11" name="object 6">
            <a:extLst>
              <a:ext uri="{FF2B5EF4-FFF2-40B4-BE49-F238E27FC236}">
                <a16:creationId xmlns:a16="http://schemas.microsoft.com/office/drawing/2014/main" id="{38F83605-967F-B4D5-082B-3A7109710FB0}"/>
              </a:ext>
            </a:extLst>
          </p:cNvPr>
          <p:cNvSpPr txBox="1">
            <a:spLocks/>
          </p:cNvSpPr>
          <p:nvPr userDrawn="1"/>
        </p:nvSpPr>
        <p:spPr>
          <a:xfrm>
            <a:off x="7880279" y="6343524"/>
            <a:ext cx="358525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dirty="0"/>
              <a:t>Types et sources de données relatives aux transports</a:t>
            </a:r>
            <a:endParaRPr lang="en-US" dirty="0"/>
          </a:p>
        </p:txBody>
      </p:sp>
      <p:sp>
        <p:nvSpPr>
          <p:cNvPr id="12" name="object 6">
            <a:extLst>
              <a:ext uri="{FF2B5EF4-FFF2-40B4-BE49-F238E27FC236}">
                <a16:creationId xmlns:a16="http://schemas.microsoft.com/office/drawing/2014/main" id="{8100559C-DE37-5846-1A43-547BAAB9906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Holder 2">
            <a:extLst>
              <a:ext uri="{FF2B5EF4-FFF2-40B4-BE49-F238E27FC236}">
                <a16:creationId xmlns:a16="http://schemas.microsoft.com/office/drawing/2014/main" id="{72A21BD4-38E6-07EA-46DD-7D9FCBD7FAA1}"/>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9" name="bg object 17">
            <a:extLst>
              <a:ext uri="{FF2B5EF4-FFF2-40B4-BE49-F238E27FC236}">
                <a16:creationId xmlns:a16="http://schemas.microsoft.com/office/drawing/2014/main" id="{08E7C015-39F0-9F9C-8A33-24510AEDBB50}"/>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0" name="bg object 18">
            <a:extLst>
              <a:ext uri="{FF2B5EF4-FFF2-40B4-BE49-F238E27FC236}">
                <a16:creationId xmlns:a16="http://schemas.microsoft.com/office/drawing/2014/main" id="{88860E8B-C33F-E27A-1F93-ECE1D0C5763B}"/>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3" name="object 6">
            <a:extLst>
              <a:ext uri="{FF2B5EF4-FFF2-40B4-BE49-F238E27FC236}">
                <a16:creationId xmlns:a16="http://schemas.microsoft.com/office/drawing/2014/main" id="{3F280F52-D481-1E12-212C-EF18DB847EA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DAA0CBE7-F3C4-BBB0-5FB0-C67D409B21A9}"/>
              </a:ext>
            </a:extLst>
          </p:cNvPr>
          <p:cNvSpPr txBox="1">
            <a:spLocks/>
          </p:cNvSpPr>
          <p:nvPr userDrawn="1"/>
        </p:nvSpPr>
        <p:spPr>
          <a:xfrm>
            <a:off x="726469" y="6350540"/>
            <a:ext cx="4040739"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Collecte</a:t>
            </a:r>
            <a:r>
              <a:rPr lang="en-US" dirty="0"/>
              <a:t> et gestion des données relatives aux transports</a:t>
            </a:r>
          </a:p>
        </p:txBody>
      </p:sp>
      <p:sp>
        <p:nvSpPr>
          <p:cNvPr id="5" name="object 6">
            <a:extLst>
              <a:ext uri="{FF2B5EF4-FFF2-40B4-BE49-F238E27FC236}">
                <a16:creationId xmlns:a16="http://schemas.microsoft.com/office/drawing/2014/main" id="{03DB57B4-98F3-25B4-CB65-E78228D2270E}"/>
              </a:ext>
            </a:extLst>
          </p:cNvPr>
          <p:cNvSpPr txBox="1">
            <a:spLocks/>
          </p:cNvSpPr>
          <p:nvPr userDrawn="1"/>
        </p:nvSpPr>
        <p:spPr>
          <a:xfrm>
            <a:off x="7880279" y="6343524"/>
            <a:ext cx="358525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dirty="0"/>
              <a:t>Types et sources de données relatives aux transports</a:t>
            </a:r>
            <a:endParaRPr lang="en-US" dirty="0"/>
          </a:p>
        </p:txBody>
      </p:sp>
    </p:spTree>
    <p:extLst>
      <p:ext uri="{BB962C8B-B14F-4D97-AF65-F5344CB8AC3E}">
        <p14:creationId xmlns:p14="http://schemas.microsoft.com/office/powerpoint/2010/main" val="771330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Holder 2">
            <a:extLst>
              <a:ext uri="{FF2B5EF4-FFF2-40B4-BE49-F238E27FC236}">
                <a16:creationId xmlns:a16="http://schemas.microsoft.com/office/drawing/2014/main" id="{1886CED1-204E-DF97-F08C-4E20E8B32C38}"/>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6" name="bg object 17">
            <a:extLst>
              <a:ext uri="{FF2B5EF4-FFF2-40B4-BE49-F238E27FC236}">
                <a16:creationId xmlns:a16="http://schemas.microsoft.com/office/drawing/2014/main" id="{432418CE-56C5-2B79-6AFA-BC7BB0F5C632}"/>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7" name="bg object 18">
            <a:extLst>
              <a:ext uri="{FF2B5EF4-FFF2-40B4-BE49-F238E27FC236}">
                <a16:creationId xmlns:a16="http://schemas.microsoft.com/office/drawing/2014/main" id="{DB17A492-EEE5-9EBB-8669-F1D3F433D74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D7CA4205-3801-CB43-BBC5-0C38D3056D7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
        <p:nvSpPr>
          <p:cNvPr id="2" name="object 6">
            <a:extLst>
              <a:ext uri="{FF2B5EF4-FFF2-40B4-BE49-F238E27FC236}">
                <a16:creationId xmlns:a16="http://schemas.microsoft.com/office/drawing/2014/main" id="{87FF90C4-448F-7981-D20E-49F5D77761B7}"/>
              </a:ext>
            </a:extLst>
          </p:cNvPr>
          <p:cNvSpPr txBox="1">
            <a:spLocks/>
          </p:cNvSpPr>
          <p:nvPr userDrawn="1"/>
        </p:nvSpPr>
        <p:spPr>
          <a:xfrm>
            <a:off x="726469" y="6350540"/>
            <a:ext cx="4040739"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dirty="0" err="1"/>
              <a:t>Collecte</a:t>
            </a:r>
            <a:r>
              <a:rPr lang="en-US" dirty="0"/>
              <a:t> et gestion des données relatives aux transports</a:t>
            </a:r>
          </a:p>
        </p:txBody>
      </p:sp>
      <p:sp>
        <p:nvSpPr>
          <p:cNvPr id="3" name="object 6">
            <a:extLst>
              <a:ext uri="{FF2B5EF4-FFF2-40B4-BE49-F238E27FC236}">
                <a16:creationId xmlns:a16="http://schemas.microsoft.com/office/drawing/2014/main" id="{7C8396C8-A7D8-60D3-0E5E-F5106BA1CEC2}"/>
              </a:ext>
            </a:extLst>
          </p:cNvPr>
          <p:cNvSpPr txBox="1">
            <a:spLocks/>
          </p:cNvSpPr>
          <p:nvPr userDrawn="1"/>
        </p:nvSpPr>
        <p:spPr>
          <a:xfrm>
            <a:off x="7880279" y="6343524"/>
            <a:ext cx="358525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b="1" dirty="0"/>
              <a:t>Types et sources de données relatives aux transports</a:t>
            </a:r>
            <a:endParaRPr lang="en-US" dirty="0"/>
          </a:p>
        </p:txBody>
      </p:sp>
    </p:spTree>
    <p:extLst>
      <p:ext uri="{BB962C8B-B14F-4D97-AF65-F5344CB8AC3E}">
        <p14:creationId xmlns:p14="http://schemas.microsoft.com/office/powerpoint/2010/main" val="38339986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7115770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E1850F4-371C-701E-886C-5B506A1A6925}"/>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DC29437-CB25-00A8-10C5-71F0CD4CEE0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848D3CE-E6A3-249F-37FD-99D774888302}"/>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146462394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8"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6" r:id="rId11"/>
    <p:sldLayoutId id="2147483697" r:id="rId12"/>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slideLayout" Target="../slideLayouts/slideLayout15.xml"/><Relationship Id="rId5" Type="http://schemas.openxmlformats.org/officeDocument/2006/relationships/image" Target="../media/image35.jpeg"/><Relationship Id="rId4" Type="http://schemas.openxmlformats.org/officeDocument/2006/relationships/image" Target="../media/image34.sv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5.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15.xm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15.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sz="2600" dirty="0">
                <a:solidFill>
                  <a:srgbClr val="0070C0"/>
                </a:solidFill>
              </a:rPr>
              <a:t>Module 2 : Collecte et gestion des données sur les transports </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7" y="4481504"/>
            <a:ext cx="9104240"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600" dirty="0">
                <a:solidFill>
                  <a:srgbClr val="0070C0"/>
                </a:solidFill>
              </a:rPr>
              <a:t>Cours n° 5 : Types et sources de données relatives aux transports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8A762-C339-04F1-4BA9-4EF1378D4F7F}"/>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E15CB5BB-5883-13DF-41C0-9CEC34A6F257}"/>
              </a:ext>
            </a:extLst>
          </p:cNvPr>
          <p:cNvGrpSpPr/>
          <p:nvPr/>
        </p:nvGrpSpPr>
        <p:grpSpPr>
          <a:xfrm>
            <a:off x="5504074" y="1038093"/>
            <a:ext cx="6290919" cy="1036919"/>
            <a:chOff x="3244168" y="673168"/>
            <a:chExt cx="6572670" cy="1015415"/>
          </a:xfrm>
        </p:grpSpPr>
        <p:sp>
          <p:nvSpPr>
            <p:cNvPr id="78" name="Rectangle: Rounded Corners 77">
              <a:extLst>
                <a:ext uri="{FF2B5EF4-FFF2-40B4-BE49-F238E27FC236}">
                  <a16:creationId xmlns:a16="http://schemas.microsoft.com/office/drawing/2014/main" id="{6E65F22B-3FD5-505A-E923-B869CA3CC64A}"/>
                </a:ext>
              </a:extLst>
            </p:cNvPr>
            <p:cNvSpPr/>
            <p:nvPr/>
          </p:nvSpPr>
          <p:spPr>
            <a:xfrm>
              <a:off x="3244168" y="673168"/>
              <a:ext cx="6572670" cy="948867"/>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79" name="Oval 78">
              <a:extLst>
                <a:ext uri="{FF2B5EF4-FFF2-40B4-BE49-F238E27FC236}">
                  <a16:creationId xmlns:a16="http://schemas.microsoft.com/office/drawing/2014/main" id="{51EA3ACE-2502-4F52-AD6A-5A4B593E5CF9}"/>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80" name="TextBox 6">
              <a:extLst>
                <a:ext uri="{FF2B5EF4-FFF2-40B4-BE49-F238E27FC236}">
                  <a16:creationId xmlns:a16="http://schemas.microsoft.com/office/drawing/2014/main" id="{3E9BE1D7-2193-6FFF-A0A7-ABB1469F92F0}"/>
                </a:ext>
              </a:extLst>
            </p:cNvPr>
            <p:cNvSpPr txBox="1"/>
            <p:nvPr/>
          </p:nvSpPr>
          <p:spPr>
            <a:xfrm>
              <a:off x="3381486" y="790887"/>
              <a:ext cx="736511" cy="713431"/>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dirty="0">
                  <a:solidFill>
                    <a:schemeClr val="accent1"/>
                  </a:solidFill>
                </a:rPr>
                <a:t>1</a:t>
              </a:r>
            </a:p>
          </p:txBody>
        </p:sp>
        <p:grpSp>
          <p:nvGrpSpPr>
            <p:cNvPr id="81" name="Group 80">
              <a:extLst>
                <a:ext uri="{FF2B5EF4-FFF2-40B4-BE49-F238E27FC236}">
                  <a16:creationId xmlns:a16="http://schemas.microsoft.com/office/drawing/2014/main" id="{DEF53E96-47A3-E747-8EB5-2C70FB73EE8D}"/>
                </a:ext>
              </a:extLst>
            </p:cNvPr>
            <p:cNvGrpSpPr/>
            <p:nvPr/>
          </p:nvGrpSpPr>
          <p:grpSpPr>
            <a:xfrm>
              <a:off x="4198344" y="729932"/>
              <a:ext cx="5253222" cy="958651"/>
              <a:chOff x="4198344" y="736003"/>
              <a:chExt cx="5253222" cy="958651"/>
            </a:xfrm>
          </p:grpSpPr>
          <p:sp>
            <p:nvSpPr>
              <p:cNvPr id="82" name="TextBox 8">
                <a:extLst>
                  <a:ext uri="{FF2B5EF4-FFF2-40B4-BE49-F238E27FC236}">
                    <a16:creationId xmlns:a16="http://schemas.microsoft.com/office/drawing/2014/main" id="{D748D47A-7D65-D410-7B7A-05266E5BE8C0}"/>
                  </a:ext>
                </a:extLst>
              </p:cNvPr>
              <p:cNvSpPr txBox="1"/>
              <p:nvPr/>
            </p:nvSpPr>
            <p:spPr>
              <a:xfrm>
                <a:off x="4198344" y="736003"/>
                <a:ext cx="5240005" cy="2853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bg1"/>
                    </a:solidFill>
                    <a:latin typeface="Arial" panose="020B0604020202020204" pitchFamily="34" charset="0"/>
                    <a:cs typeface="Arial" panose="020B0604020202020204" pitchFamily="34" charset="0"/>
                  </a:rPr>
                  <a:t>Données brutes → Collecte d'informations</a:t>
                </a:r>
              </a:p>
            </p:txBody>
          </p:sp>
          <p:sp>
            <p:nvSpPr>
              <p:cNvPr id="83" name="TextBox 9">
                <a:extLst>
                  <a:ext uri="{FF2B5EF4-FFF2-40B4-BE49-F238E27FC236}">
                    <a16:creationId xmlns:a16="http://schemas.microsoft.com/office/drawing/2014/main" id="{D85AFEDF-9DA8-6C54-9748-3FDC46D5E168}"/>
                  </a:ext>
                </a:extLst>
              </p:cNvPr>
              <p:cNvSpPr txBox="1"/>
              <p:nvPr/>
            </p:nvSpPr>
            <p:spPr>
              <a:xfrm>
                <a:off x="4211562" y="981223"/>
                <a:ext cx="5240004" cy="7134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Collecte de données non structurées provenant de diverses sources (par exemple : journaux GPS, relevés de capteurs, saisies des utilisateurs ou trafic sur les sites Web)</a:t>
                </a:r>
                <a:endParaRPr lang="en-US" sz="1200" dirty="0">
                  <a:solidFill>
                    <a:schemeClr val="bg1"/>
                  </a:solidFill>
                  <a:latin typeface="Arial" panose="020B0604020202020204" pitchFamily="34" charset="0"/>
                  <a:cs typeface="Arial" panose="020B0604020202020204" pitchFamily="34" charset="0"/>
                </a:endParaRPr>
              </a:p>
            </p:txBody>
          </p:sp>
        </p:grpSp>
      </p:grpSp>
      <p:grpSp>
        <p:nvGrpSpPr>
          <p:cNvPr id="7" name="Group 6">
            <a:extLst>
              <a:ext uri="{FF2B5EF4-FFF2-40B4-BE49-F238E27FC236}">
                <a16:creationId xmlns:a16="http://schemas.microsoft.com/office/drawing/2014/main" id="{D0AB9D68-F95B-EFD9-3111-324D7964F389}"/>
              </a:ext>
            </a:extLst>
          </p:cNvPr>
          <p:cNvGrpSpPr/>
          <p:nvPr/>
        </p:nvGrpSpPr>
        <p:grpSpPr>
          <a:xfrm>
            <a:off x="5509114" y="2087484"/>
            <a:ext cx="6290923" cy="1049579"/>
            <a:chOff x="3244168" y="673168"/>
            <a:chExt cx="6567102" cy="996605"/>
          </a:xfrm>
        </p:grpSpPr>
        <p:sp>
          <p:nvSpPr>
            <p:cNvPr id="72" name="Rectangle: Rounded Corners 71">
              <a:extLst>
                <a:ext uri="{FF2B5EF4-FFF2-40B4-BE49-F238E27FC236}">
                  <a16:creationId xmlns:a16="http://schemas.microsoft.com/office/drawing/2014/main" id="{213BF9A3-4661-2A60-8A6A-3FD27A9F62FE}"/>
                </a:ext>
              </a:extLst>
            </p:cNvPr>
            <p:cNvSpPr/>
            <p:nvPr/>
          </p:nvSpPr>
          <p:spPr>
            <a:xfrm>
              <a:off x="3244168" y="673168"/>
              <a:ext cx="6567102" cy="948867"/>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73" name="Oval 72">
              <a:extLst>
                <a:ext uri="{FF2B5EF4-FFF2-40B4-BE49-F238E27FC236}">
                  <a16:creationId xmlns:a16="http://schemas.microsoft.com/office/drawing/2014/main" id="{6DB53555-831F-F88C-C1DD-5DF460EE4807}"/>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74" name="TextBox 25">
              <a:extLst>
                <a:ext uri="{FF2B5EF4-FFF2-40B4-BE49-F238E27FC236}">
                  <a16:creationId xmlns:a16="http://schemas.microsoft.com/office/drawing/2014/main" id="{3B800F01-1D5D-4931-C9E4-0D86B11BF00F}"/>
                </a:ext>
              </a:extLst>
            </p:cNvPr>
            <p:cNvSpPr txBox="1"/>
            <p:nvPr/>
          </p:nvSpPr>
          <p:spPr>
            <a:xfrm>
              <a:off x="3381486" y="790886"/>
              <a:ext cx="736511" cy="713431"/>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dirty="0">
                  <a:solidFill>
                    <a:schemeClr val="accent2"/>
                  </a:solidFill>
                </a:rPr>
                <a:t>2</a:t>
              </a:r>
            </a:p>
          </p:txBody>
        </p:sp>
        <p:grpSp>
          <p:nvGrpSpPr>
            <p:cNvPr id="75" name="Group 74">
              <a:extLst>
                <a:ext uri="{FF2B5EF4-FFF2-40B4-BE49-F238E27FC236}">
                  <a16:creationId xmlns:a16="http://schemas.microsoft.com/office/drawing/2014/main" id="{DF3E16CC-1293-8671-DB74-571FCF2CA24F}"/>
                </a:ext>
              </a:extLst>
            </p:cNvPr>
            <p:cNvGrpSpPr/>
            <p:nvPr/>
          </p:nvGrpSpPr>
          <p:grpSpPr>
            <a:xfrm>
              <a:off x="4198343" y="729932"/>
              <a:ext cx="5234443" cy="939841"/>
              <a:chOff x="4198343" y="736003"/>
              <a:chExt cx="5234443" cy="939841"/>
            </a:xfrm>
          </p:grpSpPr>
          <p:sp>
            <p:nvSpPr>
              <p:cNvPr id="76" name="TextBox 27">
                <a:extLst>
                  <a:ext uri="{FF2B5EF4-FFF2-40B4-BE49-F238E27FC236}">
                    <a16:creationId xmlns:a16="http://schemas.microsoft.com/office/drawing/2014/main" id="{9E153574-1E31-9F87-A728-5DFE951EFDB8}"/>
                  </a:ext>
                </a:extLst>
              </p:cNvPr>
              <p:cNvSpPr txBox="1"/>
              <p:nvPr/>
            </p:nvSpPr>
            <p:spPr>
              <a:xfrm>
                <a:off x="4198343" y="736003"/>
                <a:ext cx="5234443" cy="28537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bg1"/>
                    </a:solidFill>
                    <a:latin typeface="Arial" panose="020B0604020202020204" pitchFamily="34" charset="0"/>
                    <a:cs typeface="Arial" panose="020B0604020202020204" pitchFamily="34" charset="0"/>
                  </a:rPr>
                  <a:t>Prétraitement des données → Nettoyage et organisation</a:t>
                </a:r>
              </a:p>
            </p:txBody>
          </p:sp>
          <p:sp>
            <p:nvSpPr>
              <p:cNvPr id="77" name="TextBox 28">
                <a:extLst>
                  <a:ext uri="{FF2B5EF4-FFF2-40B4-BE49-F238E27FC236}">
                    <a16:creationId xmlns:a16="http://schemas.microsoft.com/office/drawing/2014/main" id="{86968C08-E5BD-3FFE-41BB-18F6B5BB2194}"/>
                  </a:ext>
                </a:extLst>
              </p:cNvPr>
              <p:cNvSpPr txBox="1"/>
              <p:nvPr/>
            </p:nvSpPr>
            <p:spPr>
              <a:xfrm>
                <a:off x="4211562" y="962413"/>
                <a:ext cx="5221224" cy="7134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Suppression des doublons, traitement des valeurs manquantes, correction des erreurs et structuration des données pour les rendre utilisables.</a:t>
                </a:r>
                <a:endParaRPr lang="en-US" sz="1200" dirty="0">
                  <a:solidFill>
                    <a:schemeClr val="bg1"/>
                  </a:solidFill>
                  <a:latin typeface="Arial" panose="020B0604020202020204" pitchFamily="34" charset="0"/>
                  <a:cs typeface="Arial" panose="020B0604020202020204" pitchFamily="34" charset="0"/>
                </a:endParaRPr>
              </a:p>
            </p:txBody>
          </p:sp>
        </p:grpSp>
      </p:grpSp>
      <p:grpSp>
        <p:nvGrpSpPr>
          <p:cNvPr id="9" name="Group 8">
            <a:extLst>
              <a:ext uri="{FF2B5EF4-FFF2-40B4-BE49-F238E27FC236}">
                <a16:creationId xmlns:a16="http://schemas.microsoft.com/office/drawing/2014/main" id="{7569FB64-8EA8-AB51-C7F0-0B3020DE8D80}"/>
              </a:ext>
            </a:extLst>
          </p:cNvPr>
          <p:cNvGrpSpPr/>
          <p:nvPr/>
        </p:nvGrpSpPr>
        <p:grpSpPr>
          <a:xfrm>
            <a:off x="5504075" y="3137772"/>
            <a:ext cx="6295964" cy="1088177"/>
            <a:chOff x="3244168" y="673168"/>
            <a:chExt cx="6567098" cy="1045939"/>
          </a:xfrm>
        </p:grpSpPr>
        <p:sp>
          <p:nvSpPr>
            <p:cNvPr id="66" name="Rectangle: Rounded Corners 65">
              <a:extLst>
                <a:ext uri="{FF2B5EF4-FFF2-40B4-BE49-F238E27FC236}">
                  <a16:creationId xmlns:a16="http://schemas.microsoft.com/office/drawing/2014/main" id="{DB108603-A0BB-C8E7-42EE-897D0C432FAE}"/>
                </a:ext>
              </a:extLst>
            </p:cNvPr>
            <p:cNvSpPr/>
            <p:nvPr/>
          </p:nvSpPr>
          <p:spPr>
            <a:xfrm>
              <a:off x="3244168" y="673168"/>
              <a:ext cx="6567098" cy="948867"/>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67" name="Oval 66">
              <a:extLst>
                <a:ext uri="{FF2B5EF4-FFF2-40B4-BE49-F238E27FC236}">
                  <a16:creationId xmlns:a16="http://schemas.microsoft.com/office/drawing/2014/main" id="{3D35F06E-CABF-BB58-59D1-46C07741C81F}"/>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68" name="TextBox 32">
              <a:extLst>
                <a:ext uri="{FF2B5EF4-FFF2-40B4-BE49-F238E27FC236}">
                  <a16:creationId xmlns:a16="http://schemas.microsoft.com/office/drawing/2014/main" id="{79CDDEEE-0167-7171-7032-573C626EC134}"/>
                </a:ext>
              </a:extLst>
            </p:cNvPr>
            <p:cNvSpPr txBox="1"/>
            <p:nvPr/>
          </p:nvSpPr>
          <p:spPr>
            <a:xfrm>
              <a:off x="3381486" y="790887"/>
              <a:ext cx="736511" cy="713431"/>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dirty="0">
                  <a:solidFill>
                    <a:schemeClr val="accent3"/>
                  </a:solidFill>
                </a:rPr>
                <a:t>3</a:t>
              </a:r>
            </a:p>
          </p:txBody>
        </p:sp>
        <p:grpSp>
          <p:nvGrpSpPr>
            <p:cNvPr id="69" name="Group 68">
              <a:extLst>
                <a:ext uri="{FF2B5EF4-FFF2-40B4-BE49-F238E27FC236}">
                  <a16:creationId xmlns:a16="http://schemas.microsoft.com/office/drawing/2014/main" id="{43F4C00A-1448-776E-2187-2982BEB265ED}"/>
                </a:ext>
              </a:extLst>
            </p:cNvPr>
            <p:cNvGrpSpPr/>
            <p:nvPr/>
          </p:nvGrpSpPr>
          <p:grpSpPr>
            <a:xfrm>
              <a:off x="4198343" y="729932"/>
              <a:ext cx="5320351" cy="989175"/>
              <a:chOff x="4198343" y="736003"/>
              <a:chExt cx="5320351" cy="989175"/>
            </a:xfrm>
          </p:grpSpPr>
          <p:sp>
            <p:nvSpPr>
              <p:cNvPr id="70" name="TextBox 34">
                <a:extLst>
                  <a:ext uri="{FF2B5EF4-FFF2-40B4-BE49-F238E27FC236}">
                    <a16:creationId xmlns:a16="http://schemas.microsoft.com/office/drawing/2014/main" id="{BBC25F71-D68F-ADA3-FE0F-41406EA2C2EE}"/>
                  </a:ext>
                </a:extLst>
              </p:cNvPr>
              <p:cNvSpPr txBox="1"/>
              <p:nvPr/>
            </p:nvSpPr>
            <p:spPr>
              <a:xfrm>
                <a:off x="4198343" y="736003"/>
                <a:ext cx="5240006" cy="4688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bg1"/>
                    </a:solidFill>
                    <a:latin typeface="Arial" panose="020B0604020202020204" pitchFamily="34" charset="0"/>
                    <a:cs typeface="Arial" panose="020B0604020202020204" pitchFamily="34" charset="0"/>
                  </a:rPr>
                  <a:t>Analyse des données → Identification des modèles et des tendances</a:t>
                </a:r>
              </a:p>
            </p:txBody>
          </p:sp>
          <p:sp>
            <p:nvSpPr>
              <p:cNvPr id="71" name="TextBox 35">
                <a:extLst>
                  <a:ext uri="{FF2B5EF4-FFF2-40B4-BE49-F238E27FC236}">
                    <a16:creationId xmlns:a16="http://schemas.microsoft.com/office/drawing/2014/main" id="{C348237E-0273-2A56-EECF-88E1202699E8}"/>
                  </a:ext>
                </a:extLst>
              </p:cNvPr>
              <p:cNvSpPr txBox="1"/>
              <p:nvPr/>
            </p:nvSpPr>
            <p:spPr>
              <a:xfrm>
                <a:off x="4211562" y="1011747"/>
                <a:ext cx="5307132" cy="7134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Application de méthodes statistiques, d'outils de visualisation ou de modèles d'IA pour comprendre les relations et extraire des informations significatives.</a:t>
                </a:r>
                <a:endParaRPr lang="en-US" sz="1200" dirty="0">
                  <a:solidFill>
                    <a:schemeClr val="bg1"/>
                  </a:solidFill>
                  <a:latin typeface="Arial" panose="020B0604020202020204" pitchFamily="34" charset="0"/>
                  <a:cs typeface="Arial" panose="020B0604020202020204" pitchFamily="34" charset="0"/>
                </a:endParaRPr>
              </a:p>
            </p:txBody>
          </p:sp>
        </p:grpSp>
      </p:grpSp>
      <p:grpSp>
        <p:nvGrpSpPr>
          <p:cNvPr id="10" name="Group 9">
            <a:extLst>
              <a:ext uri="{FF2B5EF4-FFF2-40B4-BE49-F238E27FC236}">
                <a16:creationId xmlns:a16="http://schemas.microsoft.com/office/drawing/2014/main" id="{CB0B0A0D-93C7-28DB-DEBA-87BB19105A4F}"/>
              </a:ext>
            </a:extLst>
          </p:cNvPr>
          <p:cNvGrpSpPr/>
          <p:nvPr/>
        </p:nvGrpSpPr>
        <p:grpSpPr>
          <a:xfrm>
            <a:off x="5583302" y="4186266"/>
            <a:ext cx="6216738" cy="1023463"/>
            <a:chOff x="3244168" y="673168"/>
            <a:chExt cx="6479638" cy="948867"/>
          </a:xfrm>
        </p:grpSpPr>
        <p:sp>
          <p:nvSpPr>
            <p:cNvPr id="60" name="Rectangle: Rounded Corners 59">
              <a:extLst>
                <a:ext uri="{FF2B5EF4-FFF2-40B4-BE49-F238E27FC236}">
                  <a16:creationId xmlns:a16="http://schemas.microsoft.com/office/drawing/2014/main" id="{7C910A3C-B7C5-AF08-3DAD-075129D6CA69}"/>
                </a:ext>
              </a:extLst>
            </p:cNvPr>
            <p:cNvSpPr/>
            <p:nvPr/>
          </p:nvSpPr>
          <p:spPr>
            <a:xfrm>
              <a:off x="3244168" y="673168"/>
              <a:ext cx="6479638" cy="948867"/>
            </a:xfrm>
            <a:prstGeom prst="roundRect">
              <a:avLst>
                <a:gd name="adj"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61" name="Oval 60">
              <a:extLst>
                <a:ext uri="{FF2B5EF4-FFF2-40B4-BE49-F238E27FC236}">
                  <a16:creationId xmlns:a16="http://schemas.microsoft.com/office/drawing/2014/main" id="{61BFDA5D-D664-82B4-9DD0-CAE3F855850B}"/>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62" name="TextBox 39">
              <a:extLst>
                <a:ext uri="{FF2B5EF4-FFF2-40B4-BE49-F238E27FC236}">
                  <a16:creationId xmlns:a16="http://schemas.microsoft.com/office/drawing/2014/main" id="{23A532F1-E980-0DF5-E5E7-39C1BF2AF35C}"/>
                </a:ext>
              </a:extLst>
            </p:cNvPr>
            <p:cNvSpPr txBox="1"/>
            <p:nvPr/>
          </p:nvSpPr>
          <p:spPr>
            <a:xfrm>
              <a:off x="3381486" y="790887"/>
              <a:ext cx="736511" cy="713431"/>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dirty="0">
                  <a:solidFill>
                    <a:schemeClr val="accent4"/>
                  </a:solidFill>
                </a:rPr>
                <a:t>4</a:t>
              </a:r>
            </a:p>
          </p:txBody>
        </p:sp>
        <p:grpSp>
          <p:nvGrpSpPr>
            <p:cNvPr id="63" name="Group 62">
              <a:extLst>
                <a:ext uri="{FF2B5EF4-FFF2-40B4-BE49-F238E27FC236}">
                  <a16:creationId xmlns:a16="http://schemas.microsoft.com/office/drawing/2014/main" id="{686D1F85-6AAE-7604-4A65-732BDF3CCC79}"/>
                </a:ext>
              </a:extLst>
            </p:cNvPr>
            <p:cNvGrpSpPr/>
            <p:nvPr/>
          </p:nvGrpSpPr>
          <p:grpSpPr>
            <a:xfrm>
              <a:off x="4198344" y="729932"/>
              <a:ext cx="5373343" cy="841381"/>
              <a:chOff x="4198344" y="736003"/>
              <a:chExt cx="5373343" cy="841381"/>
            </a:xfrm>
          </p:grpSpPr>
          <p:sp>
            <p:nvSpPr>
              <p:cNvPr id="64" name="TextBox 41">
                <a:extLst>
                  <a:ext uri="{FF2B5EF4-FFF2-40B4-BE49-F238E27FC236}">
                    <a16:creationId xmlns:a16="http://schemas.microsoft.com/office/drawing/2014/main" id="{234FC945-5A69-852D-B86C-EFBF3B0208E1}"/>
                  </a:ext>
                </a:extLst>
              </p:cNvPr>
              <p:cNvSpPr txBox="1"/>
              <p:nvPr/>
            </p:nvSpPr>
            <p:spPr>
              <a:xfrm>
                <a:off x="4198344" y="736003"/>
                <a:ext cx="5373343" cy="4688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chemeClr val="bg1"/>
                    </a:solidFill>
                    <a:latin typeface="Arial" panose="020B0604020202020204" pitchFamily="34" charset="0"/>
                    <a:cs typeface="Arial" panose="020B0604020202020204" pitchFamily="34" charset="0"/>
                  </a:rPr>
                  <a:t>Traitement des données → Transformation et structuration en vue de leur utilisation</a:t>
                </a:r>
                <a:endParaRPr lang="en-US" sz="1200" b="1" dirty="0">
                  <a:solidFill>
                    <a:schemeClr val="bg1"/>
                  </a:solidFill>
                  <a:latin typeface="Arial" panose="020B0604020202020204" pitchFamily="34" charset="0"/>
                  <a:cs typeface="Arial" panose="020B0604020202020204" pitchFamily="34" charset="0"/>
                </a:endParaRPr>
              </a:p>
            </p:txBody>
          </p:sp>
          <p:sp>
            <p:nvSpPr>
              <p:cNvPr id="65" name="TextBox 42">
                <a:extLst>
                  <a:ext uri="{FF2B5EF4-FFF2-40B4-BE49-F238E27FC236}">
                    <a16:creationId xmlns:a16="http://schemas.microsoft.com/office/drawing/2014/main" id="{E72DE262-0F11-8D76-BD91-5E86CEE80F46}"/>
                  </a:ext>
                </a:extLst>
              </p:cNvPr>
              <p:cNvSpPr txBox="1"/>
              <p:nvPr/>
            </p:nvSpPr>
            <p:spPr>
              <a:xfrm>
                <a:off x="4211562" y="1067791"/>
                <a:ext cx="5139333" cy="50959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Agrégation, synthèse et conversion des données </a:t>
                </a:r>
                <a:r>
                  <a:rPr lang="en-GB" sz="1200" dirty="0" err="1">
                    <a:solidFill>
                      <a:schemeClr val="bg1"/>
                    </a:solidFill>
                    <a:latin typeface="Arial" panose="020B0604020202020204" pitchFamily="34" charset="0"/>
                    <a:cs typeface="Arial" panose="020B0604020202020204" pitchFamily="34" charset="0"/>
                  </a:rPr>
                  <a:t>analysées </a:t>
                </a:r>
                <a:r>
                  <a:rPr lang="en-GB" sz="1200" dirty="0">
                    <a:solidFill>
                      <a:schemeClr val="bg1"/>
                    </a:solidFill>
                    <a:latin typeface="Arial" panose="020B0604020202020204" pitchFamily="34" charset="0"/>
                    <a:cs typeface="Arial" panose="020B0604020202020204" pitchFamily="34" charset="0"/>
                  </a:rPr>
                  <a:t>dans un format compréhensible par les décideurs.</a:t>
                </a:r>
                <a:endParaRPr lang="en-US" sz="1200" dirty="0">
                  <a:solidFill>
                    <a:schemeClr val="bg1"/>
                  </a:solidFill>
                  <a:latin typeface="Arial" panose="020B0604020202020204" pitchFamily="34" charset="0"/>
                  <a:cs typeface="Arial" panose="020B0604020202020204" pitchFamily="34" charset="0"/>
                </a:endParaRPr>
              </a:p>
            </p:txBody>
          </p:sp>
        </p:grpSp>
      </p:grpSp>
      <p:grpSp>
        <p:nvGrpSpPr>
          <p:cNvPr id="11" name="Group 10">
            <a:extLst>
              <a:ext uri="{FF2B5EF4-FFF2-40B4-BE49-F238E27FC236}">
                <a16:creationId xmlns:a16="http://schemas.microsoft.com/office/drawing/2014/main" id="{57FB7A5B-53CC-BBE6-C525-01CB5BB92D53}"/>
              </a:ext>
            </a:extLst>
          </p:cNvPr>
          <p:cNvGrpSpPr/>
          <p:nvPr/>
        </p:nvGrpSpPr>
        <p:grpSpPr>
          <a:xfrm>
            <a:off x="5583300" y="5237426"/>
            <a:ext cx="6216739" cy="1096192"/>
            <a:chOff x="3244168" y="673168"/>
            <a:chExt cx="6479633" cy="1030183"/>
          </a:xfrm>
        </p:grpSpPr>
        <p:sp>
          <p:nvSpPr>
            <p:cNvPr id="54" name="Rectangle: Rounded Corners 53">
              <a:extLst>
                <a:ext uri="{FF2B5EF4-FFF2-40B4-BE49-F238E27FC236}">
                  <a16:creationId xmlns:a16="http://schemas.microsoft.com/office/drawing/2014/main" id="{B71D5F15-9DD2-9F36-631E-F30344A70045}"/>
                </a:ext>
              </a:extLst>
            </p:cNvPr>
            <p:cNvSpPr/>
            <p:nvPr/>
          </p:nvSpPr>
          <p:spPr>
            <a:xfrm>
              <a:off x="3244168" y="673168"/>
              <a:ext cx="6479633" cy="948867"/>
            </a:xfrm>
            <a:prstGeom prst="roundRect">
              <a:avLst>
                <a:gd name="adj" fmla="val 50000"/>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55" name="Oval 54">
              <a:extLst>
                <a:ext uri="{FF2B5EF4-FFF2-40B4-BE49-F238E27FC236}">
                  <a16:creationId xmlns:a16="http://schemas.microsoft.com/office/drawing/2014/main" id="{591D69AB-7F84-AB2B-31D1-91A986F8F5BC}"/>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600" dirty="0"/>
            </a:p>
          </p:txBody>
        </p:sp>
        <p:sp>
          <p:nvSpPr>
            <p:cNvPr id="56" name="TextBox 46">
              <a:extLst>
                <a:ext uri="{FF2B5EF4-FFF2-40B4-BE49-F238E27FC236}">
                  <a16:creationId xmlns:a16="http://schemas.microsoft.com/office/drawing/2014/main" id="{E8AF1D2F-B438-3404-E1B3-5E67E5C5D4F3}"/>
                </a:ext>
              </a:extLst>
            </p:cNvPr>
            <p:cNvSpPr txBox="1"/>
            <p:nvPr/>
          </p:nvSpPr>
          <p:spPr>
            <a:xfrm>
              <a:off x="3381486" y="790887"/>
              <a:ext cx="736511" cy="713431"/>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dirty="0">
                  <a:solidFill>
                    <a:schemeClr val="accent5"/>
                  </a:solidFill>
                </a:rPr>
                <a:t>5</a:t>
              </a:r>
            </a:p>
          </p:txBody>
        </p:sp>
        <p:grpSp>
          <p:nvGrpSpPr>
            <p:cNvPr id="57" name="Group 56">
              <a:extLst>
                <a:ext uri="{FF2B5EF4-FFF2-40B4-BE49-F238E27FC236}">
                  <a16:creationId xmlns:a16="http://schemas.microsoft.com/office/drawing/2014/main" id="{2C0193A2-AE7D-FE59-FD2A-B7CA78474068}"/>
                </a:ext>
              </a:extLst>
            </p:cNvPr>
            <p:cNvGrpSpPr/>
            <p:nvPr/>
          </p:nvGrpSpPr>
          <p:grpSpPr>
            <a:xfrm>
              <a:off x="4198344" y="700637"/>
              <a:ext cx="5456980" cy="1002714"/>
              <a:chOff x="4198344" y="706708"/>
              <a:chExt cx="5456980" cy="1002714"/>
            </a:xfrm>
          </p:grpSpPr>
          <p:sp>
            <p:nvSpPr>
              <p:cNvPr id="58" name="TextBox 48">
                <a:extLst>
                  <a:ext uri="{FF2B5EF4-FFF2-40B4-BE49-F238E27FC236}">
                    <a16:creationId xmlns:a16="http://schemas.microsoft.com/office/drawing/2014/main" id="{7CF28F91-80E7-0E2C-A5F3-58C12D0032A7}"/>
                  </a:ext>
                </a:extLst>
              </p:cNvPr>
              <p:cNvSpPr txBox="1"/>
              <p:nvPr/>
            </p:nvSpPr>
            <p:spPr>
              <a:xfrm>
                <a:off x="4198344" y="706708"/>
                <a:ext cx="5165771" cy="46882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solidFill>
                      <a:schemeClr val="bg1"/>
                    </a:solidFill>
                    <a:latin typeface="Arial" panose="020B0604020202020204" pitchFamily="34" charset="0"/>
                    <a:cs typeface="Arial" panose="020B0604020202020204" pitchFamily="34" charset="0"/>
                  </a:rPr>
                  <a:t>Informations exploitables → Prise de décisions fondées sur les données</a:t>
                </a:r>
                <a:endParaRPr lang="en-US" sz="1200" b="1" dirty="0">
                  <a:solidFill>
                    <a:schemeClr val="bg1"/>
                  </a:solidFill>
                  <a:latin typeface="Arial" panose="020B0604020202020204" pitchFamily="34" charset="0"/>
                  <a:cs typeface="Arial" panose="020B0604020202020204" pitchFamily="34" charset="0"/>
                </a:endParaRPr>
              </a:p>
            </p:txBody>
          </p:sp>
          <p:sp>
            <p:nvSpPr>
              <p:cNvPr id="59" name="TextBox 49">
                <a:extLst>
                  <a:ext uri="{FF2B5EF4-FFF2-40B4-BE49-F238E27FC236}">
                    <a16:creationId xmlns:a16="http://schemas.microsoft.com/office/drawing/2014/main" id="{C021A82C-4025-611E-94DC-63137FB37E77}"/>
                  </a:ext>
                </a:extLst>
              </p:cNvPr>
              <p:cNvSpPr txBox="1"/>
              <p:nvPr/>
            </p:nvSpPr>
            <p:spPr>
              <a:xfrm>
                <a:off x="4211562" y="995991"/>
                <a:ext cx="5443762" cy="7134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200" dirty="0">
                    <a:solidFill>
                      <a:schemeClr val="bg1"/>
                    </a:solidFill>
                    <a:latin typeface="Arial" panose="020B0604020202020204" pitchFamily="34" charset="0"/>
                    <a:cs typeface="Arial" panose="020B0604020202020204" pitchFamily="34" charset="0"/>
                  </a:rPr>
                  <a:t>Utilisation des conclusions pour mettre en œuvre des actions concrètes telles que l'ajustement des stratégies commerciales, l'optimisation des opérations ou l'amélioration de l'expérience client.</a:t>
                </a:r>
                <a:endParaRPr lang="en-US" sz="1200" dirty="0">
                  <a:solidFill>
                    <a:schemeClr val="bg1"/>
                  </a:solidFill>
                  <a:latin typeface="Arial" panose="020B0604020202020204" pitchFamily="34" charset="0"/>
                  <a:cs typeface="Arial" panose="020B0604020202020204" pitchFamily="34" charset="0"/>
                </a:endParaRPr>
              </a:p>
            </p:txBody>
          </p:sp>
        </p:grpSp>
      </p:grpSp>
      <p:cxnSp>
        <p:nvCxnSpPr>
          <p:cNvPr id="12" name="Straight Connector 11">
            <a:extLst>
              <a:ext uri="{FF2B5EF4-FFF2-40B4-BE49-F238E27FC236}">
                <a16:creationId xmlns:a16="http://schemas.microsoft.com/office/drawing/2014/main" id="{EFDC182E-0E5E-97E8-8536-9EC446AC049F}"/>
              </a:ext>
            </a:extLst>
          </p:cNvPr>
          <p:cNvCxnSpPr>
            <a:cxnSpLocks/>
          </p:cNvCxnSpPr>
          <p:nvPr/>
        </p:nvCxnSpPr>
        <p:spPr>
          <a:xfrm>
            <a:off x="4579445" y="1466138"/>
            <a:ext cx="0" cy="4239543"/>
          </a:xfrm>
          <a:prstGeom prst="line">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99DF84D-2482-E536-4B05-3C126FB54FFE}"/>
              </a:ext>
            </a:extLst>
          </p:cNvPr>
          <p:cNvCxnSpPr>
            <a:cxnSpLocks/>
          </p:cNvCxnSpPr>
          <p:nvPr/>
        </p:nvCxnSpPr>
        <p:spPr>
          <a:xfrm>
            <a:off x="4579445" y="1466138"/>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E6B1A2E-CC71-81A8-D23D-8E25E7203121}"/>
              </a:ext>
            </a:extLst>
          </p:cNvPr>
          <p:cNvCxnSpPr>
            <a:cxnSpLocks/>
          </p:cNvCxnSpPr>
          <p:nvPr/>
        </p:nvCxnSpPr>
        <p:spPr>
          <a:xfrm>
            <a:off x="4586888" y="2544743"/>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1B0DA09-3316-46A0-7296-74904ADDB8DE}"/>
              </a:ext>
            </a:extLst>
          </p:cNvPr>
          <p:cNvCxnSpPr>
            <a:cxnSpLocks/>
          </p:cNvCxnSpPr>
          <p:nvPr/>
        </p:nvCxnSpPr>
        <p:spPr>
          <a:xfrm>
            <a:off x="4586888" y="3567585"/>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0B477AA-C137-C997-3195-009E3B7D1369}"/>
              </a:ext>
            </a:extLst>
          </p:cNvPr>
          <p:cNvCxnSpPr>
            <a:cxnSpLocks/>
          </p:cNvCxnSpPr>
          <p:nvPr/>
        </p:nvCxnSpPr>
        <p:spPr>
          <a:xfrm>
            <a:off x="4591421" y="4616079"/>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E81AC2F-254F-8B4E-E348-FAAF043A9D81}"/>
              </a:ext>
            </a:extLst>
          </p:cNvPr>
          <p:cNvCxnSpPr>
            <a:cxnSpLocks/>
          </p:cNvCxnSpPr>
          <p:nvPr/>
        </p:nvCxnSpPr>
        <p:spPr>
          <a:xfrm>
            <a:off x="4579445" y="5694684"/>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82FA7D33-D413-692A-F10B-44BD8A7E44D0}"/>
              </a:ext>
            </a:extLst>
          </p:cNvPr>
          <p:cNvGrpSpPr/>
          <p:nvPr/>
        </p:nvGrpSpPr>
        <p:grpSpPr>
          <a:xfrm>
            <a:off x="1147634" y="1827566"/>
            <a:ext cx="3595331" cy="4072874"/>
            <a:chOff x="676552" y="2461564"/>
            <a:chExt cx="3595331" cy="4072874"/>
          </a:xfrm>
        </p:grpSpPr>
        <p:grpSp>
          <p:nvGrpSpPr>
            <p:cNvPr id="48" name="Group 47">
              <a:extLst>
                <a:ext uri="{FF2B5EF4-FFF2-40B4-BE49-F238E27FC236}">
                  <a16:creationId xmlns:a16="http://schemas.microsoft.com/office/drawing/2014/main" id="{8A084044-BCE8-B326-3D2F-9E679462433F}"/>
                </a:ext>
              </a:extLst>
            </p:cNvPr>
            <p:cNvGrpSpPr/>
            <p:nvPr/>
          </p:nvGrpSpPr>
          <p:grpSpPr>
            <a:xfrm>
              <a:off x="676552" y="2461564"/>
              <a:ext cx="3595331" cy="4072874"/>
              <a:chOff x="676552" y="1854516"/>
              <a:chExt cx="3595331" cy="4072874"/>
            </a:xfrm>
          </p:grpSpPr>
          <p:sp>
            <p:nvSpPr>
              <p:cNvPr id="50" name="Rectangle: Rounded Corners 49">
                <a:extLst>
                  <a:ext uri="{FF2B5EF4-FFF2-40B4-BE49-F238E27FC236}">
                    <a16:creationId xmlns:a16="http://schemas.microsoft.com/office/drawing/2014/main" id="{32539110-17A7-06D0-E383-E990CF274027}"/>
                  </a:ext>
                </a:extLst>
              </p:cNvPr>
              <p:cNvSpPr/>
              <p:nvPr/>
            </p:nvSpPr>
            <p:spPr>
              <a:xfrm>
                <a:off x="762504" y="1854516"/>
                <a:ext cx="3182336" cy="405663"/>
              </a:xfrm>
              <a:prstGeom prst="roundRect">
                <a:avLst/>
              </a:prstGeom>
              <a:solidFill>
                <a:schemeClr val="accent2"/>
              </a:solidFill>
              <a:ln w="1328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sz="1600">
                  <a:solidFill>
                    <a:schemeClr val="tx1"/>
                  </a:solidFill>
                </a:endParaRPr>
              </a:p>
            </p:txBody>
          </p:sp>
          <p:sp>
            <p:nvSpPr>
              <p:cNvPr id="51" name="TextBox 12">
                <a:extLst>
                  <a:ext uri="{FF2B5EF4-FFF2-40B4-BE49-F238E27FC236}">
                    <a16:creationId xmlns:a16="http://schemas.microsoft.com/office/drawing/2014/main" id="{63682331-3E6B-822D-BD15-C88E8A3E5D2E}"/>
                  </a:ext>
                </a:extLst>
              </p:cNvPr>
              <p:cNvSpPr txBox="1"/>
              <p:nvPr/>
            </p:nvSpPr>
            <p:spPr>
              <a:xfrm>
                <a:off x="710493" y="2382227"/>
                <a:ext cx="3561390"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latin typeface="+mj-lt"/>
                  </a:rPr>
                  <a:t>2.2 Données brutes en </a:t>
                </a:r>
                <a:br>
                  <a:rPr lang="en-GB" sz="2400" b="1" dirty="0">
                    <a:latin typeface="+mj-lt"/>
                  </a:rPr>
                </a:br>
                <a:r>
                  <a:rPr lang="en-GB" sz="2400" b="1" dirty="0">
                    <a:latin typeface="+mj-lt"/>
                  </a:rPr>
                  <a:t>informations exploitables</a:t>
                </a:r>
                <a:endParaRPr lang="en-ID" sz="2400" b="1" dirty="0">
                  <a:latin typeface="+mj-lt"/>
                </a:endParaRPr>
              </a:p>
            </p:txBody>
          </p:sp>
          <p:sp>
            <p:nvSpPr>
              <p:cNvPr id="52" name="TextBox 13">
                <a:extLst>
                  <a:ext uri="{FF2B5EF4-FFF2-40B4-BE49-F238E27FC236}">
                    <a16:creationId xmlns:a16="http://schemas.microsoft.com/office/drawing/2014/main" id="{61D95E19-0CB9-5966-2110-36A9F4492978}"/>
                  </a:ext>
                </a:extLst>
              </p:cNvPr>
              <p:cNvSpPr txBox="1"/>
              <p:nvPr/>
            </p:nvSpPr>
            <p:spPr>
              <a:xfrm>
                <a:off x="676552" y="3126623"/>
                <a:ext cx="2938463" cy="28007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US" sz="1600" i="1" dirty="0"/>
                  <a:t>« </a:t>
                </a:r>
                <a:r>
                  <a:rPr lang="en-GB" sz="1600" i="1" dirty="0"/>
                  <a:t>Nous transformons les données brutes en informations exploitables en les traitant et en les </a:t>
                </a:r>
                <a:r>
                  <a:rPr lang="en-GB" sz="1600" i="1" dirty="0" err="1"/>
                  <a:t>analysant </a:t>
                </a:r>
                <a:r>
                  <a:rPr lang="en-GB" sz="1600" i="1" dirty="0"/>
                  <a:t>afin d'en extraire des modèles significatifs. Les données brutes sont souvent non structurées et contiennent des erreurs. Nous les nettoyons, les organisons et les </a:t>
                </a:r>
                <a:r>
                  <a:rPr lang="en-GB" sz="1600" i="1" dirty="0" err="1"/>
                  <a:t>analysons</a:t>
                </a:r>
                <a:r>
                  <a:rPr lang="en-GB" sz="1600" i="1" dirty="0"/>
                  <a:t> afin de mettre en évidence des tendances. </a:t>
                </a:r>
                <a:r>
                  <a:rPr lang="en-US" sz="1600" i="1" dirty="0"/>
                  <a:t>»</a:t>
                </a:r>
                <a:endParaRPr lang="en-ID" sz="1600" i="1" dirty="0"/>
              </a:p>
            </p:txBody>
          </p:sp>
          <p:sp>
            <p:nvSpPr>
              <p:cNvPr id="53" name="TextBox 14">
                <a:extLst>
                  <a:ext uri="{FF2B5EF4-FFF2-40B4-BE49-F238E27FC236}">
                    <a16:creationId xmlns:a16="http://schemas.microsoft.com/office/drawing/2014/main" id="{A01A5756-BC24-E18A-B420-B9FCBAF43107}"/>
                  </a:ext>
                </a:extLst>
              </p:cNvPr>
              <p:cNvSpPr txBox="1"/>
              <p:nvPr/>
            </p:nvSpPr>
            <p:spPr>
              <a:xfrm>
                <a:off x="762504" y="1888926"/>
                <a:ext cx="3182337" cy="2862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i="1" dirty="0">
                    <a:solidFill>
                      <a:schemeClr val="bg1"/>
                    </a:solidFill>
                  </a:rPr>
                  <a:t>Données </a:t>
                </a:r>
                <a:r>
                  <a:rPr lang="en-US" sz="1400" b="1" dirty="0">
                    <a:solidFill>
                      <a:schemeClr val="bg1"/>
                    </a:solidFill>
                    <a:latin typeface="+mj-lt"/>
                  </a:rPr>
                  <a:t>→ </a:t>
                </a:r>
                <a:r>
                  <a:rPr lang="en-US" sz="1400" b="1" i="1" dirty="0">
                    <a:solidFill>
                      <a:schemeClr val="bg1"/>
                    </a:solidFill>
                  </a:rPr>
                  <a:t>Informations exploitables</a:t>
                </a:r>
                <a:endParaRPr lang="en-ID" sz="1400" b="1" i="1" dirty="0">
                  <a:solidFill>
                    <a:schemeClr val="bg1"/>
                  </a:solidFill>
                </a:endParaRPr>
              </a:p>
            </p:txBody>
          </p:sp>
        </p:grpSp>
        <p:sp>
          <p:nvSpPr>
            <p:cNvPr id="49" name="TextBox 67">
              <a:extLst>
                <a:ext uri="{FF2B5EF4-FFF2-40B4-BE49-F238E27FC236}">
                  <a16:creationId xmlns:a16="http://schemas.microsoft.com/office/drawing/2014/main" id="{A5BDBA6A-3BBB-6BC7-9C8E-D7D22C7AE582}"/>
                </a:ext>
              </a:extLst>
            </p:cNvPr>
            <p:cNvSpPr txBox="1"/>
            <p:nvPr/>
          </p:nvSpPr>
          <p:spPr>
            <a:xfrm>
              <a:off x="711784" y="4427697"/>
              <a:ext cx="3405974" cy="31995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endParaRPr lang="en-ID" sz="1100" dirty="0">
                <a:solidFill>
                  <a:schemeClr val="tx1">
                    <a:lumMod val="75000"/>
                    <a:lumOff val="25000"/>
                  </a:schemeClr>
                </a:solidFill>
              </a:endParaRPr>
            </a:p>
          </p:txBody>
        </p:sp>
      </p:grpSp>
      <p:sp>
        <p:nvSpPr>
          <p:cNvPr id="4" name="Title 3">
            <a:extLst>
              <a:ext uri="{FF2B5EF4-FFF2-40B4-BE49-F238E27FC236}">
                <a16:creationId xmlns:a16="http://schemas.microsoft.com/office/drawing/2014/main" id="{497D7BA0-DDFA-54D3-4CBA-013AE550713C}"/>
              </a:ext>
            </a:extLst>
          </p:cNvPr>
          <p:cNvSpPr>
            <a:spLocks noGrp="1"/>
          </p:cNvSpPr>
          <p:nvPr>
            <p:ph type="title"/>
          </p:nvPr>
        </p:nvSpPr>
        <p:spPr>
          <a:xfrm>
            <a:off x="727200" y="432000"/>
            <a:ext cx="3960000" cy="369332"/>
          </a:xfrm>
        </p:spPr>
        <p:txBody>
          <a:bodyPr/>
          <a:lstStyle/>
          <a:p>
            <a:r>
              <a:rPr lang="en-GB" dirty="0"/>
              <a:t>2. Contexte et motivation</a:t>
            </a:r>
            <a:endParaRPr lang="LID4096" dirty="0"/>
          </a:p>
        </p:txBody>
      </p:sp>
    </p:spTree>
    <p:extLst>
      <p:ext uri="{BB962C8B-B14F-4D97-AF65-F5344CB8AC3E}">
        <p14:creationId xmlns:p14="http://schemas.microsoft.com/office/powerpoint/2010/main" val="35855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FFF79-4B2C-FB21-830D-A7D19766C95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FE385BE-43E9-DC6E-5219-509F5FF9043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03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Données vs informations</a:t>
            </a:r>
          </a:p>
        </p:txBody>
      </p:sp>
    </p:spTree>
    <p:extLst>
      <p:ext uri="{BB962C8B-B14F-4D97-AF65-F5344CB8AC3E}">
        <p14:creationId xmlns:p14="http://schemas.microsoft.com/office/powerpoint/2010/main" val="3353269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1625E-B326-FB15-FF38-B463DF1E229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A0E7E41-7EA4-9D81-2397-150F0AD19113}"/>
              </a:ext>
            </a:extLst>
          </p:cNvPr>
          <p:cNvSpPr txBox="1"/>
          <p:nvPr/>
        </p:nvSpPr>
        <p:spPr>
          <a:xfrm>
            <a:off x="733424" y="1025080"/>
            <a:ext cx="10725152" cy="318924"/>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3.1 Qu'est-ce que les données ?</a:t>
            </a:r>
          </a:p>
        </p:txBody>
      </p:sp>
      <p:sp>
        <p:nvSpPr>
          <p:cNvPr id="4" name="object 3">
            <a:extLst>
              <a:ext uri="{FF2B5EF4-FFF2-40B4-BE49-F238E27FC236}">
                <a16:creationId xmlns:a16="http://schemas.microsoft.com/office/drawing/2014/main" id="{776D2A8A-8ED2-F0A7-C6CC-16D3CE4CA463}"/>
              </a:ext>
            </a:extLst>
          </p:cNvPr>
          <p:cNvSpPr txBox="1"/>
          <p:nvPr/>
        </p:nvSpPr>
        <p:spPr>
          <a:xfrm>
            <a:off x="733424" y="1514807"/>
            <a:ext cx="10744200" cy="189905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Les données désignent des faits et des chiffres bruts, non traités, collectés à partir de diverses sources.</a:t>
            </a:r>
          </a:p>
          <a:p>
            <a:pPr marL="16328" defTabSz="1175644" hangingPunct="1">
              <a:lnSpc>
                <a:spcPct val="100000"/>
              </a:lnSpc>
              <a:spcBef>
                <a:spcPts val="129"/>
              </a:spcBef>
            </a:pPr>
            <a:endParaRPr lang="en-GB" sz="700" b="1" dirty="0">
              <a:solidFill>
                <a:sysClr val="windowText" lastClr="000000"/>
              </a:solidFill>
              <a:latin typeface="Arial"/>
              <a:cs typeface="Arial"/>
            </a:endParaRPr>
          </a:p>
          <a:p>
            <a:pPr marL="357188" indent="-341313" defTabSz="1175644" hangingPunct="1">
              <a:lnSpc>
                <a:spcPct val="100000"/>
              </a:lnSpc>
              <a:spcBef>
                <a:spcPts val="129"/>
              </a:spcBef>
            </a:pPr>
            <a:r>
              <a:rPr lang="en-GB" sz="1600" dirty="0">
                <a:solidFill>
                  <a:sysClr val="windowText" lastClr="000000"/>
                </a:solidFill>
                <a:latin typeface="Arial"/>
                <a:cs typeface="Arial"/>
              </a:rPr>
              <a:t>✅ Les données n'ont pas de signification claire tant qu'elles n'ont pas été traitées. Il peut s'agir de chiffres, de mots, d'images, de points GPS, de relevés de capteurs ou de réponses à des enquêtes.</a:t>
            </a:r>
          </a:p>
          <a:p>
            <a:pPr marL="357188" indent="-341313" defTabSz="1175644" hangingPunct="1">
              <a:lnSpc>
                <a:spcPct val="100000"/>
              </a:lnSpc>
              <a:spcBef>
                <a:spcPts val="129"/>
              </a:spcBef>
            </a:pPr>
            <a:r>
              <a:rPr lang="en-GB" sz="1600" dirty="0">
                <a:solidFill>
                  <a:sysClr val="windowText" lastClr="000000"/>
                </a:solidFill>
                <a:latin typeface="Arial"/>
                <a:cs typeface="Arial"/>
              </a:rPr>
              <a:t>✅ Dans les études sur les transports, les données peuvent inclure des éléments tels que le nombre de véhicules, les heures d'arrivée des bus, le nombre d'accidents ou les vitesses de déplacement.</a:t>
            </a:r>
          </a:p>
          <a:p>
            <a:pPr marL="16328" defTabSz="1175644" hangingPunct="1">
              <a:lnSpc>
                <a:spcPct val="100000"/>
              </a:lnSpc>
              <a:spcBef>
                <a:spcPts val="129"/>
              </a:spcBef>
            </a:pPr>
            <a:r>
              <a:rPr lang="en-GB" sz="1600" dirty="0">
                <a:solidFill>
                  <a:sysClr val="windowText" lastClr="000000"/>
                </a:solidFill>
                <a:latin typeface="Arial"/>
                <a:cs typeface="Arial"/>
              </a:rPr>
              <a:t>✅ Les données sont importantes car elles constituent le point de départ de l'analyse, mais à elles seules, elles ne donnent pas une image complète de la situation. </a:t>
            </a:r>
          </a:p>
        </p:txBody>
      </p:sp>
      <p:sp>
        <p:nvSpPr>
          <p:cNvPr id="9" name="object 3">
            <a:extLst>
              <a:ext uri="{FF2B5EF4-FFF2-40B4-BE49-F238E27FC236}">
                <a16:creationId xmlns:a16="http://schemas.microsoft.com/office/drawing/2014/main" id="{B26E6A32-D4D8-DA99-22FD-3F71C3DDAB9E}"/>
              </a:ext>
            </a:extLst>
          </p:cNvPr>
          <p:cNvSpPr txBox="1"/>
          <p:nvPr/>
        </p:nvSpPr>
        <p:spPr>
          <a:xfrm>
            <a:off x="771520" y="3626240"/>
            <a:ext cx="10706104" cy="318924"/>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3.2 Qu'est-ce que l'information ?</a:t>
            </a:r>
          </a:p>
        </p:txBody>
      </p:sp>
      <p:sp>
        <p:nvSpPr>
          <p:cNvPr id="10" name="object 3">
            <a:extLst>
              <a:ext uri="{FF2B5EF4-FFF2-40B4-BE49-F238E27FC236}">
                <a16:creationId xmlns:a16="http://schemas.microsoft.com/office/drawing/2014/main" id="{6D8B9B29-935D-3FA4-B49D-BF3A8785AD8F}"/>
              </a:ext>
            </a:extLst>
          </p:cNvPr>
          <p:cNvSpPr txBox="1"/>
          <p:nvPr/>
        </p:nvSpPr>
        <p:spPr>
          <a:xfrm>
            <a:off x="771520" y="4031527"/>
            <a:ext cx="10772772" cy="140661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L'information est une donnée traitée, structurée et significative qui facilite la prise de décision.</a:t>
            </a:r>
          </a:p>
          <a:p>
            <a:pPr marL="16328" defTabSz="1175644" hangingPunct="1">
              <a:lnSpc>
                <a:spcPct val="100000"/>
              </a:lnSpc>
              <a:spcBef>
                <a:spcPts val="129"/>
              </a:spcBef>
            </a:pPr>
            <a:endParaRPr lang="en-GB" sz="700" dirty="0">
              <a:solidFill>
                <a:sysClr val="windowText" lastClr="000000"/>
              </a:solidFill>
              <a:latin typeface="Arial"/>
              <a:cs typeface="Arial"/>
            </a:endParaRPr>
          </a:p>
          <a:p>
            <a:pPr marL="357188" indent="-341313" defTabSz="1175644" hangingPunct="1">
              <a:lnSpc>
                <a:spcPct val="100000"/>
              </a:lnSpc>
              <a:spcBef>
                <a:spcPts val="129"/>
              </a:spcBef>
            </a:pPr>
            <a:r>
              <a:rPr lang="en-GB" sz="1600" dirty="0">
                <a:solidFill>
                  <a:sysClr val="windowText" lastClr="000000"/>
                </a:solidFill>
                <a:latin typeface="Arial"/>
                <a:cs typeface="Arial"/>
              </a:rPr>
              <a:t>✅ Lorsque nous </a:t>
            </a:r>
            <a:r>
              <a:rPr lang="en-GB" sz="1600" dirty="0" err="1">
                <a:solidFill>
                  <a:sysClr val="windowText" lastClr="000000"/>
                </a:solidFill>
                <a:latin typeface="Arial"/>
                <a:cs typeface="Arial"/>
              </a:rPr>
              <a:t>analysons</a:t>
            </a:r>
            <a:r>
              <a:rPr lang="en-GB" sz="1600" dirty="0">
                <a:solidFill>
                  <a:sysClr val="windowText" lastClr="000000"/>
                </a:solidFill>
                <a:latin typeface="Arial"/>
                <a:cs typeface="Arial"/>
              </a:rPr>
              <a:t>, classons ou résumons des données, nous les convertissons en informations.</a:t>
            </a:r>
          </a:p>
          <a:p>
            <a:pPr marL="357188" indent="-341313" defTabSz="1175644" hangingPunct="1">
              <a:lnSpc>
                <a:spcPct val="100000"/>
              </a:lnSpc>
              <a:spcBef>
                <a:spcPts val="129"/>
              </a:spcBef>
            </a:pPr>
            <a:r>
              <a:rPr lang="en-GB" sz="1600" dirty="0">
                <a:solidFill>
                  <a:sysClr val="windowText" lastClr="000000"/>
                </a:solidFill>
                <a:latin typeface="Arial"/>
                <a:cs typeface="Arial"/>
              </a:rPr>
              <a:t>✅ Les informations nous aident à comprendre les tendances, à établir des comparaisons et à prendre des décisions.</a:t>
            </a:r>
          </a:p>
          <a:p>
            <a:pPr marL="16328" defTabSz="1175644" hangingPunct="1">
              <a:lnSpc>
                <a:spcPct val="100000"/>
              </a:lnSpc>
              <a:spcBef>
                <a:spcPts val="129"/>
              </a:spcBef>
            </a:pPr>
            <a:r>
              <a:rPr lang="en-GB" sz="1600" dirty="0">
                <a:solidFill>
                  <a:sysClr val="windowText" lastClr="000000"/>
                </a:solidFill>
                <a:latin typeface="Arial"/>
                <a:cs typeface="Arial"/>
              </a:rPr>
              <a:t>✅ Par exemple, convertir des données brutes sur le trafic routier en un rapport indiquant les heures de pointe est une information.</a:t>
            </a:r>
          </a:p>
        </p:txBody>
      </p:sp>
      <p:sp>
        <p:nvSpPr>
          <p:cNvPr id="7" name="Title 6">
            <a:extLst>
              <a:ext uri="{FF2B5EF4-FFF2-40B4-BE49-F238E27FC236}">
                <a16:creationId xmlns:a16="http://schemas.microsoft.com/office/drawing/2014/main" id="{1D083E1B-E71F-F37F-4CAF-B66F144A3C94}"/>
              </a:ext>
            </a:extLst>
          </p:cNvPr>
          <p:cNvSpPr>
            <a:spLocks noGrp="1"/>
          </p:cNvSpPr>
          <p:nvPr>
            <p:ph type="title"/>
          </p:nvPr>
        </p:nvSpPr>
        <p:spPr>
          <a:xfrm>
            <a:off x="727200" y="432000"/>
            <a:ext cx="2952000" cy="369332"/>
          </a:xfrm>
        </p:spPr>
        <p:txBody>
          <a:bodyPr/>
          <a:lstStyle/>
          <a:p>
            <a:r>
              <a:rPr lang="en-GB" dirty="0"/>
              <a:t>3. Données vs informations</a:t>
            </a:r>
            <a:endParaRPr lang="LID4096" dirty="0"/>
          </a:p>
        </p:txBody>
      </p:sp>
    </p:spTree>
    <p:extLst>
      <p:ext uri="{BB962C8B-B14F-4D97-AF65-F5344CB8AC3E}">
        <p14:creationId xmlns:p14="http://schemas.microsoft.com/office/powerpoint/2010/main" val="336876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8012C-CF7E-5501-E678-F91B97570CE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CFDAF84-0A3B-06C3-4620-2965686674EE}"/>
              </a:ext>
            </a:extLst>
          </p:cNvPr>
          <p:cNvSpPr txBox="1"/>
          <p:nvPr/>
        </p:nvSpPr>
        <p:spPr>
          <a:xfrm>
            <a:off x="733424" y="102508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Maintenant que nous comprenons la différence fondamentale entre les données et les informations, nous pouvons les comparer plus clairement. Le tableau suivant résume les différences entre les données et les informations en termes de signification, d'utilité et de niveau de traitement.</a:t>
            </a:r>
          </a:p>
        </p:txBody>
      </p:sp>
      <p:graphicFrame>
        <p:nvGraphicFramePr>
          <p:cNvPr id="16" name="Table 15">
            <a:extLst>
              <a:ext uri="{FF2B5EF4-FFF2-40B4-BE49-F238E27FC236}">
                <a16:creationId xmlns:a16="http://schemas.microsoft.com/office/drawing/2014/main" id="{4407630E-A4FC-FF75-20AA-F339826CF010}"/>
              </a:ext>
            </a:extLst>
          </p:cNvPr>
          <p:cNvGraphicFramePr>
            <a:graphicFrameLocks noGrp="1"/>
          </p:cNvGraphicFramePr>
          <p:nvPr>
            <p:extLst>
              <p:ext uri="{D42A27DB-BD31-4B8C-83A1-F6EECF244321}">
                <p14:modId xmlns:p14="http://schemas.microsoft.com/office/powerpoint/2010/main" val="4127263799"/>
              </p:ext>
            </p:extLst>
          </p:nvPr>
        </p:nvGraphicFramePr>
        <p:xfrm>
          <a:off x="714376" y="2096313"/>
          <a:ext cx="10744200" cy="3525520"/>
        </p:xfrm>
        <a:graphic>
          <a:graphicData uri="http://schemas.openxmlformats.org/drawingml/2006/table">
            <a:tbl>
              <a:tblPr firstRow="1" bandRow="1">
                <a:tableStyleId>{5C22544A-7EE6-4342-B048-85BDC9FD1C3A}</a:tableStyleId>
              </a:tblPr>
              <a:tblGrid>
                <a:gridCol w="1400174">
                  <a:extLst>
                    <a:ext uri="{9D8B030D-6E8A-4147-A177-3AD203B41FA5}">
                      <a16:colId xmlns:a16="http://schemas.microsoft.com/office/drawing/2014/main" val="1755482268"/>
                    </a:ext>
                  </a:extLst>
                </a:gridCol>
                <a:gridCol w="3981450">
                  <a:extLst>
                    <a:ext uri="{9D8B030D-6E8A-4147-A177-3AD203B41FA5}">
                      <a16:colId xmlns:a16="http://schemas.microsoft.com/office/drawing/2014/main" val="938120323"/>
                    </a:ext>
                  </a:extLst>
                </a:gridCol>
                <a:gridCol w="5362576">
                  <a:extLst>
                    <a:ext uri="{9D8B030D-6E8A-4147-A177-3AD203B41FA5}">
                      <a16:colId xmlns:a16="http://schemas.microsoft.com/office/drawing/2014/main" val="3705453515"/>
                    </a:ext>
                  </a:extLst>
                </a:gridCol>
              </a:tblGrid>
              <a:tr h="370840">
                <a:tc>
                  <a:txBody>
                    <a:bodyPr/>
                    <a:lstStyle/>
                    <a:p>
                      <a:pPr algn="ctr"/>
                      <a:r>
                        <a:rPr lang="en-GB" sz="1800" dirty="0"/>
                        <a:t>Aspect</a:t>
                      </a:r>
                      <a:endParaRPr lang="LID4096" sz="1800" dirty="0"/>
                    </a:p>
                  </a:txBody>
                  <a:tcPr/>
                </a:tc>
                <a:tc>
                  <a:txBody>
                    <a:bodyPr/>
                    <a:lstStyle/>
                    <a:p>
                      <a:r>
                        <a:rPr lang="en-GB" sz="1800" dirty="0"/>
                        <a:t>Transport Types de données</a:t>
                      </a:r>
                    </a:p>
                  </a:txBody>
                  <a:tcPr/>
                </a:tc>
                <a:tc>
                  <a:txBody>
                    <a:bodyPr/>
                    <a:lstStyle/>
                    <a:p>
                      <a:r>
                        <a:rPr lang="en-GB" sz="1800" dirty="0"/>
                        <a:t>Exemples</a:t>
                      </a:r>
                      <a:endParaRPr lang="LID4096" sz="1800" dirty="0"/>
                    </a:p>
                  </a:txBody>
                  <a:tcPr/>
                </a:tc>
                <a:extLst>
                  <a:ext uri="{0D108BD9-81ED-4DB2-BD59-A6C34878D82A}">
                    <a16:rowId xmlns:a16="http://schemas.microsoft.com/office/drawing/2014/main" val="2509159265"/>
                  </a:ext>
                </a:extLst>
              </a:tr>
              <a:tr h="370840">
                <a:tc>
                  <a:txBody>
                    <a:bodyPr/>
                    <a:lstStyle/>
                    <a:p>
                      <a:pPr algn="l"/>
                      <a:r>
                        <a:rPr lang="en-GB" sz="1600" b="1" dirty="0"/>
                        <a:t>Nature</a:t>
                      </a:r>
                      <a:endParaRPr lang="LID4096" sz="1600" b="1" dirty="0"/>
                    </a:p>
                  </a:txBody>
                  <a:tcPr/>
                </a:tc>
                <a:tc>
                  <a:txBody>
                    <a:bodyPr/>
                    <a:lstStyle/>
                    <a:p>
                      <a:r>
                        <a:rPr lang="en-GB" sz="1600" b="0" dirty="0"/>
                        <a:t>Faits bruts, non structurés</a:t>
                      </a:r>
                      <a:endParaRPr lang="LID4096" sz="1600" b="0" dirty="0"/>
                    </a:p>
                  </a:txBody>
                  <a:tcPr/>
                </a:tc>
                <a:tc>
                  <a:txBody>
                    <a:bodyPr/>
                    <a:lstStyle/>
                    <a:p>
                      <a:r>
                        <a:rPr lang="en-GB" sz="1600" dirty="0"/>
                        <a:t>Informations traitées et significatives</a:t>
                      </a:r>
                      <a:endParaRPr lang="LID4096" sz="1600" dirty="0"/>
                    </a:p>
                  </a:txBody>
                  <a:tcPr/>
                </a:tc>
                <a:extLst>
                  <a:ext uri="{0D108BD9-81ED-4DB2-BD59-A6C34878D82A}">
                    <a16:rowId xmlns:a16="http://schemas.microsoft.com/office/drawing/2014/main" val="2175920149"/>
                  </a:ext>
                </a:extLst>
              </a:tr>
              <a:tr h="370840">
                <a:tc>
                  <a:txBody>
                    <a:bodyPr/>
                    <a:lstStyle/>
                    <a:p>
                      <a:pPr algn="l"/>
                      <a:r>
                        <a:rPr lang="en-GB" sz="1600" b="1" dirty="0"/>
                        <a:t>Format</a:t>
                      </a:r>
                      <a:endParaRPr lang="LID4096" sz="1600" b="1" dirty="0"/>
                    </a:p>
                  </a:txBody>
                  <a:tcPr/>
                </a:tc>
                <a:tc>
                  <a:txBody>
                    <a:bodyPr/>
                    <a:lstStyle/>
                    <a:p>
                      <a:r>
                        <a:rPr lang="en-GB" sz="1600" b="0" dirty="0"/>
                        <a:t>Chiffres, texte, symboles, images</a:t>
                      </a:r>
                      <a:endParaRPr lang="LID4096" sz="1600" b="0" dirty="0"/>
                    </a:p>
                  </a:txBody>
                  <a:tcPr/>
                </a:tc>
                <a:tc>
                  <a:txBody>
                    <a:bodyPr/>
                    <a:lstStyle/>
                    <a:p>
                      <a:r>
                        <a:rPr lang="en-GB" sz="1600" dirty="0"/>
                        <a:t>Rapports, graphiques, tableaux, résumés</a:t>
                      </a:r>
                      <a:endParaRPr lang="LID4096" sz="1600" dirty="0"/>
                    </a:p>
                  </a:txBody>
                  <a:tcPr/>
                </a:tc>
                <a:extLst>
                  <a:ext uri="{0D108BD9-81ED-4DB2-BD59-A6C34878D82A}">
                    <a16:rowId xmlns:a16="http://schemas.microsoft.com/office/drawing/2014/main" val="667188357"/>
                  </a:ext>
                </a:extLst>
              </a:tr>
              <a:tr h="370840">
                <a:tc>
                  <a:txBody>
                    <a:bodyPr/>
                    <a:lstStyle/>
                    <a:p>
                      <a:pPr algn="l"/>
                      <a:r>
                        <a:rPr lang="en-GB" sz="1600" b="1" dirty="0"/>
                        <a:t>Utilité</a:t>
                      </a:r>
                      <a:endParaRPr lang="LID4096" sz="1600" b="1" dirty="0"/>
                    </a:p>
                  </a:txBody>
                  <a:tcPr/>
                </a:tc>
                <a:tc>
                  <a:txBody>
                    <a:bodyPr/>
                    <a:lstStyle/>
                    <a:p>
                      <a:r>
                        <a:rPr lang="en-GB" sz="1600" b="0" dirty="0"/>
                        <a:t>Nécessite une analyse pour être utile</a:t>
                      </a:r>
                      <a:endParaRPr lang="LID4096" sz="1600" b="0" dirty="0"/>
                    </a:p>
                  </a:txBody>
                  <a:tcPr/>
                </a:tc>
                <a:tc>
                  <a:txBody>
                    <a:bodyPr/>
                    <a:lstStyle/>
                    <a:p>
                      <a:r>
                        <a:rPr lang="en-GB" sz="1600" dirty="0"/>
                        <a:t>Prêt pour la prise de décision</a:t>
                      </a:r>
                      <a:endParaRPr lang="LID4096" sz="1600" dirty="0"/>
                    </a:p>
                  </a:txBody>
                  <a:tcPr/>
                </a:tc>
                <a:extLst>
                  <a:ext uri="{0D108BD9-81ED-4DB2-BD59-A6C34878D82A}">
                    <a16:rowId xmlns:a16="http://schemas.microsoft.com/office/drawing/2014/main" val="1341259936"/>
                  </a:ext>
                </a:extLst>
              </a:tr>
              <a:tr h="370840">
                <a:tc>
                  <a:txBody>
                    <a:bodyPr/>
                    <a:lstStyle/>
                    <a:p>
                      <a:pPr algn="l"/>
                      <a:r>
                        <a:rPr lang="en-GB" sz="1600" b="1" dirty="0"/>
                        <a:t>Exemple</a:t>
                      </a:r>
                      <a:endParaRPr lang="LID4096" sz="1600" b="1" dirty="0"/>
                    </a:p>
                  </a:txBody>
                  <a:tcPr/>
                </a:tc>
                <a:tc>
                  <a:txBody>
                    <a:bodyPr/>
                    <a:lstStyle/>
                    <a:p>
                      <a:pPr marL="285750" indent="-285750">
                        <a:buFont typeface="Wingdings" panose="05000000000000000000" pitchFamily="2" charset="2"/>
                        <a:buChar char="v"/>
                      </a:pPr>
                      <a:r>
                        <a:rPr lang="en-GB" sz="1600" b="0" dirty="0"/>
                        <a:t>500 voitures ont passé un point de contrôle.</a:t>
                      </a:r>
                    </a:p>
                    <a:p>
                      <a:pPr marL="285750" indent="-285750">
                        <a:buFont typeface="Wingdings" panose="05000000000000000000" pitchFamily="2" charset="2"/>
                        <a:buChar char="v"/>
                      </a:pPr>
                      <a:r>
                        <a:rPr lang="en-GB" sz="1600" b="0" dirty="0"/>
                        <a:t>Nombre de voitures passant un feu de signalisation par heure </a:t>
                      </a:r>
                    </a:p>
                    <a:p>
                      <a:pPr marL="285750" indent="-285750">
                        <a:buFont typeface="Wingdings" panose="05000000000000000000" pitchFamily="2" charset="2"/>
                        <a:buChar char="v"/>
                      </a:pPr>
                      <a:r>
                        <a:rPr lang="en-GB" sz="1600" b="0" dirty="0"/>
                        <a:t>Coordonnées GPS des bus sur un itinéraire</a:t>
                      </a:r>
                    </a:p>
                    <a:p>
                      <a:pPr marL="285750" indent="-285750">
                        <a:buFont typeface="Wingdings" panose="05000000000000000000" pitchFamily="2" charset="2"/>
                        <a:buChar char="v"/>
                      </a:pPr>
                      <a:r>
                        <a:rPr lang="en-GB" sz="1600" b="0" dirty="0"/>
                        <a:t>Vitesse des véhicules enregistrée par radar</a:t>
                      </a:r>
                      <a:endParaRPr lang="LID4096" sz="1600" b="0" dirty="0"/>
                    </a:p>
                  </a:txBody>
                  <a:tcPr/>
                </a:tc>
                <a:tc>
                  <a:txBody>
                    <a:bodyPr/>
                    <a:lstStyle/>
                    <a:p>
                      <a:pPr marL="285750" indent="-285750">
                        <a:buFont typeface="Wingdings" panose="05000000000000000000" pitchFamily="2" charset="2"/>
                        <a:buChar char="v"/>
                      </a:pPr>
                      <a:r>
                        <a:rPr lang="en-GB" sz="1600" dirty="0"/>
                        <a:t>Le débit de trafic maximal est de 500 voitures/heure.</a:t>
                      </a:r>
                    </a:p>
                    <a:p>
                      <a:pPr marL="285750" indent="-285750">
                        <a:buFont typeface="Wingdings" panose="05000000000000000000" pitchFamily="2" charset="2"/>
                        <a:buChar char="v"/>
                      </a:pPr>
                      <a:r>
                        <a:rPr lang="en-GB" sz="1600" dirty="0"/>
                        <a:t>Le trafic est le plus dense entre 7 h et 9 h, avec 2 000 véhicules par heure.</a:t>
                      </a:r>
                    </a:p>
                    <a:p>
                      <a:pPr marL="285750" indent="-285750">
                        <a:buFont typeface="Wingdings" panose="05000000000000000000" pitchFamily="2" charset="2"/>
                        <a:buChar char="v"/>
                      </a:pPr>
                      <a:r>
                        <a:rPr lang="en-GB" sz="1600" dirty="0"/>
                        <a:t>Les bus de la ligne A mettent 10 minutes de plus pendant les heures de pointe en raison des embouteillages.</a:t>
                      </a:r>
                    </a:p>
                    <a:p>
                      <a:pPr marL="285750" indent="-285750">
                        <a:buFont typeface="Wingdings" panose="05000000000000000000" pitchFamily="2" charset="2"/>
                        <a:buChar char="v"/>
                      </a:pPr>
                      <a:r>
                        <a:rPr lang="en-GB" sz="1600" dirty="0"/>
                        <a:t>Le taux d'accidents est le plus élevé à l'intersection de Main St et de la 5e avenue.</a:t>
                      </a:r>
                      <a:endParaRPr lang="LID4096" sz="1600" dirty="0"/>
                    </a:p>
                  </a:txBody>
                  <a:tcPr/>
                </a:tc>
                <a:extLst>
                  <a:ext uri="{0D108BD9-81ED-4DB2-BD59-A6C34878D82A}">
                    <a16:rowId xmlns:a16="http://schemas.microsoft.com/office/drawing/2014/main" val="1430705026"/>
                  </a:ext>
                </a:extLst>
              </a:tr>
            </a:tbl>
          </a:graphicData>
        </a:graphic>
      </p:graphicFrame>
      <p:sp>
        <p:nvSpPr>
          <p:cNvPr id="7" name="Title 6">
            <a:extLst>
              <a:ext uri="{FF2B5EF4-FFF2-40B4-BE49-F238E27FC236}">
                <a16:creationId xmlns:a16="http://schemas.microsoft.com/office/drawing/2014/main" id="{0B2A7B37-CBB4-8850-D57A-CE981389D0D1}"/>
              </a:ext>
            </a:extLst>
          </p:cNvPr>
          <p:cNvSpPr>
            <a:spLocks noGrp="1"/>
          </p:cNvSpPr>
          <p:nvPr>
            <p:ph type="title"/>
          </p:nvPr>
        </p:nvSpPr>
        <p:spPr>
          <a:xfrm>
            <a:off x="727200" y="432000"/>
            <a:ext cx="2952000" cy="369332"/>
          </a:xfrm>
        </p:spPr>
        <p:txBody>
          <a:bodyPr/>
          <a:lstStyle/>
          <a:p>
            <a:r>
              <a:rPr lang="en-GB" dirty="0"/>
              <a:t>3. Données vs informations</a:t>
            </a:r>
            <a:endParaRPr lang="LID4096" dirty="0"/>
          </a:p>
        </p:txBody>
      </p:sp>
    </p:spTree>
    <p:extLst>
      <p:ext uri="{BB962C8B-B14F-4D97-AF65-F5344CB8AC3E}">
        <p14:creationId xmlns:p14="http://schemas.microsoft.com/office/powerpoint/2010/main" val="1552876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8E686-CA7B-BFA2-1461-940735B6E96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9029AD0-AF0A-CEC3-A73C-2A22272EA7C3}"/>
              </a:ext>
            </a:extLst>
          </p:cNvPr>
          <p:cNvSpPr txBox="1"/>
          <p:nvPr/>
        </p:nvSpPr>
        <p:spPr>
          <a:xfrm>
            <a:off x="733424" y="1025080"/>
            <a:ext cx="10725152" cy="364193"/>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3.3 Importance de la conversion des données en informations :</a:t>
            </a:r>
          </a:p>
        </p:txBody>
      </p:sp>
      <p:grpSp>
        <p:nvGrpSpPr>
          <p:cNvPr id="10" name="Группа 6">
            <a:extLst>
              <a:ext uri="{FF2B5EF4-FFF2-40B4-BE49-F238E27FC236}">
                <a16:creationId xmlns:a16="http://schemas.microsoft.com/office/drawing/2014/main" id="{C068AB23-4209-DC74-6E30-E10D7138982D}"/>
              </a:ext>
            </a:extLst>
          </p:cNvPr>
          <p:cNvGrpSpPr/>
          <p:nvPr/>
        </p:nvGrpSpPr>
        <p:grpSpPr>
          <a:xfrm>
            <a:off x="726282" y="1419755"/>
            <a:ext cx="10732294" cy="1052233"/>
            <a:chOff x="1006519" y="2933016"/>
            <a:chExt cx="10732294" cy="1052233"/>
          </a:xfrm>
        </p:grpSpPr>
        <p:sp>
          <p:nvSpPr>
            <p:cNvPr id="11" name="TextBox 36">
              <a:extLst>
                <a:ext uri="{FF2B5EF4-FFF2-40B4-BE49-F238E27FC236}">
                  <a16:creationId xmlns:a16="http://schemas.microsoft.com/office/drawing/2014/main" id="{5892FAEE-6C66-C077-5D7A-CEAE4313BF89}"/>
                </a:ext>
              </a:extLst>
            </p:cNvPr>
            <p:cNvSpPr txBox="1"/>
            <p:nvPr/>
          </p:nvSpPr>
          <p:spPr>
            <a:xfrm>
              <a:off x="1983860" y="3246585"/>
              <a:ext cx="9754953" cy="738664"/>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60000" rtl="0" eaLnBrk="0" fontAlgn="base" latinLnBrk="0" hangingPunct="0">
                <a:lnSpc>
                  <a:spcPct val="100000"/>
                </a:lnSpc>
                <a:spcBef>
                  <a:spcPct val="0"/>
                </a:spcBef>
                <a:spcAft>
                  <a:spcPct val="0"/>
                </a:spcAft>
                <a:buClrTx/>
                <a:buSzTx/>
                <a:buFontTx/>
                <a:buNone/>
                <a:tabLst/>
                <a:defRPr/>
              </a:pPr>
              <a:r>
                <a:rPr lang="en-US" sz="1400" dirty="0">
                  <a:solidFill>
                    <a:sysClr val="windowText" lastClr="000000"/>
                  </a:solidFill>
                  <a:latin typeface="Arial"/>
                  <a:cs typeface="Arial"/>
                </a:rPr>
                <a:t>✅ </a:t>
              </a: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Les données des capteurs en temps réel permettent d'ajuster les feux de circulation afin de réduire les embouteillages. Les informations </a:t>
              </a:r>
              <a:r>
                <a:rPr kumimoji="0" lang="en-US" sz="1400" b="0" i="0" u="none" strike="noStrike" kern="1200" cap="none" spc="0" normalizeH="0" baseline="0" noProof="0" dirty="0">
                  <a:ln>
                    <a:noFill/>
                  </a:ln>
                  <a:solidFill>
                    <a:sysClr val="windowText" lastClr="000000"/>
                  </a:solidFill>
                  <a:effectLst/>
                  <a:uLnTx/>
                  <a:uFillTx/>
                  <a:latin typeface="Arial"/>
                  <a:ea typeface="Roboto Light" panose="02000000000000000000" pitchFamily="2" charset="0"/>
                  <a:cs typeface="Arial"/>
                </a:rPr>
                <a:t>  </a:t>
              </a:r>
              <a:br>
                <a:rPr kumimoji="0" lang="en-US" sz="1400" b="0" i="0" u="none" strike="noStrike" kern="1200" cap="none" spc="0" normalizeH="0" baseline="0" noProof="0" dirty="0">
                  <a:ln>
                    <a:noFill/>
                  </a:ln>
                  <a:solidFill>
                    <a:sysClr val="windowText" lastClr="000000"/>
                  </a:solidFill>
                  <a:effectLst/>
                  <a:uLnTx/>
                  <a:uFillTx/>
                  <a:latin typeface="Arial"/>
                  <a:ea typeface="Roboto Light" panose="02000000000000000000" pitchFamily="2" charset="0"/>
                  <a:cs typeface="Arial"/>
                </a:rPr>
              </a:br>
              <a:r>
                <a:rPr kumimoji="0" lang="en-US" sz="1400" b="0" i="0" u="none" strike="noStrike" kern="1200" cap="none" spc="0" normalizeH="0" baseline="0" noProof="0" dirty="0">
                  <a:ln>
                    <a:noFill/>
                  </a:ln>
                  <a:solidFill>
                    <a:sysClr val="windowText" lastClr="000000"/>
                  </a:solidFill>
                  <a:effectLst/>
                  <a:uLnTx/>
                  <a:uFillTx/>
                  <a:latin typeface="Arial"/>
                  <a:ea typeface="Roboto Light" panose="02000000000000000000" pitchFamily="2" charset="0"/>
                  <a:cs typeface="Arial"/>
                </a:rPr>
                <a:t>      </a:t>
              </a: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issues de ces données permettent d'identifier les heures de pointe et les zones à forte circulation. </a:t>
              </a:r>
              <a:endParaRPr kumimoji="0" lang="ru-RU" sz="14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12" name="TextBox 37">
              <a:extLst>
                <a:ext uri="{FF2B5EF4-FFF2-40B4-BE49-F238E27FC236}">
                  <a16:creationId xmlns:a16="http://schemas.microsoft.com/office/drawing/2014/main" id="{C1064640-E80F-799B-71E8-9CEC6BE05473}"/>
                </a:ext>
              </a:extLst>
            </p:cNvPr>
            <p:cNvSpPr txBox="1"/>
            <p:nvPr/>
          </p:nvSpPr>
          <p:spPr>
            <a:xfrm>
              <a:off x="1983861" y="2933016"/>
              <a:ext cx="2783962" cy="338554"/>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Gestion du trafic : </a:t>
              </a:r>
              <a:endParaRPr kumimoji="0" lang="ru-RU"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13" name="Freeform: Shape 12">
              <a:extLst>
                <a:ext uri="{FF2B5EF4-FFF2-40B4-BE49-F238E27FC236}">
                  <a16:creationId xmlns:a16="http://schemas.microsoft.com/office/drawing/2014/main" id="{7BE7979B-94A8-5C8C-0149-EB4E79AC4997}"/>
                </a:ext>
              </a:extLst>
            </p:cNvPr>
            <p:cNvSpPr/>
            <p:nvPr/>
          </p:nvSpPr>
          <p:spPr>
            <a:xfrm>
              <a:off x="1006519" y="2980641"/>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00A7A5"/>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6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4" name="Shape 2591">
              <a:extLst>
                <a:ext uri="{FF2B5EF4-FFF2-40B4-BE49-F238E27FC236}">
                  <a16:creationId xmlns:a16="http://schemas.microsoft.com/office/drawing/2014/main" id="{148770CD-C733-269C-733A-3B349B6B3054}"/>
                </a:ext>
              </a:extLst>
            </p:cNvPr>
            <p:cNvSpPr/>
            <p:nvPr/>
          </p:nvSpPr>
          <p:spPr>
            <a:xfrm>
              <a:off x="1155742" y="3129880"/>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6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grpSp>
        <p:nvGrpSpPr>
          <p:cNvPr id="15" name="Группа 11">
            <a:extLst>
              <a:ext uri="{FF2B5EF4-FFF2-40B4-BE49-F238E27FC236}">
                <a16:creationId xmlns:a16="http://schemas.microsoft.com/office/drawing/2014/main" id="{22D08B05-EAD0-F1E6-FC51-2959F4067B8E}"/>
              </a:ext>
            </a:extLst>
          </p:cNvPr>
          <p:cNvGrpSpPr/>
          <p:nvPr/>
        </p:nvGrpSpPr>
        <p:grpSpPr>
          <a:xfrm>
            <a:off x="726282" y="2380634"/>
            <a:ext cx="10732293" cy="837519"/>
            <a:chOff x="1006519" y="4669759"/>
            <a:chExt cx="10732293" cy="837519"/>
          </a:xfrm>
        </p:grpSpPr>
        <p:sp>
          <p:nvSpPr>
            <p:cNvPr id="16" name="TextBox 40">
              <a:extLst>
                <a:ext uri="{FF2B5EF4-FFF2-40B4-BE49-F238E27FC236}">
                  <a16:creationId xmlns:a16="http://schemas.microsoft.com/office/drawing/2014/main" id="{80B0D2F1-A706-ED95-25A2-B59404845FDA}"/>
                </a:ext>
              </a:extLst>
            </p:cNvPr>
            <p:cNvSpPr txBox="1"/>
            <p:nvPr/>
          </p:nvSpPr>
          <p:spPr>
            <a:xfrm>
              <a:off x="1983859" y="4984058"/>
              <a:ext cx="9754953" cy="523220"/>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60000" rtl="0" eaLnBrk="0" fontAlgn="base" latinLnBrk="0" hangingPunct="0">
                <a:lnSpc>
                  <a:spcPct val="100000"/>
                </a:lnSpc>
                <a:spcBef>
                  <a:spcPct val="0"/>
                </a:spcBef>
                <a:spcAft>
                  <a:spcPct val="0"/>
                </a:spcAft>
                <a:buClrTx/>
                <a:buSzTx/>
                <a:buFontTx/>
                <a:buNone/>
                <a:tabLst/>
                <a:defRPr/>
              </a:pPr>
              <a:r>
                <a:rPr lang="en-US" sz="1400" dirty="0">
                  <a:solidFill>
                    <a:sysClr val="windowText" lastClr="000000"/>
                  </a:solidFill>
                  <a:latin typeface="Arial"/>
                  <a:cs typeface="Arial"/>
                </a:rPr>
                <a:t>✅ </a:t>
              </a: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Le suivi des bus par GPS améliore la planification des horaires et réduit les retards. Les informations </a:t>
              </a:r>
              <a:b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b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       extraites permettent d'optimiser les itinéraires pour plus d'efficacité et une réduction des temps d'attente.</a:t>
              </a:r>
              <a:endParaRPr kumimoji="0" lang="ru-RU" sz="14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17" name="TextBox 41">
              <a:extLst>
                <a:ext uri="{FF2B5EF4-FFF2-40B4-BE49-F238E27FC236}">
                  <a16:creationId xmlns:a16="http://schemas.microsoft.com/office/drawing/2014/main" id="{EE9EE908-8938-90AF-3611-CA78EDEF7490}"/>
                </a:ext>
              </a:extLst>
            </p:cNvPr>
            <p:cNvSpPr txBox="1"/>
            <p:nvPr/>
          </p:nvSpPr>
          <p:spPr>
            <a:xfrm>
              <a:off x="1983860" y="4669759"/>
              <a:ext cx="9612871" cy="338554"/>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Optimisation des transports publics : </a:t>
              </a:r>
              <a:endParaRPr kumimoji="0" lang="ru-RU"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18" name="Freeform: Shape 17">
              <a:extLst>
                <a:ext uri="{FF2B5EF4-FFF2-40B4-BE49-F238E27FC236}">
                  <a16:creationId xmlns:a16="http://schemas.microsoft.com/office/drawing/2014/main" id="{6EEEE6E3-A72E-314A-8031-6F7E86B0C2D2}"/>
                </a:ext>
              </a:extLst>
            </p:cNvPr>
            <p:cNvSpPr/>
            <p:nvPr/>
          </p:nvSpPr>
          <p:spPr>
            <a:xfrm>
              <a:off x="1006519" y="4717384"/>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1990D5"/>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6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9" name="Shape 2633">
              <a:extLst>
                <a:ext uri="{FF2B5EF4-FFF2-40B4-BE49-F238E27FC236}">
                  <a16:creationId xmlns:a16="http://schemas.microsoft.com/office/drawing/2014/main" id="{2F1CD1AA-DC3A-E3DE-6926-A7A36E8D63B5}"/>
                </a:ext>
              </a:extLst>
            </p:cNvPr>
            <p:cNvSpPr/>
            <p:nvPr/>
          </p:nvSpPr>
          <p:spPr>
            <a:xfrm>
              <a:off x="1155742" y="4864167"/>
              <a:ext cx="314792" cy="314760"/>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6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grpSp>
        <p:nvGrpSpPr>
          <p:cNvPr id="20" name="Группа 12">
            <a:extLst>
              <a:ext uri="{FF2B5EF4-FFF2-40B4-BE49-F238E27FC236}">
                <a16:creationId xmlns:a16="http://schemas.microsoft.com/office/drawing/2014/main" id="{8DE8497D-3BBE-69CC-6045-B14563A22AAB}"/>
              </a:ext>
            </a:extLst>
          </p:cNvPr>
          <p:cNvGrpSpPr/>
          <p:nvPr/>
        </p:nvGrpSpPr>
        <p:grpSpPr>
          <a:xfrm>
            <a:off x="726282" y="3217242"/>
            <a:ext cx="10739435" cy="823347"/>
            <a:chOff x="1003668" y="6406154"/>
            <a:chExt cx="10739435" cy="823347"/>
          </a:xfrm>
        </p:grpSpPr>
        <p:sp>
          <p:nvSpPr>
            <p:cNvPr id="21" name="TextBox 43">
              <a:extLst>
                <a:ext uri="{FF2B5EF4-FFF2-40B4-BE49-F238E27FC236}">
                  <a16:creationId xmlns:a16="http://schemas.microsoft.com/office/drawing/2014/main" id="{DEEA3CC1-EA38-222A-071B-10523802E621}"/>
                </a:ext>
              </a:extLst>
            </p:cNvPr>
            <p:cNvSpPr txBox="1"/>
            <p:nvPr/>
          </p:nvSpPr>
          <p:spPr>
            <a:xfrm>
              <a:off x="1981008" y="6706281"/>
              <a:ext cx="9762095" cy="523220"/>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60000" rtl="0" eaLnBrk="0" fontAlgn="base" latinLnBrk="0" hangingPunct="0">
                <a:lnSpc>
                  <a:spcPct val="100000"/>
                </a:lnSpc>
                <a:spcBef>
                  <a:spcPct val="0"/>
                </a:spcBef>
                <a:spcAft>
                  <a:spcPct val="0"/>
                </a:spcAft>
                <a:buClrTx/>
                <a:buSzTx/>
                <a:buFontTx/>
                <a:buNone/>
                <a:tabLst/>
                <a:defRPr/>
              </a:pPr>
              <a:r>
                <a:rPr lang="en-US" sz="1400" dirty="0">
                  <a:solidFill>
                    <a:sysClr val="windowText" lastClr="000000"/>
                  </a:solidFill>
                  <a:latin typeface="Arial"/>
                  <a:cs typeface="Arial"/>
                </a:rPr>
                <a:t>✅ </a:t>
              </a: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Les rapports d'accidents identifient les zones à haut risque pour une meilleure planification routière. Les informations </a:t>
              </a:r>
              <a:b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b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       permettent de déterminer les causes des accidents.</a:t>
              </a:r>
              <a:endParaRPr kumimoji="0" lang="ru-RU" sz="14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22" name="TextBox 44">
              <a:extLst>
                <a:ext uri="{FF2B5EF4-FFF2-40B4-BE49-F238E27FC236}">
                  <a16:creationId xmlns:a16="http://schemas.microsoft.com/office/drawing/2014/main" id="{1F1B53FC-88D9-00F2-91DA-AECD3100ADAA}"/>
                </a:ext>
              </a:extLst>
            </p:cNvPr>
            <p:cNvSpPr txBox="1"/>
            <p:nvPr/>
          </p:nvSpPr>
          <p:spPr>
            <a:xfrm>
              <a:off x="1983860" y="6406154"/>
              <a:ext cx="9610019" cy="338554"/>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Sécurité routière et prévention des accidents : </a:t>
              </a:r>
              <a:endParaRPr kumimoji="0" lang="ru-RU"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23" name="Freeform: Shape 22">
              <a:extLst>
                <a:ext uri="{FF2B5EF4-FFF2-40B4-BE49-F238E27FC236}">
                  <a16:creationId xmlns:a16="http://schemas.microsoft.com/office/drawing/2014/main" id="{2D678008-4387-D7BB-5744-FC039AAB5928}"/>
                </a:ext>
              </a:extLst>
            </p:cNvPr>
            <p:cNvSpPr/>
            <p:nvPr/>
          </p:nvSpPr>
          <p:spPr>
            <a:xfrm>
              <a:off x="1003668" y="6515889"/>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B47AD"/>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6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4" name="Shape 2581">
              <a:extLst>
                <a:ext uri="{FF2B5EF4-FFF2-40B4-BE49-F238E27FC236}">
                  <a16:creationId xmlns:a16="http://schemas.microsoft.com/office/drawing/2014/main" id="{AD0A0720-C231-41B9-138E-970CC134C637}"/>
                </a:ext>
              </a:extLst>
            </p:cNvPr>
            <p:cNvSpPr/>
            <p:nvPr/>
          </p:nvSpPr>
          <p:spPr>
            <a:xfrm>
              <a:off x="1133104" y="6649255"/>
              <a:ext cx="341630" cy="341594"/>
            </a:xfrm>
            <a:custGeom>
              <a:avLst/>
              <a:gdLst/>
              <a:ahLst/>
              <a:cxnLst>
                <a:cxn ang="0">
                  <a:pos x="wd2" y="hd2"/>
                </a:cxn>
                <a:cxn ang="5400000">
                  <a:pos x="wd2" y="hd2"/>
                </a:cxn>
                <a:cxn ang="10800000">
                  <a:pos x="wd2" y="hd2"/>
                </a:cxn>
                <a:cxn ang="16200000">
                  <a:pos x="wd2" y="hd2"/>
                </a:cxn>
              </a:cxnLst>
              <a:rect l="0" t="0" r="r" b="b"/>
              <a:pathLst>
                <a:path w="21600" h="21600" extrusionOk="0">
                  <a:moveTo>
                    <a:pt x="12133" y="11950"/>
                  </a:moveTo>
                  <a:lnTo>
                    <a:pt x="12831" y="14044"/>
                  </a:lnTo>
                  <a:lnTo>
                    <a:pt x="11135" y="12801"/>
                  </a:lnTo>
                  <a:lnTo>
                    <a:pt x="10555" y="12375"/>
                  </a:lnTo>
                  <a:lnTo>
                    <a:pt x="9974" y="12801"/>
                  </a:lnTo>
                  <a:lnTo>
                    <a:pt x="8277" y="14044"/>
                  </a:lnTo>
                  <a:lnTo>
                    <a:pt x="8976" y="11950"/>
                  </a:lnTo>
                  <a:lnTo>
                    <a:pt x="9195" y="11291"/>
                  </a:lnTo>
                  <a:lnTo>
                    <a:pt x="8647" y="10864"/>
                  </a:lnTo>
                  <a:lnTo>
                    <a:pt x="7280" y="9801"/>
                  </a:lnTo>
                  <a:lnTo>
                    <a:pt x="9560" y="9801"/>
                  </a:lnTo>
                  <a:lnTo>
                    <a:pt x="9799" y="9167"/>
                  </a:lnTo>
                  <a:lnTo>
                    <a:pt x="10555" y="7167"/>
                  </a:lnTo>
                  <a:lnTo>
                    <a:pt x="11310" y="9167"/>
                  </a:lnTo>
                  <a:lnTo>
                    <a:pt x="11549" y="9801"/>
                  </a:lnTo>
                  <a:lnTo>
                    <a:pt x="13829" y="9801"/>
                  </a:lnTo>
                  <a:lnTo>
                    <a:pt x="12462" y="10864"/>
                  </a:lnTo>
                  <a:lnTo>
                    <a:pt x="11914" y="11291"/>
                  </a:lnTo>
                  <a:cubicBezTo>
                    <a:pt x="11914" y="11291"/>
                    <a:pt x="12133" y="11950"/>
                    <a:pt x="12133" y="11950"/>
                  </a:cubicBezTo>
                  <a:close/>
                  <a:moveTo>
                    <a:pt x="12228" y="8820"/>
                  </a:moveTo>
                  <a:lnTo>
                    <a:pt x="10555" y="4388"/>
                  </a:lnTo>
                  <a:lnTo>
                    <a:pt x="8881" y="8820"/>
                  </a:lnTo>
                  <a:lnTo>
                    <a:pt x="4418" y="8820"/>
                  </a:lnTo>
                  <a:lnTo>
                    <a:pt x="8044" y="11639"/>
                  </a:lnTo>
                  <a:lnTo>
                    <a:pt x="6371" y="16660"/>
                  </a:lnTo>
                  <a:lnTo>
                    <a:pt x="10555" y="13592"/>
                  </a:lnTo>
                  <a:lnTo>
                    <a:pt x="14738" y="16660"/>
                  </a:lnTo>
                  <a:lnTo>
                    <a:pt x="13065" y="11639"/>
                  </a:lnTo>
                  <a:lnTo>
                    <a:pt x="16691" y="8820"/>
                  </a:lnTo>
                  <a:cubicBezTo>
                    <a:pt x="16691" y="8820"/>
                    <a:pt x="12228" y="8820"/>
                    <a:pt x="12228" y="8820"/>
                  </a:cubicBezTo>
                  <a:close/>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6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grpSp>
        <p:nvGrpSpPr>
          <p:cNvPr id="25" name="Группа 13">
            <a:extLst>
              <a:ext uri="{FF2B5EF4-FFF2-40B4-BE49-F238E27FC236}">
                <a16:creationId xmlns:a16="http://schemas.microsoft.com/office/drawing/2014/main" id="{18F2C74C-75AD-F017-019E-3A306279655F}"/>
              </a:ext>
            </a:extLst>
          </p:cNvPr>
          <p:cNvGrpSpPr/>
          <p:nvPr/>
        </p:nvGrpSpPr>
        <p:grpSpPr>
          <a:xfrm>
            <a:off x="744694" y="4010704"/>
            <a:ext cx="10713881" cy="1287298"/>
            <a:chOff x="1024931" y="8142398"/>
            <a:chExt cx="10713881" cy="1287298"/>
          </a:xfrm>
        </p:grpSpPr>
        <p:sp>
          <p:nvSpPr>
            <p:cNvPr id="26" name="TextBox 46">
              <a:extLst>
                <a:ext uri="{FF2B5EF4-FFF2-40B4-BE49-F238E27FC236}">
                  <a16:creationId xmlns:a16="http://schemas.microsoft.com/office/drawing/2014/main" id="{A6A4F77B-88B0-3E8A-9814-02A952501386}"/>
                </a:ext>
              </a:extLst>
            </p:cNvPr>
            <p:cNvSpPr txBox="1"/>
            <p:nvPr/>
          </p:nvSpPr>
          <p:spPr>
            <a:xfrm>
              <a:off x="1983859" y="8475589"/>
              <a:ext cx="9754953" cy="954107"/>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60000" rtl="0" eaLnBrk="0" fontAlgn="base" latinLnBrk="0" hangingPunct="0">
                <a:lnSpc>
                  <a:spcPct val="100000"/>
                </a:lnSpc>
                <a:spcBef>
                  <a:spcPct val="0"/>
                </a:spcBef>
                <a:spcAft>
                  <a:spcPct val="0"/>
                </a:spcAft>
                <a:buClrTx/>
                <a:buSzTx/>
                <a:buFontTx/>
                <a:buNone/>
                <a:tabLst/>
                <a:defRPr/>
              </a:pPr>
              <a:r>
                <a:rPr lang="en-US" sz="1400" dirty="0">
                  <a:solidFill>
                    <a:sysClr val="windowText" lastClr="000000"/>
                  </a:solidFill>
                  <a:latin typeface="Arial"/>
                  <a:cs typeface="Arial"/>
                </a:rPr>
                <a:t>✅ </a:t>
              </a: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Les données sur les habitudes de déplacement contribuent à la construction de routes et de réseaux de transport efficaces.        </a:t>
              </a:r>
            </a:p>
            <a:p>
              <a:pPr marL="361950" marR="0" lvl="0" algn="l" defTabSz="360000"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Les informations obtenues permettent de prévoir les besoins futurs en matière de transport et d'allouer les budgets de manière efficace.</a:t>
              </a:r>
              <a:endParaRPr kumimoji="0" lang="ru-RU" sz="14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27" name="TextBox 47">
              <a:extLst>
                <a:ext uri="{FF2B5EF4-FFF2-40B4-BE49-F238E27FC236}">
                  <a16:creationId xmlns:a16="http://schemas.microsoft.com/office/drawing/2014/main" id="{DE97390E-6080-B9A6-CB4C-A4B42EA5D1FF}"/>
                </a:ext>
              </a:extLst>
            </p:cNvPr>
            <p:cNvSpPr txBox="1"/>
            <p:nvPr/>
          </p:nvSpPr>
          <p:spPr>
            <a:xfrm>
              <a:off x="1983860" y="8142398"/>
              <a:ext cx="5087701" cy="338554"/>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Urbanisme et développement des infrastructures : </a:t>
              </a:r>
              <a:endParaRPr kumimoji="0" lang="ru-RU"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28" name="Freeform: Shape 27">
              <a:extLst>
                <a:ext uri="{FF2B5EF4-FFF2-40B4-BE49-F238E27FC236}">
                  <a16:creationId xmlns:a16="http://schemas.microsoft.com/office/drawing/2014/main" id="{47AE2C1D-9080-F1A9-8511-C65F5E7F43B7}"/>
                </a:ext>
              </a:extLst>
            </p:cNvPr>
            <p:cNvSpPr/>
            <p:nvPr/>
          </p:nvSpPr>
          <p:spPr>
            <a:xfrm>
              <a:off x="1024931" y="8275226"/>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6A2BAA"/>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6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9" name="Shape 2632">
              <a:extLst>
                <a:ext uri="{FF2B5EF4-FFF2-40B4-BE49-F238E27FC236}">
                  <a16:creationId xmlns:a16="http://schemas.microsoft.com/office/drawing/2014/main" id="{D23FE361-6BEF-E8B5-DCBC-0C508D239AD3}"/>
                </a:ext>
              </a:extLst>
            </p:cNvPr>
            <p:cNvSpPr/>
            <p:nvPr/>
          </p:nvSpPr>
          <p:spPr>
            <a:xfrm>
              <a:off x="1167012" y="8398776"/>
              <a:ext cx="279516" cy="341594"/>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ctr"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6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grpSp>
        <p:nvGrpSpPr>
          <p:cNvPr id="30" name="Группа 13">
            <a:extLst>
              <a:ext uri="{FF2B5EF4-FFF2-40B4-BE49-F238E27FC236}">
                <a16:creationId xmlns:a16="http://schemas.microsoft.com/office/drawing/2014/main" id="{05064879-0DEC-CAA5-8C56-296E1891DD1A}"/>
              </a:ext>
            </a:extLst>
          </p:cNvPr>
          <p:cNvGrpSpPr/>
          <p:nvPr/>
        </p:nvGrpSpPr>
        <p:grpSpPr>
          <a:xfrm>
            <a:off x="726282" y="5180553"/>
            <a:ext cx="10732293" cy="1097781"/>
            <a:chOff x="1006519" y="8142398"/>
            <a:chExt cx="10732293" cy="1097781"/>
          </a:xfrm>
        </p:grpSpPr>
        <p:sp>
          <p:nvSpPr>
            <p:cNvPr id="31" name="TextBox 46">
              <a:extLst>
                <a:ext uri="{FF2B5EF4-FFF2-40B4-BE49-F238E27FC236}">
                  <a16:creationId xmlns:a16="http://schemas.microsoft.com/office/drawing/2014/main" id="{16C4A6F4-B454-EBC8-9309-35796C0399A7}"/>
                </a:ext>
              </a:extLst>
            </p:cNvPr>
            <p:cNvSpPr txBox="1"/>
            <p:nvPr/>
          </p:nvSpPr>
          <p:spPr>
            <a:xfrm>
              <a:off x="1983859" y="8501515"/>
              <a:ext cx="9754953" cy="738664"/>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361950" marR="0" lvl="0" indent="-361950" algn="l" defTabSz="360000" rtl="0" eaLnBrk="0" fontAlgn="base" latinLnBrk="0" hangingPunct="0">
                <a:lnSpc>
                  <a:spcPct val="100000"/>
                </a:lnSpc>
                <a:spcBef>
                  <a:spcPct val="0"/>
                </a:spcBef>
                <a:spcAft>
                  <a:spcPct val="0"/>
                </a:spcAft>
                <a:buClrTx/>
                <a:buSzTx/>
                <a:buFontTx/>
                <a:buNone/>
                <a:tabLst/>
                <a:defRPr/>
              </a:pPr>
              <a:r>
                <a:rPr lang="en-US" sz="1400" dirty="0">
                  <a:solidFill>
                    <a:sysClr val="windowText" lastClr="000000"/>
                  </a:solidFill>
                  <a:latin typeface="Arial"/>
                  <a:cs typeface="Arial"/>
                </a:rPr>
                <a:t>✅ </a:t>
              </a:r>
              <a:r>
                <a:rPr kumimoji="0" lang="en-GB" sz="14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Les villes du futur s'appuient sur des données de transport intégrées pour les véhicules autonomes, le covoiturage et les solutions basées sur l'IA. Les informations extraites permettent de prévoir les tendances futures en matière de mobilité.</a:t>
              </a:r>
              <a:endParaRPr kumimoji="0" lang="ru-RU" sz="14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32" name="TextBox 47">
              <a:extLst>
                <a:ext uri="{FF2B5EF4-FFF2-40B4-BE49-F238E27FC236}">
                  <a16:creationId xmlns:a16="http://schemas.microsoft.com/office/drawing/2014/main" id="{782ACD4A-9878-CE42-CBDD-CB742B98C2DE}"/>
                </a:ext>
              </a:extLst>
            </p:cNvPr>
            <p:cNvSpPr txBox="1"/>
            <p:nvPr/>
          </p:nvSpPr>
          <p:spPr>
            <a:xfrm>
              <a:off x="1983860" y="8142398"/>
              <a:ext cx="5185550" cy="338554"/>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Intégration des villes intelligentes et mobilité future :</a:t>
              </a:r>
              <a:endParaRPr kumimoji="0" lang="ru-RU" sz="16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33" name="Freeform: Shape 32">
              <a:extLst>
                <a:ext uri="{FF2B5EF4-FFF2-40B4-BE49-F238E27FC236}">
                  <a16:creationId xmlns:a16="http://schemas.microsoft.com/office/drawing/2014/main" id="{718E2AC8-3BE9-4369-3309-DDCEF6D3D478}"/>
                </a:ext>
              </a:extLst>
            </p:cNvPr>
            <p:cNvSpPr/>
            <p:nvPr/>
          </p:nvSpPr>
          <p:spPr>
            <a:xfrm>
              <a:off x="1006519" y="8275226"/>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6">
                <a:lumMod val="50000"/>
              </a:schemeClr>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6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4" name="Shape 2632">
              <a:extLst>
                <a:ext uri="{FF2B5EF4-FFF2-40B4-BE49-F238E27FC236}">
                  <a16:creationId xmlns:a16="http://schemas.microsoft.com/office/drawing/2014/main" id="{A2AF8A7F-939A-3991-52C3-FEA157B58BA0}"/>
                </a:ext>
              </a:extLst>
            </p:cNvPr>
            <p:cNvSpPr/>
            <p:nvPr/>
          </p:nvSpPr>
          <p:spPr>
            <a:xfrm>
              <a:off x="1155742" y="8391305"/>
              <a:ext cx="279516" cy="341594"/>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6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5" name="Title 4">
            <a:extLst>
              <a:ext uri="{FF2B5EF4-FFF2-40B4-BE49-F238E27FC236}">
                <a16:creationId xmlns:a16="http://schemas.microsoft.com/office/drawing/2014/main" id="{CE15FFB0-33F7-F5E9-5970-C24CF984271D}"/>
              </a:ext>
            </a:extLst>
          </p:cNvPr>
          <p:cNvSpPr>
            <a:spLocks noGrp="1"/>
          </p:cNvSpPr>
          <p:nvPr>
            <p:ph type="title"/>
          </p:nvPr>
        </p:nvSpPr>
        <p:spPr>
          <a:xfrm>
            <a:off x="727200" y="432000"/>
            <a:ext cx="3595418" cy="369332"/>
          </a:xfrm>
        </p:spPr>
        <p:txBody>
          <a:bodyPr/>
          <a:lstStyle/>
          <a:p>
            <a:r>
              <a:rPr lang="en-GB" dirty="0"/>
              <a:t>3. Données vs informations</a:t>
            </a:r>
            <a:endParaRPr lang="LID4096" dirty="0"/>
          </a:p>
        </p:txBody>
      </p:sp>
    </p:spTree>
    <p:extLst>
      <p:ext uri="{BB962C8B-B14F-4D97-AF65-F5344CB8AC3E}">
        <p14:creationId xmlns:p14="http://schemas.microsoft.com/office/powerpoint/2010/main" val="96950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15398-A7E2-183B-3AB9-0E8781A83FB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4524714-C278-C1B0-E302-99C37DF5120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04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Données relatives au trafic</a:t>
            </a:r>
          </a:p>
        </p:txBody>
      </p:sp>
    </p:spTree>
    <p:extLst>
      <p:ext uri="{BB962C8B-B14F-4D97-AF65-F5344CB8AC3E}">
        <p14:creationId xmlns:p14="http://schemas.microsoft.com/office/powerpoint/2010/main" val="3230277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9B2F8-1F16-2BD9-DA01-98A2C232C9D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263EA43-90B6-DD6D-752B-40E570DBE5A2}"/>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a:lnSpc>
                <a:spcPct val="100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4.1 Qu'est-ce que les données de trafic ? 🚦 </a:t>
            </a:r>
          </a:p>
        </p:txBody>
      </p:sp>
      <p:sp>
        <p:nvSpPr>
          <p:cNvPr id="5" name="object 3">
            <a:extLst>
              <a:ext uri="{FF2B5EF4-FFF2-40B4-BE49-F238E27FC236}">
                <a16:creationId xmlns:a16="http://schemas.microsoft.com/office/drawing/2014/main" id="{2917D27C-AAAD-E224-0158-751119A88B6E}"/>
              </a:ext>
            </a:extLst>
          </p:cNvPr>
          <p:cNvSpPr txBox="1"/>
          <p:nvPr/>
        </p:nvSpPr>
        <p:spPr>
          <a:xfrm>
            <a:off x="733423" y="1514807"/>
            <a:ext cx="10732295" cy="1239900"/>
          </a:xfrm>
          <a:prstGeom prst="rect">
            <a:avLst/>
          </a:prstGeom>
        </p:spPr>
        <p:txBody>
          <a:bodyPr vert="horz" wrap="square" lIns="0" tIns="16329" rIns="0" bIns="0" rtlCol="0">
            <a:spAutoFit/>
          </a:bodyPr>
          <a:lstStyle/>
          <a:p>
            <a:pPr marL="14400" lvl="0">
              <a:lnSpc>
                <a:spcPct val="100000"/>
              </a:lnSpc>
              <a:spcBef>
                <a:spcPts val="129"/>
              </a:spcBef>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Les données de trafic désignent les informations relatives aux déplacements des véhicules et à l'utilisation des routes collectées dans le but de gérer et d'optimiser les réseaux routiers. </a:t>
            </a:r>
          </a:p>
          <a:p>
            <a:pPr marL="14400" lvl="0">
              <a:lnSpc>
                <a:spcPct val="100000"/>
              </a:lnSpc>
              <a:spcBef>
                <a:spcPts val="129"/>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Les données de trafic aident les planificateurs à comprendre où, quand et comment les gens se déplacent. Elles révèlent les points de congestion, les vitesses de déplacement et les habitudes d'utilisation des routes, ce qui facilite la prise de décisions visant à améliorer la sécurité, l'efficacité et la mobilité.</a:t>
            </a:r>
          </a:p>
        </p:txBody>
      </p:sp>
      <p:sp>
        <p:nvSpPr>
          <p:cNvPr id="4" name="object 3">
            <a:extLst>
              <a:ext uri="{FF2B5EF4-FFF2-40B4-BE49-F238E27FC236}">
                <a16:creationId xmlns:a16="http://schemas.microsoft.com/office/drawing/2014/main" id="{E9E3A092-7A8B-DF4A-7367-0DEBCAED6470}"/>
              </a:ext>
            </a:extLst>
          </p:cNvPr>
          <p:cNvSpPr txBox="1"/>
          <p:nvPr/>
        </p:nvSpPr>
        <p:spPr>
          <a:xfrm>
            <a:off x="726281" y="2951331"/>
            <a:ext cx="10725152" cy="293487"/>
          </a:xfrm>
          <a:prstGeom prst="rect">
            <a:avLst/>
          </a:prstGeom>
        </p:spPr>
        <p:txBody>
          <a:bodyPr vert="horz" wrap="square" lIns="0" tIns="16329" rIns="0" bIns="0" rtlCol="0">
            <a:spAutoFit/>
          </a:bodyPr>
          <a:lstStyle/>
          <a:p>
            <a:pPr>
              <a:lnSpc>
                <a:spcPct val="100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Pourquoi sont-elles importantes ?</a:t>
            </a:r>
            <a:endParaRPr lang="en-GB" sz="18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7" name="object 3">
            <a:extLst>
              <a:ext uri="{FF2B5EF4-FFF2-40B4-BE49-F238E27FC236}">
                <a16:creationId xmlns:a16="http://schemas.microsoft.com/office/drawing/2014/main" id="{265D61DF-C2A3-E8D7-CA5B-9562015E2046}"/>
              </a:ext>
            </a:extLst>
          </p:cNvPr>
          <p:cNvSpPr txBox="1"/>
          <p:nvPr/>
        </p:nvSpPr>
        <p:spPr>
          <a:xfrm>
            <a:off x="726281" y="3441058"/>
            <a:ext cx="10725152" cy="1078318"/>
          </a:xfrm>
          <a:prstGeom prst="rect">
            <a:avLst/>
          </a:prstGeom>
        </p:spPr>
        <p:txBody>
          <a:bodyPr vert="horz" wrap="square" lIns="0" tIns="16329" rIns="0" bIns="0" rtlCol="0">
            <a:spAutoFit/>
          </a:bodyPr>
          <a:lstStyle/>
          <a:p>
            <a:pPr marL="266700" lvl="1" indent="0">
              <a:lnSpc>
                <a:spcPct val="100000"/>
              </a:lnSpc>
              <a:spcBef>
                <a:spcPts val="129"/>
              </a:spcBef>
              <a:spcAft>
                <a:spcPts val="800"/>
              </a:spcAft>
            </a:pPr>
            <a:r>
              <a:rPr lang="en-US" sz="1800" dirty="0">
                <a:solidFill>
                  <a:sysClr val="windowText" lastClr="000000"/>
                </a:solidFill>
                <a:latin typeface="Arial"/>
                <a:cs typeface="Arial"/>
              </a:rPr>
              <a:t>✅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Elles permettent d'optimiser les feux de signalisation et de réduire les embouteillages.</a:t>
            </a:r>
          </a:p>
          <a:p>
            <a:pPr marL="266700" lvl="1" indent="0">
              <a:lnSpc>
                <a:spcPct val="100000"/>
              </a:lnSpc>
              <a:spcBef>
                <a:spcPts val="129"/>
              </a:spcBef>
              <a:spcAft>
                <a:spcPts val="800"/>
              </a:spcAft>
            </a:pPr>
            <a:r>
              <a:rPr lang="en-US" sz="1800" dirty="0">
                <a:solidFill>
                  <a:sysClr val="windowText" lastClr="000000"/>
                </a:solidFill>
                <a:latin typeface="Arial"/>
                <a:cs typeface="Arial"/>
              </a:rPr>
              <a:t>✅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Elles facilitent l'extension des autoroutes et la construction de nouvelles routes.</a:t>
            </a:r>
          </a:p>
          <a:p>
            <a:pPr marL="266700" lvl="1" indent="0">
              <a:lnSpc>
                <a:spcPct val="100000"/>
              </a:lnSpc>
              <a:spcBef>
                <a:spcPts val="129"/>
              </a:spcBef>
              <a:spcAft>
                <a:spcPts val="800"/>
              </a:spcAft>
            </a:pPr>
            <a:r>
              <a:rPr lang="en-US" sz="1800" dirty="0">
                <a:solidFill>
                  <a:sysClr val="windowText" lastClr="000000"/>
                </a:solidFill>
                <a:latin typeface="Arial"/>
                <a:cs typeface="Arial"/>
              </a:rPr>
              <a:t>✅ </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Elles améliorent la planification et l'efficacité des transports publics.</a:t>
            </a:r>
          </a:p>
        </p:txBody>
      </p:sp>
      <p:sp>
        <p:nvSpPr>
          <p:cNvPr id="9" name="object 3">
            <a:extLst>
              <a:ext uri="{FF2B5EF4-FFF2-40B4-BE49-F238E27FC236}">
                <a16:creationId xmlns:a16="http://schemas.microsoft.com/office/drawing/2014/main" id="{DA6D6D14-5C98-05DA-2CD8-8FAD39067993}"/>
              </a:ext>
            </a:extLst>
          </p:cNvPr>
          <p:cNvSpPr txBox="1"/>
          <p:nvPr/>
        </p:nvSpPr>
        <p:spPr>
          <a:xfrm>
            <a:off x="726279" y="4705228"/>
            <a:ext cx="10732295" cy="1124484"/>
          </a:xfrm>
          <a:prstGeom prst="rect">
            <a:avLst/>
          </a:prstGeom>
        </p:spPr>
        <p:txBody>
          <a:bodyPr vert="horz" wrap="square" lIns="0" tIns="16329" rIns="0" bIns="0" rtlCol="0">
            <a:spAutoFit/>
          </a:bodyPr>
          <a:lstStyle/>
          <a:p>
            <a:pPr lvl="1" indent="0">
              <a:lnSpc>
                <a:spcPct val="100000"/>
              </a:lnSpc>
              <a:spcBef>
                <a:spcPts val="129"/>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Les données sur le trafic aident les planificateurs des transports à comprendre comment, quand et où les gens se déplacent. Elles indiquent où les routes sont encombrées, où se produisent les retards et comment les gens utilisent les bus, les trains ou les voitures. Ces informations sont importantes pour améliorer les routes, réduire les embouteillages, planifier de nouveaux itinéraires de bus et rendre les déplacements plus sûrs et plus rapides pour tous.</a:t>
            </a:r>
          </a:p>
        </p:txBody>
      </p:sp>
      <p:sp>
        <p:nvSpPr>
          <p:cNvPr id="11" name="Title 10">
            <a:extLst>
              <a:ext uri="{FF2B5EF4-FFF2-40B4-BE49-F238E27FC236}">
                <a16:creationId xmlns:a16="http://schemas.microsoft.com/office/drawing/2014/main" id="{59BFB71B-F6A8-42B7-DB32-F66A47BF35AC}"/>
              </a:ext>
            </a:extLst>
          </p:cNvPr>
          <p:cNvSpPr>
            <a:spLocks noGrp="1"/>
          </p:cNvSpPr>
          <p:nvPr>
            <p:ph type="title"/>
          </p:nvPr>
        </p:nvSpPr>
        <p:spPr>
          <a:xfrm>
            <a:off x="727200" y="432000"/>
            <a:ext cx="2971964" cy="369332"/>
          </a:xfrm>
        </p:spPr>
        <p:txBody>
          <a:bodyPr/>
          <a:lstStyle/>
          <a:p>
            <a:r>
              <a:rPr lang="en-GB" dirty="0"/>
              <a:t>4. Données sur le trafic </a:t>
            </a:r>
            <a:endParaRPr lang="LID4096" dirty="0"/>
          </a:p>
        </p:txBody>
      </p:sp>
    </p:spTree>
    <p:extLst>
      <p:ext uri="{BB962C8B-B14F-4D97-AF65-F5344CB8AC3E}">
        <p14:creationId xmlns:p14="http://schemas.microsoft.com/office/powerpoint/2010/main" val="1638297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71CD2-2650-5A1D-70ED-92B74219B8C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1BFAC28-4452-1B55-1658-3C1535FA6E03}"/>
              </a:ext>
            </a:extLst>
          </p:cNvPr>
          <p:cNvSpPr txBox="1"/>
          <p:nvPr/>
        </p:nvSpPr>
        <p:spPr>
          <a:xfrm>
            <a:off x="733424" y="838042"/>
            <a:ext cx="10725152" cy="364130"/>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4.2 Types de données relatives au trafic 🚦</a:t>
            </a:r>
          </a:p>
        </p:txBody>
      </p:sp>
      <p:sp>
        <p:nvSpPr>
          <p:cNvPr id="5" name="object 3">
            <a:extLst>
              <a:ext uri="{FF2B5EF4-FFF2-40B4-BE49-F238E27FC236}">
                <a16:creationId xmlns:a16="http://schemas.microsoft.com/office/drawing/2014/main" id="{599253BF-2361-0D2C-FD8E-4E4B80727E70}"/>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endParaRPr lang="en-GB" sz="1200" b="1"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93EDCB37-FBE7-EB06-8A1E-2FB5E04521E6}"/>
              </a:ext>
            </a:extLst>
          </p:cNvPr>
          <p:cNvGraphicFramePr>
            <a:graphicFrameLocks noGrp="1"/>
          </p:cNvGraphicFramePr>
          <p:nvPr>
            <p:extLst>
              <p:ext uri="{D42A27DB-BD31-4B8C-83A1-F6EECF244321}">
                <p14:modId xmlns:p14="http://schemas.microsoft.com/office/powerpoint/2010/main" val="527452181"/>
              </p:ext>
            </p:extLst>
          </p:nvPr>
        </p:nvGraphicFramePr>
        <p:xfrm>
          <a:off x="114300" y="1213469"/>
          <a:ext cx="12001500" cy="5052247"/>
        </p:xfrm>
        <a:graphic>
          <a:graphicData uri="http://schemas.openxmlformats.org/drawingml/2006/table">
            <a:tbl>
              <a:tblPr firstRow="1" bandRow="1">
                <a:tableStyleId>{5C22544A-7EE6-4342-B048-85BDC9FD1C3A}</a:tableStyleId>
              </a:tblPr>
              <a:tblGrid>
                <a:gridCol w="2178962">
                  <a:extLst>
                    <a:ext uri="{9D8B030D-6E8A-4147-A177-3AD203B41FA5}">
                      <a16:colId xmlns:a16="http://schemas.microsoft.com/office/drawing/2014/main" val="1755482268"/>
                    </a:ext>
                  </a:extLst>
                </a:gridCol>
                <a:gridCol w="4749531">
                  <a:extLst>
                    <a:ext uri="{9D8B030D-6E8A-4147-A177-3AD203B41FA5}">
                      <a16:colId xmlns:a16="http://schemas.microsoft.com/office/drawing/2014/main" val="938120323"/>
                    </a:ext>
                  </a:extLst>
                </a:gridCol>
                <a:gridCol w="5073007">
                  <a:extLst>
                    <a:ext uri="{9D8B030D-6E8A-4147-A177-3AD203B41FA5}">
                      <a16:colId xmlns:a16="http://schemas.microsoft.com/office/drawing/2014/main" val="3705453515"/>
                    </a:ext>
                  </a:extLst>
                </a:gridCol>
              </a:tblGrid>
              <a:tr h="325142">
                <a:tc>
                  <a:txBody>
                    <a:bodyPr/>
                    <a:lstStyle/>
                    <a:p>
                      <a:pPr algn="ctr"/>
                      <a:r>
                        <a:rPr lang="en-GB" sz="1400" dirty="0"/>
                        <a:t>Type</a:t>
                      </a:r>
                      <a:endParaRPr lang="LID4096" sz="1400" dirty="0"/>
                    </a:p>
                  </a:txBody>
                  <a:tcPr/>
                </a:tc>
                <a:tc>
                  <a:txBody>
                    <a:bodyPr/>
                    <a:lstStyle/>
                    <a:p>
                      <a:r>
                        <a:rPr lang="en-GB" sz="1400" dirty="0"/>
                        <a:t>Description</a:t>
                      </a:r>
                    </a:p>
                  </a:txBody>
                  <a:tcPr/>
                </a:tc>
                <a:tc>
                  <a:txBody>
                    <a:bodyPr/>
                    <a:lstStyle/>
                    <a:p>
                      <a:r>
                        <a:rPr lang="en-GB" sz="1400" dirty="0"/>
                        <a:t>Cas d'utilisation</a:t>
                      </a:r>
                      <a:endParaRPr lang="LID4096" sz="1400" dirty="0"/>
                    </a:p>
                  </a:txBody>
                  <a:tcPr/>
                </a:tc>
                <a:extLst>
                  <a:ext uri="{0D108BD9-81ED-4DB2-BD59-A6C34878D82A}">
                    <a16:rowId xmlns:a16="http://schemas.microsoft.com/office/drawing/2014/main" val="2509159265"/>
                  </a:ext>
                </a:extLst>
              </a:tr>
              <a:tr h="489107">
                <a:tc>
                  <a:txBody>
                    <a:bodyPr/>
                    <a:lstStyle/>
                    <a:p>
                      <a:pPr algn="l"/>
                      <a:r>
                        <a:rPr lang="en-GB" sz="1300" b="1" dirty="0"/>
                        <a:t>Comptage du volume de trafic</a:t>
                      </a:r>
                      <a:endParaRPr lang="LID4096" sz="1300" b="1" dirty="0"/>
                    </a:p>
                  </a:txBody>
                  <a:tcPr/>
                </a:tc>
                <a:tc>
                  <a:txBody>
                    <a:bodyPr/>
                    <a:lstStyle/>
                    <a:p>
                      <a:r>
                        <a:rPr lang="en-GB" sz="1300" b="0" dirty="0"/>
                        <a:t>Nombre de véhicules passant par un point fixe par heure ou par jour.</a:t>
                      </a:r>
                      <a:endParaRPr lang="LID4096" sz="1300" b="0" dirty="0"/>
                    </a:p>
                  </a:txBody>
                  <a:tcPr/>
                </a:tc>
                <a:tc>
                  <a:txBody>
                    <a:bodyPr/>
                    <a:lstStyle/>
                    <a:p>
                      <a:r>
                        <a:rPr lang="en-GB" sz="1300" dirty="0"/>
                        <a:t>Utilisé pour identifier les zones à forte circulation.</a:t>
                      </a:r>
                      <a:endParaRPr lang="LID4096" sz="1300" dirty="0"/>
                    </a:p>
                  </a:txBody>
                  <a:tcPr/>
                </a:tc>
                <a:extLst>
                  <a:ext uri="{0D108BD9-81ED-4DB2-BD59-A6C34878D82A}">
                    <a16:rowId xmlns:a16="http://schemas.microsoft.com/office/drawing/2014/main" val="2175920149"/>
                  </a:ext>
                </a:extLst>
              </a:tr>
              <a:tr h="489107">
                <a:tc>
                  <a:txBody>
                    <a:bodyPr/>
                    <a:lstStyle/>
                    <a:p>
                      <a:pPr algn="l"/>
                      <a:r>
                        <a:rPr lang="en-GB" sz="1300" b="1" dirty="0"/>
                        <a:t>Données sur la vitesse</a:t>
                      </a:r>
                      <a:endParaRPr lang="LID4096" sz="1300" b="1" dirty="0"/>
                    </a:p>
                  </a:txBody>
                  <a:tcPr/>
                </a:tc>
                <a:tc>
                  <a:txBody>
                    <a:bodyPr/>
                    <a:lstStyle/>
                    <a:p>
                      <a:r>
                        <a:rPr lang="en-GB" sz="1300" b="0" dirty="0"/>
                        <a:t>Vitesse moyenne des véhicules sur différents tronçons routiers.</a:t>
                      </a:r>
                      <a:endParaRPr lang="LID4096" sz="1300" b="0" dirty="0"/>
                    </a:p>
                  </a:txBody>
                  <a:tcPr/>
                </a:tc>
                <a:tc>
                  <a:txBody>
                    <a:bodyPr/>
                    <a:lstStyle/>
                    <a:p>
                      <a:r>
                        <a:rPr lang="en-GB" sz="1300" dirty="0"/>
                        <a:t>Permet de déterminer les endroits où des limitations de vitesse ou des contrôles sont nécessaires.</a:t>
                      </a:r>
                      <a:endParaRPr lang="LID4096" sz="1300" dirty="0"/>
                    </a:p>
                  </a:txBody>
                  <a:tcPr/>
                </a:tc>
                <a:extLst>
                  <a:ext uri="{0D108BD9-81ED-4DB2-BD59-A6C34878D82A}">
                    <a16:rowId xmlns:a16="http://schemas.microsoft.com/office/drawing/2014/main" val="667188357"/>
                  </a:ext>
                </a:extLst>
              </a:tr>
              <a:tr h="325142">
                <a:tc>
                  <a:txBody>
                    <a:bodyPr/>
                    <a:lstStyle/>
                    <a:p>
                      <a:pPr algn="l"/>
                      <a:r>
                        <a:rPr lang="en-GB" sz="1300" b="1" dirty="0"/>
                        <a:t>Classification des véhicules</a:t>
                      </a:r>
                      <a:endParaRPr lang="LID4096" sz="1300" b="1" dirty="0"/>
                    </a:p>
                  </a:txBody>
                  <a:tcPr/>
                </a:tc>
                <a:tc>
                  <a:txBody>
                    <a:bodyPr/>
                    <a:lstStyle/>
                    <a:p>
                      <a:r>
                        <a:rPr lang="en-GB" sz="1300" b="0" dirty="0"/>
                        <a:t>Classe les véhicules en voitures, bus, camions et motos.</a:t>
                      </a:r>
                      <a:endParaRPr lang="LID4096" sz="1300" b="0" dirty="0"/>
                    </a:p>
                  </a:txBody>
                  <a:tcPr/>
                </a:tc>
                <a:tc>
                  <a:txBody>
                    <a:bodyPr/>
                    <a:lstStyle/>
                    <a:p>
                      <a:r>
                        <a:rPr lang="en-GB" sz="1300" dirty="0"/>
                        <a:t>Utilisée pour la planification de la capacité routière et la gestion du fret.</a:t>
                      </a:r>
                      <a:endParaRPr lang="LID4096" sz="1300" dirty="0"/>
                    </a:p>
                  </a:txBody>
                  <a:tcPr/>
                </a:tc>
                <a:extLst>
                  <a:ext uri="{0D108BD9-81ED-4DB2-BD59-A6C34878D82A}">
                    <a16:rowId xmlns:a16="http://schemas.microsoft.com/office/drawing/2014/main" val="1341259936"/>
                  </a:ext>
                </a:extLst>
              </a:tr>
              <a:tr h="489107">
                <a:tc>
                  <a:txBody>
                    <a:bodyPr/>
                    <a:lstStyle/>
                    <a:p>
                      <a:pPr algn="l"/>
                      <a:r>
                        <a:rPr lang="en-GB" sz="1300" b="1" dirty="0"/>
                        <a:t>Données sur l'origine et la destination</a:t>
                      </a:r>
                      <a:endParaRPr lang="LID4096" sz="1300" b="1" dirty="0"/>
                    </a:p>
                  </a:txBody>
                  <a:tcPr/>
                </a:tc>
                <a:tc>
                  <a:txBody>
                    <a:bodyPr/>
                    <a:lstStyle/>
                    <a:p>
                      <a:pPr marL="0" indent="0">
                        <a:buFont typeface="Wingdings" panose="05000000000000000000" pitchFamily="2" charset="2"/>
                        <a:buNone/>
                      </a:pPr>
                      <a:r>
                        <a:rPr lang="en-GB" sz="1300" b="0" dirty="0"/>
                        <a:t>Permet de suivre le point de départ et d'arrivée des véhicules.</a:t>
                      </a:r>
                      <a:endParaRPr lang="LID4096" sz="1300" b="0" dirty="0"/>
                    </a:p>
                  </a:txBody>
                  <a:tcPr/>
                </a:tc>
                <a:tc>
                  <a:txBody>
                    <a:bodyPr/>
                    <a:lstStyle/>
                    <a:p>
                      <a:pPr marL="0" indent="0">
                        <a:buFont typeface="Wingdings" panose="05000000000000000000" pitchFamily="2" charset="2"/>
                        <a:buNone/>
                      </a:pPr>
                      <a:r>
                        <a:rPr lang="en-GB" sz="1300" dirty="0"/>
                        <a:t>Permet d'optimiser les réseaux routiers et les itinéraires des transports en commun.</a:t>
                      </a:r>
                      <a:endParaRPr lang="LID4096" sz="1300" dirty="0"/>
                    </a:p>
                  </a:txBody>
                  <a:tcPr/>
                </a:tc>
                <a:extLst>
                  <a:ext uri="{0D108BD9-81ED-4DB2-BD59-A6C34878D82A}">
                    <a16:rowId xmlns:a16="http://schemas.microsoft.com/office/drawing/2014/main" val="1430705026"/>
                  </a:ext>
                </a:extLst>
              </a:tr>
              <a:tr h="489107">
                <a:tc>
                  <a:txBody>
                    <a:bodyPr/>
                    <a:lstStyle/>
                    <a:p>
                      <a:pPr algn="l"/>
                      <a:r>
                        <a:rPr lang="en-GB" sz="1300" b="1" dirty="0"/>
                        <a:t>Données sur la congestion et les retards</a:t>
                      </a:r>
                      <a:endParaRPr lang="LID4096" sz="1300" b="1" dirty="0"/>
                    </a:p>
                  </a:txBody>
                  <a:tcPr/>
                </a:tc>
                <a:tc>
                  <a:txBody>
                    <a:bodyPr/>
                    <a:lstStyle/>
                    <a:p>
                      <a:pPr marL="0" indent="0">
                        <a:buFont typeface="Wingdings" panose="05000000000000000000" pitchFamily="2" charset="2"/>
                        <a:buNone/>
                      </a:pPr>
                      <a:r>
                        <a:rPr lang="en-GB" sz="1300" b="0" dirty="0"/>
                        <a:t>Identifie les goulets d'étranglement et les temps d'attente moyens.</a:t>
                      </a:r>
                      <a:endParaRPr lang="LID4096" sz="1300" b="0" dirty="0"/>
                    </a:p>
                  </a:txBody>
                  <a:tcPr/>
                </a:tc>
                <a:tc>
                  <a:txBody>
                    <a:bodyPr/>
                    <a:lstStyle/>
                    <a:p>
                      <a:pPr marL="0" indent="0">
                        <a:buFont typeface="Wingdings" panose="05000000000000000000" pitchFamily="2" charset="2"/>
                        <a:buNone/>
                      </a:pPr>
                      <a:r>
                        <a:rPr lang="en-GB" sz="1300" dirty="0"/>
                        <a:t>Utilisées pour améliorer la fluidité du trafic et réduire les temps de trajet.</a:t>
                      </a:r>
                      <a:endParaRPr lang="LID4096" sz="1300" dirty="0"/>
                    </a:p>
                  </a:txBody>
                  <a:tcPr/>
                </a:tc>
                <a:extLst>
                  <a:ext uri="{0D108BD9-81ED-4DB2-BD59-A6C34878D82A}">
                    <a16:rowId xmlns:a16="http://schemas.microsoft.com/office/drawing/2014/main" val="338150196"/>
                  </a:ext>
                </a:extLst>
              </a:tr>
              <a:tr h="489107">
                <a:tc>
                  <a:txBody>
                    <a:bodyPr/>
                    <a:lstStyle/>
                    <a:p>
                      <a:pPr algn="l"/>
                      <a:r>
                        <a:rPr lang="en-GB" sz="1300" b="1" dirty="0"/>
                        <a:t>Données sur les temps de trajet</a:t>
                      </a:r>
                      <a:endParaRPr lang="LID4096" sz="1300" b="1" dirty="0"/>
                    </a:p>
                  </a:txBody>
                  <a:tcPr/>
                </a:tc>
                <a:tc>
                  <a:txBody>
                    <a:bodyPr/>
                    <a:lstStyle/>
                    <a:p>
                      <a:pPr marL="0" indent="0">
                        <a:buFont typeface="Wingdings" panose="05000000000000000000" pitchFamily="2" charset="2"/>
                        <a:buNone/>
                      </a:pPr>
                      <a:r>
                        <a:rPr lang="en-GB" sz="1300" b="0" dirty="0"/>
                        <a:t>Temps nécessaire pour se rendre d'un point à un autre dans différentes conditions.</a:t>
                      </a:r>
                      <a:endParaRPr lang="LID4096" sz="1300" b="0" dirty="0"/>
                    </a:p>
                  </a:txBody>
                  <a:tcPr/>
                </a:tc>
                <a:tc>
                  <a:txBody>
                    <a:bodyPr/>
                    <a:lstStyle/>
                    <a:p>
                      <a:pPr marL="0" indent="0">
                        <a:buFont typeface="Wingdings" panose="05000000000000000000" pitchFamily="2" charset="2"/>
                        <a:buNone/>
                      </a:pPr>
                      <a:r>
                        <a:rPr lang="en-GB" sz="1300" dirty="0"/>
                        <a:t>Permet aux applications de navigation telles que Google Maps de suggérer des itinéraires.</a:t>
                      </a:r>
                      <a:endParaRPr lang="LID4096" sz="1300" dirty="0"/>
                    </a:p>
                  </a:txBody>
                  <a:tcPr/>
                </a:tc>
                <a:extLst>
                  <a:ext uri="{0D108BD9-81ED-4DB2-BD59-A6C34878D82A}">
                    <a16:rowId xmlns:a16="http://schemas.microsoft.com/office/drawing/2014/main" val="3603960693"/>
                  </a:ext>
                </a:extLst>
              </a:tr>
              <a:tr h="489107">
                <a:tc>
                  <a:txBody>
                    <a:bodyPr/>
                    <a:lstStyle/>
                    <a:p>
                      <a:pPr algn="l"/>
                      <a:r>
                        <a:rPr lang="en-GB" sz="1300" b="1" dirty="0"/>
                        <a:t>Données sur les piétons et les cyclistes</a:t>
                      </a:r>
                      <a:endParaRPr lang="LID4096" sz="1300" b="1" dirty="0"/>
                    </a:p>
                  </a:txBody>
                  <a:tcPr/>
                </a:tc>
                <a:tc>
                  <a:txBody>
                    <a:bodyPr/>
                    <a:lstStyle/>
                    <a:p>
                      <a:pPr marL="0" indent="0">
                        <a:buFont typeface="Wingdings" panose="05000000000000000000" pitchFamily="2" charset="2"/>
                        <a:buNone/>
                      </a:pPr>
                      <a:r>
                        <a:rPr lang="en-GB" sz="1300" b="0" dirty="0"/>
                        <a:t>Mouvements des piétons et des cyclistes aux passages piétons et sur les trottoirs.</a:t>
                      </a:r>
                      <a:endParaRPr lang="LID4096" sz="1300" b="0" dirty="0"/>
                    </a:p>
                  </a:txBody>
                  <a:tcPr/>
                </a:tc>
                <a:tc>
                  <a:txBody>
                    <a:bodyPr/>
                    <a:lstStyle/>
                    <a:p>
                      <a:pPr marL="0" indent="0">
                        <a:buFont typeface="Wingdings" panose="05000000000000000000" pitchFamily="2" charset="2"/>
                        <a:buNone/>
                      </a:pPr>
                      <a:r>
                        <a:rPr lang="en-GB" sz="1300" dirty="0"/>
                        <a:t>Aide à la planification de zones piétonnes et de pistes cyclables sécurisées.</a:t>
                      </a:r>
                      <a:endParaRPr lang="LID4096" sz="1300" dirty="0"/>
                    </a:p>
                  </a:txBody>
                  <a:tcPr/>
                </a:tc>
                <a:extLst>
                  <a:ext uri="{0D108BD9-81ED-4DB2-BD59-A6C34878D82A}">
                    <a16:rowId xmlns:a16="http://schemas.microsoft.com/office/drawing/2014/main" val="3961690890"/>
                  </a:ext>
                </a:extLst>
              </a:tr>
              <a:tr h="489107">
                <a:tc>
                  <a:txBody>
                    <a:bodyPr/>
                    <a:lstStyle/>
                    <a:p>
                      <a:pPr algn="l"/>
                      <a:r>
                        <a:rPr lang="en-GB" sz="1300" b="1" dirty="0"/>
                        <a:t>Données sur le stationnement</a:t>
                      </a:r>
                      <a:endParaRPr lang="LID4096" sz="1300" b="1" dirty="0"/>
                    </a:p>
                  </a:txBody>
                  <a:tcPr/>
                </a:tc>
                <a:tc>
                  <a:txBody>
                    <a:bodyPr/>
                    <a:lstStyle/>
                    <a:p>
                      <a:pPr marL="0" indent="0">
                        <a:buFont typeface="Wingdings" panose="05000000000000000000" pitchFamily="2" charset="2"/>
                        <a:buNone/>
                      </a:pPr>
                      <a:r>
                        <a:rPr lang="en-GB" sz="1300" b="0" dirty="0"/>
                        <a:t>Disponibilité et occupation des places de stationnement dans les zones urbaines.</a:t>
                      </a:r>
                      <a:endParaRPr lang="LID4096" sz="1300" b="0" dirty="0"/>
                    </a:p>
                  </a:txBody>
                  <a:tcPr/>
                </a:tc>
                <a:tc>
                  <a:txBody>
                    <a:bodyPr/>
                    <a:lstStyle/>
                    <a:p>
                      <a:pPr marL="0" indent="0">
                        <a:buFont typeface="Wingdings" panose="05000000000000000000" pitchFamily="2" charset="2"/>
                        <a:buNone/>
                      </a:pPr>
                      <a:r>
                        <a:rPr lang="en-GB" sz="1300" dirty="0"/>
                        <a:t>Contribue à réduire le stationnement illégal et les embouteillages.</a:t>
                      </a:r>
                      <a:endParaRPr lang="LID4096" sz="1300" dirty="0"/>
                    </a:p>
                  </a:txBody>
                  <a:tcPr/>
                </a:tc>
                <a:extLst>
                  <a:ext uri="{0D108BD9-81ED-4DB2-BD59-A6C34878D82A}">
                    <a16:rowId xmlns:a16="http://schemas.microsoft.com/office/drawing/2014/main" val="1315008742"/>
                  </a:ext>
                </a:extLst>
              </a:tr>
              <a:tr h="489107">
                <a:tc>
                  <a:txBody>
                    <a:bodyPr/>
                    <a:lstStyle/>
                    <a:p>
                      <a:pPr algn="l"/>
                      <a:r>
                        <a:rPr lang="en-GB" sz="1300" b="1" dirty="0"/>
                        <a:t>Données sur les accidents et incidents</a:t>
                      </a:r>
                      <a:endParaRPr lang="LID4096" sz="1300" b="1" dirty="0"/>
                    </a:p>
                  </a:txBody>
                  <a:tcPr/>
                </a:tc>
                <a:tc>
                  <a:txBody>
                    <a:bodyPr/>
                    <a:lstStyle/>
                    <a:p>
                      <a:pPr marL="0" indent="0">
                        <a:buFont typeface="Wingdings" panose="05000000000000000000" pitchFamily="2" charset="2"/>
                        <a:buNone/>
                      </a:pPr>
                      <a:r>
                        <a:rPr lang="en-GB" sz="1300" b="0" dirty="0"/>
                        <a:t>Localisation, fréquence et causes des accidents de la route.</a:t>
                      </a:r>
                      <a:endParaRPr lang="LID4096" sz="1300" b="0" dirty="0"/>
                    </a:p>
                  </a:txBody>
                  <a:tcPr/>
                </a:tc>
                <a:tc>
                  <a:txBody>
                    <a:bodyPr/>
                    <a:lstStyle/>
                    <a:p>
                      <a:pPr marL="0" indent="0">
                        <a:buFont typeface="Wingdings" panose="05000000000000000000" pitchFamily="2" charset="2"/>
                        <a:buNone/>
                      </a:pPr>
                      <a:r>
                        <a:rPr lang="en-GB" sz="1300" dirty="0"/>
                        <a:t>Contribue à améliorer les mesures de sécurité routière telles que le contrôle de la vitesse et la signalisation.</a:t>
                      </a:r>
                      <a:endParaRPr lang="LID4096" sz="1300" dirty="0"/>
                    </a:p>
                  </a:txBody>
                  <a:tcPr/>
                </a:tc>
                <a:extLst>
                  <a:ext uri="{0D108BD9-81ED-4DB2-BD59-A6C34878D82A}">
                    <a16:rowId xmlns:a16="http://schemas.microsoft.com/office/drawing/2014/main" val="1712682185"/>
                  </a:ext>
                </a:extLst>
              </a:tr>
              <a:tr h="489107">
                <a:tc>
                  <a:txBody>
                    <a:bodyPr/>
                    <a:lstStyle/>
                    <a:p>
                      <a:pPr algn="l"/>
                      <a:r>
                        <a:rPr lang="en-GB" sz="1300" b="1" dirty="0"/>
                        <a:t>Données environnementales sur le trafic</a:t>
                      </a:r>
                      <a:endParaRPr lang="LID4096" sz="1300" b="1" dirty="0"/>
                    </a:p>
                  </a:txBody>
                  <a:tcPr/>
                </a:tc>
                <a:tc>
                  <a:txBody>
                    <a:bodyPr/>
                    <a:lstStyle/>
                    <a:p>
                      <a:pPr marL="0" indent="0">
                        <a:buFont typeface="Wingdings" panose="05000000000000000000" pitchFamily="2" charset="2"/>
                        <a:buNone/>
                      </a:pPr>
                      <a:r>
                        <a:rPr lang="en-GB" sz="1300" b="0" dirty="0"/>
                        <a:t>Émissions et niveaux de bruit liés à la circulation des véhicules.</a:t>
                      </a:r>
                      <a:endParaRPr lang="LID4096" sz="1300" b="0" dirty="0"/>
                    </a:p>
                  </a:txBody>
                  <a:tcPr/>
                </a:tc>
                <a:tc>
                  <a:txBody>
                    <a:bodyPr/>
                    <a:lstStyle/>
                    <a:p>
                      <a:pPr marL="0" indent="0">
                        <a:buFont typeface="Wingdings" panose="05000000000000000000" pitchFamily="2" charset="2"/>
                        <a:buNone/>
                      </a:pPr>
                      <a:r>
                        <a:rPr lang="en-GB" sz="1300" dirty="0"/>
                        <a:t>Contribue à la création de zones à faibles émissions et à la mise en place de contrôles de la pollution atmosphérique.</a:t>
                      </a:r>
                      <a:endParaRPr lang="LID4096" sz="1300" dirty="0"/>
                    </a:p>
                  </a:txBody>
                  <a:tcPr/>
                </a:tc>
                <a:extLst>
                  <a:ext uri="{0D108BD9-81ED-4DB2-BD59-A6C34878D82A}">
                    <a16:rowId xmlns:a16="http://schemas.microsoft.com/office/drawing/2014/main" val="823027445"/>
                  </a:ext>
                </a:extLst>
              </a:tr>
            </a:tbl>
          </a:graphicData>
        </a:graphic>
      </p:graphicFrame>
      <p:sp>
        <p:nvSpPr>
          <p:cNvPr id="7" name="Title 6">
            <a:extLst>
              <a:ext uri="{FF2B5EF4-FFF2-40B4-BE49-F238E27FC236}">
                <a16:creationId xmlns:a16="http://schemas.microsoft.com/office/drawing/2014/main" id="{7F4EB67A-E870-7723-025F-0B2809B113BF}"/>
              </a:ext>
            </a:extLst>
          </p:cNvPr>
          <p:cNvSpPr>
            <a:spLocks noGrp="1"/>
          </p:cNvSpPr>
          <p:nvPr>
            <p:ph type="title"/>
          </p:nvPr>
        </p:nvSpPr>
        <p:spPr>
          <a:xfrm>
            <a:off x="727199" y="432000"/>
            <a:ext cx="2961573" cy="369332"/>
          </a:xfrm>
        </p:spPr>
        <p:txBody>
          <a:bodyPr/>
          <a:lstStyle/>
          <a:p>
            <a:r>
              <a:rPr lang="en-GB" dirty="0"/>
              <a:t>4. Données sur le trafic </a:t>
            </a:r>
            <a:endParaRPr lang="LID4096" dirty="0"/>
          </a:p>
        </p:txBody>
      </p:sp>
    </p:spTree>
    <p:extLst>
      <p:ext uri="{BB962C8B-B14F-4D97-AF65-F5344CB8AC3E}">
        <p14:creationId xmlns:p14="http://schemas.microsoft.com/office/powerpoint/2010/main" val="3025950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9FEA5-FAF3-EEFC-F401-C341C9AF975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E340C52-5495-7864-886B-B849C91485FF}"/>
              </a:ext>
            </a:extLst>
          </p:cNvPr>
          <p:cNvSpPr txBox="1"/>
          <p:nvPr/>
        </p:nvSpPr>
        <p:spPr>
          <a:xfrm>
            <a:off x="733424" y="1025080"/>
            <a:ext cx="10725152" cy="364130"/>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a:t>
            </a:r>
            <a:r>
              <a:rPr lang="en-GB" sz="1800" b="1" kern="100" dirty="0">
                <a:latin typeface="Arial" panose="020B0604020202020204" pitchFamily="34" charset="0"/>
                <a:ea typeface="Aptos" panose="020B0004020202020204" pitchFamily="34" charset="0"/>
                <a:cs typeface="Arial" panose="020B0604020202020204" pitchFamily="34" charset="0"/>
              </a:rPr>
              <a:t>3 </a:t>
            </a:r>
            <a:r>
              <a:rPr lang="en-GB" sz="1800" b="1" kern="100" dirty="0">
                <a:effectLst/>
                <a:latin typeface="Arial" panose="020B0604020202020204" pitchFamily="34" charset="0"/>
                <a:ea typeface="Aptos" panose="020B0004020202020204" pitchFamily="34" charset="0"/>
                <a:cs typeface="Arial" panose="020B0604020202020204" pitchFamily="34" charset="0"/>
              </a:rPr>
              <a:t>Sources des données de trafic</a:t>
            </a:r>
            <a:r>
              <a:rPr lang="en-GB" sz="1800" kern="100" dirty="0">
                <a:effectLst/>
                <a:latin typeface="Arial" panose="020B0604020202020204" pitchFamily="34" charset="0"/>
                <a:ea typeface="Aptos" panose="020B0004020202020204" pitchFamily="34" charset="0"/>
                <a:cs typeface="Arial" panose="020B0604020202020204" pitchFamily="34" charset="0"/>
              </a:rPr>
              <a:t> 🚦 </a:t>
            </a:r>
          </a:p>
        </p:txBody>
      </p:sp>
      <p:sp>
        <p:nvSpPr>
          <p:cNvPr id="5" name="object 3">
            <a:extLst>
              <a:ext uri="{FF2B5EF4-FFF2-40B4-BE49-F238E27FC236}">
                <a16:creationId xmlns:a16="http://schemas.microsoft.com/office/drawing/2014/main" id="{F054FCA7-99CE-D81E-0F28-A822A7929AD7}"/>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grpSp>
        <p:nvGrpSpPr>
          <p:cNvPr id="15" name="Group 14">
            <a:extLst>
              <a:ext uri="{FF2B5EF4-FFF2-40B4-BE49-F238E27FC236}">
                <a16:creationId xmlns:a16="http://schemas.microsoft.com/office/drawing/2014/main" id="{26ADD20D-4F99-2BFE-571E-1C0A556991C8}"/>
              </a:ext>
            </a:extLst>
          </p:cNvPr>
          <p:cNvGrpSpPr/>
          <p:nvPr/>
        </p:nvGrpSpPr>
        <p:grpSpPr>
          <a:xfrm>
            <a:off x="733424" y="1473665"/>
            <a:ext cx="6810376" cy="1537950"/>
            <a:chOff x="6023980" y="1108586"/>
            <a:chExt cx="6810376" cy="1537950"/>
          </a:xfrm>
        </p:grpSpPr>
        <p:sp>
          <p:nvSpPr>
            <p:cNvPr id="4" name="Rectangle: Rounded Corners 3">
              <a:extLst>
                <a:ext uri="{FF2B5EF4-FFF2-40B4-BE49-F238E27FC236}">
                  <a16:creationId xmlns:a16="http://schemas.microsoft.com/office/drawing/2014/main" id="{891DC024-46AC-1124-18E9-53AEDB104E9A}"/>
                </a:ext>
              </a:extLst>
            </p:cNvPr>
            <p:cNvSpPr/>
            <p:nvPr/>
          </p:nvSpPr>
          <p:spPr>
            <a:xfrm flipH="1">
              <a:off x="6023980" y="1152228"/>
              <a:ext cx="6810376" cy="1442318"/>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6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7" name="Group 6">
              <a:extLst>
                <a:ext uri="{FF2B5EF4-FFF2-40B4-BE49-F238E27FC236}">
                  <a16:creationId xmlns:a16="http://schemas.microsoft.com/office/drawing/2014/main" id="{A0724154-5F2F-3E18-3A49-15E045A4FDB7}"/>
                </a:ext>
              </a:extLst>
            </p:cNvPr>
            <p:cNvGrpSpPr/>
            <p:nvPr/>
          </p:nvGrpSpPr>
          <p:grpSpPr>
            <a:xfrm flipH="1">
              <a:off x="6165744" y="1327293"/>
              <a:ext cx="783722" cy="784982"/>
              <a:chOff x="6666143" y="1610105"/>
              <a:chExt cx="806002" cy="807300"/>
            </a:xfrm>
          </p:grpSpPr>
          <p:sp>
            <p:nvSpPr>
              <p:cNvPr id="9" name="Oval 8">
                <a:extLst>
                  <a:ext uri="{FF2B5EF4-FFF2-40B4-BE49-F238E27FC236}">
                    <a16:creationId xmlns:a16="http://schemas.microsoft.com/office/drawing/2014/main" id="{96849E2F-8698-05BF-5ED7-2D0F6485C0B5}"/>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6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1" name="Graphic 10" descr="Web cam with solid fill">
                <a:extLst>
                  <a:ext uri="{FF2B5EF4-FFF2-40B4-BE49-F238E27FC236}">
                    <a16:creationId xmlns:a16="http://schemas.microsoft.com/office/drawing/2014/main" id="{440CCF26-ABCE-422F-C6D2-1947EC35459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09980" y="1754590"/>
                <a:ext cx="518328" cy="518329"/>
              </a:xfrm>
              <a:prstGeom prst="rect">
                <a:avLst/>
              </a:prstGeom>
            </p:spPr>
          </p:pic>
        </p:grpSp>
        <p:grpSp>
          <p:nvGrpSpPr>
            <p:cNvPr id="12" name="Group 11">
              <a:extLst>
                <a:ext uri="{FF2B5EF4-FFF2-40B4-BE49-F238E27FC236}">
                  <a16:creationId xmlns:a16="http://schemas.microsoft.com/office/drawing/2014/main" id="{8C9000E7-DA83-FF8E-22A6-BB2BD461B5C6}"/>
                </a:ext>
              </a:extLst>
            </p:cNvPr>
            <p:cNvGrpSpPr/>
            <p:nvPr/>
          </p:nvGrpSpPr>
          <p:grpSpPr>
            <a:xfrm>
              <a:off x="7091231" y="1108586"/>
              <a:ext cx="5743125" cy="1537950"/>
              <a:chOff x="1079994" y="1927912"/>
              <a:chExt cx="2815812" cy="1161187"/>
            </a:xfrm>
          </p:grpSpPr>
          <p:sp>
            <p:nvSpPr>
              <p:cNvPr id="13" name="TextBox 12">
                <a:extLst>
                  <a:ext uri="{FF2B5EF4-FFF2-40B4-BE49-F238E27FC236}">
                    <a16:creationId xmlns:a16="http://schemas.microsoft.com/office/drawing/2014/main" id="{263465EC-83BB-13AB-3132-1D27345DFB63}"/>
                  </a:ext>
                </a:extLst>
              </p:cNvPr>
              <p:cNvSpPr txBox="1"/>
              <p:nvPr/>
            </p:nvSpPr>
            <p:spPr>
              <a:xfrm flipH="1">
                <a:off x="1079994" y="2182824"/>
                <a:ext cx="2815812" cy="906275"/>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GB" sz="1200" kern="1200" dirty="0">
                    <a:solidFill>
                      <a:srgbClr val="000000">
                        <a:lumMod val="75000"/>
                        <a:lumOff val="25000"/>
                      </a:srgbClr>
                    </a:solidFill>
                    <a:latin typeface="Work Sans"/>
                  </a:rPr>
                  <a:t>Détecteurs à boucle : intégrés dans les routes pour compter les véhicules.</a:t>
                </a:r>
              </a:p>
              <a:p>
                <a:pPr marL="171450" indent="-171450" defTabSz="914400" hangingPunct="1">
                  <a:lnSpc>
                    <a:spcPct val="100000"/>
                  </a:lnSpc>
                  <a:spcBef>
                    <a:spcPts val="0"/>
                  </a:spcBef>
                  <a:buFont typeface="Wingdings" panose="05000000000000000000" pitchFamily="2" charset="2"/>
                  <a:buChar char="v"/>
                </a:pPr>
                <a:r>
                  <a:rPr lang="en-GB" sz="1200" kern="1200" dirty="0">
                    <a:solidFill>
                      <a:srgbClr val="000000">
                        <a:lumMod val="75000"/>
                        <a:lumOff val="25000"/>
                      </a:srgbClr>
                    </a:solidFill>
                    <a:latin typeface="Work Sans"/>
                  </a:rPr>
                  <a:t>Capteurs radar : mesurent la vitesse des véhicules et classifient les types de véhicules.</a:t>
                </a:r>
              </a:p>
              <a:p>
                <a:pPr marL="171450" indent="-171450" defTabSz="914400" hangingPunct="1">
                  <a:lnSpc>
                    <a:spcPct val="100000"/>
                  </a:lnSpc>
                  <a:spcBef>
                    <a:spcPts val="0"/>
                  </a:spcBef>
                  <a:buFont typeface="Wingdings" panose="05000000000000000000" pitchFamily="2" charset="2"/>
                  <a:buChar char="v"/>
                </a:pPr>
                <a:r>
                  <a:rPr lang="en-GB" sz="1200" kern="1200" dirty="0">
                    <a:solidFill>
                      <a:srgbClr val="000000">
                        <a:lumMod val="75000"/>
                        <a:lumOff val="25000"/>
                      </a:srgbClr>
                    </a:solidFill>
                    <a:latin typeface="Work Sans"/>
                  </a:rPr>
                  <a:t>Caméras de vidéosurveillance : utilisées pour la surveillance en temps réel du flux de circulation.</a:t>
                </a:r>
                <a:endParaRPr lang="id-ID" sz="1200" kern="1200" dirty="0">
                  <a:solidFill>
                    <a:srgbClr val="000000">
                      <a:lumMod val="75000"/>
                      <a:lumOff val="25000"/>
                    </a:srgbClr>
                  </a:solidFill>
                  <a:latin typeface="Work Sans"/>
                </a:endParaRPr>
              </a:p>
            </p:txBody>
          </p:sp>
          <p:sp>
            <p:nvSpPr>
              <p:cNvPr id="14" name="TextBox 13">
                <a:extLst>
                  <a:ext uri="{FF2B5EF4-FFF2-40B4-BE49-F238E27FC236}">
                    <a16:creationId xmlns:a16="http://schemas.microsoft.com/office/drawing/2014/main" id="{C81BBC97-EA72-2F7D-B67B-226F75096A1E}"/>
                  </a:ext>
                </a:extLst>
              </p:cNvPr>
              <p:cNvSpPr txBox="1"/>
              <p:nvPr/>
            </p:nvSpPr>
            <p:spPr>
              <a:xfrm>
                <a:off x="1079995" y="1927912"/>
                <a:ext cx="2370105" cy="232379"/>
              </a:xfrm>
              <a:prstGeom prst="rect">
                <a:avLst/>
              </a:prstGeom>
              <a:noFill/>
            </p:spPr>
            <p:txBody>
              <a:bodyPr wrap="square" rtlCol="0">
                <a:spAutoFit/>
              </a:bodyPr>
              <a:lstStyle/>
              <a:p>
                <a:pPr defTabSz="914400" hangingPunct="1">
                  <a:lnSpc>
                    <a:spcPct val="100000"/>
                  </a:lnSpc>
                  <a:spcBef>
                    <a:spcPts val="0"/>
                  </a:spcBef>
                </a:pPr>
                <a:r>
                  <a:rPr lang="id-ID" sz="1400" b="1" kern="1200" dirty="0">
                    <a:solidFill>
                      <a:srgbClr val="000000">
                        <a:lumMod val="75000"/>
                        <a:lumOff val="25000"/>
                      </a:srgbClr>
                    </a:solidFill>
                    <a:latin typeface="Work Sans"/>
                  </a:rPr>
                  <a:t>Capteurs et caméras routiers</a:t>
                </a:r>
                <a:endParaRPr lang="en-ID" sz="1400" b="1" kern="1200" dirty="0">
                  <a:solidFill>
                    <a:srgbClr val="000000">
                      <a:lumMod val="75000"/>
                      <a:lumOff val="25000"/>
                    </a:srgbClr>
                  </a:solidFill>
                  <a:latin typeface="Work Sans"/>
                </a:endParaRPr>
              </a:p>
            </p:txBody>
          </p:sp>
        </p:grpSp>
      </p:grpSp>
      <p:grpSp>
        <p:nvGrpSpPr>
          <p:cNvPr id="16" name="Group 15">
            <a:extLst>
              <a:ext uri="{FF2B5EF4-FFF2-40B4-BE49-F238E27FC236}">
                <a16:creationId xmlns:a16="http://schemas.microsoft.com/office/drawing/2014/main" id="{BAE00267-96DC-2972-1D5F-D197496889AB}"/>
              </a:ext>
            </a:extLst>
          </p:cNvPr>
          <p:cNvGrpSpPr/>
          <p:nvPr/>
        </p:nvGrpSpPr>
        <p:grpSpPr>
          <a:xfrm>
            <a:off x="726282" y="3134690"/>
            <a:ext cx="6817519" cy="1442318"/>
            <a:chOff x="6023980" y="1152228"/>
            <a:chExt cx="6817519" cy="1442318"/>
          </a:xfrm>
        </p:grpSpPr>
        <p:sp>
          <p:nvSpPr>
            <p:cNvPr id="17" name="Rectangle: Rounded Corners 16">
              <a:extLst>
                <a:ext uri="{FF2B5EF4-FFF2-40B4-BE49-F238E27FC236}">
                  <a16:creationId xmlns:a16="http://schemas.microsoft.com/office/drawing/2014/main" id="{00834941-0942-1002-23EE-B17E5E8A3D76}"/>
                </a:ext>
              </a:extLst>
            </p:cNvPr>
            <p:cNvSpPr/>
            <p:nvPr/>
          </p:nvSpPr>
          <p:spPr>
            <a:xfrm flipH="1">
              <a:off x="6023980" y="1152228"/>
              <a:ext cx="6817518" cy="1442318"/>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6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18" name="Group 17">
              <a:extLst>
                <a:ext uri="{FF2B5EF4-FFF2-40B4-BE49-F238E27FC236}">
                  <a16:creationId xmlns:a16="http://schemas.microsoft.com/office/drawing/2014/main" id="{235C9383-9DE1-5221-CACB-1BE6627F1686}"/>
                </a:ext>
              </a:extLst>
            </p:cNvPr>
            <p:cNvGrpSpPr/>
            <p:nvPr/>
          </p:nvGrpSpPr>
          <p:grpSpPr>
            <a:xfrm flipH="1">
              <a:off x="6165744" y="1327293"/>
              <a:ext cx="783722" cy="784982"/>
              <a:chOff x="6666143" y="1610105"/>
              <a:chExt cx="806002" cy="807300"/>
            </a:xfrm>
          </p:grpSpPr>
          <p:sp>
            <p:nvSpPr>
              <p:cNvPr id="22" name="Oval 21">
                <a:extLst>
                  <a:ext uri="{FF2B5EF4-FFF2-40B4-BE49-F238E27FC236}">
                    <a16:creationId xmlns:a16="http://schemas.microsoft.com/office/drawing/2014/main" id="{58DE0E26-EDBD-7414-CFFE-3879286905E3}"/>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6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23" name="Graphic 22" descr="Map with pin with solid fill">
                <a:extLst>
                  <a:ext uri="{FF2B5EF4-FFF2-40B4-BE49-F238E27FC236}">
                    <a16:creationId xmlns:a16="http://schemas.microsoft.com/office/drawing/2014/main" id="{E99CD407-305B-DFE5-9416-5D3265A78C3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02635" y="1753646"/>
                <a:ext cx="518328" cy="518329"/>
              </a:xfrm>
              <a:prstGeom prst="rect">
                <a:avLst/>
              </a:prstGeom>
            </p:spPr>
          </p:pic>
        </p:grpSp>
        <p:grpSp>
          <p:nvGrpSpPr>
            <p:cNvPr id="19" name="Group 18">
              <a:extLst>
                <a:ext uri="{FF2B5EF4-FFF2-40B4-BE49-F238E27FC236}">
                  <a16:creationId xmlns:a16="http://schemas.microsoft.com/office/drawing/2014/main" id="{6FCF0141-55E8-A8AF-A83A-99C995BEA2EF}"/>
                </a:ext>
              </a:extLst>
            </p:cNvPr>
            <p:cNvGrpSpPr/>
            <p:nvPr/>
          </p:nvGrpSpPr>
          <p:grpSpPr>
            <a:xfrm>
              <a:off x="7091231" y="1326774"/>
              <a:ext cx="5750268" cy="983954"/>
              <a:chOff x="1079994" y="2092658"/>
              <a:chExt cx="2819314" cy="742908"/>
            </a:xfrm>
          </p:grpSpPr>
          <p:sp>
            <p:nvSpPr>
              <p:cNvPr id="20" name="TextBox 19">
                <a:extLst>
                  <a:ext uri="{FF2B5EF4-FFF2-40B4-BE49-F238E27FC236}">
                    <a16:creationId xmlns:a16="http://schemas.microsoft.com/office/drawing/2014/main" id="{609238C9-7F44-D6D7-2303-9E9B4FD8DA9C}"/>
                  </a:ext>
                </a:extLst>
              </p:cNvPr>
              <p:cNvSpPr txBox="1"/>
              <p:nvPr/>
            </p:nvSpPr>
            <p:spPr>
              <a:xfrm flipH="1">
                <a:off x="1079994" y="2347571"/>
                <a:ext cx="2819314" cy="487995"/>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GB" sz="1200" kern="1200" dirty="0">
                    <a:solidFill>
                      <a:srgbClr val="000000">
                        <a:lumMod val="75000"/>
                        <a:lumOff val="25000"/>
                      </a:srgbClr>
                    </a:solidFill>
                    <a:latin typeface="Work Sans"/>
                  </a:rPr>
                  <a:t>Appareils GPS : suivi en temps réel des déplacements des véhicules.</a:t>
                </a:r>
              </a:p>
              <a:p>
                <a:pPr marL="171450" indent="-171450" defTabSz="914400" hangingPunct="1">
                  <a:lnSpc>
                    <a:spcPct val="100000"/>
                  </a:lnSpc>
                  <a:spcBef>
                    <a:spcPts val="0"/>
                  </a:spcBef>
                  <a:buFont typeface="Wingdings" panose="05000000000000000000" pitchFamily="2" charset="2"/>
                  <a:buChar char="v"/>
                </a:pPr>
                <a:r>
                  <a:rPr lang="en-GB" sz="1200" kern="1200" dirty="0">
                    <a:solidFill>
                      <a:srgbClr val="000000">
                        <a:lumMod val="75000"/>
                        <a:lumOff val="25000"/>
                      </a:srgbClr>
                    </a:solidFill>
                    <a:latin typeface="Work Sans"/>
                  </a:rPr>
                  <a:t>Applications de navigation (Google Maps, Uber, Waze) : fournissent des informations en direct sur le trafic et les embouteillages.</a:t>
                </a:r>
                <a:endParaRPr lang="id-ID" sz="1200" kern="1200" dirty="0">
                  <a:solidFill>
                    <a:srgbClr val="000000">
                      <a:lumMod val="75000"/>
                      <a:lumOff val="25000"/>
                    </a:srgbClr>
                  </a:solidFill>
                  <a:latin typeface="Work Sans"/>
                </a:endParaRPr>
              </a:p>
            </p:txBody>
          </p:sp>
          <p:sp>
            <p:nvSpPr>
              <p:cNvPr id="21" name="TextBox 20">
                <a:extLst>
                  <a:ext uri="{FF2B5EF4-FFF2-40B4-BE49-F238E27FC236}">
                    <a16:creationId xmlns:a16="http://schemas.microsoft.com/office/drawing/2014/main" id="{1C617924-E34A-A61B-EE1B-53E5E6D6FF59}"/>
                  </a:ext>
                </a:extLst>
              </p:cNvPr>
              <p:cNvSpPr txBox="1"/>
              <p:nvPr/>
            </p:nvSpPr>
            <p:spPr>
              <a:xfrm>
                <a:off x="1079995" y="2092658"/>
                <a:ext cx="2370105" cy="232379"/>
              </a:xfrm>
              <a:prstGeom prst="rect">
                <a:avLst/>
              </a:prstGeom>
              <a:noFill/>
            </p:spPr>
            <p:txBody>
              <a:bodyPr wrap="square" rtlCol="0">
                <a:spAutoFit/>
              </a:bodyPr>
              <a:lstStyle/>
              <a:p>
                <a:pPr defTabSz="914400" hangingPunct="1">
                  <a:lnSpc>
                    <a:spcPct val="100000"/>
                  </a:lnSpc>
                  <a:spcBef>
                    <a:spcPts val="0"/>
                  </a:spcBef>
                </a:pPr>
                <a:r>
                  <a:rPr lang="id-ID" sz="1400" b="1" kern="1200" dirty="0">
                    <a:solidFill>
                      <a:srgbClr val="000000">
                        <a:lumMod val="75000"/>
                        <a:lumOff val="25000"/>
                      </a:srgbClr>
                    </a:solidFill>
                    <a:latin typeface="Work Sans"/>
                  </a:rPr>
                  <a:t>GPS et suivi mobile</a:t>
                </a:r>
                <a:endParaRPr lang="en-ID" sz="1400" b="1" kern="1200" dirty="0">
                  <a:solidFill>
                    <a:srgbClr val="000000">
                      <a:lumMod val="75000"/>
                      <a:lumOff val="25000"/>
                    </a:srgbClr>
                  </a:solidFill>
                  <a:latin typeface="Work Sans"/>
                </a:endParaRPr>
              </a:p>
            </p:txBody>
          </p:sp>
        </p:grpSp>
      </p:grpSp>
      <p:grpSp>
        <p:nvGrpSpPr>
          <p:cNvPr id="24" name="Group 23">
            <a:extLst>
              <a:ext uri="{FF2B5EF4-FFF2-40B4-BE49-F238E27FC236}">
                <a16:creationId xmlns:a16="http://schemas.microsoft.com/office/drawing/2014/main" id="{A5E4B3E6-6CF5-771E-1B9B-3DF5DF5CA904}"/>
              </a:ext>
            </a:extLst>
          </p:cNvPr>
          <p:cNvGrpSpPr/>
          <p:nvPr/>
        </p:nvGrpSpPr>
        <p:grpSpPr>
          <a:xfrm>
            <a:off x="733424" y="4707460"/>
            <a:ext cx="6810376" cy="1442318"/>
            <a:chOff x="6023980" y="1152228"/>
            <a:chExt cx="6810376" cy="1442318"/>
          </a:xfrm>
        </p:grpSpPr>
        <p:sp>
          <p:nvSpPr>
            <p:cNvPr id="25" name="Rectangle: Rounded Corners 24">
              <a:extLst>
                <a:ext uri="{FF2B5EF4-FFF2-40B4-BE49-F238E27FC236}">
                  <a16:creationId xmlns:a16="http://schemas.microsoft.com/office/drawing/2014/main" id="{AC10504A-C6B8-5032-1E18-0F911591A06D}"/>
                </a:ext>
              </a:extLst>
            </p:cNvPr>
            <p:cNvSpPr/>
            <p:nvPr/>
          </p:nvSpPr>
          <p:spPr>
            <a:xfrm flipH="1">
              <a:off x="6023980" y="1152228"/>
              <a:ext cx="6810376" cy="1442318"/>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26" name="Group 25">
              <a:extLst>
                <a:ext uri="{FF2B5EF4-FFF2-40B4-BE49-F238E27FC236}">
                  <a16:creationId xmlns:a16="http://schemas.microsoft.com/office/drawing/2014/main" id="{2AAB5221-2EBB-1EFF-3182-B40B7950F151}"/>
                </a:ext>
              </a:extLst>
            </p:cNvPr>
            <p:cNvGrpSpPr/>
            <p:nvPr/>
          </p:nvGrpSpPr>
          <p:grpSpPr>
            <a:xfrm flipH="1">
              <a:off x="6165744" y="1327293"/>
              <a:ext cx="783722" cy="784982"/>
              <a:chOff x="6666143" y="1610105"/>
              <a:chExt cx="806002" cy="807300"/>
            </a:xfrm>
          </p:grpSpPr>
          <p:sp>
            <p:nvSpPr>
              <p:cNvPr id="30" name="Oval 29">
                <a:extLst>
                  <a:ext uri="{FF2B5EF4-FFF2-40B4-BE49-F238E27FC236}">
                    <a16:creationId xmlns:a16="http://schemas.microsoft.com/office/drawing/2014/main" id="{5D8ED584-6829-86BC-7077-1F62E7E24BA1}"/>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31" name="Graphic 30" descr="Neighborhood with solid fill">
                <a:extLst>
                  <a:ext uri="{FF2B5EF4-FFF2-40B4-BE49-F238E27FC236}">
                    <a16:creationId xmlns:a16="http://schemas.microsoft.com/office/drawing/2014/main" id="{FF5A208B-73F3-11E2-4C88-76C9B8AFC7B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835837" y="1790459"/>
                <a:ext cx="481305" cy="481306"/>
              </a:xfrm>
              <a:prstGeom prst="rect">
                <a:avLst/>
              </a:prstGeom>
            </p:spPr>
          </p:pic>
        </p:grpSp>
        <p:grpSp>
          <p:nvGrpSpPr>
            <p:cNvPr id="27" name="Group 26">
              <a:extLst>
                <a:ext uri="{FF2B5EF4-FFF2-40B4-BE49-F238E27FC236}">
                  <a16:creationId xmlns:a16="http://schemas.microsoft.com/office/drawing/2014/main" id="{68F76EB6-44BC-E040-72C0-B4BE1F6A7E7D}"/>
                </a:ext>
              </a:extLst>
            </p:cNvPr>
            <p:cNvGrpSpPr/>
            <p:nvPr/>
          </p:nvGrpSpPr>
          <p:grpSpPr>
            <a:xfrm>
              <a:off x="7091231" y="1170910"/>
              <a:ext cx="5743125" cy="1163300"/>
              <a:chOff x="1079994" y="1974975"/>
              <a:chExt cx="2815812" cy="878318"/>
            </a:xfrm>
          </p:grpSpPr>
          <p:sp>
            <p:nvSpPr>
              <p:cNvPr id="28" name="TextBox 27">
                <a:extLst>
                  <a:ext uri="{FF2B5EF4-FFF2-40B4-BE49-F238E27FC236}">
                    <a16:creationId xmlns:a16="http://schemas.microsoft.com/office/drawing/2014/main" id="{1D878C33-6455-0CBA-54C4-556DA33118B1}"/>
                  </a:ext>
                </a:extLst>
              </p:cNvPr>
              <p:cNvSpPr txBox="1"/>
              <p:nvPr/>
            </p:nvSpPr>
            <p:spPr>
              <a:xfrm flipH="1">
                <a:off x="1079994" y="2229889"/>
                <a:ext cx="2815812" cy="623404"/>
              </a:xfrm>
              <a:prstGeom prst="rect">
                <a:avLst/>
              </a:prstGeom>
              <a:noFill/>
            </p:spPr>
            <p:txBody>
              <a:bodyPr wrap="square">
                <a:spAutoFit/>
              </a:bodyPr>
              <a:lstStyle/>
              <a:p>
                <a:pPr marL="171450" indent="-171450" defTabSz="914400" hangingPunct="1">
                  <a:lnSpc>
                    <a:spcPct val="150000"/>
                  </a:lnSpc>
                  <a:spcBef>
                    <a:spcPts val="0"/>
                  </a:spcBef>
                  <a:buFont typeface="Wingdings" panose="05000000000000000000" pitchFamily="2" charset="2"/>
                  <a:buChar char="v"/>
                </a:pPr>
                <a:r>
                  <a:rPr lang="en-GB" sz="1100" kern="1200" dirty="0">
                    <a:solidFill>
                      <a:srgbClr val="000000">
                        <a:lumMod val="75000"/>
                        <a:lumOff val="25000"/>
                      </a:srgbClr>
                    </a:solidFill>
                    <a:latin typeface="Work Sans"/>
                  </a:rPr>
                  <a:t>Rapports de la police routière : utilisés pour les données sur les accidents et l'amélioration de la sécurité routière.</a:t>
                </a:r>
              </a:p>
              <a:p>
                <a:pPr marL="171450" indent="-171450" defTabSz="914400" hangingPunct="1">
                  <a:lnSpc>
                    <a:spcPct val="150000"/>
                  </a:lnSpc>
                  <a:spcBef>
                    <a:spcPts val="0"/>
                  </a:spcBef>
                  <a:buFont typeface="Wingdings" panose="05000000000000000000" pitchFamily="2" charset="2"/>
                  <a:buChar char="v"/>
                </a:pPr>
                <a:r>
                  <a:rPr lang="en-GB" sz="1100" kern="1200" dirty="0">
                    <a:solidFill>
                      <a:srgbClr val="000000">
                        <a:lumMod val="75000"/>
                        <a:lumOff val="25000"/>
                      </a:srgbClr>
                    </a:solidFill>
                    <a:latin typeface="Work Sans"/>
                  </a:rPr>
                  <a:t>Comptages manuels du trafic : effectués aux intersections pour compter les véhicules13</a:t>
                </a:r>
              </a:p>
              <a:p>
                <a:pPr marL="171450" indent="-171450" defTabSz="914400" hangingPunct="1">
                  <a:lnSpc>
                    <a:spcPct val="150000"/>
                  </a:lnSpc>
                  <a:spcBef>
                    <a:spcPts val="0"/>
                  </a:spcBef>
                  <a:buFont typeface="Wingdings" panose="05000000000000000000" pitchFamily="2" charset="2"/>
                  <a:buChar char="v"/>
                </a:pPr>
                <a:endParaRPr lang="en-GB" sz="1100" kern="1200" dirty="0">
                  <a:solidFill>
                    <a:srgbClr val="000000">
                      <a:lumMod val="75000"/>
                      <a:lumOff val="25000"/>
                    </a:srgbClr>
                  </a:solidFill>
                  <a:latin typeface="Work Sans"/>
                </a:endParaRPr>
              </a:p>
            </p:txBody>
          </p:sp>
          <p:sp>
            <p:nvSpPr>
              <p:cNvPr id="29" name="TextBox 28">
                <a:extLst>
                  <a:ext uri="{FF2B5EF4-FFF2-40B4-BE49-F238E27FC236}">
                    <a16:creationId xmlns:a16="http://schemas.microsoft.com/office/drawing/2014/main" id="{22CAC6F8-B39E-65EE-437D-99B500636FB5}"/>
                  </a:ext>
                </a:extLst>
              </p:cNvPr>
              <p:cNvSpPr txBox="1"/>
              <p:nvPr/>
            </p:nvSpPr>
            <p:spPr>
              <a:xfrm>
                <a:off x="1079995" y="1974975"/>
                <a:ext cx="2370105"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Work Sans"/>
                  </a:rPr>
                  <a:t>Capteurs et caméras routiers</a:t>
                </a:r>
                <a:endParaRPr lang="en-ID" sz="1600" b="1" kern="1200" dirty="0">
                  <a:solidFill>
                    <a:srgbClr val="000000">
                      <a:lumMod val="75000"/>
                      <a:lumOff val="25000"/>
                    </a:srgbClr>
                  </a:solidFill>
                  <a:latin typeface="Work Sans"/>
                </a:endParaRPr>
              </a:p>
            </p:txBody>
          </p:sp>
        </p:grpSp>
      </p:grpSp>
      <p:pic>
        <p:nvPicPr>
          <p:cNvPr id="10" name="Picture 9" descr="A isometric view of a traffic jam&#10;&#10;AI-generated content may be incorrect.">
            <a:extLst>
              <a:ext uri="{FF2B5EF4-FFF2-40B4-BE49-F238E27FC236}">
                <a16:creationId xmlns:a16="http://schemas.microsoft.com/office/drawing/2014/main" id="{2B0AAEE0-BF1E-1657-B410-D3784B82BA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4888" y="1943585"/>
            <a:ext cx="3510830" cy="3510830"/>
          </a:xfrm>
          <a:prstGeom prst="rect">
            <a:avLst/>
          </a:prstGeom>
        </p:spPr>
      </p:pic>
      <p:sp>
        <p:nvSpPr>
          <p:cNvPr id="33" name="Title 32">
            <a:extLst>
              <a:ext uri="{FF2B5EF4-FFF2-40B4-BE49-F238E27FC236}">
                <a16:creationId xmlns:a16="http://schemas.microsoft.com/office/drawing/2014/main" id="{B68E76E5-4AF8-9BCB-6BF7-C10DAEDCCA20}"/>
              </a:ext>
            </a:extLst>
          </p:cNvPr>
          <p:cNvSpPr>
            <a:spLocks noGrp="1"/>
          </p:cNvSpPr>
          <p:nvPr>
            <p:ph type="title"/>
          </p:nvPr>
        </p:nvSpPr>
        <p:spPr>
          <a:xfrm>
            <a:off x="727200" y="432000"/>
            <a:ext cx="1872000" cy="369332"/>
          </a:xfrm>
        </p:spPr>
        <p:txBody>
          <a:bodyPr/>
          <a:lstStyle/>
          <a:p>
            <a:r>
              <a:rPr lang="en-GB" dirty="0"/>
              <a:t>4. Données sur le trafic </a:t>
            </a:r>
            <a:endParaRPr lang="LID4096" dirty="0"/>
          </a:p>
        </p:txBody>
      </p:sp>
    </p:spTree>
    <p:extLst>
      <p:ext uri="{BB962C8B-B14F-4D97-AF65-F5344CB8AC3E}">
        <p14:creationId xmlns:p14="http://schemas.microsoft.com/office/powerpoint/2010/main" val="2045038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DDC30-1293-4A8C-E304-A7B5F9A9F5DC}"/>
            </a:ext>
          </a:extLst>
        </p:cNvPr>
        <p:cNvGrpSpPr/>
        <p:nvPr/>
      </p:nvGrpSpPr>
      <p:grpSpPr>
        <a:xfrm>
          <a:off x="0" y="0"/>
          <a:ext cx="0" cy="0"/>
          <a:chOff x="0" y="0"/>
          <a:chExt cx="0" cy="0"/>
        </a:xfrm>
      </p:grpSpPr>
      <p:pic>
        <p:nvPicPr>
          <p:cNvPr id="39" name="Picture 38" descr="A computer screen with a map and cars&#10;&#10;AI-generated content may be incorrect.">
            <a:extLst>
              <a:ext uri="{FF2B5EF4-FFF2-40B4-BE49-F238E27FC236}">
                <a16:creationId xmlns:a16="http://schemas.microsoft.com/office/drawing/2014/main" id="{A6C8E6A7-3F17-3738-8509-41FD209845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7917" y="1120789"/>
            <a:ext cx="4839686" cy="4467402"/>
          </a:xfrm>
          <a:prstGeom prst="rect">
            <a:avLst/>
          </a:prstGeom>
        </p:spPr>
      </p:pic>
      <p:sp>
        <p:nvSpPr>
          <p:cNvPr id="3" name="object 3">
            <a:extLst>
              <a:ext uri="{FF2B5EF4-FFF2-40B4-BE49-F238E27FC236}">
                <a16:creationId xmlns:a16="http://schemas.microsoft.com/office/drawing/2014/main" id="{E748B0D6-1074-6710-033B-59CBA13E985B}"/>
              </a:ext>
            </a:extLst>
          </p:cNvPr>
          <p:cNvSpPr txBox="1"/>
          <p:nvPr/>
        </p:nvSpPr>
        <p:spPr>
          <a:xfrm>
            <a:off x="733424" y="869215"/>
            <a:ext cx="10725152" cy="364130"/>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4.4 Applications des données de trafic</a:t>
            </a:r>
            <a:r>
              <a:rPr lang="en-GB" sz="1800" kern="100" dirty="0">
                <a:effectLst/>
                <a:latin typeface="Arial" panose="020B0604020202020204" pitchFamily="34" charset="0"/>
                <a:ea typeface="Aptos" panose="020B0004020202020204" pitchFamily="34" charset="0"/>
                <a:cs typeface="Arial" panose="020B0604020202020204" pitchFamily="34" charset="0"/>
              </a:rPr>
              <a:t> 🚦 </a:t>
            </a:r>
          </a:p>
        </p:txBody>
      </p:sp>
      <p:sp>
        <p:nvSpPr>
          <p:cNvPr id="5" name="object 3">
            <a:extLst>
              <a:ext uri="{FF2B5EF4-FFF2-40B4-BE49-F238E27FC236}">
                <a16:creationId xmlns:a16="http://schemas.microsoft.com/office/drawing/2014/main" id="{901904D0-A976-F62C-ED95-191DC35E1E44}"/>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grpSp>
        <p:nvGrpSpPr>
          <p:cNvPr id="4" name="Google Shape;873;g29ff96aec0e_0_353">
            <a:extLst>
              <a:ext uri="{FF2B5EF4-FFF2-40B4-BE49-F238E27FC236}">
                <a16:creationId xmlns:a16="http://schemas.microsoft.com/office/drawing/2014/main" id="{199625FD-EA93-D3D2-E9EF-ECDB65AC3903}"/>
              </a:ext>
            </a:extLst>
          </p:cNvPr>
          <p:cNvGrpSpPr/>
          <p:nvPr/>
        </p:nvGrpSpPr>
        <p:grpSpPr>
          <a:xfrm>
            <a:off x="726269" y="2494508"/>
            <a:ext cx="9231256" cy="969456"/>
            <a:chOff x="932306" y="3304332"/>
            <a:chExt cx="9231256" cy="969456"/>
          </a:xfrm>
        </p:grpSpPr>
        <p:sp>
          <p:nvSpPr>
            <p:cNvPr id="7" name="Google Shape;874;g29ff96aec0e_0_353">
              <a:extLst>
                <a:ext uri="{FF2B5EF4-FFF2-40B4-BE49-F238E27FC236}">
                  <a16:creationId xmlns:a16="http://schemas.microsoft.com/office/drawing/2014/main" id="{B6720AAD-09BC-97F9-9D1E-CD3EADC51B26}"/>
                </a:ext>
              </a:extLst>
            </p:cNvPr>
            <p:cNvSpPr/>
            <p:nvPr/>
          </p:nvSpPr>
          <p:spPr>
            <a:xfrm>
              <a:off x="932306" y="3392771"/>
              <a:ext cx="556800" cy="5568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tx1"/>
                </a:solidFill>
                <a:latin typeface="Arial" panose="020B0604020202020204" pitchFamily="34" charset="0"/>
                <a:ea typeface="Arial"/>
                <a:cs typeface="Arial" panose="020B0604020202020204" pitchFamily="34" charset="0"/>
                <a:sym typeface="Arial"/>
              </a:endParaRPr>
            </a:p>
          </p:txBody>
        </p:sp>
        <p:sp>
          <p:nvSpPr>
            <p:cNvPr id="9" name="Google Shape;875;g29ff96aec0e_0_353">
              <a:extLst>
                <a:ext uri="{FF2B5EF4-FFF2-40B4-BE49-F238E27FC236}">
                  <a16:creationId xmlns:a16="http://schemas.microsoft.com/office/drawing/2014/main" id="{C608747E-1463-48E3-26C6-915CDFAFC80B}"/>
                </a:ext>
              </a:extLst>
            </p:cNvPr>
            <p:cNvSpPr txBox="1"/>
            <p:nvPr/>
          </p:nvSpPr>
          <p:spPr>
            <a:xfrm>
              <a:off x="972738" y="3474851"/>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chemeClr val="bg1"/>
                  </a:solidFill>
                  <a:latin typeface="Arial" panose="020B0604020202020204" pitchFamily="34" charset="0"/>
                  <a:ea typeface="Arial"/>
                  <a:cs typeface="Arial" panose="020B0604020202020204" pitchFamily="34" charset="0"/>
                  <a:sym typeface="Arial"/>
                </a:rPr>
                <a:t>02</a:t>
              </a:r>
              <a:endParaRPr sz="2000" b="1" i="0" u="none" strike="noStrike" cap="none" dirty="0">
                <a:solidFill>
                  <a:schemeClr val="bg1"/>
                </a:solidFill>
                <a:latin typeface="Arial" panose="020B0604020202020204" pitchFamily="34" charset="0"/>
                <a:ea typeface="Arial"/>
                <a:cs typeface="Arial" panose="020B0604020202020204" pitchFamily="34" charset="0"/>
                <a:sym typeface="Arial"/>
              </a:endParaRPr>
            </a:p>
          </p:txBody>
        </p:sp>
        <p:grpSp>
          <p:nvGrpSpPr>
            <p:cNvPr id="10" name="Google Shape;876;g29ff96aec0e_0_353">
              <a:extLst>
                <a:ext uri="{FF2B5EF4-FFF2-40B4-BE49-F238E27FC236}">
                  <a16:creationId xmlns:a16="http://schemas.microsoft.com/office/drawing/2014/main" id="{A109CA86-DB84-ABB9-B5EB-FFE10A3AB8A1}"/>
                </a:ext>
              </a:extLst>
            </p:cNvPr>
            <p:cNvGrpSpPr/>
            <p:nvPr/>
          </p:nvGrpSpPr>
          <p:grpSpPr>
            <a:xfrm>
              <a:off x="1553147" y="3304332"/>
              <a:ext cx="8610415" cy="969456"/>
              <a:chOff x="2551705" y="4283314"/>
              <a:chExt cx="5301000" cy="969456"/>
            </a:xfrm>
          </p:grpSpPr>
          <p:sp>
            <p:nvSpPr>
              <p:cNvPr id="11" name="Google Shape;877;g29ff96aec0e_0_353">
                <a:extLst>
                  <a:ext uri="{FF2B5EF4-FFF2-40B4-BE49-F238E27FC236}">
                    <a16:creationId xmlns:a16="http://schemas.microsoft.com/office/drawing/2014/main" id="{6C37C283-7AE9-1C05-CD05-D6396D4BB55E}"/>
                  </a:ext>
                </a:extLst>
              </p:cNvPr>
              <p:cNvSpPr txBox="1"/>
              <p:nvPr/>
            </p:nvSpPr>
            <p:spPr>
              <a:xfrm>
                <a:off x="2551706" y="4560313"/>
                <a:ext cx="4224408" cy="692457"/>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Identifie les zones où de nouvelles routes, voies ou contournements sont nécessaires.</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Aide à évaluer les routes existantes en vue de leur extension ou de leur réaménagement.</a:t>
                </a:r>
                <a:endParaRPr sz="1300" dirty="0">
                  <a:solidFill>
                    <a:schemeClr val="tx1"/>
                  </a:solidFill>
                  <a:latin typeface="Arial" panose="020B0604020202020204" pitchFamily="34" charset="0"/>
                  <a:cs typeface="Arial" panose="020B0604020202020204" pitchFamily="34" charset="0"/>
                </a:endParaRPr>
              </a:p>
            </p:txBody>
          </p:sp>
          <p:sp>
            <p:nvSpPr>
              <p:cNvPr id="12" name="Google Shape;878;g29ff96aec0e_0_353">
                <a:extLst>
                  <a:ext uri="{FF2B5EF4-FFF2-40B4-BE49-F238E27FC236}">
                    <a16:creationId xmlns:a16="http://schemas.microsoft.com/office/drawing/2014/main" id="{1F0C25C7-C2B7-8F53-6142-42DEC9CA9B08}"/>
                  </a:ext>
                </a:extLst>
              </p:cNvPr>
              <p:cNvSpPr txBox="1"/>
              <p:nvPr/>
            </p:nvSpPr>
            <p:spPr>
              <a:xfrm>
                <a:off x="2551705" y="4283314"/>
                <a:ext cx="5301000" cy="286192"/>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Conception des autoroutes et planification de la capacité routière</a:t>
                </a:r>
                <a:endParaRPr sz="1400" b="1" dirty="0">
                  <a:solidFill>
                    <a:schemeClr val="tx1"/>
                  </a:solidFill>
                  <a:latin typeface="Arial" panose="020B0604020202020204" pitchFamily="34" charset="0"/>
                  <a:cs typeface="Arial" panose="020B0604020202020204" pitchFamily="34" charset="0"/>
                </a:endParaRPr>
              </a:p>
            </p:txBody>
          </p:sp>
        </p:grpSp>
      </p:grpSp>
      <p:grpSp>
        <p:nvGrpSpPr>
          <p:cNvPr id="13" name="Google Shape;879;g29ff96aec0e_0_353">
            <a:extLst>
              <a:ext uri="{FF2B5EF4-FFF2-40B4-BE49-F238E27FC236}">
                <a16:creationId xmlns:a16="http://schemas.microsoft.com/office/drawing/2014/main" id="{094E0E2D-8147-4B7B-AE6E-A8FDD2A4199C}"/>
              </a:ext>
            </a:extLst>
          </p:cNvPr>
          <p:cNvGrpSpPr/>
          <p:nvPr/>
        </p:nvGrpSpPr>
        <p:grpSpPr>
          <a:xfrm>
            <a:off x="726269" y="1360222"/>
            <a:ext cx="6952613" cy="1169511"/>
            <a:chOff x="932306" y="2511606"/>
            <a:chExt cx="6952613" cy="1169511"/>
          </a:xfrm>
        </p:grpSpPr>
        <p:sp>
          <p:nvSpPr>
            <p:cNvPr id="14" name="Google Shape;880;g29ff96aec0e_0_353">
              <a:extLst>
                <a:ext uri="{FF2B5EF4-FFF2-40B4-BE49-F238E27FC236}">
                  <a16:creationId xmlns:a16="http://schemas.microsoft.com/office/drawing/2014/main" id="{246C199D-86FB-0E3F-5598-D78A965BB91D}"/>
                </a:ext>
              </a:extLst>
            </p:cNvPr>
            <p:cNvSpPr/>
            <p:nvPr/>
          </p:nvSpPr>
          <p:spPr>
            <a:xfrm>
              <a:off x="932306" y="2598803"/>
              <a:ext cx="556800" cy="556800"/>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15" name="Google Shape;881;g29ff96aec0e_0_353">
              <a:extLst>
                <a:ext uri="{FF2B5EF4-FFF2-40B4-BE49-F238E27FC236}">
                  <a16:creationId xmlns:a16="http://schemas.microsoft.com/office/drawing/2014/main" id="{7473D487-4746-4CE8-6FE8-2B79CD525769}"/>
                </a:ext>
              </a:extLst>
            </p:cNvPr>
            <p:cNvSpPr txBox="1"/>
            <p:nvPr/>
          </p:nvSpPr>
          <p:spPr>
            <a:xfrm>
              <a:off x="972738" y="2680883"/>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chemeClr val="lt1"/>
                  </a:solidFill>
                  <a:latin typeface="Arial" panose="020B0604020202020204" pitchFamily="34" charset="0"/>
                  <a:ea typeface="Arial"/>
                  <a:cs typeface="Arial" panose="020B0604020202020204" pitchFamily="34" charset="0"/>
                  <a:sym typeface="Arial"/>
                </a:rPr>
                <a:t>01</a:t>
              </a:r>
              <a:endParaRPr sz="2000" b="1" i="0" u="none" strike="noStrike" cap="none" dirty="0">
                <a:solidFill>
                  <a:schemeClr val="lt1"/>
                </a:solidFill>
                <a:latin typeface="Arial" panose="020B0604020202020204" pitchFamily="34" charset="0"/>
                <a:ea typeface="Arial"/>
                <a:cs typeface="Arial" panose="020B0604020202020204" pitchFamily="34" charset="0"/>
                <a:sym typeface="Arial"/>
              </a:endParaRPr>
            </a:p>
          </p:txBody>
        </p:sp>
        <p:grpSp>
          <p:nvGrpSpPr>
            <p:cNvPr id="16" name="Google Shape;882;g29ff96aec0e_0_353">
              <a:extLst>
                <a:ext uri="{FF2B5EF4-FFF2-40B4-BE49-F238E27FC236}">
                  <a16:creationId xmlns:a16="http://schemas.microsoft.com/office/drawing/2014/main" id="{69C2B2B6-F8A1-0ECF-B1F3-C414EE1DF3A1}"/>
                </a:ext>
              </a:extLst>
            </p:cNvPr>
            <p:cNvGrpSpPr/>
            <p:nvPr/>
          </p:nvGrpSpPr>
          <p:grpSpPr>
            <a:xfrm>
              <a:off x="1553147" y="2511606"/>
              <a:ext cx="6331772" cy="1169511"/>
              <a:chOff x="2551705" y="4283314"/>
              <a:chExt cx="3898154" cy="1169511"/>
            </a:xfrm>
          </p:grpSpPr>
          <p:sp>
            <p:nvSpPr>
              <p:cNvPr id="17" name="Google Shape;883;g29ff96aec0e_0_353">
                <a:extLst>
                  <a:ext uri="{FF2B5EF4-FFF2-40B4-BE49-F238E27FC236}">
                    <a16:creationId xmlns:a16="http://schemas.microsoft.com/office/drawing/2014/main" id="{DFF0259C-22E8-8427-E5D0-AA2E577F5C6A}"/>
                  </a:ext>
                </a:extLst>
              </p:cNvPr>
              <p:cNvSpPr txBox="1"/>
              <p:nvPr/>
            </p:nvSpPr>
            <p:spPr>
              <a:xfrm>
                <a:off x="2551706" y="4560313"/>
                <a:ext cx="3898153" cy="892512"/>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Les feux de circulation intelligents ajustent la durée du feu vert en fonction du niveau de congestion.</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Les systèmes basés sur l'IA prédisent les schémas de circulation afin d'éviter les embouteillages.</a:t>
                </a:r>
                <a:endParaRPr sz="1300" dirty="0">
                  <a:solidFill>
                    <a:schemeClr val="tx1"/>
                  </a:solidFill>
                  <a:latin typeface="Arial" panose="020B0604020202020204" pitchFamily="34" charset="0"/>
                  <a:cs typeface="Arial" panose="020B0604020202020204" pitchFamily="34" charset="0"/>
                </a:endParaRPr>
              </a:p>
            </p:txBody>
          </p:sp>
          <p:sp>
            <p:nvSpPr>
              <p:cNvPr id="18" name="Google Shape;884;g29ff96aec0e_0_353">
                <a:extLst>
                  <a:ext uri="{FF2B5EF4-FFF2-40B4-BE49-F238E27FC236}">
                    <a16:creationId xmlns:a16="http://schemas.microsoft.com/office/drawing/2014/main" id="{157A1038-9C2D-489A-761E-F84F24AA345E}"/>
                  </a:ext>
                </a:extLst>
              </p:cNvPr>
              <p:cNvSpPr txBox="1"/>
              <p:nvPr/>
            </p:nvSpPr>
            <p:spPr>
              <a:xfrm>
                <a:off x="2551705" y="4283314"/>
                <a:ext cx="3194466"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Gestion du trafic et optimisation des feux de signalisation</a:t>
                </a:r>
                <a:endParaRPr sz="1400" b="1"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grpSp>
      </p:grpSp>
      <p:grpSp>
        <p:nvGrpSpPr>
          <p:cNvPr id="19" name="Google Shape;885;g29ff96aec0e_0_353">
            <a:extLst>
              <a:ext uri="{FF2B5EF4-FFF2-40B4-BE49-F238E27FC236}">
                <a16:creationId xmlns:a16="http://schemas.microsoft.com/office/drawing/2014/main" id="{7A5B4177-2BE1-89A0-C31F-6D89A40F00B2}"/>
              </a:ext>
            </a:extLst>
          </p:cNvPr>
          <p:cNvGrpSpPr/>
          <p:nvPr/>
        </p:nvGrpSpPr>
        <p:grpSpPr>
          <a:xfrm>
            <a:off x="726269" y="3460681"/>
            <a:ext cx="7482550" cy="969456"/>
            <a:chOff x="932306" y="4097058"/>
            <a:chExt cx="7482550" cy="969456"/>
          </a:xfrm>
        </p:grpSpPr>
        <p:sp>
          <p:nvSpPr>
            <p:cNvPr id="20" name="Google Shape;886;g29ff96aec0e_0_353">
              <a:extLst>
                <a:ext uri="{FF2B5EF4-FFF2-40B4-BE49-F238E27FC236}">
                  <a16:creationId xmlns:a16="http://schemas.microsoft.com/office/drawing/2014/main" id="{15831128-D112-F475-F353-598120C4B899}"/>
                </a:ext>
              </a:extLst>
            </p:cNvPr>
            <p:cNvSpPr/>
            <p:nvPr/>
          </p:nvSpPr>
          <p:spPr>
            <a:xfrm>
              <a:off x="932306" y="4186739"/>
              <a:ext cx="556800" cy="55680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21" name="Google Shape;887;g29ff96aec0e_0_353">
              <a:extLst>
                <a:ext uri="{FF2B5EF4-FFF2-40B4-BE49-F238E27FC236}">
                  <a16:creationId xmlns:a16="http://schemas.microsoft.com/office/drawing/2014/main" id="{595B0C43-C390-5B0F-E554-582A658EA8AE}"/>
                </a:ext>
              </a:extLst>
            </p:cNvPr>
            <p:cNvSpPr txBox="1"/>
            <p:nvPr/>
          </p:nvSpPr>
          <p:spPr>
            <a:xfrm>
              <a:off x="972738" y="4268819"/>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chemeClr val="lt1"/>
                  </a:solidFill>
                  <a:latin typeface="Arial" panose="020B0604020202020204" pitchFamily="34" charset="0"/>
                  <a:ea typeface="Arial"/>
                  <a:cs typeface="Arial" panose="020B0604020202020204" pitchFamily="34" charset="0"/>
                  <a:sym typeface="Arial"/>
                </a:rPr>
                <a:t>03</a:t>
              </a:r>
              <a:endParaRPr sz="2000" b="1" i="0" u="none" strike="noStrike" cap="none" dirty="0">
                <a:solidFill>
                  <a:schemeClr val="lt1"/>
                </a:solidFill>
                <a:latin typeface="Arial" panose="020B0604020202020204" pitchFamily="34" charset="0"/>
                <a:ea typeface="Arial"/>
                <a:cs typeface="Arial" panose="020B0604020202020204" pitchFamily="34" charset="0"/>
                <a:sym typeface="Arial"/>
              </a:endParaRPr>
            </a:p>
          </p:txBody>
        </p:sp>
        <p:grpSp>
          <p:nvGrpSpPr>
            <p:cNvPr id="22" name="Google Shape;888;g29ff96aec0e_0_353">
              <a:extLst>
                <a:ext uri="{FF2B5EF4-FFF2-40B4-BE49-F238E27FC236}">
                  <a16:creationId xmlns:a16="http://schemas.microsoft.com/office/drawing/2014/main" id="{48399196-7FB8-4DC7-9111-0CC6C25E9F2C}"/>
                </a:ext>
              </a:extLst>
            </p:cNvPr>
            <p:cNvGrpSpPr/>
            <p:nvPr/>
          </p:nvGrpSpPr>
          <p:grpSpPr>
            <a:xfrm>
              <a:off x="1553147" y="4097058"/>
              <a:ext cx="6861709" cy="969456"/>
              <a:chOff x="2551705" y="4283314"/>
              <a:chExt cx="4224410" cy="969456"/>
            </a:xfrm>
          </p:grpSpPr>
          <p:sp>
            <p:nvSpPr>
              <p:cNvPr id="23" name="Google Shape;889;g29ff96aec0e_0_353">
                <a:extLst>
                  <a:ext uri="{FF2B5EF4-FFF2-40B4-BE49-F238E27FC236}">
                    <a16:creationId xmlns:a16="http://schemas.microsoft.com/office/drawing/2014/main" id="{08668FD9-668D-89F2-F895-B9ACD7FFC028}"/>
                  </a:ext>
                </a:extLst>
              </p:cNvPr>
              <p:cNvSpPr txBox="1"/>
              <p:nvPr/>
            </p:nvSpPr>
            <p:spPr>
              <a:xfrm>
                <a:off x="2551707" y="4560313"/>
                <a:ext cx="4224408" cy="692457"/>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Google Maps, Waze et Uber utilisent des données de trafic en temps réel pour suggérer des itinéraires plus rapides.</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Réduit le temps de trajet et améliore l'expérience des conducteurs.</a:t>
                </a:r>
                <a:endParaRPr sz="1300" dirty="0">
                  <a:solidFill>
                    <a:schemeClr val="tx1"/>
                  </a:solidFill>
                  <a:latin typeface="Arial" panose="020B0604020202020204" pitchFamily="34" charset="0"/>
                  <a:cs typeface="Arial" panose="020B0604020202020204" pitchFamily="34" charset="0"/>
                </a:endParaRPr>
              </a:p>
            </p:txBody>
          </p:sp>
          <p:sp>
            <p:nvSpPr>
              <p:cNvPr id="24" name="Google Shape;890;g29ff96aec0e_0_353">
                <a:extLst>
                  <a:ext uri="{FF2B5EF4-FFF2-40B4-BE49-F238E27FC236}">
                    <a16:creationId xmlns:a16="http://schemas.microsoft.com/office/drawing/2014/main" id="{46B62E0A-20C0-0CDC-F675-4E347C8B2060}"/>
                  </a:ext>
                </a:extLst>
              </p:cNvPr>
              <p:cNvSpPr txBox="1"/>
              <p:nvPr/>
            </p:nvSpPr>
            <p:spPr>
              <a:xfrm>
                <a:off x="2551705" y="4283314"/>
                <a:ext cx="2497176" cy="480091"/>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Navigation et calcul d'itinéraire en temps réel</a:t>
                </a:r>
                <a:endParaRPr sz="1400" b="1"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grpSp>
      </p:grpSp>
      <p:grpSp>
        <p:nvGrpSpPr>
          <p:cNvPr id="25" name="Google Shape;891;g29ff96aec0e_0_353">
            <a:extLst>
              <a:ext uri="{FF2B5EF4-FFF2-40B4-BE49-F238E27FC236}">
                <a16:creationId xmlns:a16="http://schemas.microsoft.com/office/drawing/2014/main" id="{F63E385E-C9B1-6E4C-3D63-73F19F4FA4C3}"/>
              </a:ext>
            </a:extLst>
          </p:cNvPr>
          <p:cNvGrpSpPr/>
          <p:nvPr/>
        </p:nvGrpSpPr>
        <p:grpSpPr>
          <a:xfrm>
            <a:off x="726269" y="4385366"/>
            <a:ext cx="6651277" cy="1089489"/>
            <a:chOff x="932306" y="4668120"/>
            <a:chExt cx="6651277" cy="1089489"/>
          </a:xfrm>
        </p:grpSpPr>
        <p:sp>
          <p:nvSpPr>
            <p:cNvPr id="26" name="Google Shape;892;g29ff96aec0e_0_353">
              <a:extLst>
                <a:ext uri="{FF2B5EF4-FFF2-40B4-BE49-F238E27FC236}">
                  <a16:creationId xmlns:a16="http://schemas.microsoft.com/office/drawing/2014/main" id="{9BB99338-5560-A362-EF60-A7DB543DFB73}"/>
                </a:ext>
              </a:extLst>
            </p:cNvPr>
            <p:cNvSpPr/>
            <p:nvPr/>
          </p:nvSpPr>
          <p:spPr>
            <a:xfrm>
              <a:off x="932306" y="4759043"/>
              <a:ext cx="556800" cy="5568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27" name="Google Shape;893;g29ff96aec0e_0_353">
              <a:extLst>
                <a:ext uri="{FF2B5EF4-FFF2-40B4-BE49-F238E27FC236}">
                  <a16:creationId xmlns:a16="http://schemas.microsoft.com/office/drawing/2014/main" id="{4178897A-358F-AC6A-D6D2-DC3337D35C19}"/>
                </a:ext>
              </a:extLst>
            </p:cNvPr>
            <p:cNvSpPr txBox="1"/>
            <p:nvPr/>
          </p:nvSpPr>
          <p:spPr>
            <a:xfrm>
              <a:off x="972738" y="4841123"/>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panose="020B0604020202020204" pitchFamily="34" charset="0"/>
                  <a:ea typeface="Arial"/>
                  <a:cs typeface="Arial" panose="020B0604020202020204" pitchFamily="34" charset="0"/>
                  <a:sym typeface="Arial"/>
                </a:rPr>
                <a:t>04</a:t>
              </a:r>
              <a:endParaRPr sz="20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grpSp>
          <p:nvGrpSpPr>
            <p:cNvPr id="28" name="Google Shape;894;g29ff96aec0e_0_353">
              <a:extLst>
                <a:ext uri="{FF2B5EF4-FFF2-40B4-BE49-F238E27FC236}">
                  <a16:creationId xmlns:a16="http://schemas.microsoft.com/office/drawing/2014/main" id="{1F3079BA-29C6-A804-EB01-B11287F7D7E0}"/>
                </a:ext>
              </a:extLst>
            </p:cNvPr>
            <p:cNvGrpSpPr/>
            <p:nvPr/>
          </p:nvGrpSpPr>
          <p:grpSpPr>
            <a:xfrm>
              <a:off x="1553147" y="4668120"/>
              <a:ext cx="6030436" cy="1089489"/>
              <a:chOff x="2551705" y="4283314"/>
              <a:chExt cx="3712637" cy="1089489"/>
            </a:xfrm>
          </p:grpSpPr>
          <p:sp>
            <p:nvSpPr>
              <p:cNvPr id="29" name="Google Shape;895;g29ff96aec0e_0_353">
                <a:extLst>
                  <a:ext uri="{FF2B5EF4-FFF2-40B4-BE49-F238E27FC236}">
                    <a16:creationId xmlns:a16="http://schemas.microsoft.com/office/drawing/2014/main" id="{1ECFFAE3-E874-A20E-DF3A-77116C662FDD}"/>
                  </a:ext>
                </a:extLst>
              </p:cNvPr>
              <p:cNvSpPr txBox="1"/>
              <p:nvPr/>
            </p:nvSpPr>
            <p:spPr>
              <a:xfrm>
                <a:off x="2551707" y="4560313"/>
                <a:ext cx="3712635" cy="812490"/>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GB" sz="1300" dirty="0">
                    <a:solidFill>
                      <a:schemeClr val="tx1"/>
                    </a:solidFill>
                    <a:latin typeface="Arial" panose="020B0604020202020204" pitchFamily="34" charset="0"/>
                    <a:cs typeface="Arial" panose="020B0604020202020204" pitchFamily="34" charset="0"/>
                  </a:rPr>
                  <a:t>🚌 Permet d'optimiser les itinéraires et les horaires des bus en fonction des embouteillages en temps réel.</a:t>
                </a:r>
              </a:p>
              <a:p>
                <a:pPr marL="0" lvl="0" indent="0" algn="l" rtl="0">
                  <a:spcBef>
                    <a:spcPts val="0"/>
                  </a:spcBef>
                  <a:spcAft>
                    <a:spcPts val="0"/>
                  </a:spcAft>
                  <a:buClr>
                    <a:schemeClr val="dk1"/>
                  </a:buClr>
                  <a:buSzPts val="1100"/>
                  <a:buFont typeface="Arial"/>
                  <a:buNone/>
                </a:pPr>
                <a:r>
                  <a:rPr lang="en-GB" sz="1300" dirty="0">
                    <a:solidFill>
                      <a:schemeClr val="tx1"/>
                    </a:solidFill>
                    <a:latin typeface="Arial" panose="020B0604020202020204" pitchFamily="34" charset="0"/>
                    <a:cs typeface="Arial" panose="020B0604020202020204" pitchFamily="34" charset="0"/>
                  </a:rPr>
                  <a:t>🚆 Utilisé pour ajuster la fréquence des trains et des métros pendant les heures de pointe.</a:t>
                </a:r>
                <a:endParaRPr sz="1300" dirty="0">
                  <a:solidFill>
                    <a:schemeClr val="tx1"/>
                  </a:solidFill>
                  <a:latin typeface="Arial" panose="020B0604020202020204" pitchFamily="34" charset="0"/>
                  <a:cs typeface="Arial" panose="020B0604020202020204" pitchFamily="34" charset="0"/>
                </a:endParaRPr>
              </a:p>
            </p:txBody>
          </p:sp>
          <p:sp>
            <p:nvSpPr>
              <p:cNvPr id="30" name="Google Shape;896;g29ff96aec0e_0_353">
                <a:extLst>
                  <a:ext uri="{FF2B5EF4-FFF2-40B4-BE49-F238E27FC236}">
                    <a16:creationId xmlns:a16="http://schemas.microsoft.com/office/drawing/2014/main" id="{DFF6B963-EDA3-A4F1-AE1A-EA26082E6B54}"/>
                  </a:ext>
                </a:extLst>
              </p:cNvPr>
              <p:cNvSpPr txBox="1"/>
              <p:nvPr/>
            </p:nvSpPr>
            <p:spPr>
              <a:xfrm>
                <a:off x="2551705" y="4283314"/>
                <a:ext cx="2337000" cy="286192"/>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Planification des transports publics</a:t>
                </a:r>
                <a:endParaRPr sz="1400" b="1" dirty="0">
                  <a:solidFill>
                    <a:schemeClr val="tx1"/>
                  </a:solidFill>
                  <a:latin typeface="Arial" panose="020B0604020202020204" pitchFamily="34" charset="0"/>
                  <a:cs typeface="Arial" panose="020B0604020202020204" pitchFamily="34" charset="0"/>
                </a:endParaRPr>
              </a:p>
            </p:txBody>
          </p:sp>
        </p:grpSp>
      </p:grpSp>
      <p:grpSp>
        <p:nvGrpSpPr>
          <p:cNvPr id="31" name="Google Shape;897;g29ff96aec0e_0_353">
            <a:extLst>
              <a:ext uri="{FF2B5EF4-FFF2-40B4-BE49-F238E27FC236}">
                <a16:creationId xmlns:a16="http://schemas.microsoft.com/office/drawing/2014/main" id="{B7DAEAB1-DFAC-320D-9F30-509686285360}"/>
              </a:ext>
            </a:extLst>
          </p:cNvPr>
          <p:cNvGrpSpPr/>
          <p:nvPr/>
        </p:nvGrpSpPr>
        <p:grpSpPr>
          <a:xfrm>
            <a:off x="726269" y="5381871"/>
            <a:ext cx="10329658" cy="969456"/>
            <a:chOff x="932306" y="4668120"/>
            <a:chExt cx="9665920" cy="969456"/>
          </a:xfrm>
        </p:grpSpPr>
        <p:sp>
          <p:nvSpPr>
            <p:cNvPr id="32" name="Google Shape;898;g29ff96aec0e_0_353">
              <a:extLst>
                <a:ext uri="{FF2B5EF4-FFF2-40B4-BE49-F238E27FC236}">
                  <a16:creationId xmlns:a16="http://schemas.microsoft.com/office/drawing/2014/main" id="{7F002619-C50B-4D50-CDA2-9DDC9236E45A}"/>
                </a:ext>
              </a:extLst>
            </p:cNvPr>
            <p:cNvSpPr/>
            <p:nvPr/>
          </p:nvSpPr>
          <p:spPr>
            <a:xfrm>
              <a:off x="932306" y="4759043"/>
              <a:ext cx="556800" cy="55680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33" name="Google Shape;899;g29ff96aec0e_0_353">
              <a:extLst>
                <a:ext uri="{FF2B5EF4-FFF2-40B4-BE49-F238E27FC236}">
                  <a16:creationId xmlns:a16="http://schemas.microsoft.com/office/drawing/2014/main" id="{5530E838-DA90-7747-2938-83066262C01E}"/>
                </a:ext>
              </a:extLst>
            </p:cNvPr>
            <p:cNvSpPr txBox="1"/>
            <p:nvPr/>
          </p:nvSpPr>
          <p:spPr>
            <a:xfrm>
              <a:off x="972738" y="4841123"/>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panose="020B0604020202020204" pitchFamily="34" charset="0"/>
                  <a:ea typeface="Arial"/>
                  <a:cs typeface="Arial" panose="020B0604020202020204" pitchFamily="34" charset="0"/>
                  <a:sym typeface="Arial"/>
                </a:rPr>
                <a:t>05</a:t>
              </a:r>
              <a:endParaRPr sz="20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grpSp>
          <p:nvGrpSpPr>
            <p:cNvPr id="34" name="Google Shape;900;g29ff96aec0e_0_353">
              <a:extLst>
                <a:ext uri="{FF2B5EF4-FFF2-40B4-BE49-F238E27FC236}">
                  <a16:creationId xmlns:a16="http://schemas.microsoft.com/office/drawing/2014/main" id="{CEB9C0E9-4D16-073F-BCE4-3A64E6862A32}"/>
                </a:ext>
              </a:extLst>
            </p:cNvPr>
            <p:cNvGrpSpPr/>
            <p:nvPr/>
          </p:nvGrpSpPr>
          <p:grpSpPr>
            <a:xfrm>
              <a:off x="1553147" y="4668120"/>
              <a:ext cx="9045079" cy="969456"/>
              <a:chOff x="2551705" y="4283314"/>
              <a:chExt cx="5568601" cy="969456"/>
            </a:xfrm>
          </p:grpSpPr>
          <p:sp>
            <p:nvSpPr>
              <p:cNvPr id="35" name="Google Shape;901;g29ff96aec0e_0_353">
                <a:extLst>
                  <a:ext uri="{FF2B5EF4-FFF2-40B4-BE49-F238E27FC236}">
                    <a16:creationId xmlns:a16="http://schemas.microsoft.com/office/drawing/2014/main" id="{807F33AE-504B-84B5-EFD4-A772DD9D5A1B}"/>
                  </a:ext>
                </a:extLst>
              </p:cNvPr>
              <p:cNvSpPr txBox="1"/>
              <p:nvPr/>
            </p:nvSpPr>
            <p:spPr>
              <a:xfrm>
                <a:off x="2551706" y="4560313"/>
                <a:ext cx="5568600" cy="692457"/>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Identifie les zones à forte accidentalité pour une meilleure application de la loi.</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Aide à la mise en place de radars et de panneaux d'avertissement.</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Point clé : les données sur le trafic transforment l'urbanisme, rendant les routes plus sûres et les déplacements plus efficaces.</a:t>
                </a:r>
                <a:endParaRPr sz="1300" dirty="0">
                  <a:solidFill>
                    <a:schemeClr val="tx1"/>
                  </a:solidFill>
                  <a:latin typeface="Arial" panose="020B0604020202020204" pitchFamily="34" charset="0"/>
                  <a:cs typeface="Arial" panose="020B0604020202020204" pitchFamily="34" charset="0"/>
                </a:endParaRPr>
              </a:p>
            </p:txBody>
          </p:sp>
          <p:sp>
            <p:nvSpPr>
              <p:cNvPr id="36" name="Google Shape;902;g29ff96aec0e_0_353">
                <a:extLst>
                  <a:ext uri="{FF2B5EF4-FFF2-40B4-BE49-F238E27FC236}">
                    <a16:creationId xmlns:a16="http://schemas.microsoft.com/office/drawing/2014/main" id="{B0D3ED63-D160-3654-11A6-4DE60E7CC894}"/>
                  </a:ext>
                </a:extLst>
              </p:cNvPr>
              <p:cNvSpPr txBox="1"/>
              <p:nvPr/>
            </p:nvSpPr>
            <p:spPr>
              <a:xfrm>
                <a:off x="2551705" y="4283314"/>
                <a:ext cx="2589049"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Sécurité routière et prévention des accidents</a:t>
                </a:r>
                <a:endParaRPr sz="1400" b="1"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grpSp>
      </p:grpSp>
      <p:sp>
        <p:nvSpPr>
          <p:cNvPr id="38" name="Title 37">
            <a:extLst>
              <a:ext uri="{FF2B5EF4-FFF2-40B4-BE49-F238E27FC236}">
                <a16:creationId xmlns:a16="http://schemas.microsoft.com/office/drawing/2014/main" id="{683146DE-4E0C-07BC-AED2-EB099ED00AF7}"/>
              </a:ext>
            </a:extLst>
          </p:cNvPr>
          <p:cNvSpPr>
            <a:spLocks noGrp="1"/>
          </p:cNvSpPr>
          <p:nvPr>
            <p:ph type="title"/>
          </p:nvPr>
        </p:nvSpPr>
        <p:spPr>
          <a:xfrm>
            <a:off x="727199" y="432000"/>
            <a:ext cx="3034309" cy="369332"/>
          </a:xfrm>
        </p:spPr>
        <p:txBody>
          <a:bodyPr/>
          <a:lstStyle/>
          <a:p>
            <a:r>
              <a:rPr lang="en-GB" dirty="0"/>
              <a:t>4. Données sur le trafic </a:t>
            </a:r>
            <a:endParaRPr lang="LID4096" dirty="0"/>
          </a:p>
        </p:txBody>
      </p:sp>
    </p:spTree>
    <p:extLst>
      <p:ext uri="{BB962C8B-B14F-4D97-AF65-F5344CB8AC3E}">
        <p14:creationId xmlns:p14="http://schemas.microsoft.com/office/powerpoint/2010/main" val="325023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D2920-B2AC-7BFD-9B9E-90B2E1A1E52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709F18B-317F-4437-2F48-24324AD7F81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a:lnSpc>
                <a:spcPct val="100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4.5 Étude de cas : comment Google Maps utilise-t-il les données sur le trafic routier ?</a:t>
            </a:r>
            <a:r>
              <a:rPr lang="en-GB" sz="1800" kern="100" dirty="0">
                <a:effectLst/>
                <a:latin typeface="Arial" panose="020B0604020202020204" pitchFamily="34" charset="0"/>
                <a:ea typeface="Aptos" panose="020B0004020202020204" pitchFamily="34" charset="0"/>
                <a:cs typeface="Arial" panose="020B0604020202020204" pitchFamily="34" charset="0"/>
              </a:rPr>
              <a:t> 🚦 </a:t>
            </a:r>
          </a:p>
        </p:txBody>
      </p:sp>
      <p:sp>
        <p:nvSpPr>
          <p:cNvPr id="5" name="object 3">
            <a:extLst>
              <a:ext uri="{FF2B5EF4-FFF2-40B4-BE49-F238E27FC236}">
                <a16:creationId xmlns:a16="http://schemas.microsoft.com/office/drawing/2014/main" id="{FFAA535D-1021-2400-FCA8-BE8A652BA920}"/>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grpSp>
        <p:nvGrpSpPr>
          <p:cNvPr id="87" name="Group 86">
            <a:extLst>
              <a:ext uri="{FF2B5EF4-FFF2-40B4-BE49-F238E27FC236}">
                <a16:creationId xmlns:a16="http://schemas.microsoft.com/office/drawing/2014/main" id="{A41A999F-E895-EBFE-D518-ADB9A67C73F4}"/>
              </a:ext>
            </a:extLst>
          </p:cNvPr>
          <p:cNvGrpSpPr/>
          <p:nvPr/>
        </p:nvGrpSpPr>
        <p:grpSpPr>
          <a:xfrm>
            <a:off x="1099344" y="1486232"/>
            <a:ext cx="5373903" cy="1508125"/>
            <a:chOff x="737394" y="1677988"/>
            <a:chExt cx="5226493" cy="1508125"/>
          </a:xfrm>
        </p:grpSpPr>
        <p:sp>
          <p:nvSpPr>
            <p:cNvPr id="69" name="Rectangle: Rounded Corners 68">
              <a:extLst>
                <a:ext uri="{FF2B5EF4-FFF2-40B4-BE49-F238E27FC236}">
                  <a16:creationId xmlns:a16="http://schemas.microsoft.com/office/drawing/2014/main" id="{90D67FFA-858C-A17A-0A2F-493BE88794A3}"/>
                </a:ext>
              </a:extLst>
            </p:cNvPr>
            <p:cNvSpPr/>
            <p:nvPr/>
          </p:nvSpPr>
          <p:spPr>
            <a:xfrm>
              <a:off x="737394" y="1677988"/>
              <a:ext cx="5177630" cy="1508125"/>
            </a:xfrm>
            <a:prstGeom prst="roundRect">
              <a:avLst/>
            </a:prstGeom>
            <a:solidFill>
              <a:schemeClr val="bg1"/>
            </a:solidFill>
            <a:ln>
              <a:noFill/>
            </a:ln>
            <a:effectLst>
              <a:outerShdw blurRad="4445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07" eaLnBrk="0" fontAlgn="base">
                <a:lnSpc>
                  <a:spcPct val="100000"/>
                </a:lnSpc>
                <a:spcBef>
                  <a:spcPct val="0"/>
                </a:spcBef>
                <a:spcAft>
                  <a:spcPct val="0"/>
                </a:spcAft>
                <a:defRPr/>
              </a:pPr>
              <a:endParaRPr lang="ru-RU" sz="1600">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45AB9C43-98BA-A3D5-9EC6-ABE67BAF27DC}"/>
                </a:ext>
              </a:extLst>
            </p:cNvPr>
            <p:cNvSpPr txBox="1"/>
            <p:nvPr/>
          </p:nvSpPr>
          <p:spPr>
            <a:xfrm>
              <a:off x="830122" y="1723230"/>
              <a:ext cx="4117646" cy="338554"/>
            </a:xfrm>
            <a:prstGeom prst="rect">
              <a:avLst/>
            </a:prstGeom>
            <a:noFill/>
          </p:spPr>
          <p:txBody>
            <a:bodyPr wrap="square">
              <a:spAutoFit/>
            </a:bodyPr>
            <a:lstStyle/>
            <a:p>
              <a:pPr defTabSz="913607" eaLnBrk="0" fontAlgn="base">
                <a:lnSpc>
                  <a:spcPct val="100000"/>
                </a:lnSpc>
                <a:spcBef>
                  <a:spcPct val="0"/>
                </a:spcBef>
                <a:spcAft>
                  <a:spcPct val="0"/>
                </a:spcAft>
                <a:defRPr/>
              </a:pPr>
              <a:r>
                <a:rPr lang="en-US" sz="1600" b="1" dirty="0">
                  <a:latin typeface="Arial" panose="020B0604020202020204" pitchFamily="34" charset="0"/>
                  <a:cs typeface="Arial" panose="020B0604020202020204" pitchFamily="34" charset="0"/>
                </a:rPr>
                <a:t>01. Sources des données </a:t>
              </a:r>
            </a:p>
          </p:txBody>
        </p:sp>
        <p:sp>
          <p:nvSpPr>
            <p:cNvPr id="77" name="TextBox 76">
              <a:extLst>
                <a:ext uri="{FF2B5EF4-FFF2-40B4-BE49-F238E27FC236}">
                  <a16:creationId xmlns:a16="http://schemas.microsoft.com/office/drawing/2014/main" id="{B31F3C17-30F3-D024-50DA-42CEF39DC21B}"/>
                </a:ext>
              </a:extLst>
            </p:cNvPr>
            <p:cNvSpPr txBox="1"/>
            <p:nvPr/>
          </p:nvSpPr>
          <p:spPr>
            <a:xfrm>
              <a:off x="830123" y="2069955"/>
              <a:ext cx="5133764" cy="1077218"/>
            </a:xfrm>
            <a:prstGeom prst="rect">
              <a:avLst/>
            </a:prstGeom>
            <a:noFill/>
          </p:spPr>
          <p:txBody>
            <a:bodyPr wrap="square">
              <a:spAutoFit/>
            </a:bodyPr>
            <a:lstStyle/>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GPS des smartphones</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Surveillance en direct de la vitesse par les utilisateurs</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Données des capteurs de trafic provenant d'agences gouvernementales</a:t>
              </a:r>
              <a:endParaRPr lang="en-US" sz="1600" dirty="0">
                <a:latin typeface="Arial" panose="020B0604020202020204" pitchFamily="34" charset="0"/>
                <a:cs typeface="Arial" panose="020B0604020202020204" pitchFamily="34" charset="0"/>
              </a:endParaRPr>
            </a:p>
          </p:txBody>
        </p:sp>
      </p:grpSp>
      <p:grpSp>
        <p:nvGrpSpPr>
          <p:cNvPr id="85" name="Group 84">
            <a:extLst>
              <a:ext uri="{FF2B5EF4-FFF2-40B4-BE49-F238E27FC236}">
                <a16:creationId xmlns:a16="http://schemas.microsoft.com/office/drawing/2014/main" id="{6BF7978C-2C78-122B-D251-3811AC002EA2}"/>
              </a:ext>
            </a:extLst>
          </p:cNvPr>
          <p:cNvGrpSpPr/>
          <p:nvPr/>
        </p:nvGrpSpPr>
        <p:grpSpPr>
          <a:xfrm>
            <a:off x="1088231" y="3086743"/>
            <a:ext cx="5411261" cy="1508125"/>
            <a:chOff x="6928643" y="1677988"/>
            <a:chExt cx="5411261" cy="1508125"/>
          </a:xfrm>
        </p:grpSpPr>
        <p:sp>
          <p:nvSpPr>
            <p:cNvPr id="79" name="Rectangle: Rounded Corners 78">
              <a:extLst>
                <a:ext uri="{FF2B5EF4-FFF2-40B4-BE49-F238E27FC236}">
                  <a16:creationId xmlns:a16="http://schemas.microsoft.com/office/drawing/2014/main" id="{1F4361F2-A1B8-AFA3-2655-C9DC33167FC9}"/>
                </a:ext>
              </a:extLst>
            </p:cNvPr>
            <p:cNvSpPr/>
            <p:nvPr/>
          </p:nvSpPr>
          <p:spPr>
            <a:xfrm>
              <a:off x="6928643" y="1677988"/>
              <a:ext cx="5334775" cy="1508125"/>
            </a:xfrm>
            <a:prstGeom prst="roundRect">
              <a:avLst/>
            </a:prstGeom>
            <a:solidFill>
              <a:schemeClr val="bg1"/>
            </a:solidFill>
            <a:ln>
              <a:noFill/>
            </a:ln>
            <a:effectLst>
              <a:outerShdw blurRad="4445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07" eaLnBrk="0" fontAlgn="base">
                <a:lnSpc>
                  <a:spcPct val="100000"/>
                </a:lnSpc>
                <a:spcBef>
                  <a:spcPct val="0"/>
                </a:spcBef>
                <a:spcAft>
                  <a:spcPct val="0"/>
                </a:spcAft>
                <a:defRPr/>
              </a:pPr>
              <a:endParaRPr lang="ru-RU" sz="1600">
                <a:latin typeface="Arial" panose="020B0604020202020204" pitchFamily="34" charset="0"/>
                <a:cs typeface="Arial" panose="020B0604020202020204" pitchFamily="34" charset="0"/>
              </a:endParaRPr>
            </a:p>
          </p:txBody>
        </p:sp>
        <p:sp>
          <p:nvSpPr>
            <p:cNvPr id="80" name="TextBox 79">
              <a:extLst>
                <a:ext uri="{FF2B5EF4-FFF2-40B4-BE49-F238E27FC236}">
                  <a16:creationId xmlns:a16="http://schemas.microsoft.com/office/drawing/2014/main" id="{232A404F-D144-4ADD-A155-6268C5A5CA34}"/>
                </a:ext>
              </a:extLst>
            </p:cNvPr>
            <p:cNvSpPr txBox="1"/>
            <p:nvPr/>
          </p:nvSpPr>
          <p:spPr>
            <a:xfrm>
              <a:off x="7016243" y="1681665"/>
              <a:ext cx="3283742" cy="338554"/>
            </a:xfrm>
            <a:prstGeom prst="rect">
              <a:avLst/>
            </a:prstGeom>
            <a:noFill/>
          </p:spPr>
          <p:txBody>
            <a:bodyPr wrap="square">
              <a:spAutoFit/>
            </a:bodyPr>
            <a:lstStyle/>
            <a:p>
              <a:pPr defTabSz="913607" eaLnBrk="0" fontAlgn="base">
                <a:lnSpc>
                  <a:spcPct val="100000"/>
                </a:lnSpc>
                <a:spcBef>
                  <a:spcPct val="0"/>
                </a:spcBef>
                <a:spcAft>
                  <a:spcPct val="0"/>
                </a:spcAft>
                <a:defRPr/>
              </a:pPr>
              <a:r>
                <a:rPr lang="en-US" sz="1600" b="1" dirty="0">
                  <a:latin typeface="Arial" panose="020B0604020202020204" pitchFamily="34" charset="0"/>
                  <a:cs typeface="Arial" panose="020B0604020202020204" pitchFamily="34" charset="0"/>
                </a:rPr>
                <a:t>02. Comment ça marche</a:t>
              </a:r>
            </a:p>
          </p:txBody>
        </p:sp>
        <p:sp>
          <p:nvSpPr>
            <p:cNvPr id="81" name="TextBox 80">
              <a:extLst>
                <a:ext uri="{FF2B5EF4-FFF2-40B4-BE49-F238E27FC236}">
                  <a16:creationId xmlns:a16="http://schemas.microsoft.com/office/drawing/2014/main" id="{5961A899-FEA4-AC38-06C7-270EFF5F6B7E}"/>
                </a:ext>
              </a:extLst>
            </p:cNvPr>
            <p:cNvSpPr txBox="1"/>
            <p:nvPr/>
          </p:nvSpPr>
          <p:spPr>
            <a:xfrm>
              <a:off x="7016242" y="2080346"/>
              <a:ext cx="5323662" cy="1077218"/>
            </a:xfrm>
            <a:prstGeom prst="rect">
              <a:avLst/>
            </a:prstGeom>
            <a:noFill/>
          </p:spPr>
          <p:txBody>
            <a:bodyPr wrap="square">
              <a:spAutoFit/>
            </a:bodyPr>
            <a:lstStyle/>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1️⃣ Détecte les ralentissements sur les autoroutes.</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2️⃣ Identifie les itinéraires alternatifs moins encombrés.</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3️⃣ Fournit des mises à jour en temps réel aux utilisateurs.</a:t>
              </a:r>
              <a:endParaRPr lang="en-US" sz="1600" dirty="0">
                <a:latin typeface="Arial" panose="020B0604020202020204" pitchFamily="34" charset="0"/>
                <a:cs typeface="Arial" panose="020B0604020202020204" pitchFamily="34" charset="0"/>
              </a:endParaRPr>
            </a:p>
          </p:txBody>
        </p:sp>
      </p:grpSp>
      <p:grpSp>
        <p:nvGrpSpPr>
          <p:cNvPr id="86" name="Group 85">
            <a:extLst>
              <a:ext uri="{FF2B5EF4-FFF2-40B4-BE49-F238E27FC236}">
                <a16:creationId xmlns:a16="http://schemas.microsoft.com/office/drawing/2014/main" id="{EC6EE7C5-F053-C289-FACD-7001311DEE52}"/>
              </a:ext>
            </a:extLst>
          </p:cNvPr>
          <p:cNvGrpSpPr/>
          <p:nvPr/>
        </p:nvGrpSpPr>
        <p:grpSpPr>
          <a:xfrm>
            <a:off x="1077931" y="4687255"/>
            <a:ext cx="5334775" cy="1508125"/>
            <a:chOff x="3786667" y="4202113"/>
            <a:chExt cx="5334775" cy="1508125"/>
          </a:xfrm>
        </p:grpSpPr>
        <p:sp>
          <p:nvSpPr>
            <p:cNvPr id="82" name="Rectangle: Rounded Corners 81">
              <a:extLst>
                <a:ext uri="{FF2B5EF4-FFF2-40B4-BE49-F238E27FC236}">
                  <a16:creationId xmlns:a16="http://schemas.microsoft.com/office/drawing/2014/main" id="{9DC236B3-0AEE-8B64-7951-92E985C0A114}"/>
                </a:ext>
              </a:extLst>
            </p:cNvPr>
            <p:cNvSpPr/>
            <p:nvPr/>
          </p:nvSpPr>
          <p:spPr>
            <a:xfrm>
              <a:off x="3786667" y="4202113"/>
              <a:ext cx="5334775" cy="1508125"/>
            </a:xfrm>
            <a:prstGeom prst="roundRect">
              <a:avLst/>
            </a:prstGeom>
            <a:solidFill>
              <a:schemeClr val="bg1"/>
            </a:solidFill>
            <a:ln>
              <a:noFill/>
            </a:ln>
            <a:effectLst>
              <a:outerShdw blurRad="4445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07" eaLnBrk="0" fontAlgn="base">
                <a:lnSpc>
                  <a:spcPct val="100000"/>
                </a:lnSpc>
                <a:spcBef>
                  <a:spcPct val="0"/>
                </a:spcBef>
                <a:spcAft>
                  <a:spcPct val="0"/>
                </a:spcAft>
                <a:defRPr/>
              </a:pPr>
              <a:endParaRPr lang="ru-RU" sz="1600">
                <a:latin typeface="Arial" panose="020B0604020202020204" pitchFamily="34" charset="0"/>
                <a:cs typeface="Arial" panose="020B0604020202020204" pitchFamily="34" charset="0"/>
              </a:endParaRPr>
            </a:p>
          </p:txBody>
        </p:sp>
        <p:sp>
          <p:nvSpPr>
            <p:cNvPr id="83" name="TextBox 82">
              <a:extLst>
                <a:ext uri="{FF2B5EF4-FFF2-40B4-BE49-F238E27FC236}">
                  <a16:creationId xmlns:a16="http://schemas.microsoft.com/office/drawing/2014/main" id="{DD1B91C1-29FE-C548-0CA5-A2F918FC115B}"/>
                </a:ext>
              </a:extLst>
            </p:cNvPr>
            <p:cNvSpPr txBox="1"/>
            <p:nvPr/>
          </p:nvSpPr>
          <p:spPr>
            <a:xfrm>
              <a:off x="3895048" y="4226572"/>
              <a:ext cx="3283742" cy="338554"/>
            </a:xfrm>
            <a:prstGeom prst="rect">
              <a:avLst/>
            </a:prstGeom>
            <a:noFill/>
          </p:spPr>
          <p:txBody>
            <a:bodyPr wrap="square">
              <a:spAutoFit/>
            </a:bodyPr>
            <a:lstStyle/>
            <a:p>
              <a:pPr defTabSz="913607" eaLnBrk="0" fontAlgn="base">
                <a:lnSpc>
                  <a:spcPct val="100000"/>
                </a:lnSpc>
                <a:spcBef>
                  <a:spcPct val="0"/>
                </a:spcBef>
                <a:spcAft>
                  <a:spcPct val="0"/>
                </a:spcAft>
                <a:defRPr/>
              </a:pPr>
              <a:r>
                <a:rPr lang="en-US" sz="1600" b="1" dirty="0">
                  <a:latin typeface="Arial" panose="020B0604020202020204" pitchFamily="34" charset="0"/>
                  <a:cs typeface="Arial" panose="020B0604020202020204" pitchFamily="34" charset="0"/>
                </a:rPr>
                <a:t>03. Impact</a:t>
              </a:r>
            </a:p>
          </p:txBody>
        </p:sp>
        <p:sp>
          <p:nvSpPr>
            <p:cNvPr id="84" name="TextBox 83">
              <a:extLst>
                <a:ext uri="{FF2B5EF4-FFF2-40B4-BE49-F238E27FC236}">
                  <a16:creationId xmlns:a16="http://schemas.microsoft.com/office/drawing/2014/main" id="{95381BCA-740F-F3A1-FF9E-7A2D7DFC6FEC}"/>
                </a:ext>
              </a:extLst>
            </p:cNvPr>
            <p:cNvSpPr txBox="1"/>
            <p:nvPr/>
          </p:nvSpPr>
          <p:spPr>
            <a:xfrm>
              <a:off x="3895047" y="4583689"/>
              <a:ext cx="4362433" cy="1077218"/>
            </a:xfrm>
            <a:prstGeom prst="rect">
              <a:avLst/>
            </a:prstGeom>
            <a:noFill/>
          </p:spPr>
          <p:txBody>
            <a:bodyPr wrap="square">
              <a:spAutoFit/>
            </a:bodyPr>
            <a:lstStyle/>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Réduit le temps de trajet</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Prévient la congestion routière</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Aide les véhicules d'urgence à trouver les itinéraires les plus rapides</a:t>
              </a:r>
              <a:endParaRPr lang="en-US" sz="1600" dirty="0">
                <a:latin typeface="Arial" panose="020B0604020202020204" pitchFamily="34" charset="0"/>
                <a:cs typeface="Arial" panose="020B0604020202020204" pitchFamily="34" charset="0"/>
              </a:endParaRPr>
            </a:p>
          </p:txBody>
        </p:sp>
      </p:grpSp>
      <p:pic>
        <p:nvPicPr>
          <p:cNvPr id="7" name="Picture 6" descr="A person standing next to a car&#10;&#10;AI-generated content may be incorrect.">
            <a:extLst>
              <a:ext uri="{FF2B5EF4-FFF2-40B4-BE49-F238E27FC236}">
                <a16:creationId xmlns:a16="http://schemas.microsoft.com/office/drawing/2014/main" id="{5C2617CD-B6BD-CB26-9E7E-D9988C27D5A9}"/>
              </a:ext>
            </a:extLst>
          </p:cNvPr>
          <p:cNvPicPr>
            <a:picLocks noChangeAspect="1"/>
          </p:cNvPicPr>
          <p:nvPr/>
        </p:nvPicPr>
        <p:blipFill>
          <a:blip r:embed="rId2" cstate="print">
            <a:extLst>
              <a:ext uri="{28A0092B-C50C-407E-A947-70E740481C1C}">
                <a14:useLocalDpi xmlns:a14="http://schemas.microsoft.com/office/drawing/2010/main" val="0"/>
              </a:ext>
            </a:extLst>
          </a:blip>
          <a:srcRect l="2432" r="2697" b="6990"/>
          <a:stretch>
            <a:fillRect/>
          </a:stretch>
        </p:blipFill>
        <p:spPr>
          <a:xfrm>
            <a:off x="6819900" y="3258569"/>
            <a:ext cx="4800600" cy="2936811"/>
          </a:xfrm>
          <a:prstGeom prst="rect">
            <a:avLst/>
          </a:prstGeom>
        </p:spPr>
      </p:pic>
      <p:pic>
        <p:nvPicPr>
          <p:cNvPr id="10" name="Picture 9" descr="A satellite with a satellite antenna&#10;&#10;AI-generated content may be incorrect.">
            <a:extLst>
              <a:ext uri="{FF2B5EF4-FFF2-40B4-BE49-F238E27FC236}">
                <a16:creationId xmlns:a16="http://schemas.microsoft.com/office/drawing/2014/main" id="{93923956-8E99-AC13-EFD8-B825C26A3C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9864" y="1857808"/>
            <a:ext cx="1388686" cy="857962"/>
          </a:xfrm>
          <a:prstGeom prst="rect">
            <a:avLst/>
          </a:prstGeom>
        </p:spPr>
      </p:pic>
      <p:sp>
        <p:nvSpPr>
          <p:cNvPr id="9" name="Title 8">
            <a:extLst>
              <a:ext uri="{FF2B5EF4-FFF2-40B4-BE49-F238E27FC236}">
                <a16:creationId xmlns:a16="http://schemas.microsoft.com/office/drawing/2014/main" id="{308BD9AF-0AE6-201F-19AA-6FA5F59BD34F}"/>
              </a:ext>
            </a:extLst>
          </p:cNvPr>
          <p:cNvSpPr>
            <a:spLocks noGrp="1"/>
          </p:cNvSpPr>
          <p:nvPr>
            <p:ph type="title"/>
          </p:nvPr>
        </p:nvSpPr>
        <p:spPr>
          <a:xfrm>
            <a:off x="727200" y="432000"/>
            <a:ext cx="1872000" cy="369332"/>
          </a:xfrm>
        </p:spPr>
        <p:txBody>
          <a:bodyPr/>
          <a:lstStyle/>
          <a:p>
            <a:r>
              <a:rPr lang="en-GB"/>
              <a:t>4. Données sur le trafic </a:t>
            </a:r>
            <a:endParaRPr lang="LID4096" dirty="0"/>
          </a:p>
        </p:txBody>
      </p:sp>
    </p:spTree>
    <p:extLst>
      <p:ext uri="{BB962C8B-B14F-4D97-AF65-F5344CB8AC3E}">
        <p14:creationId xmlns:p14="http://schemas.microsoft.com/office/powerpoint/2010/main" val="4208128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A456A-1B43-EDA9-AC81-2B839BB7879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6DFDAF-7CE7-0CDE-F97F-F0D36861595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a:t>
            </a:r>
            <a:r>
              <a:rPr lang="en-US" sz="3200" b="1" dirty="0">
                <a:solidFill>
                  <a:prstClr val="white"/>
                </a:solidFill>
                <a:latin typeface="Calibri"/>
              </a:rPr>
              <a:t> 05 </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Données sur les transports publics</a:t>
            </a:r>
          </a:p>
        </p:txBody>
      </p:sp>
    </p:spTree>
    <p:extLst>
      <p:ext uri="{BB962C8B-B14F-4D97-AF65-F5344CB8AC3E}">
        <p14:creationId xmlns:p14="http://schemas.microsoft.com/office/powerpoint/2010/main" val="388958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5BC03-2239-E9E6-3304-D75624C450B8}"/>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E6BA976-73C0-33F7-4B46-944170BD4E53}"/>
              </a:ext>
            </a:extLst>
          </p:cNvPr>
          <p:cNvPicPr>
            <a:picLocks noChangeAspect="1"/>
          </p:cNvPicPr>
          <p:nvPr/>
        </p:nvPicPr>
        <p:blipFill>
          <a:blip r:embed="rId2"/>
          <a:stretch>
            <a:fillRect/>
          </a:stretch>
        </p:blipFill>
        <p:spPr>
          <a:xfrm>
            <a:off x="7077075" y="3559271"/>
            <a:ext cx="4388643" cy="2653073"/>
          </a:xfrm>
          <a:prstGeom prst="rect">
            <a:avLst/>
          </a:prstGeom>
        </p:spPr>
      </p:pic>
      <p:sp>
        <p:nvSpPr>
          <p:cNvPr id="3" name="object 3">
            <a:extLst>
              <a:ext uri="{FF2B5EF4-FFF2-40B4-BE49-F238E27FC236}">
                <a16:creationId xmlns:a16="http://schemas.microsoft.com/office/drawing/2014/main" id="{E00D02EF-2614-28B2-FF98-83F5B7C3FC0B}"/>
              </a:ext>
            </a:extLst>
          </p:cNvPr>
          <p:cNvSpPr txBox="1"/>
          <p:nvPr/>
        </p:nvSpPr>
        <p:spPr>
          <a:xfrm>
            <a:off x="733424" y="85882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5.1 Qu'est-ce que les données relatives aux transports publics ?</a:t>
            </a:r>
          </a:p>
        </p:txBody>
      </p:sp>
      <p:sp>
        <p:nvSpPr>
          <p:cNvPr id="5" name="object 3">
            <a:extLst>
              <a:ext uri="{FF2B5EF4-FFF2-40B4-BE49-F238E27FC236}">
                <a16:creationId xmlns:a16="http://schemas.microsoft.com/office/drawing/2014/main" id="{E14BA9EF-3B15-16B8-26E8-187EB0A9678B}"/>
              </a:ext>
            </a:extLst>
          </p:cNvPr>
          <p:cNvSpPr txBox="1"/>
          <p:nvPr/>
        </p:nvSpPr>
        <p:spPr>
          <a:xfrm>
            <a:off x="733424" y="1234250"/>
            <a:ext cx="10732294" cy="1337363"/>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700" dirty="0">
                <a:solidFill>
                  <a:sysClr val="windowText" lastClr="000000"/>
                </a:solidFill>
                <a:latin typeface="Arial"/>
                <a:cs typeface="Arial"/>
              </a:rPr>
              <a:t>✅ </a:t>
            </a:r>
            <a:r>
              <a:rPr lang="en-GB" sz="1700" dirty="0">
                <a:solidFill>
                  <a:sysClr val="windowText" lastClr="000000"/>
                </a:solidFill>
                <a:latin typeface="Arial"/>
                <a:cs typeface="Arial"/>
              </a:rPr>
              <a:t>Les données relatives aux transports publics comprennent des informations sur </a:t>
            </a:r>
            <a:r>
              <a:rPr lang="en-GB" sz="1700" b="1" dirty="0">
                <a:solidFill>
                  <a:sysClr val="windowText" lastClr="000000"/>
                </a:solidFill>
                <a:latin typeface="Arial"/>
                <a:cs typeface="Arial"/>
              </a:rPr>
              <a:t>les bus, les trains, les métros et autres services de transport </a:t>
            </a:r>
            <a:r>
              <a:rPr lang="en-GB" sz="1700" dirty="0">
                <a:solidFill>
                  <a:sysClr val="windowText" lastClr="000000"/>
                </a:solidFill>
                <a:latin typeface="Arial"/>
                <a:cs typeface="Arial"/>
              </a:rPr>
              <a:t>collectées afin </a:t>
            </a:r>
            <a:r>
              <a:rPr lang="en-GB" sz="1700" b="1" dirty="0">
                <a:solidFill>
                  <a:sysClr val="windowText" lastClr="000000"/>
                </a:solidFill>
                <a:latin typeface="Arial"/>
                <a:cs typeface="Arial"/>
              </a:rPr>
              <a:t>d'optimiser les opérations, d'améliorer l'expérience des passagers et de renforcer l'efficacité.</a:t>
            </a:r>
          </a:p>
          <a:p>
            <a:pPr marL="16328" defTabSz="1175644" hangingPunct="1">
              <a:lnSpc>
                <a:spcPct val="100000"/>
              </a:lnSpc>
              <a:spcBef>
                <a:spcPts val="129"/>
              </a:spcBef>
            </a:pPr>
            <a:r>
              <a:rPr lang="en-US" sz="1700" dirty="0">
                <a:solidFill>
                  <a:sysClr val="windowText" lastClr="000000"/>
                </a:solidFill>
                <a:latin typeface="Arial"/>
                <a:cs typeface="Arial"/>
              </a:rPr>
              <a:t>✅ </a:t>
            </a:r>
            <a:r>
              <a:rPr lang="en-GB" sz="1700" dirty="0">
                <a:solidFill>
                  <a:sysClr val="windowText" lastClr="000000"/>
                </a:solidFill>
                <a:latin typeface="Arial"/>
                <a:cs typeface="Arial"/>
              </a:rPr>
              <a:t>Elles facilitent </a:t>
            </a:r>
            <a:r>
              <a:rPr lang="en-GB" sz="1700" b="1" dirty="0">
                <a:solidFill>
                  <a:sysClr val="windowText" lastClr="000000"/>
                </a:solidFill>
                <a:latin typeface="Arial"/>
                <a:cs typeface="Arial"/>
              </a:rPr>
              <a:t>la planification des itinéraires, la réduction des retards et la gestion de la demande de transport.</a:t>
            </a:r>
          </a:p>
        </p:txBody>
      </p:sp>
      <p:sp>
        <p:nvSpPr>
          <p:cNvPr id="4" name="object 3">
            <a:extLst>
              <a:ext uri="{FF2B5EF4-FFF2-40B4-BE49-F238E27FC236}">
                <a16:creationId xmlns:a16="http://schemas.microsoft.com/office/drawing/2014/main" id="{CCDBF6B0-2091-5202-8884-C44FDFE19EE3}"/>
              </a:ext>
            </a:extLst>
          </p:cNvPr>
          <p:cNvSpPr txBox="1"/>
          <p:nvPr/>
        </p:nvSpPr>
        <p:spPr>
          <a:xfrm>
            <a:off x="726282" y="2513428"/>
            <a:ext cx="10725152" cy="27809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700" b="1" dirty="0">
                <a:solidFill>
                  <a:sysClr val="windowText" lastClr="000000"/>
                </a:solidFill>
                <a:latin typeface="Arial"/>
                <a:cs typeface="Arial"/>
              </a:rPr>
              <a:t>Pourquoi sont-elles importantes ?</a:t>
            </a:r>
          </a:p>
        </p:txBody>
      </p:sp>
      <p:sp>
        <p:nvSpPr>
          <p:cNvPr id="7" name="object 3">
            <a:extLst>
              <a:ext uri="{FF2B5EF4-FFF2-40B4-BE49-F238E27FC236}">
                <a16:creationId xmlns:a16="http://schemas.microsoft.com/office/drawing/2014/main" id="{9E68E09A-0676-4EDE-778D-176DA97BD7B8}"/>
              </a:ext>
            </a:extLst>
          </p:cNvPr>
          <p:cNvSpPr txBox="1"/>
          <p:nvPr/>
        </p:nvSpPr>
        <p:spPr>
          <a:xfrm>
            <a:off x="726282" y="2814910"/>
            <a:ext cx="10725152" cy="826967"/>
          </a:xfrm>
          <a:prstGeom prst="rect">
            <a:avLst/>
          </a:prstGeom>
        </p:spPr>
        <p:txBody>
          <a:bodyPr vert="horz" wrap="square" lIns="0" tIns="16329" rIns="0" bIns="0" rtlCol="0">
            <a:spAutoFit/>
          </a:bodyPr>
          <a:lstStyle/>
          <a:p>
            <a:pPr marL="266700" defTabSz="1175644" hangingPunct="1">
              <a:lnSpc>
                <a:spcPct val="100000"/>
              </a:lnSpc>
              <a:spcBef>
                <a:spcPts val="129"/>
              </a:spcBef>
            </a:pPr>
            <a:r>
              <a:rPr lang="en-US" sz="1700" dirty="0">
                <a:solidFill>
                  <a:sysClr val="windowText" lastClr="000000"/>
                </a:solidFill>
                <a:latin typeface="Arial"/>
                <a:cs typeface="Arial"/>
              </a:rPr>
              <a:t>✅ </a:t>
            </a:r>
            <a:r>
              <a:rPr lang="en-GB" sz="1700" dirty="0">
                <a:solidFill>
                  <a:sysClr val="windowText" lastClr="000000"/>
                </a:solidFill>
                <a:latin typeface="Arial"/>
                <a:cs typeface="Arial"/>
              </a:rPr>
              <a:t>Elles garantissent une planification efficace et réduisent les temps d'attente pour les passagers.</a:t>
            </a:r>
          </a:p>
          <a:p>
            <a:pPr marL="266700" defTabSz="1175644" hangingPunct="1">
              <a:lnSpc>
                <a:spcPct val="100000"/>
              </a:lnSpc>
              <a:spcBef>
                <a:spcPts val="129"/>
              </a:spcBef>
            </a:pPr>
            <a:r>
              <a:rPr lang="en-US" sz="1700" dirty="0">
                <a:solidFill>
                  <a:sysClr val="windowText" lastClr="000000"/>
                </a:solidFill>
                <a:latin typeface="Arial"/>
                <a:cs typeface="Arial"/>
              </a:rPr>
              <a:t>✅ </a:t>
            </a:r>
            <a:r>
              <a:rPr lang="en-GB" sz="1700" dirty="0">
                <a:solidFill>
                  <a:sysClr val="windowText" lastClr="000000"/>
                </a:solidFill>
                <a:latin typeface="Arial"/>
                <a:cs typeface="Arial"/>
              </a:rPr>
              <a:t>Elles aident les gouvernements à optimiser les ressources pour les nouveaux itinéraires de transport.</a:t>
            </a:r>
          </a:p>
          <a:p>
            <a:pPr marL="266700" defTabSz="1175644" hangingPunct="1">
              <a:lnSpc>
                <a:spcPct val="100000"/>
              </a:lnSpc>
              <a:spcBef>
                <a:spcPts val="129"/>
              </a:spcBef>
            </a:pPr>
            <a:r>
              <a:rPr lang="en-US" sz="1700" dirty="0">
                <a:solidFill>
                  <a:sysClr val="windowText" lastClr="000000"/>
                </a:solidFill>
                <a:latin typeface="Arial"/>
                <a:cs typeface="Arial"/>
              </a:rPr>
              <a:t>✅ </a:t>
            </a:r>
            <a:r>
              <a:rPr lang="en-GB" sz="1700" dirty="0">
                <a:solidFill>
                  <a:sysClr val="windowText" lastClr="000000"/>
                </a:solidFill>
                <a:latin typeface="Arial"/>
                <a:cs typeface="Arial"/>
              </a:rPr>
              <a:t>Elles soutiennent les stratégies de tarification basées sur la demande.</a:t>
            </a:r>
          </a:p>
        </p:txBody>
      </p:sp>
      <p:sp>
        <p:nvSpPr>
          <p:cNvPr id="14" name="object 3">
            <a:extLst>
              <a:ext uri="{FF2B5EF4-FFF2-40B4-BE49-F238E27FC236}">
                <a16:creationId xmlns:a16="http://schemas.microsoft.com/office/drawing/2014/main" id="{7254BB2C-0393-466E-F346-694F32A23F95}"/>
              </a:ext>
            </a:extLst>
          </p:cNvPr>
          <p:cNvSpPr txBox="1"/>
          <p:nvPr/>
        </p:nvSpPr>
        <p:spPr>
          <a:xfrm>
            <a:off x="733424" y="3920956"/>
            <a:ext cx="5895976" cy="1847759"/>
          </a:xfrm>
          <a:prstGeom prst="rect">
            <a:avLst/>
          </a:prstGeom>
        </p:spPr>
        <p:txBody>
          <a:bodyPr vert="horz" wrap="square" lIns="0" tIns="16329" rIns="0" bIns="0" rtlCol="0">
            <a:spAutoFit/>
          </a:bodyPr>
          <a:lstStyle/>
          <a:p>
            <a:pPr defTabSz="1175644" hangingPunct="1">
              <a:lnSpc>
                <a:spcPct val="100000"/>
              </a:lnSpc>
              <a:spcBef>
                <a:spcPts val="129"/>
              </a:spcBef>
            </a:pPr>
            <a:r>
              <a:rPr lang="en-GB" sz="1700" dirty="0">
                <a:solidFill>
                  <a:sysClr val="windowText" lastClr="000000"/>
                </a:solidFill>
                <a:latin typeface="Arial"/>
                <a:cs typeface="Arial"/>
              </a:rPr>
              <a:t>Les données sur les transports publics contribuent à améliorer la fiabilité du service en permettant une meilleure planification des horaires et une réduction des temps d'attente. Elles facilitent également les décisions relatives aux nouveaux itinéraires et à l'allocation des ressources, et aident à fixer des tarifs équitables en fonction de la demande des passagers.</a:t>
            </a:r>
          </a:p>
        </p:txBody>
      </p:sp>
      <p:sp>
        <p:nvSpPr>
          <p:cNvPr id="10" name="Title 9">
            <a:extLst>
              <a:ext uri="{FF2B5EF4-FFF2-40B4-BE49-F238E27FC236}">
                <a16:creationId xmlns:a16="http://schemas.microsoft.com/office/drawing/2014/main" id="{D7FF07DF-FCED-9C94-7272-033E4688CBEB}"/>
              </a:ext>
            </a:extLst>
          </p:cNvPr>
          <p:cNvSpPr>
            <a:spLocks noGrp="1"/>
          </p:cNvSpPr>
          <p:nvPr>
            <p:ph type="title"/>
          </p:nvPr>
        </p:nvSpPr>
        <p:spPr>
          <a:xfrm>
            <a:off x="727199" y="432000"/>
            <a:ext cx="5486565" cy="369332"/>
          </a:xfrm>
        </p:spPr>
        <p:txBody>
          <a:bodyPr/>
          <a:lstStyle/>
          <a:p>
            <a:r>
              <a:rPr lang="en-GB" dirty="0"/>
              <a:t>5. Données relatives aux transports publics</a:t>
            </a:r>
            <a:endParaRPr lang="LID4096" dirty="0"/>
          </a:p>
        </p:txBody>
      </p:sp>
    </p:spTree>
    <p:extLst>
      <p:ext uri="{BB962C8B-B14F-4D97-AF65-F5344CB8AC3E}">
        <p14:creationId xmlns:p14="http://schemas.microsoft.com/office/powerpoint/2010/main" val="3085126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A3024-6C28-D749-5FC5-052570405EE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931FDA9-BA4C-B41C-BA3F-4E7EBD258F73}"/>
              </a:ext>
            </a:extLst>
          </p:cNvPr>
          <p:cNvSpPr txBox="1"/>
          <p:nvPr/>
        </p:nvSpPr>
        <p:spPr>
          <a:xfrm>
            <a:off x="733424" y="845969"/>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5.2 Types de données relatives aux transports publics</a:t>
            </a:r>
          </a:p>
        </p:txBody>
      </p:sp>
      <p:sp>
        <p:nvSpPr>
          <p:cNvPr id="5" name="object 3">
            <a:extLst>
              <a:ext uri="{FF2B5EF4-FFF2-40B4-BE49-F238E27FC236}">
                <a16:creationId xmlns:a16="http://schemas.microsoft.com/office/drawing/2014/main" id="{42B569EA-F7DD-0CC7-F4DA-78B07FDF4435}"/>
              </a:ext>
            </a:extLst>
          </p:cNvPr>
          <p:cNvSpPr txBox="1"/>
          <p:nvPr/>
        </p:nvSpPr>
        <p:spPr>
          <a:xfrm>
            <a:off x="733424" y="1514807"/>
            <a:ext cx="7686676"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b="1" dirty="0">
                <a:solidFill>
                  <a:sysClr val="windowText" lastClr="000000"/>
                </a:solidFill>
                <a:latin typeface="Arial"/>
                <a:cs typeface="Arial"/>
              </a:rPr>
              <a:t> </a:t>
            </a:r>
          </a:p>
        </p:txBody>
      </p:sp>
      <p:graphicFrame>
        <p:nvGraphicFramePr>
          <p:cNvPr id="9" name="Table 8">
            <a:extLst>
              <a:ext uri="{FF2B5EF4-FFF2-40B4-BE49-F238E27FC236}">
                <a16:creationId xmlns:a16="http://schemas.microsoft.com/office/drawing/2014/main" id="{C1CF069D-D8EC-2EE2-F87B-E112BA9637E7}"/>
              </a:ext>
            </a:extLst>
          </p:cNvPr>
          <p:cNvGraphicFramePr>
            <a:graphicFrameLocks noGrp="1"/>
          </p:cNvGraphicFramePr>
          <p:nvPr>
            <p:extLst>
              <p:ext uri="{D42A27DB-BD31-4B8C-83A1-F6EECF244321}">
                <p14:modId xmlns:p14="http://schemas.microsoft.com/office/powerpoint/2010/main" val="1718761082"/>
              </p:ext>
            </p:extLst>
          </p:nvPr>
        </p:nvGraphicFramePr>
        <p:xfrm>
          <a:off x="75414" y="1241429"/>
          <a:ext cx="12038029" cy="5014707"/>
        </p:xfrm>
        <a:graphic>
          <a:graphicData uri="http://schemas.openxmlformats.org/drawingml/2006/table">
            <a:tbl>
              <a:tblPr firstRow="1" bandRow="1">
                <a:tableStyleId>{5C22544A-7EE6-4342-B048-85BDC9FD1C3A}</a:tableStyleId>
              </a:tblPr>
              <a:tblGrid>
                <a:gridCol w="2081630">
                  <a:extLst>
                    <a:ext uri="{9D8B030D-6E8A-4147-A177-3AD203B41FA5}">
                      <a16:colId xmlns:a16="http://schemas.microsoft.com/office/drawing/2014/main" val="1755482268"/>
                    </a:ext>
                  </a:extLst>
                </a:gridCol>
                <a:gridCol w="5255516">
                  <a:extLst>
                    <a:ext uri="{9D8B030D-6E8A-4147-A177-3AD203B41FA5}">
                      <a16:colId xmlns:a16="http://schemas.microsoft.com/office/drawing/2014/main" val="938120323"/>
                    </a:ext>
                  </a:extLst>
                </a:gridCol>
                <a:gridCol w="4700883">
                  <a:extLst>
                    <a:ext uri="{9D8B030D-6E8A-4147-A177-3AD203B41FA5}">
                      <a16:colId xmlns:a16="http://schemas.microsoft.com/office/drawing/2014/main" val="3705453515"/>
                    </a:ext>
                  </a:extLst>
                </a:gridCol>
              </a:tblGrid>
              <a:tr h="337572">
                <a:tc>
                  <a:txBody>
                    <a:bodyPr/>
                    <a:lstStyle/>
                    <a:p>
                      <a:pPr algn="ctr"/>
                      <a:r>
                        <a:rPr lang="en-GB" sz="1200" dirty="0"/>
                        <a:t>Type</a:t>
                      </a:r>
                      <a:endParaRPr lang="LID4096" sz="1200" dirty="0"/>
                    </a:p>
                  </a:txBody>
                  <a:tcPr/>
                </a:tc>
                <a:tc>
                  <a:txBody>
                    <a:bodyPr/>
                    <a:lstStyle/>
                    <a:p>
                      <a:r>
                        <a:rPr lang="en-GB" sz="1200" dirty="0"/>
                        <a:t>Description</a:t>
                      </a:r>
                    </a:p>
                  </a:txBody>
                  <a:tcPr/>
                </a:tc>
                <a:tc>
                  <a:txBody>
                    <a:bodyPr/>
                    <a:lstStyle/>
                    <a:p>
                      <a:r>
                        <a:rPr lang="en-GB" sz="1200" dirty="0"/>
                        <a:t>Cas d'utilisation</a:t>
                      </a:r>
                      <a:endParaRPr lang="LID4096" sz="1200" dirty="0"/>
                    </a:p>
                  </a:txBody>
                  <a:tcPr/>
                </a:tc>
                <a:extLst>
                  <a:ext uri="{0D108BD9-81ED-4DB2-BD59-A6C34878D82A}">
                    <a16:rowId xmlns:a16="http://schemas.microsoft.com/office/drawing/2014/main" val="2509159265"/>
                  </a:ext>
                </a:extLst>
              </a:tr>
              <a:tr h="440884">
                <a:tc>
                  <a:txBody>
                    <a:bodyPr/>
                    <a:lstStyle/>
                    <a:p>
                      <a:pPr algn="l"/>
                      <a:r>
                        <a:rPr lang="en-GB" sz="1200" b="1" dirty="0"/>
                        <a:t>Nombre de passagers</a:t>
                      </a:r>
                      <a:endParaRPr lang="LID4096" sz="1200" b="1" dirty="0"/>
                    </a:p>
                  </a:txBody>
                  <a:tcPr/>
                </a:tc>
                <a:tc>
                  <a:txBody>
                    <a:bodyPr/>
                    <a:lstStyle/>
                    <a:p>
                      <a:r>
                        <a:rPr lang="en-GB" sz="1200" b="0" dirty="0"/>
                        <a:t>Mesure le nombre de passagers qui utilisent quotidiennement un réseau de transport en commun.</a:t>
                      </a:r>
                      <a:endParaRPr lang="LID4096" sz="1200" b="0" dirty="0"/>
                    </a:p>
                  </a:txBody>
                  <a:tcPr/>
                </a:tc>
                <a:tc>
                  <a:txBody>
                    <a:bodyPr/>
                    <a:lstStyle/>
                    <a:p>
                      <a:r>
                        <a:rPr lang="en-GB" sz="1200" dirty="0"/>
                        <a:t>Aide à planifier la taille de la flotte et la fréquence.</a:t>
                      </a:r>
                      <a:endParaRPr lang="LID4096" sz="1200" dirty="0"/>
                    </a:p>
                  </a:txBody>
                  <a:tcPr/>
                </a:tc>
                <a:extLst>
                  <a:ext uri="{0D108BD9-81ED-4DB2-BD59-A6C34878D82A}">
                    <a16:rowId xmlns:a16="http://schemas.microsoft.com/office/drawing/2014/main" val="2175920149"/>
                  </a:ext>
                </a:extLst>
              </a:tr>
              <a:tr h="478227">
                <a:tc>
                  <a:txBody>
                    <a:bodyPr/>
                    <a:lstStyle/>
                    <a:p>
                      <a:pPr algn="l"/>
                      <a:r>
                        <a:rPr lang="en-GB" sz="1200" b="1" dirty="0"/>
                        <a:t>Horaires et ponctualité</a:t>
                      </a:r>
                      <a:endParaRPr lang="LID4096" sz="1200" b="1" dirty="0"/>
                    </a:p>
                  </a:txBody>
                  <a:tcPr/>
                </a:tc>
                <a:tc>
                  <a:txBody>
                    <a:bodyPr/>
                    <a:lstStyle/>
                    <a:p>
                      <a:r>
                        <a:rPr lang="en-GB" sz="1200" b="0" dirty="0"/>
                        <a:t>Permet de vérifier si les bus/trains circulent selon les horaires prévus.</a:t>
                      </a:r>
                      <a:endParaRPr lang="LID4096" sz="1200" b="0" dirty="0"/>
                    </a:p>
                  </a:txBody>
                  <a:tcPr/>
                </a:tc>
                <a:tc>
                  <a:txBody>
                    <a:bodyPr/>
                    <a:lstStyle/>
                    <a:p>
                      <a:r>
                        <a:rPr lang="en-GB" sz="1200" dirty="0"/>
                        <a:t>Améliore la fiabilité en réduisant les retards.</a:t>
                      </a:r>
                      <a:endParaRPr lang="LID4096" sz="1200" dirty="0"/>
                    </a:p>
                  </a:txBody>
                  <a:tcPr/>
                </a:tc>
                <a:extLst>
                  <a:ext uri="{0D108BD9-81ED-4DB2-BD59-A6C34878D82A}">
                    <a16:rowId xmlns:a16="http://schemas.microsoft.com/office/drawing/2014/main" val="667188357"/>
                  </a:ext>
                </a:extLst>
              </a:tr>
              <a:tr h="440884">
                <a:tc>
                  <a:txBody>
                    <a:bodyPr/>
                    <a:lstStyle/>
                    <a:p>
                      <a:pPr algn="l"/>
                      <a:r>
                        <a:rPr lang="en-GB" sz="1200" b="1" dirty="0"/>
                        <a:t>Données sur la perception des tarifs</a:t>
                      </a:r>
                      <a:endParaRPr lang="LID4096" sz="1200" b="1" dirty="0"/>
                    </a:p>
                  </a:txBody>
                  <a:tcPr/>
                </a:tc>
                <a:tc>
                  <a:txBody>
                    <a:bodyPr/>
                    <a:lstStyle/>
                    <a:p>
                      <a:r>
                        <a:rPr lang="en-GB" sz="1200" b="0" dirty="0"/>
                        <a:t>Suivi des recettes provenant de la vente de billets et des cartes à puce.</a:t>
                      </a:r>
                      <a:endParaRPr lang="LID4096" sz="1200" b="0" dirty="0"/>
                    </a:p>
                  </a:txBody>
                  <a:tcPr/>
                </a:tc>
                <a:tc>
                  <a:txBody>
                    <a:bodyPr/>
                    <a:lstStyle/>
                    <a:p>
                      <a:r>
                        <a:rPr lang="en-GB" sz="1200" dirty="0"/>
                        <a:t>Aide à la tarification et à la planification financière.</a:t>
                      </a:r>
                      <a:endParaRPr lang="LID4096" sz="1200" dirty="0"/>
                    </a:p>
                  </a:txBody>
                  <a:tcPr/>
                </a:tc>
                <a:extLst>
                  <a:ext uri="{0D108BD9-81ED-4DB2-BD59-A6C34878D82A}">
                    <a16:rowId xmlns:a16="http://schemas.microsoft.com/office/drawing/2014/main" val="1341259936"/>
                  </a:ext>
                </a:extLst>
              </a:tr>
              <a:tr h="478227">
                <a:tc>
                  <a:txBody>
                    <a:bodyPr/>
                    <a:lstStyle/>
                    <a:p>
                      <a:pPr algn="l"/>
                      <a:r>
                        <a:rPr lang="en-GB" sz="1200" b="1" dirty="0"/>
                        <a:t>Données de localisation en temps réel</a:t>
                      </a:r>
                      <a:endParaRPr lang="LID4096" sz="1200" b="1" dirty="0"/>
                    </a:p>
                  </a:txBody>
                  <a:tcPr/>
                </a:tc>
                <a:tc>
                  <a:txBody>
                    <a:bodyPr/>
                    <a:lstStyle/>
                    <a:p>
                      <a:pPr marL="0" indent="0">
                        <a:buFont typeface="Wingdings" panose="05000000000000000000" pitchFamily="2" charset="2"/>
                        <a:buNone/>
                      </a:pPr>
                      <a:r>
                        <a:rPr lang="en-GB" sz="1200" b="0" dirty="0"/>
                        <a:t>Suivi GPS des bus, trains et métros.</a:t>
                      </a:r>
                      <a:endParaRPr lang="LID4096" sz="1200" b="0" dirty="0"/>
                    </a:p>
                  </a:txBody>
                  <a:tcPr/>
                </a:tc>
                <a:tc>
                  <a:txBody>
                    <a:bodyPr/>
                    <a:lstStyle/>
                    <a:p>
                      <a:pPr marL="0" indent="0">
                        <a:buFont typeface="Wingdings" panose="05000000000000000000" pitchFamily="2" charset="2"/>
                        <a:buNone/>
                      </a:pPr>
                      <a:r>
                        <a:rPr lang="en-GB" sz="1200" dirty="0"/>
                        <a:t>Permet des mises à jour en direct et des notifications aux passagers.</a:t>
                      </a:r>
                      <a:endParaRPr lang="LID4096" sz="1200" dirty="0"/>
                    </a:p>
                  </a:txBody>
                  <a:tcPr/>
                </a:tc>
                <a:extLst>
                  <a:ext uri="{0D108BD9-81ED-4DB2-BD59-A6C34878D82A}">
                    <a16:rowId xmlns:a16="http://schemas.microsoft.com/office/drawing/2014/main" val="1430705026"/>
                  </a:ext>
                </a:extLst>
              </a:tr>
              <a:tr h="478227">
                <a:tc>
                  <a:txBody>
                    <a:bodyPr/>
                    <a:lstStyle/>
                    <a:p>
                      <a:pPr algn="l"/>
                      <a:r>
                        <a:rPr lang="en-GB" sz="1200" b="1" dirty="0"/>
                        <a:t>Analyse des flux de passagers</a:t>
                      </a:r>
                      <a:endParaRPr lang="LID4096" sz="1200" b="1" dirty="0"/>
                    </a:p>
                  </a:txBody>
                  <a:tcPr/>
                </a:tc>
                <a:tc>
                  <a:txBody>
                    <a:bodyPr/>
                    <a:lstStyle/>
                    <a:p>
                      <a:pPr marL="0" indent="0">
                        <a:buFont typeface="Wingdings" panose="05000000000000000000" pitchFamily="2" charset="2"/>
                        <a:buNone/>
                      </a:pPr>
                      <a:r>
                        <a:rPr lang="en-GB" sz="1200" b="0" dirty="0"/>
                        <a:t>Identifie les heures de pointe et la densité de la foule.</a:t>
                      </a:r>
                      <a:endParaRPr lang="LID4096" sz="1200" b="0" dirty="0"/>
                    </a:p>
                  </a:txBody>
                  <a:tcPr/>
                </a:tc>
                <a:tc>
                  <a:txBody>
                    <a:bodyPr/>
                    <a:lstStyle/>
                    <a:p>
                      <a:pPr marL="0" indent="0">
                        <a:buFont typeface="Wingdings" panose="05000000000000000000" pitchFamily="2" charset="2"/>
                        <a:buNone/>
                      </a:pPr>
                      <a:r>
                        <a:rPr lang="en-GB" sz="1200" dirty="0"/>
                        <a:t>Contribue à réduire la surcharge.</a:t>
                      </a:r>
                      <a:endParaRPr lang="LID4096" sz="1200" dirty="0"/>
                    </a:p>
                  </a:txBody>
                  <a:tcPr/>
                </a:tc>
                <a:extLst>
                  <a:ext uri="{0D108BD9-81ED-4DB2-BD59-A6C34878D82A}">
                    <a16:rowId xmlns:a16="http://schemas.microsoft.com/office/drawing/2014/main" val="338150196"/>
                  </a:ext>
                </a:extLst>
              </a:tr>
              <a:tr h="440884">
                <a:tc>
                  <a:txBody>
                    <a:bodyPr/>
                    <a:lstStyle/>
                    <a:p>
                      <a:pPr algn="l"/>
                      <a:r>
                        <a:rPr lang="en-GB" sz="1200" b="1" dirty="0"/>
                        <a:t>Données sur la durée des trajets</a:t>
                      </a:r>
                      <a:endParaRPr lang="LID4096" sz="1200" b="1" dirty="0"/>
                    </a:p>
                  </a:txBody>
                  <a:tcPr/>
                </a:tc>
                <a:tc>
                  <a:txBody>
                    <a:bodyPr/>
                    <a:lstStyle/>
                    <a:p>
                      <a:pPr marL="0" indent="0">
                        <a:buFont typeface="Wingdings" panose="05000000000000000000" pitchFamily="2" charset="2"/>
                        <a:buNone/>
                      </a:pPr>
                      <a:r>
                        <a:rPr lang="en-GB" sz="1200" b="0" dirty="0"/>
                        <a:t>Mesure le temps nécessaire aux passagers pour effectuer leur trajet.</a:t>
                      </a:r>
                      <a:endParaRPr lang="LID4096" sz="1200" b="0" dirty="0"/>
                    </a:p>
                  </a:txBody>
                  <a:tcPr/>
                </a:tc>
                <a:tc>
                  <a:txBody>
                    <a:bodyPr/>
                    <a:lstStyle/>
                    <a:p>
                      <a:pPr marL="0" indent="0">
                        <a:buFont typeface="Wingdings" panose="05000000000000000000" pitchFamily="2" charset="2"/>
                        <a:buNone/>
                      </a:pPr>
                      <a:r>
                        <a:rPr lang="en-GB" sz="1200" dirty="0"/>
                        <a:t>Contribue à améliorer l'efficacité des itinéraires et à réduire la durée des trajets.</a:t>
                      </a:r>
                      <a:endParaRPr lang="LID4096" sz="1200" dirty="0"/>
                    </a:p>
                  </a:txBody>
                  <a:tcPr/>
                </a:tc>
                <a:extLst>
                  <a:ext uri="{0D108BD9-81ED-4DB2-BD59-A6C34878D82A}">
                    <a16:rowId xmlns:a16="http://schemas.microsoft.com/office/drawing/2014/main" val="3395976710"/>
                  </a:ext>
                </a:extLst>
              </a:tr>
              <a:tr h="440884">
                <a:tc>
                  <a:txBody>
                    <a:bodyPr/>
                    <a:lstStyle/>
                    <a:p>
                      <a:pPr algn="l"/>
                      <a:r>
                        <a:rPr lang="en-GB" sz="1200" b="1" dirty="0"/>
                        <a:t>Données sur les temps d'attente</a:t>
                      </a:r>
                      <a:endParaRPr lang="LID4096" sz="1200" b="1" dirty="0"/>
                    </a:p>
                  </a:txBody>
                  <a:tcPr/>
                </a:tc>
                <a:tc>
                  <a:txBody>
                    <a:bodyPr/>
                    <a:lstStyle/>
                    <a:p>
                      <a:pPr marL="0" indent="0">
                        <a:buFont typeface="Wingdings" panose="05000000000000000000" pitchFamily="2" charset="2"/>
                        <a:buNone/>
                      </a:pPr>
                      <a:r>
                        <a:rPr lang="en-GB" sz="1200" b="0" dirty="0"/>
                        <a:t>Suivi du temps passé par les passagers à attendre aux arrêts/stations.</a:t>
                      </a:r>
                      <a:endParaRPr lang="LID4096" sz="1200" b="0" dirty="0"/>
                    </a:p>
                  </a:txBody>
                  <a:tcPr/>
                </a:tc>
                <a:tc>
                  <a:txBody>
                    <a:bodyPr/>
                    <a:lstStyle/>
                    <a:p>
                      <a:pPr marL="0" indent="0">
                        <a:buFont typeface="Wingdings" panose="05000000000000000000" pitchFamily="2" charset="2"/>
                        <a:buNone/>
                      </a:pPr>
                      <a:r>
                        <a:rPr lang="en-GB" sz="1200" dirty="0"/>
                        <a:t>Contribue à optimiser les horaires et à réduire les longs temps d'attente.</a:t>
                      </a:r>
                      <a:endParaRPr lang="LID4096" sz="1200" dirty="0"/>
                    </a:p>
                  </a:txBody>
                  <a:tcPr/>
                </a:tc>
                <a:extLst>
                  <a:ext uri="{0D108BD9-81ED-4DB2-BD59-A6C34878D82A}">
                    <a16:rowId xmlns:a16="http://schemas.microsoft.com/office/drawing/2014/main" val="2047070025"/>
                  </a:ext>
                </a:extLst>
              </a:tr>
              <a:tr h="478227">
                <a:tc>
                  <a:txBody>
                    <a:bodyPr/>
                    <a:lstStyle/>
                    <a:p>
                      <a:pPr algn="l"/>
                      <a:r>
                        <a:rPr lang="en-GB" sz="1200" b="1" dirty="0"/>
                        <a:t>Enquêtes de satisfaction des passagers</a:t>
                      </a:r>
                      <a:endParaRPr lang="LID4096" sz="1200" b="1" dirty="0"/>
                    </a:p>
                  </a:txBody>
                  <a:tcPr/>
                </a:tc>
                <a:tc>
                  <a:txBody>
                    <a:bodyPr/>
                    <a:lstStyle/>
                    <a:p>
                      <a:pPr marL="0" indent="0">
                        <a:buFont typeface="Wingdings" panose="05000000000000000000" pitchFamily="2" charset="2"/>
                        <a:buNone/>
                      </a:pPr>
                      <a:r>
                        <a:rPr lang="en-GB" sz="1200" b="0" dirty="0"/>
                        <a:t>Recueille les commentaires des passagers sur la qualité, le confort et la fiabilité du service.</a:t>
                      </a:r>
                      <a:endParaRPr lang="LID4096" sz="1200" b="0" dirty="0"/>
                    </a:p>
                  </a:txBody>
                  <a:tcPr/>
                </a:tc>
                <a:tc>
                  <a:txBody>
                    <a:bodyPr/>
                    <a:lstStyle/>
                    <a:p>
                      <a:pPr marL="0" indent="0">
                        <a:buFont typeface="Wingdings" panose="05000000000000000000" pitchFamily="2" charset="2"/>
                        <a:buNone/>
                      </a:pPr>
                      <a:r>
                        <a:rPr lang="en-GB" sz="1200" dirty="0"/>
                        <a:t>Aide les agences de transport à améliorer l'expérience client.</a:t>
                      </a:r>
                      <a:endParaRPr lang="LID4096" sz="1200" dirty="0"/>
                    </a:p>
                  </a:txBody>
                  <a:tcPr/>
                </a:tc>
                <a:extLst>
                  <a:ext uri="{0D108BD9-81ED-4DB2-BD59-A6C34878D82A}">
                    <a16:rowId xmlns:a16="http://schemas.microsoft.com/office/drawing/2014/main" val="3213578385"/>
                  </a:ext>
                </a:extLst>
              </a:tr>
              <a:tr h="478227">
                <a:tc>
                  <a:txBody>
                    <a:bodyPr/>
                    <a:lstStyle/>
                    <a:p>
                      <a:pPr algn="l"/>
                      <a:r>
                        <a:rPr lang="en-GB" sz="1200" b="1" dirty="0"/>
                        <a:t>Données sur la connectivité et les correspondances</a:t>
                      </a:r>
                      <a:endParaRPr lang="LID4096" sz="1200" b="1" dirty="0"/>
                    </a:p>
                  </a:txBody>
                  <a:tcPr/>
                </a:tc>
                <a:tc>
                  <a:txBody>
                    <a:bodyPr/>
                    <a:lstStyle/>
                    <a:p>
                      <a:pPr marL="0" indent="0">
                        <a:buFont typeface="Wingdings" panose="05000000000000000000" pitchFamily="2" charset="2"/>
                        <a:buNone/>
                      </a:pPr>
                      <a:r>
                        <a:rPr lang="en-GB" sz="1200" b="0" dirty="0"/>
                        <a:t>Mesure la facilité des correspondances entre les différents modes de transport (bus, métro, train).</a:t>
                      </a:r>
                      <a:endParaRPr lang="LID4096" sz="1200" b="0" dirty="0"/>
                    </a:p>
                  </a:txBody>
                  <a:tcPr/>
                </a:tc>
                <a:tc>
                  <a:txBody>
                    <a:bodyPr/>
                    <a:lstStyle/>
                    <a:p>
                      <a:pPr marL="0" indent="0">
                        <a:buFont typeface="Wingdings" panose="05000000000000000000" pitchFamily="2" charset="2"/>
                        <a:buNone/>
                      </a:pPr>
                      <a:r>
                        <a:rPr lang="en-GB" sz="1200" dirty="0"/>
                        <a:t>Contribue à l'intégration transparente des transports multimodaux.</a:t>
                      </a:r>
                      <a:endParaRPr lang="LID4096" sz="1200" dirty="0"/>
                    </a:p>
                  </a:txBody>
                  <a:tcPr/>
                </a:tc>
                <a:extLst>
                  <a:ext uri="{0D108BD9-81ED-4DB2-BD59-A6C34878D82A}">
                    <a16:rowId xmlns:a16="http://schemas.microsoft.com/office/drawing/2014/main" val="480954453"/>
                  </a:ext>
                </a:extLst>
              </a:tr>
              <a:tr h="440884">
                <a:tc>
                  <a:txBody>
                    <a:bodyPr/>
                    <a:lstStyle/>
                    <a:p>
                      <a:pPr algn="l"/>
                      <a:r>
                        <a:rPr lang="en-GB" sz="1200" b="1" dirty="0"/>
                        <a:t>Données sur les coûts opérationnels</a:t>
                      </a:r>
                      <a:endParaRPr lang="LID4096" sz="1200" b="1" dirty="0"/>
                    </a:p>
                  </a:txBody>
                  <a:tcPr/>
                </a:tc>
                <a:tc>
                  <a:txBody>
                    <a:bodyPr/>
                    <a:lstStyle/>
                    <a:p>
                      <a:pPr marL="0" indent="0">
                        <a:buFont typeface="Wingdings" panose="05000000000000000000" pitchFamily="2" charset="2"/>
                        <a:buNone/>
                      </a:pPr>
                      <a:r>
                        <a:rPr lang="en-GB" sz="1200" b="0" dirty="0"/>
                        <a:t>Suivi des dépenses liées au carburant, à la maintenance et à </a:t>
                      </a:r>
                      <a:r>
                        <a:rPr lang="en-GB" sz="1200" b="0" dirty="0" err="1"/>
                        <a:t>la main-d'œuvre</a:t>
                      </a:r>
                      <a:r>
                        <a:rPr lang="en-GB" sz="1200" b="0" dirty="0"/>
                        <a:t>.</a:t>
                      </a:r>
                      <a:endParaRPr lang="LID4096" sz="1200" b="0" dirty="0"/>
                    </a:p>
                  </a:txBody>
                  <a:tcPr/>
                </a:tc>
                <a:tc>
                  <a:txBody>
                    <a:bodyPr/>
                    <a:lstStyle/>
                    <a:p>
                      <a:pPr marL="0" indent="0">
                        <a:buFont typeface="Wingdings" panose="05000000000000000000" pitchFamily="2" charset="2"/>
                        <a:buNone/>
                      </a:pPr>
                      <a:r>
                        <a:rPr lang="en-GB" sz="1200" dirty="0"/>
                        <a:t>Contribue à la viabilité financière et à la planification budgétaire.</a:t>
                      </a:r>
                      <a:endParaRPr lang="LID4096" sz="1200" dirty="0"/>
                    </a:p>
                  </a:txBody>
                  <a:tcPr/>
                </a:tc>
                <a:extLst>
                  <a:ext uri="{0D108BD9-81ED-4DB2-BD59-A6C34878D82A}">
                    <a16:rowId xmlns:a16="http://schemas.microsoft.com/office/drawing/2014/main" val="2490527089"/>
                  </a:ext>
                </a:extLst>
              </a:tr>
            </a:tbl>
          </a:graphicData>
        </a:graphic>
      </p:graphicFrame>
      <p:sp>
        <p:nvSpPr>
          <p:cNvPr id="7" name="Title 6">
            <a:extLst>
              <a:ext uri="{FF2B5EF4-FFF2-40B4-BE49-F238E27FC236}">
                <a16:creationId xmlns:a16="http://schemas.microsoft.com/office/drawing/2014/main" id="{FCEDB0C5-5F27-7982-8ECE-BED5182CCD93}"/>
              </a:ext>
            </a:extLst>
          </p:cNvPr>
          <p:cNvSpPr>
            <a:spLocks noGrp="1"/>
          </p:cNvSpPr>
          <p:nvPr>
            <p:ph type="title"/>
          </p:nvPr>
        </p:nvSpPr>
        <p:spPr>
          <a:xfrm>
            <a:off x="727199" y="432000"/>
            <a:ext cx="4721493" cy="369332"/>
          </a:xfrm>
        </p:spPr>
        <p:txBody>
          <a:bodyPr/>
          <a:lstStyle/>
          <a:p>
            <a:r>
              <a:rPr lang="en-GB" dirty="0"/>
              <a:t>5. Données sur les transports publics</a:t>
            </a:r>
            <a:endParaRPr lang="LID4096" dirty="0"/>
          </a:p>
        </p:txBody>
      </p:sp>
    </p:spTree>
    <p:extLst>
      <p:ext uri="{BB962C8B-B14F-4D97-AF65-F5344CB8AC3E}">
        <p14:creationId xmlns:p14="http://schemas.microsoft.com/office/powerpoint/2010/main" val="1875544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AE435-F428-E0FB-3D17-04095AAC837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19E46A3-2362-92D1-95FD-7C7AC69C0AE7}"/>
              </a:ext>
            </a:extLst>
          </p:cNvPr>
          <p:cNvSpPr txBox="1"/>
          <p:nvPr/>
        </p:nvSpPr>
        <p:spPr>
          <a:xfrm>
            <a:off x="733424" y="85539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5.3 Sources des données relatives aux transports publics</a:t>
            </a:r>
          </a:p>
        </p:txBody>
      </p:sp>
      <p:sp>
        <p:nvSpPr>
          <p:cNvPr id="5" name="object 3">
            <a:extLst>
              <a:ext uri="{FF2B5EF4-FFF2-40B4-BE49-F238E27FC236}">
                <a16:creationId xmlns:a16="http://schemas.microsoft.com/office/drawing/2014/main" id="{1E17A775-A9C4-1E30-E942-34ABAB3DE985}"/>
              </a:ext>
            </a:extLst>
          </p:cNvPr>
          <p:cNvSpPr txBox="1"/>
          <p:nvPr/>
        </p:nvSpPr>
        <p:spPr>
          <a:xfrm>
            <a:off x="733424" y="1411110"/>
            <a:ext cx="10725152" cy="878263"/>
          </a:xfrm>
          <a:prstGeom prst="rect">
            <a:avLst/>
          </a:prstGeom>
        </p:spPr>
        <p:txBody>
          <a:bodyPr vert="horz" wrap="square" lIns="0" tIns="16329" rIns="0" bIns="0" rtlCol="0">
            <a:spAutoFit/>
          </a:bodyPr>
          <a:lstStyle/>
          <a:p>
            <a:pPr defTabSz="1175644" hangingPunct="1">
              <a:lnSpc>
                <a:spcPct val="100000"/>
              </a:lnSpc>
              <a:spcBef>
                <a:spcPts val="129"/>
              </a:spcBef>
            </a:pPr>
            <a:r>
              <a:rPr lang="en-GB" sz="1400" b="1" dirty="0">
                <a:solidFill>
                  <a:sysClr val="windowText" lastClr="000000"/>
                </a:solidFill>
                <a:latin typeface="Arial"/>
                <a:cs typeface="Arial"/>
              </a:rPr>
              <a:t>1. Systèmes de perception automatique des tarifs (AFC)</a:t>
            </a:r>
            <a:br>
              <a:rPr lang="en-GB" sz="1400" dirty="0">
                <a:solidFill>
                  <a:sysClr val="windowText" lastClr="000000"/>
                </a:solidFill>
                <a:latin typeface="Arial"/>
                <a:cs typeface="Arial"/>
              </a:rPr>
            </a:br>
            <a:r>
              <a:rPr lang="en-GB" sz="1400" dirty="0">
                <a:solidFill>
                  <a:sysClr val="windowText" lastClr="000000"/>
                </a:solidFill>
                <a:latin typeface="Arial"/>
                <a:cs typeface="Arial"/>
              </a:rPr>
              <a:t>    💳 </a:t>
            </a:r>
            <a:r>
              <a:rPr lang="en-GB" sz="1400" b="1" dirty="0">
                <a:solidFill>
                  <a:sysClr val="windowText" lastClr="000000"/>
                </a:solidFill>
                <a:latin typeface="Arial"/>
                <a:cs typeface="Arial"/>
              </a:rPr>
              <a:t>Exemples : </a:t>
            </a:r>
            <a:r>
              <a:rPr lang="en-GB" sz="1400" dirty="0">
                <a:solidFill>
                  <a:sysClr val="windowText" lastClr="000000"/>
                </a:solidFill>
                <a:latin typeface="Arial"/>
                <a:cs typeface="Arial"/>
              </a:rPr>
              <a:t>MetroCard (New York), Oyster Card (Londres), Octopus Card</a:t>
            </a:r>
            <a:br>
              <a:rPr lang="en-GB" sz="1400" dirty="0">
                <a:solidFill>
                  <a:sysClr val="windowText" lastClr="000000"/>
                </a:solidFill>
                <a:latin typeface="Arial"/>
                <a:cs typeface="Arial"/>
              </a:rPr>
            </a:br>
            <a:r>
              <a:rPr lang="en-GB" sz="1400" dirty="0">
                <a:solidFill>
                  <a:sysClr val="windowText" lastClr="000000"/>
                </a:solidFill>
                <a:latin typeface="Arial"/>
                <a:cs typeface="Arial"/>
              </a:rPr>
              <a:t>    🔹 Suivi des points d'entrée et de sortie des passagers afin </a:t>
            </a:r>
            <a:r>
              <a:rPr lang="en-GB" sz="1400" dirty="0" err="1">
                <a:solidFill>
                  <a:sysClr val="windowText" lastClr="000000"/>
                </a:solidFill>
                <a:latin typeface="Arial"/>
                <a:cs typeface="Arial"/>
              </a:rPr>
              <a:t>d'analyser </a:t>
            </a:r>
            <a:r>
              <a:rPr lang="en-GB" sz="1400" dirty="0">
                <a:solidFill>
                  <a:sysClr val="windowText" lastClr="000000"/>
                </a:solidFill>
                <a:latin typeface="Arial"/>
                <a:cs typeface="Arial"/>
              </a:rPr>
              <a:t>la demande de transport.</a:t>
            </a:r>
            <a:br>
              <a:rPr lang="en-GB" sz="1400" dirty="0">
                <a:solidFill>
                  <a:sysClr val="windowText" lastClr="000000"/>
                </a:solidFill>
                <a:latin typeface="Arial"/>
                <a:cs typeface="Arial"/>
              </a:rPr>
            </a:br>
            <a:r>
              <a:rPr lang="en-GB" sz="1400" dirty="0">
                <a:solidFill>
                  <a:sysClr val="windowText" lastClr="000000"/>
                </a:solidFill>
                <a:latin typeface="Arial"/>
                <a:cs typeface="Arial"/>
              </a:rPr>
              <a:t>    🔹 Contribue à optimiser les structures tarifaires et à détecter les fraudes.</a:t>
            </a:r>
          </a:p>
        </p:txBody>
      </p:sp>
      <p:sp>
        <p:nvSpPr>
          <p:cNvPr id="4" name="object 3">
            <a:extLst>
              <a:ext uri="{FF2B5EF4-FFF2-40B4-BE49-F238E27FC236}">
                <a16:creationId xmlns:a16="http://schemas.microsoft.com/office/drawing/2014/main" id="{4B045C69-C5A0-599D-3AFD-741C769B84B8}"/>
              </a:ext>
            </a:extLst>
          </p:cNvPr>
          <p:cNvSpPr txBox="1"/>
          <p:nvPr/>
        </p:nvSpPr>
        <p:spPr>
          <a:xfrm>
            <a:off x="733424" y="2672044"/>
            <a:ext cx="6562028" cy="110653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400" b="1" dirty="0">
                <a:solidFill>
                  <a:sysClr val="windowText" lastClr="000000"/>
                </a:solidFill>
                <a:latin typeface="Arial"/>
                <a:cs typeface="Arial"/>
              </a:rPr>
              <a:t>2. Enquêtes auprès des passagers et applications mobiles</a:t>
            </a:r>
            <a:br>
              <a:rPr lang="en-GB" sz="1400" dirty="0">
                <a:solidFill>
                  <a:sysClr val="windowText" lastClr="000000"/>
                </a:solidFill>
                <a:latin typeface="Arial"/>
                <a:cs typeface="Arial"/>
              </a:rPr>
            </a:br>
            <a:r>
              <a:rPr lang="en-GB" sz="1400" dirty="0">
                <a:solidFill>
                  <a:sysClr val="windowText" lastClr="000000"/>
                </a:solidFill>
                <a:latin typeface="Arial"/>
                <a:cs typeface="Arial"/>
              </a:rPr>
              <a:t>   📋 Les enquêtes recueillent :</a:t>
            </a:r>
            <a:br>
              <a:rPr lang="en-GB" sz="1400" dirty="0">
                <a:solidFill>
                  <a:sysClr val="windowText" lastClr="000000"/>
                </a:solidFill>
                <a:latin typeface="Arial"/>
                <a:cs typeface="Arial"/>
              </a:rPr>
            </a:br>
            <a:r>
              <a:rPr lang="en-GB" sz="1400" dirty="0">
                <a:solidFill>
                  <a:sysClr val="windowText" lastClr="000000"/>
                </a:solidFill>
                <a:latin typeface="Arial"/>
                <a:cs typeface="Arial"/>
              </a:rPr>
              <a:t>   ✔️ Les commentaires des passagers sur les retards, le confort et l'accessibilité.</a:t>
            </a:r>
          </a:p>
          <a:p>
            <a:pPr marL="16328" defTabSz="1175644" hangingPunct="1">
              <a:lnSpc>
                <a:spcPct val="100000"/>
              </a:lnSpc>
              <a:spcBef>
                <a:spcPts val="129"/>
              </a:spcBef>
            </a:pPr>
            <a:r>
              <a:rPr lang="en-GB" sz="1400" dirty="0">
                <a:solidFill>
                  <a:sysClr val="windowText" lastClr="000000"/>
                </a:solidFill>
                <a:latin typeface="Arial"/>
                <a:cs typeface="Arial"/>
              </a:rPr>
              <a:t>   ✔️ Les habitudes de déplacement (par exemple, les navetteurs quotidiens par opposition aux utilisateurs occasionnels).</a:t>
            </a:r>
          </a:p>
        </p:txBody>
      </p:sp>
      <p:sp>
        <p:nvSpPr>
          <p:cNvPr id="7" name="object 3">
            <a:extLst>
              <a:ext uri="{FF2B5EF4-FFF2-40B4-BE49-F238E27FC236}">
                <a16:creationId xmlns:a16="http://schemas.microsoft.com/office/drawing/2014/main" id="{1B31ECAE-EB1F-D281-0A41-DBA1F464D0B0}"/>
              </a:ext>
            </a:extLst>
          </p:cNvPr>
          <p:cNvSpPr txBox="1"/>
          <p:nvPr/>
        </p:nvSpPr>
        <p:spPr>
          <a:xfrm>
            <a:off x="726282" y="4143767"/>
            <a:ext cx="6569170" cy="111935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400" b="1" dirty="0">
                <a:solidFill>
                  <a:sysClr val="windowText" lastClr="000000"/>
                </a:solidFill>
                <a:latin typeface="Arial"/>
                <a:cs typeface="Arial"/>
              </a:rPr>
              <a:t>3. Systèmes GPS et de localisation automatique des véhicules (AVL)</a:t>
            </a:r>
            <a:br>
              <a:rPr lang="en-GB" sz="1400" dirty="0">
                <a:solidFill>
                  <a:sysClr val="windowText" lastClr="000000"/>
                </a:solidFill>
                <a:latin typeface="Arial"/>
                <a:cs typeface="Arial"/>
              </a:rPr>
            </a:br>
            <a:r>
              <a:rPr lang="en-GB" sz="1400" dirty="0">
                <a:solidFill>
                  <a:sysClr val="windowText" lastClr="000000"/>
                </a:solidFill>
                <a:latin typeface="Arial"/>
                <a:cs typeface="Arial"/>
              </a:rPr>
              <a:t>   📍 Installés dans les bus, les trains et les métros pour :</a:t>
            </a:r>
            <a:br>
              <a:rPr lang="en-GB" sz="1400" dirty="0">
                <a:solidFill>
                  <a:sysClr val="windowText" lastClr="000000"/>
                </a:solidFill>
                <a:latin typeface="Arial"/>
                <a:cs typeface="Arial"/>
              </a:rPr>
            </a:br>
            <a:r>
              <a:rPr lang="en-GB" sz="1400" dirty="0">
                <a:solidFill>
                  <a:sysClr val="windowText" lastClr="000000"/>
                </a:solidFill>
                <a:latin typeface="Arial"/>
                <a:cs typeface="Arial"/>
              </a:rPr>
              <a:t>   ✔️ Suivre les mouvements des véhicules en temps réel.</a:t>
            </a:r>
          </a:p>
          <a:p>
            <a:pPr marL="16328" defTabSz="1175644" hangingPunct="1">
              <a:lnSpc>
                <a:spcPct val="100000"/>
              </a:lnSpc>
              <a:spcBef>
                <a:spcPts val="129"/>
              </a:spcBef>
            </a:pPr>
            <a:r>
              <a:rPr lang="en-GB" sz="1400" dirty="0">
                <a:solidFill>
                  <a:sysClr val="windowText" lastClr="000000"/>
                </a:solidFill>
                <a:latin typeface="Arial"/>
                <a:cs typeface="Arial"/>
              </a:rPr>
              <a:t>   ✔️ Détecter les retards et les perturbations imprévues.</a:t>
            </a:r>
          </a:p>
          <a:p>
            <a:pPr marL="16328" defTabSz="1175644" hangingPunct="1">
              <a:lnSpc>
                <a:spcPct val="100000"/>
              </a:lnSpc>
              <a:spcBef>
                <a:spcPts val="129"/>
              </a:spcBef>
            </a:pPr>
            <a:r>
              <a:rPr lang="en-GB" sz="1400" dirty="0">
                <a:solidFill>
                  <a:sysClr val="windowText" lastClr="000000"/>
                </a:solidFill>
                <a:latin typeface="Arial"/>
                <a:cs typeface="Arial"/>
              </a:rPr>
              <a:t>   ✔️ Aider les passagers grâce à des informations en temps réel sur les arrivées.</a:t>
            </a:r>
          </a:p>
        </p:txBody>
      </p:sp>
      <p:sp>
        <p:nvSpPr>
          <p:cNvPr id="9" name="object 3">
            <a:extLst>
              <a:ext uri="{FF2B5EF4-FFF2-40B4-BE49-F238E27FC236}">
                <a16:creationId xmlns:a16="http://schemas.microsoft.com/office/drawing/2014/main" id="{D404C15E-7ADA-046B-8C51-8F8E4F1995B7}"/>
              </a:ext>
            </a:extLst>
          </p:cNvPr>
          <p:cNvSpPr txBox="1"/>
          <p:nvPr/>
        </p:nvSpPr>
        <p:spPr>
          <a:xfrm>
            <a:off x="726282" y="5758698"/>
            <a:ext cx="10725152" cy="23193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400" dirty="0">
                <a:solidFill>
                  <a:sysClr val="windowText" lastClr="000000"/>
                </a:solidFill>
                <a:latin typeface="Arial"/>
                <a:cs typeface="Arial"/>
              </a:rPr>
              <a:t>La combinaison de plusieurs sources de données </a:t>
            </a:r>
            <a:r>
              <a:rPr lang="en-GB" sz="1400" b="1" dirty="0">
                <a:solidFill>
                  <a:sysClr val="windowText" lastClr="000000"/>
                </a:solidFill>
                <a:latin typeface="Arial"/>
                <a:cs typeface="Arial"/>
              </a:rPr>
              <a:t>améliore la précision de la planification des transports.</a:t>
            </a:r>
          </a:p>
        </p:txBody>
      </p:sp>
      <p:pic>
        <p:nvPicPr>
          <p:cNvPr id="12" name="Picture 11" descr="A infographic of a city&#10;&#10;AI-generated content may be incorrect.">
            <a:extLst>
              <a:ext uri="{FF2B5EF4-FFF2-40B4-BE49-F238E27FC236}">
                <a16:creationId xmlns:a16="http://schemas.microsoft.com/office/drawing/2014/main" id="{ADF35157-29AC-287F-0F3E-F3EDE9C10E88}"/>
              </a:ext>
            </a:extLst>
          </p:cNvPr>
          <p:cNvPicPr>
            <a:picLocks noChangeAspect="1"/>
          </p:cNvPicPr>
          <p:nvPr/>
        </p:nvPicPr>
        <p:blipFill>
          <a:blip r:embed="rId2" cstate="print">
            <a:extLst>
              <a:ext uri="{28A0092B-C50C-407E-A947-70E740481C1C}">
                <a14:useLocalDpi xmlns:a14="http://schemas.microsoft.com/office/drawing/2010/main" val="0"/>
              </a:ext>
            </a:extLst>
          </a:blip>
          <a:srcRect t="12294"/>
          <a:stretch/>
        </p:blipFill>
        <p:spPr>
          <a:xfrm>
            <a:off x="7295452" y="2091671"/>
            <a:ext cx="4170266" cy="3657600"/>
          </a:xfrm>
          <a:prstGeom prst="rect">
            <a:avLst/>
          </a:prstGeom>
          <a:ln w="3175">
            <a:solidFill>
              <a:schemeClr val="tx1"/>
            </a:solidFill>
          </a:ln>
        </p:spPr>
      </p:pic>
      <p:sp>
        <p:nvSpPr>
          <p:cNvPr id="11" name="Title 10">
            <a:extLst>
              <a:ext uri="{FF2B5EF4-FFF2-40B4-BE49-F238E27FC236}">
                <a16:creationId xmlns:a16="http://schemas.microsoft.com/office/drawing/2014/main" id="{AD9BC5E7-3122-3C23-050D-4AAA13C20197}"/>
              </a:ext>
            </a:extLst>
          </p:cNvPr>
          <p:cNvSpPr>
            <a:spLocks noGrp="1"/>
          </p:cNvSpPr>
          <p:nvPr>
            <p:ph type="title"/>
          </p:nvPr>
        </p:nvSpPr>
        <p:spPr>
          <a:xfrm>
            <a:off x="727199" y="432000"/>
            <a:ext cx="4749773" cy="369332"/>
          </a:xfrm>
        </p:spPr>
        <p:txBody>
          <a:bodyPr/>
          <a:lstStyle/>
          <a:p>
            <a:r>
              <a:rPr lang="en-GB" dirty="0"/>
              <a:t>5. Données sur les transports publics</a:t>
            </a:r>
            <a:endParaRPr lang="LID4096" dirty="0"/>
          </a:p>
        </p:txBody>
      </p:sp>
    </p:spTree>
    <p:extLst>
      <p:ext uri="{BB962C8B-B14F-4D97-AF65-F5344CB8AC3E}">
        <p14:creationId xmlns:p14="http://schemas.microsoft.com/office/powerpoint/2010/main" val="3509478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1A7F3-0165-4788-C8F4-C10D33F4848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468A1A9-665D-FB3C-4293-E579280043CB}"/>
              </a:ext>
            </a:extLst>
          </p:cNvPr>
          <p:cNvSpPr txBox="1"/>
          <p:nvPr/>
        </p:nvSpPr>
        <p:spPr>
          <a:xfrm>
            <a:off x="733424" y="893102"/>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5.4 Applications des données relatives aux transports publics</a:t>
            </a:r>
          </a:p>
        </p:txBody>
      </p:sp>
      <p:sp>
        <p:nvSpPr>
          <p:cNvPr id="5" name="object 3">
            <a:extLst>
              <a:ext uri="{FF2B5EF4-FFF2-40B4-BE49-F238E27FC236}">
                <a16:creationId xmlns:a16="http://schemas.microsoft.com/office/drawing/2014/main" id="{B9D55AC2-2FF3-DC97-83D2-8695D92FC706}"/>
              </a:ext>
            </a:extLst>
          </p:cNvPr>
          <p:cNvSpPr txBox="1"/>
          <p:nvPr/>
        </p:nvSpPr>
        <p:spPr>
          <a:xfrm>
            <a:off x="733424" y="1288562"/>
            <a:ext cx="7131902" cy="1273243"/>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Optimisation et planification des services</a:t>
            </a:r>
          </a:p>
          <a:p>
            <a:pPr marL="266700" defTabSz="1175644" hangingPunct="1">
              <a:lnSpc>
                <a:spcPct val="100000"/>
              </a:lnSpc>
              <a:spcBef>
                <a:spcPts val="129"/>
              </a:spcBef>
            </a:pPr>
            <a:r>
              <a:rPr lang="en-GB" sz="1600" dirty="0">
                <a:solidFill>
                  <a:sysClr val="windowText" lastClr="000000"/>
                </a:solidFill>
                <a:latin typeface="Arial"/>
                <a:cs typeface="Arial"/>
              </a:rPr>
              <a:t>🚌 Aide à déterminer la fréquence des bus/trains en fonction de la demande des passagers.</a:t>
            </a:r>
          </a:p>
          <a:p>
            <a:pPr marL="266700" defTabSz="1175644" hangingPunct="1">
              <a:lnSpc>
                <a:spcPct val="100000"/>
              </a:lnSpc>
              <a:spcBef>
                <a:spcPts val="129"/>
              </a:spcBef>
            </a:pPr>
            <a:r>
              <a:rPr lang="en-GB" sz="1600" dirty="0">
                <a:solidFill>
                  <a:sysClr val="windowText" lastClr="000000"/>
                </a:solidFill>
                <a:latin typeface="Arial"/>
                <a:cs typeface="Arial"/>
              </a:rPr>
              <a:t>📅 Améliore la planification aux heures de pointe en déployant des bus/trains supplémentaires.</a:t>
            </a:r>
          </a:p>
        </p:txBody>
      </p:sp>
      <p:sp>
        <p:nvSpPr>
          <p:cNvPr id="4" name="object 3">
            <a:extLst>
              <a:ext uri="{FF2B5EF4-FFF2-40B4-BE49-F238E27FC236}">
                <a16:creationId xmlns:a16="http://schemas.microsoft.com/office/drawing/2014/main" id="{EF69F7B1-C6B3-2883-3969-039F858BC5D5}"/>
              </a:ext>
            </a:extLst>
          </p:cNvPr>
          <p:cNvSpPr txBox="1"/>
          <p:nvPr/>
        </p:nvSpPr>
        <p:spPr>
          <a:xfrm>
            <a:off x="726282" y="2592310"/>
            <a:ext cx="7139044" cy="102702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Planification et extension des itinéraires</a:t>
            </a:r>
          </a:p>
          <a:p>
            <a:pPr marL="266700" defTabSz="1175644" hangingPunct="1">
              <a:lnSpc>
                <a:spcPct val="100000"/>
              </a:lnSpc>
              <a:spcBef>
                <a:spcPts val="129"/>
              </a:spcBef>
            </a:pPr>
            <a:r>
              <a:rPr lang="en-GB" sz="1600" dirty="0">
                <a:solidFill>
                  <a:sysClr val="windowText" lastClr="000000"/>
                </a:solidFill>
                <a:latin typeface="Arial"/>
                <a:cs typeface="Arial"/>
              </a:rPr>
              <a:t>🌍 Identifie les zones où la couverture des transports publics est faible.</a:t>
            </a:r>
          </a:p>
          <a:p>
            <a:pPr marL="266700" defTabSz="1175644" hangingPunct="1">
              <a:lnSpc>
                <a:spcPct val="100000"/>
              </a:lnSpc>
              <a:spcBef>
                <a:spcPts val="129"/>
              </a:spcBef>
            </a:pPr>
            <a:r>
              <a:rPr lang="en-GB" sz="1600" dirty="0">
                <a:solidFill>
                  <a:sysClr val="windowText" lastClr="000000"/>
                </a:solidFill>
                <a:latin typeface="Arial"/>
                <a:cs typeface="Arial"/>
              </a:rPr>
              <a:t>📊 Aide à planifier de nouveaux itinéraires de bus ou de métro pour les régions mal desservies.</a:t>
            </a:r>
          </a:p>
        </p:txBody>
      </p:sp>
      <p:sp>
        <p:nvSpPr>
          <p:cNvPr id="7" name="object 3">
            <a:extLst>
              <a:ext uri="{FF2B5EF4-FFF2-40B4-BE49-F238E27FC236}">
                <a16:creationId xmlns:a16="http://schemas.microsoft.com/office/drawing/2014/main" id="{B057E3B0-B86D-D418-2F9D-7FD10BD38A4B}"/>
              </a:ext>
            </a:extLst>
          </p:cNvPr>
          <p:cNvSpPr txBox="1"/>
          <p:nvPr/>
        </p:nvSpPr>
        <p:spPr>
          <a:xfrm>
            <a:off x="726282" y="3677074"/>
            <a:ext cx="6984844" cy="102702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Informations en temps réel pour les passagers</a:t>
            </a:r>
          </a:p>
          <a:p>
            <a:pPr marL="266700" defTabSz="1175644" hangingPunct="1">
              <a:lnSpc>
                <a:spcPct val="100000"/>
              </a:lnSpc>
              <a:spcBef>
                <a:spcPts val="129"/>
              </a:spcBef>
            </a:pPr>
            <a:r>
              <a:rPr lang="en-GB" sz="1600" dirty="0">
                <a:solidFill>
                  <a:sysClr val="windowText" lastClr="000000"/>
                </a:solidFill>
                <a:latin typeface="Arial"/>
                <a:cs typeface="Arial"/>
              </a:rPr>
              <a:t>📍 Le suivi par GPS fournit des informations en temps réel sur les heures d'arrivée des trains/bus.</a:t>
            </a:r>
          </a:p>
          <a:p>
            <a:pPr marL="266700" defTabSz="1175644" hangingPunct="1">
              <a:lnSpc>
                <a:spcPct val="100000"/>
              </a:lnSpc>
              <a:spcBef>
                <a:spcPts val="129"/>
              </a:spcBef>
            </a:pPr>
            <a:r>
              <a:rPr lang="en-GB" sz="1600" dirty="0">
                <a:solidFill>
                  <a:sysClr val="windowText" lastClr="000000"/>
                </a:solidFill>
                <a:latin typeface="Arial"/>
                <a:cs typeface="Arial"/>
              </a:rPr>
              <a:t>🔔 Réduit la frustration des passagers en minimisant l'incertitude.</a:t>
            </a:r>
          </a:p>
        </p:txBody>
      </p:sp>
      <p:sp>
        <p:nvSpPr>
          <p:cNvPr id="9" name="object 3">
            <a:extLst>
              <a:ext uri="{FF2B5EF4-FFF2-40B4-BE49-F238E27FC236}">
                <a16:creationId xmlns:a16="http://schemas.microsoft.com/office/drawing/2014/main" id="{29276A74-13F8-809C-9729-57B44746E292}"/>
              </a:ext>
            </a:extLst>
          </p:cNvPr>
          <p:cNvSpPr txBox="1"/>
          <p:nvPr/>
        </p:nvSpPr>
        <p:spPr>
          <a:xfrm>
            <a:off x="726282" y="56832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décisions fondées sur les données permettent de créer des systèmes de transport public efficaces et conviviaux pour les passagers.</a:t>
            </a:r>
          </a:p>
        </p:txBody>
      </p:sp>
      <p:sp>
        <p:nvSpPr>
          <p:cNvPr id="12" name="object 3">
            <a:extLst>
              <a:ext uri="{FF2B5EF4-FFF2-40B4-BE49-F238E27FC236}">
                <a16:creationId xmlns:a16="http://schemas.microsoft.com/office/drawing/2014/main" id="{39FE2FC3-D019-19DB-0323-4BE056B81E33}"/>
              </a:ext>
            </a:extLst>
          </p:cNvPr>
          <p:cNvSpPr txBox="1"/>
          <p:nvPr/>
        </p:nvSpPr>
        <p:spPr>
          <a:xfrm>
            <a:off x="726282" y="4796480"/>
            <a:ext cx="10725152" cy="7808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Amélioration de la satisfaction des passagers</a:t>
            </a:r>
          </a:p>
          <a:p>
            <a:pPr marL="266700" defTabSz="1175644" hangingPunct="1">
              <a:lnSpc>
                <a:spcPct val="100000"/>
              </a:lnSpc>
              <a:spcBef>
                <a:spcPts val="129"/>
              </a:spcBef>
            </a:pPr>
            <a:r>
              <a:rPr lang="en-GB" sz="1600" dirty="0">
                <a:solidFill>
                  <a:sysClr val="windowText" lastClr="000000"/>
                </a:solidFill>
                <a:latin typeface="Arial"/>
                <a:cs typeface="Arial"/>
              </a:rPr>
              <a:t>✔️ Contribue à réduire la surcharge en suivant la densité des passagers.</a:t>
            </a:r>
          </a:p>
          <a:p>
            <a:pPr marL="266700" defTabSz="1175644" hangingPunct="1">
              <a:lnSpc>
                <a:spcPct val="100000"/>
              </a:lnSpc>
              <a:spcBef>
                <a:spcPts val="129"/>
              </a:spcBef>
            </a:pPr>
            <a:r>
              <a:rPr lang="en-GB" sz="1600" dirty="0">
                <a:solidFill>
                  <a:sysClr val="windowText" lastClr="000000"/>
                </a:solidFill>
                <a:latin typeface="Arial"/>
                <a:cs typeface="Arial"/>
              </a:rPr>
              <a:t>✔️ Identifie les retards fréquents et suggère des améliorations opérationnelles.</a:t>
            </a:r>
          </a:p>
        </p:txBody>
      </p:sp>
      <p:pic>
        <p:nvPicPr>
          <p:cNvPr id="14" name="Picture 13" descr="A red car on the road with satellite and a city in the background&#10;&#10;AI-generated content may be incorrect.">
            <a:extLst>
              <a:ext uri="{FF2B5EF4-FFF2-40B4-BE49-F238E27FC236}">
                <a16:creationId xmlns:a16="http://schemas.microsoft.com/office/drawing/2014/main" id="{D4AD3D3B-1D1D-2687-B989-152977ABB6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65326" y="1742802"/>
            <a:ext cx="3600391" cy="3600391"/>
          </a:xfrm>
          <a:prstGeom prst="rect">
            <a:avLst/>
          </a:prstGeom>
        </p:spPr>
      </p:pic>
      <p:sp>
        <p:nvSpPr>
          <p:cNvPr id="11" name="Title 10">
            <a:extLst>
              <a:ext uri="{FF2B5EF4-FFF2-40B4-BE49-F238E27FC236}">
                <a16:creationId xmlns:a16="http://schemas.microsoft.com/office/drawing/2014/main" id="{5F50EF90-8266-5024-FED0-1A93FE1AC27A}"/>
              </a:ext>
            </a:extLst>
          </p:cNvPr>
          <p:cNvSpPr>
            <a:spLocks noGrp="1"/>
          </p:cNvSpPr>
          <p:nvPr>
            <p:ph type="title"/>
          </p:nvPr>
        </p:nvSpPr>
        <p:spPr>
          <a:xfrm>
            <a:off x="727200" y="432000"/>
            <a:ext cx="4693212" cy="369332"/>
          </a:xfrm>
        </p:spPr>
        <p:txBody>
          <a:bodyPr/>
          <a:lstStyle/>
          <a:p>
            <a:r>
              <a:rPr lang="en-GB" dirty="0"/>
              <a:t>5. Données sur les transports publics</a:t>
            </a:r>
            <a:endParaRPr lang="LID4096" dirty="0"/>
          </a:p>
        </p:txBody>
      </p:sp>
    </p:spTree>
    <p:extLst>
      <p:ext uri="{BB962C8B-B14F-4D97-AF65-F5344CB8AC3E}">
        <p14:creationId xmlns:p14="http://schemas.microsoft.com/office/powerpoint/2010/main" val="164259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BDC47-A773-4A34-A1F7-0CA32700DFB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A65C5FE-294F-83E9-7291-F6E04C76EBFA}"/>
              </a:ext>
            </a:extLst>
          </p:cNvPr>
          <p:cNvSpPr txBox="1"/>
          <p:nvPr/>
        </p:nvSpPr>
        <p:spPr>
          <a:xfrm>
            <a:off x="733424" y="1006229"/>
            <a:ext cx="11012374" cy="334313"/>
          </a:xfrm>
          <a:prstGeom prst="rect">
            <a:avLst/>
          </a:prstGeom>
          <a:solidFill>
            <a:srgbClr val="FFFF00"/>
          </a:solidFill>
        </p:spPr>
        <p:txBody>
          <a:bodyPr vert="horz" wrap="square" lIns="0" tIns="36000" rIns="0" bIns="36000" rtlCol="0">
            <a:spAutoFit/>
          </a:bodyPr>
          <a:lstStyle/>
          <a:p>
            <a:pPr>
              <a:lnSpc>
                <a:spcPct val="100000"/>
              </a:lnSpc>
              <a:spcAft>
                <a:spcPts val="800"/>
              </a:spcAft>
            </a:pPr>
            <a:r>
              <a:rPr lang="en-GB" sz="1700" b="1" kern="100" dirty="0">
                <a:effectLst/>
                <a:latin typeface="Arial" panose="020B0604020202020204" pitchFamily="34" charset="0"/>
                <a:ea typeface="Aptos" panose="020B0004020202020204" pitchFamily="34" charset="0"/>
                <a:cs typeface="Arial" panose="020B0604020202020204" pitchFamily="34" charset="0"/>
              </a:rPr>
              <a:t>5.5.1 Étude de cas n° 1 : comment les villes utilisent-elles les données relatives aux transports publics ?</a:t>
            </a:r>
            <a:r>
              <a:rPr lang="en-GB" sz="1700" kern="100" dirty="0">
                <a:effectLst/>
                <a:latin typeface="Arial" panose="020B0604020202020204" pitchFamily="34" charset="0"/>
                <a:ea typeface="Aptos" panose="020B0004020202020204" pitchFamily="34" charset="0"/>
                <a:cs typeface="Arial" panose="020B0604020202020204" pitchFamily="34" charset="0"/>
              </a:rPr>
              <a:t> 🚦 </a:t>
            </a:r>
            <a:endParaRPr lang="en-GB" sz="1700" b="1"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89467E12-1389-00F8-68E9-50036E45F683}"/>
              </a:ext>
            </a:extLst>
          </p:cNvPr>
          <p:cNvSpPr txBox="1"/>
          <p:nvPr/>
        </p:nvSpPr>
        <p:spPr>
          <a:xfrm>
            <a:off x="733424" y="1514807"/>
            <a:ext cx="10725152" cy="231932"/>
          </a:xfrm>
          <a:prstGeom prst="rect">
            <a:avLst/>
          </a:prstGeom>
        </p:spPr>
        <p:txBody>
          <a:bodyPr vert="horz" wrap="square" lIns="0" tIns="16329" rIns="0" bIns="0" rtlCol="0">
            <a:spAutoFit/>
          </a:bodyPr>
          <a:lstStyle/>
          <a:p>
            <a:pPr marL="14400" lvl="0">
              <a:lnSpc>
                <a:spcPct val="100000"/>
              </a:lnSpc>
              <a:spcBef>
                <a:spcPts val="0"/>
              </a:spcBef>
            </a:pPr>
            <a:r>
              <a:rPr lang="en-GB" sz="1400" dirty="0"/>
              <a:t> </a:t>
            </a:r>
          </a:p>
        </p:txBody>
      </p:sp>
      <p:sp>
        <p:nvSpPr>
          <p:cNvPr id="2" name="Title 10">
            <a:extLst>
              <a:ext uri="{FF2B5EF4-FFF2-40B4-BE49-F238E27FC236}">
                <a16:creationId xmlns:a16="http://schemas.microsoft.com/office/drawing/2014/main" id="{7A3C6706-8A6A-673E-2ACA-1FDB9D12E7C6}"/>
              </a:ext>
            </a:extLst>
          </p:cNvPr>
          <p:cNvSpPr>
            <a:spLocks noGrp="1"/>
          </p:cNvSpPr>
          <p:nvPr>
            <p:ph type="title"/>
          </p:nvPr>
        </p:nvSpPr>
        <p:spPr>
          <a:xfrm>
            <a:off x="727199" y="432000"/>
            <a:ext cx="5560479" cy="369332"/>
          </a:xfrm>
        </p:spPr>
        <p:txBody>
          <a:bodyPr/>
          <a:lstStyle/>
          <a:p>
            <a:r>
              <a:rPr lang="en-GB" dirty="0"/>
              <a:t>5. Données relatives aux transports publics</a:t>
            </a:r>
            <a:endParaRPr lang="LID4096" dirty="0"/>
          </a:p>
        </p:txBody>
      </p:sp>
      <p:sp>
        <p:nvSpPr>
          <p:cNvPr id="9" name="object 3">
            <a:extLst>
              <a:ext uri="{FF2B5EF4-FFF2-40B4-BE49-F238E27FC236}">
                <a16:creationId xmlns:a16="http://schemas.microsoft.com/office/drawing/2014/main" id="{4CFACE19-8E17-F264-3D28-AEB920466B51}"/>
              </a:ext>
            </a:extLst>
          </p:cNvPr>
          <p:cNvSpPr txBox="1"/>
          <p:nvPr/>
        </p:nvSpPr>
        <p:spPr>
          <a:xfrm>
            <a:off x="733423" y="1514807"/>
            <a:ext cx="10725151" cy="4299712"/>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Exemple 1 : Métro de Londres (Royaume-Uni)</a:t>
            </a:r>
          </a:p>
          <a:p>
            <a:pPr marL="361950" indent="-346075" defTabSz="1175644" hangingPunct="1">
              <a:lnSpc>
                <a:spcPct val="100000"/>
              </a:lnSpc>
              <a:spcBef>
                <a:spcPts val="129"/>
              </a:spcBef>
            </a:pPr>
            <a:r>
              <a:rPr lang="en-US" sz="1800" dirty="0">
                <a:solidFill>
                  <a:sysClr val="windowText" lastClr="000000"/>
                </a:solidFill>
                <a:latin typeface="Arial"/>
                <a:cs typeface="Arial"/>
              </a:rPr>
              <a:t>1️⃣ Les données des cartes à puce (Oyster Cards) permettent d'analyser les flux quotidiens de passagers.</a:t>
            </a:r>
          </a:p>
          <a:p>
            <a:pPr marL="361950" indent="-346075" defTabSz="1175644" hangingPunct="1">
              <a:lnSpc>
                <a:spcPct val="100000"/>
              </a:lnSpc>
              <a:spcBef>
                <a:spcPts val="129"/>
              </a:spcBef>
            </a:pPr>
            <a:r>
              <a:rPr lang="en-US" sz="1800" dirty="0">
                <a:solidFill>
                  <a:sysClr val="windowText" lastClr="000000"/>
                </a:solidFill>
                <a:latin typeface="Arial"/>
                <a:cs typeface="Arial"/>
              </a:rPr>
              <a:t>2️⃣ Le suivi GPS en temps réel permet d'optimiser la fréquence des trains aux heures de pointe.</a:t>
            </a:r>
          </a:p>
          <a:p>
            <a:pPr marL="361950" indent="-346075" defTabSz="1175644" hangingPunct="1">
              <a:lnSpc>
                <a:spcPct val="100000"/>
              </a:lnSpc>
              <a:spcBef>
                <a:spcPts val="129"/>
              </a:spcBef>
            </a:pPr>
            <a:r>
              <a:rPr lang="en-US" sz="1800" dirty="0">
                <a:solidFill>
                  <a:sysClr val="windowText" lastClr="000000"/>
                </a:solidFill>
                <a:latin typeface="Arial"/>
                <a:cs typeface="Arial"/>
              </a:rPr>
              <a:t>3️⃣ Les commentaires des passagers permettent de repenser les stations et d'améliorer la signalisation.</a:t>
            </a:r>
          </a:p>
          <a:p>
            <a:pPr marL="361950" indent="-346075" defTabSz="1175644" hangingPunct="1">
              <a:lnSpc>
                <a:spcPct val="100000"/>
              </a:lnSpc>
              <a:spcBef>
                <a:spcPts val="129"/>
              </a:spcBef>
            </a:pPr>
            <a:endParaRPr lang="en-US" sz="1800" dirty="0">
              <a:solidFill>
                <a:sysClr val="windowText" lastClr="000000"/>
              </a:solidFill>
              <a:latin typeface="Arial"/>
              <a:cs typeface="Arial"/>
            </a:endParaRPr>
          </a:p>
          <a:p>
            <a:pPr defTabSz="1175644" hangingPunct="1">
              <a:lnSpc>
                <a:spcPct val="100000"/>
              </a:lnSpc>
              <a:spcBef>
                <a:spcPts val="129"/>
              </a:spcBef>
            </a:pPr>
            <a:r>
              <a:rPr lang="en-GB" sz="1800" dirty="0">
                <a:solidFill>
                  <a:sysClr val="windowText" lastClr="000000"/>
                </a:solidFill>
                <a:latin typeface="Arial"/>
                <a:cs typeface="Arial"/>
              </a:rPr>
              <a:t>Le métro de Londres utilise les données relatives aux transports publics pour assurer le bon fonctionnement de l'un des réseaux de métro les plus fréquentés au monde. </a:t>
            </a:r>
          </a:p>
          <a:p>
            <a:pPr defTabSz="1175644" hangingPunct="1">
              <a:lnSpc>
                <a:spcPct val="100000"/>
              </a:lnSpc>
              <a:spcBef>
                <a:spcPts val="129"/>
              </a:spcBef>
            </a:pPr>
            <a:endParaRPr lang="en-GB" sz="1800" dirty="0">
              <a:solidFill>
                <a:sysClr val="windowText" lastClr="000000"/>
              </a:solidFill>
              <a:latin typeface="Arial"/>
              <a:cs typeface="Arial"/>
            </a:endParaRPr>
          </a:p>
          <a:p>
            <a:pPr defTabSz="1175644" hangingPunct="1">
              <a:lnSpc>
                <a:spcPct val="100000"/>
              </a:lnSpc>
              <a:spcBef>
                <a:spcPts val="129"/>
              </a:spcBef>
            </a:pPr>
            <a:r>
              <a:rPr lang="en-GB" sz="1800" dirty="0">
                <a:solidFill>
                  <a:sysClr val="windowText" lastClr="000000"/>
                </a:solidFill>
                <a:latin typeface="Arial"/>
                <a:cs typeface="Arial"/>
              </a:rPr>
              <a:t>Les données des cartes à puce révèlent comment les passagers se déplacent sur le réseau, ce qui aide les planificateurs à ajuster les services pendant les heures de pointe. </a:t>
            </a:r>
          </a:p>
          <a:p>
            <a:pPr defTabSz="1175644" hangingPunct="1">
              <a:lnSpc>
                <a:spcPct val="100000"/>
              </a:lnSpc>
              <a:spcBef>
                <a:spcPts val="129"/>
              </a:spcBef>
            </a:pPr>
            <a:endParaRPr lang="en-GB" sz="1800" dirty="0">
              <a:solidFill>
                <a:sysClr val="windowText" lastClr="000000"/>
              </a:solidFill>
              <a:latin typeface="Arial"/>
              <a:cs typeface="Arial"/>
            </a:endParaRPr>
          </a:p>
          <a:p>
            <a:pPr defTabSz="1175644" hangingPunct="1">
              <a:lnSpc>
                <a:spcPct val="100000"/>
              </a:lnSpc>
              <a:spcBef>
                <a:spcPts val="129"/>
              </a:spcBef>
            </a:pPr>
            <a:r>
              <a:rPr lang="en-GB" sz="1800" dirty="0">
                <a:solidFill>
                  <a:sysClr val="windowText" lastClr="000000"/>
                </a:solidFill>
                <a:latin typeface="Arial"/>
                <a:cs typeface="Arial"/>
              </a:rPr>
              <a:t>Les données GPS en temps réel permettent de prendre rapidement des décisions concernant la fréquence des trains, tandis que les commentaires des passagers sont utilisés pour améliorer l'aménagement des stations et la communication. Dans l'ensemble, les données aident Londres à réduire les retards et à offrir une expérience de voyage plus confortable.</a:t>
            </a:r>
            <a:endParaRPr lang="en-US" sz="1800" dirty="0">
              <a:solidFill>
                <a:sysClr val="windowText" lastClr="000000"/>
              </a:solidFill>
              <a:latin typeface="Arial"/>
              <a:cs typeface="Arial"/>
            </a:endParaRPr>
          </a:p>
          <a:p>
            <a:pPr marL="361950" indent="-346075" defTabSz="1175644" hangingPunct="1">
              <a:lnSpc>
                <a:spcPct val="100000"/>
              </a:lnSpc>
              <a:spcBef>
                <a:spcPts val="129"/>
              </a:spcBef>
            </a:pP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525387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4C5EE-F71F-A8E9-D912-6CABBC8B2C0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F330AB7-5B22-5171-0339-30E46C062FF3}"/>
              </a:ext>
            </a:extLst>
          </p:cNvPr>
          <p:cNvSpPr txBox="1"/>
          <p:nvPr/>
        </p:nvSpPr>
        <p:spPr>
          <a:xfrm>
            <a:off x="733424" y="1025080"/>
            <a:ext cx="11031228" cy="334313"/>
          </a:xfrm>
          <a:prstGeom prst="rect">
            <a:avLst/>
          </a:prstGeom>
          <a:solidFill>
            <a:srgbClr val="FFFF00"/>
          </a:solidFill>
        </p:spPr>
        <p:txBody>
          <a:bodyPr vert="horz" wrap="square" lIns="0" tIns="36000" rIns="0" bIns="36000" rtlCol="0">
            <a:spAutoFit/>
          </a:bodyPr>
          <a:lstStyle/>
          <a:p>
            <a:pPr>
              <a:lnSpc>
                <a:spcPct val="100000"/>
              </a:lnSpc>
              <a:spcAft>
                <a:spcPts val="800"/>
              </a:spcAft>
            </a:pPr>
            <a:r>
              <a:rPr lang="en-GB" sz="1700" b="1" kern="100" dirty="0">
                <a:effectLst/>
                <a:latin typeface="Arial" panose="020B0604020202020204" pitchFamily="34" charset="0"/>
                <a:ea typeface="Aptos" panose="020B0004020202020204" pitchFamily="34" charset="0"/>
                <a:cs typeface="Arial" panose="020B0604020202020204" pitchFamily="34" charset="0"/>
              </a:rPr>
              <a:t>5.5.2 Étude de cas n° 2 : comment les villes utilisent-elles les données relatives aux transports publics ?</a:t>
            </a:r>
            <a:r>
              <a:rPr lang="en-GB" sz="1700" kern="100" dirty="0">
                <a:effectLst/>
                <a:latin typeface="Arial" panose="020B0604020202020204" pitchFamily="34" charset="0"/>
                <a:ea typeface="Aptos" panose="020B0004020202020204" pitchFamily="34" charset="0"/>
                <a:cs typeface="Arial" panose="020B0604020202020204" pitchFamily="34" charset="0"/>
              </a:rPr>
              <a:t> 🚦 </a:t>
            </a:r>
            <a:endParaRPr lang="en-GB" sz="1700" b="1"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06CA46D2-8D47-977B-08B0-33B653A773CD}"/>
              </a:ext>
            </a:extLst>
          </p:cNvPr>
          <p:cNvSpPr txBox="1"/>
          <p:nvPr/>
        </p:nvSpPr>
        <p:spPr>
          <a:xfrm>
            <a:off x="733424" y="1514807"/>
            <a:ext cx="10725152" cy="231932"/>
          </a:xfrm>
          <a:prstGeom prst="rect">
            <a:avLst/>
          </a:prstGeom>
        </p:spPr>
        <p:txBody>
          <a:bodyPr vert="horz" wrap="square" lIns="0" tIns="16329" rIns="0" bIns="0" rtlCol="0">
            <a:spAutoFit/>
          </a:bodyPr>
          <a:lstStyle/>
          <a:p>
            <a:pPr marL="14400" lvl="0">
              <a:lnSpc>
                <a:spcPct val="100000"/>
              </a:lnSpc>
              <a:spcBef>
                <a:spcPts val="0"/>
              </a:spcBef>
            </a:pPr>
            <a:r>
              <a:rPr lang="en-GB" sz="1400" dirty="0"/>
              <a:t> </a:t>
            </a:r>
          </a:p>
        </p:txBody>
      </p:sp>
      <p:sp>
        <p:nvSpPr>
          <p:cNvPr id="2" name="Title 10">
            <a:extLst>
              <a:ext uri="{FF2B5EF4-FFF2-40B4-BE49-F238E27FC236}">
                <a16:creationId xmlns:a16="http://schemas.microsoft.com/office/drawing/2014/main" id="{14076594-25B9-B7BA-5C79-10B911C4A8A8}"/>
              </a:ext>
            </a:extLst>
          </p:cNvPr>
          <p:cNvSpPr>
            <a:spLocks noGrp="1"/>
          </p:cNvSpPr>
          <p:nvPr>
            <p:ph type="title"/>
          </p:nvPr>
        </p:nvSpPr>
        <p:spPr>
          <a:xfrm>
            <a:off x="727200" y="432000"/>
            <a:ext cx="5598186" cy="369332"/>
          </a:xfrm>
        </p:spPr>
        <p:txBody>
          <a:bodyPr/>
          <a:lstStyle/>
          <a:p>
            <a:r>
              <a:rPr lang="en-GB" dirty="0"/>
              <a:t>5. Données relatives aux transports publics</a:t>
            </a:r>
            <a:endParaRPr lang="LID4096" dirty="0"/>
          </a:p>
        </p:txBody>
      </p:sp>
      <p:sp>
        <p:nvSpPr>
          <p:cNvPr id="9" name="object 3">
            <a:extLst>
              <a:ext uri="{FF2B5EF4-FFF2-40B4-BE49-F238E27FC236}">
                <a16:creationId xmlns:a16="http://schemas.microsoft.com/office/drawing/2014/main" id="{15487014-D295-2E41-FB18-58FF95EDF515}"/>
              </a:ext>
            </a:extLst>
          </p:cNvPr>
          <p:cNvSpPr txBox="1"/>
          <p:nvPr/>
        </p:nvSpPr>
        <p:spPr>
          <a:xfrm>
            <a:off x="733424" y="1514807"/>
            <a:ext cx="10732294" cy="4009889"/>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Exemple 2 : le système de transport intelligent de Singapour</a:t>
            </a:r>
          </a:p>
          <a:p>
            <a:pPr marL="361950" indent="-346075" defTabSz="1175644" hangingPunct="1">
              <a:lnSpc>
                <a:spcPct val="100000"/>
              </a:lnSpc>
              <a:spcBef>
                <a:spcPts val="129"/>
              </a:spcBef>
            </a:pPr>
            <a:r>
              <a:rPr lang="en-GB" sz="1800" dirty="0">
                <a:solidFill>
                  <a:sysClr val="windowText" lastClr="000000"/>
                </a:solidFill>
                <a:latin typeface="Arial"/>
                <a:cs typeface="Arial"/>
              </a:rPr>
              <a:t>1️⃣ La répartition des bus basée sur l'IA permet de prévoir la demande et d'éviter la surcharge.</a:t>
            </a:r>
          </a:p>
          <a:p>
            <a:pPr marL="361950" indent="-346075" defTabSz="1175644" hangingPunct="1">
              <a:lnSpc>
                <a:spcPct val="100000"/>
              </a:lnSpc>
              <a:spcBef>
                <a:spcPts val="129"/>
              </a:spcBef>
            </a:pPr>
            <a:r>
              <a:rPr lang="en-GB" sz="1800" dirty="0">
                <a:solidFill>
                  <a:sysClr val="windowText" lastClr="000000"/>
                </a:solidFill>
                <a:latin typeface="Arial"/>
                <a:cs typeface="Arial"/>
              </a:rPr>
              <a:t>2️⃣ Le paiement sans espèces accélère l'embarquement et réduit les retards.</a:t>
            </a:r>
          </a:p>
          <a:p>
            <a:pPr marL="361950" indent="-346075" defTabSz="1175644" hangingPunct="1">
              <a:lnSpc>
                <a:spcPct val="100000"/>
              </a:lnSpc>
              <a:spcBef>
                <a:spcPts val="129"/>
              </a:spcBef>
            </a:pPr>
            <a:endParaRPr lang="en-GB" sz="1800" dirty="0">
              <a:solidFill>
                <a:sysClr val="windowText" lastClr="000000"/>
              </a:solidFill>
              <a:latin typeface="Arial"/>
              <a:cs typeface="Arial"/>
            </a:endParaRPr>
          </a:p>
          <a:p>
            <a:pPr indent="15875" defTabSz="1175644" hangingPunct="1">
              <a:lnSpc>
                <a:spcPct val="100000"/>
              </a:lnSpc>
              <a:spcBef>
                <a:spcPts val="129"/>
              </a:spcBef>
            </a:pPr>
            <a:r>
              <a:rPr lang="en-GB" sz="1800" dirty="0">
                <a:solidFill>
                  <a:sysClr val="windowText" lastClr="000000"/>
                </a:solidFill>
                <a:latin typeface="Arial"/>
                <a:cs typeface="Arial"/>
              </a:rPr>
              <a:t>Le métro de Londres utilise les données relatives aux transports publics pour assurer le bon fonctionnement de l'un des réseaux de métro les plus fréquentés au monde. </a:t>
            </a:r>
          </a:p>
          <a:p>
            <a:pPr indent="15875" defTabSz="1175644" hangingPunct="1">
              <a:lnSpc>
                <a:spcPct val="100000"/>
              </a:lnSpc>
              <a:spcBef>
                <a:spcPts val="129"/>
              </a:spcBef>
            </a:pPr>
            <a:endParaRPr lang="en-GB" sz="1800" dirty="0">
              <a:solidFill>
                <a:sysClr val="windowText" lastClr="000000"/>
              </a:solidFill>
              <a:latin typeface="Arial"/>
              <a:cs typeface="Arial"/>
            </a:endParaRPr>
          </a:p>
          <a:p>
            <a:pPr indent="15875" defTabSz="1175644" hangingPunct="1">
              <a:lnSpc>
                <a:spcPct val="100000"/>
              </a:lnSpc>
              <a:spcBef>
                <a:spcPts val="129"/>
              </a:spcBef>
            </a:pPr>
            <a:r>
              <a:rPr lang="en-GB" sz="1800" dirty="0">
                <a:solidFill>
                  <a:sysClr val="windowText" lastClr="000000"/>
                </a:solidFill>
                <a:latin typeface="Arial"/>
                <a:cs typeface="Arial"/>
              </a:rPr>
              <a:t>Les données des cartes à puce révèlent comment les passagers se déplacent sur le réseau, ce qui aide les planificateurs à ajuster les services pendant les heures de pointe. </a:t>
            </a:r>
          </a:p>
          <a:p>
            <a:pPr indent="15875" defTabSz="1175644" hangingPunct="1">
              <a:lnSpc>
                <a:spcPct val="100000"/>
              </a:lnSpc>
              <a:spcBef>
                <a:spcPts val="129"/>
              </a:spcBef>
            </a:pPr>
            <a:endParaRPr lang="en-GB" sz="1800" dirty="0">
              <a:solidFill>
                <a:sysClr val="windowText" lastClr="000000"/>
              </a:solidFill>
              <a:latin typeface="Arial"/>
              <a:cs typeface="Arial"/>
            </a:endParaRPr>
          </a:p>
          <a:p>
            <a:pPr indent="15875" defTabSz="1175644" hangingPunct="1">
              <a:lnSpc>
                <a:spcPct val="100000"/>
              </a:lnSpc>
              <a:spcBef>
                <a:spcPts val="129"/>
              </a:spcBef>
            </a:pPr>
            <a:r>
              <a:rPr lang="en-GB" sz="1800" dirty="0">
                <a:solidFill>
                  <a:sysClr val="windowText" lastClr="000000"/>
                </a:solidFill>
                <a:latin typeface="Arial"/>
                <a:cs typeface="Arial"/>
              </a:rPr>
              <a:t>Les données GPS en temps réel permettent de prendre rapidement des décisions concernant la fréquence des trains, tandis que les commentaires des passagers sont utilisés pour améliorer l'aménagement des stations et la communication. Dans l'ensemble, les données aident Londres à réduire les retards et à offrir une expérience de voyage plus confortable.</a:t>
            </a:r>
          </a:p>
          <a:p>
            <a:pPr marL="361950" indent="-346075" defTabSz="1175644" hangingPunct="1">
              <a:lnSpc>
                <a:spcPct val="100000"/>
              </a:lnSpc>
              <a:spcBef>
                <a:spcPts val="129"/>
              </a:spcBef>
            </a:pP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179660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8573C-3518-CA14-5A40-23CF86381F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AB8F8D-6E89-B945-2830-9189A766AA4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a:t>
            </a:r>
            <a:r>
              <a:rPr lang="en-US" sz="3200" b="1" dirty="0">
                <a:solidFill>
                  <a:prstClr val="white"/>
                </a:solidFill>
                <a:latin typeface="Calibri"/>
              </a:rPr>
              <a:t> 06 </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Données environnementales</a:t>
            </a:r>
          </a:p>
        </p:txBody>
      </p:sp>
    </p:spTree>
    <p:extLst>
      <p:ext uri="{BB962C8B-B14F-4D97-AF65-F5344CB8AC3E}">
        <p14:creationId xmlns:p14="http://schemas.microsoft.com/office/powerpoint/2010/main" val="1262064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86AFE-B10E-9AA1-142E-B8879AE489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CB7113B-F018-3B08-F0FB-FF4E7782A8CC}"/>
              </a:ext>
            </a:extLst>
          </p:cNvPr>
          <p:cNvSpPr txBox="1"/>
          <p:nvPr/>
        </p:nvSpPr>
        <p:spPr>
          <a:xfrm>
            <a:off x="733424" y="85539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6.1 Qu'est-ce que les données </a:t>
            </a:r>
            <a:r>
              <a:rPr lang="en-GB" sz="1800" b="1" dirty="0" err="1">
                <a:solidFill>
                  <a:sysClr val="windowText" lastClr="000000"/>
                </a:solidFill>
                <a:latin typeface="Arial"/>
                <a:cs typeface="Arial"/>
              </a:rPr>
              <a:t>environnementales</a:t>
            </a:r>
            <a:r>
              <a:rPr lang="en-GB" sz="1800" b="1" dirty="0">
                <a:solidFill>
                  <a:sysClr val="windowText" lastClr="000000"/>
                </a:solidFill>
                <a:latin typeface="Arial"/>
                <a:cs typeface="Arial"/>
              </a:rPr>
              <a:t> ?</a:t>
            </a:r>
          </a:p>
        </p:txBody>
      </p:sp>
      <p:sp>
        <p:nvSpPr>
          <p:cNvPr id="5" name="object 3">
            <a:extLst>
              <a:ext uri="{FF2B5EF4-FFF2-40B4-BE49-F238E27FC236}">
                <a16:creationId xmlns:a16="http://schemas.microsoft.com/office/drawing/2014/main" id="{C04AA532-7E32-88AB-6FBE-4B49431DD594}"/>
              </a:ext>
            </a:extLst>
          </p:cNvPr>
          <p:cNvSpPr txBox="1"/>
          <p:nvPr/>
        </p:nvSpPr>
        <p:spPr>
          <a:xfrm>
            <a:off x="748800" y="1257472"/>
            <a:ext cx="10732295" cy="1337363"/>
          </a:xfrm>
          <a:prstGeom prst="rect">
            <a:avLst/>
          </a:prstGeom>
        </p:spPr>
        <p:txBody>
          <a:bodyPr vert="horz" wrap="square" lIns="0" tIns="16329" rIns="0" bIns="0" rtlCol="0">
            <a:spAutoFit/>
          </a:bodyPr>
          <a:lstStyle/>
          <a:p>
            <a:pPr marL="361950" lvl="4" indent="-352425" defTabSz="1175644" hangingPunct="1">
              <a:lnSpc>
                <a:spcPct val="100000"/>
              </a:lnSpc>
              <a:spcBef>
                <a:spcPts val="129"/>
              </a:spcBef>
            </a:pPr>
            <a:r>
              <a:rPr lang="en-US" sz="1700" dirty="0">
                <a:solidFill>
                  <a:sysClr val="windowText" lastClr="000000"/>
                </a:solidFill>
                <a:latin typeface="Arial"/>
                <a:cs typeface="Arial"/>
              </a:rPr>
              <a:t>✅ </a:t>
            </a:r>
            <a:r>
              <a:rPr lang="en-GB" sz="1700" dirty="0">
                <a:solidFill>
                  <a:sysClr val="windowText" lastClr="000000"/>
                </a:solidFill>
                <a:latin typeface="Arial"/>
                <a:cs typeface="Arial"/>
              </a:rPr>
              <a:t>Les données environnementales désignent </a:t>
            </a:r>
            <a:r>
              <a:rPr lang="en-GB" sz="1700" b="1" dirty="0">
                <a:solidFill>
                  <a:sysClr val="windowText" lastClr="000000"/>
                </a:solidFill>
                <a:latin typeface="Arial"/>
                <a:cs typeface="Arial"/>
              </a:rPr>
              <a:t>les informations collectées sur la qualité de l'air, la pollution sonore et la consommation d'énergie </a:t>
            </a:r>
            <a:r>
              <a:rPr lang="en-GB" sz="1700" dirty="0">
                <a:solidFill>
                  <a:sysClr val="windowText" lastClr="000000"/>
                </a:solidFill>
                <a:latin typeface="Arial"/>
                <a:cs typeface="Arial"/>
              </a:rPr>
              <a:t>afin de comprendre l'impact des systèmes de transport sur l'environnement.</a:t>
            </a:r>
          </a:p>
          <a:p>
            <a:pPr marL="361950" lvl="4" indent="-352425" defTabSz="1175644" hangingPunct="1">
              <a:lnSpc>
                <a:spcPct val="100000"/>
              </a:lnSpc>
              <a:spcBef>
                <a:spcPts val="129"/>
              </a:spcBef>
            </a:pPr>
            <a:r>
              <a:rPr lang="en-US" sz="1700" dirty="0">
                <a:solidFill>
                  <a:sysClr val="windowText" lastClr="000000"/>
                </a:solidFill>
                <a:latin typeface="Arial"/>
                <a:cs typeface="Arial"/>
              </a:rPr>
              <a:t>✅ </a:t>
            </a:r>
            <a:r>
              <a:rPr lang="en-GB" sz="1700" dirty="0">
                <a:solidFill>
                  <a:sysClr val="windowText" lastClr="000000"/>
                </a:solidFill>
                <a:latin typeface="Arial"/>
                <a:cs typeface="Arial"/>
              </a:rPr>
              <a:t>Elles contribuent à </a:t>
            </a:r>
            <a:r>
              <a:rPr lang="en-GB" sz="1700" b="1" dirty="0">
                <a:solidFill>
                  <a:sysClr val="windowText" lastClr="000000"/>
                </a:solidFill>
                <a:latin typeface="Arial"/>
                <a:cs typeface="Arial"/>
              </a:rPr>
              <a:t>réduire la pollution, </a:t>
            </a:r>
            <a:r>
              <a:rPr lang="en-GB" sz="1700" dirty="0">
                <a:solidFill>
                  <a:sysClr val="windowText" lastClr="000000"/>
                </a:solidFill>
                <a:latin typeface="Arial"/>
                <a:cs typeface="Arial"/>
              </a:rPr>
              <a:t>à </a:t>
            </a:r>
            <a:r>
              <a:rPr lang="en-GB" sz="1700" b="1" dirty="0">
                <a:solidFill>
                  <a:sysClr val="windowText" lastClr="000000"/>
                </a:solidFill>
                <a:latin typeface="Arial"/>
                <a:cs typeface="Arial"/>
              </a:rPr>
              <a:t>promouvoir la durabilité et </a:t>
            </a:r>
            <a:r>
              <a:rPr lang="en-GB" sz="1700" dirty="0">
                <a:solidFill>
                  <a:sysClr val="windowText" lastClr="000000"/>
                </a:solidFill>
                <a:latin typeface="Arial"/>
                <a:cs typeface="Arial"/>
              </a:rPr>
              <a:t>à </a:t>
            </a:r>
            <a:r>
              <a:rPr lang="en-GB" sz="1700" b="1" dirty="0">
                <a:solidFill>
                  <a:sysClr val="windowText" lastClr="000000"/>
                </a:solidFill>
                <a:latin typeface="Arial"/>
                <a:cs typeface="Arial"/>
              </a:rPr>
              <a:t>élaborer des politiques de transport plus écologiques.</a:t>
            </a:r>
          </a:p>
        </p:txBody>
      </p:sp>
      <p:sp>
        <p:nvSpPr>
          <p:cNvPr id="4" name="object 3">
            <a:extLst>
              <a:ext uri="{FF2B5EF4-FFF2-40B4-BE49-F238E27FC236}">
                <a16:creationId xmlns:a16="http://schemas.microsoft.com/office/drawing/2014/main" id="{E126955F-D597-8ADE-2B0F-353E04ECDE5E}"/>
              </a:ext>
            </a:extLst>
          </p:cNvPr>
          <p:cNvSpPr txBox="1"/>
          <p:nvPr/>
        </p:nvSpPr>
        <p:spPr>
          <a:xfrm>
            <a:off x="748335" y="2705433"/>
            <a:ext cx="3116513"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Pourquoi sont-elles importantes ?</a:t>
            </a:r>
          </a:p>
        </p:txBody>
      </p:sp>
      <p:sp>
        <p:nvSpPr>
          <p:cNvPr id="7" name="object 3">
            <a:extLst>
              <a:ext uri="{FF2B5EF4-FFF2-40B4-BE49-F238E27FC236}">
                <a16:creationId xmlns:a16="http://schemas.microsoft.com/office/drawing/2014/main" id="{66523148-CCCD-93FE-F131-5973ADA9F6E3}"/>
              </a:ext>
            </a:extLst>
          </p:cNvPr>
          <p:cNvSpPr txBox="1"/>
          <p:nvPr/>
        </p:nvSpPr>
        <p:spPr>
          <a:xfrm>
            <a:off x="726282" y="2943385"/>
            <a:ext cx="10725152" cy="259312"/>
          </a:xfrm>
          <a:prstGeom prst="rect">
            <a:avLst/>
          </a:prstGeom>
        </p:spPr>
        <p:txBody>
          <a:bodyPr vert="horz" wrap="square" lIns="0" tIns="16329" rIns="0" bIns="0" rtlCol="0">
            <a:spAutoFit/>
          </a:bodyPr>
          <a:lstStyle/>
          <a:p>
            <a:pPr marL="266700" defTabSz="1175644" hangingPunct="1">
              <a:lnSpc>
                <a:spcPct val="150000"/>
              </a:lnSpc>
              <a:spcBef>
                <a:spcPts val="129"/>
              </a:spcBef>
            </a:pPr>
            <a:r>
              <a:rPr lang="en-GB" sz="1200" dirty="0">
                <a:solidFill>
                  <a:sysClr val="windowText" lastClr="000000"/>
                </a:solidFill>
                <a:latin typeface="Arial"/>
                <a:cs typeface="Arial"/>
              </a:rPr>
              <a:t> </a:t>
            </a:r>
          </a:p>
        </p:txBody>
      </p:sp>
      <p:sp>
        <p:nvSpPr>
          <p:cNvPr id="9" name="Freeform: Shape 8">
            <a:extLst>
              <a:ext uri="{FF2B5EF4-FFF2-40B4-BE49-F238E27FC236}">
                <a16:creationId xmlns:a16="http://schemas.microsoft.com/office/drawing/2014/main" id="{8BB5CB13-6288-5F47-076C-58E6879D871D}"/>
              </a:ext>
            </a:extLst>
          </p:cNvPr>
          <p:cNvSpPr/>
          <p:nvPr/>
        </p:nvSpPr>
        <p:spPr>
          <a:xfrm>
            <a:off x="3758080" y="2705433"/>
            <a:ext cx="1911628" cy="944591"/>
          </a:xfrm>
          <a:custGeom>
            <a:avLst/>
            <a:gdLst>
              <a:gd name="connsiteX0" fmla="*/ 0 w 1911628"/>
              <a:gd name="connsiteY0" fmla="*/ 944592 h 944591"/>
              <a:gd name="connsiteX1" fmla="*/ 45419 w 1911628"/>
              <a:gd name="connsiteY1" fmla="*/ 944592 h 944591"/>
              <a:gd name="connsiteX2" fmla="*/ 200769 w 1911628"/>
              <a:gd name="connsiteY2" fmla="*/ 789242 h 944591"/>
              <a:gd name="connsiteX3" fmla="*/ 200769 w 1911628"/>
              <a:gd name="connsiteY3" fmla="*/ 155350 h 944591"/>
              <a:gd name="connsiteX4" fmla="*/ 356119 w 1911628"/>
              <a:gd name="connsiteY4" fmla="*/ 0 h 944591"/>
              <a:gd name="connsiteX5" fmla="*/ 1756279 w 1911628"/>
              <a:gd name="connsiteY5" fmla="*/ 0 h 944591"/>
              <a:gd name="connsiteX6" fmla="*/ 1911629 w 1911628"/>
              <a:gd name="connsiteY6" fmla="*/ 155350 h 944591"/>
              <a:gd name="connsiteX7" fmla="*/ 1911629 w 1911628"/>
              <a:gd name="connsiteY7" fmla="*/ 391727 h 94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628" h="944591">
                <a:moveTo>
                  <a:pt x="0" y="944592"/>
                </a:moveTo>
                <a:lnTo>
                  <a:pt x="45419" y="944592"/>
                </a:lnTo>
                <a:cubicBezTo>
                  <a:pt x="131211" y="944592"/>
                  <a:pt x="200769" y="875034"/>
                  <a:pt x="200769" y="789242"/>
                </a:cubicBezTo>
                <a:lnTo>
                  <a:pt x="200769" y="155350"/>
                </a:lnTo>
                <a:cubicBezTo>
                  <a:pt x="200769" y="69558"/>
                  <a:pt x="270327" y="0"/>
                  <a:pt x="356119" y="0"/>
                </a:cubicBezTo>
                <a:lnTo>
                  <a:pt x="1756279" y="0"/>
                </a:lnTo>
                <a:cubicBezTo>
                  <a:pt x="1842071" y="0"/>
                  <a:pt x="1911629" y="69558"/>
                  <a:pt x="1911629" y="155350"/>
                </a:cubicBezTo>
                <a:lnTo>
                  <a:pt x="1911629" y="391727"/>
                </a:lnTo>
              </a:path>
            </a:pathLst>
          </a:custGeom>
          <a:noFill/>
          <a:ln w="127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0" name="Freeform: Shape 9">
            <a:extLst>
              <a:ext uri="{FF2B5EF4-FFF2-40B4-BE49-F238E27FC236}">
                <a16:creationId xmlns:a16="http://schemas.microsoft.com/office/drawing/2014/main" id="{8DFB7721-F832-FB07-D24B-5727B0A6E847}"/>
              </a:ext>
            </a:extLst>
          </p:cNvPr>
          <p:cNvSpPr/>
          <p:nvPr/>
        </p:nvSpPr>
        <p:spPr>
          <a:xfrm>
            <a:off x="6530061" y="2705433"/>
            <a:ext cx="1911628" cy="944591"/>
          </a:xfrm>
          <a:custGeom>
            <a:avLst/>
            <a:gdLst>
              <a:gd name="connsiteX0" fmla="*/ 1911628 w 1911628"/>
              <a:gd name="connsiteY0" fmla="*/ 944592 h 944591"/>
              <a:gd name="connsiteX1" fmla="*/ 1866210 w 1911628"/>
              <a:gd name="connsiteY1" fmla="*/ 944592 h 944591"/>
              <a:gd name="connsiteX2" fmla="*/ 1710860 w 1911628"/>
              <a:gd name="connsiteY2" fmla="*/ 789242 h 944591"/>
              <a:gd name="connsiteX3" fmla="*/ 1710860 w 1911628"/>
              <a:gd name="connsiteY3" fmla="*/ 155350 h 944591"/>
              <a:gd name="connsiteX4" fmla="*/ 1555510 w 1911628"/>
              <a:gd name="connsiteY4" fmla="*/ 0 h 944591"/>
              <a:gd name="connsiteX5" fmla="*/ 155350 w 1911628"/>
              <a:gd name="connsiteY5" fmla="*/ 0 h 944591"/>
              <a:gd name="connsiteX6" fmla="*/ 0 w 1911628"/>
              <a:gd name="connsiteY6" fmla="*/ 155350 h 944591"/>
              <a:gd name="connsiteX7" fmla="*/ 0 w 1911628"/>
              <a:gd name="connsiteY7" fmla="*/ 391727 h 94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628" h="944591">
                <a:moveTo>
                  <a:pt x="1911628" y="944592"/>
                </a:moveTo>
                <a:lnTo>
                  <a:pt x="1866210" y="944592"/>
                </a:lnTo>
                <a:cubicBezTo>
                  <a:pt x="1780418" y="944592"/>
                  <a:pt x="1710860" y="875034"/>
                  <a:pt x="1710860" y="789242"/>
                </a:cubicBezTo>
                <a:lnTo>
                  <a:pt x="1710860" y="155350"/>
                </a:lnTo>
                <a:cubicBezTo>
                  <a:pt x="1710860" y="69558"/>
                  <a:pt x="1641302" y="0"/>
                  <a:pt x="1555510" y="0"/>
                </a:cubicBezTo>
                <a:lnTo>
                  <a:pt x="155350" y="0"/>
                </a:lnTo>
                <a:cubicBezTo>
                  <a:pt x="69558" y="0"/>
                  <a:pt x="0" y="69558"/>
                  <a:pt x="0" y="155350"/>
                </a:cubicBezTo>
                <a:lnTo>
                  <a:pt x="0" y="391727"/>
                </a:lnTo>
              </a:path>
            </a:pathLst>
          </a:custGeom>
          <a:noFill/>
          <a:ln w="127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1" name="Freeform: Shape 10">
            <a:extLst>
              <a:ext uri="{FF2B5EF4-FFF2-40B4-BE49-F238E27FC236}">
                <a16:creationId xmlns:a16="http://schemas.microsoft.com/office/drawing/2014/main" id="{408FE1B9-0980-F44E-5E6B-A26417AE0401}"/>
              </a:ext>
            </a:extLst>
          </p:cNvPr>
          <p:cNvSpPr/>
          <p:nvPr/>
        </p:nvSpPr>
        <p:spPr>
          <a:xfrm>
            <a:off x="6528403" y="4768105"/>
            <a:ext cx="1911628" cy="944591"/>
          </a:xfrm>
          <a:custGeom>
            <a:avLst/>
            <a:gdLst>
              <a:gd name="connsiteX0" fmla="*/ 1911628 w 1911628"/>
              <a:gd name="connsiteY0" fmla="*/ 0 h 944591"/>
              <a:gd name="connsiteX1" fmla="*/ 1866210 w 1911628"/>
              <a:gd name="connsiteY1" fmla="*/ 0 h 944591"/>
              <a:gd name="connsiteX2" fmla="*/ 1710860 w 1911628"/>
              <a:gd name="connsiteY2" fmla="*/ 155350 h 944591"/>
              <a:gd name="connsiteX3" fmla="*/ 1710860 w 1911628"/>
              <a:gd name="connsiteY3" fmla="*/ 789242 h 944591"/>
              <a:gd name="connsiteX4" fmla="*/ 1555510 w 1911628"/>
              <a:gd name="connsiteY4" fmla="*/ 944592 h 944591"/>
              <a:gd name="connsiteX5" fmla="*/ 155350 w 1911628"/>
              <a:gd name="connsiteY5" fmla="*/ 944592 h 944591"/>
              <a:gd name="connsiteX6" fmla="*/ 0 w 1911628"/>
              <a:gd name="connsiteY6" fmla="*/ 789242 h 944591"/>
              <a:gd name="connsiteX7" fmla="*/ 0 w 1911628"/>
              <a:gd name="connsiteY7" fmla="*/ 552865 h 94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628" h="944591">
                <a:moveTo>
                  <a:pt x="1911628" y="0"/>
                </a:moveTo>
                <a:lnTo>
                  <a:pt x="1866210" y="0"/>
                </a:lnTo>
                <a:cubicBezTo>
                  <a:pt x="1780418" y="0"/>
                  <a:pt x="1710860" y="69558"/>
                  <a:pt x="1710860" y="155350"/>
                </a:cubicBezTo>
                <a:lnTo>
                  <a:pt x="1710860" y="789242"/>
                </a:lnTo>
                <a:cubicBezTo>
                  <a:pt x="1710860" y="875034"/>
                  <a:pt x="1641302" y="944592"/>
                  <a:pt x="1555510" y="944592"/>
                </a:cubicBezTo>
                <a:lnTo>
                  <a:pt x="155350" y="944592"/>
                </a:lnTo>
                <a:cubicBezTo>
                  <a:pt x="69558" y="944592"/>
                  <a:pt x="0" y="875034"/>
                  <a:pt x="0" y="789242"/>
                </a:cubicBezTo>
                <a:lnTo>
                  <a:pt x="0" y="552865"/>
                </a:lnTo>
              </a:path>
            </a:pathLst>
          </a:custGeom>
          <a:noFill/>
          <a:ln w="127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2" name="Freeform: Shape 11">
            <a:extLst>
              <a:ext uri="{FF2B5EF4-FFF2-40B4-BE49-F238E27FC236}">
                <a16:creationId xmlns:a16="http://schemas.microsoft.com/office/drawing/2014/main" id="{2F44ED29-D42A-9796-0CD5-07BDD11061CC}"/>
              </a:ext>
            </a:extLst>
          </p:cNvPr>
          <p:cNvSpPr/>
          <p:nvPr/>
        </p:nvSpPr>
        <p:spPr>
          <a:xfrm>
            <a:off x="3756457" y="4768105"/>
            <a:ext cx="1911628" cy="944591"/>
          </a:xfrm>
          <a:custGeom>
            <a:avLst/>
            <a:gdLst>
              <a:gd name="connsiteX0" fmla="*/ 0 w 1911628"/>
              <a:gd name="connsiteY0" fmla="*/ 0 h 944591"/>
              <a:gd name="connsiteX1" fmla="*/ 45419 w 1911628"/>
              <a:gd name="connsiteY1" fmla="*/ 0 h 944591"/>
              <a:gd name="connsiteX2" fmla="*/ 200769 w 1911628"/>
              <a:gd name="connsiteY2" fmla="*/ 155350 h 944591"/>
              <a:gd name="connsiteX3" fmla="*/ 200769 w 1911628"/>
              <a:gd name="connsiteY3" fmla="*/ 789242 h 944591"/>
              <a:gd name="connsiteX4" fmla="*/ 356119 w 1911628"/>
              <a:gd name="connsiteY4" fmla="*/ 944592 h 944591"/>
              <a:gd name="connsiteX5" fmla="*/ 1756279 w 1911628"/>
              <a:gd name="connsiteY5" fmla="*/ 944592 h 944591"/>
              <a:gd name="connsiteX6" fmla="*/ 1911628 w 1911628"/>
              <a:gd name="connsiteY6" fmla="*/ 789242 h 944591"/>
              <a:gd name="connsiteX7" fmla="*/ 1911628 w 1911628"/>
              <a:gd name="connsiteY7" fmla="*/ 552865 h 94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628" h="944591">
                <a:moveTo>
                  <a:pt x="0" y="0"/>
                </a:moveTo>
                <a:lnTo>
                  <a:pt x="45419" y="0"/>
                </a:lnTo>
                <a:cubicBezTo>
                  <a:pt x="131211" y="0"/>
                  <a:pt x="200769" y="69558"/>
                  <a:pt x="200769" y="155350"/>
                </a:cubicBezTo>
                <a:lnTo>
                  <a:pt x="200769" y="789242"/>
                </a:lnTo>
                <a:cubicBezTo>
                  <a:pt x="200769" y="875034"/>
                  <a:pt x="270327" y="944592"/>
                  <a:pt x="356119" y="944592"/>
                </a:cubicBezTo>
                <a:lnTo>
                  <a:pt x="1756279" y="944592"/>
                </a:lnTo>
                <a:cubicBezTo>
                  <a:pt x="1842071" y="944592"/>
                  <a:pt x="1911628" y="875034"/>
                  <a:pt x="1911628" y="789242"/>
                </a:cubicBezTo>
                <a:lnTo>
                  <a:pt x="1911628" y="552865"/>
                </a:lnTo>
              </a:path>
            </a:pathLst>
          </a:custGeom>
          <a:noFill/>
          <a:ln w="127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21" name="Freeform: Shape 20">
            <a:extLst>
              <a:ext uri="{FF2B5EF4-FFF2-40B4-BE49-F238E27FC236}">
                <a16:creationId xmlns:a16="http://schemas.microsoft.com/office/drawing/2014/main" id="{E327F15F-E395-17FF-E5C8-8C3A9E75EDB5}"/>
              </a:ext>
            </a:extLst>
          </p:cNvPr>
          <p:cNvSpPr/>
          <p:nvPr/>
        </p:nvSpPr>
        <p:spPr>
          <a:xfrm>
            <a:off x="4067086" y="3146743"/>
            <a:ext cx="1443214" cy="2121678"/>
          </a:xfrm>
          <a:custGeom>
            <a:avLst/>
            <a:gdLst>
              <a:gd name="connsiteX0" fmla="*/ 1443215 w 1443214"/>
              <a:gd name="connsiteY0" fmla="*/ 2121679 h 2121678"/>
              <a:gd name="connsiteX1" fmla="*/ 1060840 w 1443214"/>
              <a:gd name="connsiteY1" fmla="*/ 2121679 h 2121678"/>
              <a:gd name="connsiteX2" fmla="*/ 0 w 1443214"/>
              <a:gd name="connsiteY2" fmla="*/ 1060839 h 2121678"/>
              <a:gd name="connsiteX3" fmla="*/ 1060840 w 1443214"/>
              <a:gd name="connsiteY3" fmla="*/ 0 h 2121678"/>
              <a:gd name="connsiteX4" fmla="*/ 1443215 w 1443214"/>
              <a:gd name="connsiteY4" fmla="*/ 0 h 2121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214" h="2121678">
                <a:moveTo>
                  <a:pt x="1443215" y="2121679"/>
                </a:moveTo>
                <a:lnTo>
                  <a:pt x="1060840" y="2121679"/>
                </a:lnTo>
                <a:cubicBezTo>
                  <a:pt x="475896" y="2121679"/>
                  <a:pt x="0" y="1645783"/>
                  <a:pt x="0" y="1060839"/>
                </a:cubicBezTo>
                <a:cubicBezTo>
                  <a:pt x="0" y="475896"/>
                  <a:pt x="475896" y="0"/>
                  <a:pt x="1060840" y="0"/>
                </a:cubicBezTo>
                <a:lnTo>
                  <a:pt x="1443215" y="0"/>
                </a:lnTo>
              </a:path>
            </a:pathLst>
          </a:custGeom>
          <a:noFill/>
          <a:ln w="78524" cap="rnd">
            <a:solidFill>
              <a:schemeClr val="accent1"/>
            </a:solidFill>
            <a:prstDash val="solid"/>
            <a:miter/>
          </a:ln>
        </p:spPr>
        <p:txBody>
          <a:bodyPr rtlCol="0" anchor="ctr"/>
          <a:lstStyle/>
          <a:p>
            <a:endParaRPr lang="en-ID"/>
          </a:p>
        </p:txBody>
      </p:sp>
      <p:sp>
        <p:nvSpPr>
          <p:cNvPr id="22" name="Freeform: Shape 21">
            <a:extLst>
              <a:ext uri="{FF2B5EF4-FFF2-40B4-BE49-F238E27FC236}">
                <a16:creationId xmlns:a16="http://schemas.microsoft.com/office/drawing/2014/main" id="{43DA7E6F-6DD4-EBA7-028C-2DD3457232D7}"/>
              </a:ext>
            </a:extLst>
          </p:cNvPr>
          <p:cNvSpPr/>
          <p:nvPr/>
        </p:nvSpPr>
        <p:spPr>
          <a:xfrm>
            <a:off x="6695681" y="3146779"/>
            <a:ext cx="1443214" cy="2121678"/>
          </a:xfrm>
          <a:custGeom>
            <a:avLst/>
            <a:gdLst>
              <a:gd name="connsiteX0" fmla="*/ 0 w 1443214"/>
              <a:gd name="connsiteY0" fmla="*/ 0 h 2121678"/>
              <a:gd name="connsiteX1" fmla="*/ 382375 w 1443214"/>
              <a:gd name="connsiteY1" fmla="*/ 0 h 2121678"/>
              <a:gd name="connsiteX2" fmla="*/ 1443215 w 1443214"/>
              <a:gd name="connsiteY2" fmla="*/ 1060839 h 2121678"/>
              <a:gd name="connsiteX3" fmla="*/ 382375 w 1443214"/>
              <a:gd name="connsiteY3" fmla="*/ 2121679 h 2121678"/>
              <a:gd name="connsiteX4" fmla="*/ 0 w 1443214"/>
              <a:gd name="connsiteY4" fmla="*/ 2121679 h 2121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214" h="2121678">
                <a:moveTo>
                  <a:pt x="0" y="0"/>
                </a:moveTo>
                <a:lnTo>
                  <a:pt x="382375" y="0"/>
                </a:lnTo>
                <a:cubicBezTo>
                  <a:pt x="967319" y="0"/>
                  <a:pt x="1443215" y="475895"/>
                  <a:pt x="1443215" y="1060839"/>
                </a:cubicBezTo>
                <a:cubicBezTo>
                  <a:pt x="1443215" y="1645783"/>
                  <a:pt x="967319" y="2121679"/>
                  <a:pt x="382375" y="2121679"/>
                </a:cubicBezTo>
                <a:lnTo>
                  <a:pt x="0" y="2121679"/>
                </a:lnTo>
              </a:path>
            </a:pathLst>
          </a:custGeom>
          <a:noFill/>
          <a:ln w="78524" cap="rnd">
            <a:solidFill>
              <a:schemeClr val="accent1"/>
            </a:solidFill>
            <a:prstDash val="solid"/>
            <a:miter/>
          </a:ln>
        </p:spPr>
        <p:txBody>
          <a:bodyPr rtlCol="0" anchor="ctr"/>
          <a:lstStyle/>
          <a:p>
            <a:endParaRPr lang="en-ID"/>
          </a:p>
        </p:txBody>
      </p:sp>
      <p:sp>
        <p:nvSpPr>
          <p:cNvPr id="23" name="Freeform: Shape 22">
            <a:extLst>
              <a:ext uri="{FF2B5EF4-FFF2-40B4-BE49-F238E27FC236}">
                <a16:creationId xmlns:a16="http://schemas.microsoft.com/office/drawing/2014/main" id="{2BC98B04-F1E2-68E2-39D4-5FB9D699CB06}"/>
              </a:ext>
            </a:extLst>
          </p:cNvPr>
          <p:cNvSpPr/>
          <p:nvPr/>
        </p:nvSpPr>
        <p:spPr>
          <a:xfrm rot="16990731">
            <a:off x="5605212" y="3034525"/>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24" name="Freeform: Shape 23">
            <a:extLst>
              <a:ext uri="{FF2B5EF4-FFF2-40B4-BE49-F238E27FC236}">
                <a16:creationId xmlns:a16="http://schemas.microsoft.com/office/drawing/2014/main" id="{C5CDB02A-AA85-E118-C6AF-2A21A0DD33D7}"/>
              </a:ext>
            </a:extLst>
          </p:cNvPr>
          <p:cNvSpPr/>
          <p:nvPr/>
        </p:nvSpPr>
        <p:spPr>
          <a:xfrm rot="16990731">
            <a:off x="5892704" y="3034534"/>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5" y="124793"/>
                  <a:pt x="0" y="96857"/>
                  <a:pt x="0" y="62396"/>
                </a:cubicBezTo>
                <a:cubicBezTo>
                  <a:pt x="0" y="27936"/>
                  <a:pt x="27935"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25" name="Freeform: Shape 24">
            <a:extLst>
              <a:ext uri="{FF2B5EF4-FFF2-40B4-BE49-F238E27FC236}">
                <a16:creationId xmlns:a16="http://schemas.microsoft.com/office/drawing/2014/main" id="{BBE1FE22-E3A3-C687-F076-D82EF6CB8B8E}"/>
              </a:ext>
            </a:extLst>
          </p:cNvPr>
          <p:cNvSpPr/>
          <p:nvPr/>
        </p:nvSpPr>
        <p:spPr>
          <a:xfrm rot="19496114">
            <a:off x="6180158" y="3034512"/>
            <a:ext cx="124787" cy="124787"/>
          </a:xfrm>
          <a:custGeom>
            <a:avLst/>
            <a:gdLst>
              <a:gd name="connsiteX0" fmla="*/ 124787 w 124787"/>
              <a:gd name="connsiteY0" fmla="*/ 62394 h 124787"/>
              <a:gd name="connsiteX1" fmla="*/ 62393 w 124787"/>
              <a:gd name="connsiteY1" fmla="*/ 124787 h 124787"/>
              <a:gd name="connsiteX2" fmla="*/ -1 w 124787"/>
              <a:gd name="connsiteY2" fmla="*/ 62394 h 124787"/>
              <a:gd name="connsiteX3" fmla="*/ 62393 w 124787"/>
              <a:gd name="connsiteY3" fmla="*/ 0 h 124787"/>
              <a:gd name="connsiteX4" fmla="*/ 124787 w 124787"/>
              <a:gd name="connsiteY4" fmla="*/ 62394 h 124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87" h="124787">
                <a:moveTo>
                  <a:pt x="124787" y="62394"/>
                </a:moveTo>
                <a:cubicBezTo>
                  <a:pt x="124787" y="96853"/>
                  <a:pt x="96853" y="124787"/>
                  <a:pt x="62393" y="124787"/>
                </a:cubicBezTo>
                <a:cubicBezTo>
                  <a:pt x="27934" y="124787"/>
                  <a:pt x="-1" y="96853"/>
                  <a:pt x="-1" y="62394"/>
                </a:cubicBezTo>
                <a:cubicBezTo>
                  <a:pt x="-1" y="27934"/>
                  <a:pt x="27934" y="0"/>
                  <a:pt x="62393" y="0"/>
                </a:cubicBezTo>
                <a:cubicBezTo>
                  <a:pt x="96853" y="0"/>
                  <a:pt x="124787" y="27935"/>
                  <a:pt x="124787" y="62394"/>
                </a:cubicBezTo>
                <a:close/>
              </a:path>
            </a:pathLst>
          </a:custGeom>
          <a:solidFill>
            <a:schemeClr val="accent1"/>
          </a:solidFill>
          <a:ln w="3527" cap="flat">
            <a:noFill/>
            <a:prstDash val="solid"/>
            <a:miter/>
          </a:ln>
        </p:spPr>
        <p:txBody>
          <a:bodyPr rtlCol="0" anchor="ctr"/>
          <a:lstStyle/>
          <a:p>
            <a:endParaRPr lang="en-ID"/>
          </a:p>
        </p:txBody>
      </p:sp>
      <p:sp>
        <p:nvSpPr>
          <p:cNvPr id="26" name="Freeform: Shape 25">
            <a:extLst>
              <a:ext uri="{FF2B5EF4-FFF2-40B4-BE49-F238E27FC236}">
                <a16:creationId xmlns:a16="http://schemas.microsoft.com/office/drawing/2014/main" id="{375FF652-574A-B135-782E-8F824ED264C4}"/>
              </a:ext>
            </a:extLst>
          </p:cNvPr>
          <p:cNvSpPr/>
          <p:nvPr/>
        </p:nvSpPr>
        <p:spPr>
          <a:xfrm rot="16990731">
            <a:off x="6467697" y="3034482"/>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27" name="Freeform: Shape 26">
            <a:extLst>
              <a:ext uri="{FF2B5EF4-FFF2-40B4-BE49-F238E27FC236}">
                <a16:creationId xmlns:a16="http://schemas.microsoft.com/office/drawing/2014/main" id="{3B2247FD-CCD8-4FEE-1FFF-2ECF7AABEEDD}"/>
              </a:ext>
            </a:extLst>
          </p:cNvPr>
          <p:cNvSpPr/>
          <p:nvPr/>
        </p:nvSpPr>
        <p:spPr>
          <a:xfrm rot="16990731">
            <a:off x="6468076" y="5258235"/>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28" name="Freeform: Shape 27">
            <a:extLst>
              <a:ext uri="{FF2B5EF4-FFF2-40B4-BE49-F238E27FC236}">
                <a16:creationId xmlns:a16="http://schemas.microsoft.com/office/drawing/2014/main" id="{8982A71F-6D9D-543F-92E3-EEE7E31F9309}"/>
              </a:ext>
            </a:extLst>
          </p:cNvPr>
          <p:cNvSpPr/>
          <p:nvPr/>
        </p:nvSpPr>
        <p:spPr>
          <a:xfrm rot="18900000">
            <a:off x="6180524" y="5258579"/>
            <a:ext cx="124786" cy="124786"/>
          </a:xfrm>
          <a:custGeom>
            <a:avLst/>
            <a:gdLst>
              <a:gd name="connsiteX0" fmla="*/ 124787 w 124786"/>
              <a:gd name="connsiteY0" fmla="*/ 62393 h 124786"/>
              <a:gd name="connsiteX1" fmla="*/ 62393 w 124786"/>
              <a:gd name="connsiteY1" fmla="*/ 124787 h 124786"/>
              <a:gd name="connsiteX2" fmla="*/ 0 w 124786"/>
              <a:gd name="connsiteY2" fmla="*/ 62393 h 124786"/>
              <a:gd name="connsiteX3" fmla="*/ 62393 w 124786"/>
              <a:gd name="connsiteY3" fmla="*/ 0 h 124786"/>
              <a:gd name="connsiteX4" fmla="*/ 124787 w 124786"/>
              <a:gd name="connsiteY4" fmla="*/ 62393 h 124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86" h="124786">
                <a:moveTo>
                  <a:pt x="124787" y="62393"/>
                </a:moveTo>
                <a:cubicBezTo>
                  <a:pt x="124787" y="96852"/>
                  <a:pt x="96852" y="124787"/>
                  <a:pt x="62393" y="124787"/>
                </a:cubicBezTo>
                <a:cubicBezTo>
                  <a:pt x="27934" y="124787"/>
                  <a:pt x="0" y="96852"/>
                  <a:pt x="0" y="62393"/>
                </a:cubicBezTo>
                <a:cubicBezTo>
                  <a:pt x="0" y="27934"/>
                  <a:pt x="27934" y="0"/>
                  <a:pt x="62393" y="0"/>
                </a:cubicBezTo>
                <a:cubicBezTo>
                  <a:pt x="96852" y="0"/>
                  <a:pt x="124787" y="27934"/>
                  <a:pt x="124787" y="62393"/>
                </a:cubicBezTo>
                <a:close/>
              </a:path>
            </a:pathLst>
          </a:custGeom>
          <a:solidFill>
            <a:schemeClr val="accent1"/>
          </a:solidFill>
          <a:ln w="3527" cap="flat">
            <a:noFill/>
            <a:prstDash val="solid"/>
            <a:miter/>
          </a:ln>
        </p:spPr>
        <p:txBody>
          <a:bodyPr rtlCol="0" anchor="ctr"/>
          <a:lstStyle/>
          <a:p>
            <a:endParaRPr lang="en-ID"/>
          </a:p>
        </p:txBody>
      </p:sp>
      <p:sp>
        <p:nvSpPr>
          <p:cNvPr id="29" name="Freeform: Shape 28">
            <a:extLst>
              <a:ext uri="{FF2B5EF4-FFF2-40B4-BE49-F238E27FC236}">
                <a16:creationId xmlns:a16="http://schemas.microsoft.com/office/drawing/2014/main" id="{9F065ACB-E0AA-F0AC-F287-54627E9CAFE2}"/>
              </a:ext>
            </a:extLst>
          </p:cNvPr>
          <p:cNvSpPr/>
          <p:nvPr/>
        </p:nvSpPr>
        <p:spPr>
          <a:xfrm rot="18900000">
            <a:off x="5893020" y="5258570"/>
            <a:ext cx="124786" cy="124786"/>
          </a:xfrm>
          <a:custGeom>
            <a:avLst/>
            <a:gdLst>
              <a:gd name="connsiteX0" fmla="*/ 124787 w 124786"/>
              <a:gd name="connsiteY0" fmla="*/ 62393 h 124786"/>
              <a:gd name="connsiteX1" fmla="*/ 62393 w 124786"/>
              <a:gd name="connsiteY1" fmla="*/ 124787 h 124786"/>
              <a:gd name="connsiteX2" fmla="*/ 0 w 124786"/>
              <a:gd name="connsiteY2" fmla="*/ 62393 h 124786"/>
              <a:gd name="connsiteX3" fmla="*/ 62393 w 124786"/>
              <a:gd name="connsiteY3" fmla="*/ 0 h 124786"/>
              <a:gd name="connsiteX4" fmla="*/ 124787 w 124786"/>
              <a:gd name="connsiteY4" fmla="*/ 62393 h 124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86" h="124786">
                <a:moveTo>
                  <a:pt x="124787" y="62393"/>
                </a:moveTo>
                <a:cubicBezTo>
                  <a:pt x="124787" y="96852"/>
                  <a:pt x="96852" y="124787"/>
                  <a:pt x="62393" y="124787"/>
                </a:cubicBezTo>
                <a:cubicBezTo>
                  <a:pt x="27934" y="124787"/>
                  <a:pt x="0" y="96852"/>
                  <a:pt x="0" y="62393"/>
                </a:cubicBezTo>
                <a:cubicBezTo>
                  <a:pt x="0" y="27934"/>
                  <a:pt x="27934" y="0"/>
                  <a:pt x="62393" y="0"/>
                </a:cubicBezTo>
                <a:cubicBezTo>
                  <a:pt x="96852" y="0"/>
                  <a:pt x="124787" y="27934"/>
                  <a:pt x="124787" y="62393"/>
                </a:cubicBezTo>
                <a:close/>
              </a:path>
            </a:pathLst>
          </a:custGeom>
          <a:solidFill>
            <a:schemeClr val="accent1"/>
          </a:solidFill>
          <a:ln w="3527" cap="flat">
            <a:noFill/>
            <a:prstDash val="solid"/>
            <a:miter/>
          </a:ln>
        </p:spPr>
        <p:txBody>
          <a:bodyPr rtlCol="0" anchor="ctr"/>
          <a:lstStyle/>
          <a:p>
            <a:endParaRPr lang="en-ID"/>
          </a:p>
        </p:txBody>
      </p:sp>
      <p:sp>
        <p:nvSpPr>
          <p:cNvPr id="30" name="Freeform: Shape 29">
            <a:extLst>
              <a:ext uri="{FF2B5EF4-FFF2-40B4-BE49-F238E27FC236}">
                <a16:creationId xmlns:a16="http://schemas.microsoft.com/office/drawing/2014/main" id="{9E3E479C-D5BB-9644-49EF-79B99B313C56}"/>
              </a:ext>
            </a:extLst>
          </p:cNvPr>
          <p:cNvSpPr/>
          <p:nvPr/>
        </p:nvSpPr>
        <p:spPr>
          <a:xfrm rot="16990731">
            <a:off x="5605594" y="5258278"/>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5" y="124793"/>
                  <a:pt x="0" y="96857"/>
                  <a:pt x="0" y="62396"/>
                </a:cubicBezTo>
                <a:cubicBezTo>
                  <a:pt x="0" y="27936"/>
                  <a:pt x="27935"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31" name="TextBox 30">
            <a:extLst>
              <a:ext uri="{FF2B5EF4-FFF2-40B4-BE49-F238E27FC236}">
                <a16:creationId xmlns:a16="http://schemas.microsoft.com/office/drawing/2014/main" id="{A316942E-F1FC-B24C-7E9A-E985126B938A}"/>
              </a:ext>
            </a:extLst>
          </p:cNvPr>
          <p:cNvSpPr txBox="1"/>
          <p:nvPr/>
        </p:nvSpPr>
        <p:spPr>
          <a:xfrm>
            <a:off x="1127769" y="3492224"/>
            <a:ext cx="2565319" cy="535531"/>
          </a:xfrm>
          <a:prstGeom prst="rect">
            <a:avLst/>
          </a:prstGeom>
          <a:noFill/>
        </p:spPr>
        <p:txBody>
          <a:bodyPr wrap="square" rtlCol="0">
            <a:spAutoFit/>
          </a:bodyPr>
          <a:lstStyle/>
          <a:p>
            <a:pPr algn="r"/>
            <a:r>
              <a:rPr lang="en-GB" sz="1600" b="1" spc="0" baseline="0" dirty="0">
                <a:solidFill>
                  <a:srgbClr val="000000"/>
                </a:solidFill>
                <a:latin typeface="+mj-lt"/>
                <a:cs typeface="Arial"/>
                <a:sym typeface="Arial"/>
                <a:rtl val="0"/>
              </a:rPr>
              <a:t>Identifier les zones à forte demande de transport</a:t>
            </a:r>
            <a:endParaRPr lang="en-ID" sz="1600" b="1" spc="0" baseline="0" dirty="0">
              <a:solidFill>
                <a:srgbClr val="000000"/>
              </a:solidFill>
              <a:latin typeface="+mj-lt"/>
              <a:cs typeface="Arial"/>
              <a:sym typeface="Arial"/>
              <a:rtl val="0"/>
            </a:endParaRPr>
          </a:p>
        </p:txBody>
      </p:sp>
      <p:sp>
        <p:nvSpPr>
          <p:cNvPr id="39" name="Rectangle: Rounded Corners 38">
            <a:extLst>
              <a:ext uri="{FF2B5EF4-FFF2-40B4-BE49-F238E27FC236}">
                <a16:creationId xmlns:a16="http://schemas.microsoft.com/office/drawing/2014/main" id="{36AE0412-1BAE-C65F-7633-D4A89C827062}"/>
              </a:ext>
            </a:extLst>
          </p:cNvPr>
          <p:cNvSpPr/>
          <p:nvPr/>
        </p:nvSpPr>
        <p:spPr>
          <a:xfrm>
            <a:off x="4315460" y="3330160"/>
            <a:ext cx="3637280" cy="1754844"/>
          </a:xfrm>
          <a:prstGeom prst="roundRect">
            <a:avLst>
              <a:gd name="adj" fmla="val 50000"/>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solidFill>
                <a:schemeClr val="tx1"/>
              </a:solidFill>
            </a:endParaRPr>
          </a:p>
        </p:txBody>
      </p:sp>
      <p:sp>
        <p:nvSpPr>
          <p:cNvPr id="41" name="TextBox 40">
            <a:extLst>
              <a:ext uri="{FF2B5EF4-FFF2-40B4-BE49-F238E27FC236}">
                <a16:creationId xmlns:a16="http://schemas.microsoft.com/office/drawing/2014/main" id="{9AC8C4BB-110F-5709-F51F-36B6734C2134}"/>
              </a:ext>
            </a:extLst>
          </p:cNvPr>
          <p:cNvSpPr txBox="1"/>
          <p:nvPr/>
        </p:nvSpPr>
        <p:spPr>
          <a:xfrm>
            <a:off x="4579053" y="3506394"/>
            <a:ext cx="3205344" cy="341632"/>
          </a:xfrm>
          <a:prstGeom prst="rect">
            <a:avLst/>
          </a:prstGeom>
          <a:noFill/>
        </p:spPr>
        <p:txBody>
          <a:bodyPr wrap="square" rtlCol="0">
            <a:spAutoFit/>
          </a:bodyPr>
          <a:lstStyle/>
          <a:p>
            <a:pPr algn="ctr"/>
            <a:r>
              <a:rPr lang="en-ID" sz="1800" b="1" spc="0" baseline="0" dirty="0">
                <a:solidFill>
                  <a:srgbClr val="000000"/>
                </a:solidFill>
                <a:latin typeface="Arial" panose="020B0604020202020204" pitchFamily="34" charset="0"/>
                <a:cs typeface="Arial" panose="020B0604020202020204" pitchFamily="34" charset="0"/>
                <a:sym typeface="Arial"/>
                <a:rtl val="0"/>
              </a:rPr>
              <a:t>Pourquoi est-ce important ?</a:t>
            </a:r>
          </a:p>
        </p:txBody>
      </p:sp>
      <p:sp>
        <p:nvSpPr>
          <p:cNvPr id="46" name="object 3">
            <a:extLst>
              <a:ext uri="{FF2B5EF4-FFF2-40B4-BE49-F238E27FC236}">
                <a16:creationId xmlns:a16="http://schemas.microsoft.com/office/drawing/2014/main" id="{061DB1E1-FC5C-9BD4-027C-07776462AFD4}"/>
              </a:ext>
            </a:extLst>
          </p:cNvPr>
          <p:cNvSpPr txBox="1"/>
          <p:nvPr/>
        </p:nvSpPr>
        <p:spPr>
          <a:xfrm>
            <a:off x="4434963" y="3901799"/>
            <a:ext cx="3349434" cy="1093706"/>
          </a:xfrm>
          <a:prstGeom prst="rect">
            <a:avLst/>
          </a:prstGeom>
        </p:spPr>
        <p:txBody>
          <a:bodyPr vert="horz" wrap="square" lIns="0" tIns="16329" rIns="0" bIns="0" rtlCol="0">
            <a:spAutoFit/>
          </a:bodyPr>
          <a:lstStyle/>
          <a:p>
            <a:pPr marL="9525" lvl="4" indent="0" algn="ctr" defTabSz="1175644" hangingPunct="1">
              <a:lnSpc>
                <a:spcPct val="100000"/>
              </a:lnSpc>
              <a:spcBef>
                <a:spcPts val="129"/>
              </a:spcBef>
            </a:pPr>
            <a:r>
              <a:rPr lang="en-GB" sz="1400" dirty="0">
                <a:solidFill>
                  <a:sysClr val="windowText" lastClr="000000"/>
                </a:solidFill>
                <a:latin typeface="Arial"/>
                <a:cs typeface="Arial"/>
              </a:rPr>
              <a:t>Il est essentiel de comprendre les caractéristiques démographiques et socio-économiques d'une population pour développer des systèmes de transport équitables et efficaces. </a:t>
            </a:r>
            <a:br>
              <a:rPr lang="en-GB" sz="1400" dirty="0">
                <a:solidFill>
                  <a:sysClr val="windowText" lastClr="000000"/>
                </a:solidFill>
                <a:latin typeface="Arial"/>
                <a:cs typeface="Arial"/>
              </a:rPr>
            </a:br>
            <a:r>
              <a:rPr lang="en-GB" sz="1400" dirty="0">
                <a:solidFill>
                  <a:sysClr val="windowText" lastClr="000000"/>
                </a:solidFill>
                <a:latin typeface="Arial"/>
                <a:cs typeface="Arial"/>
              </a:rPr>
              <a:t>. </a:t>
            </a:r>
          </a:p>
        </p:txBody>
      </p:sp>
      <p:sp>
        <p:nvSpPr>
          <p:cNvPr id="47" name="TextBox 46">
            <a:extLst>
              <a:ext uri="{FF2B5EF4-FFF2-40B4-BE49-F238E27FC236}">
                <a16:creationId xmlns:a16="http://schemas.microsoft.com/office/drawing/2014/main" id="{BD17CFD7-9DEB-B810-977F-43EE26BD4207}"/>
              </a:ext>
            </a:extLst>
          </p:cNvPr>
          <p:cNvSpPr txBox="1"/>
          <p:nvPr/>
        </p:nvSpPr>
        <p:spPr>
          <a:xfrm>
            <a:off x="1138092" y="4624989"/>
            <a:ext cx="2565319" cy="313932"/>
          </a:xfrm>
          <a:prstGeom prst="rect">
            <a:avLst/>
          </a:prstGeom>
          <a:noFill/>
        </p:spPr>
        <p:txBody>
          <a:bodyPr wrap="square" rtlCol="0">
            <a:spAutoFit/>
          </a:bodyPr>
          <a:lstStyle/>
          <a:p>
            <a:pPr algn="r"/>
            <a:r>
              <a:rPr lang="en-GB" sz="1600" b="1" spc="0" baseline="0" dirty="0">
                <a:solidFill>
                  <a:srgbClr val="000000"/>
                </a:solidFill>
                <a:latin typeface="+mj-lt"/>
                <a:cs typeface="Arial"/>
                <a:sym typeface="Arial"/>
                <a:rtl val="0"/>
              </a:rPr>
              <a:t>Permet l'égalité d'accès</a:t>
            </a:r>
            <a:endParaRPr lang="en-ID" sz="1600" b="1" spc="0" baseline="0" dirty="0">
              <a:solidFill>
                <a:srgbClr val="000000"/>
              </a:solidFill>
              <a:latin typeface="+mj-lt"/>
              <a:cs typeface="Arial"/>
              <a:sym typeface="Arial"/>
              <a:rtl val="0"/>
            </a:endParaRPr>
          </a:p>
        </p:txBody>
      </p:sp>
      <p:sp>
        <p:nvSpPr>
          <p:cNvPr id="48" name="TextBox 47">
            <a:extLst>
              <a:ext uri="{FF2B5EF4-FFF2-40B4-BE49-F238E27FC236}">
                <a16:creationId xmlns:a16="http://schemas.microsoft.com/office/drawing/2014/main" id="{B5703AB7-714E-9ABC-2334-EADBB7938657}"/>
              </a:ext>
            </a:extLst>
          </p:cNvPr>
          <p:cNvSpPr txBox="1"/>
          <p:nvPr/>
        </p:nvSpPr>
        <p:spPr>
          <a:xfrm>
            <a:off x="8516636" y="3433711"/>
            <a:ext cx="2565319" cy="535531"/>
          </a:xfrm>
          <a:prstGeom prst="rect">
            <a:avLst/>
          </a:prstGeom>
          <a:noFill/>
        </p:spPr>
        <p:txBody>
          <a:bodyPr wrap="square" rtlCol="0">
            <a:spAutoFit/>
          </a:bodyPr>
          <a:lstStyle/>
          <a:p>
            <a:r>
              <a:rPr lang="en-GB" sz="1600" b="1" spc="0" baseline="0" dirty="0">
                <a:solidFill>
                  <a:srgbClr val="000000"/>
                </a:solidFill>
                <a:latin typeface="+mj-lt"/>
                <a:cs typeface="Arial"/>
                <a:sym typeface="Arial"/>
                <a:rtl val="0"/>
              </a:rPr>
              <a:t>Favorise une allocation efficace des ressources</a:t>
            </a:r>
            <a:endParaRPr lang="en-ID" sz="1600" b="1" spc="0" baseline="0" dirty="0">
              <a:solidFill>
                <a:srgbClr val="000000"/>
              </a:solidFill>
              <a:latin typeface="+mj-lt"/>
              <a:cs typeface="Arial"/>
              <a:sym typeface="Arial"/>
              <a:rtl val="0"/>
            </a:endParaRPr>
          </a:p>
        </p:txBody>
      </p:sp>
      <p:sp>
        <p:nvSpPr>
          <p:cNvPr id="49" name="TextBox 48">
            <a:extLst>
              <a:ext uri="{FF2B5EF4-FFF2-40B4-BE49-F238E27FC236}">
                <a16:creationId xmlns:a16="http://schemas.microsoft.com/office/drawing/2014/main" id="{05E36F8C-2B61-EBDD-0FAA-22B865A6A41A}"/>
              </a:ext>
            </a:extLst>
          </p:cNvPr>
          <p:cNvSpPr txBox="1"/>
          <p:nvPr/>
        </p:nvSpPr>
        <p:spPr>
          <a:xfrm>
            <a:off x="8516636" y="4529556"/>
            <a:ext cx="2565319" cy="535531"/>
          </a:xfrm>
          <a:prstGeom prst="rect">
            <a:avLst/>
          </a:prstGeom>
          <a:noFill/>
        </p:spPr>
        <p:txBody>
          <a:bodyPr wrap="square" rtlCol="0">
            <a:spAutoFit/>
          </a:bodyPr>
          <a:lstStyle/>
          <a:p>
            <a:r>
              <a:rPr lang="en-GB" sz="1600" b="1" spc="0" baseline="0" dirty="0">
                <a:solidFill>
                  <a:srgbClr val="000000"/>
                </a:solidFill>
                <a:latin typeface="+mj-lt"/>
                <a:cs typeface="Arial"/>
                <a:sym typeface="Arial"/>
                <a:rtl val="0"/>
              </a:rPr>
              <a:t>Facilite la croissance urbaine durable</a:t>
            </a:r>
            <a:endParaRPr lang="en-ID" sz="1600" b="1" spc="0" baseline="0" dirty="0">
              <a:solidFill>
                <a:srgbClr val="000000"/>
              </a:solidFill>
              <a:latin typeface="+mj-lt"/>
              <a:cs typeface="Arial"/>
              <a:sym typeface="Arial"/>
              <a:rtl val="0"/>
            </a:endParaRPr>
          </a:p>
        </p:txBody>
      </p:sp>
      <p:cxnSp>
        <p:nvCxnSpPr>
          <p:cNvPr id="54" name="Straight Connector 53">
            <a:extLst>
              <a:ext uri="{FF2B5EF4-FFF2-40B4-BE49-F238E27FC236}">
                <a16:creationId xmlns:a16="http://schemas.microsoft.com/office/drawing/2014/main" id="{38EE58D1-AF85-B037-CE43-34FE27DC2702}"/>
              </a:ext>
            </a:extLst>
          </p:cNvPr>
          <p:cNvCxnSpPr/>
          <p:nvPr/>
        </p:nvCxnSpPr>
        <p:spPr>
          <a:xfrm>
            <a:off x="6096000" y="5416187"/>
            <a:ext cx="0" cy="3400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B8B00CCF-C661-1FFC-4AEF-526A735C0F16}"/>
              </a:ext>
            </a:extLst>
          </p:cNvPr>
          <p:cNvSpPr txBox="1"/>
          <p:nvPr/>
        </p:nvSpPr>
        <p:spPr>
          <a:xfrm>
            <a:off x="4661889" y="5803813"/>
            <a:ext cx="2763524" cy="480131"/>
          </a:xfrm>
          <a:prstGeom prst="rect">
            <a:avLst/>
          </a:prstGeom>
          <a:noFill/>
        </p:spPr>
        <p:txBody>
          <a:bodyPr wrap="square" rtlCol="0">
            <a:spAutoFit/>
          </a:bodyPr>
          <a:lstStyle/>
          <a:p>
            <a:pPr algn="ctr"/>
            <a:r>
              <a:rPr lang="en-GB" sz="1400" b="1" spc="0" baseline="0" dirty="0">
                <a:solidFill>
                  <a:srgbClr val="000000"/>
                </a:solidFill>
                <a:latin typeface="+mj-lt"/>
                <a:cs typeface="Arial"/>
                <a:sym typeface="Arial"/>
                <a:rtl val="0"/>
              </a:rPr>
              <a:t>Améliore les résultats en matière d'environnement et de santé</a:t>
            </a:r>
            <a:endParaRPr lang="en-ID" sz="1400" b="1" spc="0" baseline="0" dirty="0">
              <a:solidFill>
                <a:srgbClr val="000000"/>
              </a:solidFill>
              <a:latin typeface="+mj-lt"/>
              <a:cs typeface="Arial"/>
              <a:sym typeface="Arial"/>
              <a:rtl val="0"/>
            </a:endParaRPr>
          </a:p>
        </p:txBody>
      </p:sp>
      <p:sp>
        <p:nvSpPr>
          <p:cNvPr id="14" name="Title 13">
            <a:extLst>
              <a:ext uri="{FF2B5EF4-FFF2-40B4-BE49-F238E27FC236}">
                <a16:creationId xmlns:a16="http://schemas.microsoft.com/office/drawing/2014/main" id="{35B12CEC-3D59-6A79-3407-61EC5AA81E9A}"/>
              </a:ext>
            </a:extLst>
          </p:cNvPr>
          <p:cNvSpPr>
            <a:spLocks noGrp="1"/>
          </p:cNvSpPr>
          <p:nvPr>
            <p:ph type="title"/>
          </p:nvPr>
        </p:nvSpPr>
        <p:spPr>
          <a:xfrm>
            <a:off x="727200" y="432000"/>
            <a:ext cx="4078998" cy="369332"/>
          </a:xfrm>
        </p:spPr>
        <p:txBody>
          <a:bodyPr/>
          <a:lstStyle/>
          <a:p>
            <a:r>
              <a:rPr lang="en-GB" dirty="0"/>
              <a:t>6. Données environnementales</a:t>
            </a:r>
            <a:endParaRPr lang="LID4096" dirty="0"/>
          </a:p>
        </p:txBody>
      </p:sp>
    </p:spTree>
    <p:extLst>
      <p:ext uri="{BB962C8B-B14F-4D97-AF65-F5344CB8AC3E}">
        <p14:creationId xmlns:p14="http://schemas.microsoft.com/office/powerpoint/2010/main" val="246049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F20F4-0F4C-E79B-5684-A7DADC79B48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9283F16-4337-7C5D-242B-63B96E2320A7}"/>
              </a:ext>
            </a:extLst>
          </p:cNvPr>
          <p:cNvSpPr txBox="1"/>
          <p:nvPr/>
        </p:nvSpPr>
        <p:spPr>
          <a:xfrm>
            <a:off x="726282" y="1025080"/>
            <a:ext cx="10726092" cy="5279468"/>
          </a:xfrm>
          <a:prstGeom prst="rect">
            <a:avLst/>
          </a:prstGeom>
        </p:spPr>
        <p:txBody>
          <a:bodyPr vert="horz" wrap="square" lIns="0" tIns="16329" rIns="0" bIns="0" rtlCol="0">
            <a:spAutoFit/>
          </a:bodyPr>
          <a:lstStyle/>
          <a:p>
            <a:pPr marL="180975" defTabSz="1175644" hangingPunct="1">
              <a:lnSpc>
                <a:spcPct val="100000"/>
              </a:lnSpc>
              <a:spcBef>
                <a:spcPts val="0"/>
              </a:spcBef>
              <a:tabLst>
                <a:tab pos="10055225" algn="l"/>
                <a:tab pos="10079038" algn="r"/>
                <a:tab pos="10439400" algn="r"/>
              </a:tabLst>
            </a:pPr>
            <a:r>
              <a:rPr lang="en-GB" sz="1800" b="1" dirty="0">
                <a:solidFill>
                  <a:sysClr val="windowText" lastClr="000000"/>
                </a:solidFill>
                <a:latin typeface="Arial"/>
                <a:cs typeface="Arial"/>
              </a:rPr>
              <a:t>Section 1 : Aperçu et </a:t>
            </a:r>
            <a:r>
              <a:rPr lang="en-GB" sz="1800" b="1" dirty="0" err="1">
                <a:solidFill>
                  <a:sysClr val="windowText" lastClr="000000"/>
                </a:solidFill>
                <a:latin typeface="Arial"/>
                <a:cs typeface="Arial"/>
              </a:rPr>
              <a:t>objectifs</a:t>
            </a:r>
            <a:r>
              <a:rPr lang="en-GB" sz="1800" b="1" dirty="0">
                <a:solidFill>
                  <a:sysClr val="windowText" lastClr="000000"/>
                </a:solidFill>
                <a:latin typeface="Arial"/>
                <a:cs typeface="Arial"/>
              </a:rPr>
              <a:t>    ……………………..……………………………………………….	4</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1.1 Aperçu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5</a:t>
            </a:r>
          </a:p>
          <a:p>
            <a:pPr marL="180975" defTabSz="1175644" hangingPunct="1">
              <a:lnSpc>
                <a:spcPct val="150000"/>
              </a:lnSpc>
              <a:spcBef>
                <a:spcPts val="0"/>
              </a:spcBef>
              <a:tabLst>
                <a:tab pos="10055225" algn="l"/>
                <a:tab pos="10079038" algn="r"/>
                <a:tab pos="10439400" algn="r"/>
              </a:tabLst>
            </a:pPr>
            <a:r>
              <a:rPr lang="en-GB" sz="1800" b="1" dirty="0">
                <a:solidFill>
                  <a:sysClr val="windowText" lastClr="000000"/>
                </a:solidFill>
                <a:latin typeface="Arial"/>
                <a:cs typeface="Arial"/>
              </a:rPr>
              <a:t>Section 2 : Contexte et motivation    …………...………..…………………………………………...	6</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2.1 Que sont les données de transport ?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7</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2.2 Transformer les données brutes en informations </a:t>
            </a:r>
            <a:r>
              <a:rPr lang="en-GB" sz="1800" spc="64" dirty="0" err="1">
                <a:solidFill>
                  <a:sysClr val="windowText" lastClr="000000"/>
                </a:solidFill>
                <a:latin typeface="Arial"/>
                <a:cs typeface="Arial"/>
              </a:rPr>
              <a:t>exploitables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9</a:t>
            </a:r>
          </a:p>
          <a:p>
            <a:pPr marL="180975" defTabSz="1175644" hangingPunct="1">
              <a:lnSpc>
                <a:spcPct val="150000"/>
              </a:lnSpc>
              <a:spcBef>
                <a:spcPts val="0"/>
              </a:spcBef>
              <a:tabLst>
                <a:tab pos="10055225" algn="l"/>
                <a:tab pos="10079038" algn="r"/>
                <a:tab pos="10439400" algn="r"/>
              </a:tabLst>
            </a:pPr>
            <a:r>
              <a:rPr lang="en-GB" sz="1800" b="1" dirty="0">
                <a:solidFill>
                  <a:sysClr val="windowText" lastClr="000000"/>
                </a:solidFill>
                <a:latin typeface="Arial"/>
                <a:cs typeface="Arial"/>
              </a:rPr>
              <a:t>Section 3 : Données vs </a:t>
            </a:r>
            <a:r>
              <a:rPr lang="en-GB" sz="1800" b="1" dirty="0" err="1">
                <a:solidFill>
                  <a:sysClr val="windowText" lastClr="000000"/>
                </a:solidFill>
                <a:latin typeface="Arial"/>
                <a:cs typeface="Arial"/>
              </a:rPr>
              <a:t>informations</a:t>
            </a:r>
            <a:r>
              <a:rPr lang="en-GB" sz="1800" b="1" dirty="0">
                <a:solidFill>
                  <a:sysClr val="windowText" lastClr="000000"/>
                </a:solidFill>
                <a:latin typeface="Arial"/>
                <a:cs typeface="Arial"/>
              </a:rPr>
              <a:t>    ………………………………...…………………………….	10</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3.1 Que sont les données ?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11</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3.2 Qu'est-ce que l'information ?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11</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3.3 Importance de la conversion des données en </a:t>
            </a:r>
            <a:r>
              <a:rPr lang="en-GB" sz="1800" spc="64" dirty="0" err="1">
                <a:solidFill>
                  <a:sysClr val="windowText" lastClr="000000"/>
                </a:solidFill>
                <a:latin typeface="Arial"/>
                <a:cs typeface="Arial"/>
              </a:rPr>
              <a:t>informations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13</a:t>
            </a:r>
          </a:p>
          <a:p>
            <a:pPr marL="180975" defTabSz="1175644" hangingPunct="1">
              <a:lnSpc>
                <a:spcPct val="150000"/>
              </a:lnSpc>
              <a:spcBef>
                <a:spcPts val="0"/>
              </a:spcBef>
              <a:tabLst>
                <a:tab pos="10055225" algn="l"/>
                <a:tab pos="10079038" algn="r"/>
                <a:tab pos="10439400" algn="r"/>
              </a:tabLst>
            </a:pPr>
            <a:r>
              <a:rPr lang="en-GB" sz="1800" b="1" dirty="0">
                <a:solidFill>
                  <a:sysClr val="windowText" lastClr="000000"/>
                </a:solidFill>
                <a:latin typeface="Arial"/>
                <a:cs typeface="Arial"/>
              </a:rPr>
              <a:t>Section 4 : Données de </a:t>
            </a:r>
            <a:r>
              <a:rPr lang="en-GB" sz="1800" b="1" dirty="0" err="1">
                <a:solidFill>
                  <a:sysClr val="windowText" lastClr="000000"/>
                </a:solidFill>
                <a:latin typeface="Arial"/>
                <a:cs typeface="Arial"/>
              </a:rPr>
              <a:t>trafic</a:t>
            </a:r>
            <a:r>
              <a:rPr lang="en-GB" sz="1800" b="1" dirty="0">
                <a:solidFill>
                  <a:sysClr val="windowText" lastClr="000000"/>
                </a:solidFill>
                <a:latin typeface="Arial"/>
                <a:cs typeface="Arial"/>
              </a:rPr>
              <a:t>    ………………………………….…………………………………….	</a:t>
            </a:r>
            <a:r>
              <a:rPr lang="en-GB" sz="1800" b="1" spc="-13" dirty="0">
                <a:solidFill>
                  <a:sysClr val="windowText" lastClr="000000"/>
                </a:solidFill>
                <a:latin typeface="Arial"/>
                <a:cs typeface="Arial"/>
              </a:rPr>
              <a:t>14</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4.1 Que sont les données de trafic ?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15</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4.2 Types de données de </a:t>
            </a:r>
            <a:r>
              <a:rPr lang="en-GB" sz="1800" spc="64" dirty="0" err="1">
                <a:solidFill>
                  <a:sysClr val="windowText" lastClr="000000"/>
                </a:solidFill>
                <a:latin typeface="Arial"/>
                <a:cs typeface="Arial"/>
              </a:rPr>
              <a:t>trafic</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16</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4.3 Sources des données de </a:t>
            </a:r>
            <a:r>
              <a:rPr lang="en-GB" sz="1800" spc="64" dirty="0" err="1">
                <a:solidFill>
                  <a:sysClr val="windowText" lastClr="000000"/>
                </a:solidFill>
                <a:latin typeface="Arial"/>
                <a:cs typeface="Arial"/>
              </a:rPr>
              <a:t>trafic</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17</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4.4 Applications des données de </a:t>
            </a:r>
            <a:r>
              <a:rPr lang="en-GB" sz="1800" spc="64" dirty="0" err="1">
                <a:solidFill>
                  <a:sysClr val="windowText" lastClr="000000"/>
                </a:solidFill>
                <a:latin typeface="Arial"/>
                <a:cs typeface="Arial"/>
              </a:rPr>
              <a:t>trafic</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18</a:t>
            </a: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4.5 Étude de </a:t>
            </a:r>
            <a:r>
              <a:rPr lang="en-GB" sz="1800" spc="64" dirty="0" err="1">
                <a:solidFill>
                  <a:sysClr val="windowText" lastClr="000000"/>
                </a:solidFill>
                <a:latin typeface="Arial"/>
                <a:cs typeface="Arial"/>
              </a:rPr>
              <a:t>cas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19</a:t>
            </a:r>
          </a:p>
          <a:p>
            <a:pPr marL="180975" defTabSz="1175644" hangingPunct="1">
              <a:lnSpc>
                <a:spcPct val="150000"/>
              </a:lnSpc>
              <a:spcBef>
                <a:spcPts val="0"/>
              </a:spcBef>
              <a:tabLst>
                <a:tab pos="10055225" algn="l"/>
                <a:tab pos="10079038" algn="r"/>
                <a:tab pos="10439400" algn="r"/>
              </a:tabLst>
            </a:pPr>
            <a:r>
              <a:rPr lang="en-GB" sz="1800" b="1" dirty="0">
                <a:solidFill>
                  <a:sysClr val="windowText" lastClr="000000"/>
                </a:solidFill>
                <a:latin typeface="Arial"/>
                <a:cs typeface="Arial"/>
              </a:rPr>
              <a:t>Section 5 : Données relatives aux transports publics    …………………….……………………	</a:t>
            </a:r>
            <a:r>
              <a:rPr lang="en-GB" sz="1800" b="1" spc="-13" dirty="0">
                <a:solidFill>
                  <a:sysClr val="windowText" lastClr="000000"/>
                </a:solidFill>
                <a:latin typeface="Arial"/>
                <a:cs typeface="Arial"/>
              </a:rPr>
              <a:t>20</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55225" algn="l"/>
                <a:tab pos="10079038" algn="r"/>
                <a:tab pos="10439400" algn="r"/>
              </a:tabLst>
            </a:pPr>
            <a:r>
              <a:rPr lang="en-GB" sz="1800" spc="64" dirty="0">
                <a:solidFill>
                  <a:sysClr val="windowText" lastClr="000000"/>
                </a:solidFill>
                <a:latin typeface="Arial"/>
                <a:cs typeface="Arial"/>
              </a:rPr>
              <a:t>5.1 Que sont les données relatives aux transports publics ?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21</a:t>
            </a:r>
          </a:p>
        </p:txBody>
      </p:sp>
      <p:sp>
        <p:nvSpPr>
          <p:cNvPr id="5" name="object 2">
            <a:extLst>
              <a:ext uri="{FF2B5EF4-FFF2-40B4-BE49-F238E27FC236}">
                <a16:creationId xmlns:a16="http://schemas.microsoft.com/office/drawing/2014/main" id="{776D6D24-20E2-893C-CA2F-1686BEF150FC}"/>
              </a:ext>
            </a:extLst>
          </p:cNvPr>
          <p:cNvSpPr txBox="1">
            <a:spLocks/>
          </p:cNvSpPr>
          <p:nvPr/>
        </p:nvSpPr>
        <p:spPr>
          <a:xfrm>
            <a:off x="5476009" y="428560"/>
            <a:ext cx="6009603"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Types et sources de données sur les transports</a:t>
            </a:r>
          </a:p>
        </p:txBody>
      </p:sp>
      <p:sp>
        <p:nvSpPr>
          <p:cNvPr id="14" name="object 2">
            <a:extLst>
              <a:ext uri="{FF2B5EF4-FFF2-40B4-BE49-F238E27FC236}">
                <a16:creationId xmlns:a16="http://schemas.microsoft.com/office/drawing/2014/main" id="{A2852E98-DB13-4E82-6FA7-CFCBC9F218A6}"/>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993135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DE662-A887-1A34-FA31-B9A6B836467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90CD79E-F8E4-E430-727E-E5ED1EF3A5FD}"/>
              </a:ext>
            </a:extLst>
          </p:cNvPr>
          <p:cNvSpPr txBox="1"/>
          <p:nvPr/>
        </p:nvSpPr>
        <p:spPr>
          <a:xfrm>
            <a:off x="733424" y="855396"/>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Types de données environnementales publiques</a:t>
            </a:r>
          </a:p>
        </p:txBody>
      </p:sp>
      <p:sp>
        <p:nvSpPr>
          <p:cNvPr id="5" name="object 3">
            <a:extLst>
              <a:ext uri="{FF2B5EF4-FFF2-40B4-BE49-F238E27FC236}">
                <a16:creationId xmlns:a16="http://schemas.microsoft.com/office/drawing/2014/main" id="{F92F9D82-A09E-FC9A-0D9D-B82C9DED18C6}"/>
              </a:ext>
            </a:extLst>
          </p:cNvPr>
          <p:cNvSpPr txBox="1"/>
          <p:nvPr/>
        </p:nvSpPr>
        <p:spPr>
          <a:xfrm>
            <a:off x="733424" y="1514807"/>
            <a:ext cx="7686676"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b="1" dirty="0">
                <a:solidFill>
                  <a:sysClr val="windowText" lastClr="000000"/>
                </a:solidFill>
                <a:latin typeface="Arial"/>
                <a:cs typeface="Arial"/>
              </a:rPr>
              <a:t> </a:t>
            </a:r>
          </a:p>
        </p:txBody>
      </p:sp>
      <p:graphicFrame>
        <p:nvGraphicFramePr>
          <p:cNvPr id="9" name="Table 8">
            <a:extLst>
              <a:ext uri="{FF2B5EF4-FFF2-40B4-BE49-F238E27FC236}">
                <a16:creationId xmlns:a16="http://schemas.microsoft.com/office/drawing/2014/main" id="{551BFFF0-F8F4-B55B-158B-D8F7476E2911}"/>
              </a:ext>
            </a:extLst>
          </p:cNvPr>
          <p:cNvGraphicFramePr>
            <a:graphicFrameLocks noGrp="1"/>
          </p:cNvGraphicFramePr>
          <p:nvPr>
            <p:extLst>
              <p:ext uri="{D42A27DB-BD31-4B8C-83A1-F6EECF244321}">
                <p14:modId xmlns:p14="http://schemas.microsoft.com/office/powerpoint/2010/main" val="3945274509"/>
              </p:ext>
            </p:extLst>
          </p:nvPr>
        </p:nvGraphicFramePr>
        <p:xfrm>
          <a:off x="733424" y="1259162"/>
          <a:ext cx="10625456" cy="4394200"/>
        </p:xfrm>
        <a:graphic>
          <a:graphicData uri="http://schemas.openxmlformats.org/drawingml/2006/table">
            <a:tbl>
              <a:tblPr firstRow="1" bandRow="1">
                <a:tableStyleId>{5C22544A-7EE6-4342-B048-85BDC9FD1C3A}</a:tableStyleId>
              </a:tblPr>
              <a:tblGrid>
                <a:gridCol w="1929130">
                  <a:extLst>
                    <a:ext uri="{9D8B030D-6E8A-4147-A177-3AD203B41FA5}">
                      <a16:colId xmlns:a16="http://schemas.microsoft.com/office/drawing/2014/main" val="1755482268"/>
                    </a:ext>
                  </a:extLst>
                </a:gridCol>
                <a:gridCol w="4204969">
                  <a:extLst>
                    <a:ext uri="{9D8B030D-6E8A-4147-A177-3AD203B41FA5}">
                      <a16:colId xmlns:a16="http://schemas.microsoft.com/office/drawing/2014/main" val="938120323"/>
                    </a:ext>
                  </a:extLst>
                </a:gridCol>
                <a:gridCol w="4491357">
                  <a:extLst>
                    <a:ext uri="{9D8B030D-6E8A-4147-A177-3AD203B41FA5}">
                      <a16:colId xmlns:a16="http://schemas.microsoft.com/office/drawing/2014/main" val="3705453515"/>
                    </a:ext>
                  </a:extLst>
                </a:gridCol>
              </a:tblGrid>
              <a:tr h="370840">
                <a:tc>
                  <a:txBody>
                    <a:bodyPr/>
                    <a:lstStyle/>
                    <a:p>
                      <a:pPr algn="ctr"/>
                      <a:r>
                        <a:rPr lang="en-GB" sz="1200" dirty="0"/>
                        <a:t>Type</a:t>
                      </a:r>
                      <a:endParaRPr lang="LID4096" sz="1200" dirty="0"/>
                    </a:p>
                  </a:txBody>
                  <a:tcPr/>
                </a:tc>
                <a:tc>
                  <a:txBody>
                    <a:bodyPr/>
                    <a:lstStyle/>
                    <a:p>
                      <a:r>
                        <a:rPr lang="en-GB" sz="1200" dirty="0"/>
                        <a:t>Description</a:t>
                      </a:r>
                    </a:p>
                  </a:txBody>
                  <a:tcPr/>
                </a:tc>
                <a:tc>
                  <a:txBody>
                    <a:bodyPr/>
                    <a:lstStyle/>
                    <a:p>
                      <a:r>
                        <a:rPr lang="en-GB" sz="1200" dirty="0"/>
                        <a:t>Cas d'utilisation</a:t>
                      </a:r>
                      <a:endParaRPr lang="LID4096" sz="1200" dirty="0"/>
                    </a:p>
                  </a:txBody>
                  <a:tcPr/>
                </a:tc>
                <a:extLst>
                  <a:ext uri="{0D108BD9-81ED-4DB2-BD59-A6C34878D82A}">
                    <a16:rowId xmlns:a16="http://schemas.microsoft.com/office/drawing/2014/main" val="2509159265"/>
                  </a:ext>
                </a:extLst>
              </a:tr>
              <a:tr h="370840">
                <a:tc>
                  <a:txBody>
                    <a:bodyPr/>
                    <a:lstStyle/>
                    <a:p>
                      <a:pPr algn="l"/>
                      <a:r>
                        <a:rPr lang="en-GB" sz="1200" b="1" dirty="0"/>
                        <a:t>Données sur la qualité de l'air</a:t>
                      </a:r>
                      <a:endParaRPr lang="LID4096" sz="1200" b="1" dirty="0"/>
                    </a:p>
                  </a:txBody>
                  <a:tcPr/>
                </a:tc>
                <a:tc>
                  <a:txBody>
                    <a:bodyPr/>
                    <a:lstStyle/>
                    <a:p>
                      <a:r>
                        <a:rPr lang="en-GB" sz="1200" b="0" dirty="0"/>
                        <a:t>Mesure les polluants tels que le CO₂, le NOₓ et les particules (PM).</a:t>
                      </a:r>
                      <a:endParaRPr lang="LID4096" sz="1200" b="0" dirty="0"/>
                    </a:p>
                  </a:txBody>
                  <a:tcPr/>
                </a:tc>
                <a:tc>
                  <a:txBody>
                    <a:bodyPr/>
                    <a:lstStyle/>
                    <a:p>
                      <a:r>
                        <a:rPr lang="en-GB" sz="1200" dirty="0"/>
                        <a:t>Aide à réglementer les émissions et à mettre en place des zones à faibles émissions.</a:t>
                      </a:r>
                      <a:endParaRPr lang="LID4096" sz="1200" dirty="0"/>
                    </a:p>
                  </a:txBody>
                  <a:tcPr/>
                </a:tc>
                <a:extLst>
                  <a:ext uri="{0D108BD9-81ED-4DB2-BD59-A6C34878D82A}">
                    <a16:rowId xmlns:a16="http://schemas.microsoft.com/office/drawing/2014/main" val="2175920149"/>
                  </a:ext>
                </a:extLst>
              </a:tr>
              <a:tr h="370840">
                <a:tc>
                  <a:txBody>
                    <a:bodyPr/>
                    <a:lstStyle/>
                    <a:p>
                      <a:pPr algn="l"/>
                      <a:r>
                        <a:rPr lang="en-GB" sz="1200" b="1" dirty="0"/>
                        <a:t>Données sur la pollution sonore</a:t>
                      </a:r>
                    </a:p>
                    <a:p>
                      <a:pPr algn="l"/>
                      <a:endParaRPr lang="LID4096" sz="1200" b="1" dirty="0"/>
                    </a:p>
                  </a:txBody>
                  <a:tcPr/>
                </a:tc>
                <a:tc>
                  <a:txBody>
                    <a:bodyPr/>
                    <a:lstStyle/>
                    <a:p>
                      <a:r>
                        <a:rPr lang="en-GB" sz="1200" b="0" dirty="0"/>
                        <a:t>Suivi des niveaux de bruit routier dans les zones urbaines et résidentielles.</a:t>
                      </a:r>
                      <a:endParaRPr lang="LID4096" sz="1200" b="0" dirty="0"/>
                    </a:p>
                  </a:txBody>
                  <a:tcPr/>
                </a:tc>
                <a:tc>
                  <a:txBody>
                    <a:bodyPr/>
                    <a:lstStyle/>
                    <a:p>
                      <a:r>
                        <a:rPr lang="en-GB" sz="1200" dirty="0"/>
                        <a:t>Utilisées pour planifier la mise en place de barrières antibruit et améliorer l'urbanisme.</a:t>
                      </a:r>
                      <a:endParaRPr lang="LID4096" sz="1200" dirty="0"/>
                    </a:p>
                  </a:txBody>
                  <a:tcPr/>
                </a:tc>
                <a:extLst>
                  <a:ext uri="{0D108BD9-81ED-4DB2-BD59-A6C34878D82A}">
                    <a16:rowId xmlns:a16="http://schemas.microsoft.com/office/drawing/2014/main" val="667188357"/>
                  </a:ext>
                </a:extLst>
              </a:tr>
              <a:tr h="370840">
                <a:tc>
                  <a:txBody>
                    <a:bodyPr/>
                    <a:lstStyle/>
                    <a:p>
                      <a:pPr algn="l"/>
                      <a:r>
                        <a:rPr lang="en-GB" sz="1200" b="1" dirty="0"/>
                        <a:t>Données sur la consommation d'énergie</a:t>
                      </a:r>
                      <a:endParaRPr lang="LID4096" sz="1200" b="1" dirty="0"/>
                    </a:p>
                  </a:txBody>
                  <a:tcPr/>
                </a:tc>
                <a:tc>
                  <a:txBody>
                    <a:bodyPr/>
                    <a:lstStyle/>
                    <a:p>
                      <a:r>
                        <a:rPr lang="en-GB" sz="1200" b="0" dirty="0"/>
                        <a:t>Suivi de la consommation de carburant par type de véhicule (diesel, essence, électrique).</a:t>
                      </a:r>
                      <a:endParaRPr lang="LID4096" sz="1200" b="0" dirty="0"/>
                    </a:p>
                  </a:txBody>
                  <a:tcPr/>
                </a:tc>
                <a:tc>
                  <a:txBody>
                    <a:bodyPr/>
                    <a:lstStyle/>
                    <a:p>
                      <a:r>
                        <a:rPr lang="en-GB" sz="1200" dirty="0"/>
                        <a:t>Encourage l'efficacité énergétique et l'adoption des véhicules électriques.</a:t>
                      </a:r>
                      <a:endParaRPr lang="LID4096" sz="1200" dirty="0"/>
                    </a:p>
                  </a:txBody>
                  <a:tcPr/>
                </a:tc>
                <a:extLst>
                  <a:ext uri="{0D108BD9-81ED-4DB2-BD59-A6C34878D82A}">
                    <a16:rowId xmlns:a16="http://schemas.microsoft.com/office/drawing/2014/main" val="1341259936"/>
                  </a:ext>
                </a:extLst>
              </a:tr>
              <a:tr h="370840">
                <a:tc>
                  <a:txBody>
                    <a:bodyPr/>
                    <a:lstStyle/>
                    <a:p>
                      <a:pPr algn="l"/>
                      <a:r>
                        <a:rPr lang="en-GB" sz="1200" b="1" dirty="0"/>
                        <a:t>Données sur les gaz à effet de serre (GES)</a:t>
                      </a:r>
                      <a:endParaRPr lang="LID4096" sz="1200" b="1" dirty="0"/>
                    </a:p>
                  </a:txBody>
                  <a:tcPr/>
                </a:tc>
                <a:tc>
                  <a:txBody>
                    <a:bodyPr/>
                    <a:lstStyle/>
                    <a:p>
                      <a:pPr marL="0" indent="0">
                        <a:buFont typeface="Wingdings" panose="05000000000000000000" pitchFamily="2" charset="2"/>
                        <a:buNone/>
                      </a:pPr>
                      <a:r>
                        <a:rPr lang="fr-FR" sz="1200" b="0" dirty="0" err="1"/>
                        <a:t>Mesure les émissions</a:t>
                      </a:r>
                      <a:r>
                        <a:rPr lang="fr-FR" sz="1200" b="0" dirty="0"/>
                        <a:t> de CO₂ par mode de transport.</a:t>
                      </a:r>
                      <a:endParaRPr lang="LID4096" sz="1200" b="0" dirty="0"/>
                    </a:p>
                  </a:txBody>
                  <a:tcPr/>
                </a:tc>
                <a:tc>
                  <a:txBody>
                    <a:bodyPr/>
                    <a:lstStyle/>
                    <a:p>
                      <a:pPr marL="0" indent="0">
                        <a:buFont typeface="Wingdings" panose="05000000000000000000" pitchFamily="2" charset="2"/>
                        <a:buNone/>
                      </a:pPr>
                      <a:r>
                        <a:rPr lang="en-GB" sz="1200" dirty="0"/>
                        <a:t>Soutient les stratégies d'action climatique et la compensation carbone.</a:t>
                      </a:r>
                      <a:endParaRPr lang="LID4096" sz="1200" dirty="0"/>
                    </a:p>
                  </a:txBody>
                  <a:tcPr/>
                </a:tc>
                <a:extLst>
                  <a:ext uri="{0D108BD9-81ED-4DB2-BD59-A6C34878D82A}">
                    <a16:rowId xmlns:a16="http://schemas.microsoft.com/office/drawing/2014/main" val="1430705026"/>
                  </a:ext>
                </a:extLst>
              </a:tr>
              <a:tr h="370840">
                <a:tc>
                  <a:txBody>
                    <a:bodyPr/>
                    <a:lstStyle/>
                    <a:p>
                      <a:pPr algn="l"/>
                      <a:r>
                        <a:rPr lang="en-GB" sz="1200" b="1" dirty="0"/>
                        <a:t>Données sur la qualité de l'eau</a:t>
                      </a:r>
                      <a:endParaRPr lang="LID4096" sz="1200" b="1" dirty="0"/>
                    </a:p>
                  </a:txBody>
                  <a:tcPr/>
                </a:tc>
                <a:tc>
                  <a:txBody>
                    <a:bodyPr/>
                    <a:lstStyle/>
                    <a:p>
                      <a:pPr marL="0" indent="0">
                        <a:buFont typeface="Wingdings" panose="05000000000000000000" pitchFamily="2" charset="2"/>
                        <a:buNone/>
                      </a:pPr>
                      <a:r>
                        <a:rPr lang="en-GB" sz="1200" b="0" dirty="0"/>
                        <a:t>Surveille les polluants dans les sources d'eau, notamment les niveaux de pH, les métaux lourds et la contamination microbienne.</a:t>
                      </a:r>
                      <a:endParaRPr lang="LID4096" sz="1200" b="0" dirty="0"/>
                    </a:p>
                  </a:txBody>
                  <a:tcPr/>
                </a:tc>
                <a:tc>
                  <a:txBody>
                    <a:bodyPr/>
                    <a:lstStyle/>
                    <a:p>
                      <a:pPr marL="0" indent="0">
                        <a:buFont typeface="Wingdings" panose="05000000000000000000" pitchFamily="2" charset="2"/>
                        <a:buNone/>
                      </a:pPr>
                      <a:r>
                        <a:rPr lang="en-GB" sz="1200" dirty="0"/>
                        <a:t>Contribue à garantir la salubrité de l'eau potable, à protéger les écosystèmes et à réglementer les rejets industriels.</a:t>
                      </a:r>
                      <a:endParaRPr lang="LID4096" sz="1200" dirty="0"/>
                    </a:p>
                  </a:txBody>
                  <a:tcPr/>
                </a:tc>
                <a:extLst>
                  <a:ext uri="{0D108BD9-81ED-4DB2-BD59-A6C34878D82A}">
                    <a16:rowId xmlns:a16="http://schemas.microsoft.com/office/drawing/2014/main" val="2846835107"/>
                  </a:ext>
                </a:extLst>
              </a:tr>
              <a:tr h="370840">
                <a:tc>
                  <a:txBody>
                    <a:bodyPr/>
                    <a:lstStyle/>
                    <a:p>
                      <a:pPr algn="l"/>
                      <a:r>
                        <a:rPr lang="en-GB" sz="1200" b="1" dirty="0"/>
                        <a:t>Données sur la qualité des sols</a:t>
                      </a:r>
                      <a:endParaRPr lang="LID4096" sz="1200" b="1" dirty="0"/>
                    </a:p>
                  </a:txBody>
                  <a:tcPr/>
                </a:tc>
                <a:tc>
                  <a:txBody>
                    <a:bodyPr/>
                    <a:lstStyle/>
                    <a:p>
                      <a:pPr marL="0" indent="0">
                        <a:buFont typeface="Wingdings" panose="05000000000000000000" pitchFamily="2" charset="2"/>
                        <a:buNone/>
                      </a:pPr>
                      <a:r>
                        <a:rPr lang="en-GB" sz="1200" b="0" dirty="0"/>
                        <a:t>Mesure les niveaux de contamination, la teneur en nutriments et les taux d'érosion des sols.</a:t>
                      </a:r>
                      <a:endParaRPr lang="LID4096" sz="1200" b="0" dirty="0"/>
                    </a:p>
                  </a:txBody>
                  <a:tcPr/>
                </a:tc>
                <a:tc>
                  <a:txBody>
                    <a:bodyPr/>
                    <a:lstStyle/>
                    <a:p>
                      <a:pPr marL="0" indent="0">
                        <a:buFont typeface="Wingdings" panose="05000000000000000000" pitchFamily="2" charset="2"/>
                        <a:buNone/>
                      </a:pPr>
                      <a:r>
                        <a:rPr lang="en-GB" sz="1200" dirty="0"/>
                        <a:t>Contribue à l'agriculture durable, à l'aménagement du territoire et à la lutte contre la pollution.</a:t>
                      </a:r>
                      <a:endParaRPr lang="LID4096" sz="1200" dirty="0"/>
                    </a:p>
                  </a:txBody>
                  <a:tcPr/>
                </a:tc>
                <a:extLst>
                  <a:ext uri="{0D108BD9-81ED-4DB2-BD59-A6C34878D82A}">
                    <a16:rowId xmlns:a16="http://schemas.microsoft.com/office/drawing/2014/main" val="1723505809"/>
                  </a:ext>
                </a:extLst>
              </a:tr>
              <a:tr h="370840">
                <a:tc>
                  <a:txBody>
                    <a:bodyPr/>
                    <a:lstStyle/>
                    <a:p>
                      <a:pPr algn="l"/>
                      <a:r>
                        <a:rPr lang="en-GB" sz="1200" b="1" dirty="0"/>
                        <a:t>Données sur la biodiversité</a:t>
                      </a:r>
                      <a:endParaRPr lang="LID4096" sz="1200" b="1" dirty="0"/>
                    </a:p>
                  </a:txBody>
                  <a:tcPr/>
                </a:tc>
                <a:tc>
                  <a:txBody>
                    <a:bodyPr/>
                    <a:lstStyle/>
                    <a:p>
                      <a:pPr marL="0" indent="0">
                        <a:buFont typeface="Wingdings" panose="05000000000000000000" pitchFamily="2" charset="2"/>
                        <a:buNone/>
                      </a:pPr>
                      <a:r>
                        <a:rPr lang="en-GB" sz="1200" b="0" dirty="0"/>
                        <a:t>Suivi de la répartition des espèces, de la santé des habitats et des tendances démographiques de la flore et de la faune.</a:t>
                      </a:r>
                      <a:endParaRPr lang="LID4096" sz="1200" b="0" dirty="0"/>
                    </a:p>
                  </a:txBody>
                  <a:tcPr/>
                </a:tc>
                <a:tc>
                  <a:txBody>
                    <a:bodyPr/>
                    <a:lstStyle/>
                    <a:p>
                      <a:pPr marL="0" indent="0">
                        <a:buFont typeface="Wingdings" panose="05000000000000000000" pitchFamily="2" charset="2"/>
                        <a:buNone/>
                      </a:pPr>
                      <a:r>
                        <a:rPr lang="en-GB" sz="1200" dirty="0"/>
                        <a:t>Contribue aux efforts de conservation, à la protection de la faune sauvage et à la gestion des écosystèmes.</a:t>
                      </a:r>
                      <a:endParaRPr lang="LID4096" sz="1200" dirty="0"/>
                    </a:p>
                  </a:txBody>
                  <a:tcPr/>
                </a:tc>
                <a:extLst>
                  <a:ext uri="{0D108BD9-81ED-4DB2-BD59-A6C34878D82A}">
                    <a16:rowId xmlns:a16="http://schemas.microsoft.com/office/drawing/2014/main" val="694516291"/>
                  </a:ext>
                </a:extLst>
              </a:tr>
              <a:tr h="370840">
                <a:tc>
                  <a:txBody>
                    <a:bodyPr/>
                    <a:lstStyle/>
                    <a:p>
                      <a:pPr algn="l"/>
                      <a:r>
                        <a:rPr lang="en-GB" sz="1200" b="1" dirty="0"/>
                        <a:t>Données météorologiques et climatiques</a:t>
                      </a:r>
                      <a:endParaRPr lang="LID4096" sz="1200" b="1" dirty="0"/>
                    </a:p>
                  </a:txBody>
                  <a:tcPr/>
                </a:tc>
                <a:tc>
                  <a:txBody>
                    <a:bodyPr/>
                    <a:lstStyle/>
                    <a:p>
                      <a:pPr marL="0" indent="0">
                        <a:buFont typeface="Wingdings" panose="05000000000000000000" pitchFamily="2" charset="2"/>
                        <a:buNone/>
                      </a:pPr>
                      <a:r>
                        <a:rPr lang="en-GB" sz="1200" b="0" dirty="0"/>
                        <a:t>Recueille des données sur la température, l'humidité, les précipitations et les phénomènes météorologiques extrêmes.</a:t>
                      </a:r>
                      <a:endParaRPr lang="LID4096" sz="1200" b="0" dirty="0"/>
                    </a:p>
                  </a:txBody>
                  <a:tcPr/>
                </a:tc>
                <a:tc>
                  <a:txBody>
                    <a:bodyPr/>
                    <a:lstStyle/>
                    <a:p>
                      <a:pPr marL="0" indent="0">
                        <a:buFont typeface="Wingdings" panose="05000000000000000000" pitchFamily="2" charset="2"/>
                        <a:buNone/>
                      </a:pPr>
                      <a:r>
                        <a:rPr lang="en-GB" sz="1200" dirty="0"/>
                        <a:t>Utilisées pour </a:t>
                      </a:r>
                      <a:r>
                        <a:rPr lang="en-GB" sz="1200" dirty="0" err="1"/>
                        <a:t>la modélisation</a:t>
                      </a:r>
                      <a:r>
                        <a:rPr lang="en-GB" sz="1200" dirty="0"/>
                        <a:t> climatique, la préparation aux catastrophes et la planification agricole.</a:t>
                      </a:r>
                      <a:endParaRPr lang="LID4096" sz="1200" dirty="0"/>
                    </a:p>
                  </a:txBody>
                  <a:tcPr/>
                </a:tc>
                <a:extLst>
                  <a:ext uri="{0D108BD9-81ED-4DB2-BD59-A6C34878D82A}">
                    <a16:rowId xmlns:a16="http://schemas.microsoft.com/office/drawing/2014/main" val="2165951803"/>
                  </a:ext>
                </a:extLst>
              </a:tr>
            </a:tbl>
          </a:graphicData>
        </a:graphic>
      </p:graphicFrame>
      <p:sp>
        <p:nvSpPr>
          <p:cNvPr id="13" name="object 3">
            <a:extLst>
              <a:ext uri="{FF2B5EF4-FFF2-40B4-BE49-F238E27FC236}">
                <a16:creationId xmlns:a16="http://schemas.microsoft.com/office/drawing/2014/main" id="{2725FCE8-1076-68AC-020A-63546FA2200B}"/>
              </a:ext>
            </a:extLst>
          </p:cNvPr>
          <p:cNvSpPr txBox="1"/>
          <p:nvPr/>
        </p:nvSpPr>
        <p:spPr>
          <a:xfrm>
            <a:off x="726281" y="5695835"/>
            <a:ext cx="10625455"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 suivi des données environnementales aide les décideurs politiques à créer des villes plus propres et plus saines.</a:t>
            </a:r>
          </a:p>
        </p:txBody>
      </p:sp>
      <p:sp>
        <p:nvSpPr>
          <p:cNvPr id="2" name="Title 13">
            <a:extLst>
              <a:ext uri="{FF2B5EF4-FFF2-40B4-BE49-F238E27FC236}">
                <a16:creationId xmlns:a16="http://schemas.microsoft.com/office/drawing/2014/main" id="{45E0042F-B241-6D82-DDFE-972BD8EFF1E6}"/>
              </a:ext>
            </a:extLst>
          </p:cNvPr>
          <p:cNvSpPr>
            <a:spLocks noGrp="1"/>
          </p:cNvSpPr>
          <p:nvPr>
            <p:ph type="title"/>
          </p:nvPr>
        </p:nvSpPr>
        <p:spPr>
          <a:xfrm>
            <a:off x="727200" y="432000"/>
            <a:ext cx="4052190" cy="369332"/>
          </a:xfrm>
        </p:spPr>
        <p:txBody>
          <a:bodyPr/>
          <a:lstStyle/>
          <a:p>
            <a:r>
              <a:rPr lang="en-GB" dirty="0"/>
              <a:t>6. Données environnementales</a:t>
            </a:r>
            <a:endParaRPr lang="LID4096" dirty="0"/>
          </a:p>
        </p:txBody>
      </p:sp>
    </p:spTree>
    <p:extLst>
      <p:ext uri="{BB962C8B-B14F-4D97-AF65-F5344CB8AC3E}">
        <p14:creationId xmlns:p14="http://schemas.microsoft.com/office/powerpoint/2010/main" val="819622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9EAB-CD75-390D-392E-D908A66D58C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E0CDBD2-2CAB-298B-DEB2-0AA02EE85E89}"/>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6.3 Sources de données environnementales publiques</a:t>
            </a:r>
          </a:p>
        </p:txBody>
      </p:sp>
      <p:sp>
        <p:nvSpPr>
          <p:cNvPr id="5" name="object 3">
            <a:extLst>
              <a:ext uri="{FF2B5EF4-FFF2-40B4-BE49-F238E27FC236}">
                <a16:creationId xmlns:a16="http://schemas.microsoft.com/office/drawing/2014/main" id="{05C34710-D9F0-D777-4454-96D47B8E83C3}"/>
              </a:ext>
            </a:extLst>
          </p:cNvPr>
          <p:cNvSpPr txBox="1"/>
          <p:nvPr/>
        </p:nvSpPr>
        <p:spPr>
          <a:xfrm>
            <a:off x="733424" y="1514807"/>
            <a:ext cx="10725152" cy="1001373"/>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Capteurs environnementaux et moniteurs de la qualité de l'air</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Installés dans les zones urbaines pour :</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Mesurer en temps réel les niveaux de pollution atmosphérique (CO₂, NOₓ, PM).</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Détecter les zones fortement polluées à proximité des routes très fréquentées et des zones industrielles.</a:t>
            </a:r>
          </a:p>
        </p:txBody>
      </p:sp>
      <p:sp>
        <p:nvSpPr>
          <p:cNvPr id="4" name="object 3">
            <a:extLst>
              <a:ext uri="{FF2B5EF4-FFF2-40B4-BE49-F238E27FC236}">
                <a16:creationId xmlns:a16="http://schemas.microsoft.com/office/drawing/2014/main" id="{1C073CE4-A25E-B79F-17A8-C326C8DB6DED}"/>
              </a:ext>
            </a:extLst>
          </p:cNvPr>
          <p:cNvSpPr txBox="1"/>
          <p:nvPr/>
        </p:nvSpPr>
        <p:spPr>
          <a:xfrm>
            <a:off x="733424" y="2653191"/>
            <a:ext cx="8124173" cy="150664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Modèles d'émissions et données sur les véhicules</a:t>
            </a:r>
          </a:p>
          <a:p>
            <a:pPr marL="266700" defTabSz="1175644" hangingPunct="1">
              <a:lnSpc>
                <a:spcPct val="100000"/>
              </a:lnSpc>
              <a:spcBef>
                <a:spcPts val="129"/>
              </a:spcBef>
            </a:pPr>
            <a:r>
              <a:rPr lang="en-GB" sz="1600" dirty="0">
                <a:solidFill>
                  <a:sysClr val="windowText" lastClr="000000"/>
                </a:solidFill>
                <a:latin typeface="Arial"/>
                <a:cs typeface="Arial"/>
              </a:rPr>
              <a:t>🚗 Utilise le type de carburant et la distance parcourue par le véhicule pour :</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Estimer les émissions de différentes catégories de véhicules (voitures, camions, bus).</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Soutenir les politiques gouvernementales relatives aux zones à faibles émissions et aux péages urbains.</a:t>
            </a:r>
          </a:p>
        </p:txBody>
      </p:sp>
      <p:sp>
        <p:nvSpPr>
          <p:cNvPr id="7" name="object 3">
            <a:extLst>
              <a:ext uri="{FF2B5EF4-FFF2-40B4-BE49-F238E27FC236}">
                <a16:creationId xmlns:a16="http://schemas.microsoft.com/office/drawing/2014/main" id="{60C89EAE-088A-6F6F-606C-21A969A80808}"/>
              </a:ext>
            </a:extLst>
          </p:cNvPr>
          <p:cNvSpPr txBox="1"/>
          <p:nvPr/>
        </p:nvSpPr>
        <p:spPr>
          <a:xfrm>
            <a:off x="726282" y="4181475"/>
            <a:ext cx="10725152" cy="103984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Imagerie satellite et aérienne</a:t>
            </a:r>
          </a:p>
          <a:p>
            <a:pPr marL="266700" defTabSz="1175644" hangingPunct="1">
              <a:lnSpc>
                <a:spcPct val="100000"/>
              </a:lnSpc>
              <a:spcBef>
                <a:spcPts val="129"/>
              </a:spcBef>
            </a:pPr>
            <a:r>
              <a:rPr lang="en-GB" sz="1600" dirty="0">
                <a:solidFill>
                  <a:sysClr val="windowText" lastClr="000000"/>
                </a:solidFill>
                <a:latin typeface="Arial"/>
                <a:cs typeface="Arial"/>
              </a:rPr>
              <a:t>🛰️ Utilisées pour la surveillance environnementale à grande échelle :</a:t>
            </a:r>
          </a:p>
          <a:p>
            <a:pPr marL="266700" defTabSz="1175644" hangingPunct="1">
              <a:lnSpc>
                <a:spcPct val="100000"/>
              </a:lnSpc>
              <a:spcBef>
                <a:spcPts val="129"/>
              </a:spcBef>
            </a:pPr>
            <a:r>
              <a:rPr lang="en-GB" sz="1600" dirty="0">
                <a:solidFill>
                  <a:sysClr val="windowText" lastClr="000000"/>
                </a:solidFill>
                <a:latin typeface="Arial"/>
                <a:cs typeface="Arial"/>
              </a:rPr>
              <a:t>✔️ Suivre l'expansion urbaine, la déforestation et les changements liés aux transports.</a:t>
            </a:r>
          </a:p>
          <a:p>
            <a:pPr marL="266700" defTabSz="1175644" hangingPunct="1">
              <a:lnSpc>
                <a:spcPct val="100000"/>
              </a:lnSpc>
              <a:spcBef>
                <a:spcPts val="129"/>
              </a:spcBef>
            </a:pPr>
            <a:r>
              <a:rPr lang="en-GB" sz="1600" dirty="0">
                <a:solidFill>
                  <a:sysClr val="windowText" lastClr="000000"/>
                </a:solidFill>
                <a:latin typeface="Arial"/>
                <a:cs typeface="Arial"/>
              </a:rPr>
              <a:t>✔️ Identifient les îlots de chaleur causés par un trafic routier excessif.</a:t>
            </a:r>
          </a:p>
        </p:txBody>
      </p:sp>
      <p:sp>
        <p:nvSpPr>
          <p:cNvPr id="9" name="object 3">
            <a:extLst>
              <a:ext uri="{FF2B5EF4-FFF2-40B4-BE49-F238E27FC236}">
                <a16:creationId xmlns:a16="http://schemas.microsoft.com/office/drawing/2014/main" id="{6DBB4AF0-FD2C-8A50-F544-4CCA315640E3}"/>
              </a:ext>
            </a:extLst>
          </p:cNvPr>
          <p:cNvSpPr txBox="1"/>
          <p:nvPr/>
        </p:nvSpPr>
        <p:spPr>
          <a:xfrm>
            <a:off x="726282" y="5507374"/>
            <a:ext cx="8445998"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combinaison de plusieurs sources de données </a:t>
            </a:r>
            <a:r>
              <a:rPr lang="en-GB" sz="1800" b="1" dirty="0">
                <a:solidFill>
                  <a:sysClr val="windowText" lastClr="000000"/>
                </a:solidFill>
                <a:latin typeface="Arial"/>
                <a:cs typeface="Arial"/>
              </a:rPr>
              <a:t>fournit des informations précises sur la pollution liée aux transports.</a:t>
            </a:r>
          </a:p>
        </p:txBody>
      </p:sp>
      <p:pic>
        <p:nvPicPr>
          <p:cNvPr id="14" name="Picture 13" descr="A person pointing at a temperature display&#10;&#10;AI-generated content may be incorrect.">
            <a:extLst>
              <a:ext uri="{FF2B5EF4-FFF2-40B4-BE49-F238E27FC236}">
                <a16:creationId xmlns:a16="http://schemas.microsoft.com/office/drawing/2014/main" id="{732CE46D-933B-A3BB-9506-C18813C4A1D3}"/>
              </a:ext>
            </a:extLst>
          </p:cNvPr>
          <p:cNvPicPr>
            <a:picLocks noChangeAspect="1"/>
          </p:cNvPicPr>
          <p:nvPr/>
        </p:nvPicPr>
        <p:blipFill>
          <a:blip r:embed="rId2" cstate="print">
            <a:extLst>
              <a:ext uri="{28A0092B-C50C-407E-A947-70E740481C1C}">
                <a14:useLocalDpi xmlns:a14="http://schemas.microsoft.com/office/drawing/2010/main" val="0"/>
              </a:ext>
            </a:extLst>
          </a:blip>
          <a:srcRect t="10001" b="9686"/>
          <a:stretch/>
        </p:blipFill>
        <p:spPr>
          <a:xfrm>
            <a:off x="8857597" y="1433142"/>
            <a:ext cx="2864142" cy="2300273"/>
          </a:xfrm>
          <a:prstGeom prst="rect">
            <a:avLst/>
          </a:prstGeom>
        </p:spPr>
      </p:pic>
      <p:pic>
        <p:nvPicPr>
          <p:cNvPr id="16" name="Picture 15" descr="A car on a map&#10;&#10;AI-generated content may be incorrect.">
            <a:extLst>
              <a:ext uri="{FF2B5EF4-FFF2-40B4-BE49-F238E27FC236}">
                <a16:creationId xmlns:a16="http://schemas.microsoft.com/office/drawing/2014/main" id="{1FC7DA34-3459-38BE-3ACF-31CCB56F5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1330" y="3873439"/>
            <a:ext cx="2217245" cy="2217245"/>
          </a:xfrm>
          <a:prstGeom prst="rect">
            <a:avLst/>
          </a:prstGeom>
        </p:spPr>
      </p:pic>
      <p:sp>
        <p:nvSpPr>
          <p:cNvPr id="2" name="Title 13">
            <a:extLst>
              <a:ext uri="{FF2B5EF4-FFF2-40B4-BE49-F238E27FC236}">
                <a16:creationId xmlns:a16="http://schemas.microsoft.com/office/drawing/2014/main" id="{2B1CA148-E883-AC8D-94CC-96D64C8B2DEA}"/>
              </a:ext>
            </a:extLst>
          </p:cNvPr>
          <p:cNvSpPr>
            <a:spLocks noGrp="1"/>
          </p:cNvSpPr>
          <p:nvPr>
            <p:ph type="title"/>
          </p:nvPr>
        </p:nvSpPr>
        <p:spPr>
          <a:xfrm>
            <a:off x="727199" y="432000"/>
            <a:ext cx="4023909" cy="369332"/>
          </a:xfrm>
        </p:spPr>
        <p:txBody>
          <a:bodyPr/>
          <a:lstStyle/>
          <a:p>
            <a:r>
              <a:rPr lang="en-GB" dirty="0"/>
              <a:t>6. Données environnementales</a:t>
            </a:r>
            <a:endParaRPr lang="LID4096" dirty="0"/>
          </a:p>
        </p:txBody>
      </p:sp>
    </p:spTree>
    <p:extLst>
      <p:ext uri="{BB962C8B-B14F-4D97-AF65-F5344CB8AC3E}">
        <p14:creationId xmlns:p14="http://schemas.microsoft.com/office/powerpoint/2010/main" val="2294195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AB72E-2660-AB0B-24F8-DE488A3AFC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F82C2FE-E466-B3BB-B6CA-7A9FA545EFCC}"/>
              </a:ext>
            </a:extLst>
          </p:cNvPr>
          <p:cNvSpPr txBox="1"/>
          <p:nvPr/>
        </p:nvSpPr>
        <p:spPr>
          <a:xfrm>
            <a:off x="733424" y="911956"/>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6.4 Applications des données environnementales</a:t>
            </a:r>
          </a:p>
        </p:txBody>
      </p:sp>
      <p:sp>
        <p:nvSpPr>
          <p:cNvPr id="5" name="object 3">
            <a:extLst>
              <a:ext uri="{FF2B5EF4-FFF2-40B4-BE49-F238E27FC236}">
                <a16:creationId xmlns:a16="http://schemas.microsoft.com/office/drawing/2014/main" id="{E5978AB0-51AE-7E29-F333-4A9E2C2B07DA}"/>
              </a:ext>
            </a:extLst>
          </p:cNvPr>
          <p:cNvSpPr txBox="1"/>
          <p:nvPr/>
        </p:nvSpPr>
        <p:spPr>
          <a:xfrm>
            <a:off x="733424" y="1354548"/>
            <a:ext cx="6423349" cy="1347622"/>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400" b="1" dirty="0">
                <a:solidFill>
                  <a:sysClr val="windowText" lastClr="000000"/>
                </a:solidFill>
                <a:latin typeface="Arial"/>
                <a:cs typeface="Arial"/>
              </a:rPr>
              <a:t>Évaluations de l'impact environnemental (EIE)</a:t>
            </a:r>
          </a:p>
          <a:p>
            <a:pPr marL="266700" defTabSz="1175644" hangingPunct="1">
              <a:lnSpc>
                <a:spcPct val="100000"/>
              </a:lnSpc>
              <a:spcBef>
                <a:spcPts val="129"/>
              </a:spcBef>
            </a:pPr>
            <a:r>
              <a:rPr lang="en-GB" sz="1400" dirty="0">
                <a:solidFill>
                  <a:sysClr val="windowText" lastClr="000000"/>
                </a:solidFill>
                <a:latin typeface="Arial"/>
                <a:cs typeface="Arial"/>
              </a:rPr>
              <a:t>📊 Aide les décideurs politiques à comprendre :</a:t>
            </a:r>
          </a:p>
          <a:p>
            <a:pPr marL="266700" defTabSz="1175644" hangingPunct="1">
              <a:lnSpc>
                <a:spcPct val="100000"/>
              </a:lnSpc>
              <a:spcBef>
                <a:spcPts val="129"/>
              </a:spcBef>
            </a:pPr>
            <a:r>
              <a:rPr lang="en-GB" sz="1400" dirty="0">
                <a:solidFill>
                  <a:sysClr val="windowText" lastClr="000000"/>
                </a:solidFill>
                <a:latin typeface="Arial"/>
                <a:cs typeface="Arial"/>
              </a:rPr>
              <a:t>✔️ Comment les nouvelles routes affectent la qualité de l'air et les écosystèmes.</a:t>
            </a:r>
          </a:p>
          <a:p>
            <a:pPr marL="266700" defTabSz="1175644" hangingPunct="1">
              <a:lnSpc>
                <a:spcPct val="100000"/>
              </a:lnSpc>
              <a:spcBef>
                <a:spcPts val="129"/>
              </a:spcBef>
            </a:pPr>
            <a:r>
              <a:rPr lang="en-GB" sz="1400" dirty="0">
                <a:solidFill>
                  <a:sysClr val="windowText" lastClr="000000"/>
                </a:solidFill>
                <a:latin typeface="Arial"/>
                <a:cs typeface="Arial"/>
              </a:rPr>
              <a:t>✔️ Quelles zones ont besoin de corridors verts ou de mesures de contrôle de la pollution.</a:t>
            </a:r>
          </a:p>
        </p:txBody>
      </p:sp>
      <p:sp>
        <p:nvSpPr>
          <p:cNvPr id="4" name="object 3">
            <a:extLst>
              <a:ext uri="{FF2B5EF4-FFF2-40B4-BE49-F238E27FC236}">
                <a16:creationId xmlns:a16="http://schemas.microsoft.com/office/drawing/2014/main" id="{0178DAC5-23D1-B539-9B9F-44BD0B62298C}"/>
              </a:ext>
            </a:extLst>
          </p:cNvPr>
          <p:cNvSpPr txBox="1"/>
          <p:nvPr/>
        </p:nvSpPr>
        <p:spPr>
          <a:xfrm>
            <a:off x="733424" y="2719178"/>
            <a:ext cx="5912473" cy="134762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400" b="1" dirty="0">
                <a:solidFill>
                  <a:sysClr val="windowText" lastClr="000000"/>
                </a:solidFill>
                <a:latin typeface="Arial"/>
                <a:cs typeface="Arial"/>
              </a:rPr>
              <a:t>2. Politiques de transport et urbanisme plus écologiques</a:t>
            </a:r>
          </a:p>
          <a:p>
            <a:pPr marL="266700" defTabSz="1175644" hangingPunct="1">
              <a:lnSpc>
                <a:spcPct val="100000"/>
              </a:lnSpc>
              <a:spcBef>
                <a:spcPts val="129"/>
              </a:spcBef>
            </a:pPr>
            <a:r>
              <a:rPr lang="en-GB" sz="1400" dirty="0">
                <a:solidFill>
                  <a:sysClr val="windowText" lastClr="000000"/>
                </a:solidFill>
                <a:latin typeface="Arial"/>
                <a:cs typeface="Arial"/>
              </a:rPr>
              <a:t>🌱 Soutient :</a:t>
            </a:r>
          </a:p>
          <a:p>
            <a:pPr marL="266700" defTabSz="1175644" hangingPunct="1">
              <a:lnSpc>
                <a:spcPct val="100000"/>
              </a:lnSpc>
              <a:spcBef>
                <a:spcPts val="129"/>
              </a:spcBef>
            </a:pPr>
            <a:r>
              <a:rPr lang="en-GB" sz="1400" dirty="0">
                <a:solidFill>
                  <a:sysClr val="windowText" lastClr="000000"/>
                </a:solidFill>
                <a:latin typeface="Arial"/>
                <a:cs typeface="Arial"/>
              </a:rPr>
              <a:t>✔️ Le passage aux bus et tramways électriques pour réduire les émissions.</a:t>
            </a:r>
          </a:p>
          <a:p>
            <a:pPr marL="266700" defTabSz="1175644" hangingPunct="1">
              <a:lnSpc>
                <a:spcPct val="100000"/>
              </a:lnSpc>
              <a:spcBef>
                <a:spcPts val="129"/>
              </a:spcBef>
            </a:pPr>
            <a:r>
              <a:rPr lang="en-GB" sz="1400" dirty="0">
                <a:solidFill>
                  <a:sysClr val="windowText" lastClr="000000"/>
                </a:solidFill>
                <a:latin typeface="Arial"/>
                <a:cs typeface="Arial"/>
              </a:rPr>
              <a:t>✔️ L'extension des pistes cyclables, des zones piétonnes et des réseaux de transports publics.</a:t>
            </a:r>
          </a:p>
        </p:txBody>
      </p:sp>
      <p:sp>
        <p:nvSpPr>
          <p:cNvPr id="7" name="object 3">
            <a:extLst>
              <a:ext uri="{FF2B5EF4-FFF2-40B4-BE49-F238E27FC236}">
                <a16:creationId xmlns:a16="http://schemas.microsoft.com/office/drawing/2014/main" id="{AFAB782D-62F8-B64D-160B-ED805DF6FB02}"/>
              </a:ext>
            </a:extLst>
          </p:cNvPr>
          <p:cNvSpPr txBox="1"/>
          <p:nvPr/>
        </p:nvSpPr>
        <p:spPr>
          <a:xfrm>
            <a:off x="726282" y="4124913"/>
            <a:ext cx="6423349" cy="113217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400" b="1" dirty="0">
                <a:solidFill>
                  <a:sysClr val="windowText" lastClr="000000"/>
                </a:solidFill>
                <a:latin typeface="Arial"/>
                <a:cs typeface="Arial"/>
              </a:rPr>
              <a:t>3. Réduction du bruit et conception de villes intelligentes</a:t>
            </a:r>
          </a:p>
          <a:p>
            <a:pPr marL="266700" defTabSz="1175644" hangingPunct="1">
              <a:lnSpc>
                <a:spcPct val="100000"/>
              </a:lnSpc>
              <a:spcBef>
                <a:spcPts val="129"/>
              </a:spcBef>
            </a:pPr>
            <a:r>
              <a:rPr lang="en-GB" sz="1400" dirty="0">
                <a:solidFill>
                  <a:sysClr val="windowText" lastClr="000000"/>
                </a:solidFill>
                <a:latin typeface="Arial"/>
                <a:cs typeface="Arial"/>
              </a:rPr>
              <a:t>🔇 Contribue à :</a:t>
            </a:r>
          </a:p>
          <a:p>
            <a:pPr marL="266700" defTabSz="1175644" hangingPunct="1">
              <a:lnSpc>
                <a:spcPct val="100000"/>
              </a:lnSpc>
              <a:spcBef>
                <a:spcPts val="129"/>
              </a:spcBef>
            </a:pPr>
            <a:r>
              <a:rPr lang="en-GB" sz="1400" dirty="0">
                <a:solidFill>
                  <a:sysClr val="windowText" lastClr="000000"/>
                </a:solidFill>
                <a:latin typeface="Arial"/>
                <a:cs typeface="Arial"/>
              </a:rPr>
              <a:t>✔️ L'installation de barrières antibruit près des autoroutes et des aéroports.</a:t>
            </a:r>
          </a:p>
          <a:p>
            <a:pPr marL="266700" defTabSz="1175644" hangingPunct="1">
              <a:lnSpc>
                <a:spcPct val="100000"/>
              </a:lnSpc>
              <a:spcBef>
                <a:spcPts val="129"/>
              </a:spcBef>
            </a:pPr>
            <a:r>
              <a:rPr lang="en-GB" sz="1400" dirty="0">
                <a:solidFill>
                  <a:sysClr val="windowText" lastClr="000000"/>
                </a:solidFill>
                <a:latin typeface="Arial"/>
                <a:cs typeface="Arial"/>
              </a:rPr>
              <a:t>✔️ Réglementations en matière de zonage afin de réduire le bruit de la circulation dans les zones résidentielles.</a:t>
            </a:r>
          </a:p>
        </p:txBody>
      </p:sp>
      <p:sp>
        <p:nvSpPr>
          <p:cNvPr id="9" name="object 3">
            <a:extLst>
              <a:ext uri="{FF2B5EF4-FFF2-40B4-BE49-F238E27FC236}">
                <a16:creationId xmlns:a16="http://schemas.microsoft.com/office/drawing/2014/main" id="{866679C1-440D-AB51-7A2C-82F0F4A2C5E7}"/>
              </a:ext>
            </a:extLst>
          </p:cNvPr>
          <p:cNvSpPr txBox="1"/>
          <p:nvPr/>
        </p:nvSpPr>
        <p:spPr>
          <a:xfrm>
            <a:off x="726282" y="5749271"/>
            <a:ext cx="10725152" cy="340167"/>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600" dirty="0">
                <a:solidFill>
                  <a:sysClr val="windowText" lastClr="000000"/>
                </a:solidFill>
                <a:latin typeface="Arial"/>
                <a:cs typeface="Arial"/>
              </a:rPr>
              <a:t>Les données environnementales sont </a:t>
            </a:r>
            <a:r>
              <a:rPr lang="en-GB" sz="1600" b="1" dirty="0">
                <a:solidFill>
                  <a:sysClr val="windowText" lastClr="000000"/>
                </a:solidFill>
                <a:latin typeface="Arial"/>
                <a:cs typeface="Arial"/>
              </a:rPr>
              <a:t>essentielles pour des villes durables et </a:t>
            </a:r>
            <a:r>
              <a:rPr lang="en-GB" sz="1600" b="1" dirty="0" err="1">
                <a:solidFill>
                  <a:sysClr val="windowText" lastClr="000000"/>
                </a:solidFill>
                <a:latin typeface="Arial"/>
                <a:cs typeface="Arial"/>
              </a:rPr>
              <a:t>agréables à vivre</a:t>
            </a:r>
            <a:r>
              <a:rPr lang="en-GB" sz="1600" b="1" dirty="0">
                <a:solidFill>
                  <a:sysClr val="windowText" lastClr="000000"/>
                </a:solidFill>
                <a:latin typeface="Arial"/>
                <a:cs typeface="Arial"/>
              </a:rPr>
              <a:t>.</a:t>
            </a:r>
          </a:p>
        </p:txBody>
      </p:sp>
      <p:pic>
        <p:nvPicPr>
          <p:cNvPr id="12" name="Picture 11" descr="A group of people standing around a computer&#10;&#10;AI-generated content may be incorrect.">
            <a:extLst>
              <a:ext uri="{FF2B5EF4-FFF2-40B4-BE49-F238E27FC236}">
                <a16:creationId xmlns:a16="http://schemas.microsoft.com/office/drawing/2014/main" id="{E81128F2-9FC7-1142-687F-71E3C80496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9631" y="2173776"/>
            <a:ext cx="4448516" cy="3575495"/>
          </a:xfrm>
          <a:prstGeom prst="rect">
            <a:avLst/>
          </a:prstGeom>
        </p:spPr>
      </p:pic>
      <p:sp>
        <p:nvSpPr>
          <p:cNvPr id="2" name="Title 13">
            <a:extLst>
              <a:ext uri="{FF2B5EF4-FFF2-40B4-BE49-F238E27FC236}">
                <a16:creationId xmlns:a16="http://schemas.microsoft.com/office/drawing/2014/main" id="{53E32B52-E4D4-4459-7CD0-05F44C7CF57E}"/>
              </a:ext>
            </a:extLst>
          </p:cNvPr>
          <p:cNvSpPr>
            <a:spLocks noGrp="1"/>
          </p:cNvSpPr>
          <p:nvPr>
            <p:ph type="title"/>
          </p:nvPr>
        </p:nvSpPr>
        <p:spPr>
          <a:xfrm>
            <a:off x="727199" y="432000"/>
            <a:ext cx="4071043" cy="369332"/>
          </a:xfrm>
        </p:spPr>
        <p:txBody>
          <a:bodyPr/>
          <a:lstStyle/>
          <a:p>
            <a:r>
              <a:rPr lang="en-GB" dirty="0"/>
              <a:t>6. Données environnementales</a:t>
            </a:r>
            <a:endParaRPr lang="LID4096" dirty="0"/>
          </a:p>
        </p:txBody>
      </p:sp>
    </p:spTree>
    <p:extLst>
      <p:ext uri="{BB962C8B-B14F-4D97-AF65-F5344CB8AC3E}">
        <p14:creationId xmlns:p14="http://schemas.microsoft.com/office/powerpoint/2010/main" val="2342410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E5095-480A-9B0E-E7DC-426998E3D1C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98883C9-6C90-FFE0-8F32-6B30E814B4A9}"/>
              </a:ext>
            </a:extLst>
          </p:cNvPr>
          <p:cNvSpPr txBox="1"/>
          <p:nvPr/>
        </p:nvSpPr>
        <p:spPr>
          <a:xfrm>
            <a:off x="733423" y="827116"/>
            <a:ext cx="9645487" cy="374581"/>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6.5 Étude de cas : comment les villes utilisent-elles les données environnementales ? 🚦 </a:t>
            </a:r>
          </a:p>
        </p:txBody>
      </p:sp>
      <p:sp>
        <p:nvSpPr>
          <p:cNvPr id="5" name="object 3">
            <a:extLst>
              <a:ext uri="{FF2B5EF4-FFF2-40B4-BE49-F238E27FC236}">
                <a16:creationId xmlns:a16="http://schemas.microsoft.com/office/drawing/2014/main" id="{8C0B0F7C-56AA-ED3C-3879-C00DEEE69894}"/>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225D905D-22A3-B089-62F0-B4E94F55E536}"/>
              </a:ext>
            </a:extLst>
          </p:cNvPr>
          <p:cNvPicPr>
            <a:picLocks noChangeAspect="1"/>
          </p:cNvPicPr>
          <p:nvPr/>
        </p:nvPicPr>
        <p:blipFill>
          <a:blip r:embed="rId2"/>
          <a:stretch>
            <a:fillRect/>
          </a:stretch>
        </p:blipFill>
        <p:spPr>
          <a:xfrm>
            <a:off x="6938871" y="1225241"/>
            <a:ext cx="2873207" cy="1910799"/>
          </a:xfrm>
          <a:prstGeom prst="rect">
            <a:avLst/>
          </a:prstGeom>
        </p:spPr>
      </p:pic>
      <p:pic>
        <p:nvPicPr>
          <p:cNvPr id="1026" name="Picture 2" descr="Paris follows major European cities with introduction of car-free zones -  and residents don't notice | Euronews">
            <a:extLst>
              <a:ext uri="{FF2B5EF4-FFF2-40B4-BE49-F238E27FC236}">
                <a16:creationId xmlns:a16="http://schemas.microsoft.com/office/drawing/2014/main" id="{7513A756-507E-4C42-557F-D907778CDD6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730"/>
          <a:stretch/>
        </p:blipFill>
        <p:spPr bwMode="auto">
          <a:xfrm>
            <a:off x="8075350" y="2559217"/>
            <a:ext cx="3493518" cy="19651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OT | Green Transport">
            <a:extLst>
              <a:ext uri="{FF2B5EF4-FFF2-40B4-BE49-F238E27FC236}">
                <a16:creationId xmlns:a16="http://schemas.microsoft.com/office/drawing/2014/main" id="{AC50328E-76FE-719E-FEE4-313B8CEB94F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8871" y="4358628"/>
            <a:ext cx="3244898" cy="191079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D2B9A03-5437-EA74-B298-B4F4C053DAC1}"/>
              </a:ext>
            </a:extLst>
          </p:cNvPr>
          <p:cNvSpPr txBox="1"/>
          <p:nvPr/>
        </p:nvSpPr>
        <p:spPr>
          <a:xfrm>
            <a:off x="6938871" y="3173278"/>
            <a:ext cx="951925" cy="341632"/>
          </a:xfrm>
          <a:prstGeom prst="rect">
            <a:avLst/>
          </a:prstGeom>
          <a:noFill/>
        </p:spPr>
        <p:txBody>
          <a:bodyPr wrap="square">
            <a:spAutoFit/>
          </a:bodyPr>
          <a:lstStyle/>
          <a:p>
            <a:r>
              <a:rPr lang="it-IT" sz="1800" b="1" kern="1200" baseline="30000" dirty="0">
                <a:solidFill>
                  <a:schemeClr val="tx1"/>
                </a:solidFill>
                <a:latin typeface="Arial" panose="020B0604020202020204" pitchFamily="34" charset="0"/>
                <a:ea typeface="Roboto Cn" pitchFamily="2" charset="0"/>
                <a:cs typeface="Arial" panose="020B0604020202020204" pitchFamily="34" charset="0"/>
              </a:rPr>
              <a:t>Londres</a:t>
            </a:r>
            <a:endParaRPr lang="en-US" sz="1800" dirty="0"/>
          </a:p>
        </p:txBody>
      </p:sp>
      <p:sp>
        <p:nvSpPr>
          <p:cNvPr id="15" name="TextBox 14">
            <a:extLst>
              <a:ext uri="{FF2B5EF4-FFF2-40B4-BE49-F238E27FC236}">
                <a16:creationId xmlns:a16="http://schemas.microsoft.com/office/drawing/2014/main" id="{880CCB8B-7277-2B12-C63C-7D0BFA6749E5}"/>
              </a:ext>
            </a:extLst>
          </p:cNvPr>
          <p:cNvSpPr txBox="1"/>
          <p:nvPr/>
        </p:nvSpPr>
        <p:spPr>
          <a:xfrm>
            <a:off x="10616943" y="2301265"/>
            <a:ext cx="951925" cy="341632"/>
          </a:xfrm>
          <a:prstGeom prst="rect">
            <a:avLst/>
          </a:prstGeom>
          <a:noFill/>
        </p:spPr>
        <p:txBody>
          <a:bodyPr wrap="square">
            <a:spAutoFit/>
          </a:bodyPr>
          <a:lstStyle/>
          <a:p>
            <a:pPr algn="r"/>
            <a:r>
              <a:rPr lang="fr-FR" sz="1800" b="1" kern="1200" baseline="30000" dirty="0">
                <a:solidFill>
                  <a:schemeClr val="tx1"/>
                </a:solidFill>
                <a:latin typeface="Arial" panose="020B0604020202020204" pitchFamily="34" charset="0"/>
                <a:ea typeface="Roboto Cn" pitchFamily="2" charset="0"/>
                <a:cs typeface="Arial" panose="020B0604020202020204" pitchFamily="34" charset="0"/>
              </a:rPr>
              <a:t>Paris</a:t>
            </a:r>
            <a:endParaRPr lang="en-US" sz="1800" dirty="0"/>
          </a:p>
        </p:txBody>
      </p:sp>
      <p:sp>
        <p:nvSpPr>
          <p:cNvPr id="16" name="TextBox 15">
            <a:extLst>
              <a:ext uri="{FF2B5EF4-FFF2-40B4-BE49-F238E27FC236}">
                <a16:creationId xmlns:a16="http://schemas.microsoft.com/office/drawing/2014/main" id="{72FA3A99-F91D-B790-47FB-9A7F3C8CDE81}"/>
              </a:ext>
            </a:extLst>
          </p:cNvPr>
          <p:cNvSpPr txBox="1"/>
          <p:nvPr/>
        </p:nvSpPr>
        <p:spPr>
          <a:xfrm>
            <a:off x="6938870" y="4137667"/>
            <a:ext cx="951925" cy="341632"/>
          </a:xfrm>
          <a:prstGeom prst="rect">
            <a:avLst/>
          </a:prstGeom>
          <a:noFill/>
        </p:spPr>
        <p:txBody>
          <a:bodyPr wrap="square">
            <a:spAutoFit/>
          </a:bodyPr>
          <a:lstStyle/>
          <a:p>
            <a:r>
              <a:rPr lang="it-IT" sz="1800" b="1" kern="1200" baseline="30000" dirty="0">
                <a:solidFill>
                  <a:schemeClr val="tx1"/>
                </a:solidFill>
                <a:latin typeface="Arial" panose="020B0604020202020204" pitchFamily="34" charset="0"/>
                <a:ea typeface="Roboto Cn" pitchFamily="2" charset="0"/>
                <a:cs typeface="Arial" panose="020B0604020202020204" pitchFamily="34" charset="0"/>
              </a:rPr>
              <a:t>Singapour</a:t>
            </a:r>
            <a:endParaRPr lang="en-US" sz="1800" dirty="0"/>
          </a:p>
        </p:txBody>
      </p:sp>
      <p:sp>
        <p:nvSpPr>
          <p:cNvPr id="11" name="Title 13">
            <a:extLst>
              <a:ext uri="{FF2B5EF4-FFF2-40B4-BE49-F238E27FC236}">
                <a16:creationId xmlns:a16="http://schemas.microsoft.com/office/drawing/2014/main" id="{B244DA32-2504-C464-AB1E-5005DAC732F5}"/>
              </a:ext>
            </a:extLst>
          </p:cNvPr>
          <p:cNvSpPr>
            <a:spLocks noGrp="1"/>
          </p:cNvSpPr>
          <p:nvPr>
            <p:ph type="title"/>
          </p:nvPr>
        </p:nvSpPr>
        <p:spPr>
          <a:xfrm>
            <a:off x="727200" y="432000"/>
            <a:ext cx="4052190" cy="369332"/>
          </a:xfrm>
        </p:spPr>
        <p:txBody>
          <a:bodyPr/>
          <a:lstStyle/>
          <a:p>
            <a:r>
              <a:rPr lang="en-GB" dirty="0"/>
              <a:t>6. Données environnementales</a:t>
            </a:r>
            <a:endParaRPr lang="LID4096" dirty="0"/>
          </a:p>
        </p:txBody>
      </p:sp>
      <p:sp>
        <p:nvSpPr>
          <p:cNvPr id="14" name="object 3">
            <a:extLst>
              <a:ext uri="{FF2B5EF4-FFF2-40B4-BE49-F238E27FC236}">
                <a16:creationId xmlns:a16="http://schemas.microsoft.com/office/drawing/2014/main" id="{2165EC97-C719-271D-60EB-3133B54355B5}"/>
              </a:ext>
            </a:extLst>
          </p:cNvPr>
          <p:cNvSpPr txBox="1"/>
          <p:nvPr/>
        </p:nvSpPr>
        <p:spPr>
          <a:xfrm>
            <a:off x="733424" y="1514807"/>
            <a:ext cx="6101009" cy="1593843"/>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Exemple 1 : Zone à très faibles émissions (ULEZ) de Londres</a:t>
            </a:r>
          </a:p>
          <a:p>
            <a:pPr marL="361950" indent="-346075" defTabSz="1175644" hangingPunct="1">
              <a:lnSpc>
                <a:spcPct val="100000"/>
              </a:lnSpc>
              <a:spcBef>
                <a:spcPts val="129"/>
              </a:spcBef>
            </a:pPr>
            <a:r>
              <a:rPr lang="en-GB" sz="1600" dirty="0">
                <a:solidFill>
                  <a:sysClr val="windowText" lastClr="000000"/>
                </a:solidFill>
                <a:latin typeface="Arial"/>
                <a:cs typeface="Arial"/>
              </a:rPr>
              <a:t>1️⃣ Utilise des données en temps réel sur la qualité de l'air pour taxer les véhicules à fortes émissions </a:t>
            </a:r>
          </a:p>
          <a:p>
            <a:pPr marL="361950" defTabSz="1175644" hangingPunct="1">
              <a:lnSpc>
                <a:spcPct val="100000"/>
              </a:lnSpc>
              <a:spcBef>
                <a:spcPts val="129"/>
              </a:spcBef>
            </a:pPr>
            <a:r>
              <a:rPr lang="en-GB" sz="1600" dirty="0">
                <a:solidFill>
                  <a:sysClr val="windowText" lastClr="000000"/>
                </a:solidFill>
                <a:latin typeface="Arial"/>
                <a:cs typeface="Arial"/>
              </a:rPr>
              <a:t>qui entrent dans la ville.</a:t>
            </a:r>
          </a:p>
          <a:p>
            <a:pPr marL="361950" indent="-346075" defTabSz="1175644" hangingPunct="1">
              <a:lnSpc>
                <a:spcPct val="100000"/>
              </a:lnSpc>
              <a:spcBef>
                <a:spcPts val="129"/>
              </a:spcBef>
            </a:pPr>
            <a:r>
              <a:rPr lang="en-GB" sz="1600" dirty="0">
                <a:solidFill>
                  <a:sysClr val="windowText" lastClr="000000"/>
                </a:solidFill>
                <a:latin typeface="Arial"/>
                <a:cs typeface="Arial"/>
              </a:rPr>
              <a:t>2️⃣ A réduit la pollution au NO₂ de 44 % depuis sa mise en œuvre.</a:t>
            </a:r>
          </a:p>
        </p:txBody>
      </p:sp>
      <p:sp>
        <p:nvSpPr>
          <p:cNvPr id="17" name="object 3">
            <a:extLst>
              <a:ext uri="{FF2B5EF4-FFF2-40B4-BE49-F238E27FC236}">
                <a16:creationId xmlns:a16="http://schemas.microsoft.com/office/drawing/2014/main" id="{E27DE488-DFD9-C652-566F-1712083C059F}"/>
              </a:ext>
            </a:extLst>
          </p:cNvPr>
          <p:cNvSpPr txBox="1"/>
          <p:nvPr/>
        </p:nvSpPr>
        <p:spPr>
          <a:xfrm>
            <a:off x="726282" y="3173928"/>
            <a:ext cx="6212588" cy="1334798"/>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Exemple 2 : Projet intelligent de réduction du bruit à Paris</a:t>
            </a:r>
          </a:p>
          <a:p>
            <a:pPr marL="361950" indent="-346075" defTabSz="1175644" hangingPunct="1">
              <a:lnSpc>
                <a:spcPct val="100000"/>
              </a:lnSpc>
              <a:spcBef>
                <a:spcPts val="129"/>
              </a:spcBef>
            </a:pPr>
            <a:r>
              <a:rPr lang="en-GB" sz="1600" dirty="0">
                <a:solidFill>
                  <a:sysClr val="windowText" lastClr="000000"/>
                </a:solidFill>
                <a:latin typeface="Arial"/>
                <a:cs typeface="Arial"/>
              </a:rPr>
              <a:t>1️⃣ Surveille le bruit de la circulation et ajuste les limites de vitesse de manière dynamique afin de </a:t>
            </a:r>
          </a:p>
          <a:p>
            <a:pPr marL="361950" defTabSz="1175644" hangingPunct="1">
              <a:lnSpc>
                <a:spcPct val="100000"/>
              </a:lnSpc>
              <a:spcBef>
                <a:spcPts val="129"/>
              </a:spcBef>
            </a:pPr>
            <a:r>
              <a:rPr lang="en-GB" sz="1600" dirty="0">
                <a:solidFill>
                  <a:sysClr val="windowText" lastClr="000000"/>
                </a:solidFill>
                <a:latin typeface="Arial"/>
                <a:cs typeface="Arial"/>
              </a:rPr>
              <a:t>réduire la pollution sonore.</a:t>
            </a:r>
          </a:p>
        </p:txBody>
      </p:sp>
      <p:sp>
        <p:nvSpPr>
          <p:cNvPr id="18" name="object 3">
            <a:extLst>
              <a:ext uri="{FF2B5EF4-FFF2-40B4-BE49-F238E27FC236}">
                <a16:creationId xmlns:a16="http://schemas.microsoft.com/office/drawing/2014/main" id="{EE057B9D-4DFA-0517-CF2E-03998DFB2E16}"/>
              </a:ext>
            </a:extLst>
          </p:cNvPr>
          <p:cNvSpPr txBox="1"/>
          <p:nvPr/>
        </p:nvSpPr>
        <p:spPr>
          <a:xfrm>
            <a:off x="726282" y="4793159"/>
            <a:ext cx="6108151" cy="1304020"/>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GB" sz="1800" b="1" dirty="0">
                <a:solidFill>
                  <a:sysClr val="windowText" lastClr="000000"/>
                </a:solidFill>
                <a:latin typeface="Arial"/>
                <a:cs typeface="Arial"/>
              </a:rPr>
              <a:t>Exemple 3 : Plan de transport vert de Singapour</a:t>
            </a:r>
          </a:p>
          <a:p>
            <a:pPr marL="361950" indent="-346075" defTabSz="1175644" hangingPunct="1">
              <a:lnSpc>
                <a:spcPct val="100000"/>
              </a:lnSpc>
              <a:spcBef>
                <a:spcPts val="129"/>
              </a:spcBef>
            </a:pPr>
            <a:r>
              <a:rPr lang="en-GB" sz="1600" dirty="0">
                <a:solidFill>
                  <a:sysClr val="windowText" lastClr="000000"/>
                </a:solidFill>
                <a:latin typeface="Arial"/>
                <a:cs typeface="Arial"/>
              </a:rPr>
              <a:t>1️⃣ Utilise les données GPS et les données sur la consommation de carburant pour encourager l'utilisation de taxis et de bus électriques.</a:t>
            </a:r>
          </a:p>
          <a:p>
            <a:pPr marL="361950" indent="-346075" defTabSz="1175644" hangingPunct="1">
              <a:lnSpc>
                <a:spcPct val="100000"/>
              </a:lnSpc>
              <a:spcBef>
                <a:spcPts val="129"/>
              </a:spcBef>
            </a:pPr>
            <a:r>
              <a:rPr lang="en-GB" sz="1600" dirty="0">
                <a:solidFill>
                  <a:sysClr val="windowText" lastClr="000000"/>
                </a:solidFill>
                <a:latin typeface="Arial"/>
                <a:cs typeface="Arial"/>
              </a:rPr>
              <a:t>2️⃣ A réduit les émissions des transports publics de 30 % en 5 ans.</a:t>
            </a:r>
          </a:p>
        </p:txBody>
      </p:sp>
    </p:spTree>
    <p:extLst>
      <p:ext uri="{BB962C8B-B14F-4D97-AF65-F5344CB8AC3E}">
        <p14:creationId xmlns:p14="http://schemas.microsoft.com/office/powerpoint/2010/main" val="3482143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6E8F0-9C55-75D1-7A5B-EC735061C8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0D2B57-CB4B-112D-B7A3-88F3EBFC276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a:t>
            </a:r>
            <a:r>
              <a:rPr lang="en-US" sz="3200" b="1" dirty="0">
                <a:solidFill>
                  <a:prstClr val="white"/>
                </a:solidFill>
                <a:latin typeface="Calibri"/>
              </a:rPr>
              <a:t> 07 </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Données socio-économiques/démographiques</a:t>
            </a:r>
          </a:p>
        </p:txBody>
      </p:sp>
    </p:spTree>
    <p:extLst>
      <p:ext uri="{BB962C8B-B14F-4D97-AF65-F5344CB8AC3E}">
        <p14:creationId xmlns:p14="http://schemas.microsoft.com/office/powerpoint/2010/main" val="28391947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DB6E4-3014-FCE6-5E29-0727F5BAFE8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CF1DB4E-DB32-D755-851D-298C0EB7762B}"/>
              </a:ext>
            </a:extLst>
          </p:cNvPr>
          <p:cNvSpPr txBox="1"/>
          <p:nvPr/>
        </p:nvSpPr>
        <p:spPr>
          <a:xfrm>
            <a:off x="733424" y="864823"/>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7.1 Qu'est-ce que les données socio-économiques/démographiques ?</a:t>
            </a:r>
          </a:p>
        </p:txBody>
      </p:sp>
      <p:sp>
        <p:nvSpPr>
          <p:cNvPr id="5" name="object 3">
            <a:extLst>
              <a:ext uri="{FF2B5EF4-FFF2-40B4-BE49-F238E27FC236}">
                <a16:creationId xmlns:a16="http://schemas.microsoft.com/office/drawing/2014/main" id="{284E1859-A4BB-769D-72B3-D1BFC9180DD4}"/>
              </a:ext>
            </a:extLst>
          </p:cNvPr>
          <p:cNvSpPr txBox="1"/>
          <p:nvPr/>
        </p:nvSpPr>
        <p:spPr>
          <a:xfrm>
            <a:off x="733424" y="1269709"/>
            <a:ext cx="10725152" cy="860309"/>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Les données socio-économiques établissent un lien </a:t>
            </a:r>
            <a:r>
              <a:rPr lang="en-GB" sz="1800" b="1" dirty="0">
                <a:solidFill>
                  <a:sysClr val="windowText" lastClr="000000"/>
                </a:solidFill>
                <a:latin typeface="Arial"/>
                <a:cs typeface="Arial"/>
              </a:rPr>
              <a:t>entre les transports et les tendances démographiques, les revenus et l'emploi </a:t>
            </a:r>
            <a:r>
              <a:rPr lang="en-GB" sz="1800" dirty="0">
                <a:solidFill>
                  <a:sysClr val="windowText" lastClr="000000"/>
                </a:solidFill>
                <a:latin typeface="Arial"/>
                <a:cs typeface="Arial"/>
              </a:rPr>
              <a:t>afin de concevoir </a:t>
            </a:r>
            <a:r>
              <a:rPr lang="en-GB" sz="1800" b="1" dirty="0">
                <a:solidFill>
                  <a:sysClr val="windowText" lastClr="000000"/>
                </a:solidFill>
                <a:latin typeface="Arial"/>
                <a:cs typeface="Arial"/>
              </a:rPr>
              <a:t>des solutions de mobilité inclusives, efficaces et accessibles.</a:t>
            </a:r>
          </a:p>
          <a:p>
            <a:pPr marL="16328"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Ces informations aident les planificateurs à concevoir des systèmes de transport accessibles, équitables et efficaces.</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0CD7D3AD-498D-D492-1F17-3CF305754238}"/>
              </a:ext>
            </a:extLst>
          </p:cNvPr>
          <p:cNvSpPr txBox="1"/>
          <p:nvPr/>
        </p:nvSpPr>
        <p:spPr>
          <a:xfrm>
            <a:off x="726282" y="276798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Pourquoi sont-elles importantes ?</a:t>
            </a:r>
          </a:p>
        </p:txBody>
      </p:sp>
      <p:sp>
        <p:nvSpPr>
          <p:cNvPr id="7" name="object 3">
            <a:extLst>
              <a:ext uri="{FF2B5EF4-FFF2-40B4-BE49-F238E27FC236}">
                <a16:creationId xmlns:a16="http://schemas.microsoft.com/office/drawing/2014/main" id="{49A7A6F8-C1C0-D40B-DCED-5273577DFEC9}"/>
              </a:ext>
            </a:extLst>
          </p:cNvPr>
          <p:cNvSpPr txBox="1"/>
          <p:nvPr/>
        </p:nvSpPr>
        <p:spPr>
          <a:xfrm>
            <a:off x="726282" y="3114630"/>
            <a:ext cx="10725152" cy="873133"/>
          </a:xfrm>
          <a:prstGeom prst="rect">
            <a:avLst/>
          </a:prstGeom>
        </p:spPr>
        <p:txBody>
          <a:bodyPr vert="horz" wrap="square" lIns="0" tIns="16329" rIns="0" bIns="0" rtlCol="0">
            <a:spAutoFit/>
          </a:bodyPr>
          <a:lstStyle/>
          <a:p>
            <a:pPr marL="266700" defTabSz="1175644" hangingPunct="1">
              <a:lnSpc>
                <a:spcPct val="100000"/>
              </a:lnSpc>
              <a:spcBef>
                <a:spcPts val="129"/>
              </a:spcBef>
            </a:pPr>
            <a:r>
              <a:rPr lang="en-GB" sz="1800" dirty="0">
                <a:solidFill>
                  <a:sysClr val="windowText" lastClr="000000"/>
                </a:solidFill>
                <a:latin typeface="Arial"/>
                <a:cs typeface="Arial"/>
              </a:rPr>
              <a:t>✔️ Elles permettent d'identifier les zones où la demande en matière de transport est élevée.</a:t>
            </a:r>
          </a:p>
          <a:p>
            <a:pPr marL="266700" defTabSz="1175644" hangingPunct="1">
              <a:lnSpc>
                <a:spcPct val="100000"/>
              </a:lnSpc>
              <a:spcBef>
                <a:spcPts val="129"/>
              </a:spcBef>
            </a:pPr>
            <a:r>
              <a:rPr lang="en-GB" sz="1800" dirty="0">
                <a:solidFill>
                  <a:sysClr val="windowText" lastClr="000000"/>
                </a:solidFill>
                <a:latin typeface="Arial"/>
                <a:cs typeface="Arial"/>
              </a:rPr>
              <a:t>✔️ Elles aident les gouvernements à concevoir des transports publics abordables.</a:t>
            </a:r>
          </a:p>
          <a:p>
            <a:pPr marL="266700" defTabSz="1175644" hangingPunct="1">
              <a:lnSpc>
                <a:spcPct val="100000"/>
              </a:lnSpc>
              <a:spcBef>
                <a:spcPts val="129"/>
              </a:spcBef>
            </a:pPr>
            <a:r>
              <a:rPr lang="en-GB" sz="1800" dirty="0">
                <a:solidFill>
                  <a:sysClr val="windowText" lastClr="000000"/>
                </a:solidFill>
                <a:latin typeface="Arial"/>
                <a:cs typeface="Arial"/>
              </a:rPr>
              <a:t>✔️ Soutient la planification urbaine et les investissements durables.</a:t>
            </a:r>
          </a:p>
        </p:txBody>
      </p:sp>
      <p:pic>
        <p:nvPicPr>
          <p:cNvPr id="11" name="Picture 10" descr="A person and person looking at a magnifying glass&#10;&#10;AI-generated content may be incorrect.">
            <a:extLst>
              <a:ext uri="{FF2B5EF4-FFF2-40B4-BE49-F238E27FC236}">
                <a16:creationId xmlns:a16="http://schemas.microsoft.com/office/drawing/2014/main" id="{32B58EDD-FDD7-9BC0-0839-8BFAD93FD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9550" y="2388372"/>
            <a:ext cx="3621884" cy="3621884"/>
          </a:xfrm>
          <a:prstGeom prst="rect">
            <a:avLst/>
          </a:prstGeom>
        </p:spPr>
      </p:pic>
      <p:sp>
        <p:nvSpPr>
          <p:cNvPr id="9" name="object 3">
            <a:extLst>
              <a:ext uri="{FF2B5EF4-FFF2-40B4-BE49-F238E27FC236}">
                <a16:creationId xmlns:a16="http://schemas.microsoft.com/office/drawing/2014/main" id="{B68B01FF-1F9D-A49E-5E55-626B8CDC425F}"/>
              </a:ext>
            </a:extLst>
          </p:cNvPr>
          <p:cNvSpPr txBox="1"/>
          <p:nvPr/>
        </p:nvSpPr>
        <p:spPr>
          <a:xfrm>
            <a:off x="733425" y="4323620"/>
            <a:ext cx="6619875" cy="1401483"/>
          </a:xfrm>
          <a:prstGeom prst="rect">
            <a:avLst/>
          </a:prstGeom>
        </p:spPr>
        <p:txBody>
          <a:bodyPr vert="horz" wrap="square" lIns="0" tIns="16329" rIns="0" bIns="0" rtlCol="0">
            <a:spAutoFit/>
          </a:bodyPr>
          <a:lstStyle/>
          <a:p>
            <a:pPr defTabSz="1175644" hangingPunct="1">
              <a:lnSpc>
                <a:spcPct val="100000"/>
              </a:lnSpc>
              <a:spcBef>
                <a:spcPts val="129"/>
              </a:spcBef>
            </a:pPr>
            <a:r>
              <a:rPr lang="en-GB" sz="1800" dirty="0">
                <a:solidFill>
                  <a:sysClr val="windowText" lastClr="000000"/>
                </a:solidFill>
                <a:latin typeface="Arial"/>
                <a:cs typeface="Arial"/>
              </a:rPr>
              <a:t>Les données socio-économiques et démographiques permettent d'identifier </a:t>
            </a:r>
            <a:r>
              <a:rPr lang="en-GB" sz="1800" b="1" dirty="0">
                <a:solidFill>
                  <a:sysClr val="windowText" lastClr="000000"/>
                </a:solidFill>
                <a:latin typeface="Arial"/>
                <a:cs typeface="Arial"/>
              </a:rPr>
              <a:t>les communautés</a:t>
            </a:r>
            <a:r>
              <a:rPr lang="en-GB" sz="1800" dirty="0">
                <a:solidFill>
                  <a:sysClr val="windowText" lastClr="000000"/>
                </a:solidFill>
                <a:latin typeface="Arial"/>
                <a:cs typeface="Arial"/>
              </a:rPr>
              <a:t> qui </a:t>
            </a:r>
            <a:r>
              <a:rPr lang="en-GB" sz="1800" b="1" dirty="0">
                <a:solidFill>
                  <a:sysClr val="windowText" lastClr="000000"/>
                </a:solidFill>
                <a:latin typeface="Arial"/>
                <a:cs typeface="Arial"/>
              </a:rPr>
              <a:t>ont besoin de meilleurs services de transport </a:t>
            </a:r>
            <a:r>
              <a:rPr lang="en-GB" sz="1800" dirty="0">
                <a:solidFill>
                  <a:sysClr val="windowText" lastClr="000000"/>
                </a:solidFill>
                <a:latin typeface="Arial"/>
                <a:cs typeface="Arial"/>
              </a:rPr>
              <a:t>en fonction de </a:t>
            </a:r>
            <a:r>
              <a:rPr lang="en-GB" sz="1800" b="1" dirty="0">
                <a:solidFill>
                  <a:sysClr val="windowText" lastClr="000000"/>
                </a:solidFill>
                <a:latin typeface="Arial"/>
                <a:cs typeface="Arial"/>
              </a:rPr>
              <a:t>la population, des revenus et </a:t>
            </a:r>
            <a:r>
              <a:rPr lang="en-GB" sz="1800" dirty="0">
                <a:solidFill>
                  <a:sysClr val="windowText" lastClr="000000"/>
                </a:solidFill>
                <a:latin typeface="Arial"/>
                <a:cs typeface="Arial"/>
              </a:rPr>
              <a:t>des tendances</a:t>
            </a:r>
            <a:r>
              <a:rPr lang="en-GB" sz="1800" b="1" dirty="0">
                <a:solidFill>
                  <a:sysClr val="windowText" lastClr="000000"/>
                </a:solidFill>
                <a:latin typeface="Arial"/>
                <a:cs typeface="Arial"/>
              </a:rPr>
              <a:t> en matière d'emploi</a:t>
            </a:r>
            <a:r>
              <a:rPr lang="en-GB" sz="1800" dirty="0">
                <a:solidFill>
                  <a:sysClr val="windowText" lastClr="000000"/>
                </a:solidFill>
                <a:latin typeface="Arial"/>
                <a:cs typeface="Arial"/>
              </a:rPr>
              <a:t>. Cela favorise une planification équitable et inclusive, garantissant que les transports publics sont abordables et accessibles à tous.</a:t>
            </a:r>
          </a:p>
        </p:txBody>
      </p:sp>
      <p:sp>
        <p:nvSpPr>
          <p:cNvPr id="12" name="Title 11">
            <a:extLst>
              <a:ext uri="{FF2B5EF4-FFF2-40B4-BE49-F238E27FC236}">
                <a16:creationId xmlns:a16="http://schemas.microsoft.com/office/drawing/2014/main" id="{1A13D4B1-72DA-40B6-2093-0B0639ED3224}"/>
              </a:ext>
            </a:extLst>
          </p:cNvPr>
          <p:cNvSpPr>
            <a:spLocks noGrp="1"/>
          </p:cNvSpPr>
          <p:nvPr>
            <p:ph type="title"/>
          </p:nvPr>
        </p:nvSpPr>
        <p:spPr>
          <a:xfrm>
            <a:off x="727199" y="432000"/>
            <a:ext cx="6220355" cy="369332"/>
          </a:xfrm>
        </p:spPr>
        <p:txBody>
          <a:bodyPr/>
          <a:lstStyle/>
          <a:p>
            <a:r>
              <a:rPr lang="en-GB" dirty="0"/>
              <a:t>7. Données socio-économiques/démographiques </a:t>
            </a:r>
            <a:endParaRPr lang="LID4096" dirty="0"/>
          </a:p>
        </p:txBody>
      </p:sp>
    </p:spTree>
    <p:extLst>
      <p:ext uri="{BB962C8B-B14F-4D97-AF65-F5344CB8AC3E}">
        <p14:creationId xmlns:p14="http://schemas.microsoft.com/office/powerpoint/2010/main" val="2524306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6F9B7-3345-A5B0-3311-A2EC8911725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89DD2C7-9EAB-3D32-5F72-EE2A61C5B1B7}"/>
              </a:ext>
            </a:extLst>
          </p:cNvPr>
          <p:cNvSpPr txBox="1"/>
          <p:nvPr/>
        </p:nvSpPr>
        <p:spPr>
          <a:xfrm>
            <a:off x="733424" y="827114"/>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7.2 Types de données socioéconomiques</a:t>
            </a:r>
          </a:p>
        </p:txBody>
      </p:sp>
      <p:sp>
        <p:nvSpPr>
          <p:cNvPr id="5" name="object 3">
            <a:extLst>
              <a:ext uri="{FF2B5EF4-FFF2-40B4-BE49-F238E27FC236}">
                <a16:creationId xmlns:a16="http://schemas.microsoft.com/office/drawing/2014/main" id="{95EA1282-9D8F-467E-71EE-D38CCA497FD4}"/>
              </a:ext>
            </a:extLst>
          </p:cNvPr>
          <p:cNvSpPr txBox="1"/>
          <p:nvPr/>
        </p:nvSpPr>
        <p:spPr>
          <a:xfrm>
            <a:off x="733424" y="1448132"/>
            <a:ext cx="7686676"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b="1" dirty="0">
                <a:solidFill>
                  <a:sysClr val="windowText" lastClr="000000"/>
                </a:solidFill>
                <a:latin typeface="Arial"/>
                <a:cs typeface="Arial"/>
              </a:rPr>
              <a:t> </a:t>
            </a:r>
          </a:p>
        </p:txBody>
      </p:sp>
      <p:graphicFrame>
        <p:nvGraphicFramePr>
          <p:cNvPr id="9" name="Table 8">
            <a:extLst>
              <a:ext uri="{FF2B5EF4-FFF2-40B4-BE49-F238E27FC236}">
                <a16:creationId xmlns:a16="http://schemas.microsoft.com/office/drawing/2014/main" id="{FBA99F3C-F45B-5161-8332-77AACA55C311}"/>
              </a:ext>
            </a:extLst>
          </p:cNvPr>
          <p:cNvGraphicFramePr>
            <a:graphicFrameLocks noGrp="1"/>
          </p:cNvGraphicFramePr>
          <p:nvPr>
            <p:extLst>
              <p:ext uri="{D42A27DB-BD31-4B8C-83A1-F6EECF244321}">
                <p14:modId xmlns:p14="http://schemas.microsoft.com/office/powerpoint/2010/main" val="1683795543"/>
              </p:ext>
            </p:extLst>
          </p:nvPr>
        </p:nvGraphicFramePr>
        <p:xfrm>
          <a:off x="122548" y="1184177"/>
          <a:ext cx="11924910" cy="4794572"/>
        </p:xfrm>
        <a:graphic>
          <a:graphicData uri="http://schemas.openxmlformats.org/drawingml/2006/table">
            <a:tbl>
              <a:tblPr firstRow="1" bandRow="1">
                <a:tableStyleId>{5C22544A-7EE6-4342-B048-85BDC9FD1C3A}</a:tableStyleId>
              </a:tblPr>
              <a:tblGrid>
                <a:gridCol w="2165055">
                  <a:extLst>
                    <a:ext uri="{9D8B030D-6E8A-4147-A177-3AD203B41FA5}">
                      <a16:colId xmlns:a16="http://schemas.microsoft.com/office/drawing/2014/main" val="1755482268"/>
                    </a:ext>
                  </a:extLst>
                </a:gridCol>
                <a:gridCol w="4719222">
                  <a:extLst>
                    <a:ext uri="{9D8B030D-6E8A-4147-A177-3AD203B41FA5}">
                      <a16:colId xmlns:a16="http://schemas.microsoft.com/office/drawing/2014/main" val="938120323"/>
                    </a:ext>
                  </a:extLst>
                </a:gridCol>
                <a:gridCol w="5040633">
                  <a:extLst>
                    <a:ext uri="{9D8B030D-6E8A-4147-A177-3AD203B41FA5}">
                      <a16:colId xmlns:a16="http://schemas.microsoft.com/office/drawing/2014/main" val="3705453515"/>
                    </a:ext>
                  </a:extLst>
                </a:gridCol>
              </a:tblGrid>
              <a:tr h="339886">
                <a:tc>
                  <a:txBody>
                    <a:bodyPr/>
                    <a:lstStyle/>
                    <a:p>
                      <a:pPr algn="ctr"/>
                      <a:r>
                        <a:rPr lang="en-GB" sz="1200" dirty="0"/>
                        <a:t>Type</a:t>
                      </a:r>
                      <a:endParaRPr lang="LID4096" sz="1200" dirty="0"/>
                    </a:p>
                  </a:txBody>
                  <a:tcPr/>
                </a:tc>
                <a:tc>
                  <a:txBody>
                    <a:bodyPr/>
                    <a:lstStyle/>
                    <a:p>
                      <a:r>
                        <a:rPr lang="en-GB" sz="1200" dirty="0"/>
                        <a:t>Description</a:t>
                      </a:r>
                    </a:p>
                  </a:txBody>
                  <a:tcPr/>
                </a:tc>
                <a:tc>
                  <a:txBody>
                    <a:bodyPr/>
                    <a:lstStyle/>
                    <a:p>
                      <a:r>
                        <a:rPr lang="en-GB" sz="1200" dirty="0"/>
                        <a:t>Cas d'utilisation</a:t>
                      </a:r>
                      <a:endParaRPr lang="LID4096" sz="1200" dirty="0"/>
                    </a:p>
                  </a:txBody>
                  <a:tcPr/>
                </a:tc>
                <a:extLst>
                  <a:ext uri="{0D108BD9-81ED-4DB2-BD59-A6C34878D82A}">
                    <a16:rowId xmlns:a16="http://schemas.microsoft.com/office/drawing/2014/main" val="2509159265"/>
                  </a:ext>
                </a:extLst>
              </a:tr>
              <a:tr h="430775">
                <a:tc>
                  <a:txBody>
                    <a:bodyPr/>
                    <a:lstStyle/>
                    <a:p>
                      <a:pPr algn="l"/>
                      <a:r>
                        <a:rPr lang="en-GB" sz="1200" b="1" dirty="0"/>
                        <a:t>Densité de population</a:t>
                      </a:r>
                      <a:endParaRPr lang="LID4096" sz="1200" b="1" dirty="0"/>
                    </a:p>
                  </a:txBody>
                  <a:tcPr/>
                </a:tc>
                <a:tc>
                  <a:txBody>
                    <a:bodyPr/>
                    <a:lstStyle/>
                    <a:p>
                      <a:r>
                        <a:rPr lang="en-GB" sz="1200" b="0" dirty="0"/>
                        <a:t>Nombre de personnes par </a:t>
                      </a:r>
                      <a:r>
                        <a:rPr lang="en-GB" sz="1200" b="0" dirty="0" err="1"/>
                        <a:t>kilomètre</a:t>
                      </a:r>
                      <a:r>
                        <a:rPr lang="en-GB" sz="1200" b="0" dirty="0"/>
                        <a:t> carré.</a:t>
                      </a:r>
                      <a:endParaRPr lang="LID4096" sz="1200" b="0" dirty="0"/>
                    </a:p>
                  </a:txBody>
                  <a:tcPr/>
                </a:tc>
                <a:tc>
                  <a:txBody>
                    <a:bodyPr/>
                    <a:lstStyle/>
                    <a:p>
                      <a:r>
                        <a:rPr lang="en-GB" sz="1200" dirty="0"/>
                        <a:t>Détermine les endroits où de nouveaux services de transport sont nécessaires.</a:t>
                      </a:r>
                      <a:endParaRPr lang="LID4096" sz="1200" dirty="0"/>
                    </a:p>
                  </a:txBody>
                  <a:tcPr/>
                </a:tc>
                <a:extLst>
                  <a:ext uri="{0D108BD9-81ED-4DB2-BD59-A6C34878D82A}">
                    <a16:rowId xmlns:a16="http://schemas.microsoft.com/office/drawing/2014/main" val="2175920149"/>
                  </a:ext>
                </a:extLst>
              </a:tr>
              <a:tr h="430775">
                <a:tc>
                  <a:txBody>
                    <a:bodyPr/>
                    <a:lstStyle/>
                    <a:p>
                      <a:pPr algn="l"/>
                      <a:r>
                        <a:rPr lang="en-GB" sz="1200" b="1" dirty="0"/>
                        <a:t>Taux d'emploi</a:t>
                      </a:r>
                      <a:endParaRPr lang="LID4096" sz="1200" b="1" dirty="0"/>
                    </a:p>
                  </a:txBody>
                  <a:tcPr/>
                </a:tc>
                <a:tc>
                  <a:txBody>
                    <a:bodyPr/>
                    <a:lstStyle/>
                    <a:p>
                      <a:r>
                        <a:rPr lang="en-GB" sz="1200" b="0" dirty="0"/>
                        <a:t>Pourcentage de la population en âge de travailler qui occupe un emploi.</a:t>
                      </a:r>
                      <a:endParaRPr lang="LID4096" sz="1200" b="0" dirty="0"/>
                    </a:p>
                  </a:txBody>
                  <a:tcPr/>
                </a:tc>
                <a:tc>
                  <a:txBody>
                    <a:bodyPr/>
                    <a:lstStyle/>
                    <a:p>
                      <a:r>
                        <a:rPr lang="en-GB" sz="1200" dirty="0"/>
                        <a:t>Les zones à fort taux d'emploi ont besoin d'un meilleur accès aux transports en commun.</a:t>
                      </a:r>
                      <a:endParaRPr lang="LID4096" sz="1200" dirty="0"/>
                    </a:p>
                  </a:txBody>
                  <a:tcPr/>
                </a:tc>
                <a:extLst>
                  <a:ext uri="{0D108BD9-81ED-4DB2-BD59-A6C34878D82A}">
                    <a16:rowId xmlns:a16="http://schemas.microsoft.com/office/drawing/2014/main" val="667188357"/>
                  </a:ext>
                </a:extLst>
              </a:tr>
              <a:tr h="339886">
                <a:tc>
                  <a:txBody>
                    <a:bodyPr/>
                    <a:lstStyle/>
                    <a:p>
                      <a:pPr algn="l"/>
                      <a:r>
                        <a:rPr lang="en-GB" sz="1200" b="1" dirty="0"/>
                        <a:t>Niveaux de revenus</a:t>
                      </a:r>
                      <a:endParaRPr lang="LID4096" sz="1200" b="1" dirty="0"/>
                    </a:p>
                  </a:txBody>
                  <a:tcPr/>
                </a:tc>
                <a:tc>
                  <a:txBody>
                    <a:bodyPr/>
                    <a:lstStyle/>
                    <a:p>
                      <a:r>
                        <a:rPr lang="en-GB" sz="1200" b="0" dirty="0"/>
                        <a:t>Suivi de la répartition des revenus des ménages.</a:t>
                      </a:r>
                      <a:endParaRPr lang="LID4096" sz="1200" b="0" dirty="0"/>
                    </a:p>
                  </a:txBody>
                  <a:tcPr/>
                </a:tc>
                <a:tc>
                  <a:txBody>
                    <a:bodyPr/>
                    <a:lstStyle/>
                    <a:p>
                      <a:r>
                        <a:rPr lang="en-GB" sz="1200" dirty="0"/>
                        <a:t>Aide à concevoir des systèmes tarifaires abordables et des subventions.</a:t>
                      </a:r>
                      <a:endParaRPr lang="LID4096" sz="1200" dirty="0"/>
                    </a:p>
                  </a:txBody>
                  <a:tcPr/>
                </a:tc>
                <a:extLst>
                  <a:ext uri="{0D108BD9-81ED-4DB2-BD59-A6C34878D82A}">
                    <a16:rowId xmlns:a16="http://schemas.microsoft.com/office/drawing/2014/main" val="1341259936"/>
                  </a:ext>
                </a:extLst>
              </a:tr>
              <a:tr h="430775">
                <a:tc>
                  <a:txBody>
                    <a:bodyPr/>
                    <a:lstStyle/>
                    <a:p>
                      <a:pPr algn="l"/>
                      <a:r>
                        <a:rPr lang="en-GB" sz="1200" b="1" dirty="0"/>
                        <a:t>Taux de motorisation</a:t>
                      </a:r>
                      <a:endParaRPr lang="LID4096" sz="1200" b="1" dirty="0"/>
                    </a:p>
                  </a:txBody>
                  <a:tcPr/>
                </a:tc>
                <a:tc>
                  <a:txBody>
                    <a:bodyPr/>
                    <a:lstStyle/>
                    <a:p>
                      <a:pPr marL="0" indent="0">
                        <a:buFont typeface="Wingdings" panose="05000000000000000000" pitchFamily="2" charset="2"/>
                        <a:buNone/>
                      </a:pPr>
                      <a:r>
                        <a:rPr lang="en-GB" sz="1200" b="0" dirty="0"/>
                        <a:t>Mesure le nombre de ménages possédant un véhicule privé.</a:t>
                      </a:r>
                      <a:endParaRPr lang="LID4096" sz="1200" b="0" dirty="0"/>
                    </a:p>
                  </a:txBody>
                  <a:tcPr/>
                </a:tc>
                <a:tc>
                  <a:txBody>
                    <a:bodyPr/>
                    <a:lstStyle/>
                    <a:p>
                      <a:pPr marL="0" indent="0">
                        <a:buFont typeface="Wingdings" panose="05000000000000000000" pitchFamily="2" charset="2"/>
                        <a:buNone/>
                      </a:pPr>
                      <a:r>
                        <a:rPr lang="en-GB" sz="1200" dirty="0"/>
                        <a:t>Soutient les politiques en faveur des zones sans voiture ou de l'expansion des transports publics.</a:t>
                      </a:r>
                      <a:endParaRPr lang="LID4096" sz="1200" dirty="0"/>
                    </a:p>
                  </a:txBody>
                  <a:tcPr/>
                </a:tc>
                <a:extLst>
                  <a:ext uri="{0D108BD9-81ED-4DB2-BD59-A6C34878D82A}">
                    <a16:rowId xmlns:a16="http://schemas.microsoft.com/office/drawing/2014/main" val="1430705026"/>
                  </a:ext>
                </a:extLst>
              </a:tr>
              <a:tr h="430775">
                <a:tc>
                  <a:txBody>
                    <a:bodyPr/>
                    <a:lstStyle/>
                    <a:p>
                      <a:pPr algn="l"/>
                      <a:r>
                        <a:rPr lang="en-GB" sz="1200" b="1" dirty="0"/>
                        <a:t>Habitudes de déplacement</a:t>
                      </a:r>
                      <a:endParaRPr lang="LID4096" sz="1200" b="1" dirty="0"/>
                    </a:p>
                  </a:txBody>
                  <a:tcPr/>
                </a:tc>
                <a:tc>
                  <a:txBody>
                    <a:bodyPr/>
                    <a:lstStyle/>
                    <a:p>
                      <a:pPr marL="0" indent="0">
                        <a:buFont typeface="Wingdings" panose="05000000000000000000" pitchFamily="2" charset="2"/>
                        <a:buNone/>
                      </a:pPr>
                      <a:r>
                        <a:rPr lang="en-GB" sz="1200" b="0" dirty="0" err="1"/>
                        <a:t>Analyse </a:t>
                      </a:r>
                      <a:r>
                        <a:rPr lang="en-GB" sz="1200" b="0" dirty="0"/>
                        <a:t>la manière dont les gens se déplacent pour se rendre au travail et à l'école.</a:t>
                      </a:r>
                      <a:endParaRPr lang="LID4096" sz="1200" b="0" dirty="0"/>
                    </a:p>
                  </a:txBody>
                  <a:tcPr/>
                </a:tc>
                <a:tc>
                  <a:txBody>
                    <a:bodyPr/>
                    <a:lstStyle/>
                    <a:p>
                      <a:pPr marL="0" indent="0">
                        <a:buFont typeface="Wingdings" panose="05000000000000000000" pitchFamily="2" charset="2"/>
                        <a:buNone/>
                      </a:pPr>
                      <a:r>
                        <a:rPr lang="en-GB" sz="1200" dirty="0"/>
                        <a:t>Optimise les itinéraires en fonction de l'efficacité et de la demande.</a:t>
                      </a:r>
                      <a:endParaRPr lang="LID4096" sz="1200" dirty="0"/>
                    </a:p>
                  </a:txBody>
                  <a:tcPr/>
                </a:tc>
                <a:extLst>
                  <a:ext uri="{0D108BD9-81ED-4DB2-BD59-A6C34878D82A}">
                    <a16:rowId xmlns:a16="http://schemas.microsoft.com/office/drawing/2014/main" val="967004859"/>
                  </a:ext>
                </a:extLst>
              </a:tr>
              <a:tr h="430775">
                <a:tc>
                  <a:txBody>
                    <a:bodyPr/>
                    <a:lstStyle/>
                    <a:p>
                      <a:pPr algn="l"/>
                      <a:r>
                        <a:rPr lang="en-GB" sz="1200" b="1" dirty="0"/>
                        <a:t>Répartition par âge</a:t>
                      </a:r>
                      <a:endParaRPr lang="LID4096" sz="1200" b="1" dirty="0"/>
                    </a:p>
                  </a:txBody>
                  <a:tcPr/>
                </a:tc>
                <a:tc>
                  <a:txBody>
                    <a:bodyPr/>
                    <a:lstStyle/>
                    <a:p>
                      <a:pPr marL="0" indent="0">
                        <a:buFont typeface="Wingdings" panose="05000000000000000000" pitchFamily="2" charset="2"/>
                        <a:buNone/>
                      </a:pPr>
                      <a:r>
                        <a:rPr lang="en-GB" sz="1200" b="0" dirty="0"/>
                        <a:t>Suivi de la démographie par âge d'une région.</a:t>
                      </a:r>
                      <a:endParaRPr lang="LID4096" sz="1200" b="0" dirty="0"/>
                    </a:p>
                  </a:txBody>
                  <a:tcPr/>
                </a:tc>
                <a:tc>
                  <a:txBody>
                    <a:bodyPr/>
                    <a:lstStyle/>
                    <a:p>
                      <a:pPr marL="0" indent="0">
                        <a:buFont typeface="Wingdings" panose="05000000000000000000" pitchFamily="2" charset="2"/>
                        <a:buNone/>
                      </a:pPr>
                      <a:r>
                        <a:rPr lang="en-GB" sz="1200" dirty="0"/>
                        <a:t>Aide à planifier l'accessibilité des transports pour les personnes âgées et les étudiants.</a:t>
                      </a:r>
                      <a:endParaRPr lang="LID4096" sz="1200" dirty="0"/>
                    </a:p>
                  </a:txBody>
                  <a:tcPr/>
                </a:tc>
                <a:extLst>
                  <a:ext uri="{0D108BD9-81ED-4DB2-BD59-A6C34878D82A}">
                    <a16:rowId xmlns:a16="http://schemas.microsoft.com/office/drawing/2014/main" val="3150708704"/>
                  </a:ext>
                </a:extLst>
              </a:tr>
              <a:tr h="430775">
                <a:tc>
                  <a:txBody>
                    <a:bodyPr/>
                    <a:lstStyle/>
                    <a:p>
                      <a:pPr algn="l"/>
                      <a:r>
                        <a:rPr lang="en-GB" sz="1200" b="1" dirty="0"/>
                        <a:t>Niveaux d'éducation</a:t>
                      </a:r>
                      <a:endParaRPr lang="LID4096" sz="1200" b="1" dirty="0"/>
                    </a:p>
                  </a:txBody>
                  <a:tcPr/>
                </a:tc>
                <a:tc>
                  <a:txBody>
                    <a:bodyPr/>
                    <a:lstStyle/>
                    <a:p>
                      <a:pPr marL="0" indent="0">
                        <a:buFont typeface="Wingdings" panose="05000000000000000000" pitchFamily="2" charset="2"/>
                        <a:buNone/>
                      </a:pPr>
                      <a:r>
                        <a:rPr lang="en-GB" sz="1200" b="0" dirty="0"/>
                        <a:t>Mesure le pourcentage de la population ayant différents niveaux d'éducation.</a:t>
                      </a:r>
                      <a:endParaRPr lang="LID4096" sz="1200" b="0" dirty="0"/>
                    </a:p>
                  </a:txBody>
                  <a:tcPr/>
                </a:tc>
                <a:tc>
                  <a:txBody>
                    <a:bodyPr/>
                    <a:lstStyle/>
                    <a:p>
                      <a:pPr marL="0" indent="0">
                        <a:buFont typeface="Wingdings" panose="05000000000000000000" pitchFamily="2" charset="2"/>
                        <a:buNone/>
                      </a:pPr>
                      <a:r>
                        <a:rPr lang="en-GB" sz="1200" dirty="0"/>
                        <a:t>Facilite la planification des itinéraires de transport à proximité des écoles et des universités.</a:t>
                      </a:r>
                      <a:endParaRPr lang="LID4096" sz="1200" dirty="0"/>
                    </a:p>
                  </a:txBody>
                  <a:tcPr/>
                </a:tc>
                <a:extLst>
                  <a:ext uri="{0D108BD9-81ED-4DB2-BD59-A6C34878D82A}">
                    <a16:rowId xmlns:a16="http://schemas.microsoft.com/office/drawing/2014/main" val="4237807081"/>
                  </a:ext>
                </a:extLst>
              </a:tr>
              <a:tr h="430775">
                <a:tc>
                  <a:txBody>
                    <a:bodyPr/>
                    <a:lstStyle/>
                    <a:p>
                      <a:pPr algn="l"/>
                      <a:r>
                        <a:rPr lang="en-GB" sz="1200" b="1" dirty="0"/>
                        <a:t>Taille des ménages</a:t>
                      </a:r>
                      <a:endParaRPr lang="LID4096" sz="1200" b="1" dirty="0"/>
                    </a:p>
                  </a:txBody>
                  <a:tcPr/>
                </a:tc>
                <a:tc>
                  <a:txBody>
                    <a:bodyPr/>
                    <a:lstStyle/>
                    <a:p>
                      <a:pPr marL="0" indent="0">
                        <a:buFont typeface="Wingdings" panose="05000000000000000000" pitchFamily="2" charset="2"/>
                        <a:buNone/>
                      </a:pPr>
                      <a:r>
                        <a:rPr lang="en-GB" sz="1200" b="0" dirty="0"/>
                        <a:t>Détermine le nombre moyen de personnes par ménage.</a:t>
                      </a:r>
                      <a:endParaRPr lang="LID4096" sz="1200" b="0" dirty="0"/>
                    </a:p>
                  </a:txBody>
                  <a:tcPr/>
                </a:tc>
                <a:tc>
                  <a:txBody>
                    <a:bodyPr/>
                    <a:lstStyle/>
                    <a:p>
                      <a:pPr marL="0" indent="0">
                        <a:buFont typeface="Wingdings" panose="05000000000000000000" pitchFamily="2" charset="2"/>
                        <a:buNone/>
                      </a:pPr>
                      <a:r>
                        <a:rPr lang="en-GB" sz="1200" dirty="0"/>
                        <a:t>Aide à évaluer la demande de transport dans les zones familiales à forte densité.</a:t>
                      </a:r>
                      <a:endParaRPr lang="LID4096" sz="1200" dirty="0"/>
                    </a:p>
                  </a:txBody>
                  <a:tcPr/>
                </a:tc>
                <a:extLst>
                  <a:ext uri="{0D108BD9-81ED-4DB2-BD59-A6C34878D82A}">
                    <a16:rowId xmlns:a16="http://schemas.microsoft.com/office/drawing/2014/main" val="2668897816"/>
                  </a:ext>
                </a:extLst>
              </a:tr>
              <a:tr h="430775">
                <a:tc>
                  <a:txBody>
                    <a:bodyPr/>
                    <a:lstStyle/>
                    <a:p>
                      <a:pPr algn="l"/>
                      <a:r>
                        <a:rPr lang="en-GB" sz="1200" b="1" dirty="0"/>
                        <a:t>Modèles migratoires</a:t>
                      </a:r>
                      <a:endParaRPr lang="LID4096" sz="1200" b="1" dirty="0"/>
                    </a:p>
                  </a:txBody>
                  <a:tcPr/>
                </a:tc>
                <a:tc>
                  <a:txBody>
                    <a:bodyPr/>
                    <a:lstStyle/>
                    <a:p>
                      <a:pPr marL="0" indent="0">
                        <a:buFont typeface="Wingdings" panose="05000000000000000000" pitchFamily="2" charset="2"/>
                        <a:buNone/>
                      </a:pPr>
                      <a:r>
                        <a:rPr lang="en-GB" sz="1200" b="0" dirty="0"/>
                        <a:t>Suivi des mouvements de population entre les villes et les régions.</a:t>
                      </a:r>
                      <a:endParaRPr lang="LID4096" sz="1200" b="0" dirty="0"/>
                    </a:p>
                  </a:txBody>
                  <a:tcPr/>
                </a:tc>
                <a:tc>
                  <a:txBody>
                    <a:bodyPr/>
                    <a:lstStyle/>
                    <a:p>
                      <a:pPr marL="0" indent="0">
                        <a:buFont typeface="Wingdings" panose="05000000000000000000" pitchFamily="2" charset="2"/>
                        <a:buNone/>
                      </a:pPr>
                      <a:r>
                        <a:rPr lang="en-GB" sz="1200" dirty="0"/>
                        <a:t>Aide à prévoir la demande en matière de transport pour les zones urbaines en pleine croissance.</a:t>
                      </a:r>
                      <a:endParaRPr lang="LID4096" sz="1200" dirty="0"/>
                    </a:p>
                  </a:txBody>
                  <a:tcPr/>
                </a:tc>
                <a:extLst>
                  <a:ext uri="{0D108BD9-81ED-4DB2-BD59-A6C34878D82A}">
                    <a16:rowId xmlns:a16="http://schemas.microsoft.com/office/drawing/2014/main" val="69301018"/>
                  </a:ext>
                </a:extLst>
              </a:tr>
              <a:tr h="430775">
                <a:tc>
                  <a:txBody>
                    <a:bodyPr/>
                    <a:lstStyle/>
                    <a:p>
                      <a:pPr algn="l"/>
                      <a:r>
                        <a:rPr lang="en-GB" sz="1200" b="1" dirty="0"/>
                        <a:t>Handicap et besoins en matière d'accessibilité</a:t>
                      </a:r>
                      <a:endParaRPr lang="LID4096" sz="1200" b="1" dirty="0"/>
                    </a:p>
                  </a:txBody>
                  <a:tcPr/>
                </a:tc>
                <a:tc>
                  <a:txBody>
                    <a:bodyPr/>
                    <a:lstStyle/>
                    <a:p>
                      <a:pPr marL="0" indent="0">
                        <a:buFont typeface="Wingdings" panose="05000000000000000000" pitchFamily="2" charset="2"/>
                        <a:buNone/>
                      </a:pPr>
                      <a:r>
                        <a:rPr lang="en-GB" sz="1200" b="0" dirty="0"/>
                        <a:t>Mesure le pourcentage de personnes handicapées ayant besoin d'une aide au transport.</a:t>
                      </a:r>
                      <a:endParaRPr lang="LID4096" sz="1200" b="0" dirty="0"/>
                    </a:p>
                  </a:txBody>
                  <a:tcPr/>
                </a:tc>
                <a:tc>
                  <a:txBody>
                    <a:bodyPr/>
                    <a:lstStyle/>
                    <a:p>
                      <a:pPr marL="0" indent="0">
                        <a:buFont typeface="Wingdings" panose="05000000000000000000" pitchFamily="2" charset="2"/>
                        <a:buNone/>
                      </a:pPr>
                      <a:r>
                        <a:rPr lang="en-GB" sz="1200" dirty="0"/>
                        <a:t>Soutient la planification de transports inclusifs avec des rampes, des bus à plancher surbaissé et des ascenseurs.</a:t>
                      </a:r>
                      <a:endParaRPr lang="LID4096" sz="1200" dirty="0"/>
                    </a:p>
                  </a:txBody>
                  <a:tcPr/>
                </a:tc>
                <a:extLst>
                  <a:ext uri="{0D108BD9-81ED-4DB2-BD59-A6C34878D82A}">
                    <a16:rowId xmlns:a16="http://schemas.microsoft.com/office/drawing/2014/main" val="1025659212"/>
                  </a:ext>
                </a:extLst>
              </a:tr>
            </a:tbl>
          </a:graphicData>
        </a:graphic>
      </p:graphicFrame>
      <p:sp>
        <p:nvSpPr>
          <p:cNvPr id="13" name="object 3">
            <a:extLst>
              <a:ext uri="{FF2B5EF4-FFF2-40B4-BE49-F238E27FC236}">
                <a16:creationId xmlns:a16="http://schemas.microsoft.com/office/drawing/2014/main" id="{1C8CAEEE-0659-C506-842F-D70663220138}"/>
              </a:ext>
            </a:extLst>
          </p:cNvPr>
          <p:cNvSpPr txBox="1"/>
          <p:nvPr/>
        </p:nvSpPr>
        <p:spPr>
          <a:xfrm>
            <a:off x="484327" y="6007030"/>
            <a:ext cx="11707673"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Différents facteurs socio-économiques </a:t>
            </a:r>
            <a:r>
              <a:rPr lang="en-GB" sz="1600" b="1" dirty="0">
                <a:solidFill>
                  <a:sysClr val="windowText" lastClr="000000"/>
                </a:solidFill>
                <a:latin typeface="Arial"/>
                <a:cs typeface="Arial"/>
              </a:rPr>
              <a:t>influencent la manière dont les personnes se déplacent et accèdent aux transports.</a:t>
            </a:r>
          </a:p>
        </p:txBody>
      </p:sp>
      <p:sp>
        <p:nvSpPr>
          <p:cNvPr id="7" name="Title 6">
            <a:extLst>
              <a:ext uri="{FF2B5EF4-FFF2-40B4-BE49-F238E27FC236}">
                <a16:creationId xmlns:a16="http://schemas.microsoft.com/office/drawing/2014/main" id="{353A6E97-BBF5-F112-9BDB-17A8498E742C}"/>
              </a:ext>
            </a:extLst>
          </p:cNvPr>
          <p:cNvSpPr>
            <a:spLocks noGrp="1"/>
          </p:cNvSpPr>
          <p:nvPr>
            <p:ph type="title"/>
          </p:nvPr>
        </p:nvSpPr>
        <p:spPr>
          <a:xfrm>
            <a:off x="727199" y="432000"/>
            <a:ext cx="6220355" cy="369332"/>
          </a:xfrm>
        </p:spPr>
        <p:txBody>
          <a:bodyPr/>
          <a:lstStyle/>
          <a:p>
            <a:r>
              <a:rPr lang="en-GB" dirty="0"/>
              <a:t>7. Données socio-économiques/démographiques </a:t>
            </a:r>
            <a:endParaRPr lang="LID4096" dirty="0"/>
          </a:p>
        </p:txBody>
      </p:sp>
    </p:spTree>
    <p:extLst>
      <p:ext uri="{BB962C8B-B14F-4D97-AF65-F5344CB8AC3E}">
        <p14:creationId xmlns:p14="http://schemas.microsoft.com/office/powerpoint/2010/main" val="610374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F0B2E-5FE5-93AC-F24B-C2355ECA4E9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836215A-63A8-EE6C-06A8-2656D28343FF}"/>
              </a:ext>
            </a:extLst>
          </p:cNvPr>
          <p:cNvSpPr txBox="1"/>
          <p:nvPr/>
        </p:nvSpPr>
        <p:spPr>
          <a:xfrm>
            <a:off x="733424" y="845968"/>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7.3 Sources des données socioéconomiques</a:t>
            </a:r>
          </a:p>
        </p:txBody>
      </p:sp>
      <p:sp>
        <p:nvSpPr>
          <p:cNvPr id="5" name="object 3">
            <a:extLst>
              <a:ext uri="{FF2B5EF4-FFF2-40B4-BE49-F238E27FC236}">
                <a16:creationId xmlns:a16="http://schemas.microsoft.com/office/drawing/2014/main" id="{B2516696-80A2-9C9F-CEAA-521ED1E7DCF5}"/>
              </a:ext>
            </a:extLst>
          </p:cNvPr>
          <p:cNvSpPr txBox="1"/>
          <p:nvPr/>
        </p:nvSpPr>
        <p:spPr>
          <a:xfrm>
            <a:off x="733424" y="1241426"/>
            <a:ext cx="6723178" cy="1519464"/>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Données issues des recensements et rapports gouvernementaux</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Les données nationales officielles fournissent :</a:t>
            </a:r>
          </a:p>
          <a:p>
            <a:pPr marL="266700" defTabSz="1175644" hangingPunct="1">
              <a:lnSpc>
                <a:spcPct val="100000"/>
              </a:lnSpc>
              <a:spcBef>
                <a:spcPts val="129"/>
              </a:spcBef>
            </a:pPr>
            <a:r>
              <a:rPr lang="en-GB" sz="1600" dirty="0">
                <a:solidFill>
                  <a:sysClr val="windowText" lastClr="000000"/>
                </a:solidFill>
                <a:latin typeface="Arial"/>
                <a:cs typeface="Arial"/>
              </a:rPr>
              <a:t>✔️ La répartition de la population, les taux d'emploi et les niveaux de revenus des ménages.</a:t>
            </a:r>
          </a:p>
          <a:p>
            <a:pPr marL="266700" defTabSz="1175644" hangingPunct="1">
              <a:lnSpc>
                <a:spcPct val="100000"/>
              </a:lnSpc>
              <a:spcBef>
                <a:spcPts val="129"/>
              </a:spcBef>
            </a:pPr>
            <a:r>
              <a:rPr lang="en-GB" sz="1600" dirty="0">
                <a:solidFill>
                  <a:sysClr val="windowText" lastClr="000000"/>
                </a:solidFill>
                <a:latin typeface="Arial"/>
                <a:cs typeface="Arial"/>
              </a:rPr>
              <a:t>✔️ Les tendances à long terme permettant de prévoir les besoins futurs en matière de transport.</a:t>
            </a:r>
          </a:p>
        </p:txBody>
      </p:sp>
      <p:sp>
        <p:nvSpPr>
          <p:cNvPr id="4" name="object 3">
            <a:extLst>
              <a:ext uri="{FF2B5EF4-FFF2-40B4-BE49-F238E27FC236}">
                <a16:creationId xmlns:a16="http://schemas.microsoft.com/office/drawing/2014/main" id="{6112C79E-BB8D-6112-6731-AA0B5A4ED1CB}"/>
              </a:ext>
            </a:extLst>
          </p:cNvPr>
          <p:cNvSpPr txBox="1"/>
          <p:nvPr/>
        </p:nvSpPr>
        <p:spPr>
          <a:xfrm>
            <a:off x="733424" y="2766313"/>
            <a:ext cx="6858000" cy="153228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Enquêtes sur les déplacements des ménages</a:t>
            </a:r>
          </a:p>
          <a:p>
            <a:pPr marL="266700" defTabSz="1175644" hangingPunct="1">
              <a:lnSpc>
                <a:spcPct val="100000"/>
              </a:lnSpc>
              <a:spcBef>
                <a:spcPts val="129"/>
              </a:spcBef>
            </a:pPr>
            <a:r>
              <a:rPr lang="en-GB" sz="1600" dirty="0">
                <a:solidFill>
                  <a:sysClr val="windowText" lastClr="000000"/>
                </a:solidFill>
                <a:latin typeface="Arial"/>
                <a:cs typeface="Arial"/>
              </a:rPr>
              <a:t>📝 Collecte de données sur :</a:t>
            </a:r>
          </a:p>
          <a:p>
            <a:pPr marL="266700" defTabSz="1175644" hangingPunct="1">
              <a:lnSpc>
                <a:spcPct val="100000"/>
              </a:lnSpc>
              <a:spcBef>
                <a:spcPts val="129"/>
              </a:spcBef>
            </a:pPr>
            <a:r>
              <a:rPr lang="en-GB" sz="1600" dirty="0">
                <a:solidFill>
                  <a:sysClr val="windowText" lastClr="000000"/>
                </a:solidFill>
                <a:latin typeface="Arial"/>
                <a:cs typeface="Arial"/>
              </a:rPr>
              <a:t>✔️ Les habitudes quotidiennes de déplacement, les modes de transport préférés et les coûts de déplacement.</a:t>
            </a:r>
          </a:p>
          <a:p>
            <a:pPr marL="266700" defTabSz="1175644" hangingPunct="1">
              <a:lnSpc>
                <a:spcPct val="100000"/>
              </a:lnSpc>
              <a:spcBef>
                <a:spcPts val="129"/>
              </a:spcBef>
            </a:pPr>
            <a:r>
              <a:rPr lang="en-GB" sz="1600" dirty="0">
                <a:solidFill>
                  <a:sysClr val="windowText" lastClr="000000"/>
                </a:solidFill>
                <a:latin typeface="Arial"/>
                <a:cs typeface="Arial"/>
              </a:rPr>
              <a:t>✔️ Aide les décideurs politiques à concevoir de meilleurs itinéraires de transport et modèles de tarification.</a:t>
            </a:r>
          </a:p>
        </p:txBody>
      </p:sp>
      <p:sp>
        <p:nvSpPr>
          <p:cNvPr id="7" name="object 3">
            <a:extLst>
              <a:ext uri="{FF2B5EF4-FFF2-40B4-BE49-F238E27FC236}">
                <a16:creationId xmlns:a16="http://schemas.microsoft.com/office/drawing/2014/main" id="{5E88894A-60DD-038C-0503-BA5C95FA7F0C}"/>
              </a:ext>
            </a:extLst>
          </p:cNvPr>
          <p:cNvSpPr txBox="1"/>
          <p:nvPr/>
        </p:nvSpPr>
        <p:spPr>
          <a:xfrm>
            <a:off x="726282" y="4322877"/>
            <a:ext cx="6617198" cy="153228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Bases de données nationales et données du secteur privé</a:t>
            </a:r>
          </a:p>
          <a:p>
            <a:pPr marL="266700" defTabSz="1175644" hangingPunct="1">
              <a:lnSpc>
                <a:spcPct val="100000"/>
              </a:lnSpc>
              <a:spcBef>
                <a:spcPts val="129"/>
              </a:spcBef>
            </a:pPr>
            <a:r>
              <a:rPr lang="en-GB" sz="1600" dirty="0">
                <a:solidFill>
                  <a:sysClr val="windowText" lastClr="000000"/>
                </a:solidFill>
                <a:latin typeface="Arial"/>
                <a:cs typeface="Arial"/>
              </a:rPr>
              <a:t>📍 Suivi :</a:t>
            </a:r>
          </a:p>
          <a:p>
            <a:pPr marL="266700" defTabSz="1175644" hangingPunct="1">
              <a:lnSpc>
                <a:spcPct val="100000"/>
              </a:lnSpc>
              <a:spcBef>
                <a:spcPts val="129"/>
              </a:spcBef>
            </a:pPr>
            <a:r>
              <a:rPr lang="en-GB" sz="1600" dirty="0">
                <a:solidFill>
                  <a:sysClr val="windowText" lastClr="000000"/>
                </a:solidFill>
                <a:latin typeface="Arial"/>
                <a:cs typeface="Arial"/>
              </a:rPr>
              <a:t>✔️ Tendances d'utilisation des transports publics, changements économiques et nouveaux </a:t>
            </a:r>
            <a:r>
              <a:rPr lang="en-GB" sz="1600" dirty="0" err="1">
                <a:solidFill>
                  <a:sysClr val="windowText" lastClr="000000"/>
                </a:solidFill>
                <a:latin typeface="Arial"/>
                <a:cs typeface="Arial"/>
              </a:rPr>
              <a:t>pôles</a:t>
            </a:r>
            <a:r>
              <a:rPr lang="en-GB" sz="1600" dirty="0">
                <a:solidFill>
                  <a:sysClr val="windowText" lastClr="000000"/>
                </a:solidFill>
                <a:latin typeface="Arial"/>
                <a:cs typeface="Arial"/>
              </a:rPr>
              <a:t> d'emploi.</a:t>
            </a:r>
          </a:p>
          <a:p>
            <a:pPr marL="266700" defTabSz="1175644" hangingPunct="1">
              <a:lnSpc>
                <a:spcPct val="100000"/>
              </a:lnSpc>
              <a:spcBef>
                <a:spcPts val="129"/>
              </a:spcBef>
            </a:pPr>
            <a:r>
              <a:rPr lang="en-GB" sz="1600" dirty="0">
                <a:solidFill>
                  <a:sysClr val="windowText" lastClr="000000"/>
                </a:solidFill>
                <a:latin typeface="Arial"/>
                <a:cs typeface="Arial"/>
              </a:rPr>
              <a:t>✔️ Utilisées par les planificateurs pour prévoir les besoins futurs en matière d'infrastructures.</a:t>
            </a:r>
          </a:p>
        </p:txBody>
      </p:sp>
      <p:sp>
        <p:nvSpPr>
          <p:cNvPr id="9" name="object 3">
            <a:extLst>
              <a:ext uri="{FF2B5EF4-FFF2-40B4-BE49-F238E27FC236}">
                <a16:creationId xmlns:a16="http://schemas.microsoft.com/office/drawing/2014/main" id="{FE9DEA7B-9856-CEDD-03D7-C738323D51F3}"/>
              </a:ext>
            </a:extLst>
          </p:cNvPr>
          <p:cNvSpPr txBox="1"/>
          <p:nvPr/>
        </p:nvSpPr>
        <p:spPr>
          <a:xfrm>
            <a:off x="733424" y="586374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données provenant de multiples sources permettent de créer </a:t>
            </a:r>
            <a:r>
              <a:rPr lang="en-GB" sz="1800" b="1" dirty="0">
                <a:solidFill>
                  <a:sysClr val="windowText" lastClr="000000"/>
                </a:solidFill>
                <a:latin typeface="Arial"/>
                <a:cs typeface="Arial"/>
              </a:rPr>
              <a:t>des modèles de mobilité précis</a:t>
            </a:r>
            <a:r>
              <a:rPr lang="en-GB" sz="1800" dirty="0">
                <a:solidFill>
                  <a:sysClr val="windowText" lastClr="000000"/>
                </a:solidFill>
                <a:latin typeface="Arial"/>
                <a:cs typeface="Arial"/>
              </a:rPr>
              <a:t>.</a:t>
            </a:r>
            <a:endParaRPr lang="en-GB" sz="1800" b="1" dirty="0">
              <a:solidFill>
                <a:sysClr val="windowText" lastClr="000000"/>
              </a:solidFill>
              <a:latin typeface="Arial"/>
              <a:cs typeface="Arial"/>
            </a:endParaRPr>
          </a:p>
        </p:txBody>
      </p:sp>
      <p:pic>
        <p:nvPicPr>
          <p:cNvPr id="10" name="Picture 9" descr="A group of people standing around a table with graphs and charts&#10;&#10;AI-generated content may be incorrect.">
            <a:extLst>
              <a:ext uri="{FF2B5EF4-FFF2-40B4-BE49-F238E27FC236}">
                <a16:creationId xmlns:a16="http://schemas.microsoft.com/office/drawing/2014/main" id="{086B15C9-C85D-45C6-B060-FF0425F95AAE}"/>
              </a:ext>
            </a:extLst>
          </p:cNvPr>
          <p:cNvPicPr>
            <a:picLocks noChangeAspect="1"/>
          </p:cNvPicPr>
          <p:nvPr/>
        </p:nvPicPr>
        <p:blipFill>
          <a:blip r:embed="rId2">
            <a:extLst>
              <a:ext uri="{28A0092B-C50C-407E-A947-70E740481C1C}">
                <a14:useLocalDpi xmlns:a14="http://schemas.microsoft.com/office/drawing/2010/main" val="0"/>
              </a:ext>
            </a:extLst>
          </a:blip>
          <a:srcRect l="10426" t="6225" r="9584" b="13047"/>
          <a:stretch>
            <a:fillRect/>
          </a:stretch>
        </p:blipFill>
        <p:spPr>
          <a:xfrm>
            <a:off x="7686675" y="1800956"/>
            <a:ext cx="3676650" cy="3710580"/>
          </a:xfrm>
          <a:prstGeom prst="rect">
            <a:avLst/>
          </a:prstGeom>
        </p:spPr>
      </p:pic>
      <p:sp>
        <p:nvSpPr>
          <p:cNvPr id="11" name="Title 10">
            <a:extLst>
              <a:ext uri="{FF2B5EF4-FFF2-40B4-BE49-F238E27FC236}">
                <a16:creationId xmlns:a16="http://schemas.microsoft.com/office/drawing/2014/main" id="{D447F05B-4879-E40E-0C81-0B206D31DAE5}"/>
              </a:ext>
            </a:extLst>
          </p:cNvPr>
          <p:cNvSpPr>
            <a:spLocks noGrp="1"/>
          </p:cNvSpPr>
          <p:nvPr>
            <p:ph type="title"/>
          </p:nvPr>
        </p:nvSpPr>
        <p:spPr>
          <a:xfrm>
            <a:off x="727199" y="432000"/>
            <a:ext cx="6295769" cy="369332"/>
          </a:xfrm>
        </p:spPr>
        <p:txBody>
          <a:bodyPr/>
          <a:lstStyle/>
          <a:p>
            <a:r>
              <a:rPr lang="en-GB" dirty="0"/>
              <a:t>7. Données socio-économiques/démographiques </a:t>
            </a:r>
            <a:endParaRPr lang="LID4096" dirty="0"/>
          </a:p>
        </p:txBody>
      </p:sp>
    </p:spTree>
    <p:extLst>
      <p:ext uri="{BB962C8B-B14F-4D97-AF65-F5344CB8AC3E}">
        <p14:creationId xmlns:p14="http://schemas.microsoft.com/office/powerpoint/2010/main" val="159194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81385-CC8F-6E2E-47FB-7D06F307CA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D19EB95-7FC0-23B2-FF40-59F9D661FB45}"/>
              </a:ext>
            </a:extLst>
          </p:cNvPr>
          <p:cNvSpPr txBox="1"/>
          <p:nvPr/>
        </p:nvSpPr>
        <p:spPr>
          <a:xfrm>
            <a:off x="733424" y="845967"/>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7.4 Applications des données socioéconomiques</a:t>
            </a:r>
          </a:p>
        </p:txBody>
      </p:sp>
      <p:sp>
        <p:nvSpPr>
          <p:cNvPr id="5" name="object 3">
            <a:extLst>
              <a:ext uri="{FF2B5EF4-FFF2-40B4-BE49-F238E27FC236}">
                <a16:creationId xmlns:a16="http://schemas.microsoft.com/office/drawing/2014/main" id="{1CB0B36C-B5B0-D4C0-D34A-AEF6F18F71BA}"/>
              </a:ext>
            </a:extLst>
          </p:cNvPr>
          <p:cNvSpPr txBox="1"/>
          <p:nvPr/>
        </p:nvSpPr>
        <p:spPr>
          <a:xfrm>
            <a:off x="733424" y="1297987"/>
            <a:ext cx="6836300" cy="1532288"/>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Équité dans la planification des transports</a:t>
            </a:r>
          </a:p>
          <a:p>
            <a:pPr marL="266700" defTabSz="1175644" hangingPunct="1">
              <a:lnSpc>
                <a:spcPct val="100000"/>
              </a:lnSpc>
              <a:spcBef>
                <a:spcPts val="129"/>
              </a:spcBef>
            </a:pPr>
            <a:r>
              <a:rPr lang="en-GB" sz="1600" dirty="0">
                <a:solidFill>
                  <a:sysClr val="windowText" lastClr="000000"/>
                </a:solidFill>
                <a:latin typeface="Arial"/>
                <a:cs typeface="Arial"/>
              </a:rPr>
              <a:t>🌍 Garantit que :</a:t>
            </a:r>
          </a:p>
          <a:p>
            <a:pPr marL="266700" defTabSz="1175644" hangingPunct="1">
              <a:lnSpc>
                <a:spcPct val="100000"/>
              </a:lnSpc>
              <a:spcBef>
                <a:spcPts val="129"/>
              </a:spcBef>
            </a:pPr>
            <a:r>
              <a:rPr lang="en-GB" sz="1600" dirty="0">
                <a:solidFill>
                  <a:sysClr val="windowText" lastClr="000000"/>
                </a:solidFill>
                <a:latin typeface="Arial"/>
                <a:cs typeface="Arial"/>
              </a:rPr>
              <a:t>✔️ Les zones à faibles revenus aient accès à des transports en commun abordables.</a:t>
            </a:r>
          </a:p>
          <a:p>
            <a:pPr marL="266700" defTabSz="1175644" hangingPunct="1">
              <a:lnSpc>
                <a:spcPct val="100000"/>
              </a:lnSpc>
              <a:spcBef>
                <a:spcPts val="129"/>
              </a:spcBef>
            </a:pPr>
            <a:r>
              <a:rPr lang="en-GB" sz="1600" dirty="0">
                <a:solidFill>
                  <a:sysClr val="windowText" lastClr="000000"/>
                </a:solidFill>
                <a:latin typeface="Arial"/>
                <a:cs typeface="Arial"/>
              </a:rPr>
              <a:t>✔️ Les investissements dans les transports publics soient répartis équitablement.</a:t>
            </a:r>
          </a:p>
        </p:txBody>
      </p:sp>
      <p:sp>
        <p:nvSpPr>
          <p:cNvPr id="4" name="object 3">
            <a:extLst>
              <a:ext uri="{FF2B5EF4-FFF2-40B4-BE49-F238E27FC236}">
                <a16:creationId xmlns:a16="http://schemas.microsoft.com/office/drawing/2014/main" id="{4ADCCE12-9BAD-9907-3C1E-B219877DF646}"/>
              </a:ext>
            </a:extLst>
          </p:cNvPr>
          <p:cNvSpPr txBox="1"/>
          <p:nvPr/>
        </p:nvSpPr>
        <p:spPr>
          <a:xfrm>
            <a:off x="733424" y="2879437"/>
            <a:ext cx="6987129" cy="1532288"/>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Prévision de la demande future en matière de transport</a:t>
            </a:r>
          </a:p>
          <a:p>
            <a:pPr marL="266700" defTabSz="1175644" hangingPunct="1">
              <a:lnSpc>
                <a:spcPct val="100000"/>
              </a:lnSpc>
              <a:spcBef>
                <a:spcPts val="129"/>
              </a:spcBef>
            </a:pPr>
            <a:r>
              <a:rPr lang="en-GB" sz="1600" dirty="0">
                <a:solidFill>
                  <a:sysClr val="windowText" lastClr="000000"/>
                </a:solidFill>
                <a:latin typeface="Arial"/>
                <a:cs typeface="Arial"/>
              </a:rPr>
              <a:t>📈 Permet :</a:t>
            </a:r>
          </a:p>
          <a:p>
            <a:pPr marL="266700" defTabSz="1175644" hangingPunct="1">
              <a:lnSpc>
                <a:spcPct val="100000"/>
              </a:lnSpc>
              <a:spcBef>
                <a:spcPts val="129"/>
              </a:spcBef>
            </a:pPr>
            <a:r>
              <a:rPr lang="en-GB" sz="1600" dirty="0">
                <a:solidFill>
                  <a:sysClr val="windowText" lastClr="000000"/>
                </a:solidFill>
                <a:latin typeface="Arial"/>
                <a:cs typeface="Arial"/>
              </a:rPr>
              <a:t>✔️ Identifier les zones à forte croissance nécessitant une extension future des transports en commun.</a:t>
            </a:r>
          </a:p>
          <a:p>
            <a:pPr marL="266700" defTabSz="1175644" hangingPunct="1">
              <a:lnSpc>
                <a:spcPct val="100000"/>
              </a:lnSpc>
              <a:spcBef>
                <a:spcPts val="129"/>
              </a:spcBef>
            </a:pPr>
            <a:r>
              <a:rPr lang="en-GB" sz="1600" dirty="0">
                <a:solidFill>
                  <a:sysClr val="windowText" lastClr="000000"/>
                </a:solidFill>
                <a:latin typeface="Arial"/>
                <a:cs typeface="Arial"/>
              </a:rPr>
              <a:t>✔️ Planifier des initiatives de mobilité urbaine durable et de ville intelligente.</a:t>
            </a:r>
          </a:p>
        </p:txBody>
      </p:sp>
      <p:sp>
        <p:nvSpPr>
          <p:cNvPr id="7" name="object 3">
            <a:extLst>
              <a:ext uri="{FF2B5EF4-FFF2-40B4-BE49-F238E27FC236}">
                <a16:creationId xmlns:a16="http://schemas.microsoft.com/office/drawing/2014/main" id="{8271D59A-4D70-0639-051D-AA01EE8CD973}"/>
              </a:ext>
            </a:extLst>
          </p:cNvPr>
          <p:cNvSpPr txBox="1"/>
          <p:nvPr/>
        </p:nvSpPr>
        <p:spPr>
          <a:xfrm>
            <a:off x="726282" y="4473710"/>
            <a:ext cx="7173380" cy="128606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Réduction du bruit et conception de villes intelligentes</a:t>
            </a:r>
          </a:p>
          <a:p>
            <a:pPr marL="266700" defTabSz="1175644" hangingPunct="1">
              <a:lnSpc>
                <a:spcPct val="100000"/>
              </a:lnSpc>
              <a:spcBef>
                <a:spcPts val="129"/>
              </a:spcBef>
            </a:pPr>
            <a:r>
              <a:rPr lang="en-GB" sz="1600" dirty="0">
                <a:solidFill>
                  <a:sysClr val="windowText" lastClr="000000"/>
                </a:solidFill>
                <a:latin typeface="Arial"/>
                <a:cs typeface="Arial"/>
              </a:rPr>
              <a:t>💰 Permet :</a:t>
            </a:r>
          </a:p>
          <a:p>
            <a:pPr marL="266700" defTabSz="1175644" hangingPunct="1">
              <a:lnSpc>
                <a:spcPct val="100000"/>
              </a:lnSpc>
              <a:spcBef>
                <a:spcPts val="129"/>
              </a:spcBef>
            </a:pPr>
            <a:r>
              <a:rPr lang="en-GB" sz="1600" dirty="0">
                <a:solidFill>
                  <a:sysClr val="windowText" lastClr="000000"/>
                </a:solidFill>
                <a:latin typeface="Arial"/>
                <a:cs typeface="Arial"/>
              </a:rPr>
              <a:t>✔️ L'analyse coûts-avantages des nouveaux projets de transport.</a:t>
            </a:r>
          </a:p>
          <a:p>
            <a:pPr marL="266700" defTabSz="1175644" hangingPunct="1">
              <a:lnSpc>
                <a:spcPct val="100000"/>
              </a:lnSpc>
              <a:spcBef>
                <a:spcPts val="129"/>
              </a:spcBef>
            </a:pPr>
            <a:r>
              <a:rPr lang="en-GB" sz="1600" dirty="0">
                <a:solidFill>
                  <a:sysClr val="windowText" lastClr="000000"/>
                </a:solidFill>
                <a:latin typeface="Arial"/>
                <a:cs typeface="Arial"/>
              </a:rPr>
              <a:t>✔️ Garantit que les investissements sont financièrement viables et bénéfiques pour le public.</a:t>
            </a:r>
          </a:p>
        </p:txBody>
      </p:sp>
      <p:sp>
        <p:nvSpPr>
          <p:cNvPr id="9" name="object 3">
            <a:extLst>
              <a:ext uri="{FF2B5EF4-FFF2-40B4-BE49-F238E27FC236}">
                <a16:creationId xmlns:a16="http://schemas.microsoft.com/office/drawing/2014/main" id="{7AADD5BA-2780-E017-C7F3-F9FB433F602B}"/>
              </a:ext>
            </a:extLst>
          </p:cNvPr>
          <p:cNvSpPr txBox="1"/>
          <p:nvPr/>
        </p:nvSpPr>
        <p:spPr>
          <a:xfrm>
            <a:off x="726282" y="574927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données socio-économiques contribuent à </a:t>
            </a:r>
            <a:r>
              <a:rPr lang="en-GB" sz="1800" b="1" dirty="0">
                <a:solidFill>
                  <a:sysClr val="windowText" lastClr="000000"/>
                </a:solidFill>
                <a:latin typeface="Arial"/>
                <a:cs typeface="Arial"/>
              </a:rPr>
              <a:t>façonner </a:t>
            </a:r>
            <a:r>
              <a:rPr lang="en-GB" sz="1800" dirty="0">
                <a:solidFill>
                  <a:sysClr val="windowText" lastClr="000000"/>
                </a:solidFill>
                <a:latin typeface="Arial"/>
                <a:cs typeface="Arial"/>
              </a:rPr>
              <a:t>un </a:t>
            </a:r>
            <a:r>
              <a:rPr lang="en-GB" sz="1800" b="1" dirty="0">
                <a:solidFill>
                  <a:sysClr val="windowText" lastClr="000000"/>
                </a:solidFill>
                <a:latin typeface="Arial"/>
                <a:cs typeface="Arial"/>
              </a:rPr>
              <a:t>système de transport équitable, efficace et prêt pour l'avenir.</a:t>
            </a:r>
          </a:p>
        </p:txBody>
      </p:sp>
      <p:pic>
        <p:nvPicPr>
          <p:cNvPr id="13" name="Picture 12" descr="A group of people standing on a platform with a train&#10;&#10;AI-generated content may be incorrect.">
            <a:extLst>
              <a:ext uri="{FF2B5EF4-FFF2-40B4-BE49-F238E27FC236}">
                <a16:creationId xmlns:a16="http://schemas.microsoft.com/office/drawing/2014/main" id="{FD71E421-496E-F1A7-D965-5EDD9EAA9D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6912" y="1674388"/>
            <a:ext cx="3668806" cy="3668806"/>
          </a:xfrm>
          <a:prstGeom prst="rect">
            <a:avLst/>
          </a:prstGeom>
        </p:spPr>
      </p:pic>
      <p:sp>
        <p:nvSpPr>
          <p:cNvPr id="11" name="Title 10">
            <a:extLst>
              <a:ext uri="{FF2B5EF4-FFF2-40B4-BE49-F238E27FC236}">
                <a16:creationId xmlns:a16="http://schemas.microsoft.com/office/drawing/2014/main" id="{2A9E609A-3660-D047-23C1-234C3DF11E37}"/>
              </a:ext>
            </a:extLst>
          </p:cNvPr>
          <p:cNvSpPr>
            <a:spLocks noGrp="1"/>
          </p:cNvSpPr>
          <p:nvPr>
            <p:ph type="title"/>
          </p:nvPr>
        </p:nvSpPr>
        <p:spPr>
          <a:xfrm>
            <a:off x="727199" y="432000"/>
            <a:ext cx="6276915" cy="369332"/>
          </a:xfrm>
        </p:spPr>
        <p:txBody>
          <a:bodyPr/>
          <a:lstStyle/>
          <a:p>
            <a:r>
              <a:rPr lang="en-GB" dirty="0"/>
              <a:t>7. Données socio-économiques/démographiques </a:t>
            </a:r>
            <a:endParaRPr lang="LID4096" dirty="0"/>
          </a:p>
        </p:txBody>
      </p:sp>
    </p:spTree>
    <p:extLst>
      <p:ext uri="{BB962C8B-B14F-4D97-AF65-F5344CB8AC3E}">
        <p14:creationId xmlns:p14="http://schemas.microsoft.com/office/powerpoint/2010/main" val="2180974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5C48D-E314-FDA0-485C-CE8200134A1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19D2C63-B6FA-D5F3-B7F6-A54473B73C42}"/>
              </a:ext>
            </a:extLst>
          </p:cNvPr>
          <p:cNvSpPr txBox="1"/>
          <p:nvPr/>
        </p:nvSpPr>
        <p:spPr>
          <a:xfrm>
            <a:off x="733424" y="845970"/>
            <a:ext cx="7668925" cy="693129"/>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7.5 Étude de cas : comment les villes utilisent-elles les données socio-économiques ? 🚦 </a:t>
            </a:r>
          </a:p>
        </p:txBody>
      </p:sp>
      <p:sp>
        <p:nvSpPr>
          <p:cNvPr id="5" name="object 3">
            <a:extLst>
              <a:ext uri="{FF2B5EF4-FFF2-40B4-BE49-F238E27FC236}">
                <a16:creationId xmlns:a16="http://schemas.microsoft.com/office/drawing/2014/main" id="{B9DF2F3D-CDD6-0710-0DF1-9007AD165237}"/>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pic>
        <p:nvPicPr>
          <p:cNvPr id="2050" name="Picture 2" descr="34th Street-Hudson Yards subway station opens on NYC's Far West Side |  Daily Mail Online">
            <a:extLst>
              <a:ext uri="{FF2B5EF4-FFF2-40B4-BE49-F238E27FC236}">
                <a16:creationId xmlns:a16="http://schemas.microsoft.com/office/drawing/2014/main" id="{947A649C-C183-DEC4-4CE2-4F990F42FE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8085" y="926381"/>
            <a:ext cx="2786047" cy="1856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us 3 – Go-Ahead Singapore CRRC C12 (SG4006X) | Land Transport Guru">
            <a:extLst>
              <a:ext uri="{FF2B5EF4-FFF2-40B4-BE49-F238E27FC236}">
                <a16:creationId xmlns:a16="http://schemas.microsoft.com/office/drawing/2014/main" id="{8A7E7798-7CED-C974-234D-DA111FBB474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136" b="10973"/>
          <a:stretch/>
        </p:blipFill>
        <p:spPr bwMode="auto">
          <a:xfrm>
            <a:off x="8151059" y="2913853"/>
            <a:ext cx="3307517" cy="143041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ondon's congestion charge and its low emission zones | OECD">
            <a:extLst>
              <a:ext uri="{FF2B5EF4-FFF2-40B4-BE49-F238E27FC236}">
                <a16:creationId xmlns:a16="http://schemas.microsoft.com/office/drawing/2014/main" id="{8F5E6E1A-C632-D6FF-4283-C8583D9076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8581" y="4475342"/>
            <a:ext cx="2769995" cy="17312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7D8B849-A562-A8E8-40C9-AB65B19994CE}"/>
              </a:ext>
            </a:extLst>
          </p:cNvPr>
          <p:cNvSpPr txBox="1"/>
          <p:nvPr/>
        </p:nvSpPr>
        <p:spPr>
          <a:xfrm rot="16200000">
            <a:off x="7795542" y="1723029"/>
            <a:ext cx="1499847" cy="286232"/>
          </a:xfrm>
          <a:prstGeom prst="rect">
            <a:avLst/>
          </a:prstGeom>
          <a:noFill/>
        </p:spPr>
        <p:txBody>
          <a:bodyPr wrap="square">
            <a:spAutoFit/>
          </a:bodyPr>
          <a:lstStyle/>
          <a:p>
            <a:r>
              <a:rPr lang="en-GB" sz="1400" b="1" kern="1200" baseline="30000" dirty="0">
                <a:solidFill>
                  <a:schemeClr val="tx1"/>
                </a:solidFill>
                <a:latin typeface="Arial" panose="020B0604020202020204" pitchFamily="34" charset="0"/>
                <a:ea typeface="Roboto Cn" pitchFamily="2" charset="0"/>
                <a:cs typeface="Arial" panose="020B0604020202020204" pitchFamily="34" charset="0"/>
              </a:rPr>
              <a:t>Métro de New York </a:t>
            </a:r>
            <a:endParaRPr lang="en-US" sz="1400" dirty="0"/>
          </a:p>
        </p:txBody>
      </p:sp>
      <p:sp>
        <p:nvSpPr>
          <p:cNvPr id="14" name="TextBox 13">
            <a:extLst>
              <a:ext uri="{FF2B5EF4-FFF2-40B4-BE49-F238E27FC236}">
                <a16:creationId xmlns:a16="http://schemas.microsoft.com/office/drawing/2014/main" id="{96A4E7BD-C3A7-CE7D-496E-38243EA9DA34}"/>
              </a:ext>
            </a:extLst>
          </p:cNvPr>
          <p:cNvSpPr txBox="1"/>
          <p:nvPr/>
        </p:nvSpPr>
        <p:spPr>
          <a:xfrm rot="16200000">
            <a:off x="7258019" y="3485944"/>
            <a:ext cx="1499847" cy="286232"/>
          </a:xfrm>
          <a:prstGeom prst="rect">
            <a:avLst/>
          </a:prstGeom>
          <a:noFill/>
        </p:spPr>
        <p:txBody>
          <a:bodyPr wrap="square">
            <a:spAutoFit/>
          </a:bodyPr>
          <a:lstStyle/>
          <a:p>
            <a:pPr algn="ctr"/>
            <a:r>
              <a:rPr lang="en-GB" sz="1400" b="1" kern="1200" baseline="30000" dirty="0">
                <a:solidFill>
                  <a:schemeClr val="tx1"/>
                </a:solidFill>
                <a:latin typeface="Arial" panose="020B0604020202020204" pitchFamily="34" charset="0"/>
                <a:ea typeface="Roboto Cn" pitchFamily="2" charset="0"/>
                <a:cs typeface="Arial" panose="020B0604020202020204" pitchFamily="34" charset="0"/>
              </a:rPr>
              <a:t>Singapour</a:t>
            </a:r>
            <a:endParaRPr lang="en-US" sz="1400" dirty="0"/>
          </a:p>
        </p:txBody>
      </p:sp>
      <p:sp>
        <p:nvSpPr>
          <p:cNvPr id="15" name="TextBox 14">
            <a:extLst>
              <a:ext uri="{FF2B5EF4-FFF2-40B4-BE49-F238E27FC236}">
                <a16:creationId xmlns:a16="http://schemas.microsoft.com/office/drawing/2014/main" id="{3FB2F5FD-F678-B297-B251-70DB140CA427}"/>
              </a:ext>
            </a:extLst>
          </p:cNvPr>
          <p:cNvSpPr txBox="1"/>
          <p:nvPr/>
        </p:nvSpPr>
        <p:spPr>
          <a:xfrm rot="16200000">
            <a:off x="7806653" y="5197848"/>
            <a:ext cx="1499847" cy="286232"/>
          </a:xfrm>
          <a:prstGeom prst="rect">
            <a:avLst/>
          </a:prstGeom>
          <a:noFill/>
        </p:spPr>
        <p:txBody>
          <a:bodyPr wrap="square">
            <a:spAutoFit/>
          </a:bodyPr>
          <a:lstStyle/>
          <a:p>
            <a:pPr algn="ctr"/>
            <a:r>
              <a:rPr lang="en-GB" sz="1400" b="1" kern="1200" baseline="30000" dirty="0">
                <a:solidFill>
                  <a:schemeClr val="tx1"/>
                </a:solidFill>
                <a:latin typeface="Arial" panose="020B0604020202020204" pitchFamily="34" charset="0"/>
                <a:ea typeface="Roboto Cn" pitchFamily="2" charset="0"/>
                <a:cs typeface="Arial" panose="020B0604020202020204" pitchFamily="34" charset="0"/>
              </a:rPr>
              <a:t>Londres</a:t>
            </a:r>
            <a:endParaRPr lang="en-US" sz="1400" dirty="0"/>
          </a:p>
        </p:txBody>
      </p:sp>
      <p:sp>
        <p:nvSpPr>
          <p:cNvPr id="13" name="Title 12">
            <a:extLst>
              <a:ext uri="{FF2B5EF4-FFF2-40B4-BE49-F238E27FC236}">
                <a16:creationId xmlns:a16="http://schemas.microsoft.com/office/drawing/2014/main" id="{C48F7B9C-2421-A830-FACB-0E41904D94EE}"/>
              </a:ext>
            </a:extLst>
          </p:cNvPr>
          <p:cNvSpPr>
            <a:spLocks noGrp="1"/>
          </p:cNvSpPr>
          <p:nvPr>
            <p:ph type="title"/>
          </p:nvPr>
        </p:nvSpPr>
        <p:spPr>
          <a:xfrm>
            <a:off x="727200" y="432000"/>
            <a:ext cx="6258062" cy="369332"/>
          </a:xfrm>
        </p:spPr>
        <p:txBody>
          <a:bodyPr/>
          <a:lstStyle/>
          <a:p>
            <a:r>
              <a:rPr lang="en-GB" dirty="0"/>
              <a:t>7. Données socio-économiques/démographiques </a:t>
            </a:r>
            <a:endParaRPr lang="LID4096" dirty="0"/>
          </a:p>
        </p:txBody>
      </p:sp>
      <p:sp>
        <p:nvSpPr>
          <p:cNvPr id="16" name="object 3">
            <a:extLst>
              <a:ext uri="{FF2B5EF4-FFF2-40B4-BE49-F238E27FC236}">
                <a16:creationId xmlns:a16="http://schemas.microsoft.com/office/drawing/2014/main" id="{C8ED03EA-081C-990E-F964-88BA2E41223A}"/>
              </a:ext>
            </a:extLst>
          </p:cNvPr>
          <p:cNvSpPr txBox="1"/>
          <p:nvPr/>
        </p:nvSpPr>
        <p:spPr>
          <a:xfrm>
            <a:off x="733424" y="1590223"/>
            <a:ext cx="7590444" cy="1304020"/>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Exemple 1 : </a:t>
            </a:r>
            <a:r>
              <a:rPr lang="en-GB" sz="1800" b="1" dirty="0">
                <a:solidFill>
                  <a:sysClr val="windowText" lastClr="000000"/>
                </a:solidFill>
                <a:latin typeface="Arial"/>
                <a:cs typeface="Arial"/>
              </a:rPr>
              <a:t>extension du métro de New York</a:t>
            </a:r>
            <a:endParaRPr lang="en-US" sz="1800" b="1" dirty="0">
              <a:solidFill>
                <a:sysClr val="windowText" lastClr="000000"/>
              </a:solidFill>
              <a:latin typeface="Arial"/>
              <a:cs typeface="Arial"/>
            </a:endParaRPr>
          </a:p>
          <a:p>
            <a:pPr marL="361950" indent="-346075" defTabSz="1175644" hangingPunct="1">
              <a:lnSpc>
                <a:spcPct val="100000"/>
              </a:lnSpc>
              <a:spcBef>
                <a:spcPts val="129"/>
              </a:spcBef>
            </a:pPr>
            <a:r>
              <a:rPr lang="en-GB" sz="1600" dirty="0">
                <a:solidFill>
                  <a:sysClr val="windowText" lastClr="000000"/>
                </a:solidFill>
                <a:latin typeface="Arial"/>
                <a:cs typeface="Arial"/>
              </a:rPr>
              <a:t>1️⃣ Utilisation des données sur la densité de population et les revenus pour étendre le réseau de transport en commun aux </a:t>
            </a:r>
            <a:r>
              <a:rPr lang="en-GB" sz="1600" dirty="0" err="1">
                <a:solidFill>
                  <a:sysClr val="windowText" lastClr="000000"/>
                </a:solidFill>
                <a:latin typeface="Arial"/>
                <a:cs typeface="Arial"/>
              </a:rPr>
              <a:t>quartiers</a:t>
            </a:r>
            <a:r>
              <a:rPr lang="en-GB" sz="1600" dirty="0">
                <a:solidFill>
                  <a:sysClr val="windowText" lastClr="000000"/>
                </a:solidFill>
                <a:latin typeface="Arial"/>
                <a:cs typeface="Arial"/>
              </a:rPr>
              <a:t> mal desservis.</a:t>
            </a:r>
          </a:p>
          <a:p>
            <a:pPr marL="361950" indent="-346075" defTabSz="1175644" hangingPunct="1">
              <a:lnSpc>
                <a:spcPct val="100000"/>
              </a:lnSpc>
              <a:spcBef>
                <a:spcPts val="129"/>
              </a:spcBef>
            </a:pPr>
            <a:r>
              <a:rPr lang="en-GB" sz="1600" dirty="0">
                <a:solidFill>
                  <a:sysClr val="windowText" lastClr="000000"/>
                </a:solidFill>
                <a:latin typeface="Arial"/>
                <a:cs typeface="Arial"/>
              </a:rPr>
              <a:t>2️⃣ Résultat : augmentation du nombre d'usagers et réduction des temps de trajet pour les communautés à faibles revenus.</a:t>
            </a:r>
          </a:p>
        </p:txBody>
      </p:sp>
      <p:sp>
        <p:nvSpPr>
          <p:cNvPr id="17" name="object 3">
            <a:extLst>
              <a:ext uri="{FF2B5EF4-FFF2-40B4-BE49-F238E27FC236}">
                <a16:creationId xmlns:a16="http://schemas.microsoft.com/office/drawing/2014/main" id="{31756053-0A72-E2E9-0779-CC7C8E8817C4}"/>
              </a:ext>
            </a:extLst>
          </p:cNvPr>
          <p:cNvSpPr txBox="1"/>
          <p:nvPr/>
        </p:nvSpPr>
        <p:spPr>
          <a:xfrm>
            <a:off x="727200" y="3291062"/>
            <a:ext cx="7214560" cy="798754"/>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Exemple 2 : </a:t>
            </a:r>
            <a:r>
              <a:rPr lang="en-GB" sz="1800" b="1" dirty="0">
                <a:solidFill>
                  <a:sysClr val="windowText" lastClr="000000"/>
                </a:solidFill>
                <a:latin typeface="Arial"/>
                <a:cs typeface="Arial"/>
              </a:rPr>
              <a:t>Système de transport public intelligent de Singapour</a:t>
            </a:r>
            <a:endParaRPr lang="en-US" sz="1800" b="1" dirty="0">
              <a:solidFill>
                <a:sysClr val="windowText" lastClr="000000"/>
              </a:solidFill>
              <a:latin typeface="Arial"/>
              <a:cs typeface="Arial"/>
            </a:endParaRPr>
          </a:p>
          <a:p>
            <a:pPr marL="361950" indent="-346075" defTabSz="1175644" hangingPunct="1">
              <a:lnSpc>
                <a:spcPct val="100000"/>
              </a:lnSpc>
              <a:spcBef>
                <a:spcPts val="129"/>
              </a:spcBef>
            </a:pPr>
            <a:r>
              <a:rPr lang="en-GB" sz="1600" dirty="0">
                <a:solidFill>
                  <a:sysClr val="windowText" lastClr="000000"/>
                </a:solidFill>
                <a:latin typeface="Arial"/>
                <a:cs typeface="Arial"/>
              </a:rPr>
              <a:t>1️⃣ Les données économiques en temps réel permettent d'ajuster la fréquence des bus/trains en fonction de la demande de la main-d'œuvre. Cela a permis de réduire la surcharge et d'améliorer l'efficacité.</a:t>
            </a:r>
          </a:p>
        </p:txBody>
      </p:sp>
      <p:sp>
        <p:nvSpPr>
          <p:cNvPr id="18" name="object 3">
            <a:extLst>
              <a:ext uri="{FF2B5EF4-FFF2-40B4-BE49-F238E27FC236}">
                <a16:creationId xmlns:a16="http://schemas.microsoft.com/office/drawing/2014/main" id="{7033A0DE-F021-4039-35B7-D6710AEB35A9}"/>
              </a:ext>
            </a:extLst>
          </p:cNvPr>
          <p:cNvSpPr txBox="1"/>
          <p:nvPr/>
        </p:nvSpPr>
        <p:spPr>
          <a:xfrm>
            <a:off x="727200" y="4767944"/>
            <a:ext cx="7214560" cy="1070623"/>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Exemple 3 : </a:t>
            </a:r>
            <a:r>
              <a:rPr lang="en-GB" sz="1800" b="1" dirty="0">
                <a:solidFill>
                  <a:sysClr val="windowText" lastClr="000000"/>
                </a:solidFill>
                <a:latin typeface="Arial"/>
                <a:cs typeface="Arial"/>
              </a:rPr>
              <a:t>Politique de péage urbain à Londres</a:t>
            </a:r>
            <a:endParaRPr lang="en-US" sz="1800" b="1" dirty="0">
              <a:solidFill>
                <a:sysClr val="windowText" lastClr="000000"/>
              </a:solidFill>
              <a:latin typeface="Arial"/>
              <a:cs typeface="Arial"/>
            </a:endParaRPr>
          </a:p>
          <a:p>
            <a:pPr marL="361950" indent="-346075" defTabSz="1175644" hangingPunct="1">
              <a:lnSpc>
                <a:spcPct val="100000"/>
              </a:lnSpc>
              <a:spcBef>
                <a:spcPts val="129"/>
              </a:spcBef>
            </a:pPr>
            <a:r>
              <a:rPr lang="en-GB" sz="1600" dirty="0">
                <a:solidFill>
                  <a:sysClr val="windowText" lastClr="000000"/>
                </a:solidFill>
                <a:latin typeface="Arial"/>
                <a:cs typeface="Arial"/>
              </a:rPr>
              <a:t>1️⃣ Utilisation des données relatives à la possession de voitures et aux trajets domicile-travail pour mettre en place des péages urbains.</a:t>
            </a:r>
          </a:p>
          <a:p>
            <a:pPr marL="361950" indent="-346075" defTabSz="1175644" hangingPunct="1">
              <a:lnSpc>
                <a:spcPct val="100000"/>
              </a:lnSpc>
              <a:spcBef>
                <a:spcPts val="129"/>
              </a:spcBef>
            </a:pPr>
            <a:r>
              <a:rPr lang="en-GB" sz="1600" dirty="0">
                <a:solidFill>
                  <a:sysClr val="windowText" lastClr="000000"/>
                </a:solidFill>
                <a:latin typeface="Arial"/>
                <a:cs typeface="Arial"/>
              </a:rPr>
              <a:t>2️⃣ Résultat : davantage de personnes ont opté pour les transports publics, ce qui a permis de réduire le trafic urbain.</a:t>
            </a:r>
          </a:p>
          <a:p>
            <a:pPr marL="361950" indent="-346075" defTabSz="1175644" hangingPunct="1">
              <a:lnSpc>
                <a:spcPct val="100000"/>
              </a:lnSpc>
              <a:spcBef>
                <a:spcPts val="129"/>
              </a:spcBef>
            </a:pPr>
            <a:endParaRPr lang="en-GB" sz="1600" dirty="0">
              <a:solidFill>
                <a:sysClr val="windowText" lastClr="000000"/>
              </a:solidFill>
              <a:latin typeface="Arial"/>
              <a:cs typeface="Arial"/>
            </a:endParaRPr>
          </a:p>
        </p:txBody>
      </p:sp>
    </p:spTree>
    <p:extLst>
      <p:ext uri="{BB962C8B-B14F-4D97-AF65-F5344CB8AC3E}">
        <p14:creationId xmlns:p14="http://schemas.microsoft.com/office/powerpoint/2010/main" val="3899269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5279468"/>
          </a:xfrm>
          <a:prstGeom prst="rect">
            <a:avLst/>
          </a:prstGeom>
        </p:spPr>
        <p:txBody>
          <a:bodyPr vert="horz" wrap="square" lIns="0" tIns="16329" rIns="0" bIns="0" rtlCol="0">
            <a:spAutoFit/>
          </a:bodyPr>
          <a:lstStyle/>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5.2 Types de données relatives aux transports publics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22</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5.3 Sources des données relatives aux transports publics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23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5.4 Applications des données relatives aux transports publics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24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5.5 Étude de </a:t>
            </a:r>
            <a:r>
              <a:rPr lang="en-GB" sz="1800" spc="64" dirty="0" err="1">
                <a:solidFill>
                  <a:sysClr val="windowText" lastClr="000000"/>
                </a:solidFill>
                <a:latin typeface="Arial"/>
                <a:cs typeface="Arial"/>
              </a:rPr>
              <a:t>cas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25</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6 : Données </a:t>
            </a:r>
            <a:r>
              <a:rPr lang="en-GB" sz="1800" b="1" dirty="0" err="1">
                <a:solidFill>
                  <a:sysClr val="windowText" lastClr="000000"/>
                </a:solidFill>
                <a:latin typeface="Arial"/>
                <a:cs typeface="Arial"/>
              </a:rPr>
              <a:t>environnementales</a:t>
            </a:r>
            <a:r>
              <a:rPr lang="en-GB" sz="1800" b="1" dirty="0">
                <a:solidFill>
                  <a:sysClr val="windowText" lastClr="000000"/>
                </a:solidFill>
                <a:latin typeface="Arial"/>
                <a:cs typeface="Arial"/>
              </a:rPr>
              <a:t>    ……..………………………...………………….........	27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6.1 Que sont les données environnementales ?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28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6.2 Types de données environnementales </a:t>
            </a:r>
            <a:r>
              <a:rPr lang="en-GB" sz="1800" spc="64" dirty="0" err="1">
                <a:solidFill>
                  <a:sysClr val="windowText" lastClr="000000"/>
                </a:solidFill>
                <a:latin typeface="Arial"/>
                <a:cs typeface="Arial"/>
              </a:rPr>
              <a:t>publiques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29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6.3 Sources des données environnementales </a:t>
            </a:r>
            <a:r>
              <a:rPr lang="en-GB" sz="1800" spc="64" dirty="0" err="1">
                <a:solidFill>
                  <a:sysClr val="windowText" lastClr="000000"/>
                </a:solidFill>
                <a:latin typeface="Arial"/>
                <a:cs typeface="Arial"/>
              </a:rPr>
              <a:t>publiques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30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6.4 Applications des données </a:t>
            </a:r>
            <a:r>
              <a:rPr lang="en-GB" sz="1800" spc="64" dirty="0" err="1">
                <a:solidFill>
                  <a:sysClr val="windowText" lastClr="000000"/>
                </a:solidFill>
                <a:latin typeface="Arial"/>
                <a:cs typeface="Arial"/>
              </a:rPr>
              <a:t>environnementales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31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6.5 Étude de cas : comment les villes utilisent-elles les données environnementales ?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32</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7 : Données socio-économiques/</a:t>
            </a:r>
            <a:r>
              <a:rPr lang="en-GB" sz="1800" b="1" dirty="0" err="1">
                <a:solidFill>
                  <a:sysClr val="windowText" lastClr="000000"/>
                </a:solidFill>
                <a:latin typeface="Arial"/>
                <a:cs typeface="Arial"/>
              </a:rPr>
              <a:t>démographiques</a:t>
            </a:r>
            <a:r>
              <a:rPr lang="en-GB" sz="1800" b="1" dirty="0">
                <a:solidFill>
                  <a:sysClr val="windowText" lastClr="000000"/>
                </a:solidFill>
                <a:latin typeface="Arial"/>
                <a:cs typeface="Arial"/>
              </a:rPr>
              <a:t>    …………….……………………	33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7.1 Que sont les données socio-économiques/démographiques ?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34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7.2 Types de données socio-</a:t>
            </a:r>
            <a:r>
              <a:rPr lang="en-GB" sz="1800" spc="64" dirty="0" err="1">
                <a:solidFill>
                  <a:sysClr val="windowText" lastClr="000000"/>
                </a:solidFill>
                <a:latin typeface="Arial"/>
                <a:cs typeface="Arial"/>
              </a:rPr>
              <a:t>économiques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35</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7.3 Sources des données socio-</a:t>
            </a:r>
            <a:r>
              <a:rPr lang="en-GB" sz="1800" spc="64" dirty="0" err="1">
                <a:solidFill>
                  <a:sysClr val="windowText" lastClr="000000"/>
                </a:solidFill>
                <a:latin typeface="Arial"/>
                <a:cs typeface="Arial"/>
              </a:rPr>
              <a:t>économiques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7.4 Applications des données socio-</a:t>
            </a:r>
            <a:r>
              <a:rPr lang="en-GB" sz="1800" spc="64" dirty="0" err="1">
                <a:solidFill>
                  <a:sysClr val="windowText" lastClr="000000"/>
                </a:solidFill>
                <a:latin typeface="Arial"/>
                <a:cs typeface="Arial"/>
              </a:rPr>
              <a:t>économiques</a:t>
            </a:r>
            <a:r>
              <a:rPr lang="en-GB" sz="1800" spc="64" dirty="0">
                <a:solidFill>
                  <a:sysClr val="windowText" lastClr="000000"/>
                </a:solidFill>
                <a:latin typeface="Arial"/>
                <a:cs typeface="Arial"/>
              </a:rPr>
              <a:t>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37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7.5 Étude de cas : comment les villes utilisent-elles les données </a:t>
            </a:r>
            <a:r>
              <a:rPr lang="en-GB" sz="1800" spc="64" dirty="0" err="1">
                <a:solidFill>
                  <a:sysClr val="windowText" lastClr="000000"/>
                </a:solidFill>
                <a:latin typeface="Arial"/>
                <a:cs typeface="Arial"/>
              </a:rPr>
              <a:t>socioéconomiques</a:t>
            </a:r>
            <a:r>
              <a:rPr lang="en-GB" sz="1800" spc="64" dirty="0">
                <a:solidFill>
                  <a:sysClr val="windowText" lastClr="000000"/>
                </a:solidFill>
                <a:latin typeface="Arial"/>
                <a:cs typeface="Arial"/>
              </a:rPr>
              <a:t> ? .	38</a:t>
            </a:r>
          </a:p>
          <a:p>
            <a:pPr marL="16328" defTabSz="1175644" hangingPunct="1">
              <a:lnSpc>
                <a:spcPct val="100000"/>
              </a:lnSpc>
              <a:spcBef>
                <a:spcPts val="0"/>
              </a:spcBef>
              <a:tabLst>
                <a:tab pos="10080000" algn="r"/>
                <a:tab pos="10440000" algn="r"/>
              </a:tabLst>
            </a:pPr>
            <a:r>
              <a:rPr lang="en-GB" sz="1800" b="1" dirty="0">
                <a:solidFill>
                  <a:sysClr val="windowText" lastClr="000000"/>
                </a:solidFill>
                <a:latin typeface="Arial"/>
                <a:cs typeface="Arial"/>
              </a:rPr>
              <a:t>Section 8 : Quiz    …………………………………………………..….………………………………..	</a:t>
            </a:r>
            <a:r>
              <a:rPr lang="en-GB" sz="1800" b="1" spc="-13" dirty="0">
                <a:solidFill>
                  <a:sysClr val="windowText" lastClr="000000"/>
                </a:solidFill>
                <a:latin typeface="Arial"/>
                <a:cs typeface="Arial"/>
              </a:rPr>
              <a:t>39</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8.1 Questions à choix multiples (x10)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40</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5424055" y="428560"/>
            <a:ext cx="6061557"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Types et sources de données sur les transports</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a:t>
            </a:r>
            <a:r>
              <a:rPr lang="en-US" sz="3200" b="1" dirty="0">
                <a:solidFill>
                  <a:prstClr val="white"/>
                </a:solidFill>
                <a:latin typeface="Calibri"/>
              </a:rPr>
              <a:t> 08 </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Quiz</a:t>
            </a:r>
          </a:p>
        </p:txBody>
      </p:sp>
    </p:spTree>
    <p:extLst>
      <p:ext uri="{BB962C8B-B14F-4D97-AF65-F5344CB8AC3E}">
        <p14:creationId xmlns:p14="http://schemas.microsoft.com/office/powerpoint/2010/main" val="122972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561B-B03D-F88D-FE05-D6D469B0C03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F934B01-F691-7FC2-E7BF-9542F709C074}"/>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8. Quiz</a:t>
            </a:r>
            <a:endParaRPr sz="2000" b="1" spc="-13" dirty="0">
              <a:solidFill>
                <a:schemeClr val="bg1"/>
              </a:solidFill>
            </a:endParaRPr>
          </a:p>
        </p:txBody>
      </p:sp>
      <p:sp>
        <p:nvSpPr>
          <p:cNvPr id="3" name="object 3">
            <a:extLst>
              <a:ext uri="{FF2B5EF4-FFF2-40B4-BE49-F238E27FC236}">
                <a16:creationId xmlns:a16="http://schemas.microsoft.com/office/drawing/2014/main" id="{12EB5580-F70E-4C5A-C1CE-B305450E3E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Quel est l'objectif principal des données relatives aux transports ?</a:t>
            </a:r>
          </a:p>
        </p:txBody>
      </p:sp>
      <p:sp>
        <p:nvSpPr>
          <p:cNvPr id="5" name="object 3">
            <a:extLst>
              <a:ext uri="{FF2B5EF4-FFF2-40B4-BE49-F238E27FC236}">
                <a16:creationId xmlns:a16="http://schemas.microsoft.com/office/drawing/2014/main" id="{061EC5B2-4F02-FE9C-99E9-221A41935A9F}"/>
              </a:ext>
            </a:extLst>
          </p:cNvPr>
          <p:cNvSpPr txBox="1"/>
          <p:nvPr/>
        </p:nvSpPr>
        <p:spPr>
          <a:xfrm>
            <a:off x="733424" y="1369669"/>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Augmenter le nombre de véhicules sur les routes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Améliorer la prise de décision, la planification et l'efficacité dans le domaine des transports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Rendre les transports plus coûteux</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Réduire le nombre de routes dans une ville</a:t>
            </a:r>
          </a:p>
        </p:txBody>
      </p:sp>
      <p:sp>
        <p:nvSpPr>
          <p:cNvPr id="9" name="object 3">
            <a:extLst>
              <a:ext uri="{FF2B5EF4-FFF2-40B4-BE49-F238E27FC236}">
                <a16:creationId xmlns:a16="http://schemas.microsoft.com/office/drawing/2014/main" id="{18EF1F6F-950B-EBD2-88BB-BA3D767547E3}"/>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Parmi les éléments suivants, lequel est un exemple de données brutes sur les transports ?</a:t>
            </a:r>
          </a:p>
        </p:txBody>
      </p:sp>
      <p:sp>
        <p:nvSpPr>
          <p:cNvPr id="10" name="object 3">
            <a:extLst>
              <a:ext uri="{FF2B5EF4-FFF2-40B4-BE49-F238E27FC236}">
                <a16:creationId xmlns:a16="http://schemas.microsoft.com/office/drawing/2014/main" id="{1F798FA8-D5B1-DDE9-D3B4-EA89857E4312}"/>
              </a:ext>
            </a:extLst>
          </p:cNvPr>
          <p:cNvSpPr txBox="1"/>
          <p:nvPr/>
        </p:nvSpPr>
        <p:spPr>
          <a:xfrm>
            <a:off x="733424" y="3106613"/>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Un rapport résumant les tendances mensuelles en matière d'embouteillages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Un document politique gouvernemental sur la planification des transports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coordonnées GPS collectées à partir de véhicules à différents intervalles de temps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Un article de journal sur un nouveau réseau de métro</a:t>
            </a:r>
          </a:p>
        </p:txBody>
      </p:sp>
      <p:sp>
        <p:nvSpPr>
          <p:cNvPr id="11" name="object 3">
            <a:extLst>
              <a:ext uri="{FF2B5EF4-FFF2-40B4-BE49-F238E27FC236}">
                <a16:creationId xmlns:a16="http://schemas.microsoft.com/office/drawing/2014/main" id="{5A0D79E7-AF84-2C7E-6A28-2600494F5B28}"/>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Quelle est la principale différence entre les données et les informations ?</a:t>
            </a:r>
          </a:p>
        </p:txBody>
      </p:sp>
      <p:sp>
        <p:nvSpPr>
          <p:cNvPr id="12" name="object 3">
            <a:extLst>
              <a:ext uri="{FF2B5EF4-FFF2-40B4-BE49-F238E27FC236}">
                <a16:creationId xmlns:a16="http://schemas.microsoft.com/office/drawing/2014/main" id="{EFEFC6DA-2422-CB15-FB53-768D70B8E1C9}"/>
              </a:ext>
            </a:extLst>
          </p:cNvPr>
          <p:cNvSpPr txBox="1"/>
          <p:nvPr/>
        </p:nvSpPr>
        <p:spPr>
          <a:xfrm>
            <a:off x="740566" y="4810718"/>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données sont toujours plus précises que les informations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informations ne sont pas traitées, tandis que les données sont structurées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données sont brutes, tandis que les informations sont traitées et significatives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données et les informations sont identiques et peuvent être utilisées de manière interchangeable</a:t>
            </a:r>
          </a:p>
        </p:txBody>
      </p:sp>
    </p:spTree>
    <p:extLst>
      <p:ext uri="{BB962C8B-B14F-4D97-AF65-F5344CB8AC3E}">
        <p14:creationId xmlns:p14="http://schemas.microsoft.com/office/powerpoint/2010/main" val="11806030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3870C-B870-8904-913E-9C1A3FFF710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9773390-E35D-7215-F88A-E7B5F1BED462}"/>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8. Quiz</a:t>
            </a:r>
            <a:endParaRPr sz="2000" b="1" spc="-13" dirty="0">
              <a:solidFill>
                <a:schemeClr val="bg1"/>
              </a:solidFill>
            </a:endParaRPr>
          </a:p>
        </p:txBody>
      </p:sp>
      <p:sp>
        <p:nvSpPr>
          <p:cNvPr id="3" name="object 3">
            <a:extLst>
              <a:ext uri="{FF2B5EF4-FFF2-40B4-BE49-F238E27FC236}">
                <a16:creationId xmlns:a16="http://schemas.microsoft.com/office/drawing/2014/main" id="{13E84F31-0190-CF76-DC08-8FA90EEE048B}"/>
              </a:ext>
            </a:extLst>
          </p:cNvPr>
          <p:cNvSpPr txBox="1"/>
          <p:nvPr/>
        </p:nvSpPr>
        <p:spPr>
          <a:xfrm>
            <a:off x="733424" y="996799"/>
            <a:ext cx="11182056"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Parmi les éléments suivants, lequel n'est PAS une source courante de données sur les transports ?</a:t>
            </a:r>
          </a:p>
        </p:txBody>
      </p:sp>
      <p:sp>
        <p:nvSpPr>
          <p:cNvPr id="5" name="object 3">
            <a:extLst>
              <a:ext uri="{FF2B5EF4-FFF2-40B4-BE49-F238E27FC236}">
                <a16:creationId xmlns:a16="http://schemas.microsoft.com/office/drawing/2014/main" id="{A3839BCF-8C73-248B-63E6-DAFB28A1F839}"/>
              </a:ext>
            </a:extLst>
          </p:cNvPr>
          <p:cNvSpPr txBox="1"/>
          <p:nvPr/>
        </p:nvSpPr>
        <p:spPr>
          <a:xfrm>
            <a:off x="733424" y="1341388"/>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Capteurs et caméras de circulation</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Enquêtes auprès des passagers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Rapports boursiers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Dispositifs de suivi GPS</a:t>
            </a:r>
          </a:p>
        </p:txBody>
      </p:sp>
      <p:sp>
        <p:nvSpPr>
          <p:cNvPr id="9" name="object 3">
            <a:extLst>
              <a:ext uri="{FF2B5EF4-FFF2-40B4-BE49-F238E27FC236}">
                <a16:creationId xmlns:a16="http://schemas.microsoft.com/office/drawing/2014/main" id="{FDA12308-EC5F-D6BB-6324-1808BCD6CA6E}"/>
              </a:ext>
            </a:extLst>
          </p:cNvPr>
          <p:cNvSpPr txBox="1"/>
          <p:nvPr/>
        </p:nvSpPr>
        <p:spPr>
          <a:xfrm>
            <a:off x="726282" y="2726309"/>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 Les données relatives aux transports publics comprennent tous les éléments suivants SAUF :</a:t>
            </a:r>
          </a:p>
        </p:txBody>
      </p:sp>
      <p:sp>
        <p:nvSpPr>
          <p:cNvPr id="10" name="object 3">
            <a:extLst>
              <a:ext uri="{FF2B5EF4-FFF2-40B4-BE49-F238E27FC236}">
                <a16:creationId xmlns:a16="http://schemas.microsoft.com/office/drawing/2014/main" id="{896AEA48-91DB-EC51-4D1C-79984BB98E71}"/>
              </a:ext>
            </a:extLst>
          </p:cNvPr>
          <p:cNvSpPr txBox="1"/>
          <p:nvPr/>
        </p:nvSpPr>
        <p:spPr>
          <a:xfrm>
            <a:off x="733424" y="3068905"/>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 nombre de passagers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Mesures de la qualité de l'air provenant des véhicules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Données relatives à la perception des tarifs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horaires des bus et des trains</a:t>
            </a:r>
          </a:p>
        </p:txBody>
      </p:sp>
      <p:sp>
        <p:nvSpPr>
          <p:cNvPr id="11" name="object 3">
            <a:extLst>
              <a:ext uri="{FF2B5EF4-FFF2-40B4-BE49-F238E27FC236}">
                <a16:creationId xmlns:a16="http://schemas.microsoft.com/office/drawing/2014/main" id="{1D19EF49-B8D8-4DE1-220A-A51AC55EFFD3}"/>
              </a:ext>
            </a:extLst>
          </p:cNvPr>
          <p:cNvSpPr txBox="1"/>
          <p:nvPr/>
        </p:nvSpPr>
        <p:spPr>
          <a:xfrm>
            <a:off x="726282" y="440578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 Parmi les éléments suivants, lequel est un exemple de données environnementales relatives aux transports ?</a:t>
            </a:r>
          </a:p>
        </p:txBody>
      </p:sp>
      <p:sp>
        <p:nvSpPr>
          <p:cNvPr id="12" name="object 3">
            <a:extLst>
              <a:ext uri="{FF2B5EF4-FFF2-40B4-BE49-F238E27FC236}">
                <a16:creationId xmlns:a16="http://schemas.microsoft.com/office/drawing/2014/main" id="{B45D0748-0D82-E092-7149-7FAF89B52755}"/>
              </a:ext>
            </a:extLst>
          </p:cNvPr>
          <p:cNvSpPr txBox="1"/>
          <p:nvPr/>
        </p:nvSpPr>
        <p:spPr>
          <a:xfrm>
            <a:off x="740566" y="4961548"/>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 nombre de passagers utilisant quotidiennement une ligne de bus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 niveau sonore moyen mesuré à proximité d'une autoroute très fréquentée</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 temps nécessaire à un train pour parcourir la distance entre deux gares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 nombre de taxis en service dans une ville</a:t>
            </a:r>
          </a:p>
        </p:txBody>
      </p:sp>
    </p:spTree>
    <p:extLst>
      <p:ext uri="{BB962C8B-B14F-4D97-AF65-F5344CB8AC3E}">
        <p14:creationId xmlns:p14="http://schemas.microsoft.com/office/powerpoint/2010/main" val="1051082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5735C-91FE-A360-63F0-99B8BA82306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220BD4-7790-B531-DF85-8A9A9C617932}"/>
              </a:ext>
            </a:extLst>
          </p:cNvPr>
          <p:cNvSpPr txBox="1">
            <a:spLocks noGrp="1"/>
          </p:cNvSpPr>
          <p:nvPr>
            <p:ph type="title"/>
          </p:nvPr>
        </p:nvSpPr>
        <p:spPr>
          <a:xfrm>
            <a:off x="726281"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8. Quiz</a:t>
            </a:r>
            <a:endParaRPr sz="2000" b="1" spc="-13" dirty="0">
              <a:solidFill>
                <a:schemeClr val="bg1"/>
              </a:solidFill>
            </a:endParaRPr>
          </a:p>
        </p:txBody>
      </p:sp>
      <p:sp>
        <p:nvSpPr>
          <p:cNvPr id="3" name="object 3">
            <a:extLst>
              <a:ext uri="{FF2B5EF4-FFF2-40B4-BE49-F238E27FC236}">
                <a16:creationId xmlns:a16="http://schemas.microsoft.com/office/drawing/2014/main" id="{03F23BEB-8286-4C7F-3CB8-9D1AF9A77C5F}"/>
              </a:ext>
            </a:extLst>
          </p:cNvPr>
          <p:cNvSpPr txBox="1"/>
          <p:nvPr/>
        </p:nvSpPr>
        <p:spPr>
          <a:xfrm>
            <a:off x="733424" y="864823"/>
            <a:ext cx="1039963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 Pourquoi les données socio-économiques sont-elles importantes dans la planification des transports ?</a:t>
            </a:r>
          </a:p>
        </p:txBody>
      </p:sp>
      <p:sp>
        <p:nvSpPr>
          <p:cNvPr id="5" name="object 3">
            <a:extLst>
              <a:ext uri="{FF2B5EF4-FFF2-40B4-BE49-F238E27FC236}">
                <a16:creationId xmlns:a16="http://schemas.microsoft.com/office/drawing/2014/main" id="{C6771D5E-50F2-22ED-3735-8F4C8B9F1B24}"/>
              </a:ext>
            </a:extLst>
          </p:cNvPr>
          <p:cNvSpPr txBox="1"/>
          <p:nvPr/>
        </p:nvSpPr>
        <p:spPr>
          <a:xfrm>
            <a:off x="733424" y="1369669"/>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Elles permettent de déterminer si les services de transport sont accessibles à différents groupes de revenus.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Elles ne sont utiles que pour calculer les tarifs des bus.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Elles n'ont aucun rapport avec la planification des transports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Elles sont principalement utilisées pour contrôler la possession de véhicules</a:t>
            </a:r>
          </a:p>
        </p:txBody>
      </p:sp>
      <p:sp>
        <p:nvSpPr>
          <p:cNvPr id="9" name="object 3">
            <a:extLst>
              <a:ext uri="{FF2B5EF4-FFF2-40B4-BE49-F238E27FC236}">
                <a16:creationId xmlns:a16="http://schemas.microsoft.com/office/drawing/2014/main" id="{E43B0BA0-CC3A-2AE5-36EF-62D155D314A5}"/>
              </a:ext>
            </a:extLst>
          </p:cNvPr>
          <p:cNvSpPr txBox="1"/>
          <p:nvPr/>
        </p:nvSpPr>
        <p:spPr>
          <a:xfrm>
            <a:off x="726282" y="288656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 Quelle source de données sur les transports permet de suivre en temps réel les déplacements des véhicules ?</a:t>
            </a:r>
          </a:p>
        </p:txBody>
      </p:sp>
      <p:sp>
        <p:nvSpPr>
          <p:cNvPr id="10" name="object 3">
            <a:extLst>
              <a:ext uri="{FF2B5EF4-FFF2-40B4-BE49-F238E27FC236}">
                <a16:creationId xmlns:a16="http://schemas.microsoft.com/office/drawing/2014/main" id="{E2FE7F15-7750-9600-47C1-006FEFD8EF91}"/>
              </a:ext>
            </a:extLst>
          </p:cNvPr>
          <p:cNvSpPr txBox="1"/>
          <p:nvPr/>
        </p:nvSpPr>
        <p:spPr>
          <a:xfrm>
            <a:off x="733424" y="3464832"/>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Enquêtes sur les déplacements des ménages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Comptages manuels du trafic</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Systèmes de suivi GPS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Ventes de titres de transport public</a:t>
            </a:r>
          </a:p>
        </p:txBody>
      </p:sp>
      <p:sp>
        <p:nvSpPr>
          <p:cNvPr id="11" name="object 3">
            <a:extLst>
              <a:ext uri="{FF2B5EF4-FFF2-40B4-BE49-F238E27FC236}">
                <a16:creationId xmlns:a16="http://schemas.microsoft.com/office/drawing/2014/main" id="{9F3D3C10-B74A-9356-B87F-A801F259E98D}"/>
              </a:ext>
            </a:extLst>
          </p:cNvPr>
          <p:cNvSpPr txBox="1"/>
          <p:nvPr/>
        </p:nvSpPr>
        <p:spPr>
          <a:xfrm>
            <a:off x="726282" y="473572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9. Quelle est une application courante des données sur le trafic ?</a:t>
            </a:r>
          </a:p>
        </p:txBody>
      </p:sp>
      <p:sp>
        <p:nvSpPr>
          <p:cNvPr id="12" name="object 3">
            <a:extLst>
              <a:ext uri="{FF2B5EF4-FFF2-40B4-BE49-F238E27FC236}">
                <a16:creationId xmlns:a16="http://schemas.microsoft.com/office/drawing/2014/main" id="{9CEF4FC9-4DF8-A6D9-4CE2-B4E0574FC7AD}"/>
              </a:ext>
            </a:extLst>
          </p:cNvPr>
          <p:cNvSpPr txBox="1"/>
          <p:nvPr/>
        </p:nvSpPr>
        <p:spPr>
          <a:xfrm>
            <a:off x="740566" y="5046390"/>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Conception </a:t>
            </a:r>
            <a:r>
              <a:rPr lang="en-GB" sz="1800" dirty="0" err="1">
                <a:solidFill>
                  <a:sysClr val="windowText" lastClr="000000"/>
                </a:solidFill>
                <a:latin typeface="Arial"/>
                <a:cs typeface="Arial"/>
              </a:rPr>
              <a:t>de cinémas</a:t>
            </a:r>
            <a:endParaRPr lang="en-GB" sz="1800" dirty="0">
              <a:solidFill>
                <a:sysClr val="windowText" lastClr="000000"/>
              </a:solidFill>
              <a:latin typeface="Arial"/>
              <a:cs typeface="Arial"/>
            </a:endParaRP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Ajustement des feux de circulation pour améliorer la fluidité</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Vente de tickets de bus à prix réduit</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Augmentation du nombre de taxis dans les zones rurales</a:t>
            </a:r>
          </a:p>
        </p:txBody>
      </p:sp>
    </p:spTree>
    <p:extLst>
      <p:ext uri="{BB962C8B-B14F-4D97-AF65-F5344CB8AC3E}">
        <p14:creationId xmlns:p14="http://schemas.microsoft.com/office/powerpoint/2010/main" val="9935582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2764F-2971-EC9F-C8D7-2E024EA37EB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A8FF39B-1C8C-2BAC-A6A7-9426483A4D2D}"/>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8. Quiz</a:t>
            </a:r>
            <a:endParaRPr sz="2000" b="1" spc="-13" dirty="0">
              <a:solidFill>
                <a:schemeClr val="bg1"/>
              </a:solidFill>
            </a:endParaRPr>
          </a:p>
        </p:txBody>
      </p:sp>
      <p:sp>
        <p:nvSpPr>
          <p:cNvPr id="3" name="object 3">
            <a:extLst>
              <a:ext uri="{FF2B5EF4-FFF2-40B4-BE49-F238E27FC236}">
                <a16:creationId xmlns:a16="http://schemas.microsoft.com/office/drawing/2014/main" id="{4C39EBF0-A154-74DF-EF72-5D9B072A793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10. Parmi les éléments suivants, lequel représente un défi dans la collecte de données sur les transports ?</a:t>
            </a:r>
          </a:p>
        </p:txBody>
      </p:sp>
      <p:sp>
        <p:nvSpPr>
          <p:cNvPr id="5" name="object 3">
            <a:extLst>
              <a:ext uri="{FF2B5EF4-FFF2-40B4-BE49-F238E27FC236}">
                <a16:creationId xmlns:a16="http://schemas.microsoft.com/office/drawing/2014/main" id="{8416A705-D87D-A710-C467-3F17D1BD0D8C}"/>
              </a:ext>
            </a:extLst>
          </p:cNvPr>
          <p:cNvSpPr txBox="1"/>
          <p:nvPr/>
        </p:nvSpPr>
        <p:spPr>
          <a:xfrm>
            <a:off x="733424" y="1614767"/>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méthodes de collecte de données sont toujours fiables à 100 %.</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données peuvent être incomplètes, incohérentes ou biaisées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données relatives aux transports sont toujours disponibles gratuitement auprès de toutes les sources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données relatives aux transports ne sont utiles que pour les projets routiers</a:t>
            </a:r>
          </a:p>
        </p:txBody>
      </p:sp>
    </p:spTree>
    <p:extLst>
      <p:ext uri="{BB962C8B-B14F-4D97-AF65-F5344CB8AC3E}">
        <p14:creationId xmlns:p14="http://schemas.microsoft.com/office/powerpoint/2010/main" val="1692935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3317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Aperçu et objectifs</a:t>
            </a:r>
          </a:p>
        </p:txBody>
      </p:sp>
    </p:spTree>
    <p:extLst>
      <p:ext uri="{BB962C8B-B14F-4D97-AF65-F5344CB8AC3E}">
        <p14:creationId xmlns:p14="http://schemas.microsoft.com/office/powerpoint/2010/main" val="94445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Aperçu : véhicules autonomes</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systèmes de transport génèrent de grandes quantités de données qui aident les planificateurs à comprendre les schémas de déplacement, les performances des infrastructures, les impacts environnementaux et les besoins des utilisateurs. Ce cours présente les principaux types de données relatives aux transports, leur provenance et la manière dont elles facilitent la planification et la prise de décision.</a:t>
            </a:r>
          </a:p>
        </p:txBody>
      </p:sp>
      <p:sp>
        <p:nvSpPr>
          <p:cNvPr id="2" name="object 3">
            <a:extLst>
              <a:ext uri="{FF2B5EF4-FFF2-40B4-BE49-F238E27FC236}">
                <a16:creationId xmlns:a16="http://schemas.microsoft.com/office/drawing/2014/main" id="{26319F22-75A5-364D-292E-4CAA4A86AA98}"/>
              </a:ext>
            </a:extLst>
          </p:cNvPr>
          <p:cNvSpPr txBox="1"/>
          <p:nvPr/>
        </p:nvSpPr>
        <p:spPr>
          <a:xfrm>
            <a:off x="726470" y="3396673"/>
            <a:ext cx="10827097" cy="2037555"/>
          </a:xfrm>
          <a:prstGeom prst="rect">
            <a:avLst/>
          </a:prstGeom>
        </p:spPr>
        <p:txBody>
          <a:bodyPr vert="horz" wrap="square" lIns="0" tIns="16329" rIns="0" bIns="0" rtlCol="0">
            <a:spAutoFit/>
          </a:bodyPr>
          <a:lstStyle/>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Identifier les principales catégories de données liées aux transports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Distinguer les données des informations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Expliquer pourquoi les données relatives aux transports sont essentielles pour la planification et les politiques</a:t>
            </a:r>
          </a:p>
          <a:p>
            <a:pPr marL="542925" indent="-361950" defTabSz="1175644" hangingPunct="1">
              <a:lnSpc>
                <a:spcPct val="100000"/>
              </a:lnSpc>
              <a:spcBef>
                <a:spcPts val="129"/>
              </a:spcBef>
              <a:spcAft>
                <a:spcPts val="600"/>
              </a:spcAft>
            </a:pPr>
            <a:r>
              <a:rPr lang="en-GB" sz="1800" dirty="0">
                <a:solidFill>
                  <a:sysClr val="windowText" lastClr="000000"/>
                </a:solidFill>
                <a:latin typeface="Arial"/>
                <a:cs typeface="Arial"/>
              </a:rPr>
              <a:t>✅ Reconnaître les sources de données courantes pour l'analyse du trafic, des transports publics, de l'environnement et des aspects socio-économiques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Comprendre les applications concrètes à travers des études de cas</a:t>
            </a:r>
          </a:p>
        </p:txBody>
      </p:sp>
      <p:sp>
        <p:nvSpPr>
          <p:cNvPr id="4" name="object 3">
            <a:extLst>
              <a:ext uri="{FF2B5EF4-FFF2-40B4-BE49-F238E27FC236}">
                <a16:creationId xmlns:a16="http://schemas.microsoft.com/office/drawing/2014/main" id="{8FA6F1C0-3DE5-19FA-2F84-FE40A95D3CF1}"/>
              </a:ext>
            </a:extLst>
          </p:cNvPr>
          <p:cNvSpPr txBox="1"/>
          <p:nvPr/>
        </p:nvSpPr>
        <p:spPr>
          <a:xfrm>
            <a:off x="733424" y="295258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Objectifs d'apprentissage :</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1"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dirty="0"/>
              <a:t>1. Aperçu et objectifs</a:t>
            </a:r>
            <a:endParaRPr lang="en-GB" sz="2400" b="1" dirty="0">
              <a:solidFill>
                <a:schemeClr val="bg1"/>
              </a:solidFill>
            </a:endParaRP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E496-6483-2082-6773-D1209952E8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3945B5D-67AF-01D7-66BD-88653EA5B75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02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Contexte et motivation</a:t>
            </a:r>
          </a:p>
        </p:txBody>
      </p:sp>
    </p:spTree>
    <p:extLst>
      <p:ext uri="{BB962C8B-B14F-4D97-AF65-F5344CB8AC3E}">
        <p14:creationId xmlns:p14="http://schemas.microsoft.com/office/powerpoint/2010/main" val="1341585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E8EA851-848A-BB18-492D-2123B999C0F1}"/>
              </a:ext>
            </a:extLst>
          </p:cNvPr>
          <p:cNvSpPr txBox="1"/>
          <p:nvPr/>
        </p:nvSpPr>
        <p:spPr>
          <a:xfrm>
            <a:off x="733424" y="848433"/>
            <a:ext cx="10725152" cy="313350"/>
          </a:xfrm>
          <a:prstGeom prst="rect">
            <a:avLst/>
          </a:prstGeom>
          <a:solidFill>
            <a:srgbClr val="FFFF00"/>
          </a:solidFill>
        </p:spPr>
        <p:txBody>
          <a:bodyPr vert="horz" wrap="square" lIns="0" tIns="36000"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2.1 Qu'est-ce que les données sur les transports ?</a:t>
            </a:r>
          </a:p>
        </p:txBody>
      </p:sp>
      <p:sp>
        <p:nvSpPr>
          <p:cNvPr id="5" name="object 3">
            <a:extLst>
              <a:ext uri="{FF2B5EF4-FFF2-40B4-BE49-F238E27FC236}">
                <a16:creationId xmlns:a16="http://schemas.microsoft.com/office/drawing/2014/main" id="{602225C3-B06E-0455-C401-963F7650CA67}"/>
              </a:ext>
            </a:extLst>
          </p:cNvPr>
          <p:cNvSpPr txBox="1"/>
          <p:nvPr/>
        </p:nvSpPr>
        <p:spPr>
          <a:xfrm>
            <a:off x="723900" y="1141597"/>
            <a:ext cx="10725152" cy="61665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300" dirty="0">
                <a:solidFill>
                  <a:sysClr val="windowText" lastClr="000000"/>
                </a:solidFill>
                <a:latin typeface="Arial"/>
                <a:cs typeface="Arial"/>
              </a:rPr>
              <a:t>Les données relatives aux transports désignent toutes les données collectées qui permettent </a:t>
            </a:r>
            <a:r>
              <a:rPr lang="en-GB" sz="1300" dirty="0" err="1">
                <a:solidFill>
                  <a:sysClr val="windowText" lastClr="000000"/>
                </a:solidFill>
                <a:latin typeface="Arial"/>
                <a:cs typeface="Arial"/>
              </a:rPr>
              <a:t>d'analyser</a:t>
            </a:r>
            <a:r>
              <a:rPr lang="en-GB" sz="1300" dirty="0">
                <a:solidFill>
                  <a:sysClr val="windowText" lastClr="000000"/>
                </a:solidFill>
                <a:latin typeface="Arial"/>
                <a:cs typeface="Arial"/>
              </a:rPr>
              <a:t>, de planifier et d'améliorer les systèmes de transport. Elles fournissent des informations sur le flux de circulation, l'efficacité des transports, les impacts environnementaux et les facteurs socio-économiques.</a:t>
            </a:r>
          </a:p>
        </p:txBody>
      </p:sp>
      <p:graphicFrame>
        <p:nvGraphicFramePr>
          <p:cNvPr id="4" name="Table 3">
            <a:extLst>
              <a:ext uri="{FF2B5EF4-FFF2-40B4-BE49-F238E27FC236}">
                <a16:creationId xmlns:a16="http://schemas.microsoft.com/office/drawing/2014/main" id="{9BA49276-849A-69FF-5519-58CC718D5B92}"/>
              </a:ext>
            </a:extLst>
          </p:cNvPr>
          <p:cNvGraphicFramePr>
            <a:graphicFrameLocks noGrp="1"/>
          </p:cNvGraphicFramePr>
          <p:nvPr>
            <p:extLst>
              <p:ext uri="{D42A27DB-BD31-4B8C-83A1-F6EECF244321}">
                <p14:modId xmlns:p14="http://schemas.microsoft.com/office/powerpoint/2010/main" val="1905848477"/>
              </p:ext>
            </p:extLst>
          </p:nvPr>
        </p:nvGraphicFramePr>
        <p:xfrm>
          <a:off x="103910" y="1973518"/>
          <a:ext cx="12001501" cy="4272280"/>
        </p:xfrm>
        <a:graphic>
          <a:graphicData uri="http://schemas.openxmlformats.org/drawingml/2006/table">
            <a:tbl>
              <a:tblPr firstRow="1" bandRow="1">
                <a:tableStyleId>{5C22544A-7EE6-4342-B048-85BDC9FD1C3A}</a:tableStyleId>
              </a:tblPr>
              <a:tblGrid>
                <a:gridCol w="423886">
                  <a:extLst>
                    <a:ext uri="{9D8B030D-6E8A-4147-A177-3AD203B41FA5}">
                      <a16:colId xmlns:a16="http://schemas.microsoft.com/office/drawing/2014/main" val="1755482268"/>
                    </a:ext>
                  </a:extLst>
                </a:gridCol>
                <a:gridCol w="3953694">
                  <a:extLst>
                    <a:ext uri="{9D8B030D-6E8A-4147-A177-3AD203B41FA5}">
                      <a16:colId xmlns:a16="http://schemas.microsoft.com/office/drawing/2014/main" val="938120323"/>
                    </a:ext>
                  </a:extLst>
                </a:gridCol>
                <a:gridCol w="7623921">
                  <a:extLst>
                    <a:ext uri="{9D8B030D-6E8A-4147-A177-3AD203B41FA5}">
                      <a16:colId xmlns:a16="http://schemas.microsoft.com/office/drawing/2014/main" val="3705453515"/>
                    </a:ext>
                  </a:extLst>
                </a:gridCol>
              </a:tblGrid>
              <a:tr h="370840">
                <a:tc>
                  <a:txBody>
                    <a:bodyPr/>
                    <a:lstStyle/>
                    <a:p>
                      <a:pPr algn="ctr"/>
                      <a:r>
                        <a:rPr lang="en-GB" sz="1600" dirty="0"/>
                        <a:t>#</a:t>
                      </a:r>
                      <a:endParaRPr lang="LID4096" sz="1600" dirty="0"/>
                    </a:p>
                  </a:txBody>
                  <a:tcPr/>
                </a:tc>
                <a:tc>
                  <a:txBody>
                    <a:bodyPr/>
                    <a:lstStyle/>
                    <a:p>
                      <a:r>
                        <a:rPr lang="en-GB" sz="1600" dirty="0"/>
                        <a:t>Types de données de transport</a:t>
                      </a:r>
                    </a:p>
                  </a:txBody>
                  <a:tcPr/>
                </a:tc>
                <a:tc>
                  <a:txBody>
                    <a:bodyPr/>
                    <a:lstStyle/>
                    <a:p>
                      <a:r>
                        <a:rPr lang="en-GB" sz="1600" dirty="0"/>
                        <a:t>Exemples</a:t>
                      </a:r>
                      <a:endParaRPr lang="LID4096" sz="1600" dirty="0"/>
                    </a:p>
                  </a:txBody>
                  <a:tcPr/>
                </a:tc>
                <a:extLst>
                  <a:ext uri="{0D108BD9-81ED-4DB2-BD59-A6C34878D82A}">
                    <a16:rowId xmlns:a16="http://schemas.microsoft.com/office/drawing/2014/main" val="2509159265"/>
                  </a:ext>
                </a:extLst>
              </a:tr>
              <a:tr h="370840">
                <a:tc>
                  <a:txBody>
                    <a:bodyPr/>
                    <a:lstStyle/>
                    <a:p>
                      <a:pPr algn="ctr"/>
                      <a:r>
                        <a:rPr lang="en-GB" sz="1400" b="0" dirty="0"/>
                        <a:t>1</a:t>
                      </a:r>
                      <a:endParaRPr lang="LID4096" sz="1400" b="0" dirty="0"/>
                    </a:p>
                  </a:txBody>
                  <a:tcPr/>
                </a:tc>
                <a:tc>
                  <a:txBody>
                    <a:bodyPr/>
                    <a:lstStyle/>
                    <a:p>
                      <a:r>
                        <a:rPr lang="en-GB" sz="1400" b="0" dirty="0"/>
                        <a:t>Données sur le trafic</a:t>
                      </a:r>
                      <a:endParaRPr lang="LID4096" sz="1400" b="0" dirty="0"/>
                    </a:p>
                  </a:txBody>
                  <a:tcPr/>
                </a:tc>
                <a:tc>
                  <a:txBody>
                    <a:bodyPr/>
                    <a:lstStyle/>
                    <a:p>
                      <a:r>
                        <a:rPr lang="en-GB" sz="1200" dirty="0"/>
                        <a:t>Données sur le nombre de véhicules, données sur la vitesse du trafic, données sur le flux de trafic, données sur les accidents/collisions, données sur la congestion routière, transactions aux péages </a:t>
                      </a:r>
                      <a:endParaRPr lang="LID4096" sz="1200" dirty="0"/>
                    </a:p>
                  </a:txBody>
                  <a:tcPr/>
                </a:tc>
                <a:extLst>
                  <a:ext uri="{0D108BD9-81ED-4DB2-BD59-A6C34878D82A}">
                    <a16:rowId xmlns:a16="http://schemas.microsoft.com/office/drawing/2014/main" val="2175920149"/>
                  </a:ext>
                </a:extLst>
              </a:tr>
              <a:tr h="370840">
                <a:tc>
                  <a:txBody>
                    <a:bodyPr/>
                    <a:lstStyle/>
                    <a:p>
                      <a:pPr algn="ctr"/>
                      <a:r>
                        <a:rPr lang="en-GB" sz="1400" b="0" dirty="0"/>
                        <a:t>2</a:t>
                      </a:r>
                      <a:endParaRPr lang="LID4096" sz="1400" b="0" dirty="0"/>
                    </a:p>
                  </a:txBody>
                  <a:tcPr/>
                </a:tc>
                <a:tc>
                  <a:txBody>
                    <a:bodyPr/>
                    <a:lstStyle/>
                    <a:p>
                      <a:r>
                        <a:rPr lang="en-GB" sz="1400" b="0" dirty="0"/>
                        <a:t>Données relatives aux transports publics</a:t>
                      </a:r>
                      <a:endParaRPr lang="LID4096" sz="1400" b="0" dirty="0"/>
                    </a:p>
                  </a:txBody>
                  <a:tcPr/>
                </a:tc>
                <a:tc>
                  <a:txBody>
                    <a:bodyPr/>
                    <a:lstStyle/>
                    <a:p>
                      <a:r>
                        <a:rPr lang="en-GB" sz="1200" dirty="0"/>
                        <a:t>Données sur le nombre de passagers, horaires des transports publics, données sur les cartes à puce et la billetterie, taux d'occupation des bus et des trains, fiabilité des transports publics, données sur les transports subventionnés</a:t>
                      </a:r>
                      <a:endParaRPr lang="LID4096" sz="1200" dirty="0"/>
                    </a:p>
                  </a:txBody>
                  <a:tcPr/>
                </a:tc>
                <a:extLst>
                  <a:ext uri="{0D108BD9-81ED-4DB2-BD59-A6C34878D82A}">
                    <a16:rowId xmlns:a16="http://schemas.microsoft.com/office/drawing/2014/main" val="667188357"/>
                  </a:ext>
                </a:extLst>
              </a:tr>
              <a:tr h="370840">
                <a:tc>
                  <a:txBody>
                    <a:bodyPr/>
                    <a:lstStyle/>
                    <a:p>
                      <a:pPr algn="ctr"/>
                      <a:r>
                        <a:rPr lang="en-GB" sz="1400" b="0" dirty="0"/>
                        <a:t>3</a:t>
                      </a:r>
                      <a:endParaRPr lang="LID4096" sz="1400" b="0" dirty="0"/>
                    </a:p>
                  </a:txBody>
                  <a:tcPr/>
                </a:tc>
                <a:tc>
                  <a:txBody>
                    <a:bodyPr/>
                    <a:lstStyle/>
                    <a:p>
                      <a:r>
                        <a:rPr lang="en-GB" sz="1400" b="0" dirty="0"/>
                        <a:t>Données sur les transports et l'environnement</a:t>
                      </a:r>
                      <a:endParaRPr lang="LID4096" sz="1400" b="0" dirty="0"/>
                    </a:p>
                  </a:txBody>
                  <a:tcPr/>
                </a:tc>
                <a:tc>
                  <a:txBody>
                    <a:bodyPr/>
                    <a:lstStyle/>
                    <a:p>
                      <a:r>
                        <a:rPr lang="en-GB" sz="1200" dirty="0"/>
                        <a:t>Données sur les émissions des véhicules, données sur la consommation de carburant, données sur la qualité de l'air, données sur la pollution sonore, données sur l'utilisation des véhicules électriques (VE), données sur les transports durables</a:t>
                      </a:r>
                      <a:endParaRPr lang="LID4096" sz="1200" dirty="0"/>
                    </a:p>
                  </a:txBody>
                  <a:tcPr/>
                </a:tc>
                <a:extLst>
                  <a:ext uri="{0D108BD9-81ED-4DB2-BD59-A6C34878D82A}">
                    <a16:rowId xmlns:a16="http://schemas.microsoft.com/office/drawing/2014/main" val="1341259936"/>
                  </a:ext>
                </a:extLst>
              </a:tr>
              <a:tr h="370840">
                <a:tc>
                  <a:txBody>
                    <a:bodyPr/>
                    <a:lstStyle/>
                    <a:p>
                      <a:pPr algn="ctr"/>
                      <a:r>
                        <a:rPr lang="en-GB" sz="1400" b="0" dirty="0"/>
                        <a:t>4</a:t>
                      </a:r>
                      <a:endParaRPr lang="LID4096" sz="1400" b="0" dirty="0"/>
                    </a:p>
                  </a:txBody>
                  <a:tcPr/>
                </a:tc>
                <a:tc>
                  <a:txBody>
                    <a:bodyPr/>
                    <a:lstStyle/>
                    <a:p>
                      <a:r>
                        <a:rPr lang="en-GB" sz="1400" b="0" dirty="0"/>
                        <a:t>Données socio-économiques</a:t>
                      </a:r>
                      <a:endParaRPr lang="LID4096" sz="1400" b="0" dirty="0"/>
                    </a:p>
                  </a:txBody>
                  <a:tcPr/>
                </a:tc>
                <a:tc>
                  <a:txBody>
                    <a:bodyPr/>
                    <a:lstStyle/>
                    <a:p>
                      <a:r>
                        <a:rPr lang="en-GB" sz="1200" dirty="0"/>
                        <a:t>Données sur la possession d'une voiture, données sur le choix du mode de transport, habitudes de déplacement domicile-travail, données sur l'accessibilité financière des transports, mobilité des groupes particuliers</a:t>
                      </a:r>
                      <a:endParaRPr lang="LID4096" sz="1200" dirty="0"/>
                    </a:p>
                  </a:txBody>
                  <a:tcPr/>
                </a:tc>
                <a:extLst>
                  <a:ext uri="{0D108BD9-81ED-4DB2-BD59-A6C34878D82A}">
                    <a16:rowId xmlns:a16="http://schemas.microsoft.com/office/drawing/2014/main" val="1430705026"/>
                  </a:ext>
                </a:extLst>
              </a:tr>
              <a:tr h="370840">
                <a:tc>
                  <a:txBody>
                    <a:bodyPr/>
                    <a:lstStyle/>
                    <a:p>
                      <a:pPr algn="ctr"/>
                      <a:r>
                        <a:rPr lang="en-GB" sz="1400" b="0" dirty="0"/>
                        <a:t>5</a:t>
                      </a:r>
                      <a:endParaRPr lang="LID4096" sz="1400" b="0" dirty="0"/>
                    </a:p>
                  </a:txBody>
                  <a:tcPr/>
                </a:tc>
                <a:tc>
                  <a:txBody>
                    <a:bodyPr/>
                    <a:lstStyle/>
                    <a:p>
                      <a:r>
                        <a:rPr lang="en-GB" sz="1400" b="0" dirty="0"/>
                        <a:t>Données sur le fret et la logistique</a:t>
                      </a:r>
                      <a:endParaRPr lang="LID4096" sz="1400" b="0" dirty="0"/>
                    </a:p>
                  </a:txBody>
                  <a:tcPr/>
                </a:tc>
                <a:tc>
                  <a:txBody>
                    <a:bodyPr/>
                    <a:lstStyle/>
                    <a:p>
                      <a:r>
                        <a:rPr lang="en-GB" sz="1200" dirty="0"/>
                        <a:t>Données sur le volume de fret, données sur le stockage en entrepôt, données sur l'optimisation des itinéraires de livraison, données sur le transport dans la chaîne d'approvisionnement </a:t>
                      </a:r>
                      <a:endParaRPr lang="LID4096" sz="1200" dirty="0"/>
                    </a:p>
                  </a:txBody>
                  <a:tcPr/>
                </a:tc>
                <a:extLst>
                  <a:ext uri="{0D108BD9-81ED-4DB2-BD59-A6C34878D82A}">
                    <a16:rowId xmlns:a16="http://schemas.microsoft.com/office/drawing/2014/main" val="1667060229"/>
                  </a:ext>
                </a:extLst>
              </a:tr>
              <a:tr h="370840">
                <a:tc>
                  <a:txBody>
                    <a:bodyPr/>
                    <a:lstStyle/>
                    <a:p>
                      <a:pPr algn="ctr"/>
                      <a:r>
                        <a:rPr lang="en-GB" sz="1400" b="0" dirty="0"/>
                        <a:t>6</a:t>
                      </a:r>
                      <a:endParaRPr lang="LID4096" sz="1400" b="0" dirty="0"/>
                    </a:p>
                  </a:txBody>
                  <a:tcPr/>
                </a:tc>
                <a:tc>
                  <a:txBody>
                    <a:bodyPr/>
                    <a:lstStyle/>
                    <a:p>
                      <a:r>
                        <a:rPr lang="en-GB" sz="1400" b="0" dirty="0"/>
                        <a:t>Données sur les transports actifs</a:t>
                      </a:r>
                      <a:endParaRPr lang="LID4096" sz="1400" b="0" dirty="0"/>
                    </a:p>
                  </a:txBody>
                  <a:tcPr/>
                </a:tc>
                <a:tc>
                  <a:txBody>
                    <a:bodyPr/>
                    <a:lstStyle/>
                    <a:p>
                      <a:r>
                        <a:rPr lang="en-GB" sz="1200" dirty="0"/>
                        <a:t>Données sur l'utilisation du vélo, habitudes de marche, données sur le partage de vélos, données sur l'accessibilité des trottoirs</a:t>
                      </a:r>
                      <a:endParaRPr lang="LID4096" sz="1200" dirty="0"/>
                    </a:p>
                  </a:txBody>
                  <a:tcPr/>
                </a:tc>
                <a:extLst>
                  <a:ext uri="{0D108BD9-81ED-4DB2-BD59-A6C34878D82A}">
                    <a16:rowId xmlns:a16="http://schemas.microsoft.com/office/drawing/2014/main" val="830302030"/>
                  </a:ext>
                </a:extLst>
              </a:tr>
              <a:tr h="370840">
                <a:tc>
                  <a:txBody>
                    <a:bodyPr/>
                    <a:lstStyle/>
                    <a:p>
                      <a:pPr algn="ctr"/>
                      <a:r>
                        <a:rPr lang="en-GB" sz="1400" b="0" dirty="0"/>
                        <a:t>7</a:t>
                      </a:r>
                      <a:endParaRPr lang="LID4096" sz="1400" b="0" dirty="0"/>
                    </a:p>
                  </a:txBody>
                  <a:tcPr/>
                </a:tc>
                <a:tc>
                  <a:txBody>
                    <a:bodyPr/>
                    <a:lstStyle/>
                    <a:p>
                      <a:r>
                        <a:rPr lang="en-GB" sz="1400" b="0" dirty="0"/>
                        <a:t>Données relatives au transport aérien et maritime</a:t>
                      </a:r>
                      <a:endParaRPr lang="LID4096" sz="1400" b="0" dirty="0"/>
                    </a:p>
                  </a:txBody>
                  <a:tcPr/>
                </a:tc>
                <a:tc>
                  <a:txBody>
                    <a:bodyPr/>
                    <a:lstStyle/>
                    <a:p>
                      <a:r>
                        <a:rPr lang="en-GB" sz="1200" dirty="0"/>
                        <a:t>Données sur les passagers aéroportuaires, données sur les retards de vols, données sur le trafic des navires de marchandises, rapports sur les accidents maritimes, données sur les passagers des navires de croisière</a:t>
                      </a:r>
                    </a:p>
                  </a:txBody>
                  <a:tcPr/>
                </a:tc>
                <a:extLst>
                  <a:ext uri="{0D108BD9-81ED-4DB2-BD59-A6C34878D82A}">
                    <a16:rowId xmlns:a16="http://schemas.microsoft.com/office/drawing/2014/main" val="3274028628"/>
                  </a:ext>
                </a:extLst>
              </a:tr>
              <a:tr h="370840">
                <a:tc>
                  <a:txBody>
                    <a:bodyPr/>
                    <a:lstStyle/>
                    <a:p>
                      <a:pPr algn="ctr"/>
                      <a:r>
                        <a:rPr lang="en-GB" sz="1400" b="0" dirty="0"/>
                        <a:t>8</a:t>
                      </a:r>
                      <a:endParaRPr lang="LID4096" sz="1400" b="0" dirty="0"/>
                    </a:p>
                  </a:txBody>
                  <a:tcPr/>
                </a:tc>
                <a:tc>
                  <a:txBody>
                    <a:bodyPr/>
                    <a:lstStyle/>
                    <a:p>
                      <a:r>
                        <a:rPr lang="en-GB" sz="1400" b="0" dirty="0"/>
                        <a:t>Données sur les technologies émergentes et la mobilité intelligente</a:t>
                      </a:r>
                      <a:endParaRPr lang="LID4096" sz="1400" b="0" dirty="0"/>
                    </a:p>
                  </a:txBody>
                  <a:tcPr/>
                </a:tc>
                <a:tc>
                  <a:txBody>
                    <a:bodyPr/>
                    <a:lstStyle/>
                    <a:p>
                      <a:r>
                        <a:rPr lang="en-GB" sz="1200" dirty="0"/>
                        <a:t>Données sur les essais de véhicules autonomes, données sur le covoiturage, données sur les feux de circulation intelligents</a:t>
                      </a:r>
                      <a:endParaRPr lang="LID4096" sz="1200" dirty="0"/>
                    </a:p>
                  </a:txBody>
                  <a:tcPr/>
                </a:tc>
                <a:extLst>
                  <a:ext uri="{0D108BD9-81ED-4DB2-BD59-A6C34878D82A}">
                    <a16:rowId xmlns:a16="http://schemas.microsoft.com/office/drawing/2014/main" val="3858848944"/>
                  </a:ext>
                </a:extLst>
              </a:tr>
            </a:tbl>
          </a:graphicData>
        </a:graphic>
      </p:graphicFrame>
      <p:sp>
        <p:nvSpPr>
          <p:cNvPr id="7" name="object 3">
            <a:extLst>
              <a:ext uri="{FF2B5EF4-FFF2-40B4-BE49-F238E27FC236}">
                <a16:creationId xmlns:a16="http://schemas.microsoft.com/office/drawing/2014/main" id="{FDD5BE07-8A79-A1AE-A101-B808492F5027}"/>
              </a:ext>
            </a:extLst>
          </p:cNvPr>
          <p:cNvSpPr txBox="1"/>
          <p:nvPr/>
        </p:nvSpPr>
        <p:spPr>
          <a:xfrm>
            <a:off x="723900" y="1729606"/>
            <a:ext cx="10725152" cy="21654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300" b="1" dirty="0">
                <a:solidFill>
                  <a:sysClr val="windowText" lastClr="000000"/>
                </a:solidFill>
                <a:latin typeface="Arial"/>
                <a:cs typeface="Arial"/>
              </a:rPr>
              <a:t>Exemples de données relatives aux transports :</a:t>
            </a:r>
          </a:p>
        </p:txBody>
      </p:sp>
      <p:sp>
        <p:nvSpPr>
          <p:cNvPr id="10" name="Title 9">
            <a:extLst>
              <a:ext uri="{FF2B5EF4-FFF2-40B4-BE49-F238E27FC236}">
                <a16:creationId xmlns:a16="http://schemas.microsoft.com/office/drawing/2014/main" id="{EB051738-04CA-9115-9226-7190DC3D595C}"/>
              </a:ext>
            </a:extLst>
          </p:cNvPr>
          <p:cNvSpPr>
            <a:spLocks noGrp="1"/>
          </p:cNvSpPr>
          <p:nvPr>
            <p:ph type="title"/>
          </p:nvPr>
        </p:nvSpPr>
        <p:spPr>
          <a:xfrm>
            <a:off x="727200" y="432000"/>
            <a:ext cx="3960000" cy="369332"/>
          </a:xfrm>
        </p:spPr>
        <p:txBody>
          <a:bodyPr/>
          <a:lstStyle/>
          <a:p>
            <a:r>
              <a:rPr lang="en-GB" dirty="0"/>
              <a:t>2. Contexte et motivation</a:t>
            </a:r>
            <a:endParaRPr lang="LID4096" dirty="0"/>
          </a:p>
        </p:txBody>
      </p:sp>
    </p:spTree>
    <p:extLst>
      <p:ext uri="{BB962C8B-B14F-4D97-AF65-F5344CB8AC3E}">
        <p14:creationId xmlns:p14="http://schemas.microsoft.com/office/powerpoint/2010/main" val="408408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6C1B1-2056-02C9-E306-9789F745ACC1}"/>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2F2302E7-33EA-BFF5-5163-85BD2BE9BDD1}"/>
              </a:ext>
            </a:extLst>
          </p:cNvPr>
          <p:cNvSpPr/>
          <p:nvPr/>
        </p:nvSpPr>
        <p:spPr>
          <a:xfrm flipH="1">
            <a:off x="726281" y="965869"/>
            <a:ext cx="6399249"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17" name="Group 16">
            <a:extLst>
              <a:ext uri="{FF2B5EF4-FFF2-40B4-BE49-F238E27FC236}">
                <a16:creationId xmlns:a16="http://schemas.microsoft.com/office/drawing/2014/main" id="{A78F2C35-BBEF-4CBB-614C-5ACDA04EA6F2}"/>
              </a:ext>
            </a:extLst>
          </p:cNvPr>
          <p:cNvGrpSpPr/>
          <p:nvPr/>
        </p:nvGrpSpPr>
        <p:grpSpPr>
          <a:xfrm flipH="1">
            <a:off x="882985" y="1140934"/>
            <a:ext cx="783722" cy="784982"/>
            <a:chOff x="6666143" y="1610105"/>
            <a:chExt cx="806002" cy="807300"/>
          </a:xfrm>
        </p:grpSpPr>
        <p:sp>
          <p:nvSpPr>
            <p:cNvPr id="18" name="Oval 17">
              <a:extLst>
                <a:ext uri="{FF2B5EF4-FFF2-40B4-BE49-F238E27FC236}">
                  <a16:creationId xmlns:a16="http://schemas.microsoft.com/office/drawing/2014/main" id="{03BF25FB-A018-51A7-44B9-784DEBD77C21}"/>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9" name="Graphic 18" descr="Information with solid fill">
              <a:extLst>
                <a:ext uri="{FF2B5EF4-FFF2-40B4-BE49-F238E27FC236}">
                  <a16:creationId xmlns:a16="http://schemas.microsoft.com/office/drawing/2014/main" id="{F02D53FD-1F9E-F410-F959-F7911A93F0F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69073" y="1813683"/>
              <a:ext cx="400143" cy="400144"/>
            </a:xfrm>
            <a:prstGeom prst="rect">
              <a:avLst/>
            </a:prstGeom>
          </p:spPr>
        </p:pic>
      </p:grpSp>
      <p:grpSp>
        <p:nvGrpSpPr>
          <p:cNvPr id="20" name="Group 19">
            <a:extLst>
              <a:ext uri="{FF2B5EF4-FFF2-40B4-BE49-F238E27FC236}">
                <a16:creationId xmlns:a16="http://schemas.microsoft.com/office/drawing/2014/main" id="{7151F5D2-B969-9C6F-7353-7984D461296D}"/>
              </a:ext>
            </a:extLst>
          </p:cNvPr>
          <p:cNvGrpSpPr/>
          <p:nvPr/>
        </p:nvGrpSpPr>
        <p:grpSpPr>
          <a:xfrm>
            <a:off x="1823406" y="1073742"/>
            <a:ext cx="5111550" cy="808096"/>
            <a:chOff x="540016" y="2049509"/>
            <a:chExt cx="3184660" cy="610131"/>
          </a:xfrm>
        </p:grpSpPr>
        <p:sp>
          <p:nvSpPr>
            <p:cNvPr id="21" name="TextBox 20">
              <a:extLst>
                <a:ext uri="{FF2B5EF4-FFF2-40B4-BE49-F238E27FC236}">
                  <a16:creationId xmlns:a16="http://schemas.microsoft.com/office/drawing/2014/main" id="{FB408DF0-5F90-44B5-3C98-CEE282AA3CAC}"/>
                </a:ext>
              </a:extLst>
            </p:cNvPr>
            <p:cNvSpPr txBox="1"/>
            <p:nvPr/>
          </p:nvSpPr>
          <p:spPr>
            <a:xfrm flipH="1">
              <a:off x="540016" y="2218121"/>
              <a:ext cx="3184660"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Aide les gouvernements et les urbanistes à concevoir des systèmes de transport efficaces. Soutient l'élaboration de politiques fondées sur des données probantes.</a:t>
              </a:r>
            </a:p>
          </p:txBody>
        </p:sp>
        <p:sp>
          <p:nvSpPr>
            <p:cNvPr id="22" name="TextBox 21">
              <a:extLst>
                <a:ext uri="{FF2B5EF4-FFF2-40B4-BE49-F238E27FC236}">
                  <a16:creationId xmlns:a16="http://schemas.microsoft.com/office/drawing/2014/main" id="{475E48C0-6439-5302-6B21-66209E3A2537}"/>
                </a:ext>
              </a:extLst>
            </p:cNvPr>
            <p:cNvSpPr txBox="1"/>
            <p:nvPr/>
          </p:nvSpPr>
          <p:spPr>
            <a:xfrm>
              <a:off x="540018" y="2049509"/>
              <a:ext cx="2910084"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mj-lt"/>
                </a:rPr>
                <a:t>Informe la prise de décision et les politiques</a:t>
              </a:r>
            </a:p>
          </p:txBody>
        </p:sp>
      </p:grpSp>
      <p:sp>
        <p:nvSpPr>
          <p:cNvPr id="23" name="Rectangle: Rounded Corners 22">
            <a:extLst>
              <a:ext uri="{FF2B5EF4-FFF2-40B4-BE49-F238E27FC236}">
                <a16:creationId xmlns:a16="http://schemas.microsoft.com/office/drawing/2014/main" id="{0108EDC8-01E0-81D9-F1D6-DD0DCE673773}"/>
              </a:ext>
            </a:extLst>
          </p:cNvPr>
          <p:cNvSpPr/>
          <p:nvPr/>
        </p:nvSpPr>
        <p:spPr>
          <a:xfrm flipH="1">
            <a:off x="726282" y="2334745"/>
            <a:ext cx="6399248"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24" name="Group 23">
            <a:extLst>
              <a:ext uri="{FF2B5EF4-FFF2-40B4-BE49-F238E27FC236}">
                <a16:creationId xmlns:a16="http://schemas.microsoft.com/office/drawing/2014/main" id="{F1C7978D-139C-38B2-D4FC-9AD7B572F954}"/>
              </a:ext>
            </a:extLst>
          </p:cNvPr>
          <p:cNvGrpSpPr/>
          <p:nvPr/>
        </p:nvGrpSpPr>
        <p:grpSpPr>
          <a:xfrm flipH="1">
            <a:off x="882985" y="2509810"/>
            <a:ext cx="783722" cy="784982"/>
            <a:chOff x="6666143" y="1610105"/>
            <a:chExt cx="806002" cy="807300"/>
          </a:xfrm>
        </p:grpSpPr>
        <p:sp>
          <p:nvSpPr>
            <p:cNvPr id="25" name="Oval 24">
              <a:extLst>
                <a:ext uri="{FF2B5EF4-FFF2-40B4-BE49-F238E27FC236}">
                  <a16:creationId xmlns:a16="http://schemas.microsoft.com/office/drawing/2014/main" id="{9CFEFBAD-A5F3-870A-74A9-F01C7F67A267}"/>
                </a:ext>
              </a:extLst>
            </p:cNvPr>
            <p:cNvSpPr>
              <a:spLocks noChangeArrowheads="1"/>
            </p:cNvSpPr>
            <p:nvPr/>
          </p:nvSpPr>
          <p:spPr bwMode="auto">
            <a:xfrm>
              <a:off x="6666143" y="1610105"/>
              <a:ext cx="806002" cy="807300"/>
            </a:xfrm>
            <a:prstGeom prst="ellipse">
              <a:avLst/>
            </a:prstGeom>
            <a:solidFill>
              <a:srgbClr val="92D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26" name="Graphic 25" descr="Slippery Road with solid fill">
              <a:extLst>
                <a:ext uri="{FF2B5EF4-FFF2-40B4-BE49-F238E27FC236}">
                  <a16:creationId xmlns:a16="http://schemas.microsoft.com/office/drawing/2014/main" id="{1D092ED7-FF61-4046-0FD1-BF8257266EA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69073" y="1813683"/>
              <a:ext cx="400143" cy="400144"/>
            </a:xfrm>
            <a:prstGeom prst="rect">
              <a:avLst/>
            </a:prstGeom>
          </p:spPr>
        </p:pic>
      </p:grpSp>
      <p:grpSp>
        <p:nvGrpSpPr>
          <p:cNvPr id="27" name="Group 26">
            <a:extLst>
              <a:ext uri="{FF2B5EF4-FFF2-40B4-BE49-F238E27FC236}">
                <a16:creationId xmlns:a16="http://schemas.microsoft.com/office/drawing/2014/main" id="{5B87D7E8-7104-9F33-AEF6-A93F134F89AA}"/>
              </a:ext>
            </a:extLst>
          </p:cNvPr>
          <p:cNvGrpSpPr/>
          <p:nvPr/>
        </p:nvGrpSpPr>
        <p:grpSpPr>
          <a:xfrm>
            <a:off x="1823408" y="2442619"/>
            <a:ext cx="4670842" cy="922398"/>
            <a:chOff x="540017" y="2049509"/>
            <a:chExt cx="2910085" cy="696432"/>
          </a:xfrm>
        </p:grpSpPr>
        <p:sp>
          <p:nvSpPr>
            <p:cNvPr id="28" name="TextBox 27">
              <a:extLst>
                <a:ext uri="{FF2B5EF4-FFF2-40B4-BE49-F238E27FC236}">
                  <a16:creationId xmlns:a16="http://schemas.microsoft.com/office/drawing/2014/main" id="{BAE02952-7C88-1979-EDD2-5837D9C73171}"/>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Détermine où de nouvelles routes, ponts ou voies ferrées sont nécessaires.</a:t>
              </a:r>
            </a:p>
          </p:txBody>
        </p:sp>
        <p:sp>
          <p:nvSpPr>
            <p:cNvPr id="29" name="TextBox 28">
              <a:extLst>
                <a:ext uri="{FF2B5EF4-FFF2-40B4-BE49-F238E27FC236}">
                  <a16:creationId xmlns:a16="http://schemas.microsoft.com/office/drawing/2014/main" id="{D4514D7E-BCA6-FE69-4BBC-722DB1DB333A}"/>
                </a:ext>
              </a:extLst>
            </p:cNvPr>
            <p:cNvSpPr txBox="1"/>
            <p:nvPr/>
          </p:nvSpPr>
          <p:spPr>
            <a:xfrm>
              <a:off x="540018" y="2049509"/>
              <a:ext cx="2910084"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mj-lt"/>
                </a:rPr>
                <a:t>Soutient la planification des infrastructures</a:t>
              </a:r>
            </a:p>
          </p:txBody>
        </p:sp>
      </p:grpSp>
      <p:sp>
        <p:nvSpPr>
          <p:cNvPr id="30" name="Rectangle: Rounded Corners 29">
            <a:extLst>
              <a:ext uri="{FF2B5EF4-FFF2-40B4-BE49-F238E27FC236}">
                <a16:creationId xmlns:a16="http://schemas.microsoft.com/office/drawing/2014/main" id="{1894E4DC-CB45-051C-F40D-2BB7239C7D47}"/>
              </a:ext>
            </a:extLst>
          </p:cNvPr>
          <p:cNvSpPr/>
          <p:nvPr/>
        </p:nvSpPr>
        <p:spPr>
          <a:xfrm flipH="1">
            <a:off x="705430" y="3703621"/>
            <a:ext cx="6376650"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31" name="Group 30">
            <a:extLst>
              <a:ext uri="{FF2B5EF4-FFF2-40B4-BE49-F238E27FC236}">
                <a16:creationId xmlns:a16="http://schemas.microsoft.com/office/drawing/2014/main" id="{D0FFEB9F-DF92-5528-1669-0C0D647AF001}"/>
              </a:ext>
            </a:extLst>
          </p:cNvPr>
          <p:cNvGrpSpPr/>
          <p:nvPr/>
        </p:nvGrpSpPr>
        <p:grpSpPr>
          <a:xfrm flipH="1">
            <a:off x="862133" y="3878686"/>
            <a:ext cx="783722" cy="784982"/>
            <a:chOff x="6666143" y="1610105"/>
            <a:chExt cx="806002" cy="807300"/>
          </a:xfrm>
        </p:grpSpPr>
        <p:sp>
          <p:nvSpPr>
            <p:cNvPr id="32" name="Oval 31">
              <a:extLst>
                <a:ext uri="{FF2B5EF4-FFF2-40B4-BE49-F238E27FC236}">
                  <a16:creationId xmlns:a16="http://schemas.microsoft.com/office/drawing/2014/main" id="{0C964A0C-D2C0-9248-2107-5D9BB3FB5F53}"/>
                </a:ext>
              </a:extLst>
            </p:cNvPr>
            <p:cNvSpPr>
              <a:spLocks noChangeArrowheads="1"/>
            </p:cNvSpPr>
            <p:nvPr/>
          </p:nvSpPr>
          <p:spPr bwMode="auto">
            <a:xfrm>
              <a:off x="6666143" y="1610105"/>
              <a:ext cx="806002" cy="807300"/>
            </a:xfrm>
            <a:prstGeom prst="ellipse">
              <a:avLst/>
            </a:prstGeom>
            <a:solidFill>
              <a:srgbClr val="FFC00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33" name="Graphic 32" descr="Care with solid fill">
              <a:extLst>
                <a:ext uri="{FF2B5EF4-FFF2-40B4-BE49-F238E27FC236}">
                  <a16:creationId xmlns:a16="http://schemas.microsoft.com/office/drawing/2014/main" id="{EB35DB48-DC03-80E3-65D9-7F02FE5AD4E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869073" y="1813683"/>
              <a:ext cx="400143" cy="400144"/>
            </a:xfrm>
            <a:prstGeom prst="rect">
              <a:avLst/>
            </a:prstGeom>
          </p:spPr>
        </p:pic>
      </p:grpSp>
      <p:grpSp>
        <p:nvGrpSpPr>
          <p:cNvPr id="34" name="Group 33">
            <a:extLst>
              <a:ext uri="{FF2B5EF4-FFF2-40B4-BE49-F238E27FC236}">
                <a16:creationId xmlns:a16="http://schemas.microsoft.com/office/drawing/2014/main" id="{91C8E8E6-E972-481E-F655-FEABF8F99962}"/>
              </a:ext>
            </a:extLst>
          </p:cNvPr>
          <p:cNvGrpSpPr/>
          <p:nvPr/>
        </p:nvGrpSpPr>
        <p:grpSpPr>
          <a:xfrm>
            <a:off x="1802556" y="3811495"/>
            <a:ext cx="4670842" cy="922398"/>
            <a:chOff x="540017" y="2049509"/>
            <a:chExt cx="2910085" cy="696432"/>
          </a:xfrm>
        </p:grpSpPr>
        <p:sp>
          <p:nvSpPr>
            <p:cNvPr id="35" name="TextBox 34">
              <a:extLst>
                <a:ext uri="{FF2B5EF4-FFF2-40B4-BE49-F238E27FC236}">
                  <a16:creationId xmlns:a16="http://schemas.microsoft.com/office/drawing/2014/main" id="{2EBEF528-24D4-C2AB-7231-A1407BD7B016}"/>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Identifie les zones accidentogènes afin d'améliorer la sécurité routière.</a:t>
              </a:r>
            </a:p>
          </p:txBody>
        </p:sp>
        <p:sp>
          <p:nvSpPr>
            <p:cNvPr id="36" name="TextBox 35">
              <a:extLst>
                <a:ext uri="{FF2B5EF4-FFF2-40B4-BE49-F238E27FC236}">
                  <a16:creationId xmlns:a16="http://schemas.microsoft.com/office/drawing/2014/main" id="{F7B82829-E026-A3C2-6DD7-4D1128A255CA}"/>
                </a:ext>
              </a:extLst>
            </p:cNvPr>
            <p:cNvSpPr txBox="1"/>
            <p:nvPr/>
          </p:nvSpPr>
          <p:spPr>
            <a:xfrm>
              <a:off x="540018" y="2049509"/>
              <a:ext cx="2910084"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mj-lt"/>
                </a:rPr>
                <a:t>Améliore la sécurité et l'efficacité</a:t>
              </a:r>
            </a:p>
          </p:txBody>
        </p:sp>
      </p:grpSp>
      <p:sp>
        <p:nvSpPr>
          <p:cNvPr id="37" name="Rectangle: Rounded Corners 36">
            <a:extLst>
              <a:ext uri="{FF2B5EF4-FFF2-40B4-BE49-F238E27FC236}">
                <a16:creationId xmlns:a16="http://schemas.microsoft.com/office/drawing/2014/main" id="{85439C44-304A-5A6D-8998-0C90AEE97360}"/>
              </a:ext>
            </a:extLst>
          </p:cNvPr>
          <p:cNvSpPr/>
          <p:nvPr/>
        </p:nvSpPr>
        <p:spPr>
          <a:xfrm flipH="1">
            <a:off x="705428" y="5032348"/>
            <a:ext cx="642010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38" name="Group 37">
            <a:extLst>
              <a:ext uri="{FF2B5EF4-FFF2-40B4-BE49-F238E27FC236}">
                <a16:creationId xmlns:a16="http://schemas.microsoft.com/office/drawing/2014/main" id="{707861C2-40B3-0DC7-47C0-74CE5604A3FF}"/>
              </a:ext>
            </a:extLst>
          </p:cNvPr>
          <p:cNvGrpSpPr/>
          <p:nvPr/>
        </p:nvGrpSpPr>
        <p:grpSpPr>
          <a:xfrm flipH="1">
            <a:off x="862131" y="5207413"/>
            <a:ext cx="783722" cy="784982"/>
            <a:chOff x="6666143" y="1610105"/>
            <a:chExt cx="806002" cy="807300"/>
          </a:xfrm>
        </p:grpSpPr>
        <p:sp>
          <p:nvSpPr>
            <p:cNvPr id="39" name="Oval 38">
              <a:extLst>
                <a:ext uri="{FF2B5EF4-FFF2-40B4-BE49-F238E27FC236}">
                  <a16:creationId xmlns:a16="http://schemas.microsoft.com/office/drawing/2014/main" id="{B47FF92A-2CE6-01D1-87FB-8225DB3D4B91}"/>
                </a:ext>
              </a:extLst>
            </p:cNvPr>
            <p:cNvSpPr>
              <a:spLocks noChangeArrowheads="1"/>
            </p:cNvSpPr>
            <p:nvPr/>
          </p:nvSpPr>
          <p:spPr bwMode="auto">
            <a:xfrm>
              <a:off x="6666143" y="1610105"/>
              <a:ext cx="806002" cy="807300"/>
            </a:xfrm>
            <a:prstGeom prst="ellipse">
              <a:avLst/>
            </a:prstGeom>
            <a:solidFill>
              <a:srgbClr val="00B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40" name="Graphic 39" descr="Renewable Energy with solid fill">
              <a:extLst>
                <a:ext uri="{FF2B5EF4-FFF2-40B4-BE49-F238E27FC236}">
                  <a16:creationId xmlns:a16="http://schemas.microsoft.com/office/drawing/2014/main" id="{B84EA148-D865-C9A5-D223-A980A5BD39F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6869073" y="1813683"/>
              <a:ext cx="400143" cy="400144"/>
            </a:xfrm>
            <a:prstGeom prst="rect">
              <a:avLst/>
            </a:prstGeom>
          </p:spPr>
        </p:pic>
      </p:grpSp>
      <p:grpSp>
        <p:nvGrpSpPr>
          <p:cNvPr id="41" name="Group 40">
            <a:extLst>
              <a:ext uri="{FF2B5EF4-FFF2-40B4-BE49-F238E27FC236}">
                <a16:creationId xmlns:a16="http://schemas.microsoft.com/office/drawing/2014/main" id="{6D0AE3B3-50D9-2DBD-1FD6-1DD4A87D53E0}"/>
              </a:ext>
            </a:extLst>
          </p:cNvPr>
          <p:cNvGrpSpPr/>
          <p:nvPr/>
        </p:nvGrpSpPr>
        <p:grpSpPr>
          <a:xfrm>
            <a:off x="1802554" y="5140222"/>
            <a:ext cx="4670842" cy="922398"/>
            <a:chOff x="540017" y="2049509"/>
            <a:chExt cx="2910085" cy="696432"/>
          </a:xfrm>
        </p:grpSpPr>
        <p:sp>
          <p:nvSpPr>
            <p:cNvPr id="42" name="TextBox 41">
              <a:extLst>
                <a:ext uri="{FF2B5EF4-FFF2-40B4-BE49-F238E27FC236}">
                  <a16:creationId xmlns:a16="http://schemas.microsoft.com/office/drawing/2014/main" id="{6BD3C814-2528-3673-963D-D1F934B80F54}"/>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Aide à mesurer l'impact des transports publics sur la réduction de l'utilisation de la voiture.</a:t>
              </a:r>
            </a:p>
          </p:txBody>
        </p:sp>
        <p:sp>
          <p:nvSpPr>
            <p:cNvPr id="43" name="TextBox 42">
              <a:extLst>
                <a:ext uri="{FF2B5EF4-FFF2-40B4-BE49-F238E27FC236}">
                  <a16:creationId xmlns:a16="http://schemas.microsoft.com/office/drawing/2014/main" id="{3959B382-78BD-7A9E-A52F-B7D87114A803}"/>
                </a:ext>
              </a:extLst>
            </p:cNvPr>
            <p:cNvSpPr txBox="1"/>
            <p:nvPr/>
          </p:nvSpPr>
          <p:spPr>
            <a:xfrm>
              <a:off x="540018" y="2049509"/>
              <a:ext cx="2910084"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mj-lt"/>
                </a:rPr>
                <a:t>Encourage les pratiques durables</a:t>
              </a:r>
            </a:p>
          </p:txBody>
        </p:sp>
      </p:grpSp>
      <p:sp>
        <p:nvSpPr>
          <p:cNvPr id="5" name="Freeform: Shape 4">
            <a:extLst>
              <a:ext uri="{FF2B5EF4-FFF2-40B4-BE49-F238E27FC236}">
                <a16:creationId xmlns:a16="http://schemas.microsoft.com/office/drawing/2014/main" id="{C96970F0-5DE6-C5CF-38C7-EAF1EB4091A0}"/>
              </a:ext>
            </a:extLst>
          </p:cNvPr>
          <p:cNvSpPr/>
          <p:nvPr/>
        </p:nvSpPr>
        <p:spPr>
          <a:xfrm>
            <a:off x="8670947" y="2255889"/>
            <a:ext cx="2746898" cy="2746896"/>
          </a:xfrm>
          <a:custGeom>
            <a:avLst/>
            <a:gdLst>
              <a:gd name="connsiteX0" fmla="*/ 2366200 w 2366199"/>
              <a:gd name="connsiteY0" fmla="*/ 1183100 h 2366199"/>
              <a:gd name="connsiteX1" fmla="*/ 1183100 w 2366199"/>
              <a:gd name="connsiteY1" fmla="*/ 2366199 h 2366199"/>
              <a:gd name="connsiteX2" fmla="*/ 0 w 2366199"/>
              <a:gd name="connsiteY2" fmla="*/ 1183100 h 2366199"/>
              <a:gd name="connsiteX3" fmla="*/ 1183100 w 2366199"/>
              <a:gd name="connsiteY3" fmla="*/ 0 h 2366199"/>
              <a:gd name="connsiteX4" fmla="*/ 2366200 w 2366199"/>
              <a:gd name="connsiteY4" fmla="*/ 1183100 h 2366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6199" h="2366199">
                <a:moveTo>
                  <a:pt x="2366200" y="1183100"/>
                </a:moveTo>
                <a:cubicBezTo>
                  <a:pt x="2366200" y="1836508"/>
                  <a:pt x="1836508" y="2366199"/>
                  <a:pt x="1183100" y="2366199"/>
                </a:cubicBezTo>
                <a:cubicBezTo>
                  <a:pt x="529692" y="2366199"/>
                  <a:pt x="0" y="1836508"/>
                  <a:pt x="0" y="1183100"/>
                </a:cubicBezTo>
                <a:cubicBezTo>
                  <a:pt x="0" y="529692"/>
                  <a:pt x="529692" y="0"/>
                  <a:pt x="1183100" y="0"/>
                </a:cubicBezTo>
                <a:cubicBezTo>
                  <a:pt x="1836508" y="0"/>
                  <a:pt x="2366200" y="529692"/>
                  <a:pt x="2366200" y="1183100"/>
                </a:cubicBezTo>
                <a:close/>
              </a:path>
            </a:pathLst>
          </a:custGeom>
          <a:solidFill>
            <a:schemeClr val="bg1"/>
          </a:solidFill>
          <a:ln w="41275">
            <a:solidFill>
              <a:schemeClr val="accent5"/>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7" name="Freeform: Shape 6">
            <a:extLst>
              <a:ext uri="{FF2B5EF4-FFF2-40B4-BE49-F238E27FC236}">
                <a16:creationId xmlns:a16="http://schemas.microsoft.com/office/drawing/2014/main" id="{BBC9130B-5FE6-E3C1-3063-26F304A00CAD}"/>
              </a:ext>
            </a:extLst>
          </p:cNvPr>
          <p:cNvSpPr/>
          <p:nvPr/>
        </p:nvSpPr>
        <p:spPr>
          <a:xfrm rot="16200000">
            <a:off x="9480717" y="2723653"/>
            <a:ext cx="1127819" cy="1127819"/>
          </a:xfrm>
          <a:custGeom>
            <a:avLst/>
            <a:gdLst>
              <a:gd name="connsiteX0" fmla="*/ 971513 w 971513"/>
              <a:gd name="connsiteY0" fmla="*/ 485757 h 971513"/>
              <a:gd name="connsiteX1" fmla="*/ 485757 w 971513"/>
              <a:gd name="connsiteY1" fmla="*/ 971513 h 971513"/>
              <a:gd name="connsiteX2" fmla="*/ 0 w 971513"/>
              <a:gd name="connsiteY2" fmla="*/ 485757 h 971513"/>
              <a:gd name="connsiteX3" fmla="*/ 485757 w 971513"/>
              <a:gd name="connsiteY3" fmla="*/ 0 h 971513"/>
              <a:gd name="connsiteX4" fmla="*/ 971513 w 971513"/>
              <a:gd name="connsiteY4" fmla="*/ 485757 h 971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13" h="971513">
                <a:moveTo>
                  <a:pt x="971513" y="485757"/>
                </a:moveTo>
                <a:cubicBezTo>
                  <a:pt x="971513" y="754033"/>
                  <a:pt x="754033" y="971513"/>
                  <a:pt x="485757" y="971513"/>
                </a:cubicBezTo>
                <a:cubicBezTo>
                  <a:pt x="217481" y="971513"/>
                  <a:pt x="0" y="754033"/>
                  <a:pt x="0" y="485757"/>
                </a:cubicBezTo>
                <a:cubicBezTo>
                  <a:pt x="0" y="217481"/>
                  <a:pt x="217481" y="0"/>
                  <a:pt x="485757" y="0"/>
                </a:cubicBezTo>
                <a:cubicBezTo>
                  <a:pt x="754033" y="0"/>
                  <a:pt x="971513" y="217481"/>
                  <a:pt x="971513" y="485757"/>
                </a:cubicBezTo>
                <a:close/>
              </a:path>
            </a:pathLst>
          </a:cu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9" name="TextBox 8">
            <a:extLst>
              <a:ext uri="{FF2B5EF4-FFF2-40B4-BE49-F238E27FC236}">
                <a16:creationId xmlns:a16="http://schemas.microsoft.com/office/drawing/2014/main" id="{35EAE880-C68A-1480-8880-7A419CFBD1BB}"/>
              </a:ext>
            </a:extLst>
          </p:cNvPr>
          <p:cNvSpPr txBox="1"/>
          <p:nvPr/>
        </p:nvSpPr>
        <p:spPr>
          <a:xfrm>
            <a:off x="9038337" y="3925053"/>
            <a:ext cx="2027980" cy="978729"/>
          </a:xfrm>
          <a:prstGeom prst="rect">
            <a:avLst/>
          </a:prstGeom>
          <a:noFill/>
        </p:spPr>
        <p:txBody>
          <a:bodyPr wrap="square" rtlCol="0">
            <a:spAutoFit/>
          </a:bodyPr>
          <a:lstStyle/>
          <a:p>
            <a:pPr algn="ctr"/>
            <a:r>
              <a:rPr lang="en-GB" sz="1600" b="1" spc="0" baseline="0" dirty="0">
                <a:solidFill>
                  <a:srgbClr val="000000"/>
                </a:solidFill>
                <a:latin typeface="+mj-lt"/>
                <a:cs typeface="Arial"/>
                <a:sym typeface="Arial"/>
                <a:rtl val="0"/>
              </a:rPr>
              <a:t>1.3 Pourquoi les données sur les transports sont-elles importantes ?</a:t>
            </a:r>
          </a:p>
        </p:txBody>
      </p:sp>
      <p:pic>
        <p:nvPicPr>
          <p:cNvPr id="45" name="Graphic 44" descr="Lightbulb and gear with solid fill">
            <a:extLst>
              <a:ext uri="{FF2B5EF4-FFF2-40B4-BE49-F238E27FC236}">
                <a16:creationId xmlns:a16="http://schemas.microsoft.com/office/drawing/2014/main" id="{8B72AF6C-89F7-8175-D39E-173874BCE79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64914" y="2794397"/>
            <a:ext cx="971746" cy="971746"/>
          </a:xfrm>
          <a:prstGeom prst="rect">
            <a:avLst/>
          </a:prstGeom>
        </p:spPr>
      </p:pic>
      <p:sp>
        <p:nvSpPr>
          <p:cNvPr id="46" name="Freeform: Shape 45">
            <a:extLst>
              <a:ext uri="{FF2B5EF4-FFF2-40B4-BE49-F238E27FC236}">
                <a16:creationId xmlns:a16="http://schemas.microsoft.com/office/drawing/2014/main" id="{C44B6350-DEB1-49BE-F6CF-C8CC904ADD6E}"/>
              </a:ext>
            </a:extLst>
          </p:cNvPr>
          <p:cNvSpPr/>
          <p:nvPr/>
        </p:nvSpPr>
        <p:spPr>
          <a:xfrm rot="16990731">
            <a:off x="7321531" y="1471028"/>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47" name="Freeform: Shape 46">
            <a:extLst>
              <a:ext uri="{FF2B5EF4-FFF2-40B4-BE49-F238E27FC236}">
                <a16:creationId xmlns:a16="http://schemas.microsoft.com/office/drawing/2014/main" id="{56A2C4E5-0DAA-7DF3-00F4-881835CD21F5}"/>
              </a:ext>
            </a:extLst>
          </p:cNvPr>
          <p:cNvSpPr/>
          <p:nvPr/>
        </p:nvSpPr>
        <p:spPr>
          <a:xfrm rot="16990731">
            <a:off x="7321532" y="2888215"/>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48" name="Freeform: Shape 47">
            <a:extLst>
              <a:ext uri="{FF2B5EF4-FFF2-40B4-BE49-F238E27FC236}">
                <a16:creationId xmlns:a16="http://schemas.microsoft.com/office/drawing/2014/main" id="{27085470-F73B-EF04-BD94-C4C0D93AE81E}"/>
              </a:ext>
            </a:extLst>
          </p:cNvPr>
          <p:cNvSpPr/>
          <p:nvPr/>
        </p:nvSpPr>
        <p:spPr>
          <a:xfrm rot="16990731">
            <a:off x="7353000" y="4283760"/>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49" name="Freeform: Shape 48">
            <a:extLst>
              <a:ext uri="{FF2B5EF4-FFF2-40B4-BE49-F238E27FC236}">
                <a16:creationId xmlns:a16="http://schemas.microsoft.com/office/drawing/2014/main" id="{770E7B62-C380-ED09-D84E-EAC4CEBCFC96}"/>
              </a:ext>
            </a:extLst>
          </p:cNvPr>
          <p:cNvSpPr/>
          <p:nvPr/>
        </p:nvSpPr>
        <p:spPr>
          <a:xfrm rot="16990731">
            <a:off x="7352999" y="5585817"/>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cxnSp>
        <p:nvCxnSpPr>
          <p:cNvPr id="51" name="Connector: Elbow 50">
            <a:extLst>
              <a:ext uri="{FF2B5EF4-FFF2-40B4-BE49-F238E27FC236}">
                <a16:creationId xmlns:a16="http://schemas.microsoft.com/office/drawing/2014/main" id="{BE20EF39-06D0-B3E9-AC0E-92E0AF35764F}"/>
              </a:ext>
            </a:extLst>
          </p:cNvPr>
          <p:cNvCxnSpPr>
            <a:cxnSpLocks/>
            <a:stCxn id="46" idx="2"/>
          </p:cNvCxnSpPr>
          <p:nvPr/>
        </p:nvCxnSpPr>
        <p:spPr>
          <a:xfrm rot="16200000" flipH="1">
            <a:off x="8459340" y="504537"/>
            <a:ext cx="428741" cy="2608020"/>
          </a:xfrm>
          <a:prstGeom prst="bentConnector4">
            <a:avLst>
              <a:gd name="adj1" fmla="val -93309"/>
              <a:gd name="adj2" fmla="val 10004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48EA7FAC-B01D-823F-DC7C-AC6531D95914}"/>
              </a:ext>
            </a:extLst>
          </p:cNvPr>
          <p:cNvCxnSpPr>
            <a:cxnSpLocks/>
          </p:cNvCxnSpPr>
          <p:nvPr/>
        </p:nvCxnSpPr>
        <p:spPr>
          <a:xfrm rot="5400000" flipH="1" flipV="1">
            <a:off x="8507091" y="4146118"/>
            <a:ext cx="428741" cy="2608020"/>
          </a:xfrm>
          <a:prstGeom prst="bentConnector4">
            <a:avLst>
              <a:gd name="adj1" fmla="val -93309"/>
              <a:gd name="adj2" fmla="val 10004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AE70D78D-64B9-4B95-19A6-A34123D85843}"/>
              </a:ext>
            </a:extLst>
          </p:cNvPr>
          <p:cNvCxnSpPr>
            <a:cxnSpLocks/>
          </p:cNvCxnSpPr>
          <p:nvPr/>
        </p:nvCxnSpPr>
        <p:spPr>
          <a:xfrm rot="16200000" flipH="1">
            <a:off x="8044191" y="3790078"/>
            <a:ext cx="256759" cy="1514230"/>
          </a:xfrm>
          <a:prstGeom prst="bentConnector4">
            <a:avLst>
              <a:gd name="adj1" fmla="val -29677"/>
              <a:gd name="adj2" fmla="val 5253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22CEE8F4-13C5-5988-7014-2D199F553D78}"/>
              </a:ext>
            </a:extLst>
          </p:cNvPr>
          <p:cNvCxnSpPr>
            <a:cxnSpLocks/>
          </p:cNvCxnSpPr>
          <p:nvPr/>
        </p:nvCxnSpPr>
        <p:spPr>
          <a:xfrm rot="5400000" flipH="1" flipV="1">
            <a:off x="8021015" y="1986777"/>
            <a:ext cx="256759" cy="1514230"/>
          </a:xfrm>
          <a:prstGeom prst="bentConnector4">
            <a:avLst>
              <a:gd name="adj1" fmla="val -29677"/>
              <a:gd name="adj2" fmla="val 5253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B6BF1C0-2B1E-8FC5-4D25-8572247B97B7}"/>
              </a:ext>
            </a:extLst>
          </p:cNvPr>
          <p:cNvSpPr>
            <a:spLocks noGrp="1"/>
          </p:cNvSpPr>
          <p:nvPr>
            <p:ph type="title"/>
          </p:nvPr>
        </p:nvSpPr>
        <p:spPr>
          <a:xfrm>
            <a:off x="727200" y="432000"/>
            <a:ext cx="3960000" cy="369332"/>
          </a:xfrm>
        </p:spPr>
        <p:txBody>
          <a:bodyPr/>
          <a:lstStyle/>
          <a:p>
            <a:r>
              <a:rPr lang="en-GB" dirty="0"/>
              <a:t>2. Contexte et motivation</a:t>
            </a:r>
            <a:endParaRPr lang="LID4096" dirty="0"/>
          </a:p>
        </p:txBody>
      </p:sp>
    </p:spTree>
    <p:extLst>
      <p:ext uri="{BB962C8B-B14F-4D97-AF65-F5344CB8AC3E}">
        <p14:creationId xmlns:p14="http://schemas.microsoft.com/office/powerpoint/2010/main" val="3348398767"/>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489AE0-D63C-4C4C-9DEA-60FBF13295C9}"/>
</file>

<file path=customXml/itemProps2.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purl.org/dc/terms/"/>
    <ds:schemaRef ds:uri="http://purl.org/dc/elements/1.1/"/>
    <ds:schemaRef ds:uri="597320a7-26c9-4ada-a5d3-9ce4cfbbe2be"/>
    <ds:schemaRef ds:uri="http://purl.org/dc/dcmitype/"/>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5393</TotalTime>
  <Words>7671</Words>
  <Application>Microsoft Office PowerPoint</Application>
  <PresentationFormat>Widescreen</PresentationFormat>
  <Paragraphs>681</Paragraphs>
  <Slides>45</Slides>
  <Notes>11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45</vt:i4>
      </vt:variant>
    </vt:vector>
  </HeadingPairs>
  <TitlesOfParts>
    <vt:vector size="59" baseType="lpstr">
      <vt:lpstr>Aptos</vt:lpstr>
      <vt:lpstr>Arial</vt:lpstr>
      <vt:lpstr>Arial Rounded MT Bold</vt:lpstr>
      <vt:lpstr>Calibri</vt:lpstr>
      <vt:lpstr>Gill Sans</vt:lpstr>
      <vt:lpstr>Helvetica Neue</vt:lpstr>
      <vt:lpstr>Helvetica Neue Medium</vt:lpstr>
      <vt:lpstr>Montserrat Regular</vt:lpstr>
      <vt:lpstr>Roboto</vt:lpstr>
      <vt:lpstr>Roboto Light</vt:lpstr>
      <vt:lpstr>Wingdings</vt:lpstr>
      <vt:lpstr>Work Sans</vt:lpstr>
      <vt:lpstr>21_BasicWhite</vt:lpstr>
      <vt:lpstr>Office Theme</vt:lpstr>
      <vt:lpstr>Recherche et analyse dans le domaine des transports</vt:lpstr>
      <vt:lpstr>PowerPoint Presentation</vt:lpstr>
      <vt:lpstr>PowerPoint Presentation</vt:lpstr>
      <vt:lpstr>PowerPoint Presentation</vt:lpstr>
      <vt:lpstr>PowerPoint Presentation</vt:lpstr>
      <vt:lpstr>1. Aperçu et objectifs</vt:lpstr>
      <vt:lpstr>PowerPoint Presentation</vt:lpstr>
      <vt:lpstr>2. Contexte et motivation</vt:lpstr>
      <vt:lpstr>2. Contexte et motivation</vt:lpstr>
      <vt:lpstr>2. Contexte et motivation</vt:lpstr>
      <vt:lpstr>PowerPoint Presentation</vt:lpstr>
      <vt:lpstr>3. Données vs informations</vt:lpstr>
      <vt:lpstr>3. Données vs informations</vt:lpstr>
      <vt:lpstr>3. Données vs informations</vt:lpstr>
      <vt:lpstr>PowerPoint Presentation</vt:lpstr>
      <vt:lpstr>4. Données sur le trafic </vt:lpstr>
      <vt:lpstr>4. Données sur le trafic </vt:lpstr>
      <vt:lpstr>4. Données sur le trafic </vt:lpstr>
      <vt:lpstr>4. Données sur le trafic </vt:lpstr>
      <vt:lpstr>4. Données sur le trafic </vt:lpstr>
      <vt:lpstr>PowerPoint Presentation</vt:lpstr>
      <vt:lpstr>5. Données relatives aux transports publics</vt:lpstr>
      <vt:lpstr>5. Données sur les transports publics</vt:lpstr>
      <vt:lpstr>5. Données sur les transports publics</vt:lpstr>
      <vt:lpstr>5. Données sur les transports publics</vt:lpstr>
      <vt:lpstr>5. Données relatives aux transports publics</vt:lpstr>
      <vt:lpstr>5. Données relatives aux transports publics</vt:lpstr>
      <vt:lpstr>PowerPoint Presentation</vt:lpstr>
      <vt:lpstr>6. Données environnementales</vt:lpstr>
      <vt:lpstr>6. Données environnementales</vt:lpstr>
      <vt:lpstr>6. Données environnementales</vt:lpstr>
      <vt:lpstr>6. Données environnementales</vt:lpstr>
      <vt:lpstr>6. Données environnementales</vt:lpstr>
      <vt:lpstr>PowerPoint Presentation</vt:lpstr>
      <vt:lpstr>7. Données socio-économiques/démographiques </vt:lpstr>
      <vt:lpstr>7. Données socio-économiques/démographiques </vt:lpstr>
      <vt:lpstr>7. Données socio-économiques/démographiques </vt:lpstr>
      <vt:lpstr>7. Données socio-économiques/démographiques </vt:lpstr>
      <vt:lpstr>7. Données socio-économiques/démographiques </vt:lpstr>
      <vt:lpstr>PowerPoint Presentation</vt:lpstr>
      <vt:lpstr>8. Quiz</vt:lpstr>
      <vt:lpstr>8. Quiz</vt:lpstr>
      <vt:lpstr>8. Quiz</vt:lpstr>
      <vt:lpstr>8. Quiz</vt:lpstr>
      <vt:lpstr>Merci de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docId:508872CF3A84B2166FE6051246557E42</cp:keywords>
  <cp:lastModifiedBy>Wojciech Kustra</cp:lastModifiedBy>
  <cp:revision>619</cp:revision>
  <dcterms:modified xsi:type="dcterms:W3CDTF">2026-05-10T11:43:28Z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